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81" r:id="rId2"/>
    <p:sldId id="383" r:id="rId3"/>
    <p:sldId id="399" r:id="rId4"/>
    <p:sldId id="405" r:id="rId5"/>
    <p:sldId id="356" r:id="rId6"/>
    <p:sldId id="406" r:id="rId7"/>
    <p:sldId id="409" r:id="rId8"/>
    <p:sldId id="408" r:id="rId9"/>
    <p:sldId id="419" r:id="rId10"/>
    <p:sldId id="411" r:id="rId11"/>
    <p:sldId id="416" r:id="rId12"/>
    <p:sldId id="417" r:id="rId13"/>
    <p:sldId id="418" r:id="rId14"/>
    <p:sldId id="384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5" autoAdjust="0"/>
  </p:normalViewPr>
  <p:slideViewPr>
    <p:cSldViewPr>
      <p:cViewPr varScale="1">
        <p:scale>
          <a:sx n="102" d="100"/>
          <a:sy n="102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052" y="-12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9B0CC-E08F-4ED3-BBC4-E5D2F3DAFF0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379D8-ACFD-4A11-B125-3E32A40DE15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379D8-ACFD-4A11-B125-3E32A40DE156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C02F8-4520-49EB-9883-1BE21917FDA5}" type="datetimeFigureOut">
              <a:rPr lang="pl-PL" smtClean="0"/>
              <a:pPr/>
              <a:t>2019-04-24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FE47E-115E-4260-8148-97F5F94BDED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l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28600"/>
            <a:ext cx="7772400" cy="1828800"/>
          </a:xfrm>
        </p:spPr>
        <p:txBody>
          <a:bodyPr/>
          <a:lstStyle/>
          <a:p>
            <a:pPr eaLnBrk="1" hangingPunct="1"/>
            <a:r>
              <a:rPr lang="en-US" sz="6000" dirty="0" err="1" smtClean="0">
                <a:effectLst/>
              </a:rPr>
              <a:t>Golesz</a:t>
            </a:r>
            <a:r>
              <a:rPr lang="pl-PL" sz="6000" dirty="0" smtClean="0">
                <a:effectLst/>
              </a:rPr>
              <a:t/>
            </a:r>
            <a:br>
              <a:rPr lang="pl-PL" sz="6000" dirty="0" smtClean="0">
                <a:effectLst/>
              </a:rPr>
            </a:br>
            <a:r>
              <a:rPr lang="pl-PL" sz="4000" dirty="0" smtClean="0">
                <a:effectLst/>
              </a:rPr>
              <a:t>PLH 18003</a:t>
            </a:r>
            <a:r>
              <a:rPr lang="en-US" sz="4000" dirty="0" smtClean="0">
                <a:effectLst/>
              </a:rPr>
              <a:t>1</a:t>
            </a:r>
            <a:endParaRPr lang="pl-PL" sz="4000" dirty="0" smtClean="0">
              <a:effectLst/>
            </a:endParaRP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048000"/>
            <a:ext cx="7609656" cy="1752600"/>
          </a:xfrm>
        </p:spPr>
        <p:txBody>
          <a:bodyPr/>
          <a:lstStyle/>
          <a:p>
            <a:pPr eaLnBrk="1" hangingPunct="1"/>
            <a:r>
              <a:rPr lang="pl-PL" dirty="0" smtClean="0">
                <a:solidFill>
                  <a:srgbClr val="161616"/>
                </a:solidFill>
                <a:effectLst/>
              </a:rPr>
              <a:t>III spotkanie</a:t>
            </a:r>
          </a:p>
          <a:p>
            <a:pPr eaLnBrk="1" hangingPunct="1"/>
            <a:r>
              <a:rPr lang="pl-PL" dirty="0" smtClean="0">
                <a:solidFill>
                  <a:srgbClr val="161616"/>
                </a:solidFill>
                <a:effectLst/>
              </a:rPr>
              <a:t>Zespołu Lokalnej Współpracy</a:t>
            </a:r>
          </a:p>
          <a:p>
            <a:pPr eaLnBrk="1" hangingPunct="1"/>
            <a:r>
              <a:rPr lang="pl-PL" dirty="0" smtClean="0">
                <a:solidFill>
                  <a:srgbClr val="161616"/>
                </a:solidFill>
                <a:effectLst/>
              </a:rPr>
              <a:t>Jasło, </a:t>
            </a:r>
            <a:r>
              <a:rPr lang="pl-PL" dirty="0" smtClean="0">
                <a:solidFill>
                  <a:srgbClr val="161616"/>
                </a:solidFill>
              </a:rPr>
              <a:t>24</a:t>
            </a:r>
            <a:r>
              <a:rPr lang="pl-PL" dirty="0" smtClean="0">
                <a:solidFill>
                  <a:srgbClr val="161616"/>
                </a:solidFill>
                <a:effectLst/>
              </a:rPr>
              <a:t>.04.2019.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91386"/>
            <a:ext cx="9144000" cy="106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Propozycja korekty granic obszaru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Propozycja korekty wynikała każdorazowo z dociągania granic do działek ewidencyjnych, a jeżeli było to nieuzasadnione, np. ze względu na przebieg granicy lasu w obrębie dz. ew. to korygowano granicę tak, aby pokrywała się w terenie z łatwo wyodrębnianymi obiektami, np. skrajem lasu.</a:t>
            </a:r>
          </a:p>
          <a:p>
            <a:pPr>
              <a:buNone/>
            </a:pPr>
            <a:r>
              <a:rPr lang="pl-PL" dirty="0" smtClean="0"/>
              <a:t>Uwzględnienie proponowanych korekt zmniejsza powierzchnię obszaru o 0,76 ha.</a:t>
            </a:r>
            <a:endParaRPr lang="pl-PL" dirty="0"/>
          </a:p>
        </p:txBody>
      </p:sp>
    </p:spTree>
  </p:cSld>
  <p:clrMapOvr>
    <a:masterClrMapping/>
  </p:clrMapOvr>
  <p:transition>
    <p:pull dir="l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Kontakt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Koordynator projektu planu zadań ochronnych</a:t>
            </a:r>
          </a:p>
          <a:p>
            <a:pPr algn="ctr">
              <a:buNone/>
            </a:pPr>
            <a:r>
              <a:rPr lang="pl-PL" dirty="0" smtClean="0"/>
              <a:t>dla obszaru </a:t>
            </a:r>
            <a:r>
              <a:rPr lang="pl-PL" dirty="0" err="1" smtClean="0"/>
              <a:t>Golesz</a:t>
            </a: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Dominik Wróbel</a:t>
            </a:r>
          </a:p>
          <a:p>
            <a:pPr algn="ctr">
              <a:buNone/>
            </a:pPr>
            <a:r>
              <a:rPr lang="pl-PL" dirty="0" smtClean="0"/>
              <a:t>tel.: 503 765 895</a:t>
            </a:r>
          </a:p>
          <a:p>
            <a:pPr algn="ctr">
              <a:buNone/>
            </a:pPr>
            <a:r>
              <a:rPr lang="pl-PL" dirty="0" smtClean="0"/>
              <a:t>e-mail: </a:t>
            </a:r>
            <a:r>
              <a:rPr lang="pl-PL" dirty="0" err="1" smtClean="0"/>
              <a:t>pterido@interia.pl</a:t>
            </a:r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91386"/>
            <a:ext cx="9144000" cy="106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822325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Położenie i zasięg</a:t>
            </a:r>
            <a:r>
              <a:rPr lang="pl-PL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11560" y="1219200"/>
            <a:ext cx="7992888" cy="516212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pl-PL" sz="36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Położenie administracyjne</a:t>
            </a:r>
            <a:r>
              <a:rPr lang="pl-PL" sz="36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36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woj. podkarpackie, powiat </a:t>
            </a:r>
            <a:r>
              <a:rPr lang="en-US" sz="3600" dirty="0" err="1" smtClean="0">
                <a:solidFill>
                  <a:schemeClr val="accent4">
                    <a:lumMod val="10000"/>
                  </a:schemeClr>
                </a:solidFill>
                <a:effectLst/>
              </a:rPr>
              <a:t>jasielski</a:t>
            </a:r>
            <a:r>
              <a:rPr lang="pl-PL" sz="36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, miasto Jasło, gmina </a:t>
            </a:r>
            <a:r>
              <a:rPr lang="en-US" sz="36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Jas</a:t>
            </a:r>
            <a:r>
              <a:rPr lang="pl-PL" sz="36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ł</a:t>
            </a:r>
            <a:r>
              <a:rPr lang="en-US" sz="36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o</a:t>
            </a:r>
            <a:r>
              <a:rPr lang="pl-PL" sz="36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, gmina Kołaczyce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l-PL" sz="3600" dirty="0" smtClean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36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Powierzchnia</a:t>
            </a:r>
            <a:r>
              <a:rPr lang="pl-PL" sz="36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: 260,85 ha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pl-PL" sz="36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Wysokość </a:t>
            </a:r>
            <a:r>
              <a:rPr lang="pl-PL" sz="3600" b="1" dirty="0" err="1" smtClean="0">
                <a:solidFill>
                  <a:schemeClr val="accent4">
                    <a:lumMod val="10000"/>
                  </a:schemeClr>
                </a:solidFill>
                <a:effectLst/>
              </a:rPr>
              <a:t>npm</a:t>
            </a:r>
            <a:r>
              <a:rPr lang="pl-PL" sz="36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: </a:t>
            </a:r>
            <a:r>
              <a:rPr lang="pl-PL" sz="3600" dirty="0" smtClean="0">
                <a:effectLst/>
              </a:rPr>
              <a:t>240 – 340 </a:t>
            </a:r>
            <a:r>
              <a:rPr lang="pl-PL" sz="36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m.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3600" b="1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Region biogeograficzny</a:t>
            </a:r>
            <a:r>
              <a:rPr lang="pl-PL" sz="36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: kontynentalny.</a:t>
            </a:r>
          </a:p>
        </p:txBody>
      </p:sp>
    </p:spTree>
  </p:cSld>
  <p:clrMapOvr>
    <a:masterClrMapping/>
  </p:clrMapOvr>
  <p:transition>
    <p:pull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Inwentaryzacja siedlisk przyrodniczych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8531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Na podstawie wykonanej inwentaryzacji wykazano obecność grądu </a:t>
            </a:r>
            <a:r>
              <a:rPr lang="pl-PL" dirty="0" err="1" smtClean="0"/>
              <a:t>subkontynentalnego</a:t>
            </a:r>
            <a:r>
              <a:rPr lang="pl-PL" dirty="0" smtClean="0"/>
              <a:t> oraz łęgu jesionowego. </a:t>
            </a:r>
          </a:p>
          <a:p>
            <a:pPr>
              <a:buNone/>
            </a:pPr>
            <a:r>
              <a:rPr lang="pl-PL" dirty="0" smtClean="0"/>
              <a:t>Powierzchnia wyróżnionych siedlisk jest następująca:</a:t>
            </a:r>
          </a:p>
          <a:p>
            <a:pPr lvl="0"/>
            <a:r>
              <a:rPr lang="pl-PL" dirty="0" smtClean="0"/>
              <a:t>9170 – 9,33ha</a:t>
            </a:r>
          </a:p>
          <a:p>
            <a:pPr lvl="0"/>
            <a:r>
              <a:rPr lang="pl-PL" dirty="0" smtClean="0"/>
              <a:t>91E0 – 0,66 ha.</a:t>
            </a:r>
          </a:p>
          <a:p>
            <a:endParaRPr lang="pl-PL" dirty="0"/>
          </a:p>
        </p:txBody>
      </p:sp>
    </p:spTree>
  </p:cSld>
  <p:clrMapOvr>
    <a:masterClrMapping/>
  </p:clrMapOvr>
  <p:transition>
    <p:pull dir="l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179512" y="2780928"/>
            <a:ext cx="8784976" cy="396044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Przedmioty ochrony w obszarze:</a:t>
            </a:r>
          </a:p>
          <a:p>
            <a:r>
              <a:rPr lang="pl-PL" dirty="0" smtClean="0"/>
              <a:t>8310 Jaskinie nieudostępnione do zwiedzania</a:t>
            </a:r>
          </a:p>
          <a:p>
            <a:r>
              <a:rPr lang="pl-PL" dirty="0" smtClean="0"/>
              <a:t>9110 Kwaśne buczyny (</a:t>
            </a:r>
            <a:r>
              <a:rPr lang="pl-PL" i="1" dirty="0" err="1" smtClean="0"/>
              <a:t>Luzulo-Fagetum</a:t>
            </a:r>
            <a:r>
              <a:rPr lang="pl-PL" dirty="0" smtClean="0"/>
              <a:t>)</a:t>
            </a:r>
          </a:p>
          <a:p>
            <a:r>
              <a:rPr lang="pl-PL" dirty="0" smtClean="0"/>
              <a:t>9130-3 Żyzna buczyna górska</a:t>
            </a:r>
            <a:br>
              <a:rPr lang="pl-PL" dirty="0" smtClean="0"/>
            </a:br>
            <a:r>
              <a:rPr lang="pl-PL" dirty="0" smtClean="0"/>
              <a:t>(</a:t>
            </a:r>
            <a:r>
              <a:rPr lang="pl-PL" i="1" dirty="0" err="1" smtClean="0"/>
              <a:t>Dentario</a:t>
            </a:r>
            <a:r>
              <a:rPr lang="pl-PL" i="1" dirty="0" smtClean="0"/>
              <a:t> </a:t>
            </a:r>
            <a:r>
              <a:rPr lang="pl-PL" i="1" dirty="0" err="1" smtClean="0"/>
              <a:t>glandulosae-Fagetum</a:t>
            </a:r>
            <a:r>
              <a:rPr lang="pl-PL" i="1" dirty="0" smtClean="0"/>
              <a:t>)</a:t>
            </a:r>
            <a:endParaRPr lang="pl-PL" dirty="0" smtClean="0"/>
          </a:p>
          <a:p>
            <a:r>
              <a:rPr lang="pl-PL" b="1" dirty="0" smtClean="0"/>
              <a:t>9170-2 Grąd </a:t>
            </a:r>
            <a:r>
              <a:rPr lang="pl-PL" b="1" dirty="0" err="1" smtClean="0"/>
              <a:t>subkontynentalny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(</a:t>
            </a:r>
            <a:r>
              <a:rPr lang="pl-PL" b="1" i="1" dirty="0" err="1" smtClean="0"/>
              <a:t>Tilio-Carpinetum</a:t>
            </a:r>
            <a:r>
              <a:rPr lang="pl-PL" b="1" dirty="0" smtClean="0"/>
              <a:t>)</a:t>
            </a:r>
          </a:p>
          <a:p>
            <a:r>
              <a:rPr lang="pl-PL" b="1" dirty="0" smtClean="0"/>
              <a:t>91E0-5  Podgórski łęg jesionowy (</a:t>
            </a:r>
            <a:r>
              <a:rPr lang="pl-PL" b="1" i="1" dirty="0" err="1" smtClean="0"/>
              <a:t>Carici</a:t>
            </a:r>
            <a:r>
              <a:rPr lang="pl-PL" b="1" i="1" dirty="0" smtClean="0"/>
              <a:t> </a:t>
            </a:r>
            <a:r>
              <a:rPr lang="pl-PL" b="1" i="1" dirty="0" err="1" smtClean="0"/>
              <a:t>remotae-Fraxinetum</a:t>
            </a:r>
            <a:r>
              <a:rPr lang="pl-PL" b="1" dirty="0" smtClean="0"/>
              <a:t>)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3"/>
            <a:ext cx="9144000" cy="2772964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Ocena stanu zachowania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2514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l-PL" dirty="0" smtClean="0"/>
              <a:t>Przeprowadzony monitoring wykazał, że oba siedliska na terenie objętym inwentaryzacją (9170, 91E0) prezentują zły stan ochrony (U2). Celem działań ochronnych powinna być więc poprawa tego stanu. </a:t>
            </a:r>
          </a:p>
          <a:p>
            <a:pPr>
              <a:buNone/>
            </a:pPr>
            <a:r>
              <a:rPr lang="pl-PL" dirty="0" smtClean="0"/>
              <a:t>Podjęte działania mogą go nieco poprawić, choć w istniejących uwarunkowaniach może być to trudne.</a:t>
            </a:r>
            <a:endParaRPr lang="pl-PL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dirty="0" smtClean="0"/>
              <a:t>Na złą ocenę zarówno grądów jak i łęgów złożyły się głównie: przekształcenie gatunkowe płatów, niski wiek drzewostanu oraz niewielkie zasoby martwego drewna. </a:t>
            </a:r>
            <a:endParaRPr lang="pl-PL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l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pl-PL" dirty="0" smtClean="0"/>
              <a:t>Działania ochronne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8326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/>
              <a:t>9170 Grąd środkowoeuropejski i </a:t>
            </a:r>
            <a:r>
              <a:rPr lang="pl-PL" dirty="0" err="1" smtClean="0"/>
              <a:t>subkontynentalny</a:t>
            </a:r>
            <a:endParaRPr lang="pl-PL" dirty="0" smtClean="0"/>
          </a:p>
          <a:p>
            <a:pPr lvl="1"/>
            <a:r>
              <a:rPr lang="pl-PL" dirty="0" smtClean="0"/>
              <a:t>możliwie najszersze stosowanie rębni stopniowych i przerębowych z długim i bardzo długim okresem odnowienia (ok. 40 l.); </a:t>
            </a:r>
          </a:p>
          <a:p>
            <a:pPr lvl="1"/>
            <a:r>
              <a:rPr lang="pl-PL" dirty="0" smtClean="0"/>
              <a:t>preferowanie odnowienia naturalnego;</a:t>
            </a:r>
          </a:p>
          <a:p>
            <a:pPr lvl="1"/>
            <a:r>
              <a:rPr lang="pl-PL" dirty="0" smtClean="0"/>
              <a:t>kształtowanie odpowiedniego składu gatunkowego dostosowanego do siedliska;</a:t>
            </a:r>
          </a:p>
          <a:p>
            <a:pPr lvl="1"/>
            <a:r>
              <a:rPr lang="pl-PL" dirty="0" smtClean="0"/>
              <a:t>usuwanie z drzewostanu w pierwszej kolejności dębu czerwonego i niezgodnych z siedliskiem – sosna , modrzew;</a:t>
            </a:r>
          </a:p>
          <a:p>
            <a:pPr lvl="1"/>
            <a:r>
              <a:rPr lang="pl-PL" dirty="0" smtClean="0"/>
              <a:t>pozostawianie na siedliskach przyrodniczych drzew martwych i zamierających (z wyłączeniem sytuacji klęskowych, zagrożenia stanu zdrowotnego drzewostanów oraz zagrożenia bezpieczeństwa publicznego);</a:t>
            </a:r>
          </a:p>
          <a:p>
            <a:pPr lvl="1"/>
            <a:r>
              <a:rPr lang="pl-PL" dirty="0" smtClean="0"/>
              <a:t>pozostawianie drzew biocenotycznych;</a:t>
            </a:r>
          </a:p>
          <a:p>
            <a:pPr lvl="1"/>
            <a:r>
              <a:rPr lang="pl-PL" dirty="0" smtClean="0"/>
              <a:t>pozostawienie do naturalnego rozpadu ok. 5% drzewostanów osiągających wiek rębności lub zaplanowanych do użytkowania rębnego.</a:t>
            </a:r>
          </a:p>
          <a:p>
            <a:pPr marL="350838" lvl="1">
              <a:buNone/>
            </a:pPr>
            <a:r>
              <a:rPr lang="pl-PL" dirty="0" smtClean="0"/>
              <a:t>Monitoring siedliska w oparciu o metodykę PMŚ GIOŚ. Dwukrotnie, w 4 i 8 roku obowiązywania planu zadań ochronnych (w sezonie wegetacyjnym, maj-wrzesień).</a:t>
            </a:r>
          </a:p>
        </p:txBody>
      </p:sp>
    </p:spTree>
  </p:cSld>
  <p:clrMapOvr>
    <a:masterClrMapping/>
  </p:clrMapOvr>
  <p:transition>
    <p:pull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Działania ochronne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97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91E0 Łęg</a:t>
            </a:r>
          </a:p>
          <a:p>
            <a:pPr lvl="1"/>
            <a:r>
              <a:rPr lang="pl-PL" dirty="0" smtClean="0"/>
              <a:t>pozostawienie bez użytkowania lub użytkowanie z zachowaniem areału, struktury i składu gatunkowego właściwego dla siedliska.</a:t>
            </a:r>
          </a:p>
          <a:p>
            <a:pPr marL="285750" lvl="1">
              <a:buNone/>
            </a:pPr>
            <a:r>
              <a:rPr lang="pl-PL" dirty="0" smtClean="0"/>
              <a:t>Monitoring siedliska w oparciu o metodykę PMŚ GIOŚ. Dwukrotnie, w 4 i 8 roku obowiązywania planu zadań ochronnych (w sezonie wegetacyjnym, maj-wrzesień).</a:t>
            </a:r>
          </a:p>
          <a:p>
            <a:pPr lvl="1"/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Uwagi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Wprowadzanie zapisów działań ochronnych powiązano z koniecznością zawarcia umowy pomiędzy organem sprawującym nadzór nad obszarem Natura 2000 a właścicielem terenu – uwaga GDOŚ.</a:t>
            </a:r>
            <a:endParaRPr lang="pl-PL" dirty="0"/>
          </a:p>
        </p:txBody>
      </p:sp>
    </p:spTree>
  </p:cSld>
  <p:clrMapOvr>
    <a:masterClrMapping/>
  </p:clrMapOvr>
  <p:transition>
    <p:pull dir="lu"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462</Words>
  <Application>Microsoft Office PowerPoint</Application>
  <PresentationFormat>Pokaz na ekranie (4:3)</PresentationFormat>
  <Paragraphs>53</Paragraphs>
  <Slides>14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Golesz PLH 180031</vt:lpstr>
      <vt:lpstr>Położenie i zasięg </vt:lpstr>
      <vt:lpstr>Slajd 3</vt:lpstr>
      <vt:lpstr>Inwentaryzacja siedlisk przyrodniczych</vt:lpstr>
      <vt:lpstr>Slajd 5</vt:lpstr>
      <vt:lpstr>Ocena stanu zachowania</vt:lpstr>
      <vt:lpstr>Działania ochronne</vt:lpstr>
      <vt:lpstr>Działania ochronne</vt:lpstr>
      <vt:lpstr>Uwagi</vt:lpstr>
      <vt:lpstr>Propozycja korekty granic obszaru</vt:lpstr>
      <vt:lpstr>Slajd 11</vt:lpstr>
      <vt:lpstr>Slajd 12</vt:lpstr>
      <vt:lpstr>Slajd 13</vt:lpstr>
      <vt:lpstr>Kontakt</vt:lpstr>
    </vt:vector>
  </TitlesOfParts>
  <Company>Windows 2002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Windows XP</dc:creator>
  <cp:lastModifiedBy>Dominik</cp:lastModifiedBy>
  <cp:revision>264</cp:revision>
  <dcterms:created xsi:type="dcterms:W3CDTF">2012-07-04T21:32:07Z</dcterms:created>
  <dcterms:modified xsi:type="dcterms:W3CDTF">2019-04-24T05:10:28Z</dcterms:modified>
</cp:coreProperties>
</file>