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6" r:id="rId5"/>
  </p:sldMasterIdLst>
  <p:notesMasterIdLst>
    <p:notesMasterId r:id="rId17"/>
  </p:notesMasterIdLst>
  <p:handoutMasterIdLst>
    <p:handoutMasterId r:id="rId18"/>
  </p:handoutMasterIdLst>
  <p:sldIdLst>
    <p:sldId id="340" r:id="rId6"/>
    <p:sldId id="327" r:id="rId7"/>
    <p:sldId id="318" r:id="rId8"/>
    <p:sldId id="328" r:id="rId9"/>
    <p:sldId id="329" r:id="rId10"/>
    <p:sldId id="330" r:id="rId11"/>
    <p:sldId id="319" r:id="rId12"/>
    <p:sldId id="320" r:id="rId13"/>
    <p:sldId id="332" r:id="rId14"/>
    <p:sldId id="331" r:id="rId15"/>
    <p:sldId id="339" r:id="rId16"/>
  </p:sldIdLst>
  <p:sldSz cx="12192000" cy="6858000"/>
  <p:notesSz cx="6794500" cy="99314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66" autoAdjust="0"/>
    <p:restoredTop sz="80570" autoAdjust="0"/>
  </p:normalViewPr>
  <p:slideViewPr>
    <p:cSldViewPr snapToGrid="0">
      <p:cViewPr varScale="1">
        <p:scale>
          <a:sx n="98" d="100"/>
          <a:sy n="98" d="100"/>
        </p:scale>
        <p:origin x="1530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0BA5747F-A3BC-484F-8D86-F70D33252BA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6195742-C224-D7F4-0EDE-C056E14AF2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A2FC79-2A30-4992-BF6B-3530819E77DB}" type="datetimeFigureOut">
              <a:rPr lang="pl-PL" smtClean="0"/>
              <a:t>20.02.2024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1288B8B1-35EA-B844-3523-7A85712CB03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l-PL"/>
              <a:t>1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E8F46B7-4E30-94ED-087C-4BB5E6FA390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D5DCA4-DDE9-4F71-A9E3-1CCEF205CFF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761042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0C265C-C959-4C47-837E-4CB4F88F808A}" type="datetimeFigureOut">
              <a:rPr lang="pl-PL" smtClean="0"/>
              <a:t>20.02.2024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l-PL"/>
              <a:t>1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0CCC02-F522-4693-B9B3-7AE13E6FC1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768154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l-PL"/>
              <a:t>1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0CCC02-F522-4693-B9B3-7AE13E6FC1FB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1031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/>
              <a:t>W zapisach umowy przewidziano  wypowiedzenie umowy: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pl-PL" dirty="0"/>
              <a:t>przez każdą ze Stron z zachowaniem miesięcznego okresu wypowiedzenia, w wyniku wystąpienia okoliczności niezależnych od Stron, które uniemożliwiają dalsze wykonywanie obowiązków w niej określonych. Wypowiedzenie przekazywane jest w formie pisemnej lub elektronicznej, pod rygorem nieważności i zawiera uzasadnienie</a:t>
            </a:r>
            <a:r>
              <a:rPr lang="pl-PL" sz="1200" dirty="0"/>
              <a:t> przez każdą z jej stron, ale w niniejszej prezentacji skupiona zostanie uwaga tylko na przesłankach, w których to JW może wypowiedzieć umowę;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pl-PL" dirty="0"/>
              <a:t>w drodze pisemnego porozumienia Stron na wniosek każdej ze Stron w przypadku wystąpienia okoliczności, które uniemożliwiają dalsze wykonywanie postanowień zawartych w Umowie;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pl-PL" sz="1200" b="0" dirty="0"/>
              <a:t>przez JW i w dalszej części prezentacji zostaną przedstawione przesłanki mogące skutkować rozwiązaniem umowy.</a:t>
            </a:r>
          </a:p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l-PL"/>
              <a:t>1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0CCC02-F522-4693-B9B3-7AE13E6FC1FB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5576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0CCC02-F522-4693-B9B3-7AE13E6FC1FB}" type="slidenum">
              <a:rPr lang="pl-PL" smtClean="0"/>
              <a:t>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202B2B9-CB56-6002-0800-6B122B09B8E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l-PL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588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l-PL"/>
              <a:t>1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0CCC02-F522-4693-B9B3-7AE13E6FC1FB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8862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l-PL"/>
              <a:t>1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0CCC02-F522-4693-B9B3-7AE13E6FC1FB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7291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/>
              <a:t> </a:t>
            </a:r>
            <a:r>
              <a:rPr lang="pl-PL" b="1" baseline="30000" dirty="0"/>
              <a:t>1 </a:t>
            </a:r>
            <a:r>
              <a:rPr lang="pl-PL" dirty="0"/>
              <a:t>„trwałości Przedsięwzięcia” – oznacza zobowiązanie OOW do zachowania celów i efektów Przedsięwzięcia oraz do niepoddawania Przedsięwzięcia znaczącym modyfikacjom w rozumieniu art. 65 rozporządzenia 2021/1060: </a:t>
            </a:r>
          </a:p>
          <a:p>
            <a:pPr marL="228600" indent="-228600">
              <a:buAutoNum type="alphaLcParenR"/>
            </a:pPr>
            <a:r>
              <a:rPr lang="pl-PL" b="1" dirty="0"/>
              <a:t>przez okres 3 lat przez OOW mającego status mikro, małego lub średniego przedsiębiorstwa lub,</a:t>
            </a:r>
          </a:p>
          <a:p>
            <a:pPr marL="228600" indent="-228600">
              <a:buAutoNum type="alphaLcParenR"/>
            </a:pPr>
            <a:r>
              <a:rPr lang="pl-PL" b="1" dirty="0"/>
              <a:t>przez okres 5 lat </a:t>
            </a:r>
            <a:r>
              <a:rPr lang="pl-PL" b="1"/>
              <a:t>przez OOW </a:t>
            </a:r>
            <a:r>
              <a:rPr lang="pl-PL" b="1" dirty="0"/>
              <a:t>mającego status dużego przedsiębiorstwa.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l-PL"/>
              <a:t>1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0CCC02-F522-4693-B9B3-7AE13E6FC1FB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5980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0CCC02-F522-4693-B9B3-7AE13E6FC1FB}" type="slidenum">
              <a:rPr lang="pl-PL" smtClean="0"/>
              <a:t>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F30557B-7DC4-850E-ACB1-551632A4403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l-PL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978302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aseline="30000" dirty="0"/>
              <a:t>1 </a:t>
            </a:r>
            <a:r>
              <a:rPr lang="pl-PL" dirty="0"/>
              <a:t>Nieosiągnięcie kamienia milowego w terminie do 6 miesięcy od wyznaczonego terminu jego osiągnięcia stanowi przesłankę do rozwiązania Umowy w trybie określonym w ust. 1. tj. z zachowaniem jednomiesięcznego wypowiedzenia przez każdą ze stron.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0CCC02-F522-4693-B9B3-7AE13E6FC1FB}" type="slidenum">
              <a:rPr lang="pl-PL" smtClean="0"/>
              <a:t>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E9EEFA1-180C-9F3F-2D10-3A2A1F88784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l-PL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327319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baseline="30000" dirty="0"/>
              <a:t>1 </a:t>
            </a:r>
            <a:r>
              <a:rPr lang="pl-PL" dirty="0"/>
              <a:t>w wysokości określonej jak dla zaległości podatkowych liczonymi od dnia przekazania środków dofinansowania do dnia jego zwrotu.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l-PL"/>
              <a:t>1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0CCC02-F522-4693-B9B3-7AE13E6FC1FB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9627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2">
            <a:extLst>
              <a:ext uri="{FF2B5EF4-FFF2-40B4-BE49-F238E27FC236}">
                <a16:creationId xmlns:a16="http://schemas.microsoft.com/office/drawing/2014/main" id="{5D1CBC32-8AF8-4F1E-2558-B6440644742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67839" y="255209"/>
            <a:ext cx="10515600" cy="73501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lnSpc>
                <a:spcPct val="150000"/>
              </a:lnSpc>
              <a:spcAft>
                <a:spcPts val="0"/>
              </a:spcAft>
              <a:buNone/>
              <a:tabLst/>
              <a:defRPr lang="pl-PL" sz="3200" b="0" i="0" u="none" strike="noStrike" cap="none" spc="0" baseline="0">
                <a:solidFill>
                  <a:schemeClr val="bg1"/>
                </a:solidFill>
                <a:uFillTx/>
                <a:latin typeface="Calibri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2" name="Symbol zastępczy zawartości 2">
            <a:extLst>
              <a:ext uri="{FF2B5EF4-FFF2-40B4-BE49-F238E27FC236}">
                <a16:creationId xmlns:a16="http://schemas.microsoft.com/office/drawing/2014/main" id="{140E9FBE-9938-FC6C-AE9F-0974E10010BC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767839" y="1218645"/>
            <a:ext cx="10754896" cy="41751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lnSpc>
                <a:spcPct val="150000"/>
              </a:lnSpc>
              <a:buNone/>
              <a:defRPr>
                <a:solidFill>
                  <a:schemeClr val="bg1"/>
                </a:solidFill>
              </a:defRPr>
            </a:lvl2pPr>
            <a:lvl3pPr marL="914400" indent="0">
              <a:lnSpc>
                <a:spcPct val="150000"/>
              </a:lnSpc>
              <a:buNone/>
              <a:defRPr>
                <a:solidFill>
                  <a:schemeClr val="bg1"/>
                </a:solidFill>
              </a:defRPr>
            </a:lvl3pPr>
            <a:lvl4pPr marL="1371600" indent="0">
              <a:lnSpc>
                <a:spcPct val="150000"/>
              </a:lnSpc>
              <a:buNone/>
              <a:defRPr>
                <a:solidFill>
                  <a:schemeClr val="bg1"/>
                </a:solidFill>
              </a:defRPr>
            </a:lvl4pPr>
            <a:lvl5pPr marL="1828800" indent="0">
              <a:lnSpc>
                <a:spcPct val="150000"/>
              </a:lnSpc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567015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446448-D936-65D6-6F12-482F0DABD5E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FD1A6EE-40D4-2234-0EC7-2FE96974DE4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fontAlgn="auto">
              <a:spcAft>
                <a:spcPts val="0"/>
              </a:spcAft>
              <a:buNone/>
              <a:tabLst/>
              <a:defRPr lang="pl-PL" sz="2400" b="0" i="0" u="none" strike="noStrike" cap="none" spc="0" baseline="0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lvl="0"/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1165608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>
            <a:extLst>
              <a:ext uri="{FF2B5EF4-FFF2-40B4-BE49-F238E27FC236}">
                <a16:creationId xmlns:a16="http://schemas.microsoft.com/office/drawing/2014/main" id="{6E74B8D6-9024-2F5A-2B8F-D1B1A4F6EA3B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74216" y="1399032"/>
            <a:ext cx="10879587" cy="41110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3" name="Symbol zastępczy tytułu 1">
            <a:extLst>
              <a:ext uri="{FF2B5EF4-FFF2-40B4-BE49-F238E27FC236}">
                <a16:creationId xmlns:a16="http://schemas.microsoft.com/office/drawing/2014/main" id="{52399FC3-B29A-6436-6B07-BF0B249063E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4215" y="285226"/>
            <a:ext cx="10879587" cy="5404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003977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>
            <a:extLst>
              <a:ext uri="{FF2B5EF4-FFF2-40B4-BE49-F238E27FC236}">
                <a16:creationId xmlns:a16="http://schemas.microsoft.com/office/drawing/2014/main" id="{6E74B8D6-9024-2F5A-2B8F-D1B1A4F6EA3B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74216" y="1399032"/>
            <a:ext cx="10879587" cy="4111097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3" name="Symbol zastępczy tytułu 1">
            <a:extLst>
              <a:ext uri="{FF2B5EF4-FFF2-40B4-BE49-F238E27FC236}">
                <a16:creationId xmlns:a16="http://schemas.microsoft.com/office/drawing/2014/main" id="{52399FC3-B29A-6436-6B07-BF0B249063E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4215" y="285226"/>
            <a:ext cx="10879587" cy="5404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283585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9AE11835-23B5-1918-9576-CEAF906134C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8576"/>
            <a:ext cx="12192000" cy="5952560"/>
          </a:xfrm>
          <a:prstGeom prst="rect">
            <a:avLst/>
          </a:prstGeom>
        </p:spPr>
      </p:pic>
      <p:sp>
        <p:nvSpPr>
          <p:cNvPr id="3" name="Symbol zastępczy tytułu 1">
            <a:extLst>
              <a:ext uri="{FF2B5EF4-FFF2-40B4-BE49-F238E27FC236}">
                <a16:creationId xmlns:a16="http://schemas.microsoft.com/office/drawing/2014/main" id="{75E4D903-6446-8B1B-8DCF-2CDBAF9E67B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2112264"/>
            <a:ext cx="10515600" cy="171202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pl-PL" dirty="0"/>
              <a:t>Kliknij, aby edytować styl</a:t>
            </a:r>
          </a:p>
        </p:txBody>
      </p:sp>
      <p:pic>
        <p:nvPicPr>
          <p:cNvPr id="5" name="Obraz 4" descr="Logotypy: Krajowy Plan Odbudowy, Rzeczpospolita Polska, Sfinansowane przez Unię Europejską NextGenerationEU, Centrum Projektów Polska Cyfrowa">
            <a:extLst>
              <a:ext uri="{FF2B5EF4-FFF2-40B4-BE49-F238E27FC236}">
                <a16:creationId xmlns:a16="http://schemas.microsoft.com/office/drawing/2014/main" id="{C8B0E31F-F4E6-BE70-A337-C8F0D9FBCBE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364" y="6157677"/>
            <a:ext cx="6367272" cy="5669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70" r:id="rId2"/>
  </p:sldLayoutIdLst>
  <p:hf sldNum="0" hdr="0"/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pl-PL" sz="4400" b="0" i="0" u="none" strike="noStrike" kern="1200" cap="none" spc="0" baseline="0">
          <a:solidFill>
            <a:srgbClr val="FFFFFF"/>
          </a:solidFill>
          <a:uFillTx/>
          <a:latin typeface="Calibri Light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7">
            <a:extLst>
              <a:ext uri="{FF2B5EF4-FFF2-40B4-BE49-F238E27FC236}">
                <a16:creationId xmlns:a16="http://schemas.microsoft.com/office/drawing/2014/main" id="{5E95FABE-4BBA-56D0-4B2C-CDB26EFD0B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1996" cy="118567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Symbol zastępczy tytułu 5">
            <a:extLst>
              <a:ext uri="{FF2B5EF4-FFF2-40B4-BE49-F238E27FC236}">
                <a16:creationId xmlns:a16="http://schemas.microsoft.com/office/drawing/2014/main" id="{03D5F53E-EED4-0485-C749-4056ECD44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425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pic>
        <p:nvPicPr>
          <p:cNvPr id="7" name="Obraz 6" descr="Logotypy: Krajowy Plan Odbudowy, Rzeczpospolita Polska, Sfinansowane przez Unię Europejską NextGenerationEU">
            <a:extLst>
              <a:ext uri="{FF2B5EF4-FFF2-40B4-BE49-F238E27FC236}">
                <a16:creationId xmlns:a16="http://schemas.microsoft.com/office/drawing/2014/main" id="{88DC05BB-8945-EC04-F442-7A9FDA4D3B5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440" y="6171538"/>
            <a:ext cx="5151120" cy="56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325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7" r:id="rId2"/>
  </p:sldLayoutIdLst>
  <p:hf sldNum="0" hdr="0"/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pl-PL" sz="4400" b="1" i="0" u="none" strike="noStrike" kern="1200" cap="none" spc="0" baseline="0">
          <a:solidFill>
            <a:schemeClr val="tx1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pl-PL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F02E0-81F6-E88D-D49C-7693EC3A3E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4000" b="1" dirty="0"/>
              <a:t>Szkolenie dla Ostatecznych Odbiorców Wsparcia KPO 1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CB1C14A-4F12-54B4-D3E7-137FB28090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sz="4000" b="1" dirty="0">
                <a:latin typeface="+mj-lt"/>
              </a:rPr>
              <a:t>Rozwiązanie umowy (§ 22) </a:t>
            </a:r>
          </a:p>
        </p:txBody>
      </p:sp>
    </p:spTree>
    <p:extLst>
      <p:ext uri="{BB962C8B-B14F-4D97-AF65-F5344CB8AC3E}">
        <p14:creationId xmlns:p14="http://schemas.microsoft.com/office/powerpoint/2010/main" val="3107626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CB2C97FD-B810-3EEE-BCB4-2490098AB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>
                <a:latin typeface="+mj-lt"/>
              </a:rPr>
              <a:t>3. Obowiązki OOW po rozwiązaniu Umowy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94F8831A-F29B-D89E-5069-632D58653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pl-PL" sz="2000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20D8F86F-1F59-D303-26B2-A3FCA19A2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44106" y="1112054"/>
            <a:ext cx="11275081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dirty="0"/>
              <a:t>Niezależnie od przyczyny rozwiązania Umowy:</a:t>
            </a:r>
          </a:p>
          <a:p>
            <a:pPr marL="0" indent="0">
              <a:lnSpc>
                <a:spcPct val="150000"/>
              </a:lnSpc>
              <a:buNone/>
            </a:pPr>
            <a:endParaRPr lang="pl-PL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b="1" dirty="0"/>
              <a:t>OOW zobowiązany jest </a:t>
            </a:r>
            <a:r>
              <a:rPr lang="pl-PL" dirty="0"/>
              <a:t>do niezwłocznego (jednak nie później niż </a:t>
            </a:r>
            <a:r>
              <a:rPr lang="pl-PL" b="1" dirty="0"/>
              <a:t>w ciągu 14 dni </a:t>
            </a:r>
            <a:r>
              <a:rPr lang="pl-PL" dirty="0"/>
              <a:t>od dnia rozwiązania Umowy) </a:t>
            </a:r>
            <a:r>
              <a:rPr lang="pl-PL" b="1" dirty="0"/>
              <a:t>przedstawienia JW wniosku o płatność, </a:t>
            </a:r>
            <a:r>
              <a:rPr lang="pl-PL" dirty="0"/>
              <a:t>o którym mowa w § 9 ust. 8 wraz </a:t>
            </a:r>
            <a:r>
              <a:rPr lang="pl-PL" b="1" dirty="0"/>
              <a:t>z wypełnioną częścią sprawozdawczą </a:t>
            </a:r>
            <a:r>
              <a:rPr lang="pl-PL" dirty="0"/>
              <a:t>z zakończenia realizacji Przedsięwzięcia oraz do </a:t>
            </a:r>
            <a:r>
              <a:rPr lang="pl-PL" b="1" dirty="0"/>
              <a:t>przechowywania, archiwizowania i udostępniania dokumentacji</a:t>
            </a:r>
            <a:r>
              <a:rPr lang="pl-PL" dirty="0"/>
              <a:t> związanej z realizacją Przedsięwzięcia, zgodnie z § 16 (§ 22 ust. 5);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b="1" dirty="0"/>
              <a:t>OOW zobowiązuje </a:t>
            </a:r>
            <a:r>
              <a:rPr lang="pl-PL" dirty="0"/>
              <a:t>się do </a:t>
            </a:r>
            <a:r>
              <a:rPr lang="pl-PL" b="1" dirty="0"/>
              <a:t>zwrotu całości otrzymanego dofinansowania wraz z odsetkami</a:t>
            </a:r>
            <a:r>
              <a:rPr lang="pl-PL" b="1" baseline="30000" dirty="0"/>
              <a:t>1 - </a:t>
            </a:r>
            <a:r>
              <a:rPr lang="pl-PL" dirty="0"/>
              <a:t>- </a:t>
            </a:r>
            <a:r>
              <a:rPr lang="pl-PL" b="1" dirty="0"/>
              <a:t>w terminie 30 dni od dnia rozwiązania Umowy na rachunek bankowy wskazany przez JW </a:t>
            </a:r>
            <a:r>
              <a:rPr lang="pl-PL" b="1" baseline="30000" dirty="0"/>
              <a:t> </a:t>
            </a:r>
            <a:r>
              <a:rPr lang="pl-PL" dirty="0"/>
              <a:t>(§ 23 ust. 1);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b="1" dirty="0"/>
              <a:t>OOW zobowiązuje się usunąć w sposób trwały i nieodwracalny wszelkie dane osobowe pozyskane w związku z realizacją Przedsięwzięcia lub zwrócić je administratorowi</a:t>
            </a:r>
            <a:r>
              <a:rPr lang="pl-PL" dirty="0"/>
              <a:t>, w rozumieniu RODO (§ 23 ust. 3). </a:t>
            </a:r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44218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F02E0-81F6-E88D-D49C-7693EC3A3E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Dziękuję za uwagę.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CB1C14A-4F12-54B4-D3E7-137FB28090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97900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21B8F421-EBAD-6424-1DB2-46974B3E4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215" y="0"/>
            <a:ext cx="10879587" cy="1145406"/>
          </a:xfrm>
        </p:spPr>
        <p:txBody>
          <a:bodyPr>
            <a:noAutofit/>
          </a:bodyPr>
          <a:lstStyle/>
          <a:p>
            <a:r>
              <a:rPr lang="pl-PL" sz="3600" dirty="0">
                <a:latin typeface="+mj-lt"/>
              </a:rPr>
              <a:t>1. Rozwiązanie umowy przez JW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0A42FB95-2741-3485-FE21-A02459E7C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4216" y="1399032"/>
            <a:ext cx="10879587" cy="465886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pl-PL" sz="1800" b="1" dirty="0"/>
              <a:t>Tryb wypowiedzenia umowy:</a:t>
            </a:r>
          </a:p>
          <a:p>
            <a:pPr marL="971550" lvl="1" indent="-514350">
              <a:lnSpc>
                <a:spcPct val="150000"/>
              </a:lnSpc>
              <a:spcBef>
                <a:spcPts val="1000"/>
              </a:spcBef>
              <a:buFont typeface="+mj-lt"/>
              <a:buAutoNum type="arabicParenR"/>
            </a:pPr>
            <a:r>
              <a:rPr lang="pl-PL" sz="1800" b="1" dirty="0"/>
              <a:t>bez zachowania okresu wypowiedzenia</a:t>
            </a:r>
            <a:r>
              <a:rPr lang="pl-PL" sz="1800" dirty="0"/>
              <a:t>, co skutkuje jej </a:t>
            </a:r>
            <a:r>
              <a:rPr lang="pl-PL" sz="1800" b="1" dirty="0"/>
              <a:t>natychmiastowym rozwiązaniem </a:t>
            </a:r>
            <a:r>
              <a:rPr lang="pl-PL" sz="1800" dirty="0"/>
              <a:t>(§ 22 ust. 2);</a:t>
            </a:r>
          </a:p>
          <a:p>
            <a:pPr marL="971550" lvl="1" indent="-514350">
              <a:lnSpc>
                <a:spcPct val="150000"/>
              </a:lnSpc>
              <a:spcBef>
                <a:spcPts val="1000"/>
              </a:spcBef>
              <a:buFont typeface="+mj-lt"/>
              <a:buAutoNum type="arabicParenR"/>
            </a:pPr>
            <a:endParaRPr lang="pl-PL" sz="1800" dirty="0"/>
          </a:p>
          <a:p>
            <a:pPr marL="971550" lvl="1" indent="-514350">
              <a:lnSpc>
                <a:spcPct val="150000"/>
              </a:lnSpc>
              <a:spcBef>
                <a:spcPts val="1000"/>
              </a:spcBef>
              <a:buFont typeface="+mj-lt"/>
              <a:buAutoNum type="arabicParenR"/>
            </a:pPr>
            <a:r>
              <a:rPr lang="pl-PL" sz="1800" b="1" dirty="0"/>
              <a:t>z zachowaniem jednomiesięcznego okresu wypowiedzenia</a:t>
            </a:r>
            <a:r>
              <a:rPr lang="pl-PL" sz="1800" dirty="0"/>
              <a:t>, po upływie którego następuje jego rozwiązanie (§ 22 ust. 3 i ust. 4): </a:t>
            </a:r>
          </a:p>
          <a:p>
            <a:pPr marL="514350" indent="-514350">
              <a:buAutoNum type="arabicParenR"/>
            </a:pPr>
            <a:endParaRPr lang="pl-PL" sz="1800" dirty="0"/>
          </a:p>
          <a:p>
            <a:pPr marL="514350" indent="-514350">
              <a:buAutoNum type="arabicParenR"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136565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BF7AB604-74DE-53A7-649E-5510A2854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022" y="8323"/>
            <a:ext cx="10879587" cy="1003300"/>
          </a:xfrm>
        </p:spPr>
        <p:txBody>
          <a:bodyPr>
            <a:noAutofit/>
          </a:bodyPr>
          <a:lstStyle/>
          <a:p>
            <a:r>
              <a:rPr lang="pl-PL" sz="3200" dirty="0">
                <a:latin typeface="+mj-lt"/>
              </a:rPr>
              <a:t>1.1 Wypowiedzenie Umowy bez zachowania okresu wypowiedzenia ze skutkiem natychmiastowym 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1ABD6F84-5B94-2A33-C514-1F78F7F5AA08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3193DA6C-69B7-7474-8B87-25650B54C2BE}"/>
              </a:ext>
            </a:extLst>
          </p:cNvPr>
          <p:cNvSpPr txBox="1"/>
          <p:nvPr/>
        </p:nvSpPr>
        <p:spPr>
          <a:xfrm>
            <a:off x="699702" y="1257300"/>
            <a:ext cx="10879587" cy="4589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0400" indent="-230400">
              <a:lnSpc>
                <a:spcPct val="150000"/>
              </a:lnSpc>
              <a:spcBef>
                <a:spcPts val="1000"/>
              </a:spcBef>
            </a:pPr>
            <a:r>
              <a:rPr lang="pl-PL" dirty="0"/>
              <a:t>Główne przesłanki wskazane w umowie, które mogą skutkować jej wypowiedzenie to:</a:t>
            </a:r>
          </a:p>
          <a:p>
            <a:pPr marL="230400" indent="-230400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pl-PL" b="1" dirty="0"/>
              <a:t>OOW dopuści się poważnych nieprawidłowości, w szczególności wykorzystał przekazane środki na cel inny niż określony lub niezgodnie z Umową </a:t>
            </a:r>
            <a:r>
              <a:rPr lang="pl-PL" sz="1800" b="1" dirty="0"/>
              <a:t>lub przepisami prawa</a:t>
            </a:r>
            <a:r>
              <a:rPr lang="pl-PL" dirty="0"/>
              <a:t>;</a:t>
            </a:r>
          </a:p>
          <a:p>
            <a:pPr marL="230400" indent="-230400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pl-PL" b="1" dirty="0"/>
              <a:t>OOW złoży lub posłuży się fałszywym oświadczeniem lub podrobionymi, przerobionymi lub stwierdzającymi nieprawdę dokumentami w celu uzyskania dofinansowania w ramach Umowy lub uznania za kwalifikowalne wydatków ponoszonych w ramach Przedsięwzięcia</a:t>
            </a:r>
            <a:r>
              <a:rPr lang="pl-PL" dirty="0"/>
              <a:t>;</a:t>
            </a:r>
          </a:p>
          <a:p>
            <a:pPr marL="230400" indent="-230400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pl-PL" b="1" dirty="0"/>
              <a:t>OOW zaprzestał realizacji Przedsięwzięcia lub w sposób rażący nie wywiązuje się ze swoich obowiązków określonych w Umowie</a:t>
            </a:r>
            <a:r>
              <a:rPr lang="pl-PL" dirty="0"/>
              <a:t>, </a:t>
            </a:r>
            <a:r>
              <a:rPr lang="pl-PL" b="1" dirty="0"/>
              <a:t>w szczególności wykorzystuje infrastrukturę wybudowaną w ramach Przedsięwzięcia z naruszeniem zasad dostępu hurtowego lub z naruszeniem </a:t>
            </a:r>
            <a:r>
              <a:rPr lang="pl-PL" dirty="0"/>
              <a:t>powszechnie obowiązujących </a:t>
            </a:r>
            <a:r>
              <a:rPr lang="pl-PL" b="1" dirty="0"/>
              <a:t>przepisów prawa </a:t>
            </a:r>
            <a:r>
              <a:rPr lang="pl-PL" dirty="0"/>
              <a:t>i </a:t>
            </a:r>
            <a:r>
              <a:rPr lang="pl-PL" b="1" dirty="0"/>
              <a:t>pomimo wezwania w terminie 14 dni od dnia doręczenia wezwania, nie usuwa naruszeń</a:t>
            </a:r>
            <a:r>
              <a:rPr lang="pl-PL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778833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83CE4AFD-742B-4936-8262-75D28453A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215" y="119743"/>
            <a:ext cx="10879587" cy="1023257"/>
          </a:xfrm>
        </p:spPr>
        <p:txBody>
          <a:bodyPr>
            <a:noAutofit/>
          </a:bodyPr>
          <a:lstStyle/>
          <a:p>
            <a:r>
              <a:rPr lang="pl-PL" sz="3200" dirty="0">
                <a:latin typeface="+mj-lt"/>
              </a:rPr>
              <a:t>1.1 Wypowiedzenie Umowy bez zachowania okresu wypowiedzenia ze skutkiem natychmiastowym cd.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D18BF39C-B100-5F0A-A334-781C6A66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4216" y="1219200"/>
            <a:ext cx="11042870" cy="5094514"/>
          </a:xfrm>
        </p:spPr>
        <p:txBody>
          <a:bodyPr/>
          <a:lstStyle/>
          <a:p>
            <a:pPr marL="2304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b="1" dirty="0"/>
              <a:t>OOW odmówił poddania się kontroli lub audytowi JW </a:t>
            </a:r>
            <a:r>
              <a:rPr lang="pl-PL" sz="1800" dirty="0"/>
              <a:t>bądź innych uprawnionych podmiotów </a:t>
            </a:r>
            <a:r>
              <a:rPr lang="pl-PL" sz="1800" b="1" dirty="0"/>
              <a:t>do przeprowadzenia kontroli lub audytu </a:t>
            </a:r>
            <a:r>
              <a:rPr lang="pl-PL" sz="1800" dirty="0"/>
              <a:t>na podstawie odrębnych przepisów lub utrudniał ich przeprowadzenie;</a:t>
            </a:r>
          </a:p>
          <a:p>
            <a:pPr marL="2304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sz="1800" dirty="0"/>
          </a:p>
          <a:p>
            <a:pPr marL="2304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b="1" dirty="0"/>
              <a:t>OOW na etapie ubiegania się lub udzielania dofinansowania lub realizacji Umowy lub utrzymania trwałości Przedsięwzięcia lub w okresie odpowiadającym utrzymaniu trwałości Przedsięwzięcia nie ujawnił dokumentów</a:t>
            </a:r>
            <a:r>
              <a:rPr lang="pl-PL" sz="1800" dirty="0"/>
              <a:t>, </a:t>
            </a:r>
            <a:r>
              <a:rPr lang="pl-PL" sz="1800" b="1" dirty="0"/>
              <a:t>oświadczeń lub informacji mających znaczenie dla udzielenia dofinansowania lub realizacji Umowy albo przedstawił dokumenty, oświadczenia lub informacje poświadczające nieprawdę, nierzetelne, nieprawdziwe, podrobione, przerobione, niepełne</a:t>
            </a:r>
            <a:r>
              <a:rPr lang="pl-PL" sz="1800" dirty="0"/>
              <a:t> lub budzące uzasadnione wątpliwości co do ich prawdziwości i rzetelności lub wystawione przez osoby działające bez stosownego upoważnienia;</a:t>
            </a:r>
          </a:p>
        </p:txBody>
      </p:sp>
    </p:spTree>
    <p:extLst>
      <p:ext uri="{BB962C8B-B14F-4D97-AF65-F5344CB8AC3E}">
        <p14:creationId xmlns:p14="http://schemas.microsoft.com/office/powerpoint/2010/main" val="1286873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4D66269-D71A-B7A9-BE92-403C152BC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215" y="108857"/>
            <a:ext cx="10879587" cy="957943"/>
          </a:xfrm>
        </p:spPr>
        <p:txBody>
          <a:bodyPr>
            <a:noAutofit/>
          </a:bodyPr>
          <a:lstStyle/>
          <a:p>
            <a:r>
              <a:rPr lang="pl-PL" sz="3200" dirty="0">
                <a:latin typeface="+mj-lt"/>
              </a:rPr>
              <a:t>1.1 Wypowiedzenie Umowy bez zachowania okresu wypowiedzenia ze skutkiem natychmiastowym cd. 2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324AA64C-19FB-3D51-4966-273DE41CF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20626" y="1422857"/>
            <a:ext cx="10879585" cy="4766928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b="1" dirty="0"/>
              <a:t>OOW zaprzestał prowadzenia działalności</a:t>
            </a:r>
            <a:r>
              <a:rPr lang="pl-PL" sz="1800" dirty="0"/>
              <a:t>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sz="18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b="1" dirty="0"/>
              <a:t>OOW nie ustanowił lub nie wniósł zabezpieczenia należytego wykonania zobowiązań wynikających z Umowy, o którym mowa w § 14;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sz="1800" b="1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b="1" dirty="0"/>
              <a:t>OOW rozpoczął realizację Przedsięwzięcia przed dniem rozpoczęcia okresu kwalifikowalności wydatków </a:t>
            </a:r>
            <a:r>
              <a:rPr lang="pl-PL" sz="1800" dirty="0"/>
              <a:t>określonym w § 4 ust. 1;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sz="18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b="1" dirty="0"/>
              <a:t>OOW dokonał istotnej zmiany Przedsięwzięcia bez zgody JW</a:t>
            </a:r>
            <a:r>
              <a:rPr lang="pl-PL" sz="1800" dirty="0"/>
              <a:t>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sz="1800" b="1" dirty="0"/>
          </a:p>
          <a:p>
            <a:pPr>
              <a:buFont typeface="Wingdings" panose="05000000000000000000" pitchFamily="2" charset="2"/>
              <a:buChar char="Ø"/>
            </a:pP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2227304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C04AB45-FDBD-3F11-37BC-BF66B7EB11F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371" y="0"/>
            <a:ext cx="11032267" cy="1012371"/>
          </a:xfrm>
        </p:spPr>
        <p:txBody>
          <a:bodyPr>
            <a:noAutofit/>
          </a:bodyPr>
          <a:lstStyle/>
          <a:p>
            <a:r>
              <a:rPr lang="pl-PL" sz="3200" dirty="0">
                <a:latin typeface="+mj-lt"/>
              </a:rPr>
              <a:t>1.1 Wypowiedzenie Umowy przez JW bez zachowania okresu wypowiedzenia ze skutkiem natychmiastowym cd.3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6FF72D8B-4CFE-CAA9-C28C-AA5F5EF51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pl-PL" sz="2000" dirty="0"/>
              <a:t>Rzeczypospolitej Polskiej; 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7A244B0C-DAD4-6054-9EDC-AEC6FD3189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5931" y="1389053"/>
            <a:ext cx="10496707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0400" indent="-230400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pl-PL" b="1" dirty="0"/>
              <a:t>OOW dopuścił się nieprawidłowości oraz nie usunął ich przyczyn i efektów w terminie wskazanym przez podmiot dokonujący kontroli</a:t>
            </a:r>
            <a:r>
              <a:rPr lang="pl-PL" dirty="0"/>
              <a:t>;</a:t>
            </a:r>
          </a:p>
          <a:p>
            <a:pPr marL="230400" indent="-230400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endParaRPr lang="pl-PL" dirty="0"/>
          </a:p>
          <a:p>
            <a:pPr marL="230400" indent="-230400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pl-PL" b="1" dirty="0"/>
              <a:t>nie został osiągnięty cel Przedsięwzięcia rozumiany jako zrealizowanie wskaźników produktu określonych w Umowie</a:t>
            </a:r>
            <a:r>
              <a:rPr lang="pl-PL" dirty="0"/>
              <a:t>; </a:t>
            </a:r>
          </a:p>
          <a:p>
            <a:pPr marL="230400" indent="-230400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endParaRPr lang="pl-PL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b="1" dirty="0"/>
              <a:t>OOW naruszył zobowiązanie utrzymania trwałości  Przedsiębiorstwa </a:t>
            </a:r>
            <a:r>
              <a:rPr lang="pl-PL" b="1" baseline="30000" dirty="0"/>
              <a:t>1</a:t>
            </a:r>
            <a:r>
              <a:rPr lang="pl-PL" dirty="0"/>
              <a:t>;</a:t>
            </a:r>
            <a:endParaRPr lang="pl-PL" sz="18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4246893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BF7AB604-74DE-53A7-649E-5510A2854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611" y="0"/>
            <a:ext cx="10811191" cy="12192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z="3200" dirty="0">
                <a:latin typeface="+mj-lt"/>
              </a:rPr>
              <a:t>1.2 Wypowiedzenie Umowy przez JW. z zachowaniem jednomiesięcznego okresu wypowiedzenia 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1ABD6F84-5B94-2A33-C514-1F78F7F5AA08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3193DA6C-69B7-7474-8B87-25650B54C2BE}"/>
              </a:ext>
            </a:extLst>
          </p:cNvPr>
          <p:cNvSpPr txBox="1"/>
          <p:nvPr/>
        </p:nvSpPr>
        <p:spPr>
          <a:xfrm>
            <a:off x="732452" y="1319074"/>
            <a:ext cx="10727095" cy="4619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0400" indent="-230400">
              <a:lnSpc>
                <a:spcPct val="150000"/>
              </a:lnSpc>
              <a:spcBef>
                <a:spcPts val="1000"/>
              </a:spcBef>
            </a:pPr>
            <a:r>
              <a:rPr lang="pl-PL" dirty="0"/>
              <a:t>Najistotniejsze przesłanki do wypowiedzenia umowy to:</a:t>
            </a:r>
          </a:p>
          <a:p>
            <a:pPr marL="230400" indent="-2304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b="1" dirty="0"/>
              <a:t>OOW nie rozpoczął realizacji Przedsięwzięcia w terminie 6 miesięcy</a:t>
            </a:r>
            <a:r>
              <a:rPr lang="pl-PL" dirty="0"/>
              <a:t> od daty zawarcia Umowy;</a:t>
            </a:r>
          </a:p>
          <a:p>
            <a:pPr marL="230400" indent="-2304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dirty="0"/>
          </a:p>
          <a:p>
            <a:pPr marL="230400" indent="-2304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b="1" dirty="0"/>
              <a:t>OOW nie przedłożył, pomimo pisemnego wezwania przez JW, wypełnionych poprawnie części sprawozdawczych z realizacji Przedsięwzięcia w ramach składanych wniosków o płatność</a:t>
            </a:r>
            <a:r>
              <a:rPr lang="pl-PL" dirty="0"/>
              <a:t>;</a:t>
            </a:r>
          </a:p>
          <a:p>
            <a:pPr marL="230400" indent="-2304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dirty="0"/>
          </a:p>
          <a:p>
            <a:pPr marL="230400" indent="-2304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b="1" dirty="0"/>
              <a:t>OOW nie przedkłada wniosków o płatność </a:t>
            </a:r>
            <a:r>
              <a:rPr lang="pl-PL" dirty="0"/>
              <a:t>zgodnie z Umową; </a:t>
            </a:r>
          </a:p>
          <a:p>
            <a:pPr marL="230400" indent="-2304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dirty="0"/>
          </a:p>
          <a:p>
            <a:pPr marL="230400" indent="-2304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b="1" dirty="0"/>
              <a:t>OOW dokonał zmian prawno-organizacyjnych w swoim statusie mających lub mogących mieć wpływ na realizację Umowy lub nie poinformował JW o zamiarze dokonania zmian prawno-organizacyjnych </a:t>
            </a:r>
            <a:r>
              <a:rPr lang="pl-PL" dirty="0"/>
              <a:t>w jego statusie, </a:t>
            </a:r>
            <a:r>
              <a:rPr lang="pl-PL" b="1" dirty="0"/>
              <a:t>które mogą mieć wpływ na realizację Przedsięwzięcia lub osiągnięcie celów </a:t>
            </a:r>
            <a:r>
              <a:rPr lang="pl-PL" dirty="0"/>
              <a:t>Przedsięwzięcia;</a:t>
            </a:r>
          </a:p>
        </p:txBody>
      </p:sp>
    </p:spTree>
    <p:extLst>
      <p:ext uri="{BB962C8B-B14F-4D97-AF65-F5344CB8AC3E}">
        <p14:creationId xmlns:p14="http://schemas.microsoft.com/office/powerpoint/2010/main" val="1161901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BF7AB604-74DE-53A7-649E-5510A2854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215" y="0"/>
            <a:ext cx="10879587" cy="1153886"/>
          </a:xfrm>
        </p:spPr>
        <p:txBody>
          <a:bodyPr>
            <a:noAutofit/>
          </a:bodyPr>
          <a:lstStyle/>
          <a:p>
            <a:r>
              <a:rPr lang="pl-PL" sz="3200" dirty="0">
                <a:latin typeface="+mj-lt"/>
              </a:rPr>
              <a:t>1.2 Wypowiedzenie Umowy przez JW z zachowaniem jednomiesięcznego okresu wypowiedzenia cd.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1ABD6F84-5B94-2A33-C514-1F78F7F5AA08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3193DA6C-69B7-7474-8B87-25650B54C2BE}"/>
              </a:ext>
            </a:extLst>
          </p:cNvPr>
          <p:cNvSpPr txBox="1"/>
          <p:nvPr/>
        </p:nvSpPr>
        <p:spPr>
          <a:xfrm>
            <a:off x="852194" y="1674674"/>
            <a:ext cx="10727095" cy="4619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0400" indent="-2304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b="1" dirty="0"/>
              <a:t>OOW nie dokonuje promocji Przedsięwzięcia w sposób określony w Umowie</a:t>
            </a:r>
            <a:r>
              <a:rPr lang="pl-PL" dirty="0"/>
              <a:t>; </a:t>
            </a:r>
          </a:p>
          <a:p>
            <a:pPr marL="230400" indent="-2304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dirty="0"/>
          </a:p>
          <a:p>
            <a:pPr marL="230400" indent="-2304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b="1" dirty="0"/>
              <a:t>OOW nie osiąga kamieni milowych, z zastrzeżeniem § 22 ust. 10 </a:t>
            </a:r>
            <a:r>
              <a:rPr lang="pl-PL" b="1" baseline="30000" dirty="0"/>
              <a:t>1</a:t>
            </a:r>
            <a:r>
              <a:rPr lang="pl-PL" dirty="0"/>
              <a:t>; </a:t>
            </a:r>
          </a:p>
          <a:p>
            <a:pPr marL="230400" indent="-2304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dirty="0"/>
          </a:p>
          <a:p>
            <a:pPr marL="230400" indent="-2304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b="1" dirty="0"/>
              <a:t>OOW nie złożył informacji i wyjaśnień na temat realizacji Przedsięwzięcia</a:t>
            </a:r>
            <a:r>
              <a:rPr lang="pl-PL" dirty="0"/>
              <a:t>; </a:t>
            </a:r>
          </a:p>
          <a:p>
            <a:pPr marL="230400" indent="-2304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dirty="0"/>
          </a:p>
          <a:p>
            <a:pPr marL="230400" indent="-2304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b="1" dirty="0"/>
              <a:t>zachodzi podejrzenie wystąpienia nadużycia finansowego, korupcji lub innego przestępstwa na szkodę budżetu UE;</a:t>
            </a:r>
          </a:p>
          <a:p>
            <a:pPr marL="230400" indent="-2304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b="1" dirty="0"/>
          </a:p>
          <a:p>
            <a:pPr marL="230400" indent="-2304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b="1" dirty="0"/>
              <a:t>OOW nie realizuje działań zgodnych z zasadami horyzontalnymi, do których stosowania zobowiązał się w Umowie.</a:t>
            </a:r>
          </a:p>
        </p:txBody>
      </p:sp>
    </p:spTree>
    <p:extLst>
      <p:ext uri="{BB962C8B-B14F-4D97-AF65-F5344CB8AC3E}">
        <p14:creationId xmlns:p14="http://schemas.microsoft.com/office/powerpoint/2010/main" val="1070314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AE2527A5-3B28-6A84-72AB-92793440B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216" y="0"/>
            <a:ext cx="10879587" cy="1222407"/>
          </a:xfrm>
        </p:spPr>
        <p:txBody>
          <a:bodyPr>
            <a:noAutofit/>
          </a:bodyPr>
          <a:lstStyle/>
          <a:p>
            <a:r>
              <a:rPr lang="pl-PL" sz="3200" dirty="0">
                <a:latin typeface="+mj-lt"/>
              </a:rPr>
              <a:t>2.Siła wyższa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195D3CB6-3A66-09B5-A48F-7C7F0728C0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4216" y="1399032"/>
            <a:ext cx="10879587" cy="32835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endParaRPr lang="pl-PL" sz="1800" dirty="0">
              <a:latin typeface="+mn-lt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l-PL" sz="1800" dirty="0">
                <a:latin typeface="+mn-lt"/>
              </a:rPr>
              <a:t>W związku z niewykonaniem lub nienależytym wykonaniem przez OOW obowiązków wynikających z Umowy w zakresie, w jakim takie niewykonanie lub nienależyte wykonanie jest wynikiem działania siły wyższej, </a:t>
            </a:r>
            <a:r>
              <a:rPr lang="pl-PL" sz="1800" b="1" dirty="0">
                <a:latin typeface="+mn-lt"/>
              </a:rPr>
              <a:t>OOW jest zobowiązany do</a:t>
            </a:r>
            <a:r>
              <a:rPr lang="pl-PL" sz="1800" dirty="0">
                <a:latin typeface="+mn-lt"/>
              </a:rPr>
              <a:t> niezwłocznego </a:t>
            </a:r>
            <a:r>
              <a:rPr lang="pl-PL" sz="1800" b="1" dirty="0">
                <a:latin typeface="+mn-lt"/>
              </a:rPr>
              <a:t>poinformowania</a:t>
            </a:r>
            <a:r>
              <a:rPr lang="pl-PL" sz="1800" dirty="0">
                <a:latin typeface="+mn-lt"/>
              </a:rPr>
              <a:t> JW </a:t>
            </a:r>
            <a:r>
              <a:rPr lang="pl-PL" sz="1800" b="1" dirty="0">
                <a:latin typeface="+mn-lt"/>
              </a:rPr>
              <a:t>o fakcie wystąpienia siły wyższej, udowodnienia wystąpienia siły wyższej oraz wskazania wpływu, jaki zdarzenie miało na przebieg realizacji Przedsięwzięcia</a:t>
            </a:r>
            <a:r>
              <a:rPr lang="pl-PL" sz="1800" dirty="0">
                <a:latin typeface="+mn-lt"/>
              </a:rPr>
              <a:t> (§ 22 ust. 6);</a:t>
            </a:r>
            <a:endParaRPr lang="pl-PL" sz="1800" b="1" dirty="0">
              <a:latin typeface="+mn-lt"/>
            </a:endParaRPr>
          </a:p>
          <a:p>
            <a:pPr marL="0" indent="0">
              <a:lnSpc>
                <a:spcPct val="150000"/>
              </a:lnSpc>
              <a:buNone/>
            </a:pPr>
            <a:endParaRPr lang="pl-PL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322139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17B96AF41238D4DA878551213186F22" ma:contentTypeVersion="2" ma:contentTypeDescription="Utwórz nowy dokument." ma:contentTypeScope="" ma:versionID="27355ec95b59db307203cf1707f87054">
  <xsd:schema xmlns:xsd="http://www.w3.org/2001/XMLSchema" xmlns:xs="http://www.w3.org/2001/XMLSchema" xmlns:p="http://schemas.microsoft.com/office/2006/metadata/properties" xmlns:ns2="3b41daa1-6750-4b31-afda-36cb41ae05c8" targetNamespace="http://schemas.microsoft.com/office/2006/metadata/properties" ma:root="true" ma:fieldsID="3bd844ee2aa79a406ac54578ad605f9d" ns2:_="">
    <xsd:import namespace="3b41daa1-6750-4b31-afda-36cb41ae05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41daa1-6750-4b31-afda-36cb41ae05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8653276-CFA8-4823-B746-6143304E0E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41daa1-6750-4b31-afda-36cb41ae05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E3BCDAE-413B-41B6-9FEC-3007C037816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66DAB43-12F6-41C1-BBC6-3FBA7F8D1776}">
  <ds:schemaRefs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3b41daa1-6750-4b31-afda-36cb41ae05c8"/>
    <ds:schemaRef ds:uri="http://purl.org/dc/terms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4051</TotalTime>
  <Words>1079</Words>
  <Application>Microsoft Office PowerPoint</Application>
  <PresentationFormat>Panoramiczny</PresentationFormat>
  <Paragraphs>90</Paragraphs>
  <Slides>11</Slides>
  <Notes>9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11</vt:i4>
      </vt:variant>
    </vt:vector>
  </HeadingPairs>
  <TitlesOfParts>
    <vt:vector size="18" baseType="lpstr">
      <vt:lpstr>Aptos</vt:lpstr>
      <vt:lpstr>Arial</vt:lpstr>
      <vt:lpstr>Calibri</vt:lpstr>
      <vt:lpstr>Calibri Light</vt:lpstr>
      <vt:lpstr>Wingdings</vt:lpstr>
      <vt:lpstr>Motyw pakietu Office</vt:lpstr>
      <vt:lpstr>3_Projekt niestandardowy</vt:lpstr>
      <vt:lpstr>Szkolenie dla Ostatecznych Odbiorców Wsparcia KPO 1</vt:lpstr>
      <vt:lpstr>1. Rozwiązanie umowy przez JW</vt:lpstr>
      <vt:lpstr>1.1 Wypowiedzenie Umowy bez zachowania okresu wypowiedzenia ze skutkiem natychmiastowym </vt:lpstr>
      <vt:lpstr>1.1 Wypowiedzenie Umowy bez zachowania okresu wypowiedzenia ze skutkiem natychmiastowym cd.</vt:lpstr>
      <vt:lpstr>1.1 Wypowiedzenie Umowy bez zachowania okresu wypowiedzenia ze skutkiem natychmiastowym cd. 2</vt:lpstr>
      <vt:lpstr>1.1 Wypowiedzenie Umowy przez JW bez zachowania okresu wypowiedzenia ze skutkiem natychmiastowym cd.3</vt:lpstr>
      <vt:lpstr>1.2 Wypowiedzenie Umowy przez JW. z zachowaniem jednomiesięcznego okresu wypowiedzenia </vt:lpstr>
      <vt:lpstr>1.2 Wypowiedzenie Umowy przez JW z zachowaniem jednomiesięcznego okresu wypowiedzenia cd.</vt:lpstr>
      <vt:lpstr>2.Siła wyższa</vt:lpstr>
      <vt:lpstr>3. Obowiązki OOW po rozwiązaniu Umowy</vt:lpstr>
      <vt:lpstr>Dziękuję za uwagę.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dot. rozwiązania umowy KPO1</dc:title>
  <dc:creator>Anna Czekalska</dc:creator>
  <cp:lastModifiedBy>Urszula Mostek</cp:lastModifiedBy>
  <cp:revision>108</cp:revision>
  <cp:lastPrinted>2024-01-30T11:48:19Z</cp:lastPrinted>
  <dcterms:created xsi:type="dcterms:W3CDTF">2023-03-05T08:28:36Z</dcterms:created>
  <dcterms:modified xsi:type="dcterms:W3CDTF">2024-02-20T12:23:40Z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0x010100A17B96AF41238D4DA878551213186F22</vt:lpwstr>
  </property>
</Properties>
</file>