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743901" y="3663648"/>
            <a:ext cx="1406181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Dyrektora</a:t>
            </a:r>
            <a:r>
              <a:rPr lang="pl-PL" altLang="pl-PL" sz="1200" dirty="0">
                <a:latin typeface="Calibri" panose="020F0502020204030204" pitchFamily="34" charset="0"/>
              </a:rPr>
              <a:t> </a:t>
            </a:r>
            <a:r>
              <a:rPr lang="pl-PL" altLang="pl-PL" sz="800" dirty="0">
                <a:latin typeface="Calibri" panose="020F0502020204030204" pitchFamily="34" charset="0"/>
              </a:rPr>
              <a:t>Generalnego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301571" y="4570083"/>
            <a:ext cx="1487127" cy="6572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800" b="1" dirty="0" smtClean="0">
                <a:latin typeface="Calibri" panose="020F0502020204030204" pitchFamily="34" charset="0"/>
              </a:rPr>
              <a:t>BIW</a:t>
            </a:r>
            <a:r>
              <a:rPr lang="pl-PL" altLang="pl-PL" sz="800" b="1" dirty="0" smtClean="0"/>
              <a:t> </a:t>
            </a:r>
            <a:endParaRPr lang="pl-PL" altLang="pl-PL" sz="800" b="1" dirty="0"/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wyłączeniem określonym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w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Krajowej Administracji Skarbowej</a:t>
            </a:r>
            <a:endParaRPr lang="pl-PL" altLang="pl-PL" sz="7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7207893" y="4620760"/>
            <a:ext cx="1436789" cy="48454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Instytucji Płatniczej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554839" y="3725661"/>
            <a:ext cx="1324578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Systemu Podatkowego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SP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7194744" y="2504423"/>
            <a:ext cx="1436789" cy="4297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Budżetu Państwa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7188848" y="3529246"/>
            <a:ext cx="1436789" cy="4552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 Gospodarczej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7191429" y="2993308"/>
            <a:ext cx="1436788" cy="46565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561898" y="2497879"/>
            <a:ext cx="1317518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Podatku 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558908" y="4913616"/>
            <a:ext cx="1309411" cy="66119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Sektorowych, Lokalnych oraz Podatku od Gier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PS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44566" y="3340867"/>
            <a:ext cx="1219187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743901" y="2532355"/>
            <a:ext cx="1406181" cy="37316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Administracyjne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743901" y="4289931"/>
            <a:ext cx="1406181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Finansów</a:t>
            </a:r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Księgowości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2721982" y="393986"/>
            <a:ext cx="1171405" cy="76622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Współpracy Międzynarodowej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304231" y="4084086"/>
            <a:ext cx="1478867" cy="38219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Ceł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2976375" y="2511548"/>
            <a:ext cx="1245574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44566" y="3903990"/>
            <a:ext cx="1213316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Dyscypliny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Finansów </a:t>
            </a:r>
            <a:r>
              <a:rPr lang="pl-PL" altLang="pl-PL" sz="800" dirty="0">
                <a:latin typeface="Calibri" panose="020F0502020204030204" pitchFamily="34" charset="0"/>
              </a:rPr>
              <a:t>Publicznych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743901" y="2963737"/>
            <a:ext cx="1406181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Bezpieczeństwa </a:t>
            </a:r>
            <a:r>
              <a:rPr lang="pl-PL" altLang="pl-PL" sz="800" dirty="0" smtClean="0">
                <a:latin typeface="Calibri" panose="020F0502020204030204" pitchFamily="34" charset="0"/>
              </a:rPr>
              <a:t/>
            </a:r>
            <a:br>
              <a:rPr lang="pl-PL" altLang="pl-PL" sz="800" dirty="0" smtClean="0">
                <a:latin typeface="Calibri" panose="020F0502020204030204" pitchFamily="34" charset="0"/>
              </a:rPr>
            </a:b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2976374" y="3079293"/>
            <a:ext cx="1245575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Audytu Środków Publicznych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7188848" y="6197924"/>
            <a:ext cx="1455834" cy="48522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Informacji </a:t>
            </a:r>
            <a:r>
              <a:rPr lang="pl-PL" altLang="pl-PL" sz="800" dirty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7200924" y="4053607"/>
            <a:ext cx="1436788" cy="51497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551564" y="5657111"/>
            <a:ext cx="1316516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Podatku  </a:t>
            </a:r>
            <a:r>
              <a:rPr lang="pl-PL" altLang="pl-PL" sz="800" dirty="0">
                <a:latin typeface="Calibri" panose="020F0502020204030204" pitchFamily="34" charset="0"/>
              </a:rPr>
              <a:t>Akcyzowego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561898" y="3105209"/>
            <a:ext cx="131937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44566" y="4396965"/>
            <a:ext cx="1213316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Prawny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7200865" y="5164845"/>
            <a:ext cx="1436788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743901" y="1268762"/>
            <a:ext cx="140618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Dyrektor Generalny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 dirty="0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203047" y="1267021"/>
            <a:ext cx="1436789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</a:pPr>
            <a:r>
              <a:rPr lang="pl-PL" altLang="pl-PL" b="1" dirty="0">
                <a:latin typeface="Calibri" panose="020F0502020204030204" pitchFamily="34" charset="0"/>
              </a:rPr>
              <a:t>S</a:t>
            </a:r>
            <a:r>
              <a:rPr lang="pl-PL" altLang="pl-PL" b="1" dirty="0" smtClean="0">
                <a:latin typeface="Calibri" panose="020F0502020204030204" pitchFamily="34" charset="0"/>
              </a:rPr>
              <a:t>ekretarz </a:t>
            </a:r>
            <a:r>
              <a:rPr lang="pl-PL" altLang="pl-PL" b="1" dirty="0">
                <a:latin typeface="Calibri" panose="020F0502020204030204" pitchFamily="34" charset="0"/>
              </a:rPr>
              <a:t>Stanu   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Generalny Inspektor Informacji Finansowej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900"/>
              </a:spcBef>
            </a:pPr>
            <a:r>
              <a:rPr lang="pl-PL" altLang="pl-PL" sz="900" b="1" dirty="0" smtClean="0">
                <a:latin typeface="Calibri" panose="020F0502020204030204" pitchFamily="34" charset="0"/>
              </a:rPr>
              <a:t>SEBASTIAN SKUZA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743901" y="6104879"/>
            <a:ext cx="1406181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800" i="1" dirty="0">
                <a:latin typeface="Calibri" panose="020F0502020204030204" pitchFamily="34" charset="0"/>
              </a:rPr>
              <a:t>Pełnomocnik do spraw ochrony informacji niejawnych</a:t>
            </a:r>
            <a:endParaRPr lang="pl-PL" altLang="pl-PL" sz="2400" i="1" dirty="0">
              <a:latin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7188848" y="5691404"/>
            <a:ext cx="1455834" cy="4344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Gwarancji </a:t>
            </a: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Poręczeń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274572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Główny Rzecznik Dyscypliny Finansów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Publicznych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PATKOWSKI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7275130" y="379320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i 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z wyłączeniem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</a:t>
            </a:r>
            <a:r>
              <a:rPr lang="pl-PL" sz="500" i="1" dirty="0" smtClean="0">
                <a:latin typeface="Calibri" panose="020F0502020204030204" pitchFamily="34" charset="0"/>
              </a:rPr>
              <a:t>Krajowej Administracji Skarbowej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44567" y="4913615"/>
            <a:ext cx="1205972" cy="53003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PM</a:t>
            </a:r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236009" y="5509593"/>
            <a:ext cx="1221874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Rozwoju Rynku Finansowego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36008" y="6061289"/>
            <a:ext cx="1221874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800" i="1" dirty="0" smtClean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41160" y="2533938"/>
            <a:ext cx="1222594" cy="69219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Efektywności Wydatków Publicznych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I Rachunkowości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DWR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367636" y="371871"/>
            <a:ext cx="845659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>
                <a:solidFill>
                  <a:schemeClr val="tx1"/>
                </a:solidFill>
              </a:rPr>
              <a:t>Biuro Ministra</a:t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 smtClean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983495" y="371346"/>
            <a:ext cx="229657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Minister Finansów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TADEUSZ KOŚCIŃSKI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815166" y="403308"/>
            <a:ext cx="803923" cy="7661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 smtClean="0">
                <a:solidFill>
                  <a:schemeClr val="tx1"/>
                </a:solidFill>
              </a:rPr>
              <a:t>Gabinet 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dirty="0" smtClean="0">
                <a:solidFill>
                  <a:schemeClr val="tx1"/>
                </a:solidFill>
              </a:rPr>
              <a:t>Polityczny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525897" y="393986"/>
            <a:ext cx="1186376" cy="77645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Samodzielne Stanowisko </a:t>
            </a:r>
            <a:endParaRPr lang="pl-PL" altLang="pl-PL" dirty="0" smtClean="0">
              <a:solidFill>
                <a:schemeClr val="tx1"/>
              </a:solidFill>
            </a:endParaRPr>
          </a:p>
          <a:p>
            <a:r>
              <a:rPr lang="pl-PL" altLang="pl-PL" dirty="0" smtClean="0">
                <a:solidFill>
                  <a:schemeClr val="tx1"/>
                </a:solidFill>
              </a:rPr>
              <a:t>do </a:t>
            </a:r>
            <a:r>
              <a:rPr lang="pl-PL" altLang="pl-PL" dirty="0">
                <a:solidFill>
                  <a:schemeClr val="tx1"/>
                </a:solidFill>
              </a:rPr>
              <a:t>Spraw </a:t>
            </a:r>
            <a:r>
              <a:rPr lang="pl-PL" altLang="pl-PL" dirty="0" smtClean="0">
                <a:solidFill>
                  <a:schemeClr val="tx1"/>
                </a:solidFill>
              </a:rPr>
              <a:t>Informatyzacji </a:t>
            </a: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5887764" y="4361109"/>
            <a:ext cx="1200914" cy="5972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Zwalczania Przestępczości Ekonomicznej            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4311462" y="1256223"/>
            <a:ext cx="1464306" cy="116919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</a:t>
            </a:r>
            <a:r>
              <a:rPr lang="pl-PL" altLang="pl-PL" b="1" dirty="0" smtClean="0">
                <a:latin typeface="Calibri" panose="020F0502020204030204" pitchFamily="34" charset="0"/>
              </a:rPr>
              <a:t>Sekretarz </a:t>
            </a:r>
            <a:r>
              <a:rPr lang="pl-PL" altLang="pl-PL" b="1" dirty="0">
                <a:latin typeface="Calibri" panose="020F0502020204030204" pitchFamily="34" charset="0"/>
              </a:rPr>
              <a:t>Stanu </a:t>
            </a:r>
            <a:endParaRPr lang="pl-PL" altLang="pl-PL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pl-PL" altLang="pl-PL" sz="900" b="1" dirty="0" smtClean="0">
                <a:latin typeface="Calibri" panose="020F0502020204030204" pitchFamily="34" charset="0"/>
              </a:rPr>
              <a:t>Szef </a:t>
            </a:r>
            <a:r>
              <a:rPr lang="pl-PL" altLang="pl-PL" sz="900" b="1" dirty="0">
                <a:latin typeface="Calibri" panose="020F0502020204030204" pitchFamily="34" charset="0"/>
              </a:rPr>
              <a:t>Krajowej Administracji </a:t>
            </a:r>
            <a:r>
              <a:rPr lang="pl-PL" altLang="pl-PL" sz="9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>
              <a:spcBef>
                <a:spcPts val="0"/>
              </a:spcBef>
            </a:pPr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pl-PL" altLang="pl-PL" sz="900" b="1" dirty="0" smtClean="0">
                <a:latin typeface="Calibri" panose="020F0502020204030204" pitchFamily="34" charset="0"/>
              </a:rPr>
              <a:t>MAGDALENA RZECZKOWSKA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4295668" y="5331099"/>
            <a:ext cx="1491070" cy="7569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Komunikacji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i Promocji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</a:t>
            </a:r>
          </a:p>
          <a:p>
            <a:pPr eaLnBrk="1" hangingPunct="1"/>
            <a:r>
              <a:rPr lang="pl-PL" altLang="pl-PL" sz="700" i="1" dirty="0" smtClean="0">
                <a:latin typeface="Calibri" panose="020F0502020204030204" pitchFamily="34" charset="0"/>
              </a:rPr>
              <a:t>w zakresie </a:t>
            </a:r>
            <a:r>
              <a:rPr lang="pl-PL" sz="700" i="1" dirty="0" smtClean="0">
                <a:latin typeface="Calibri" panose="020F0502020204030204" pitchFamily="34" charset="0"/>
              </a:rPr>
              <a:t>działalności </a:t>
            </a:r>
            <a:r>
              <a:rPr lang="pl-PL" sz="700" i="1" dirty="0" err="1">
                <a:latin typeface="Calibri" panose="020F0502020204030204" pitchFamily="34" charset="0"/>
              </a:rPr>
              <a:t>informacyjno</a:t>
            </a:r>
            <a:r>
              <a:rPr lang="pl-PL" sz="700" i="1" dirty="0">
                <a:latin typeface="Calibri" panose="020F0502020204030204" pitchFamily="34" charset="0"/>
              </a:rPr>
              <a:t>–promocyjnej Krajowej </a:t>
            </a:r>
            <a:r>
              <a:rPr lang="pl-PL" sz="700" i="1" dirty="0" smtClean="0">
                <a:latin typeface="Calibri" panose="020F0502020204030204" pitchFamily="34" charset="0"/>
              </a:rPr>
              <a:t>Administracji Skarbowej</a:t>
            </a:r>
            <a:r>
              <a:rPr lang="pl-PL" altLang="pl-PL" sz="700" b="1" i="1" dirty="0" smtClean="0">
                <a:latin typeface="Calibri" panose="020F0502020204030204" pitchFamily="34" charset="0"/>
              </a:rPr>
              <a:t> 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2976374" y="3750302"/>
            <a:ext cx="1245575" cy="53963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Kluczowych Podmiotów                     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288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Zarządzania Strategicznego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DZT</a:t>
            </a:r>
            <a:endParaRPr lang="pl-PL" altLang="pl-PL" sz="600" i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4304231" y="3350023"/>
            <a:ext cx="1478191" cy="66488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Budżetu, Majątku i Kadr Krajowej Administracji Skarbowej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743901" y="4885426"/>
            <a:ext cx="1406181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Kontroli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i Audytu Wewnętrznego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551564" y="4336896"/>
            <a:ext cx="1323784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Cen Transferowych i Wycen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743902" y="5491506"/>
            <a:ext cx="1406182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Zarządzania Informatyzacją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DZI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5899106" y="2542054"/>
            <a:ext cx="1193070" cy="39214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Analiz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5887545" y="3048864"/>
            <a:ext cx="1198762" cy="5252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345075" y="376598"/>
            <a:ext cx="1008110" cy="79288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BIW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zakresie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określonym  </a:t>
            </a:r>
            <a:b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Krajowej Administracji Skarbowej </a:t>
            </a:r>
            <a:endParaRPr lang="pl-PL" altLang="pl-PL" sz="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2976374" y="1258267"/>
            <a:ext cx="1245575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</a:t>
            </a:r>
            <a:r>
              <a:rPr lang="pl-PL" altLang="pl-PL" sz="800" b="1" dirty="0">
                <a:latin typeface="Calibri" panose="020F0502020204030204" pitchFamily="34" charset="0"/>
              </a:rPr>
              <a:t>Krajowej Administracji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ANNA CHAŁUPA</a:t>
            </a:r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581464" y="1266212"/>
            <a:ext cx="1290845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JAN SARNOWSKI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1551564" y="6235558"/>
            <a:ext cx="1326958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Analiz Podatkowych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5889287" y="3687925"/>
            <a:ext cx="1195278" cy="5613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Poboru Opłat Drogowych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DPO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4304231" y="2526116"/>
            <a:ext cx="1482507" cy="72320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 Organizacji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Współpracy Międzynarodowej Krajowej Administracji Skarbowej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2976374" y="4361312"/>
            <a:ext cx="1245575" cy="537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Orzecznictwa </a:t>
            </a:r>
            <a:r>
              <a:rPr lang="pl-PL" altLang="pl-PL" sz="800" dirty="0">
                <a:latin typeface="Calibri" panose="020F0502020204030204" pitchFamily="34" charset="0"/>
              </a:rPr>
              <a:t>Podatkowego </a:t>
            </a:r>
            <a:r>
              <a:rPr lang="pl-PL" altLang="pl-PL" sz="800" dirty="0" smtClean="0">
                <a:latin typeface="Calibri" panose="020F0502020204030204" pitchFamily="34" charset="0"/>
              </a:rPr>
              <a:t>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5853407" y="1264214"/>
            <a:ext cx="1245575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</a:t>
            </a:r>
            <a:r>
              <a:rPr lang="pl-PL" altLang="pl-PL" sz="800" b="1" dirty="0">
                <a:latin typeface="Calibri" panose="020F0502020204030204" pitchFamily="34" charset="0"/>
              </a:rPr>
              <a:t>Krajowej Administracji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MARIUSZ GOJNY</a:t>
            </a:r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4F992F-09A8-4BCD-8E9F-8D0A2ACBDFD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17019</TotalTime>
  <Words>327</Words>
  <Application>Microsoft Office PowerPoint</Application>
  <PresentationFormat>Slajdy 35 mm</PresentationFormat>
  <Paragraphs>175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Chądzyńska-Wołk Dorota</cp:lastModifiedBy>
  <cp:revision>1448</cp:revision>
  <cp:lastPrinted>2019-06-18T08:41:22Z</cp:lastPrinted>
  <dcterms:created xsi:type="dcterms:W3CDTF">2006-06-26T12:00:33Z</dcterms:created>
  <dcterms:modified xsi:type="dcterms:W3CDTF">2021-11-17T09:47:13Z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</Properties>
</file>