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388" r:id="rId2"/>
    <p:sldId id="389" r:id="rId3"/>
    <p:sldId id="412" r:id="rId4"/>
    <p:sldId id="394" r:id="rId5"/>
    <p:sldId id="399" r:id="rId6"/>
    <p:sldId id="432" r:id="rId7"/>
    <p:sldId id="413" r:id="rId8"/>
    <p:sldId id="414" r:id="rId9"/>
    <p:sldId id="416" r:id="rId10"/>
    <p:sldId id="421" r:id="rId11"/>
    <p:sldId id="422" r:id="rId12"/>
    <p:sldId id="423" r:id="rId13"/>
    <p:sldId id="424" r:id="rId14"/>
    <p:sldId id="397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09" r:id="rId23"/>
  </p:sldIdLst>
  <p:sldSz cx="18288000" cy="10287000"/>
  <p:notesSz cx="6797675" cy="9926638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-18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833"/>
    <a:srgbClr val="76B330"/>
    <a:srgbClr val="FFBF00"/>
    <a:srgbClr val="76B531"/>
    <a:srgbClr val="0C3061"/>
    <a:srgbClr val="0D2F5D"/>
    <a:srgbClr val="4F7921"/>
    <a:srgbClr val="FFC000"/>
    <a:srgbClr val="A5A5A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89183" autoAdjust="0"/>
  </p:normalViewPr>
  <p:slideViewPr>
    <p:cSldViewPr snapToGrid="0">
      <p:cViewPr varScale="1">
        <p:scale>
          <a:sx n="61" d="100"/>
          <a:sy n="61" d="100"/>
        </p:scale>
        <p:origin x="102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B2E6-186F-42D4-9C60-96138C56F7F6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2E38CD3-4A5B-4625-8CD9-19272E2D0435}" type="pres">
      <dgm:prSet presAssocID="{7A0BB2E6-186F-42D4-9C60-96138C56F7F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A0516F1E-A868-454E-B835-2BE9DD336AA7}" type="presOf" srcId="{7A0BB2E6-186F-42D4-9C60-96138C56F7F6}" destId="{12E38CD3-4A5B-4625-8CD9-19272E2D0435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7AFCD-DE9F-4B00-BC51-64E8D11710D8}" type="doc">
      <dgm:prSet loTypeId="urn:microsoft.com/office/officeart/2005/8/layout/cycle8" loCatId="cycle" qsTypeId="urn:microsoft.com/office/officeart/2005/8/quickstyle/3d3" qsCatId="3D" csTypeId="urn:microsoft.com/office/officeart/2005/8/colors/colorful5" csCatId="colorful" phldr="1"/>
      <dgm:spPr/>
    </dgm:pt>
    <dgm:pt modelId="{7C858337-0401-45A7-88D1-3E8DF3AC1FF5}">
      <dgm:prSet phldrT="[Teks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gm:spPr>
      <dgm:t>
        <a:bodyPr/>
        <a:lstStyle/>
        <a:p>
          <a:r>
            <a:rPr lang="pl-PL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Rozwijanie świadomości</a:t>
          </a:r>
        </a:p>
      </dgm:t>
    </dgm:pt>
    <dgm:pt modelId="{FE5CE79B-3A32-44FC-AE48-E75D4B861CAF}" type="parTrans" cxnId="{E8A8BB60-5F8A-492B-8FB8-465A2FEC01D8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888A29B1-A486-42E2-8C9A-C5B14CE13629}" type="sibTrans" cxnId="{E8A8BB60-5F8A-492B-8FB8-465A2FEC01D8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0D7447EC-64F5-451C-870C-64E1FF26653F}">
      <dgm:prSet phldrT="[Teks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/>
      </dgm:spPr>
      <dgm:t>
        <a:bodyPr/>
        <a:lstStyle/>
        <a:p>
          <a:r>
            <a:rPr lang="pl-PL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Przygotowanie kadr, rozwijanie zasobów                                           i poprawa dostępności szkół</a:t>
          </a:r>
        </a:p>
      </dgm:t>
    </dgm:pt>
    <dgm:pt modelId="{48947504-F079-4E9A-9FA4-945BCD93A403}" type="parTrans" cxnId="{D1C545D9-1FCD-4F56-B530-A0AC139F3725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E2E7A50C-5813-49CE-9E7B-26DF8A132ED4}" type="sibTrans" cxnId="{D1C545D9-1FCD-4F56-B530-A0AC139F3725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BCD05244-2FA0-4366-96A9-ADE5BF562E61}">
      <dgm:prSet phldrT="[Teks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gm:spPr>
      <dgm:t>
        <a:bodyPr/>
        <a:lstStyle/>
        <a:p>
          <a:r>
            <a:rPr lang="pl-PL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Integracja działań różnych resortów/sektorów</a:t>
          </a:r>
        </a:p>
      </dgm:t>
      <dgm:extLst>
        <a:ext uri="{E40237B7-FDA0-4F09-8148-C483321AD2D9}">
          <dgm14:cNvPr xmlns:dgm14="http://schemas.microsoft.com/office/drawing/2010/diagram" id="0" name="" descr="Koło podzielone na trzy równe części. Na każdej części narysowana strzałka, która łączy się z kolejną częścią, zgodnie z ruchem wskazówek zegara (od góry, do prawej, w dół, do lewej i w górę). Pierwsza część: przygotowanie kadr, rozwijanie zasobów i poprawa dostępności szkół. Kolejna: integracja działań różnych resortów/sektorów. Ostatnia: Rozwijanie świadomości. " title="Działania planowane "/>
        </a:ext>
      </dgm:extLst>
    </dgm:pt>
    <dgm:pt modelId="{A32AE183-B871-4D32-AEA3-4C7DC77271D6}" type="parTrans" cxnId="{DFEE76C7-5D35-43F4-A927-E0C137DB9622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F1BF5BCC-1C51-4B49-B8BF-2E29CB9DED48}" type="sibTrans" cxnId="{DFEE76C7-5D35-43F4-A927-E0C137DB9622}">
      <dgm:prSet/>
      <dgm:spPr/>
      <dgm:t>
        <a:bodyPr/>
        <a:lstStyle/>
        <a:p>
          <a:endParaRPr lang="pl-PL" b="1">
            <a:solidFill>
              <a:schemeClr val="bg1"/>
            </a:solidFill>
            <a:effectLst>
              <a:outerShdw blurRad="101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3DEA367C-5CE6-4AB1-B4C5-7F674F079634}" type="pres">
      <dgm:prSet presAssocID="{C717AFCD-DE9F-4B00-BC51-64E8D11710D8}" presName="compositeShape" presStyleCnt="0">
        <dgm:presLayoutVars>
          <dgm:chMax val="7"/>
          <dgm:dir/>
          <dgm:resizeHandles val="exact"/>
        </dgm:presLayoutVars>
      </dgm:prSet>
      <dgm:spPr/>
    </dgm:pt>
    <dgm:pt modelId="{173BBFAE-05BE-41D9-AC7F-D74B156A2932}" type="pres">
      <dgm:prSet presAssocID="{C717AFCD-DE9F-4B00-BC51-64E8D11710D8}" presName="wedge1" presStyleLbl="node1" presStyleIdx="0" presStyleCnt="3"/>
      <dgm:spPr/>
      <dgm:t>
        <a:bodyPr/>
        <a:lstStyle/>
        <a:p>
          <a:endParaRPr lang="pl-PL"/>
        </a:p>
      </dgm:t>
    </dgm:pt>
    <dgm:pt modelId="{45B10D5E-D822-4906-AB5C-40B0B68CC87D}" type="pres">
      <dgm:prSet presAssocID="{C717AFCD-DE9F-4B00-BC51-64E8D11710D8}" presName="dummy1a" presStyleCnt="0"/>
      <dgm:spPr/>
    </dgm:pt>
    <dgm:pt modelId="{288C345B-FB99-4888-9239-4068F64CED85}" type="pres">
      <dgm:prSet presAssocID="{C717AFCD-DE9F-4B00-BC51-64E8D11710D8}" presName="dummy1b" presStyleCnt="0"/>
      <dgm:spPr/>
    </dgm:pt>
    <dgm:pt modelId="{04082B37-F71A-4044-8FF4-738329A5D81E}" type="pres">
      <dgm:prSet presAssocID="{C717AFCD-DE9F-4B00-BC51-64E8D11710D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79110E-4D4F-4D18-ADAB-6B29FAC1CCB2}" type="pres">
      <dgm:prSet presAssocID="{C717AFCD-DE9F-4B00-BC51-64E8D11710D8}" presName="wedge2" presStyleLbl="node1" presStyleIdx="1" presStyleCnt="3"/>
      <dgm:spPr/>
      <dgm:t>
        <a:bodyPr/>
        <a:lstStyle/>
        <a:p>
          <a:endParaRPr lang="pl-PL"/>
        </a:p>
      </dgm:t>
    </dgm:pt>
    <dgm:pt modelId="{D6975472-4B35-4D87-BAA2-6D0105BC0C3F}" type="pres">
      <dgm:prSet presAssocID="{C717AFCD-DE9F-4B00-BC51-64E8D11710D8}" presName="dummy2a" presStyleCnt="0"/>
      <dgm:spPr/>
    </dgm:pt>
    <dgm:pt modelId="{72ACDD86-5AE3-4E9E-BE37-CB5290D8C2E0}" type="pres">
      <dgm:prSet presAssocID="{C717AFCD-DE9F-4B00-BC51-64E8D11710D8}" presName="dummy2b" presStyleCnt="0"/>
      <dgm:spPr/>
    </dgm:pt>
    <dgm:pt modelId="{CD7C6F81-9855-4EB5-801C-E2FED59A21B5}" type="pres">
      <dgm:prSet presAssocID="{C717AFCD-DE9F-4B00-BC51-64E8D11710D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DC62C7-827E-460B-BB9D-F2D3D92472D9}" type="pres">
      <dgm:prSet presAssocID="{C717AFCD-DE9F-4B00-BC51-64E8D11710D8}" presName="wedge3" presStyleLbl="node1" presStyleIdx="2" presStyleCnt="3"/>
      <dgm:spPr/>
      <dgm:t>
        <a:bodyPr/>
        <a:lstStyle/>
        <a:p>
          <a:endParaRPr lang="pl-PL"/>
        </a:p>
      </dgm:t>
    </dgm:pt>
    <dgm:pt modelId="{28F7FCBD-968C-4AEC-B446-C7AE1691306F}" type="pres">
      <dgm:prSet presAssocID="{C717AFCD-DE9F-4B00-BC51-64E8D11710D8}" presName="dummy3a" presStyleCnt="0"/>
      <dgm:spPr/>
    </dgm:pt>
    <dgm:pt modelId="{FE138456-ABDB-49EE-A23F-75E682647F7F}" type="pres">
      <dgm:prSet presAssocID="{C717AFCD-DE9F-4B00-BC51-64E8D11710D8}" presName="dummy3b" presStyleCnt="0"/>
      <dgm:spPr/>
    </dgm:pt>
    <dgm:pt modelId="{33C6613E-9F62-4F2E-8021-33D25F87F281}" type="pres">
      <dgm:prSet presAssocID="{C717AFCD-DE9F-4B00-BC51-64E8D11710D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0A5CA1-51E1-40A5-9F8F-4074796F63AE}" type="pres">
      <dgm:prSet presAssocID="{E2E7A50C-5813-49CE-9E7B-26DF8A132ED4}" presName="arrowWedge1" presStyleLbl="fgSibTrans2D1" presStyleIdx="0" presStyleCnt="3"/>
      <dgm:spPr>
        <a:scene3d>
          <a:camera prst="orthographicFront"/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gm:spPr>
      <dgm:extLst>
        <a:ext uri="{E40237B7-FDA0-4F09-8148-C483321AD2D9}">
          <dgm14:cNvPr xmlns:dgm14="http://schemas.microsoft.com/office/drawing/2010/diagram" id="0" name="" descr="Koło podzielone na trzy równe części. Na każdej części narysowana strzałka, która łączy się z kolejną częścią, zgodnie z ruchem wskazówek zegara (od góry, do prawej, w dół, do lewej i w górę). Pierwsza część: przygotowanie kadr, rozwijanie zasobów i poprawa dostępności szkół. Kolejna: integracja działań różnych resortów/sektorów. Ostatnia: Rozwijanie świadomości. " title="Diagram współzależności działań"/>
        </a:ext>
      </dgm:extLst>
    </dgm:pt>
    <dgm:pt modelId="{BB50565A-A7B3-4F84-8583-0D6A5344B060}" type="pres">
      <dgm:prSet presAssocID="{F1BF5BCC-1C51-4B49-B8BF-2E29CB9DED48}" presName="arrowWedge2" presStyleLbl="fgSibTrans2D1" presStyleIdx="1" presStyleCnt="3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gm:spPr>
    </dgm:pt>
    <dgm:pt modelId="{6690767E-CCC8-4C50-BBE5-793193ECDCA2}" type="pres">
      <dgm:prSet presAssocID="{888A29B1-A486-42E2-8C9A-C5B14CE13629}" presName="arrowWedge3" presStyleLbl="fgSibTrans2D1" presStyleIdx="2" presStyleCnt="3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gm:spPr>
    </dgm:pt>
  </dgm:ptLst>
  <dgm:cxnLst>
    <dgm:cxn modelId="{E8A8BB60-5F8A-492B-8FB8-465A2FEC01D8}" srcId="{C717AFCD-DE9F-4B00-BC51-64E8D11710D8}" destId="{7C858337-0401-45A7-88D1-3E8DF3AC1FF5}" srcOrd="2" destOrd="0" parTransId="{FE5CE79B-3A32-44FC-AE48-E75D4B861CAF}" sibTransId="{888A29B1-A486-42E2-8C9A-C5B14CE13629}"/>
    <dgm:cxn modelId="{CFAB5B7D-0AF9-4723-80F7-EF10D5A2755B}" type="presOf" srcId="{0D7447EC-64F5-451C-870C-64E1FF26653F}" destId="{04082B37-F71A-4044-8FF4-738329A5D81E}" srcOrd="1" destOrd="0" presId="urn:microsoft.com/office/officeart/2005/8/layout/cycle8"/>
    <dgm:cxn modelId="{D1C545D9-1FCD-4F56-B530-A0AC139F3725}" srcId="{C717AFCD-DE9F-4B00-BC51-64E8D11710D8}" destId="{0D7447EC-64F5-451C-870C-64E1FF26653F}" srcOrd="0" destOrd="0" parTransId="{48947504-F079-4E9A-9FA4-945BCD93A403}" sibTransId="{E2E7A50C-5813-49CE-9E7B-26DF8A132ED4}"/>
    <dgm:cxn modelId="{107DC3F9-B835-49F6-89ED-660294850524}" type="presOf" srcId="{7C858337-0401-45A7-88D1-3E8DF3AC1FF5}" destId="{70DC62C7-827E-460B-BB9D-F2D3D92472D9}" srcOrd="0" destOrd="0" presId="urn:microsoft.com/office/officeart/2005/8/layout/cycle8"/>
    <dgm:cxn modelId="{1CE66AB3-D010-4244-AADD-EC61BD34A13D}" type="presOf" srcId="{0D7447EC-64F5-451C-870C-64E1FF26653F}" destId="{173BBFAE-05BE-41D9-AC7F-D74B156A2932}" srcOrd="0" destOrd="0" presId="urn:microsoft.com/office/officeart/2005/8/layout/cycle8"/>
    <dgm:cxn modelId="{1D40F15E-B798-4397-81EA-87EE35AB263F}" type="presOf" srcId="{BCD05244-2FA0-4366-96A9-ADE5BF562E61}" destId="{CD7C6F81-9855-4EB5-801C-E2FED59A21B5}" srcOrd="1" destOrd="0" presId="urn:microsoft.com/office/officeart/2005/8/layout/cycle8"/>
    <dgm:cxn modelId="{DA268901-C0CD-4B82-9963-F187635A88EA}" type="presOf" srcId="{C717AFCD-DE9F-4B00-BC51-64E8D11710D8}" destId="{3DEA367C-5CE6-4AB1-B4C5-7F674F079634}" srcOrd="0" destOrd="0" presId="urn:microsoft.com/office/officeart/2005/8/layout/cycle8"/>
    <dgm:cxn modelId="{DFEE76C7-5D35-43F4-A927-E0C137DB9622}" srcId="{C717AFCD-DE9F-4B00-BC51-64E8D11710D8}" destId="{BCD05244-2FA0-4366-96A9-ADE5BF562E61}" srcOrd="1" destOrd="0" parTransId="{A32AE183-B871-4D32-AEA3-4C7DC77271D6}" sibTransId="{F1BF5BCC-1C51-4B49-B8BF-2E29CB9DED48}"/>
    <dgm:cxn modelId="{D8BCE6E3-9FB6-4B72-A272-85C0DFE3BD2C}" type="presOf" srcId="{7C858337-0401-45A7-88D1-3E8DF3AC1FF5}" destId="{33C6613E-9F62-4F2E-8021-33D25F87F281}" srcOrd="1" destOrd="0" presId="urn:microsoft.com/office/officeart/2005/8/layout/cycle8"/>
    <dgm:cxn modelId="{656ADD5E-FA69-4A14-ABB2-D0FBB853CCDF}" type="presOf" srcId="{BCD05244-2FA0-4366-96A9-ADE5BF562E61}" destId="{9879110E-4D4F-4D18-ADAB-6B29FAC1CCB2}" srcOrd="0" destOrd="0" presId="urn:microsoft.com/office/officeart/2005/8/layout/cycle8"/>
    <dgm:cxn modelId="{4DA3B434-AF68-4354-A232-C08AA7410A7D}" type="presParOf" srcId="{3DEA367C-5CE6-4AB1-B4C5-7F674F079634}" destId="{173BBFAE-05BE-41D9-AC7F-D74B156A2932}" srcOrd="0" destOrd="0" presId="urn:microsoft.com/office/officeart/2005/8/layout/cycle8"/>
    <dgm:cxn modelId="{F4B7D5C5-B858-4E89-8357-C5321E995E2F}" type="presParOf" srcId="{3DEA367C-5CE6-4AB1-B4C5-7F674F079634}" destId="{45B10D5E-D822-4906-AB5C-40B0B68CC87D}" srcOrd="1" destOrd="0" presId="urn:microsoft.com/office/officeart/2005/8/layout/cycle8"/>
    <dgm:cxn modelId="{DA52B1CB-A0BD-4DAF-8153-E6DCB0727547}" type="presParOf" srcId="{3DEA367C-5CE6-4AB1-B4C5-7F674F079634}" destId="{288C345B-FB99-4888-9239-4068F64CED85}" srcOrd="2" destOrd="0" presId="urn:microsoft.com/office/officeart/2005/8/layout/cycle8"/>
    <dgm:cxn modelId="{70B4D9F7-A22E-45A0-856A-32BCEF1DD1F3}" type="presParOf" srcId="{3DEA367C-5CE6-4AB1-B4C5-7F674F079634}" destId="{04082B37-F71A-4044-8FF4-738329A5D81E}" srcOrd="3" destOrd="0" presId="urn:microsoft.com/office/officeart/2005/8/layout/cycle8"/>
    <dgm:cxn modelId="{6F76D246-F0E6-418B-8131-FFBA27921360}" type="presParOf" srcId="{3DEA367C-5CE6-4AB1-B4C5-7F674F079634}" destId="{9879110E-4D4F-4D18-ADAB-6B29FAC1CCB2}" srcOrd="4" destOrd="0" presId="urn:microsoft.com/office/officeart/2005/8/layout/cycle8"/>
    <dgm:cxn modelId="{665C5D40-518C-4215-A30A-A6FFB4D19122}" type="presParOf" srcId="{3DEA367C-5CE6-4AB1-B4C5-7F674F079634}" destId="{D6975472-4B35-4D87-BAA2-6D0105BC0C3F}" srcOrd="5" destOrd="0" presId="urn:microsoft.com/office/officeart/2005/8/layout/cycle8"/>
    <dgm:cxn modelId="{068C4E9E-A077-4372-A1FA-82CA632B83D1}" type="presParOf" srcId="{3DEA367C-5CE6-4AB1-B4C5-7F674F079634}" destId="{72ACDD86-5AE3-4E9E-BE37-CB5290D8C2E0}" srcOrd="6" destOrd="0" presId="urn:microsoft.com/office/officeart/2005/8/layout/cycle8"/>
    <dgm:cxn modelId="{05A285FC-67EE-47C8-8411-7DA25F140BA4}" type="presParOf" srcId="{3DEA367C-5CE6-4AB1-B4C5-7F674F079634}" destId="{CD7C6F81-9855-4EB5-801C-E2FED59A21B5}" srcOrd="7" destOrd="0" presId="urn:microsoft.com/office/officeart/2005/8/layout/cycle8"/>
    <dgm:cxn modelId="{DD601498-B50B-42D3-8444-00137C65A192}" type="presParOf" srcId="{3DEA367C-5CE6-4AB1-B4C5-7F674F079634}" destId="{70DC62C7-827E-460B-BB9D-F2D3D92472D9}" srcOrd="8" destOrd="0" presId="urn:microsoft.com/office/officeart/2005/8/layout/cycle8"/>
    <dgm:cxn modelId="{297E4F0A-FC4A-46C8-9E1B-9288E8EA150A}" type="presParOf" srcId="{3DEA367C-5CE6-4AB1-B4C5-7F674F079634}" destId="{28F7FCBD-968C-4AEC-B446-C7AE1691306F}" srcOrd="9" destOrd="0" presId="urn:microsoft.com/office/officeart/2005/8/layout/cycle8"/>
    <dgm:cxn modelId="{FE5D3C47-8F9B-4EEB-8121-AE53FE31FA36}" type="presParOf" srcId="{3DEA367C-5CE6-4AB1-B4C5-7F674F079634}" destId="{FE138456-ABDB-49EE-A23F-75E682647F7F}" srcOrd="10" destOrd="0" presId="urn:microsoft.com/office/officeart/2005/8/layout/cycle8"/>
    <dgm:cxn modelId="{F972772E-1B45-4CBB-88FA-B8FCF01E1466}" type="presParOf" srcId="{3DEA367C-5CE6-4AB1-B4C5-7F674F079634}" destId="{33C6613E-9F62-4F2E-8021-33D25F87F281}" srcOrd="11" destOrd="0" presId="urn:microsoft.com/office/officeart/2005/8/layout/cycle8"/>
    <dgm:cxn modelId="{8F34B100-FC2B-4886-9F5B-A86C6E3F4AB1}" type="presParOf" srcId="{3DEA367C-5CE6-4AB1-B4C5-7F674F079634}" destId="{9B0A5CA1-51E1-40A5-9F8F-4074796F63AE}" srcOrd="12" destOrd="0" presId="urn:microsoft.com/office/officeart/2005/8/layout/cycle8"/>
    <dgm:cxn modelId="{02DD7CE8-67AD-41EF-87D0-24F1E56539A3}" type="presParOf" srcId="{3DEA367C-5CE6-4AB1-B4C5-7F674F079634}" destId="{BB50565A-A7B3-4F84-8583-0D6A5344B060}" srcOrd="13" destOrd="0" presId="urn:microsoft.com/office/officeart/2005/8/layout/cycle8"/>
    <dgm:cxn modelId="{AAF1048F-9837-44B1-BFC9-723F87CE06D3}" type="presParOf" srcId="{3DEA367C-5CE6-4AB1-B4C5-7F674F079634}" destId="{6690767E-CCC8-4C50-BBE5-793193ECDCA2}" srcOrd="14" destOrd="0" presId="urn:microsoft.com/office/officeart/2005/8/layout/cycle8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E9445E-52E6-4ADD-809B-D64B1131757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D0F96F1-F0D7-4D07-A92C-E7C8424BD34B}">
      <dgm:prSet custT="1"/>
      <dgm:spPr>
        <a:xfrm>
          <a:off x="2003152" y="844"/>
          <a:ext cx="1480095" cy="740047"/>
        </a:xfrm>
      </dgm:spPr>
      <dgm:t>
        <a:bodyPr/>
        <a:lstStyle/>
        <a:p>
          <a:pPr rtl="0"/>
          <a:r>
            <a:rPr lang="pl-PL" sz="30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Pozytywna zmiana </a:t>
          </a:r>
          <a:br>
            <a:rPr lang="pl-PL" sz="3000" b="0" i="0" u="none" strike="noStrike" baseline="0" dirty="0" smtClean="0">
              <a:latin typeface="Lato" panose="020B0604020202020204" charset="-18"/>
              <a:ea typeface="+mn-ea"/>
              <a:cs typeface="+mn-cs"/>
            </a:rPr>
          </a:br>
          <a:r>
            <a:rPr lang="pl-PL" sz="30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w </a:t>
          </a:r>
          <a:r>
            <a:rPr lang="pl-PL" sz="3000" b="0" i="0" u="none" strike="noStrike" baseline="0" dirty="0">
              <a:latin typeface="Lato" panose="020B0604020202020204" charset="-18"/>
              <a:ea typeface="+mn-ea"/>
              <a:cs typeface="+mn-cs"/>
            </a:rPr>
            <a:t>ekosystemie dziecka</a:t>
          </a:r>
          <a:r>
            <a:rPr lang="pl-PL" sz="30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/ ucznia </a:t>
          </a:r>
          <a:endParaRPr lang="pl-PL" sz="3000" b="0" i="0" u="none" strike="noStrike" baseline="0" dirty="0">
            <a:latin typeface="Lato" panose="020B0604020202020204" charset="-18"/>
            <a:ea typeface="+mn-ea"/>
            <a:cs typeface="+mn-cs"/>
          </a:endParaRPr>
        </a:p>
        <a:p>
          <a:r>
            <a:rPr lang="pl-PL" sz="2000" b="0" i="0" u="none" strike="noStrike" baseline="0" dirty="0">
              <a:latin typeface="Lato" panose="020B0604020202020204" charset="-18"/>
              <a:ea typeface="+mn-ea"/>
              <a:cs typeface="+mn-cs"/>
            </a:rPr>
            <a:t>(również </a:t>
          </a:r>
          <a:r>
            <a:rPr lang="pl-PL" sz="20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z </a:t>
          </a:r>
          <a:r>
            <a:rPr lang="pl-PL" sz="2000" b="0" i="0" u="none" strike="noStrike" baseline="0" dirty="0">
              <a:latin typeface="Lato" panose="020B0604020202020204" charset="-18"/>
              <a:ea typeface="+mn-ea"/>
              <a:cs typeface="+mn-cs"/>
            </a:rPr>
            <a:t>niepełnosprawnością)</a:t>
          </a:r>
        </a:p>
      </dgm:t>
    </dgm:pt>
    <dgm:pt modelId="{D6240788-6D97-4F53-A60A-EC02B14AFC94}" type="parTrans" cxnId="{FBE10761-EF8C-438D-88F2-294CB5CBAF07}">
      <dgm:prSet/>
      <dgm:spPr/>
      <dgm:t>
        <a:bodyPr/>
        <a:lstStyle/>
        <a:p>
          <a:endParaRPr lang="pl-PL"/>
        </a:p>
      </dgm:t>
    </dgm:pt>
    <dgm:pt modelId="{3E62B9D3-3CD2-435C-A77B-6310646F4283}" type="sibTrans" cxnId="{FBE10761-EF8C-438D-88F2-294CB5CBAF07}">
      <dgm:prSet/>
      <dgm:spPr/>
      <dgm:t>
        <a:bodyPr/>
        <a:lstStyle/>
        <a:p>
          <a:endParaRPr lang="pl-PL"/>
        </a:p>
      </dgm:t>
    </dgm:pt>
    <dgm:pt modelId="{A0015913-A3CF-4190-A069-3E2C538DAD9B}">
      <dgm:prSet custT="1"/>
      <dgm:spPr>
        <a:xfrm>
          <a:off x="212236" y="1051712"/>
          <a:ext cx="1480095" cy="740047"/>
        </a:xfrm>
        <a:solidFill>
          <a:schemeClr val="accent6"/>
        </a:solidFill>
      </dgm:spPr>
      <dgm:t>
        <a:bodyPr/>
        <a:lstStyle/>
        <a:p>
          <a:pPr marR="0" algn="ctr" rtl="0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Wizja </a:t>
          </a:r>
        </a:p>
        <a:p>
          <a:pPr algn="ctr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Wiedza </a:t>
          </a:r>
          <a:endParaRPr lang="pl-PL" sz="3600" b="0" i="0" u="none" strike="noStrike" baseline="0" dirty="0">
            <a:latin typeface="Lato" panose="020B0604020202020204" charset="-18"/>
            <a:ea typeface="+mn-ea"/>
            <a:cs typeface="+mn-cs"/>
          </a:endParaRPr>
        </a:p>
      </dgm:t>
    </dgm:pt>
    <dgm:pt modelId="{E84C8ADB-B03E-4203-9137-699F82D55A92}" type="parTrans" cxnId="{FCD8A7A5-1A91-426D-A8AB-2AE8E5FF9269}">
      <dgm:prSet/>
      <dgm:spPr>
        <a:xfrm>
          <a:off x="952284" y="740892"/>
          <a:ext cx="1790915" cy="310820"/>
        </a:xfrm>
      </dgm:spPr>
      <dgm:t>
        <a:bodyPr/>
        <a:lstStyle/>
        <a:p>
          <a:endParaRPr lang="pl-PL"/>
        </a:p>
      </dgm:t>
    </dgm:pt>
    <dgm:pt modelId="{CDC7E18D-3BE1-4206-9073-329F425DC465}" type="sibTrans" cxnId="{FCD8A7A5-1A91-426D-A8AB-2AE8E5FF9269}">
      <dgm:prSet/>
      <dgm:spPr/>
      <dgm:t>
        <a:bodyPr/>
        <a:lstStyle/>
        <a:p>
          <a:endParaRPr lang="pl-PL"/>
        </a:p>
      </dgm:t>
    </dgm:pt>
    <dgm:pt modelId="{72465220-4F74-4D9A-A33E-E2C5F40653BA}">
      <dgm:prSet custT="1"/>
      <dgm:spPr>
        <a:xfrm>
          <a:off x="2003152" y="1051712"/>
          <a:ext cx="1480095" cy="740047"/>
        </a:xfrm>
        <a:solidFill>
          <a:schemeClr val="accent4"/>
        </a:solidFill>
      </dgm:spPr>
      <dgm:t>
        <a:bodyPr/>
        <a:lstStyle/>
        <a:p>
          <a:pPr marR="0" algn="ctr" rtl="0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Umiejętności</a:t>
          </a:r>
          <a:endParaRPr lang="pl-PL" sz="3600" b="0" i="0" u="none" strike="noStrike" baseline="0" dirty="0">
            <a:latin typeface="Lato" panose="020B0604020202020204" charset="-18"/>
            <a:ea typeface="+mn-ea"/>
            <a:cs typeface="+mn-cs"/>
          </a:endParaRPr>
        </a:p>
        <a:p>
          <a:pPr algn="ctr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Bodźce</a:t>
          </a:r>
          <a:endParaRPr lang="pl-PL" sz="3600" b="0" i="0" u="none" strike="noStrike" baseline="0" dirty="0">
            <a:latin typeface="Lato" panose="020B0604020202020204" charset="-18"/>
            <a:ea typeface="+mn-ea"/>
            <a:cs typeface="+mn-cs"/>
          </a:endParaRPr>
        </a:p>
      </dgm:t>
    </dgm:pt>
    <dgm:pt modelId="{17306D4E-FDCF-4F54-BF24-DB23A3411BF1}" type="parTrans" cxnId="{71AE32C7-98B0-4C58-BFE0-91CD83D3EC83}">
      <dgm:prSet/>
      <dgm:spPr>
        <a:xfrm>
          <a:off x="2697479" y="740892"/>
          <a:ext cx="91440" cy="310820"/>
        </a:xfrm>
      </dgm:spPr>
      <dgm:t>
        <a:bodyPr/>
        <a:lstStyle/>
        <a:p>
          <a:endParaRPr lang="pl-PL"/>
        </a:p>
      </dgm:t>
    </dgm:pt>
    <dgm:pt modelId="{6B637E8D-E43E-42E2-B831-C4B7B2AE2800}" type="sibTrans" cxnId="{71AE32C7-98B0-4C58-BFE0-91CD83D3EC83}">
      <dgm:prSet/>
      <dgm:spPr/>
      <dgm:t>
        <a:bodyPr/>
        <a:lstStyle/>
        <a:p>
          <a:endParaRPr lang="pl-PL"/>
        </a:p>
      </dgm:t>
    </dgm:pt>
    <dgm:pt modelId="{82B23D72-647A-4F41-B5CB-0F8E21AAFE9D}">
      <dgm:prSet custT="1"/>
      <dgm:spPr>
        <a:xfrm>
          <a:off x="3794067" y="1051712"/>
          <a:ext cx="1480095" cy="740047"/>
        </a:xfrm>
        <a:solidFill>
          <a:schemeClr val="accent1"/>
        </a:solidFill>
      </dgm:spPr>
      <dgm:t>
        <a:bodyPr/>
        <a:lstStyle/>
        <a:p>
          <a:pPr marR="0" algn="ctr" rtl="0"/>
          <a:endParaRPr lang="pl-PL" sz="2200" b="0" i="0" u="none" strike="noStrike" baseline="0" dirty="0">
            <a:latin typeface="Times New Roman" panose="02020603050405020304" pitchFamily="18" charset="0"/>
            <a:ea typeface="+mn-ea"/>
            <a:cs typeface="+mn-cs"/>
          </a:endParaRPr>
        </a:p>
        <a:p>
          <a:pPr marR="0" algn="ctr" rtl="0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Plan </a:t>
          </a:r>
          <a:r>
            <a:rPr lang="pl-PL" sz="3600" b="0" i="0" u="none" strike="noStrike" baseline="0" dirty="0">
              <a:latin typeface="Lato" panose="020B0604020202020204" charset="-18"/>
              <a:ea typeface="+mn-ea"/>
              <a:cs typeface="+mn-cs"/>
            </a:rPr>
            <a:t>działania</a:t>
          </a:r>
        </a:p>
        <a:p>
          <a:pPr algn="ctr"/>
          <a:r>
            <a:rPr lang="pl-PL" sz="3600" b="0" i="0" u="none" strike="noStrike" baseline="0" dirty="0" smtClean="0">
              <a:latin typeface="Lato" panose="020B0604020202020204" charset="-18"/>
              <a:ea typeface="+mn-ea"/>
              <a:cs typeface="+mn-cs"/>
            </a:rPr>
            <a:t>Środki</a:t>
          </a:r>
          <a:endParaRPr lang="pl-PL" sz="3600" b="0" i="0" u="none" strike="noStrike" baseline="0" dirty="0">
            <a:latin typeface="Lato" panose="020B0604020202020204" charset="-18"/>
            <a:ea typeface="+mn-ea"/>
            <a:cs typeface="+mn-cs"/>
          </a:endParaRPr>
        </a:p>
        <a:p>
          <a:pPr marR="0" algn="ctr" rtl="0"/>
          <a:endParaRPr lang="pl-PL" sz="2200" b="0" i="0" u="none" strike="noStrike" baseline="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353CBC32-C25B-478D-B978-0DBE2124B111}" type="parTrans" cxnId="{434DABB4-74BC-498B-A6F2-11E383530CBD}">
      <dgm:prSet/>
      <dgm:spPr>
        <a:xfrm>
          <a:off x="2743200" y="740892"/>
          <a:ext cx="1790915" cy="310820"/>
        </a:xfrm>
      </dgm:spPr>
      <dgm:t>
        <a:bodyPr/>
        <a:lstStyle/>
        <a:p>
          <a:endParaRPr lang="pl-PL"/>
        </a:p>
      </dgm:t>
    </dgm:pt>
    <dgm:pt modelId="{604B39C7-09B0-40F1-ACCF-09E33CA97038}" type="sibTrans" cxnId="{434DABB4-74BC-498B-A6F2-11E383530CBD}">
      <dgm:prSet/>
      <dgm:spPr/>
      <dgm:t>
        <a:bodyPr/>
        <a:lstStyle/>
        <a:p>
          <a:endParaRPr lang="pl-PL"/>
        </a:p>
      </dgm:t>
    </dgm:pt>
    <dgm:pt modelId="{FD9CB288-5B50-4646-849B-522BC84B496D}" type="pres">
      <dgm:prSet presAssocID="{D6E9445E-52E6-4ADD-809B-D64B113175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27A5A1-9B1E-4219-8B03-D818F65A15AD}" type="pres">
      <dgm:prSet presAssocID="{ED0F96F1-F0D7-4D07-A92C-E7C8424BD34B}" presName="hierRoot1" presStyleCnt="0">
        <dgm:presLayoutVars>
          <dgm:hierBranch/>
        </dgm:presLayoutVars>
      </dgm:prSet>
      <dgm:spPr/>
    </dgm:pt>
    <dgm:pt modelId="{AD13433C-EC77-4359-ADB4-75662FB4E6F3}" type="pres">
      <dgm:prSet presAssocID="{ED0F96F1-F0D7-4D07-A92C-E7C8424BD34B}" presName="rootComposite1" presStyleCnt="0"/>
      <dgm:spPr/>
    </dgm:pt>
    <dgm:pt modelId="{561D4F3F-4EFD-46D7-8C8E-B1748E14FE32}" type="pres">
      <dgm:prSet presAssocID="{ED0F96F1-F0D7-4D07-A92C-E7C8424BD34B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3F9E00F-1D5C-429F-A446-F4856B8626DC}" type="pres">
      <dgm:prSet presAssocID="{ED0F96F1-F0D7-4D07-A92C-E7C8424BD34B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2166327-992E-4C03-964C-AE68A218481B}" type="pres">
      <dgm:prSet presAssocID="{ED0F96F1-F0D7-4D07-A92C-E7C8424BD34B}" presName="hierChild2" presStyleCnt="0"/>
      <dgm:spPr/>
    </dgm:pt>
    <dgm:pt modelId="{837987F4-1A27-4DA1-8487-EAC45AC6D1D2}" type="pres">
      <dgm:prSet presAssocID="{E84C8ADB-B03E-4203-9137-699F82D55A92}" presName="Name35" presStyleLbl="parChTrans1D2" presStyleIdx="0" presStyleCnt="3"/>
      <dgm:spPr/>
      <dgm:t>
        <a:bodyPr/>
        <a:lstStyle/>
        <a:p>
          <a:endParaRPr lang="pl-PL"/>
        </a:p>
      </dgm:t>
    </dgm:pt>
    <dgm:pt modelId="{1F76810B-2E01-47F4-BF7A-8074C262FAEC}" type="pres">
      <dgm:prSet presAssocID="{A0015913-A3CF-4190-A069-3E2C538DAD9B}" presName="hierRoot2" presStyleCnt="0">
        <dgm:presLayoutVars>
          <dgm:hierBranch/>
        </dgm:presLayoutVars>
      </dgm:prSet>
      <dgm:spPr/>
    </dgm:pt>
    <dgm:pt modelId="{E8B4F4BC-4CDA-4566-ADE9-1BE795D53530}" type="pres">
      <dgm:prSet presAssocID="{A0015913-A3CF-4190-A069-3E2C538DAD9B}" presName="rootComposite" presStyleCnt="0"/>
      <dgm:spPr/>
    </dgm:pt>
    <dgm:pt modelId="{DD803447-A4F1-4A1D-A545-883F14E36AFC}" type="pres">
      <dgm:prSet presAssocID="{A0015913-A3CF-4190-A069-3E2C538DAD9B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3E0C6F6-F13C-4E7F-9F86-78B3015F122A}" type="pres">
      <dgm:prSet presAssocID="{A0015913-A3CF-4190-A069-3E2C538DAD9B}" presName="rootConnector" presStyleLbl="node2" presStyleIdx="0" presStyleCnt="3"/>
      <dgm:spPr/>
      <dgm:t>
        <a:bodyPr/>
        <a:lstStyle/>
        <a:p>
          <a:endParaRPr lang="pl-PL"/>
        </a:p>
      </dgm:t>
    </dgm:pt>
    <dgm:pt modelId="{5A9E18BB-36BB-4EAB-9F97-E1F000A9DE7E}" type="pres">
      <dgm:prSet presAssocID="{A0015913-A3CF-4190-A069-3E2C538DAD9B}" presName="hierChild4" presStyleCnt="0"/>
      <dgm:spPr/>
    </dgm:pt>
    <dgm:pt modelId="{883C7BC2-877A-4F87-B9C9-E4641F855015}" type="pres">
      <dgm:prSet presAssocID="{A0015913-A3CF-4190-A069-3E2C538DAD9B}" presName="hierChild5" presStyleCnt="0"/>
      <dgm:spPr/>
    </dgm:pt>
    <dgm:pt modelId="{8D893416-D1E3-4765-88B5-EE237DFC9EA7}" type="pres">
      <dgm:prSet presAssocID="{17306D4E-FDCF-4F54-BF24-DB23A3411BF1}" presName="Name35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820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0DCF53BF-F661-4352-B777-B582A4F573F3}" type="pres">
      <dgm:prSet presAssocID="{72465220-4F74-4D9A-A33E-E2C5F40653BA}" presName="hierRoot2" presStyleCnt="0">
        <dgm:presLayoutVars>
          <dgm:hierBranch/>
        </dgm:presLayoutVars>
      </dgm:prSet>
      <dgm:spPr/>
    </dgm:pt>
    <dgm:pt modelId="{E0398A0D-2746-44EE-B8A6-6AC69F81D31F}" type="pres">
      <dgm:prSet presAssocID="{72465220-4F74-4D9A-A33E-E2C5F40653BA}" presName="rootComposite" presStyleCnt="0"/>
      <dgm:spPr/>
    </dgm:pt>
    <dgm:pt modelId="{80AE320E-76F0-46A4-AEA1-4027ABD67A8B}" type="pres">
      <dgm:prSet presAssocID="{72465220-4F74-4D9A-A33E-E2C5F40653BA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941D2C1-1E0E-495E-B758-E98A19216A8F}" type="pres">
      <dgm:prSet presAssocID="{72465220-4F74-4D9A-A33E-E2C5F40653BA}" presName="rootConnector" presStyleLbl="node2" presStyleIdx="1" presStyleCnt="3"/>
      <dgm:spPr/>
      <dgm:t>
        <a:bodyPr/>
        <a:lstStyle/>
        <a:p>
          <a:endParaRPr lang="pl-PL"/>
        </a:p>
      </dgm:t>
    </dgm:pt>
    <dgm:pt modelId="{D8DA0216-4045-4CAF-A434-6CD00BAE00BA}" type="pres">
      <dgm:prSet presAssocID="{72465220-4F74-4D9A-A33E-E2C5F40653BA}" presName="hierChild4" presStyleCnt="0"/>
      <dgm:spPr/>
    </dgm:pt>
    <dgm:pt modelId="{57A28E99-0FF0-4110-9339-8E0649F262D8}" type="pres">
      <dgm:prSet presAssocID="{72465220-4F74-4D9A-A33E-E2C5F40653BA}" presName="hierChild5" presStyleCnt="0"/>
      <dgm:spPr/>
    </dgm:pt>
    <dgm:pt modelId="{B07CCDAC-2E83-44F7-9852-66C06A413385}" type="pres">
      <dgm:prSet presAssocID="{353CBC32-C25B-478D-B978-0DBE2124B111}" presName="Name35" presStyleLbl="parChTrans1D2" presStyleIdx="2" presStyleCnt="3"/>
      <dgm:spPr/>
      <dgm:t>
        <a:bodyPr/>
        <a:lstStyle/>
        <a:p>
          <a:endParaRPr lang="pl-PL"/>
        </a:p>
      </dgm:t>
    </dgm:pt>
    <dgm:pt modelId="{97D76C3F-A0BF-4C18-953D-D216C6E9BD97}" type="pres">
      <dgm:prSet presAssocID="{82B23D72-647A-4F41-B5CB-0F8E21AAFE9D}" presName="hierRoot2" presStyleCnt="0">
        <dgm:presLayoutVars>
          <dgm:hierBranch/>
        </dgm:presLayoutVars>
      </dgm:prSet>
      <dgm:spPr/>
    </dgm:pt>
    <dgm:pt modelId="{390976A1-24B9-4FE5-862A-50E8BBC783CD}" type="pres">
      <dgm:prSet presAssocID="{82B23D72-647A-4F41-B5CB-0F8E21AAFE9D}" presName="rootComposite" presStyleCnt="0"/>
      <dgm:spPr/>
    </dgm:pt>
    <dgm:pt modelId="{4561BA3C-E80E-4AA6-B03C-C34DB6B070A1}" type="pres">
      <dgm:prSet presAssocID="{82B23D72-647A-4F41-B5CB-0F8E21AAFE9D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8489767-3A27-4446-91AB-FB5CE442325E}" type="pres">
      <dgm:prSet presAssocID="{82B23D72-647A-4F41-B5CB-0F8E21AAFE9D}" presName="rootConnector" presStyleLbl="node2" presStyleIdx="2" presStyleCnt="3"/>
      <dgm:spPr/>
      <dgm:t>
        <a:bodyPr/>
        <a:lstStyle/>
        <a:p>
          <a:endParaRPr lang="pl-PL"/>
        </a:p>
      </dgm:t>
    </dgm:pt>
    <dgm:pt modelId="{8F865D54-DA47-43BF-8243-94045A86E6AE}" type="pres">
      <dgm:prSet presAssocID="{82B23D72-647A-4F41-B5CB-0F8E21AAFE9D}" presName="hierChild4" presStyleCnt="0"/>
      <dgm:spPr/>
    </dgm:pt>
    <dgm:pt modelId="{898624E8-1D68-4CCD-B22D-CE0C7B6523B3}" type="pres">
      <dgm:prSet presAssocID="{82B23D72-647A-4F41-B5CB-0F8E21AAFE9D}" presName="hierChild5" presStyleCnt="0"/>
      <dgm:spPr/>
    </dgm:pt>
    <dgm:pt modelId="{E20DD112-C03B-4042-8F3B-1D111C3914F7}" type="pres">
      <dgm:prSet presAssocID="{ED0F96F1-F0D7-4D07-A92C-E7C8424BD34B}" presName="hierChild3" presStyleCnt="0"/>
      <dgm:spPr/>
    </dgm:pt>
  </dgm:ptLst>
  <dgm:cxnLst>
    <dgm:cxn modelId="{411C5B72-88C5-44C2-9233-09A8F260441E}" type="presOf" srcId="{ED0F96F1-F0D7-4D07-A92C-E7C8424BD34B}" destId="{43F9E00F-1D5C-429F-A446-F4856B8626DC}" srcOrd="1" destOrd="0" presId="urn:microsoft.com/office/officeart/2005/8/layout/orgChart1"/>
    <dgm:cxn modelId="{434DABB4-74BC-498B-A6F2-11E383530CBD}" srcId="{ED0F96F1-F0D7-4D07-A92C-E7C8424BD34B}" destId="{82B23D72-647A-4F41-B5CB-0F8E21AAFE9D}" srcOrd="2" destOrd="0" parTransId="{353CBC32-C25B-478D-B978-0DBE2124B111}" sibTransId="{604B39C7-09B0-40F1-ACCF-09E33CA97038}"/>
    <dgm:cxn modelId="{FBE10761-EF8C-438D-88F2-294CB5CBAF07}" srcId="{D6E9445E-52E6-4ADD-809B-D64B1131757A}" destId="{ED0F96F1-F0D7-4D07-A92C-E7C8424BD34B}" srcOrd="0" destOrd="0" parTransId="{D6240788-6D97-4F53-A60A-EC02B14AFC94}" sibTransId="{3E62B9D3-3CD2-435C-A77B-6310646F4283}"/>
    <dgm:cxn modelId="{BE431ED6-F735-471A-83F6-4836CE32B70F}" type="presOf" srcId="{ED0F96F1-F0D7-4D07-A92C-E7C8424BD34B}" destId="{561D4F3F-4EFD-46D7-8C8E-B1748E14FE32}" srcOrd="0" destOrd="0" presId="urn:microsoft.com/office/officeart/2005/8/layout/orgChart1"/>
    <dgm:cxn modelId="{C5FD05FF-1013-4CAB-A728-709077ABACFC}" type="presOf" srcId="{D6E9445E-52E6-4ADD-809B-D64B1131757A}" destId="{FD9CB288-5B50-4646-849B-522BC84B496D}" srcOrd="0" destOrd="0" presId="urn:microsoft.com/office/officeart/2005/8/layout/orgChart1"/>
    <dgm:cxn modelId="{9562E304-955C-41F2-861F-990B3C2D1762}" type="presOf" srcId="{A0015913-A3CF-4190-A069-3E2C538DAD9B}" destId="{13E0C6F6-F13C-4E7F-9F86-78B3015F122A}" srcOrd="1" destOrd="0" presId="urn:microsoft.com/office/officeart/2005/8/layout/orgChart1"/>
    <dgm:cxn modelId="{FB2440DD-2A05-46A8-B864-50182393B215}" type="presOf" srcId="{17306D4E-FDCF-4F54-BF24-DB23A3411BF1}" destId="{8D893416-D1E3-4765-88B5-EE237DFC9EA7}" srcOrd="0" destOrd="0" presId="urn:microsoft.com/office/officeart/2005/8/layout/orgChart1"/>
    <dgm:cxn modelId="{FCD8A7A5-1A91-426D-A8AB-2AE8E5FF9269}" srcId="{ED0F96F1-F0D7-4D07-A92C-E7C8424BD34B}" destId="{A0015913-A3CF-4190-A069-3E2C538DAD9B}" srcOrd="0" destOrd="0" parTransId="{E84C8ADB-B03E-4203-9137-699F82D55A92}" sibTransId="{CDC7E18D-3BE1-4206-9073-329F425DC465}"/>
    <dgm:cxn modelId="{FDEDE04E-4EB1-4ED4-8A5D-80480EF194B2}" type="presOf" srcId="{82B23D72-647A-4F41-B5CB-0F8E21AAFE9D}" destId="{4561BA3C-E80E-4AA6-B03C-C34DB6B070A1}" srcOrd="0" destOrd="0" presId="urn:microsoft.com/office/officeart/2005/8/layout/orgChart1"/>
    <dgm:cxn modelId="{20B2EF97-42AC-43CE-A5CC-E5C75A666F66}" type="presOf" srcId="{E84C8ADB-B03E-4203-9137-699F82D55A92}" destId="{837987F4-1A27-4DA1-8487-EAC45AC6D1D2}" srcOrd="0" destOrd="0" presId="urn:microsoft.com/office/officeart/2005/8/layout/orgChart1"/>
    <dgm:cxn modelId="{457175B4-7BAB-491D-964F-CF27F64D7E73}" type="presOf" srcId="{353CBC32-C25B-478D-B978-0DBE2124B111}" destId="{B07CCDAC-2E83-44F7-9852-66C06A413385}" srcOrd="0" destOrd="0" presId="urn:microsoft.com/office/officeart/2005/8/layout/orgChart1"/>
    <dgm:cxn modelId="{E47207A7-7A68-4C89-955B-B9117436ADD0}" type="presOf" srcId="{A0015913-A3CF-4190-A069-3E2C538DAD9B}" destId="{DD803447-A4F1-4A1D-A545-883F14E36AFC}" srcOrd="0" destOrd="0" presId="urn:microsoft.com/office/officeart/2005/8/layout/orgChart1"/>
    <dgm:cxn modelId="{E95F38F6-18E8-4AED-AAD7-8F75CD3C05A3}" type="presOf" srcId="{82B23D72-647A-4F41-B5CB-0F8E21AAFE9D}" destId="{48489767-3A27-4446-91AB-FB5CE442325E}" srcOrd="1" destOrd="0" presId="urn:microsoft.com/office/officeart/2005/8/layout/orgChart1"/>
    <dgm:cxn modelId="{71AE32C7-98B0-4C58-BFE0-91CD83D3EC83}" srcId="{ED0F96F1-F0D7-4D07-A92C-E7C8424BD34B}" destId="{72465220-4F74-4D9A-A33E-E2C5F40653BA}" srcOrd="1" destOrd="0" parTransId="{17306D4E-FDCF-4F54-BF24-DB23A3411BF1}" sibTransId="{6B637E8D-E43E-42E2-B831-C4B7B2AE2800}"/>
    <dgm:cxn modelId="{34E4F05D-D844-4C02-B3DA-6703E576B6E7}" type="presOf" srcId="{72465220-4F74-4D9A-A33E-E2C5F40653BA}" destId="{1941D2C1-1E0E-495E-B758-E98A19216A8F}" srcOrd="1" destOrd="0" presId="urn:microsoft.com/office/officeart/2005/8/layout/orgChart1"/>
    <dgm:cxn modelId="{6BA69C8D-5219-46F0-AD13-CF3D7DF7AB38}" type="presOf" srcId="{72465220-4F74-4D9A-A33E-E2C5F40653BA}" destId="{80AE320E-76F0-46A4-AEA1-4027ABD67A8B}" srcOrd="0" destOrd="0" presId="urn:microsoft.com/office/officeart/2005/8/layout/orgChart1"/>
    <dgm:cxn modelId="{3DFFA653-EF69-419C-AEEA-E2C3947FFCE4}" type="presParOf" srcId="{FD9CB288-5B50-4646-849B-522BC84B496D}" destId="{8727A5A1-9B1E-4219-8B03-D818F65A15AD}" srcOrd="0" destOrd="0" presId="urn:microsoft.com/office/officeart/2005/8/layout/orgChart1"/>
    <dgm:cxn modelId="{E5649649-22A2-4FC8-BF2E-BCDE66AD6636}" type="presParOf" srcId="{8727A5A1-9B1E-4219-8B03-D818F65A15AD}" destId="{AD13433C-EC77-4359-ADB4-75662FB4E6F3}" srcOrd="0" destOrd="0" presId="urn:microsoft.com/office/officeart/2005/8/layout/orgChart1"/>
    <dgm:cxn modelId="{5C059AD9-5475-49F7-8569-27D93710E66B}" type="presParOf" srcId="{AD13433C-EC77-4359-ADB4-75662FB4E6F3}" destId="{561D4F3F-4EFD-46D7-8C8E-B1748E14FE32}" srcOrd="0" destOrd="0" presId="urn:microsoft.com/office/officeart/2005/8/layout/orgChart1"/>
    <dgm:cxn modelId="{3F3CDF6E-820E-473C-853A-054605FD09F7}" type="presParOf" srcId="{AD13433C-EC77-4359-ADB4-75662FB4E6F3}" destId="{43F9E00F-1D5C-429F-A446-F4856B8626DC}" srcOrd="1" destOrd="0" presId="urn:microsoft.com/office/officeart/2005/8/layout/orgChart1"/>
    <dgm:cxn modelId="{58A36741-C443-4F15-BB8D-81EE6EB4F03D}" type="presParOf" srcId="{8727A5A1-9B1E-4219-8B03-D818F65A15AD}" destId="{D2166327-992E-4C03-964C-AE68A218481B}" srcOrd="1" destOrd="0" presId="urn:microsoft.com/office/officeart/2005/8/layout/orgChart1"/>
    <dgm:cxn modelId="{A3586CAB-B722-44ED-8A6D-7752DE5606A1}" type="presParOf" srcId="{D2166327-992E-4C03-964C-AE68A218481B}" destId="{837987F4-1A27-4DA1-8487-EAC45AC6D1D2}" srcOrd="0" destOrd="0" presId="urn:microsoft.com/office/officeart/2005/8/layout/orgChart1"/>
    <dgm:cxn modelId="{EBED9489-33D1-49DE-8DBC-4717CE252CC9}" type="presParOf" srcId="{D2166327-992E-4C03-964C-AE68A218481B}" destId="{1F76810B-2E01-47F4-BF7A-8074C262FAEC}" srcOrd="1" destOrd="0" presId="urn:microsoft.com/office/officeart/2005/8/layout/orgChart1"/>
    <dgm:cxn modelId="{7CFD2766-DF91-4CE4-BAF9-11E3814955FA}" type="presParOf" srcId="{1F76810B-2E01-47F4-BF7A-8074C262FAEC}" destId="{E8B4F4BC-4CDA-4566-ADE9-1BE795D53530}" srcOrd="0" destOrd="0" presId="urn:microsoft.com/office/officeart/2005/8/layout/orgChart1"/>
    <dgm:cxn modelId="{7920847D-EA62-498B-9C26-6D8B302051DA}" type="presParOf" srcId="{E8B4F4BC-4CDA-4566-ADE9-1BE795D53530}" destId="{DD803447-A4F1-4A1D-A545-883F14E36AFC}" srcOrd="0" destOrd="0" presId="urn:microsoft.com/office/officeart/2005/8/layout/orgChart1"/>
    <dgm:cxn modelId="{0AA953B8-5F43-42A2-9840-E41AD40AB245}" type="presParOf" srcId="{E8B4F4BC-4CDA-4566-ADE9-1BE795D53530}" destId="{13E0C6F6-F13C-4E7F-9F86-78B3015F122A}" srcOrd="1" destOrd="0" presId="urn:microsoft.com/office/officeart/2005/8/layout/orgChart1"/>
    <dgm:cxn modelId="{5782B44A-E210-45FD-AAB8-7FD1F3E81F88}" type="presParOf" srcId="{1F76810B-2E01-47F4-BF7A-8074C262FAEC}" destId="{5A9E18BB-36BB-4EAB-9F97-E1F000A9DE7E}" srcOrd="1" destOrd="0" presId="urn:microsoft.com/office/officeart/2005/8/layout/orgChart1"/>
    <dgm:cxn modelId="{CC14873C-8975-4EDE-A155-04A53C2696A6}" type="presParOf" srcId="{1F76810B-2E01-47F4-BF7A-8074C262FAEC}" destId="{883C7BC2-877A-4F87-B9C9-E4641F855015}" srcOrd="2" destOrd="0" presId="urn:microsoft.com/office/officeart/2005/8/layout/orgChart1"/>
    <dgm:cxn modelId="{D6B66571-D4AC-408C-9A7E-DBA1AA51716F}" type="presParOf" srcId="{D2166327-992E-4C03-964C-AE68A218481B}" destId="{8D893416-D1E3-4765-88B5-EE237DFC9EA7}" srcOrd="2" destOrd="0" presId="urn:microsoft.com/office/officeart/2005/8/layout/orgChart1"/>
    <dgm:cxn modelId="{831A3A6C-A5D1-493E-AD93-ED6A24533E6C}" type="presParOf" srcId="{D2166327-992E-4C03-964C-AE68A218481B}" destId="{0DCF53BF-F661-4352-B777-B582A4F573F3}" srcOrd="3" destOrd="0" presId="urn:microsoft.com/office/officeart/2005/8/layout/orgChart1"/>
    <dgm:cxn modelId="{B67E08C9-D0EF-4591-841E-CC3830468956}" type="presParOf" srcId="{0DCF53BF-F661-4352-B777-B582A4F573F3}" destId="{E0398A0D-2746-44EE-B8A6-6AC69F81D31F}" srcOrd="0" destOrd="0" presId="urn:microsoft.com/office/officeart/2005/8/layout/orgChart1"/>
    <dgm:cxn modelId="{E4EEC433-EAE4-44E0-B5B5-9AFABC98B8AE}" type="presParOf" srcId="{E0398A0D-2746-44EE-B8A6-6AC69F81D31F}" destId="{80AE320E-76F0-46A4-AEA1-4027ABD67A8B}" srcOrd="0" destOrd="0" presId="urn:microsoft.com/office/officeart/2005/8/layout/orgChart1"/>
    <dgm:cxn modelId="{C908D749-95E9-4266-95B4-658A5C364755}" type="presParOf" srcId="{E0398A0D-2746-44EE-B8A6-6AC69F81D31F}" destId="{1941D2C1-1E0E-495E-B758-E98A19216A8F}" srcOrd="1" destOrd="0" presId="urn:microsoft.com/office/officeart/2005/8/layout/orgChart1"/>
    <dgm:cxn modelId="{957FA1E7-BEF5-46D7-91B2-A67AA3452070}" type="presParOf" srcId="{0DCF53BF-F661-4352-B777-B582A4F573F3}" destId="{D8DA0216-4045-4CAF-A434-6CD00BAE00BA}" srcOrd="1" destOrd="0" presId="urn:microsoft.com/office/officeart/2005/8/layout/orgChart1"/>
    <dgm:cxn modelId="{6406722C-40AA-4BFA-B8A3-A61E968BF98B}" type="presParOf" srcId="{0DCF53BF-F661-4352-B777-B582A4F573F3}" destId="{57A28E99-0FF0-4110-9339-8E0649F262D8}" srcOrd="2" destOrd="0" presId="urn:microsoft.com/office/officeart/2005/8/layout/orgChart1"/>
    <dgm:cxn modelId="{0FE802FB-624F-4343-8981-A4984B22FE5E}" type="presParOf" srcId="{D2166327-992E-4C03-964C-AE68A218481B}" destId="{B07CCDAC-2E83-44F7-9852-66C06A413385}" srcOrd="4" destOrd="0" presId="urn:microsoft.com/office/officeart/2005/8/layout/orgChart1"/>
    <dgm:cxn modelId="{204183AA-3510-4B52-95A6-BAAD88C5C4C9}" type="presParOf" srcId="{D2166327-992E-4C03-964C-AE68A218481B}" destId="{97D76C3F-A0BF-4C18-953D-D216C6E9BD97}" srcOrd="5" destOrd="0" presId="urn:microsoft.com/office/officeart/2005/8/layout/orgChart1"/>
    <dgm:cxn modelId="{23372D12-C611-48EA-B11C-AC91F7CF7C6D}" type="presParOf" srcId="{97D76C3F-A0BF-4C18-953D-D216C6E9BD97}" destId="{390976A1-24B9-4FE5-862A-50E8BBC783CD}" srcOrd="0" destOrd="0" presId="urn:microsoft.com/office/officeart/2005/8/layout/orgChart1"/>
    <dgm:cxn modelId="{16F59C36-AC8E-45EA-83F5-9474A3A3F000}" type="presParOf" srcId="{390976A1-24B9-4FE5-862A-50E8BBC783CD}" destId="{4561BA3C-E80E-4AA6-B03C-C34DB6B070A1}" srcOrd="0" destOrd="0" presId="urn:microsoft.com/office/officeart/2005/8/layout/orgChart1"/>
    <dgm:cxn modelId="{7C4EC405-92E3-422A-8B96-6F8EB2F52983}" type="presParOf" srcId="{390976A1-24B9-4FE5-862A-50E8BBC783CD}" destId="{48489767-3A27-4446-91AB-FB5CE442325E}" srcOrd="1" destOrd="0" presId="urn:microsoft.com/office/officeart/2005/8/layout/orgChart1"/>
    <dgm:cxn modelId="{4768F763-08B2-4405-9914-7AECD2D2B652}" type="presParOf" srcId="{97D76C3F-A0BF-4C18-953D-D216C6E9BD97}" destId="{8F865D54-DA47-43BF-8243-94045A86E6AE}" srcOrd="1" destOrd="0" presId="urn:microsoft.com/office/officeart/2005/8/layout/orgChart1"/>
    <dgm:cxn modelId="{307A3E06-4C83-4B12-B8E1-0BDE16615279}" type="presParOf" srcId="{97D76C3F-A0BF-4C18-953D-D216C6E9BD97}" destId="{898624E8-1D68-4CCD-B22D-CE0C7B6523B3}" srcOrd="2" destOrd="0" presId="urn:microsoft.com/office/officeart/2005/8/layout/orgChart1"/>
    <dgm:cxn modelId="{83600377-1E57-43D9-8A51-CFB612D6725D}" type="presParOf" srcId="{8727A5A1-9B1E-4219-8B03-D818F65A15AD}" destId="{E20DD112-C03B-4042-8F3B-1D111C3914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BBFAE-05BE-41D9-AC7F-D74B156A2932}">
      <dsp:nvSpPr>
        <dsp:cNvPr id="0" name=""/>
        <dsp:cNvSpPr/>
      </dsp:nvSpPr>
      <dsp:spPr>
        <a:xfrm>
          <a:off x="4899416" y="476905"/>
          <a:ext cx="6163086" cy="6163086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Przygotowanie kadr, rozwijanie zasobów                                           i poprawa dostępności szkół</a:t>
          </a:r>
        </a:p>
      </dsp:txBody>
      <dsp:txXfrm>
        <a:off x="8147509" y="1782892"/>
        <a:ext cx="2201102" cy="1834252"/>
      </dsp:txXfrm>
    </dsp:sp>
    <dsp:sp modelId="{9879110E-4D4F-4D18-ADAB-6B29FAC1CCB2}">
      <dsp:nvSpPr>
        <dsp:cNvPr id="0" name=""/>
        <dsp:cNvSpPr/>
      </dsp:nvSpPr>
      <dsp:spPr>
        <a:xfrm>
          <a:off x="4772486" y="697015"/>
          <a:ext cx="6163086" cy="616308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Integracja działań różnych resortów/sektorów</a:t>
          </a:r>
        </a:p>
      </dsp:txBody>
      <dsp:txXfrm>
        <a:off x="6239887" y="4695685"/>
        <a:ext cx="3301653" cy="1614141"/>
      </dsp:txXfrm>
    </dsp:sp>
    <dsp:sp modelId="{70DC62C7-827E-460B-BB9D-F2D3D92472D9}">
      <dsp:nvSpPr>
        <dsp:cNvPr id="0" name=""/>
        <dsp:cNvSpPr/>
      </dsp:nvSpPr>
      <dsp:spPr>
        <a:xfrm>
          <a:off x="4645555" y="476905"/>
          <a:ext cx="6163086" cy="6163086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Rozwijanie świadomości</a:t>
          </a:r>
        </a:p>
      </dsp:txBody>
      <dsp:txXfrm>
        <a:off x="5359446" y="1782892"/>
        <a:ext cx="2201102" cy="1834252"/>
      </dsp:txXfrm>
    </dsp:sp>
    <dsp:sp modelId="{9B0A5CA1-51E1-40A5-9F8F-4074796F63AE}">
      <dsp:nvSpPr>
        <dsp:cNvPr id="0" name=""/>
        <dsp:cNvSpPr/>
      </dsp:nvSpPr>
      <dsp:spPr>
        <a:xfrm>
          <a:off x="4518400" y="95381"/>
          <a:ext cx="6926135" cy="69261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0565A-A7B3-4F84-8583-0D6A5344B060}">
      <dsp:nvSpPr>
        <dsp:cNvPr id="0" name=""/>
        <dsp:cNvSpPr/>
      </dsp:nvSpPr>
      <dsp:spPr>
        <a:xfrm>
          <a:off x="4390961" y="315101"/>
          <a:ext cx="6926135" cy="69261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0767E-CCC8-4C50-BBE5-793193ECDCA2}">
      <dsp:nvSpPr>
        <dsp:cNvPr id="0" name=""/>
        <dsp:cNvSpPr/>
      </dsp:nvSpPr>
      <dsp:spPr>
        <a:xfrm>
          <a:off x="4263522" y="95381"/>
          <a:ext cx="6926135" cy="69261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CDAC-2E83-44F7-9852-66C06A413385}">
      <dsp:nvSpPr>
        <dsp:cNvPr id="0" name=""/>
        <dsp:cNvSpPr/>
      </dsp:nvSpPr>
      <dsp:spPr>
        <a:xfrm>
          <a:off x="7083181" y="2939643"/>
          <a:ext cx="5011402" cy="869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73"/>
              </a:lnTo>
              <a:lnTo>
                <a:pt x="5011402" y="434873"/>
              </a:lnTo>
              <a:lnTo>
                <a:pt x="5011402" y="869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93416-D1E3-4765-88B5-EE237DFC9EA7}">
      <dsp:nvSpPr>
        <dsp:cNvPr id="0" name=""/>
        <dsp:cNvSpPr/>
      </dsp:nvSpPr>
      <dsp:spPr>
        <a:xfrm>
          <a:off x="7037461" y="2939643"/>
          <a:ext cx="91440" cy="869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987F4-1A27-4DA1-8487-EAC45AC6D1D2}">
      <dsp:nvSpPr>
        <dsp:cNvPr id="0" name=""/>
        <dsp:cNvSpPr/>
      </dsp:nvSpPr>
      <dsp:spPr>
        <a:xfrm>
          <a:off x="2071778" y="2939643"/>
          <a:ext cx="5011402" cy="869747"/>
        </a:xfrm>
        <a:custGeom>
          <a:avLst/>
          <a:gdLst/>
          <a:ahLst/>
          <a:cxnLst/>
          <a:rect l="0" t="0" r="0" b="0"/>
          <a:pathLst>
            <a:path>
              <a:moveTo>
                <a:pt x="5011402" y="0"/>
              </a:moveTo>
              <a:lnTo>
                <a:pt x="5011402" y="434873"/>
              </a:lnTo>
              <a:lnTo>
                <a:pt x="0" y="434873"/>
              </a:lnTo>
              <a:lnTo>
                <a:pt x="0" y="869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D4F3F-4EFD-46D7-8C8E-B1748E14FE32}">
      <dsp:nvSpPr>
        <dsp:cNvPr id="0" name=""/>
        <dsp:cNvSpPr/>
      </dsp:nvSpPr>
      <dsp:spPr>
        <a:xfrm>
          <a:off x="5012353" y="868815"/>
          <a:ext cx="4141655" cy="2070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Pozytywna zmiana </a:t>
          </a:r>
          <a:br>
            <a:rPr lang="pl-PL" sz="30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</a:br>
          <a:r>
            <a:rPr lang="pl-PL" sz="30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w </a:t>
          </a:r>
          <a:r>
            <a:rPr lang="pl-PL" sz="3000" b="0" i="0" u="none" strike="noStrike" kern="1200" baseline="0" dirty="0">
              <a:latin typeface="Lato" panose="020B0604020202020204" charset="-18"/>
              <a:ea typeface="+mn-ea"/>
              <a:cs typeface="+mn-cs"/>
            </a:rPr>
            <a:t>ekosystemie dziecka</a:t>
          </a:r>
          <a:r>
            <a:rPr lang="pl-PL" sz="30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/ ucznia </a:t>
          </a:r>
          <a:endParaRPr lang="pl-PL" sz="3000" b="0" i="0" u="none" strike="noStrike" kern="1200" baseline="0" dirty="0">
            <a:latin typeface="Lato" panose="020B0604020202020204" charset="-18"/>
            <a:ea typeface="+mn-ea"/>
            <a:cs typeface="+mn-cs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u="none" strike="noStrike" kern="1200" baseline="0" dirty="0">
              <a:latin typeface="Lato" panose="020B0604020202020204" charset="-18"/>
              <a:ea typeface="+mn-ea"/>
              <a:cs typeface="+mn-cs"/>
            </a:rPr>
            <a:t>(również </a:t>
          </a:r>
          <a:r>
            <a:rPr lang="pl-PL" sz="20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z </a:t>
          </a:r>
          <a:r>
            <a:rPr lang="pl-PL" sz="2000" b="0" i="0" u="none" strike="noStrike" kern="1200" baseline="0" dirty="0">
              <a:latin typeface="Lato" panose="020B0604020202020204" charset="-18"/>
              <a:ea typeface="+mn-ea"/>
              <a:cs typeface="+mn-cs"/>
            </a:rPr>
            <a:t>niepełnosprawnością)</a:t>
          </a:r>
        </a:p>
      </dsp:txBody>
      <dsp:txXfrm>
        <a:off x="5012353" y="868815"/>
        <a:ext cx="4141655" cy="2070827"/>
      </dsp:txXfrm>
    </dsp:sp>
    <dsp:sp modelId="{DD803447-A4F1-4A1D-A545-883F14E36AFC}">
      <dsp:nvSpPr>
        <dsp:cNvPr id="0" name=""/>
        <dsp:cNvSpPr/>
      </dsp:nvSpPr>
      <dsp:spPr>
        <a:xfrm>
          <a:off x="951" y="3809390"/>
          <a:ext cx="4141655" cy="2070827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Wizja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Wiedza </a:t>
          </a:r>
          <a:endParaRPr lang="pl-PL" sz="3600" b="0" i="0" u="none" strike="noStrike" kern="1200" baseline="0" dirty="0">
            <a:latin typeface="Lato" panose="020B0604020202020204" charset="-18"/>
            <a:ea typeface="+mn-ea"/>
            <a:cs typeface="+mn-cs"/>
          </a:endParaRPr>
        </a:p>
      </dsp:txBody>
      <dsp:txXfrm>
        <a:off x="951" y="3809390"/>
        <a:ext cx="4141655" cy="2070827"/>
      </dsp:txXfrm>
    </dsp:sp>
    <dsp:sp modelId="{80AE320E-76F0-46A4-AEA1-4027ABD67A8B}">
      <dsp:nvSpPr>
        <dsp:cNvPr id="0" name=""/>
        <dsp:cNvSpPr/>
      </dsp:nvSpPr>
      <dsp:spPr>
        <a:xfrm>
          <a:off x="5012353" y="3809390"/>
          <a:ext cx="4141655" cy="2070827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R="0"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Umiejętności</a:t>
          </a:r>
          <a:endParaRPr lang="pl-PL" sz="3600" b="0" i="0" u="none" strike="noStrike" kern="1200" baseline="0" dirty="0">
            <a:latin typeface="Lato" panose="020B0604020202020204" charset="-18"/>
            <a:ea typeface="+mn-ea"/>
            <a:cs typeface="+mn-cs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Bodźce</a:t>
          </a:r>
          <a:endParaRPr lang="pl-PL" sz="3600" b="0" i="0" u="none" strike="noStrike" kern="1200" baseline="0" dirty="0">
            <a:latin typeface="Lato" panose="020B0604020202020204" charset="-18"/>
            <a:ea typeface="+mn-ea"/>
            <a:cs typeface="+mn-cs"/>
          </a:endParaRPr>
        </a:p>
      </dsp:txBody>
      <dsp:txXfrm>
        <a:off x="5012353" y="3809390"/>
        <a:ext cx="4141655" cy="2070827"/>
      </dsp:txXfrm>
    </dsp:sp>
    <dsp:sp modelId="{4561BA3C-E80E-4AA6-B03C-C34DB6B070A1}">
      <dsp:nvSpPr>
        <dsp:cNvPr id="0" name=""/>
        <dsp:cNvSpPr/>
      </dsp:nvSpPr>
      <dsp:spPr>
        <a:xfrm>
          <a:off x="10023756" y="3809390"/>
          <a:ext cx="4141655" cy="207082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R="0"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b="0" i="0" u="none" strike="noStrike" kern="1200" baseline="0" dirty="0">
            <a:latin typeface="Times New Roman" panose="02020603050405020304" pitchFamily="18" charset="0"/>
            <a:ea typeface="+mn-ea"/>
            <a:cs typeface="+mn-cs"/>
          </a:endParaRPr>
        </a:p>
        <a:p>
          <a:pPr marR="0"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Plan </a:t>
          </a:r>
          <a:r>
            <a:rPr lang="pl-PL" sz="3600" b="0" i="0" u="none" strike="noStrike" kern="1200" baseline="0" dirty="0">
              <a:latin typeface="Lato" panose="020B0604020202020204" charset="-18"/>
              <a:ea typeface="+mn-ea"/>
              <a:cs typeface="+mn-cs"/>
            </a:rPr>
            <a:t>działania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i="0" u="none" strike="noStrike" kern="1200" baseline="0" dirty="0" smtClean="0">
              <a:latin typeface="Lato" panose="020B0604020202020204" charset="-18"/>
              <a:ea typeface="+mn-ea"/>
              <a:cs typeface="+mn-cs"/>
            </a:rPr>
            <a:t>Środki</a:t>
          </a:r>
          <a:endParaRPr lang="pl-PL" sz="3600" b="0" i="0" u="none" strike="noStrike" kern="1200" baseline="0" dirty="0">
            <a:latin typeface="Lato" panose="020B0604020202020204" charset="-18"/>
            <a:ea typeface="+mn-ea"/>
            <a:cs typeface="+mn-cs"/>
          </a:endParaRPr>
        </a:p>
        <a:p>
          <a:pPr marR="0"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b="0" i="0" u="none" strike="noStrike" kern="1200" baseline="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23756" y="3809390"/>
        <a:ext cx="4141655" cy="207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7052-2B90-4D90-88C3-76E69F4DC0CF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199D9-19A9-45A7-995A-7D541EC50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69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06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1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Działania</a:t>
            </a:r>
            <a:r>
              <a:rPr lang="pl-PL" baseline="0" dirty="0" smtClean="0"/>
              <a:t> zaplanowane w Zintegrowanej Strategii Umiejętności i Strategii na rzecz Osób z Niepełnosprawnością. Realizacja założeń „Polskiego ładu” dotyczących budowania szkoły przyjaznej i dostępnej dla każdego ucznia.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49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24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88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21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0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5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04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2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2018 - 2020</a:t>
            </a:r>
          </a:p>
          <a:p>
            <a:r>
              <a:rPr lang="pl-PL" dirty="0"/>
              <a:t>10 sesji warsztatowych</a:t>
            </a:r>
          </a:p>
          <a:p>
            <a:r>
              <a:rPr lang="pl-PL" dirty="0"/>
              <a:t>13 spotkań konsultacyjno-informacyjnych</a:t>
            </a:r>
          </a:p>
          <a:p>
            <a:r>
              <a:rPr lang="pl-PL" dirty="0"/>
              <a:t>ponad 1300 przedstawicieli rodziców, dyrektorów, nauczycieli, uczniów</a:t>
            </a:r>
            <a:br>
              <a:rPr lang="pl-PL" dirty="0"/>
            </a:br>
            <a:r>
              <a:rPr lang="pl-PL" dirty="0"/>
              <a:t>i specjalistów pracujących w różnych jednostkach systemu oświaty (ogólnodostępnych, integracyjnych i specjalnych) oraz uczelni</a:t>
            </a:r>
          </a:p>
          <a:p>
            <a:r>
              <a:rPr lang="pl-PL" dirty="0"/>
              <a:t>2 ankiety on-line, w których wzięło udział łącznie 1380 osób i instytucji</a:t>
            </a:r>
          </a:p>
          <a:p>
            <a:r>
              <a:rPr lang="pl-PL" dirty="0"/>
              <a:t>400 organizacji pozarządowych </a:t>
            </a:r>
          </a:p>
          <a:p>
            <a:r>
              <a:rPr lang="pl-PL" dirty="0"/>
              <a:t>2021</a:t>
            </a:r>
          </a:p>
          <a:p>
            <a:r>
              <a:rPr lang="pl-PL" dirty="0"/>
              <a:t>analiza zgłoszonych uwag</a:t>
            </a:r>
          </a:p>
          <a:p>
            <a:r>
              <a:rPr lang="pl-PL" dirty="0"/>
              <a:t>współpraca z ekspertami</a:t>
            </a:r>
          </a:p>
          <a:p>
            <a:r>
              <a:rPr lang="pl-PL" dirty="0"/>
              <a:t>spotkania konsultacyjne z rodzicami, JST i przedstawicielami uczelni.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83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WOKRO: 2017 – 297, 2021 - 306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81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6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31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99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31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69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99D9-19A9-45A7-995A-7D541EC505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8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2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7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5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2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88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9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336D-863C-4648-8839-7BA411E34099}" type="datetimeFigureOut">
              <a:rPr lang="pl-PL" smtClean="0"/>
              <a:t>21.07.2021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1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://gathernodust.blogspot.com/2008/05/how-to-manage-stress-of-change.html" TargetMode="External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OddychajJagienko" TargetMode="Externa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.dwew@mein.gov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laczsie@mein.gov.p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walifikacje.edu.pl/school-accessible/?lang=en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gov.pl/web/edukacja-i-nauka/konferencja-wczesne-wspomaganie-rozwoj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edukacja-i-nauka/wczesne-wspomaganie-rozwoju-dziecka-pierwszy-dzien-konferencji" TargetMode="External"/><Relationship Id="rId5" Type="http://schemas.openxmlformats.org/officeDocument/2006/relationships/hyperlink" Target="https://www.flickr.com/photos/frse_pl/albums/72157711681231068" TargetMode="External"/><Relationship Id="rId10" Type="http://schemas.openxmlformats.org/officeDocument/2006/relationships/hyperlink" Target="https://www.gov.pl/web/edukacja-i-nauka/konferencja-czytam-i-wiem--tekst-latwy-do-czytania-i-zrozumienia-w-szkole" TargetMode="External"/><Relationship Id="rId4" Type="http://schemas.openxmlformats.org/officeDocument/2006/relationships/hyperlink" Target="https://www.gov.pl/web/edukacja-i-nauka/edukacja-wlaczajaca-zapowiedz" TargetMode="External"/><Relationship Id="rId9" Type="http://schemas.openxmlformats.org/officeDocument/2006/relationships/hyperlink" Target="https://www.gov.pl/web/edukacja-i-nauka/konferencja-on-line-wskazniki-edukacji-wlaczajacej--dawne-dylematy-nowe-doswiadczenia--zapraszam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pl/web/edukacja-i-nauka/edukacja-wlaczajaca-w-praktyce" TargetMode="External"/><Relationship Id="rId4" Type="http://schemas.openxmlformats.org/officeDocument/2006/relationships/hyperlink" Target="http://czytelnia.frse.org.pl/media/Edukacja_onlin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pe.gov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Ministerstwa Edukacji i Nauki, logo Europejskiej Agencji do spraw Specjalnych Potrzeb i Edukacji Włączającej,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389720"/>
            <a:ext cx="15468600" cy="1763519"/>
          </a:xfrm>
          <a:prstGeom prst="rect">
            <a:avLst/>
          </a:prstGeom>
        </p:spPr>
      </p:pic>
      <p:sp>
        <p:nvSpPr>
          <p:cNvPr id="7" name="Tytuł"/>
          <p:cNvSpPr>
            <a:spLocks noGrp="1"/>
          </p:cNvSpPr>
          <p:nvPr>
            <p:ph type="ctrTitle"/>
          </p:nvPr>
        </p:nvSpPr>
        <p:spPr>
          <a:xfrm>
            <a:off x="2137929" y="3504217"/>
            <a:ext cx="13716000" cy="35814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Wdrażanie założeń </a:t>
            </a:r>
            <a:b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</a:b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opracowanych w projekcie </a:t>
            </a:r>
            <a:b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</a:b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pn. Wspieranie podnoszenia jakości edukacji włączającej </a:t>
            </a:r>
            <a:b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</a:b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w Polsce</a:t>
            </a:r>
            <a:b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</a:b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– zrealizowane, bieżące i planowane działania w Polsce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64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13363" y="2872583"/>
            <a:ext cx="15364938" cy="434101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25 projektów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(w trybie konkursowym i pozakonkursowym) nadzorowanych przez </a:t>
            </a:r>
            <a:r>
              <a:rPr lang="pl-PL" sz="3200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MEiN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realizowanych w perspektywie finansowej 2014-2020 w ramach Europejskiego Funduszu Społecznego.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Wartość projektów: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165 mln zł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Przestrzeń Dostępnej Szkoły – pilotaż modelu opracowanego we współpracy </a:t>
            </a:r>
            <a:b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</a:b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 </a:t>
            </a:r>
            <a:r>
              <a:rPr lang="pl-PL" sz="3200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MEiN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Projekty – dane zbiorcze</a:t>
            </a:r>
          </a:p>
        </p:txBody>
      </p:sp>
    </p:spTree>
    <p:extLst>
      <p:ext uri="{BB962C8B-B14F-4D97-AF65-F5344CB8AC3E}">
        <p14:creationId xmlns:p14="http://schemas.microsoft.com/office/powerpoint/2010/main" val="35113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0829" y="1733296"/>
            <a:ext cx="15364938" cy="76329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ilotaż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Specjalistycznych Centrów Wspierania Edukacji Włączającej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(SCWEW) – co najmniej 16 placówek, biorących udział w pilotażu (lata 2021-2023), model współpracy placówek ogólnodostępnych i specjalnych; 36 mln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zł.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zkolenia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kadr edukacji włączającej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– 28 tys. przeszkolonych osób w latach 2021-2023 (nauczyciele, dyrektorzy, kadra placówek doskonalenia nauczycieli, organów prowadzących); 52 mln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zł.</a:t>
            </a:r>
            <a:endParaRPr lang="pl-PL" sz="3200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ilotaż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oceny funkcjonalnej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(2021-2023) – 16 poradni psychologiczno-pedagogicznych, biorących udział w pilotażu,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co najmniej 1400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przeszkolonych pracowników, opracowane profile funkcjonalne wraz z instrukcją ich przygotowywania; 9 mln zł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ilotaż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asystenta ucznia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– 640 osób przygotowanych do pełnienia roli asystentów w szkołach w ramach pilotażu (2021-2022), opis kwalifikacji do Zintegrowanego Systemu Kwalifikacji, standardy pracy asystenta; propozycja zmian prawnych; 24,5 mln 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zł.</a:t>
            </a:r>
            <a:endParaRPr lang="pl-PL" sz="3200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Projekty obecne</a:t>
            </a:r>
          </a:p>
        </p:txBody>
      </p:sp>
    </p:spTree>
    <p:extLst>
      <p:ext uri="{BB962C8B-B14F-4D97-AF65-F5344CB8AC3E}">
        <p14:creationId xmlns:p14="http://schemas.microsoft.com/office/powerpoint/2010/main" val="3555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71496" y="2275162"/>
            <a:ext cx="15364938" cy="76329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14350" lvl="0" indent="-514350">
              <a:spcBef>
                <a:spcPts val="3000"/>
              </a:spcBef>
              <a:buFont typeface="+mj-lt"/>
              <a:buAutoNum type="arabicPeriod" startAt="5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</a:t>
            </a: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pracowanie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narzędzi diagnostycznych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(2018 - 2022): 3 zestawy (dostępnych bezpłatnie) narzędzi psychometrycznych do diagnozy osób w latach 0-25 lat w obszarach: osobowościowym, poznawczym i emocjonalno-społecznym; 33,6 mln zł.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 startAt="5"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M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ateriały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szkoleniowe i doradcze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dla kadr systemu oświaty z zakresu kształcenia uczniów z uwzględnieniem zróżnicowania potrzeb edukacyjnych i rozwojowych, 8 zestawów poradników dla kadr systemu oświaty, uczniów i rodziców (2018-2022); 5,9 mln zł.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 startAt="5"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D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iagnoza </a:t>
            </a: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psychologiczno-pedagogiczna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– zestaw narzędzi TROS-KA wraz z dostosowaniami, standardy pracy poradni psychologiczno-pedagogicznych (2016-2021); 4,4 mln zł.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Projekty obecne c.d.</a:t>
            </a:r>
          </a:p>
        </p:txBody>
      </p:sp>
    </p:spTree>
    <p:extLst>
      <p:ext uri="{BB962C8B-B14F-4D97-AF65-F5344CB8AC3E}">
        <p14:creationId xmlns:p14="http://schemas.microsoft.com/office/powerpoint/2010/main" val="34830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36296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23380" y="999547"/>
            <a:ext cx="15364938" cy="76329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Nowa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perspektywa finansowa Unii Europejskiej –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0,5 mld zł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drożenie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narzędzi informatycznych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wspierających poradnictwo psychologiczno-pedagogiczne, w tym współpracę przedszkoli, szkół i placówek systemu oświaty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R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ozwój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oferty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elektronicznych materiałów edukacyjnych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zgodnych z zasadami projektowania uniwersalnego i racjonalnych dostosowań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zmocnienie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poradnictwa psychologiczno-pedagogicznego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: szkolenia, wsparcie, doradztwo, doposażanie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ogłębianie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wiedzy naukowej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o edukacji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i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weryfikacja efektywności istniejących rozwiązań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na rzecz edukacji, uwzględniającej zróżnicowanie potrzeb edukacyjnych i rozwojowych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Szkolenia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dla kadr systemu oświaty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 zakresu efektywnej edukacji, uwzględniającej zróżnicowanie potrzeb edukacyjnych i rozwojowych uczniów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zmocnienie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społeczno-wychowawczej funkcji przedszkola i szkoły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oraz działania na rzecz zwiększenia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podmiotowości i uczestnictwa uczniów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zmocnienie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współpracy pomiędzy placówkami ogólnodostępnymi i specjalnymi.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-47625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Projekty planowane</a:t>
            </a:r>
          </a:p>
        </p:txBody>
      </p:sp>
    </p:spTree>
    <p:extLst>
      <p:ext uri="{BB962C8B-B14F-4D97-AF65-F5344CB8AC3E}">
        <p14:creationId xmlns:p14="http://schemas.microsoft.com/office/powerpoint/2010/main" val="1237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 descr="tło " title="Tło"/>
          <p:cNvSpPr/>
          <p:nvPr/>
        </p:nvSpPr>
        <p:spPr>
          <a:xfrm>
            <a:off x="0" y="1714500"/>
            <a:ext cx="18287999" cy="8585199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188494"/>
            <a:ext cx="8449788" cy="963251"/>
          </a:xfrm>
          <a:prstGeom prst="rect">
            <a:avLst/>
          </a:prstGeom>
        </p:spPr>
      </p:pic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553396"/>
              </p:ext>
            </p:extLst>
          </p:nvPr>
        </p:nvGraphicFramePr>
        <p:xfrm>
          <a:off x="1289971" y="2355779"/>
          <a:ext cx="15708059" cy="733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-2021305" y="1151745"/>
            <a:ext cx="14712030" cy="1204034"/>
          </a:xfrm>
        </p:spPr>
        <p:txBody>
          <a:bodyPr>
            <a:noAutofit/>
          </a:bodyPr>
          <a:lstStyle/>
          <a:p>
            <a:r>
              <a:rPr lang="pl-PL" sz="6000" b="1" dirty="0">
                <a:solidFill>
                  <a:srgbClr val="CF1833"/>
                </a:solidFill>
                <a:latin typeface="Lato" panose="020F0502020204030203" pitchFamily="34" charset="-18"/>
              </a:rPr>
              <a:t>Działania planowane</a:t>
            </a:r>
            <a:br>
              <a:rPr lang="pl-PL" sz="6000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6620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959" y="30921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278047" y="963251"/>
            <a:ext cx="15364938" cy="76329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endParaRPr lang="pl-PL" sz="3200" dirty="0" smtClean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endParaRPr lang="pl-PL" sz="3200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lvl="0">
              <a:spcBef>
                <a:spcPts val="3000"/>
              </a:spcBef>
            </a:pPr>
            <a:endParaRPr lang="pl-PL" sz="3200" dirty="0" smtClean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lvl="0">
              <a:spcBef>
                <a:spcPts val="3000"/>
              </a:spcBef>
            </a:pP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Wśród 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głównych cech szkoły dla każdego, wymienia się: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wsparcie środowiskowe (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supportive</a:t>
            </a:r>
            <a:r>
              <a:rPr lang="pl-PL" sz="3200" i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environment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),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uczestnictwo i partycypację (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oportunities</a:t>
            </a:r>
            <a:r>
              <a:rPr lang="pl-PL" sz="3200" i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to 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participate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),</a:t>
            </a:r>
          </a:p>
          <a:p>
            <a:pPr marL="514350" lvl="0" indent="-514350">
              <a:spcBef>
                <a:spcPts val="3000"/>
              </a:spcBef>
              <a:buFont typeface="+mj-lt"/>
              <a:buAutoNum type="arabicPeriod"/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pozytywne relacje społeczne (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positive</a:t>
            </a:r>
            <a:r>
              <a:rPr lang="pl-PL" sz="3200" i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relationships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) i poczucie kompetencji (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feelings</a:t>
            </a:r>
            <a:r>
              <a:rPr lang="pl-PL" sz="3200" i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 of </a:t>
            </a:r>
            <a:r>
              <a:rPr lang="pl-PL" sz="3200" i="1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competence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) </a:t>
            </a:r>
            <a:endParaRPr lang="pl-PL" sz="3200" dirty="0" smtClean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lvl="0">
              <a:spcBef>
                <a:spcPts val="3000"/>
              </a:spcBef>
            </a:pP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(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Gallagher, Bennett, 2015)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337300" y="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Filozofia szkoły dostępnej dla </a:t>
            </a:r>
            <a:r>
              <a:rPr lang="pl-PL" sz="4400" b="1" dirty="0" smtClean="0">
                <a:solidFill>
                  <a:srgbClr val="CF1833"/>
                </a:solidFill>
              </a:rPr>
              <a:t>wszystkich (</a:t>
            </a:r>
            <a:r>
              <a:rPr lang="pl-PL" sz="4400" b="1" dirty="0">
                <a:solidFill>
                  <a:srgbClr val="CF1833"/>
                </a:solidFill>
              </a:rPr>
              <a:t>za Chrzanowska 2021)</a:t>
            </a:r>
          </a:p>
        </p:txBody>
      </p:sp>
    </p:spTree>
    <p:extLst>
      <p:ext uri="{BB962C8B-B14F-4D97-AF65-F5344CB8AC3E}">
        <p14:creationId xmlns:p14="http://schemas.microsoft.com/office/powerpoint/2010/main" val="1739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13776"/>
            <a:ext cx="8449788" cy="96325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00336" y="8932735"/>
            <a:ext cx="1523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Źródło</a:t>
            </a:r>
            <a:r>
              <a:rPr lang="pl-PL" sz="2400" dirty="0"/>
              <a:t>: </a:t>
            </a:r>
            <a:r>
              <a:rPr lang="pl-PL" sz="2400" dirty="0">
                <a:hlinkClick r:id="rId4"/>
              </a:rPr>
              <a:t>http://</a:t>
            </a:r>
            <a:r>
              <a:rPr lang="pl-PL" sz="2400" dirty="0" smtClean="0">
                <a:hlinkClick r:id="rId4"/>
              </a:rPr>
              <a:t>gathernodust.blogspot.com/2008/05/how-to-manage-stress-of-change.html</a:t>
            </a:r>
            <a:r>
              <a:rPr lang="pl-PL" sz="2400" dirty="0" smtClean="0"/>
              <a:t> (</a:t>
            </a:r>
            <a:r>
              <a:rPr lang="pl-PL" sz="2400" dirty="0"/>
              <a:t>dostęp 12.06.2012</a:t>
            </a:r>
            <a:r>
              <a:rPr lang="pl-PL" sz="2400" dirty="0" smtClean="0"/>
              <a:t>) </a:t>
            </a:r>
            <a:endParaRPr lang="pl-PL" sz="2400" dirty="0"/>
          </a:p>
        </p:txBody>
      </p:sp>
      <p:graphicFrame>
        <p:nvGraphicFramePr>
          <p:cNvPr id="7" name="Symbol zastępczy zawartości 4" descr="Diagram złożony z czterech prostokątów. Jeden z nich jest centralnie ustawiony na stronie, a pod nim w jednej linii obok siebie są umieszczone trzy pozostałe. Każdy z dolnych prostokątów jest połączony linią z górnym prostokątem. Napis na górnym prostokącie: pozytywna zmiana w ekosystemie dziecka/ucznia (również z niepełnosprawnością). Napisy na trzech dolnych prostokątów, od lewej: wizja, wiedza. Umiejętności, bodźce. Plan działania, środki." title="Koncepcja pozytywnej zmiany T.Knostera">
            <a:extLst>
              <a:ext uri="{FF2B5EF4-FFF2-40B4-BE49-F238E27FC236}">
                <a16:creationId xmlns:a16="http://schemas.microsoft.com/office/drawing/2014/main" id="{9B9D9C6D-79D9-4854-8891-D256906CD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11236"/>
              </p:ext>
            </p:extLst>
          </p:nvPr>
        </p:nvGraphicFramePr>
        <p:xfrm>
          <a:off x="1794933" y="1580364"/>
          <a:ext cx="14166363" cy="674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-276225"/>
            <a:ext cx="7560165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K</a:t>
            </a:r>
            <a:r>
              <a:rPr lang="pl-PL" sz="4400" b="1" dirty="0" smtClean="0">
                <a:solidFill>
                  <a:srgbClr val="CF1833"/>
                </a:solidFill>
              </a:rPr>
              <a:t>oncepcja </a:t>
            </a:r>
            <a:r>
              <a:rPr lang="pl-PL" sz="4400" b="1" dirty="0">
                <a:solidFill>
                  <a:srgbClr val="CF1833"/>
                </a:solidFill>
              </a:rPr>
              <a:t>pozytywnej zmiany </a:t>
            </a:r>
            <a:r>
              <a:rPr lang="pl-PL" sz="4400" b="1" dirty="0" smtClean="0">
                <a:solidFill>
                  <a:srgbClr val="CF1833"/>
                </a:solidFill>
              </a:rPr>
              <a:t/>
            </a:r>
            <a:br>
              <a:rPr lang="pl-PL" sz="4400" b="1" dirty="0" smtClean="0">
                <a:solidFill>
                  <a:srgbClr val="CF1833"/>
                </a:solidFill>
              </a:rPr>
            </a:br>
            <a:r>
              <a:rPr lang="pl-PL" sz="4400" b="1" dirty="0" smtClean="0">
                <a:solidFill>
                  <a:srgbClr val="CF1833"/>
                </a:solidFill>
              </a:rPr>
              <a:t>T</a:t>
            </a:r>
            <a:r>
              <a:rPr lang="pl-PL" sz="4400" b="1" dirty="0">
                <a:solidFill>
                  <a:srgbClr val="CF1833"/>
                </a:solidFill>
              </a:rPr>
              <a:t>. </a:t>
            </a:r>
            <a:r>
              <a:rPr lang="pl-PL" sz="4400" b="1" dirty="0" err="1" smtClean="0">
                <a:solidFill>
                  <a:srgbClr val="CF1833"/>
                </a:solidFill>
              </a:rPr>
              <a:t>Knostera</a:t>
            </a:r>
            <a:endParaRPr lang="pl-PL" sz="2800" b="1" dirty="0">
              <a:solidFill>
                <a:srgbClr val="CF1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36296"/>
            <a:ext cx="8449788" cy="963251"/>
          </a:xfrm>
          <a:prstGeom prst="rect">
            <a:avLst/>
          </a:prstGeom>
        </p:spPr>
      </p:pic>
      <p:graphicFrame>
        <p:nvGraphicFramePr>
          <p:cNvPr id="12" name="Symbol zastępczy zawartości 11" descr="Tabelka złożona z dwóch kolumn. Kolumna po lewej stronie ma tytuł: brak czynnika pozytywnej zmiany. Kolumna poprawej stronie ma tytuł: konsekwencja braku &quot;zabezpieczenia&quot; danego czynnika. &#10;Tabelka ma 6 wierszy. Idąc od góry, jest na nich napisane: brak wizji - zamęt. Brak wiedzy i umiejętności - ignorancja i lęk. Brak bodźców - opór i sprzeciw. Brak wsparcia - niedostrzeganie lub unikanie problemu. Brak planu działania - &quot;zawieszenie&quot; w oczekiwaniu na zmianę prowadzące do zobojętnienia. Brak środków - frustracja." title="Analiza ryzyk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03619"/>
              </p:ext>
            </p:extLst>
          </p:nvPr>
        </p:nvGraphicFramePr>
        <p:xfrm>
          <a:off x="1617302" y="1758529"/>
          <a:ext cx="14638698" cy="749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989">
                  <a:extLst>
                    <a:ext uri="{9D8B030D-6E8A-4147-A177-3AD203B41FA5}">
                      <a16:colId xmlns:a16="http://schemas.microsoft.com/office/drawing/2014/main" val="2053043847"/>
                    </a:ext>
                  </a:extLst>
                </a:gridCol>
                <a:gridCol w="8409709">
                  <a:extLst>
                    <a:ext uri="{9D8B030D-6E8A-4147-A177-3AD203B41FA5}">
                      <a16:colId xmlns:a16="http://schemas.microsoft.com/office/drawing/2014/main" val="1739529484"/>
                    </a:ext>
                  </a:extLst>
                </a:gridCol>
              </a:tblGrid>
              <a:tr h="951735"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czynnika pozytywnej zmiany</a:t>
                      </a:r>
                    </a:p>
                    <a:p>
                      <a:endParaRPr lang="pl-PL" sz="2800" dirty="0">
                        <a:latin typeface="Lato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konsekwencje braku "zabezpieczenia" danego czynnika</a:t>
                      </a:r>
                      <a:endParaRPr lang="pl-PL" sz="2800" dirty="0" smtClean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7520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wizji</a:t>
                      </a: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  <a:latin typeface="Lato" panose="020B0604020202020204" charset="-18"/>
                        </a:rPr>
                        <a:t>zamęt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3884682524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wiedzy i umiejętności</a:t>
                      </a: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 err="1">
                          <a:effectLst/>
                          <a:latin typeface="Lato" panose="020B0604020202020204" charset="-18"/>
                        </a:rPr>
                        <a:t>ignorancja</a:t>
                      </a:r>
                      <a:r>
                        <a:rPr lang="en-GB" sz="2800" dirty="0">
                          <a:effectLst/>
                          <a:latin typeface="Lato" panose="020B0604020202020204" charset="-18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Lato" panose="020B0604020202020204" charset="-18"/>
                        </a:rPr>
                        <a:t>i</a:t>
                      </a:r>
                      <a:r>
                        <a:rPr lang="en-GB" sz="2800" dirty="0">
                          <a:effectLst/>
                          <a:latin typeface="Lato" panose="020B0604020202020204" charset="-18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Lato" panose="020B0604020202020204" charset="-18"/>
                        </a:rPr>
                        <a:t>lęk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146888020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brak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bodźców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opór i sprzeciw</a:t>
                      </a: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767690835"/>
                  </a:ext>
                </a:extLst>
              </a:tr>
              <a:tr h="10938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brak wsparcia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dirty="0">
                          <a:latin typeface="Lato" panose="020B0604020202020204" charset="-18"/>
                        </a:rPr>
                        <a:t>niedostrzeganie lub unikanie problemu</a:t>
                      </a: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1698283468"/>
                  </a:ext>
                </a:extLst>
              </a:tr>
              <a:tr h="16407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planu działania</a:t>
                      </a: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dirty="0">
                          <a:latin typeface="Lato" panose="020B0604020202020204" charset="-18"/>
                        </a:rPr>
                        <a:t>„zawieszenie” w oczekiwaniu na zmianę prowadzące do zobojętnienia</a:t>
                      </a: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2457452127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brak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środków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 err="1">
                          <a:effectLst/>
                          <a:latin typeface="Lato" panose="020B0604020202020204" charset="-18"/>
                        </a:rPr>
                        <a:t>fru</a:t>
                      </a:r>
                      <a:r>
                        <a:rPr lang="pl-PL" sz="2800" dirty="0" err="1">
                          <a:effectLst/>
                          <a:latin typeface="Lato" panose="020B0604020202020204" charset="-18"/>
                        </a:rPr>
                        <a:t>stracja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Lato" panose="020B060402020202020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30" marR="102430" marT="0" marB="0" anchor="ctr"/>
                </a:tc>
                <a:extLst>
                  <a:ext uri="{0D108BD9-81ED-4DB2-BD59-A6C34878D82A}">
                    <a16:rowId xmlns:a16="http://schemas.microsoft.com/office/drawing/2014/main" val="2058007896"/>
                  </a:ext>
                </a:extLst>
              </a:tr>
            </a:tbl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-476250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CF1833"/>
                </a:solidFill>
              </a:rPr>
              <a:t>Analiza ryzyka</a:t>
            </a:r>
            <a:endParaRPr lang="pl-PL" sz="2800" b="1" dirty="0">
              <a:solidFill>
                <a:srgbClr val="CF1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graphicFrame>
        <p:nvGraphicFramePr>
          <p:cNvPr id="7" name="Symbol zastępczy zawartości 6" descr="Tabelka składa się z trzech kolumn. &#10;&#10;Pierwsza kolumna od lewej ma tytuł: Standard kształcenia przygotowującego do wykonywania zawodu nauczyciela. Tekst pod nią głosi: &#10;Pedagogika - jeden obszar całościowy, w tym:&#10;zagadnienie edukacji włączającej; &#10;zróżnicowanie potrzeb edukacyjnych uczniów, dostosowania organizacji procesu kształcenia i wychowania; &#10;sposoby projektowania i prowadzenia działań diagnostycznych; &#10;prawa dziecka i osoby z niepełnosprawnością;&#10;metody nauczania i doboru efektywnych środków dydaktycznych z uwzględnieniem zróżnicowanych potrzeb edukacyjnych uczniów; &#10;projektowanie i realizowanie programu nauczania z uwzględnieniem zróżnicowanych potrzeb edukacyjnych uczniów.&#10;&#10;Pod tym tekstem widnieje informacja: 90 godzin. &#10;&#10;Druga kolumna. Tytuł: Standard kształcenia przygotowującego &#10;do wykonywania zawodu nauczyciela przedszkola i edukacji wczesnoszkolnej. &#10;&#10;Tekst pod tytułem: Wyodrębniony obszar F, G,H&#10;dotyczący edukacji włączającej:&#10;F. Dziecko lub uczeń ze specjalnymi potrzebami rozwojowymi i edukacyjnymi w przedszkolu i klasach I–III szkoły podstawowej; &#10;G. Organizacja pracy przedszkola i szkoły z elementami prawa oświatowego i praw dziecka oraz kultura przedszkola i szkoły, w tym w zakresie kształcenia uczniów ze specjalnymi potrzebami edukacyjnymi i niepełnosprawnościami;&#10;H. Podstawy diagnostyki edukacyjnej dla nauczycieli.&#10;&#10;Informacja: 240 godzin (120 + 60 + 60).&#10;&#10;Ostatnia kolumna. Tytuł: Standard kształcenia przygotowującego do wykonywania zawodu nauczyciela pedagoga specjalnego. &#10;&#10;Tekst pod tytułem: Wyodrębniony obszar D&#10;dotyczący edukacji włączającej:&#10;Teorie edukacji integracyjnej i włączającej;&#10;Diagnoza specjalnych potrzeb edukacyjnych, planowanie, realizacja i monitoring działań wspierających; &#10;Metodyka kształcenia w grupach zróżnicowanych;&#10;Programy wychowawcze w edukacji integracyjnej i włączającej;&#10;Organizacja edukacji włączającej. &#10;&#10;Informacja pod tekstem: 390 godzin + 120 godzin praktyk (60+90+120+60+60).&#10;" title="Analiza ilościowa standardów kształcenia przygotowującego do wykonywania zawodu nauczycie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87660"/>
              </p:ext>
            </p:extLst>
          </p:nvPr>
        </p:nvGraphicFramePr>
        <p:xfrm>
          <a:off x="1386931" y="1609463"/>
          <a:ext cx="15773400" cy="83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984291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7699943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84881710"/>
                    </a:ext>
                  </a:extLst>
                </a:gridCol>
              </a:tblGrid>
              <a:tr h="1273978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S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tandard kształcenia przygotowującego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/>
                      </a:r>
                      <a:b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</a:b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do 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Lato" panose="020B0604020202020204" charset="-18"/>
                        </a:rPr>
                        <a:t>wykonywania zawodu nauczyciela</a:t>
                      </a:r>
                      <a:endParaRPr lang="pl-PL" sz="2000" dirty="0">
                        <a:solidFill>
                          <a:schemeClr val="tx1"/>
                        </a:solidFill>
                        <a:latin typeface="Lato" panose="020B0604020202020204" charset="-18"/>
                      </a:endParaRPr>
                    </a:p>
                  </a:txBody>
                  <a:tcPr marL="117426" marR="117426" marT="58722" marB="58722" anchor="ctr"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Standard kształcenia przygotowującego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/>
                      </a:r>
                      <a:br>
                        <a:rPr lang="pl-PL" sz="2000" dirty="0" smtClean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</a:b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do 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wykonywania zawodu nauczyciela przedszkola i edukacji wczesnoszkolnej</a:t>
                      </a:r>
                    </a:p>
                  </a:txBody>
                  <a:tcPr marL="117426" marR="117426" marT="58722" marB="58722" anchor="ctr"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Standard kształcenia przygotowującego do wykonywania zawodu nauczyciela pedagoga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Lato" panose="020B0604020202020204" charset="-18"/>
                        </a:rPr>
                        <a:t>specjalnego</a:t>
                      </a:r>
                      <a:endParaRPr lang="pl-PL" sz="2000" dirty="0">
                        <a:solidFill>
                          <a:schemeClr val="tx1"/>
                        </a:solidFill>
                        <a:latin typeface="Lato" panose="020B0604020202020204" charset="-18"/>
                      </a:endParaRPr>
                    </a:p>
                  </a:txBody>
                  <a:tcPr marL="117426" marR="117426" marT="58722" marB="58722" anchor="ctr"/>
                </a:tc>
                <a:extLst>
                  <a:ext uri="{0D108BD9-81ED-4DB2-BD59-A6C34878D82A}">
                    <a16:rowId xmlns:a16="http://schemas.microsoft.com/office/drawing/2014/main" val="1245342837"/>
                  </a:ext>
                </a:extLst>
              </a:tr>
              <a:tr h="5939941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Lato" panose="020B0604020202020204" charset="-18"/>
                        </a:rPr>
                        <a:t>Pedagogika - </a:t>
                      </a:r>
                      <a:r>
                        <a:rPr lang="pl-PL" sz="2400" u="sng" dirty="0">
                          <a:latin typeface="Lato" panose="020B0604020202020204" charset="-18"/>
                        </a:rPr>
                        <a:t>jeden obszar całościowy, w tym: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zagadnienie edukacji włączającej;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zróżnicowanie potrzeb edukacyjnych uczniów, dostosowania organizacji procesu kształcenia i wychowania;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sposoby projektowania i prowadzenia działań diagnostycznych;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prawa dziecka i osoby z niepełnosprawnością;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metody nauczania i doboru efektywnych środków dydaktycznych z uwzględnieniem zróżnicowanych potrzeb edukacyjnych uczniów;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projektowanie i realizowanie programu nauczania z uwzględnieniem zróżnicowanych potrzeb edukacyjnych uczniów.</a:t>
                      </a:r>
                    </a:p>
                  </a:txBody>
                  <a:tcPr marL="117426" marR="117426" marT="58722" marB="58722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Lato" panose="020B0604020202020204" charset="-18"/>
                        </a:rPr>
                        <a:t>Wyodrębniony obszar F, G,H</a:t>
                      </a:r>
                    </a:p>
                    <a:p>
                      <a:r>
                        <a:rPr lang="pl-PL" sz="2400" dirty="0">
                          <a:latin typeface="Lato" panose="020B0604020202020204" charset="-18"/>
                        </a:rPr>
                        <a:t>dotyczący edukacji włączającej: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dirty="0">
                          <a:effectLst/>
                          <a:latin typeface="Lato" panose="020B0604020202020204" charset="-18"/>
                        </a:rPr>
                        <a:t>F.</a:t>
                      </a:r>
                      <a:r>
                        <a:rPr lang="pl-PL" sz="2000" dirty="0">
                          <a:effectLst/>
                          <a:latin typeface="Lato" panose="020B0604020202020204" charset="-18"/>
                        </a:rPr>
                        <a:t> Dziecko lub uczeń ze specjalnymi potrzebami rozwojowymi i edukacyjnymi w przedszkolu i klasach I–III szkoły podstawowej; </a:t>
                      </a:r>
                      <a:endParaRPr lang="pl-PL" sz="2000" dirty="0">
                        <a:latin typeface="Lato" panose="020B0604020202020204" charset="-1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dirty="0">
                          <a:effectLst/>
                          <a:latin typeface="Lato" panose="020B0604020202020204" charset="-18"/>
                        </a:rPr>
                        <a:t>G.</a:t>
                      </a:r>
                      <a:r>
                        <a:rPr lang="pl-PL" sz="2000" dirty="0">
                          <a:effectLst/>
                          <a:latin typeface="Lato" panose="020B0604020202020204" charset="-18"/>
                        </a:rPr>
                        <a:t> Organizacja pracy przedszkola i szkoły z elementami prawa oświatowego i praw dziecka oraz kultura przedszkola i szkoły, </a:t>
                      </a:r>
                      <a:r>
                        <a:rPr lang="pl-PL" sz="2000" u="sng" dirty="0">
                          <a:effectLst/>
                          <a:latin typeface="Lato" panose="020B0604020202020204" charset="-18"/>
                        </a:rPr>
                        <a:t>w tym w zakresie kształcenia uczniów ze specjalnymi potrzebami edukacyjnymi i niepełnosprawnościami;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dirty="0">
                          <a:effectLst/>
                          <a:latin typeface="Lato" panose="020B0604020202020204" charset="-18"/>
                        </a:rPr>
                        <a:t>H.</a:t>
                      </a:r>
                      <a:r>
                        <a:rPr lang="pl-PL" sz="2000" dirty="0">
                          <a:effectLst/>
                          <a:latin typeface="Lato" panose="020B0604020202020204" charset="-18"/>
                        </a:rPr>
                        <a:t> Podstawy diagnostyki edukacyjnej dla nauczycieli</a:t>
                      </a:r>
                      <a:r>
                        <a:rPr lang="pl-PL" sz="2000" u="sng" dirty="0">
                          <a:latin typeface="Lato" panose="020B0604020202020204" charset="-18"/>
                        </a:rPr>
                        <a:t>.</a:t>
                      </a:r>
                    </a:p>
                  </a:txBody>
                  <a:tcPr marL="117426" marR="117426" marT="58722" marB="58722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Lato" panose="020B0604020202020204" charset="-18"/>
                        </a:rPr>
                        <a:t>Wyodrębniony obszar D</a:t>
                      </a:r>
                    </a:p>
                    <a:p>
                      <a:r>
                        <a:rPr lang="pl-PL" sz="2400" dirty="0">
                          <a:latin typeface="Lato" panose="020B0604020202020204" charset="-18"/>
                        </a:rPr>
                        <a:t>dotyczący edukacji włączającej: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Teorie edukacji integracyjnej i włączającej;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Diagnoza specjalnych potrzeb edukacyjnych, planowanie, realizacja i monitoring działań wspierających;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Metodyka kształcenia w grupach zróżnicowanych;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Programy wychowawcze w edukacji integracyjnej i włączającej;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Organizacja edukacji włączającej. </a:t>
                      </a:r>
                    </a:p>
                  </a:txBody>
                  <a:tcPr marL="117426" marR="117426" marT="58722" marB="58722"/>
                </a:tc>
                <a:extLst>
                  <a:ext uri="{0D108BD9-81ED-4DB2-BD59-A6C34878D82A}">
                    <a16:rowId xmlns:a16="http://schemas.microsoft.com/office/drawing/2014/main" val="2976245044"/>
                  </a:ext>
                </a:extLst>
              </a:tr>
              <a:tr h="1108813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Lato" panose="020B0604020202020204" charset="-18"/>
                      </a:endParaRPr>
                    </a:p>
                    <a:p>
                      <a:pPr algn="ctr"/>
                      <a:r>
                        <a:rPr lang="pl-PL" sz="2000" b="1" dirty="0">
                          <a:latin typeface="Lato" panose="020B0604020202020204" charset="-18"/>
                        </a:rPr>
                        <a:t>90</a:t>
                      </a:r>
                      <a:r>
                        <a:rPr lang="pl-PL" sz="2000" dirty="0">
                          <a:latin typeface="Lato" panose="020B0604020202020204" charset="-18"/>
                        </a:rPr>
                        <a:t> godz.</a:t>
                      </a:r>
                    </a:p>
                  </a:txBody>
                  <a:tcPr marL="117426" marR="117426" marT="58722" marB="58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Lato" panose="020B0604020202020204" charset="-18"/>
                        </a:rPr>
                        <a:t>(120+60+60) </a:t>
                      </a:r>
                    </a:p>
                    <a:p>
                      <a:pPr algn="ctr"/>
                      <a:r>
                        <a:rPr lang="pl-PL" sz="2000" b="1" dirty="0">
                          <a:latin typeface="Lato" panose="020B0604020202020204" charset="-18"/>
                        </a:rPr>
                        <a:t>240 </a:t>
                      </a:r>
                      <a:r>
                        <a:rPr lang="pl-PL" sz="2000" dirty="0">
                          <a:latin typeface="Lato" panose="020B0604020202020204" charset="-18"/>
                        </a:rPr>
                        <a:t>godz. </a:t>
                      </a:r>
                    </a:p>
                  </a:txBody>
                  <a:tcPr marL="117426" marR="117426" marT="58722" marB="58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Lato" panose="020B0604020202020204" charset="-18"/>
                        </a:rPr>
                        <a:t>(60+90+120+60+60)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Lato" panose="020B0604020202020204" charset="-18"/>
                        </a:rPr>
                        <a:t>390 </a:t>
                      </a:r>
                      <a:r>
                        <a:rPr lang="pl-PL" sz="2000" dirty="0">
                          <a:latin typeface="Lato" panose="020B0604020202020204" charset="-18"/>
                        </a:rPr>
                        <a:t>godz. +</a:t>
                      </a:r>
                      <a:r>
                        <a:rPr lang="pl-PL" sz="2000" b="1" dirty="0">
                          <a:latin typeface="Lato" panose="020B0604020202020204" charset="-18"/>
                        </a:rPr>
                        <a:t>120</a:t>
                      </a:r>
                      <a:r>
                        <a:rPr lang="pl-PL" sz="2000" dirty="0">
                          <a:latin typeface="Lato" panose="020B0604020202020204" charset="-18"/>
                        </a:rPr>
                        <a:t> godz. praktyki</a:t>
                      </a:r>
                    </a:p>
                  </a:txBody>
                  <a:tcPr marL="117426" marR="117426" marT="58722" marB="58722"/>
                </a:tc>
                <a:extLst>
                  <a:ext uri="{0D108BD9-81ED-4DB2-BD59-A6C34878D82A}">
                    <a16:rowId xmlns:a16="http://schemas.microsoft.com/office/drawing/2014/main" val="1755198021"/>
                  </a:ext>
                </a:extLst>
              </a:tr>
            </a:tbl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278047" y="0"/>
            <a:ext cx="7441659" cy="198834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F1833"/>
                </a:solidFill>
              </a:rPr>
              <a:t>Analiza ilościowa standardów kształcenia przygotowującego do wykonywania zawodu nauczyciela</a:t>
            </a:r>
            <a:endParaRPr lang="pl-PL" sz="1600" b="1" dirty="0">
              <a:solidFill>
                <a:srgbClr val="CF1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0600" y="3059542"/>
            <a:ext cx="15773400" cy="652700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Niewystarczające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przygotowanie w zakresie edukacji włączającej (pracy w grupach zróżnicowanych) dla nauczycieli przedmiotu (psychologów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);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Przegląd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literatury w sylabusach przedmiotów pedagogicznych (na studiach nauczycielskich) wskazuje na znikome odniesienie się do najnowszych badań z zakresu edukacji włączającej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Sporadyczne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uwzględnianie w praktykach pedagogicznych doświadczenia pracy 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/>
            </a:r>
            <a:b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</a:b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w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grupach zróżnicowanych (włączających uczniów ze SPE w tym z niepełnosprawnością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);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Konieczność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podejmowania 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współpracy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z przedstawicielami pedagogiki specjalnej 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/>
            </a:r>
            <a:b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</a:b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w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zakresie wdrażania i realizowania treści kształcenia związanych z edukacją włączającą </a:t>
            </a: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/>
            </a:r>
            <a:b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</a:b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w </a:t>
            </a:r>
            <a:r>
              <a:rPr lang="pl-PL" sz="300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celu transferu wiedzy i umiejętności.</a:t>
            </a:r>
          </a:p>
          <a:p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566262" y="745297"/>
            <a:ext cx="11496844" cy="2314245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CF1833"/>
                </a:solidFill>
              </a:rPr>
              <a:t>Analiza jakościowa realizacji standardów kształcenia przygotowującego do wykonywania zawodu </a:t>
            </a:r>
            <a:r>
              <a:rPr lang="pl-PL" sz="4000" b="1" dirty="0" smtClean="0">
                <a:solidFill>
                  <a:srgbClr val="CF1833"/>
                </a:solidFill>
              </a:rPr>
              <a:t>nauczyciela</a:t>
            </a:r>
            <a:endParaRPr lang="pl-PL" sz="2400" b="1" dirty="0">
              <a:solidFill>
                <a:srgbClr val="CF1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 Ministerstwa Edukacji i Nauki, logo Europejskiej Agencji do spraw Specjalnych Potrzeb i Edukacji Włączającej,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13363" y="2398449"/>
            <a:ext cx="15364938" cy="710326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Wsparcie szkół w zaspokajaniu coraz bardziej zróżnicowanych potrzeb uczniów</a:t>
            </a: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Urzeczywistnianie postanowień ratyfikowanych przez RP Konwencji o Prawach Dziecka i Konwencji o Prawach Osób Niepełnosprawnych:</a:t>
            </a:r>
          </a:p>
          <a:p>
            <a:pPr marL="1257300" indent="-628650"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pl-PL" sz="3200" i="1" dirty="0">
                <a:solidFill>
                  <a:srgbClr val="00356C"/>
                </a:solidFill>
                <a:latin typeface="Lato" panose="020F0502020204030203" pitchFamily="34" charset="-18"/>
              </a:rPr>
              <a:t>prawo rodziców do wyboru miejsca kształcenia swojego dziecka i nauki w miejscu zamieszkania</a:t>
            </a:r>
          </a:p>
          <a:p>
            <a:pPr marL="1257300" indent="-628650"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pl-PL" sz="3200" i="1" dirty="0">
                <a:solidFill>
                  <a:srgbClr val="00356C"/>
                </a:solidFill>
                <a:latin typeface="Lato" panose="020F0502020204030203" pitchFamily="34" charset="-18"/>
              </a:rPr>
              <a:t>stwarzanie warunków do rozwoju osobowego każdego ucznia</a:t>
            </a:r>
          </a:p>
          <a:p>
            <a:pPr marL="1257300" indent="-628650"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pl-PL" sz="3200" i="1" dirty="0">
                <a:solidFill>
                  <a:srgbClr val="00356C"/>
                </a:solidFill>
                <a:latin typeface="Lato" panose="020F0502020204030203" pitchFamily="34" charset="-18"/>
              </a:rPr>
              <a:t>absolwenci wszystkich szkół lepiej przygotowani do wejścia </a:t>
            </a:r>
            <a:br>
              <a:rPr lang="pl-PL" sz="3200" i="1" dirty="0">
                <a:solidFill>
                  <a:srgbClr val="00356C"/>
                </a:solidFill>
                <a:latin typeface="Lato" panose="020F0502020204030203" pitchFamily="34" charset="-18"/>
              </a:rPr>
            </a:br>
            <a:r>
              <a:rPr lang="pl-PL" sz="3200" i="1" dirty="0">
                <a:solidFill>
                  <a:srgbClr val="00356C"/>
                </a:solidFill>
                <a:latin typeface="Lato" panose="020F0502020204030203" pitchFamily="34" charset="-18"/>
              </a:rPr>
              <a:t>na rynek pracy oraz samodzielności w życiu dorosłym</a:t>
            </a:r>
          </a:p>
          <a:p>
            <a:pPr marL="457200" indent="-4572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Realizacja celów strategicznych Rządu: Strategia na Rzecz Odpowiedzialnego Rozwoju, Program Rządowy „Dostępność Plus”, Program Rządowy „Za życiem”.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396553" y="410104"/>
            <a:ext cx="7441659" cy="198834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Kontekst podjęcia prac nad założeniami zmian</a:t>
            </a:r>
          </a:p>
        </p:txBody>
      </p:sp>
    </p:spTree>
    <p:extLst>
      <p:ext uri="{BB962C8B-B14F-4D97-AF65-F5344CB8AC3E}">
        <p14:creationId xmlns:p14="http://schemas.microsoft.com/office/powerpoint/2010/main" val="25107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FF62DD41-1497-41AD-9CA9-2DCC5782710D}"/>
              </a:ext>
            </a:extLst>
          </p:cNvPr>
          <p:cNvSpPr txBox="1">
            <a:spLocks/>
          </p:cNvSpPr>
          <p:nvPr/>
        </p:nvSpPr>
        <p:spPr>
          <a:xfrm>
            <a:off x="2492113" y="3429106"/>
            <a:ext cx="5345906" cy="652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z opinii nauczycieli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441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„im wyższy etap kształcenia tym trudniej połączyć działania dydaktyczne ze wsparciem ucznia ze SPE…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441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należałoby nie tylko nas wyposażyć w kompetencje z tego zakresu ale zatrudnić w szkołach pedagogów od włączania aby mogli służyć konsultacjami, może </a:t>
            </a:r>
            <a:r>
              <a:rPr lang="pl-PL" sz="2441" i="1" dirty="0" err="1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superwizjami</a:t>
            </a:r>
            <a:r>
              <a:rPr lang="pl-PL" sz="2441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 w naszej pracy” (N LO)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2441" i="1" dirty="0" smtClean="0">
              <a:solidFill>
                <a:schemeClr val="accent5">
                  <a:lumMod val="75000"/>
                </a:schemeClr>
              </a:solidFill>
              <a:latin typeface="Lato" panose="020B0604020202020204" charset="-1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441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„w toku studiów nie było zajęć z zakresu diagnozowania i pracy z dzieckiem ze SPE a teraz wymaga się od nas tych umiejętności…należy zapewnić nauczycielom możliwość doskonalenia w tym zakresie finansowanego przez państwo”(N SP)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2568" i="1" dirty="0"/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BB52811C-A8B2-4FED-B35A-EF8CE214B632}"/>
              </a:ext>
            </a:extLst>
          </p:cNvPr>
          <p:cNvSpPr txBox="1">
            <a:spLocks/>
          </p:cNvSpPr>
          <p:nvPr/>
        </p:nvSpPr>
        <p:spPr>
          <a:xfrm>
            <a:off x="10658063" y="3429106"/>
            <a:ext cx="5696204" cy="654119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z opinii rodziców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568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„</a:t>
            </a:r>
            <a:r>
              <a:rPr lang="pl-PL" sz="2568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kontakt z nauczycielami przedmiotu w większości jest niesatysfakcjonujący… fikcją są IPET-y i nie sposób wyegzekwować pracy spersonalizowanej…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568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może należałoby powiązać awans zawodowy z doskonaleniem w zakresie edukacji włączającej</a:t>
            </a:r>
            <a:r>
              <a:rPr lang="pl-PL" sz="2568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2568" dirty="0" smtClean="0">
              <a:solidFill>
                <a:schemeClr val="accent5">
                  <a:lumMod val="75000"/>
                </a:schemeClr>
              </a:solidFill>
              <a:latin typeface="Lato" panose="020B0604020202020204" charset="-1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568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„</a:t>
            </a:r>
            <a:r>
              <a:rPr lang="pl-PL" sz="2568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nauczyciele nie chcą z nami rozmawiać, nie interesują ich nasze doświadczenia i umiejętności w pracy z dzieckiem…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2568" i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należy zadbać o ich kompetencje w zakresie budowania koalicji na rzecz ucznia ze SPE i wsparcia dla rodziców” </a:t>
            </a:r>
            <a:endParaRPr lang="pl-PL" sz="2568" i="1" dirty="0">
              <a:solidFill>
                <a:schemeClr val="accent5">
                  <a:lumMod val="75000"/>
                </a:schemeClr>
              </a:solidFill>
              <a:latin typeface="Lato" panose="020B0604020202020204" charset="-18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97260" y="963251"/>
            <a:ext cx="10171355" cy="1988345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CF1833"/>
                </a:solidFill>
              </a:rPr>
              <a:t>Postrzeganie edukacji przyjaznej każdemu uczniowi przez nauczycieli i rodziców (</a:t>
            </a:r>
            <a:r>
              <a:rPr lang="pl-PL" sz="4400" b="1" dirty="0" smtClean="0">
                <a:solidFill>
                  <a:srgbClr val="CF1833"/>
                </a:solidFill>
              </a:rPr>
              <a:t>Jachimczak </a:t>
            </a:r>
            <a:r>
              <a:rPr lang="pl-PL" sz="4400" b="1" dirty="0">
                <a:solidFill>
                  <a:srgbClr val="CF1833"/>
                </a:solidFill>
              </a:rPr>
              <a:t>2020)</a:t>
            </a:r>
          </a:p>
        </p:txBody>
      </p:sp>
    </p:spTree>
    <p:extLst>
      <p:ext uri="{BB962C8B-B14F-4D97-AF65-F5344CB8AC3E}">
        <p14:creationId xmlns:p14="http://schemas.microsoft.com/office/powerpoint/2010/main" val="24037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pic>
        <p:nvPicPr>
          <p:cNvPr id="12" name="Symbol zastępczy zawartości 6" descr="Zdjęcie przedstawiające dziewczynkę, której dotyczy opis. Dziewczynka z niepełnosprawnością siedzi przy biurku z osobą dorosłą i ogląda książeczkę. " title="Zdjęcie">
            <a:extLst>
              <a:ext uri="{FF2B5EF4-FFF2-40B4-BE49-F238E27FC236}">
                <a16:creationId xmlns:a16="http://schemas.microsoft.com/office/drawing/2014/main" id="{FE11E9CB-CAC4-44A9-B1CC-16AF49F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9178" y="2123966"/>
            <a:ext cx="4288399" cy="6472238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702EFD0-B0CC-4D83-A0CB-76E4D277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0851" y="2309704"/>
            <a:ext cx="6465916" cy="62865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pl-PL" sz="675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Jagienka, na uwagę, żeby nie pokazywać się kolegom w „koronie” bo będą się z niej śmiać oburzona odpowiedziała: „co?? Moja klasa miałaby się ze mnie śmiać? Nie ma takiej opcji żeby ktokolwiek z 1A śmiał się ze mnie..” I bez żadnych obiekcji połączyła się na video rozmowę z klasą.. to jest piękne podsumowanie atmosfery szkolnej, poczucie bezpieczeństwa, pracy wychowawcy i rodziców.</a:t>
            </a:r>
            <a:br>
              <a:rPr lang="pl-PL" sz="6750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</a:br>
            <a:r>
              <a:rPr lang="pl-PL" sz="6750" b="1" dirty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Mamy to szczęście</a:t>
            </a:r>
            <a:r>
              <a:rPr lang="pl-PL" sz="6750" b="1" dirty="0" smtClean="0">
                <a:solidFill>
                  <a:schemeClr val="accent5">
                    <a:lumMod val="75000"/>
                  </a:schemeClr>
                </a:solidFill>
                <a:latin typeface="Lato" panose="020B0604020202020204" charset="-18"/>
              </a:rPr>
              <a:t>...</a:t>
            </a:r>
          </a:p>
          <a:p>
            <a:pPr marL="0" indent="0">
              <a:buNone/>
              <a:defRPr/>
            </a:pPr>
            <a:endParaRPr lang="pl-PL" sz="6750" b="1" dirty="0">
              <a:solidFill>
                <a:schemeClr val="accent5">
                  <a:lumMod val="75000"/>
                </a:schemeClr>
              </a:solidFill>
              <a:latin typeface="Lato" panose="020B0604020202020204" charset="-18"/>
            </a:endParaRPr>
          </a:p>
          <a:p>
            <a:pPr marL="0" indent="0">
              <a:buNone/>
              <a:defRPr/>
            </a:pPr>
            <a:r>
              <a:rPr lang="pl-PL" dirty="0">
                <a:latin typeface="Lato" panose="020B0604020202020204" charset="-18"/>
              </a:rPr>
              <a:t>(</a:t>
            </a:r>
            <a:r>
              <a:rPr lang="pl-PL" dirty="0">
                <a:latin typeface="Lato" panose="020B0604020202020204" charset="-18"/>
                <a:hlinkClick r:id="rId5"/>
              </a:rPr>
              <a:t>https://www.facebook.com/OddychajJagienko</a:t>
            </a:r>
            <a:r>
              <a:rPr lang="pl-PL" dirty="0">
                <a:latin typeface="Lato" panose="020B0604020202020204" charset="-18"/>
              </a:rPr>
              <a:t>, 16.05.2018)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532980" y="135621"/>
            <a:ext cx="7441659" cy="198834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F1833"/>
                </a:solidFill>
              </a:rPr>
              <a:t>wszystko najczęściej zależy od ludzi, nie od przydomku</a:t>
            </a:r>
            <a:r>
              <a:rPr lang="pl-PL" sz="2800" b="1" dirty="0" smtClean="0">
                <a:solidFill>
                  <a:srgbClr val="CF1833"/>
                </a:solidFill>
              </a:rPr>
              <a:t>...</a:t>
            </a:r>
            <a:r>
              <a:rPr lang="pl-PL" sz="2800" b="1" dirty="0">
                <a:solidFill>
                  <a:srgbClr val="CF1833"/>
                </a:solidFill>
              </a:rPr>
              <a:t/>
            </a:r>
            <a:br>
              <a:rPr lang="pl-PL" sz="2800" b="1" dirty="0">
                <a:solidFill>
                  <a:srgbClr val="CF1833"/>
                </a:solidFill>
              </a:rPr>
            </a:br>
            <a:r>
              <a:rPr lang="pl-PL" sz="2800" b="1" dirty="0">
                <a:solidFill>
                  <a:srgbClr val="CF1833"/>
                </a:solidFill>
              </a:rPr>
              <a:t>(</a:t>
            </a:r>
            <a:r>
              <a:rPr lang="pl-PL" sz="2800" b="1" i="1" dirty="0">
                <a:solidFill>
                  <a:srgbClr val="CF1833"/>
                </a:solidFill>
              </a:rPr>
              <a:t>Szkoła Podstawowa nr 81 w Łodzi</a:t>
            </a:r>
            <a:r>
              <a:rPr lang="pl-PL" sz="2800" b="1" dirty="0">
                <a:solidFill>
                  <a:srgbClr val="CF1833"/>
                </a:solidFill>
              </a:rPr>
              <a:t>)</a:t>
            </a:r>
            <a:endParaRPr lang="pl-PL" sz="1600" b="1" dirty="0">
              <a:solidFill>
                <a:srgbClr val="CF1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211" y="1"/>
            <a:ext cx="8449788" cy="96325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922393" y="4203778"/>
            <a:ext cx="1527242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pl-PL" sz="4400" b="1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</a:rPr>
              <a:t>Departament Wychowania i Edukacji Włączającej</a:t>
            </a:r>
          </a:p>
          <a:p>
            <a:pPr lvl="0">
              <a:spcBef>
                <a:spcPts val="240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pl-PL" sz="4400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</a:rPr>
              <a:t>Kontakt: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4400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  <a:hlinkClick r:id="rId3"/>
              </a:rPr>
              <a:t>sekretariat.dwew@mein.gov.pl</a:t>
            </a:r>
            <a:r>
              <a:rPr lang="pl-PL" sz="4400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</a:rPr>
              <a:t>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pl-PL" sz="4400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  <a:hlinkClick r:id="rId4"/>
              </a:rPr>
              <a:t>wlaczsie@mein.gov.pl</a:t>
            </a:r>
            <a:r>
              <a:rPr lang="pl-PL" sz="4400" kern="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-18"/>
              </a:rPr>
              <a:t>  </a:t>
            </a:r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371725" y="1525683"/>
            <a:ext cx="6257926" cy="3581400"/>
          </a:xfrm>
        </p:spPr>
        <p:txBody>
          <a:bodyPr/>
          <a:lstStyle/>
          <a:p>
            <a:r>
              <a:rPr lang="pl-PL" sz="9600" b="1" dirty="0">
                <a:solidFill>
                  <a:srgbClr val="CF1833"/>
                </a:solidFill>
                <a:latin typeface="Lato" panose="020F0502020204030203" pitchFamily="34" charset="-18"/>
              </a:rPr>
              <a:t>Kontakt</a:t>
            </a:r>
            <a:br>
              <a:rPr lang="pl-PL" sz="9600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5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960" y="1"/>
            <a:ext cx="8450040" cy="962015"/>
          </a:xfrm>
          <a:prstGeom prst="rect">
            <a:avLst/>
          </a:prstGeom>
        </p:spPr>
      </p:pic>
      <p:graphicFrame>
        <p:nvGraphicFramePr>
          <p:cNvPr id="7" name="Symbol zastępczy zawartości 6" descr="Ciąg dziewięciu połączonych ze sobą okienek, a  w każdym z nich nazwa działania oraz rok, w którym zostało ono zrealizowane lub jest zaplanowane do zrealizowania.  2015 – Konsultacje publiczne. 2016 - Debaty oświatowe, zespół do spraw SPE. 2017 - Powołanie Zespołu MEN. 2018 - przegląd prawa, wyników badań, kontroli i wniosków, warsztaty, konsultacje projektu rekomendacji. Pierwsza połowa 2019 - 16 rekomendacji i 4 działania priorytetowe oraz konferencja KPRM. Druga połowa 2019 - zakończenie prac zespołu MEW, nowy standard kształcenia nauczycieli, publikacja, konferencja. 2020 - konsultacje projektu założeń, badanie praktyki włączającej w SP (UŚ), 3 konferencje. 2021 - projekt założeń zmian, badania praktyki szkół integracyjnych (UW), standardy WWR (APS), standardy oceny funkcjonalnej. Od 2021 - praca nad sposobem implementacji założeń, szkolenia kadr i „oprzyrządowanie” szkół." title="Mapa działań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766823"/>
              </p:ext>
            </p:extLst>
          </p:nvPr>
        </p:nvGraphicFramePr>
        <p:xfrm>
          <a:off x="766234" y="1712239"/>
          <a:ext cx="16878300" cy="827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ytuł 8"/>
          <p:cNvSpPr txBox="1">
            <a:spLocks noGrp="1"/>
          </p:cNvSpPr>
          <p:nvPr>
            <p:ph type="title"/>
          </p:nvPr>
        </p:nvSpPr>
        <p:spPr>
          <a:xfrm>
            <a:off x="1041400" y="0"/>
            <a:ext cx="15773400" cy="19883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0"/>
              </a:spcBef>
            </a:pPr>
            <a:r>
              <a:rPr lang="pl-PL" sz="4400" b="1" dirty="0">
                <a:solidFill>
                  <a:srgbClr val="CF1833"/>
                </a:solidFill>
                <a:latin typeface="Lato" panose="020F0502020204030203" pitchFamily="34" charset="-18"/>
              </a:rPr>
              <a:t>Mapa działań</a:t>
            </a:r>
          </a:p>
        </p:txBody>
      </p:sp>
      <p:pic>
        <p:nvPicPr>
          <p:cNvPr id="3" name="Obraz 2" descr="Ciąg dziewięciu połączonych ze sobą okienek, a  w każdym z nich nazwa działania oraz rok, w którym zostało ono zrealizowane lub jest zaplanowane do zrealizowania.  2015 – Konsultacje publiczne. 2016 - Debaty oświatowe, zespół do spraw SPE. 2017 - Powołanie Zespołu MEN. 2018 - przegląd prawa, wyników badań, kontroli i wniosków, warsztaty, konsultacje projektu rekomendacji. Pierwsza połowa 2019 - 16 rekomendacji i 4 działania priorytetowe oraz konferencja KPRM. Druga połowa 2019 - zakończenie prac zespołu MEW, nowy standard kształcenia nauczycieli, publikacja, konferencja. 2020 - konsultacje projektu założeń, badanie praktyki włączającej w SP (UŚ), 3 konferencje. 2021 - projekt założeń zmian, badania praktyki szkół integracyjnych (UW), standardy WWR (APS), standardy oceny funkcjonalnej. Od 2021 - praca nad sposobem implementacji założeń, szkolenia kadr i „oprzyrządowanie” szkół." title="mapa działań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" y="1395047"/>
            <a:ext cx="16875191" cy="82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descr="Rysunek przedstawiający schemat opracowania założeń zmian legislacyjnych. W środku duże koło z napisem „Założenia zmian legislacyjnych” a wokół niego pięć okienek  z wypisanymi założeniami. Okienka łączą się z centralnym kołem przy pomocy strzałek wskazujących na koło. Pięć wypisanych w okienkach założeń to: zespół MEN 2017-2019. Konsultacje, rekomendacje, debaty, pilotaże od 2015. Program za życiem (WOKRO) 2017. Współpraca z resortami 2018-2021. Projekt PWRS 2018-2021. " title="Opracowanie założeń zmian legislacyjnych "/>
          <p:cNvSpPr/>
          <p:nvPr/>
        </p:nvSpPr>
        <p:spPr>
          <a:xfrm>
            <a:off x="7205020" y="8610466"/>
            <a:ext cx="3638550" cy="1676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latin typeface="Lato" panose="020B0604020202020204" charset="-18"/>
              </a:rPr>
              <a:t>Program za życiem” (WOKRO) </a:t>
            </a:r>
            <a:br>
              <a:rPr lang="pl-PL" sz="3200" dirty="0">
                <a:latin typeface="Lato" panose="020B0604020202020204" charset="-18"/>
              </a:rPr>
            </a:br>
            <a:r>
              <a:rPr lang="pl-PL" sz="3200" dirty="0">
                <a:latin typeface="Lato" panose="020B0604020202020204" charset="-18"/>
              </a:rPr>
              <a:t>2017</a:t>
            </a:r>
          </a:p>
        </p:txBody>
      </p:sp>
      <p:cxnSp>
        <p:nvCxnSpPr>
          <p:cNvPr id="21" name="Łącznik prosty ze strzałką 20" descr="Rysunek przedstawiający schemat opracowania założeń zmian legislacyjnych. W środku duże koło z napisem „Założenia zmian legislacyjnych” a wokół niego pięć okienek  z wypisanymi założeniami. Okienka łączą się z centralnym kołem przy pomocy strzałek wskazujących na koło. Pięć wypisanych w okienkach założeń to: zespół MEN 2017-2019. Konsultacje, rekomendacje, debaty, pilotaże od 2015. Program za życiem (WOKRO) 2017. Współpraca z resortami 2018-2021. Projekt PWRS 2018-2021. " title="Opracowanie założeń zmian legislacyjnych "/>
          <p:cNvCxnSpPr/>
          <p:nvPr/>
        </p:nvCxnSpPr>
        <p:spPr>
          <a:xfrm flipH="1" flipV="1">
            <a:off x="9212615" y="7409930"/>
            <a:ext cx="5483" cy="1124856"/>
          </a:xfrm>
          <a:prstGeom prst="straightConnector1">
            <a:avLst/>
          </a:prstGeom>
          <a:ln w="984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-3996"/>
            <a:ext cx="8449788" cy="963251"/>
          </a:xfrm>
          <a:prstGeom prst="rect">
            <a:avLst/>
          </a:prstGeom>
        </p:spPr>
      </p:pic>
      <p:grpSp>
        <p:nvGrpSpPr>
          <p:cNvPr id="23" name="Grupa 22" descr="Rysunek przedstawiający schemat opracowania założeń zmian legislacyjnych. W środku duże koło z napisem „Założenia zmian legislacyjnych” a wokół niego pięć okienek  z wypisanymi założeniami. Okienka łączą się z centralnym kołem przy pomocy strzałek wskazujących na koło. Pięć wypisanych w okienkach założeń to: zespół MEN 2017-2019. Konsultacje, rekomendacje, debaty, pilotaże od 2015. Program za życiem (WOKRO) 2017. Współpraca z resortami 2018-2021. Projekt PWRS 2018-2021. " title="Opracowanie założeń zmian legislacyjnych "/>
          <p:cNvGrpSpPr/>
          <p:nvPr/>
        </p:nvGrpSpPr>
        <p:grpSpPr>
          <a:xfrm>
            <a:off x="2160229" y="2403899"/>
            <a:ext cx="14121220" cy="5568459"/>
            <a:chOff x="3758614" y="2889607"/>
            <a:chExt cx="13119092" cy="5568459"/>
          </a:xfrm>
          <a:effectLst>
            <a:outerShdw blurRad="241300" dist="1651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" name="Dowolny kształt 3"/>
            <p:cNvSpPr/>
            <p:nvPr/>
          </p:nvSpPr>
          <p:spPr>
            <a:xfrm>
              <a:off x="7935818" y="3448050"/>
              <a:ext cx="4764682" cy="4551726"/>
            </a:xfrm>
            <a:custGeom>
              <a:avLst/>
              <a:gdLst>
                <a:gd name="connsiteX0" fmla="*/ 0 w 4526030"/>
                <a:gd name="connsiteY0" fmla="*/ 1494193 h 2988386"/>
                <a:gd name="connsiteX1" fmla="*/ 2263015 w 4526030"/>
                <a:gd name="connsiteY1" fmla="*/ 0 h 2988386"/>
                <a:gd name="connsiteX2" fmla="*/ 4526030 w 4526030"/>
                <a:gd name="connsiteY2" fmla="*/ 1494193 h 2988386"/>
                <a:gd name="connsiteX3" fmla="*/ 2263015 w 4526030"/>
                <a:gd name="connsiteY3" fmla="*/ 2988386 h 2988386"/>
                <a:gd name="connsiteX4" fmla="*/ 0 w 4526030"/>
                <a:gd name="connsiteY4" fmla="*/ 1494193 h 298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030" h="2988386">
                  <a:moveTo>
                    <a:pt x="0" y="1494193"/>
                  </a:moveTo>
                  <a:cubicBezTo>
                    <a:pt x="0" y="668973"/>
                    <a:pt x="1013186" y="0"/>
                    <a:pt x="2263015" y="0"/>
                  </a:cubicBezTo>
                  <a:cubicBezTo>
                    <a:pt x="3512844" y="0"/>
                    <a:pt x="4526030" y="668973"/>
                    <a:pt x="4526030" y="1494193"/>
                  </a:cubicBezTo>
                  <a:cubicBezTo>
                    <a:pt x="4526030" y="2319413"/>
                    <a:pt x="3512844" y="2988386"/>
                    <a:pt x="2263015" y="2988386"/>
                  </a:cubicBezTo>
                  <a:cubicBezTo>
                    <a:pt x="1013186" y="2988386"/>
                    <a:pt x="0" y="2319413"/>
                    <a:pt x="0" y="149419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4412" tIns="459229" rIns="684412" bIns="45922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Założenia zmian legislacyjnych 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3758615" y="6186893"/>
              <a:ext cx="2838967" cy="2271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005" tIns="137005" rIns="137005" bIns="13700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Konsultacje, rekomendacje, debaty, pilotaże </a:t>
              </a:r>
              <a:br>
                <a:rPr lang="pl-PL" sz="32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</a:b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od 2015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758614" y="2889607"/>
              <a:ext cx="2838967" cy="2271173"/>
            </a:xfrm>
            <a:prstGeom prst="rect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005" tIns="137005" rIns="137005" bIns="13700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Zespół MEN </a:t>
              </a:r>
              <a:b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</a:b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2017-2019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4038739" y="2896532"/>
              <a:ext cx="2838967" cy="2271173"/>
            </a:xfrm>
            <a:prstGeom prst="rect">
              <a:avLst/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005" tIns="137005" rIns="137005" bIns="13700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Projekt PWRS </a:t>
              </a:r>
              <a:b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</a:b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2018-2021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14038739" y="6186893"/>
              <a:ext cx="2838967" cy="227117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005" tIns="137005" rIns="137005" bIns="13700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Współpraca </a:t>
              </a:r>
              <a:b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</a:br>
              <a:r>
                <a:rPr lang="pl-PL" sz="3600" kern="1200" dirty="0">
                  <a:solidFill>
                    <a:schemeClr val="bg1"/>
                  </a:solidFill>
                  <a:latin typeface="Lato" panose="020F0502020204030203" pitchFamily="34" charset="-18"/>
                  <a:ea typeface="+mn-ea"/>
                  <a:cs typeface="+mn-cs"/>
                </a:rPr>
                <a:t>z resortami 2018-2021 </a:t>
              </a:r>
            </a:p>
          </p:txBody>
        </p:sp>
        <p:cxnSp>
          <p:nvCxnSpPr>
            <p:cNvPr id="17" name="Łącznik prosty ze strzałką 16"/>
            <p:cNvCxnSpPr>
              <a:stCxn id="11" idx="3"/>
            </p:cNvCxnSpPr>
            <p:nvPr/>
          </p:nvCxnSpPr>
          <p:spPr>
            <a:xfrm>
              <a:off x="6597581" y="4025194"/>
              <a:ext cx="1813899" cy="0"/>
            </a:xfrm>
            <a:prstGeom prst="straightConnector1">
              <a:avLst/>
            </a:prstGeom>
            <a:ln w="98425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flipV="1">
              <a:off x="6030355" y="7227229"/>
              <a:ext cx="2402958" cy="10879"/>
            </a:xfrm>
            <a:prstGeom prst="straightConnector1">
              <a:avLst/>
            </a:prstGeom>
            <a:ln w="98425">
              <a:solidFill>
                <a:srgbClr val="20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 flipH="1" flipV="1">
              <a:off x="12178117" y="7322479"/>
              <a:ext cx="1860619" cy="10879"/>
            </a:xfrm>
            <a:prstGeom prst="straightConnector1">
              <a:avLst/>
            </a:prstGeom>
            <a:ln w="984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 flipV="1">
              <a:off x="12178117" y="4008875"/>
              <a:ext cx="1860619" cy="10879"/>
            </a:xfrm>
            <a:prstGeom prst="straightConnector1">
              <a:avLst/>
            </a:prstGeom>
            <a:ln w="98425">
              <a:solidFill>
                <a:srgbClr val="A5A5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00122" y="646012"/>
            <a:ext cx="15101680" cy="1582751"/>
          </a:xfrm>
        </p:spPr>
        <p:txBody>
          <a:bodyPr>
            <a:normAutofit/>
          </a:bodyPr>
          <a:lstStyle/>
          <a:p>
            <a:r>
              <a:rPr lang="pl-PL" sz="5000" b="1" dirty="0">
                <a:solidFill>
                  <a:srgbClr val="CF1833"/>
                </a:solidFill>
                <a:latin typeface="Lato" panose="020F0502020204030203" pitchFamily="34" charset="-18"/>
              </a:rPr>
              <a:t>Opracowanie założeń zmian legislacyjnych</a:t>
            </a:r>
            <a:br>
              <a:rPr lang="pl-PL" sz="5000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3155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Koło podzielone na trzy równe części. Na każdej z nich widnieje napis. Trzy napisy to: wczesne wspomaganie rozwoju dzieci i wsparcie rodziny. Nauka w szkole. Wejście na rynek pracy i uczenie się przez całe życie." title="Model Edukacji dla wszystkich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786" y="2233115"/>
            <a:ext cx="10620152" cy="707806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345986" y="2688433"/>
            <a:ext cx="10188914" cy="766047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W skład Zespołu weszli przedstawiciele uczelni oraz organizacji pozarządowych, dyrektorzy różnych typów i rodzajów szkół oraz ośrodków specjalnych, nauczyciele i specjaliści.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Prace Zespołu trwały od października 2017 r. do grudnia 2019 roku.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Zespół współpracował z ekspertami krajowymi                           i międzynarodowymi (projekt PWRS).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Efektem prac Zespołu było opracowanie dokumentu pn. „Model Edukacji dla wszystkich”.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356C"/>
                </a:solidFill>
                <a:latin typeface="Lato" panose="020F0502020204030203" pitchFamily="34" charset="-18"/>
              </a:rPr>
              <a:t>W oparciu o dokument opracowany przez Zespół przygotowano załącznik do projektu założeń zmian legislacyjnych, który poddano konsultacjom społecznym.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32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345986" y="443854"/>
            <a:ext cx="15773400" cy="198834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F1833"/>
                </a:solidFill>
              </a:rPr>
              <a:t>Zespół do spraw opracowania modelu kształcenia uczniów ze specjalnymi potrzebami edukacyjnymi</a:t>
            </a:r>
          </a:p>
        </p:txBody>
      </p:sp>
    </p:spTree>
    <p:extLst>
      <p:ext uri="{BB962C8B-B14F-4D97-AF65-F5344CB8AC3E}">
        <p14:creationId xmlns:p14="http://schemas.microsoft.com/office/powerpoint/2010/main" val="13417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640145" y="1994475"/>
            <a:ext cx="1538870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2018 - 2020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10 sesji warsztatowych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13 spotkań konsultacyjno-informacyjnych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2 ankiety on-line, w których wzięło udział łącznie 1380 osób i instytucji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400 organizacji pozarządowych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1300 przedstawicieli rodziców, dyrektorów, nauczycieli, uczniów</a:t>
            </a:r>
            <a:br>
              <a:rPr lang="pl-PL" sz="4000" dirty="0" smtClean="0"/>
            </a:br>
            <a:r>
              <a:rPr lang="pl-PL" sz="4000" dirty="0" smtClean="0"/>
              <a:t>i specjalistów pracujących w różnych jednostkach systemu oświaty (ogólnodostępnych, integracyjnych i specjalnych) oraz uczelni</a:t>
            </a:r>
          </a:p>
          <a:p>
            <a:r>
              <a:rPr lang="pl-PL" sz="4000" dirty="0" smtClean="0"/>
              <a:t>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analiza zgłoszonych uwag i prace and weryfikacją „Modelu Edukacji dla wszystkich”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spotkania konsultacyjne z rodzicami, JST i przedstawicielami uczelni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/>
              <a:t>spotkania konsultacyjne z resortami</a:t>
            </a:r>
            <a:endParaRPr lang="pl-PL" sz="4000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667933" y="1238050"/>
            <a:ext cx="15333133" cy="48162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Konsultacje</a:t>
            </a:r>
            <a:r>
              <a:rPr lang="pl-PL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Społeczne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21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591678" y="1475797"/>
            <a:ext cx="13919200" cy="855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prstClr val="black"/>
                </a:solidFill>
              </a:rPr>
              <a:t>marzec 2019 roku – Podsumowanie pierwszego etapu projektu - prezentacja rekomendacji oraz priorytetowych działań,  Kancelaria Prezesa Rady Ministrów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4"/>
              </a:rPr>
              <a:t>https://www.gov.pl/web/edukacja-i-nauka/edukacja-wlaczajaca-zapowiedz</a:t>
            </a:r>
            <a:endParaRPr lang="pl-PL" sz="2300" dirty="0">
              <a:solidFill>
                <a:prstClr val="black"/>
              </a:solidFill>
            </a:endParaRP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prstClr val="black"/>
                </a:solidFill>
              </a:rPr>
              <a:t>październik 2019 roku – konferencja pt. Edukacja włączająca – od założeń do praktyki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5"/>
              </a:rPr>
              <a:t>https://www.flickr.com/photos/frse_pl/albums/72157711681231068</a:t>
            </a:r>
            <a:r>
              <a:rPr lang="pl-PL" sz="2300" dirty="0">
                <a:solidFill>
                  <a:prstClr val="black"/>
                </a:solidFill>
              </a:rPr>
              <a:t> 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prstClr val="black"/>
                </a:solidFill>
              </a:rPr>
              <a:t>marzec 2020 roku - konferencja on-line pt. Budowanie koalicji międzysektorowej na rzecz wczesnego wspomagania rozwoju dzieci i wsparcia rodziny, współorganizowana  z </a:t>
            </a:r>
            <a:r>
              <a:rPr lang="pl-PL" sz="2600" dirty="0" err="1">
                <a:solidFill>
                  <a:prstClr val="black"/>
                </a:solidFill>
              </a:rPr>
              <a:t>MRiPS</a:t>
            </a:r>
            <a:r>
              <a:rPr lang="pl-PL" sz="2600" dirty="0">
                <a:solidFill>
                  <a:prstClr val="black"/>
                </a:solidFill>
              </a:rPr>
              <a:t>, MZ i </a:t>
            </a:r>
            <a:r>
              <a:rPr lang="pl-PL" sz="2600" dirty="0" err="1">
                <a:solidFill>
                  <a:prstClr val="black"/>
                </a:solidFill>
              </a:rPr>
              <a:t>MFiPR</a:t>
            </a:r>
            <a:endParaRPr lang="pl-PL" sz="2600" dirty="0">
              <a:solidFill>
                <a:prstClr val="black"/>
              </a:solidFill>
            </a:endParaRP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6"/>
              </a:rPr>
              <a:t>https://www.gov.pl/web/edukacja-i-nauka/wczesne-wspomaganie-rozwoju-dziecka-pierwszy-dzien-konferencji</a:t>
            </a:r>
            <a:r>
              <a:rPr lang="pl-PL" sz="2300" dirty="0">
                <a:solidFill>
                  <a:prstClr val="black"/>
                </a:solidFill>
              </a:rPr>
              <a:t> (1 dzień) 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7"/>
              </a:rPr>
              <a:t>https://www.gov.pl/web/edukacja-i-nauka/konferencja-wczesne-wspomaganie-rozwoju</a:t>
            </a:r>
            <a:r>
              <a:rPr lang="pl-PL" sz="2300" dirty="0">
                <a:solidFill>
                  <a:prstClr val="black"/>
                </a:solidFill>
              </a:rPr>
              <a:t> (2 dzień)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prstClr val="black"/>
                </a:solidFill>
              </a:rPr>
              <a:t>grudzień 2020 - konferencja on-line pt. Szkoła dostępna dla wszystkich uczniów. Przygotowanie kadr do edukacji włączającej - wyzwania, możliwości, bariery”, współorganizowana z </a:t>
            </a:r>
            <a:r>
              <a:rPr lang="pl-PL" sz="2600" dirty="0" err="1">
                <a:solidFill>
                  <a:prstClr val="black"/>
                </a:solidFill>
              </a:rPr>
              <a:t>MNiSW</a:t>
            </a:r>
            <a:endParaRPr lang="pl-PL" sz="2600" dirty="0">
              <a:solidFill>
                <a:prstClr val="black"/>
              </a:solidFill>
            </a:endParaRP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8"/>
              </a:rPr>
              <a:t>https://kwalifikacje.edu.pl/school-accessible/?lang=en</a:t>
            </a:r>
            <a:r>
              <a:rPr lang="pl-PL" sz="2300" dirty="0">
                <a:solidFill>
                  <a:prstClr val="black"/>
                </a:solidFill>
              </a:rPr>
              <a:t> 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</a:rPr>
              <a:t>grudzień 2020 - konferencja on-line pt. Wskaźniki edukacji włączającej – dawne dylematy, nowe doświadczenia, współorganizowana z Uniwersytetem Śląskim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  <a:hlinkClick r:id="rId9"/>
              </a:rPr>
              <a:t>https://www.gov.pl/web/edukacja-i-nauka/konferencja-on-line-wskazniki-edukacji-wlaczajacej--dawne-dylematy-nowe-doswiadczenia--zapraszamy</a:t>
            </a:r>
            <a:endParaRPr lang="pl-PL" sz="2300" dirty="0">
              <a:solidFill>
                <a:prstClr val="black"/>
              </a:solidFill>
            </a:endParaRP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black"/>
                </a:solidFill>
              </a:rPr>
              <a:t>maj 2021 – konferencja podsumowująca projekt pt. „Czytam i wiem  – tekst łatwy do czytania i zrozumienia w szkole”, zorganizowana w ramach projektu realizowanego przez PSONI</a:t>
            </a:r>
          </a:p>
          <a:p>
            <a:pPr marL="1714500" lvl="2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prstClr val="black"/>
                </a:solidFill>
                <a:hlinkClick r:id="rId10"/>
              </a:rPr>
              <a:t>https://www.gov.pl/web/edukacja-i-nauka/konferencja-czytam-i-wiem--tekst-latwy-do-czytania-i-zrozumienia-w-szkole</a:t>
            </a:r>
            <a:r>
              <a:rPr lang="pl-PL" sz="19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514600" y="481625"/>
            <a:ext cx="15773400" cy="1988345"/>
          </a:xfrm>
        </p:spPr>
        <p:txBody>
          <a:bodyPr/>
          <a:lstStyle/>
          <a:p>
            <a: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  <a:t>Konferencje</a:t>
            </a:r>
            <a:b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3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286933" y="2243340"/>
            <a:ext cx="16289868" cy="690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Publikacje – wybrane: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Edukacja włączająca w przedszkolu i szkole </a:t>
            </a:r>
            <a:r>
              <a:rPr lang="pl-PL" sz="2000" dirty="0">
                <a:solidFill>
                  <a:prstClr val="black"/>
                </a:solidFill>
                <a:hlinkClick r:id="rId4"/>
              </a:rPr>
              <a:t>http://czytelnia.frse.org.pl/media/Edukacja_online.pdf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red. naukowa: I. Chrzanowska, G. Szumski – Seria naukowa FRSE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Przegląd polskich badań polskich i międzynarodowych w obszarze edukacji włączającej </a:t>
            </a:r>
            <a:r>
              <a:rPr lang="pl-PL" sz="2000" dirty="0">
                <a:solidFill>
                  <a:prstClr val="black"/>
                </a:solidFill>
                <a:hlinkClick r:id="rId5"/>
              </a:rPr>
              <a:t>https://www.gov.pl/web/edukacja-i-nauka/edukacja-wlaczajaca-w-praktyce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</a:rPr>
              <a:t>E. Domagała-</a:t>
            </a:r>
            <a:r>
              <a:rPr lang="pl-PL" sz="1700" dirty="0" err="1">
                <a:solidFill>
                  <a:prstClr val="black"/>
                </a:solidFill>
              </a:rPr>
              <a:t>Zyśk</a:t>
            </a:r>
            <a:endParaRPr lang="pl-PL" sz="1700" dirty="0">
              <a:solidFill>
                <a:prstClr val="black"/>
              </a:solidFill>
            </a:endParaRP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</a:rPr>
              <a:t>Raport merytoryczny o stanie edukacji włączającej w Polsce 2019/2020 (czeka na publikację)</a:t>
            </a:r>
          </a:p>
          <a:p>
            <a:pPr marL="1028700" lvl="1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</a:rPr>
              <a:t>D. Podgórska-Jachnik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Współpraca z ekspertami.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Współorganizacja spotkań konsultacyjnych: Lublin (KUL i UMCS), Kraków (UJ), Katowice (UŚ).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Zadania w dziedzinie nauczania: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Badanie w zakresie praktyki włączającej w szkołach podstawowych zrealizowane przez Uniwersytet Śląski w Katowicach w roku 2020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Opracowanie i pilotaż standardów w zakresie wczesnego wspomagania rozwoju dzieci i wsparcia rodziny - projekt realizowany przez Akademię Pedagogiki Specjalnej w Warszawie w roku 2021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Badanie praktyki szkół i oddziałów integracyjnych realizowane przez Uniwersytet Warszawski          w roku 2021 roku</a:t>
            </a:r>
          </a:p>
          <a:p>
            <a:pPr marL="342900" lvl="0" indent="-342900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Opracowanie standardów diagnozy kryterialnej prowadzonej w ramach oceny funkcjonalnej – planowane do realizacji przez Katolicki Uniwersytet Lubelski Jana Pawła II w latach 2021- 2022.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514600" y="1079835"/>
            <a:ext cx="15773400" cy="1988345"/>
          </a:xfrm>
        </p:spPr>
        <p:txBody>
          <a:bodyPr/>
          <a:lstStyle/>
          <a:p>
            <a: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  <a:t>Współpraca z uczelniami</a:t>
            </a:r>
            <a:b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2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 Ministerstwa Edukacji i Nauki, logo Europejskiej Agencji do spraw Specjalnych Potrzeb i Edukacji Włączającej oraz logo informujące, że projekt był finansowany z funduszy Unii Europejskiej przez Program Wspierania Reform Sturkturalnych. 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12" y="0"/>
            <a:ext cx="8449788" cy="963251"/>
          </a:xfrm>
          <a:prstGeom prst="rect">
            <a:avLst/>
          </a:prstGeom>
        </p:spPr>
      </p:pic>
      <p:sp>
        <p:nvSpPr>
          <p:cNvPr id="6" name="pole tekstowe"/>
          <p:cNvSpPr>
            <a:spLocks noGrp="1"/>
          </p:cNvSpPr>
          <p:nvPr>
            <p:ph idx="1"/>
          </p:nvPr>
        </p:nvSpPr>
        <p:spPr>
          <a:xfrm>
            <a:off x="1533548" y="2426937"/>
            <a:ext cx="15773400" cy="6527007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Udział w warsztatach i spotkaniach konsultacyjnych.</a:t>
            </a:r>
          </a:p>
          <a:p>
            <a:r>
              <a:rPr lang="pl-PL" dirty="0" smtClean="0"/>
              <a:t>Organizacja spotkań konsultacyjnych z dziećmi i uczniami - projekt zrealizowany przez Fundację </a:t>
            </a:r>
            <a:r>
              <a:rPr lang="pl-PL" dirty="0" err="1" smtClean="0"/>
              <a:t>Innopolis</a:t>
            </a:r>
            <a:r>
              <a:rPr lang="pl-PL" dirty="0" smtClean="0"/>
              <a:t> w grudniu roku 2020 roku. </a:t>
            </a:r>
          </a:p>
          <a:p>
            <a:r>
              <a:rPr lang="pl-PL" dirty="0" smtClean="0"/>
              <a:t>Zadanie publiczne pn. Opracowanie materiałów edukacyjnych</a:t>
            </a:r>
            <a:br>
              <a:rPr lang="pl-PL" dirty="0" smtClean="0"/>
            </a:br>
            <a:r>
              <a:rPr lang="pl-PL" dirty="0" smtClean="0"/>
              <a:t>i ćwiczeniowych w wersji łatwej do czytania i zrozumienia, wytycznych </a:t>
            </a:r>
            <a:br>
              <a:rPr lang="pl-PL" dirty="0" smtClean="0"/>
            </a:br>
            <a:r>
              <a:rPr lang="pl-PL" dirty="0" smtClean="0"/>
              <a:t>w zakresie przygotowywania takich materiałów przez nauczycieli oraz rekomendacji dotyczących działań w zakresie poprawy dostępu do informacji w procesie kształcenia - projekt realizowany przez Polskie Stowarzyszenie na rzecz Osób z Niepełnosprawnością Intelektualną </a:t>
            </a:r>
            <a:br>
              <a:rPr lang="pl-PL" dirty="0" smtClean="0"/>
            </a:br>
            <a:r>
              <a:rPr lang="pl-PL" dirty="0" smtClean="0"/>
              <a:t>w latach 2020-2021. </a:t>
            </a:r>
          </a:p>
          <a:p>
            <a:pPr lvl="1"/>
            <a:r>
              <a:rPr lang="pl-PL" dirty="0" smtClean="0"/>
              <a:t>Materiały edukacyjne i ćwiczeniowe w wersji łatwej do czytania </a:t>
            </a:r>
            <a:br>
              <a:rPr lang="pl-PL" dirty="0" smtClean="0"/>
            </a:br>
            <a:r>
              <a:rPr lang="pl-PL" dirty="0" smtClean="0"/>
              <a:t>i zrozumienia zostaną udostępnione na Zintegrowanej Platformie Edukacyjnej: </a:t>
            </a:r>
            <a:r>
              <a:rPr lang="pl-PL" dirty="0" smtClean="0">
                <a:hlinkClick r:id="rId4"/>
              </a:rPr>
              <a:t>https://zpe.gov.pl/</a:t>
            </a:r>
            <a:r>
              <a:rPr lang="pl-PL" dirty="0" smtClean="0"/>
              <a:t>.</a:t>
            </a:r>
          </a:p>
          <a:p>
            <a:r>
              <a:rPr lang="pl-PL" dirty="0" smtClean="0"/>
              <a:t>Współpraca z pracami Zespołów ds. </a:t>
            </a:r>
            <a:r>
              <a:rPr lang="pl-PL" dirty="0" err="1" smtClean="0"/>
              <a:t>deinstytucjonalizacji</a:t>
            </a:r>
            <a:r>
              <a:rPr lang="pl-PL" dirty="0" smtClean="0"/>
              <a:t> oraz AAC.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59541" y="891902"/>
            <a:ext cx="15773400" cy="198834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  <a:t>Współpraca z organizacjami pozarządowymi</a:t>
            </a:r>
            <a:br>
              <a:rPr lang="pl-PL" b="1" dirty="0">
                <a:solidFill>
                  <a:srgbClr val="CF1833"/>
                </a:solidFill>
                <a:latin typeface="Lato" panose="020F0502020204030203" pitchFamily="34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41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5643</TotalTime>
  <Words>1767</Words>
  <Application>Microsoft Office PowerPoint</Application>
  <PresentationFormat>Niestandardowy</PresentationFormat>
  <Paragraphs>215</Paragraphs>
  <Slides>22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Calibri Light</vt:lpstr>
      <vt:lpstr>Wingdings</vt:lpstr>
      <vt:lpstr>Calibri</vt:lpstr>
      <vt:lpstr>Lato</vt:lpstr>
      <vt:lpstr>Arial</vt:lpstr>
      <vt:lpstr>Times New Roman</vt:lpstr>
      <vt:lpstr>Motyw pakietu Office</vt:lpstr>
      <vt:lpstr>Wdrażanie założeń  opracowanych w projekcie  pn. Wspieranie podnoszenia jakości edukacji włączającej  w Polsce – zrealizowane, bieżące i planowane działania w Polsce</vt:lpstr>
      <vt:lpstr>Kontekst podjęcia prac nad założeniami zmian</vt:lpstr>
      <vt:lpstr>Mapa działań</vt:lpstr>
      <vt:lpstr>Opracowanie założeń zmian legislacyjnych </vt:lpstr>
      <vt:lpstr>Zespół do spraw opracowania modelu kształcenia uczniów ze specjalnymi potrzebami edukacyjnymi</vt:lpstr>
      <vt:lpstr>Konsultacje Społeczne </vt:lpstr>
      <vt:lpstr>Konferencje </vt:lpstr>
      <vt:lpstr>Współpraca z uczelniami </vt:lpstr>
      <vt:lpstr>Współpraca z organizacjami pozarządowymi </vt:lpstr>
      <vt:lpstr>Projekty – dane zbiorcze</vt:lpstr>
      <vt:lpstr>Projekty obecne</vt:lpstr>
      <vt:lpstr>Projekty obecne c.d.</vt:lpstr>
      <vt:lpstr>Projekty planowane</vt:lpstr>
      <vt:lpstr>Działania planowane </vt:lpstr>
      <vt:lpstr>Filozofia szkoły dostępnej dla wszystkich (za Chrzanowska 2021)</vt:lpstr>
      <vt:lpstr>Koncepcja pozytywnej zmiany  T. Knostera</vt:lpstr>
      <vt:lpstr>Analiza ryzyka</vt:lpstr>
      <vt:lpstr>Analiza ilościowa standardów kształcenia przygotowującego do wykonywania zawodu nauczyciela</vt:lpstr>
      <vt:lpstr>Analiza jakościowa realizacji standardów kształcenia przygotowującego do wykonywania zawodu nauczyciela</vt:lpstr>
      <vt:lpstr>Postrzeganie edukacji przyjaznej każdemu uczniowi przez nauczycieli i rodziców (Jachimczak 2020)</vt:lpstr>
      <vt:lpstr>wszystko najczęściej zależy od ludzi, nie od przydomku... (Szkoła Podstawowa nr 81 w Łodzi)</vt:lpstr>
      <vt:lpstr>Kontakt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Czartoszewski Michał</dc:creator>
  <cp:lastModifiedBy>Kosiński-Gortych Jan</cp:lastModifiedBy>
  <cp:revision>401</cp:revision>
  <cp:lastPrinted>2021-07-20T06:49:07Z</cp:lastPrinted>
  <dcterms:created xsi:type="dcterms:W3CDTF">2021-01-11T08:00:30Z</dcterms:created>
  <dcterms:modified xsi:type="dcterms:W3CDTF">2021-07-21T12:17:49Z</dcterms:modified>
</cp:coreProperties>
</file>