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9"/>
  </p:notesMasterIdLst>
  <p:sldIdLst>
    <p:sldId id="291" r:id="rId5"/>
    <p:sldId id="290" r:id="rId6"/>
    <p:sldId id="293" r:id="rId7"/>
    <p:sldId id="292" r:id="rId8"/>
    <p:sldId id="294" r:id="rId9"/>
    <p:sldId id="260" r:id="rId10"/>
    <p:sldId id="295" r:id="rId11"/>
    <p:sldId id="261" r:id="rId12"/>
    <p:sldId id="262" r:id="rId13"/>
    <p:sldId id="264" r:id="rId14"/>
    <p:sldId id="297" r:id="rId15"/>
    <p:sldId id="296" r:id="rId16"/>
    <p:sldId id="266" r:id="rId17"/>
    <p:sldId id="278" r:id="rId18"/>
    <p:sldId id="280" r:id="rId19"/>
    <p:sldId id="298" r:id="rId20"/>
    <p:sldId id="270" r:id="rId21"/>
    <p:sldId id="283" r:id="rId22"/>
    <p:sldId id="272" r:id="rId23"/>
    <p:sldId id="267" r:id="rId24"/>
    <p:sldId id="274" r:id="rId25"/>
    <p:sldId id="275" r:id="rId26"/>
    <p:sldId id="288" r:id="rId27"/>
    <p:sldId id="285" r:id="rId28"/>
  </p:sldIdLst>
  <p:sldSz cx="14630400" cy="8229600"/>
  <p:notesSz cx="6810375" cy="9942513"/>
  <p:embeddedFontLst>
    <p:embeddedFont>
      <p:font typeface="Open Sauce" panose="020B0604020202020204" charset="0"/>
      <p:regular r:id="rId30"/>
    </p:embeddedFont>
    <p:embeddedFont>
      <p:font typeface="Poppins" panose="00000500000000000000" pitchFamily="2" charset="0"/>
      <p:regular r:id="rId3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66FF"/>
    <a:srgbClr val="F2EEEE"/>
    <a:srgbClr val="9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333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Arkusz1!$B$2:$B$31</c:f>
              <c:numCache>
                <c:formatCode>General</c:formatCode>
                <c:ptCount val="30"/>
                <c:pt idx="0">
                  <c:v>228</c:v>
                </c:pt>
                <c:pt idx="1">
                  <c:v>99</c:v>
                </c:pt>
                <c:pt idx="2">
                  <c:v>75</c:v>
                </c:pt>
                <c:pt idx="3">
                  <c:v>101</c:v>
                </c:pt>
                <c:pt idx="4">
                  <c:v>316</c:v>
                </c:pt>
                <c:pt idx="5">
                  <c:v>327</c:v>
                </c:pt>
                <c:pt idx="6">
                  <c:v>167</c:v>
                </c:pt>
                <c:pt idx="7">
                  <c:v>126</c:v>
                </c:pt>
                <c:pt idx="8">
                  <c:v>187</c:v>
                </c:pt>
                <c:pt idx="9">
                  <c:v>132</c:v>
                </c:pt>
                <c:pt idx="10">
                  <c:v>385</c:v>
                </c:pt>
                <c:pt idx="11">
                  <c:v>520</c:v>
                </c:pt>
                <c:pt idx="12">
                  <c:v>1113</c:v>
                </c:pt>
                <c:pt idx="13">
                  <c:v>269</c:v>
                </c:pt>
                <c:pt idx="14">
                  <c:v>731</c:v>
                </c:pt>
                <c:pt idx="15">
                  <c:v>648</c:v>
                </c:pt>
                <c:pt idx="16">
                  <c:v>426</c:v>
                </c:pt>
                <c:pt idx="17">
                  <c:v>258</c:v>
                </c:pt>
                <c:pt idx="18">
                  <c:v>209</c:v>
                </c:pt>
                <c:pt idx="19">
                  <c:v>307</c:v>
                </c:pt>
                <c:pt idx="20">
                  <c:v>367</c:v>
                </c:pt>
                <c:pt idx="21">
                  <c:v>627</c:v>
                </c:pt>
                <c:pt idx="22">
                  <c:v>249</c:v>
                </c:pt>
                <c:pt idx="23">
                  <c:v>251</c:v>
                </c:pt>
                <c:pt idx="24">
                  <c:v>272</c:v>
                </c:pt>
                <c:pt idx="25">
                  <c:v>469</c:v>
                </c:pt>
                <c:pt idx="26">
                  <c:v>663</c:v>
                </c:pt>
                <c:pt idx="27">
                  <c:v>234</c:v>
                </c:pt>
                <c:pt idx="28">
                  <c:v>288</c:v>
                </c:pt>
                <c:pt idx="29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2-47DD-8F49-609CF7E96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2741040"/>
        <c:axId val="1879948368"/>
      </c:barChart>
      <c:catAx>
        <c:axId val="188274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879948368"/>
        <c:crosses val="autoZero"/>
        <c:auto val="1"/>
        <c:lblAlgn val="ctr"/>
        <c:lblOffset val="100"/>
        <c:noMultiLvlLbl val="0"/>
      </c:catAx>
      <c:valAx>
        <c:axId val="187994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88274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333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Arkusz1!$A$2:$A$17</c:f>
              <c:strCache>
                <c:ptCount val="16"/>
                <c:pt idx="0">
                  <c:v>Pomorskie</c:v>
                </c:pt>
                <c:pt idx="1">
                  <c:v>Zachodniopomorskie</c:v>
                </c:pt>
                <c:pt idx="2">
                  <c:v>Lubuskie</c:v>
                </c:pt>
                <c:pt idx="3">
                  <c:v>Podlaskie</c:v>
                </c:pt>
                <c:pt idx="4">
                  <c:v>Podkarpackie</c:v>
                </c:pt>
                <c:pt idx="5">
                  <c:v>Kujawsko-Pomorskie</c:v>
                </c:pt>
                <c:pt idx="6">
                  <c:v>Dolnośląskie</c:v>
                </c:pt>
                <c:pt idx="7">
                  <c:v>Śląskie</c:v>
                </c:pt>
                <c:pt idx="8">
                  <c:v>Warmińsko-Mazurskie</c:v>
                </c:pt>
                <c:pt idx="9">
                  <c:v>Opolskie</c:v>
                </c:pt>
                <c:pt idx="10">
                  <c:v>Świętokrzyskie</c:v>
                </c:pt>
                <c:pt idx="11">
                  <c:v>Lubelskie</c:v>
                </c:pt>
                <c:pt idx="12">
                  <c:v>Małopolskie</c:v>
                </c:pt>
                <c:pt idx="13">
                  <c:v>Łódzkie</c:v>
                </c:pt>
                <c:pt idx="14">
                  <c:v>Mazowieckie</c:v>
                </c:pt>
                <c:pt idx="15">
                  <c:v>Wielkopolskie</c:v>
                </c:pt>
              </c:strCache>
            </c:strRef>
          </c:cat>
          <c:val>
            <c:numRef>
              <c:f>Arkusz1!$B$2:$B$17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  <c:pt idx="6">
                  <c:v>8</c:v>
                </c:pt>
                <c:pt idx="7">
                  <c:v>8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25</c:v>
                </c:pt>
                <c:pt idx="14">
                  <c:v>35</c:v>
                </c:pt>
                <c:pt idx="1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8-4C72-BE9F-3ADD20B07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875113856"/>
        <c:axId val="1975985776"/>
      </c:barChart>
      <c:catAx>
        <c:axId val="1875113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975985776"/>
        <c:crosses val="autoZero"/>
        <c:auto val="1"/>
        <c:lblAlgn val="ctr"/>
        <c:lblOffset val="100"/>
        <c:noMultiLvlLbl val="0"/>
      </c:catAx>
      <c:valAx>
        <c:axId val="1975985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87511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333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Arkusz1!$A$2:$A$13</c:f>
              <c:strCache>
                <c:ptCount val="12"/>
                <c:pt idx="0">
                  <c:v>styczeń 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20</c:v>
                </c:pt>
                <c:pt idx="1">
                  <c:v>13</c:v>
                </c:pt>
                <c:pt idx="2">
                  <c:v>18</c:v>
                </c:pt>
                <c:pt idx="3">
                  <c:v>22</c:v>
                </c:pt>
                <c:pt idx="4">
                  <c:v>5</c:v>
                </c:pt>
                <c:pt idx="5">
                  <c:v>29</c:v>
                </c:pt>
                <c:pt idx="6">
                  <c:v>16</c:v>
                </c:pt>
                <c:pt idx="7">
                  <c:v>15</c:v>
                </c:pt>
                <c:pt idx="8">
                  <c:v>10</c:v>
                </c:pt>
                <c:pt idx="9">
                  <c:v>18</c:v>
                </c:pt>
                <c:pt idx="10">
                  <c:v>24</c:v>
                </c:pt>
                <c:pt idx="1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F8-4800-B670-5C10C462B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0470976"/>
        <c:axId val="1871442496"/>
      </c:barChart>
      <c:catAx>
        <c:axId val="193047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871442496"/>
        <c:crosses val="autoZero"/>
        <c:auto val="1"/>
        <c:lblAlgn val="ctr"/>
        <c:lblOffset val="100"/>
        <c:noMultiLvlLbl val="0"/>
      </c:catAx>
      <c:valAx>
        <c:axId val="187144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93047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0066FF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A2-49A0-A0BA-1E966C93354F}"/>
              </c:ext>
            </c:extLst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A2-49A0-A0BA-1E966C93354F}"/>
              </c:ext>
            </c:extLst>
          </c:dPt>
          <c:dPt>
            <c:idx val="2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A2-49A0-A0BA-1E966C93354F}"/>
              </c:ext>
            </c:extLst>
          </c:dPt>
          <c:dPt>
            <c:idx val="3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A2-49A0-A0BA-1E966C93354F}"/>
              </c:ext>
            </c:extLst>
          </c:dPt>
          <c:dPt>
            <c:idx val="4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0A2-49A0-A0BA-1E966C93354F}"/>
              </c:ext>
            </c:extLst>
          </c:dPt>
          <c:dPt>
            <c:idx val="5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0A2-49A0-A0BA-1E966C93354F}"/>
              </c:ext>
            </c:extLst>
          </c:dPt>
          <c:dPt>
            <c:idx val="6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0A2-49A0-A0BA-1E966C93354F}"/>
              </c:ext>
            </c:extLst>
          </c:dPt>
          <c:dPt>
            <c:idx val="7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0A2-49A0-A0BA-1E966C9335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333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Arkusz1!$A$2:$A$9</c:f>
              <c:strCache>
                <c:ptCount val="8"/>
                <c:pt idx="0">
                  <c:v>zamieszkania zbiorowego</c:v>
                </c:pt>
                <c:pt idx="1">
                  <c:v>rekreacji indywidualnej</c:v>
                </c:pt>
                <c:pt idx="2">
                  <c:v>użyteczności publicznej</c:v>
                </c:pt>
                <c:pt idx="3">
                  <c:v>przemysłowe</c:v>
                </c:pt>
                <c:pt idx="4">
                  <c:v>magazynowe</c:v>
                </c:pt>
                <c:pt idx="5">
                  <c:v>inne budowle</c:v>
                </c:pt>
                <c:pt idx="6">
                  <c:v>gospodarcze lub inwentarskie</c:v>
                </c:pt>
                <c:pt idx="7">
                  <c:v>mieszkalne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7</c:v>
                </c:pt>
                <c:pt idx="3">
                  <c:v>11</c:v>
                </c:pt>
                <c:pt idx="4">
                  <c:v>13</c:v>
                </c:pt>
                <c:pt idx="5">
                  <c:v>13</c:v>
                </c:pt>
                <c:pt idx="6">
                  <c:v>60</c:v>
                </c:pt>
                <c:pt idx="7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0A2-49A0-A0BA-1E966C9335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98468703"/>
        <c:axId val="476408575"/>
      </c:barChart>
      <c:catAx>
        <c:axId val="59846870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76408575"/>
        <c:crosses val="autoZero"/>
        <c:auto val="1"/>
        <c:lblAlgn val="ctr"/>
        <c:lblOffset val="100"/>
        <c:noMultiLvlLbl val="0"/>
      </c:catAx>
      <c:valAx>
        <c:axId val="4764085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598468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51567445366838E-2"/>
          <c:y val="4.7260571551965246E-2"/>
          <c:w val="0.89737754005637993"/>
          <c:h val="0.870317230652919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0066FF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D6-42F3-AE81-78F689E63AD1}"/>
              </c:ext>
            </c:extLst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6-42F3-AE81-78F689E63AD1}"/>
              </c:ext>
            </c:extLst>
          </c:dPt>
          <c:dPt>
            <c:idx val="2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D6-42F3-AE81-78F689E63AD1}"/>
              </c:ext>
            </c:extLst>
          </c:dPt>
          <c:dPt>
            <c:idx val="3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D6-42F3-AE81-78F689E63AD1}"/>
              </c:ext>
            </c:extLst>
          </c:dPt>
          <c:dPt>
            <c:idx val="4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D6-42F3-AE81-78F689E63AD1}"/>
              </c:ext>
            </c:extLst>
          </c:dPt>
          <c:dPt>
            <c:idx val="5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BD6-42F3-AE81-78F689E63AD1}"/>
              </c:ext>
            </c:extLst>
          </c:dPt>
          <c:dPt>
            <c:idx val="6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BD6-42F3-AE81-78F689E63AD1}"/>
              </c:ext>
            </c:extLst>
          </c:dPt>
          <c:dPt>
            <c:idx val="7"/>
            <c:invertIfNegative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BD6-42F3-AE81-78F689E63A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333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do 10 lat</c:v>
                </c:pt>
                <c:pt idx="1">
                  <c:v>11 - 50 lat</c:v>
                </c:pt>
                <c:pt idx="2">
                  <c:v>51 - 100 lat</c:v>
                </c:pt>
                <c:pt idx="3">
                  <c:v>powyżej 100 lat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14</c:v>
                </c:pt>
                <c:pt idx="1">
                  <c:v>70</c:v>
                </c:pt>
                <c:pt idx="2">
                  <c:v>84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BD6-42F3-AE81-78F689E63A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98468703"/>
        <c:axId val="476408575"/>
      </c:barChart>
      <c:catAx>
        <c:axId val="5984687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76408575"/>
        <c:crosses val="autoZero"/>
        <c:auto val="1"/>
        <c:lblAlgn val="ctr"/>
        <c:lblOffset val="100"/>
        <c:noMultiLvlLbl val="0"/>
      </c:catAx>
      <c:valAx>
        <c:axId val="476408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598468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9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5192" tIns="7596" rIns="15192" bIns="7596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5192" tIns="7596" rIns="15192" bIns="7596"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38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80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22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007" tIns="33504" rIns="67007" bIns="335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007" tIns="33504" rIns="67007" bIns="33504"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15.sv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svg"/><Relationship Id="rId5" Type="http://schemas.openxmlformats.org/officeDocument/2006/relationships/image" Target="../media/image3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16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sv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8.sv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jpe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4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atastrofa Budowlana w Legnicy przy ul. Oświęcimskiej">
            <a:extLst>
              <a:ext uri="{FF2B5EF4-FFF2-40B4-BE49-F238E27FC236}">
                <a16:creationId xmlns:a16="http://schemas.microsoft.com/office/drawing/2014/main" id="{CCA57449-C5AF-4D49-8113-CE51FE56C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21562"/>
          <a:stretch/>
        </p:blipFill>
        <p:spPr bwMode="auto">
          <a:xfrm>
            <a:off x="9525721" y="33383"/>
            <a:ext cx="5104679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463311" y="2086387"/>
            <a:ext cx="7073078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35"/>
              </a:lnSpc>
            </a:pPr>
            <a:r>
              <a:rPr lang="en-US" sz="4400" b="1" dirty="0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Analiza danych za 2025 r. zawartych w </a:t>
            </a:r>
            <a:r>
              <a:rPr lang="en-US" sz="4400" b="1" dirty="0" err="1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Rejestrze</a:t>
            </a:r>
            <a:r>
              <a:rPr lang="en-US" sz="4400" b="1" dirty="0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 </a:t>
            </a:r>
            <a:br>
              <a:rPr lang="pl-PL" sz="4400" b="1" dirty="0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</a:br>
            <a:r>
              <a:rPr lang="en-US" sz="4400" b="1" dirty="0" err="1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Katastrof</a:t>
            </a:r>
            <a:r>
              <a:rPr lang="en-US" sz="4400" b="1" dirty="0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 Budowlanych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6653957"/>
            <a:ext cx="5113406" cy="1609026"/>
          </a:xfrm>
          <a:custGeom>
            <a:avLst/>
            <a:gdLst/>
            <a:ahLst/>
            <a:cxnLst/>
            <a:rect l="l" t="t" r="r" b="b"/>
            <a:pathLst>
              <a:path w="6391758" h="2011282">
                <a:moveTo>
                  <a:pt x="0" y="0"/>
                </a:moveTo>
                <a:lnTo>
                  <a:pt x="6391758" y="0"/>
                </a:lnTo>
                <a:lnTo>
                  <a:pt x="6391758" y="2011283"/>
                </a:lnTo>
                <a:lnTo>
                  <a:pt x="0" y="2011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EC77435-8B44-4835-89B0-1749B112F584}"/>
              </a:ext>
            </a:extLst>
          </p:cNvPr>
          <p:cNvSpPr/>
          <p:nvPr/>
        </p:nvSpPr>
        <p:spPr>
          <a:xfrm rot="16878276">
            <a:off x="5428191" y="2829621"/>
            <a:ext cx="8798320" cy="2061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6534" y="4999658"/>
            <a:ext cx="12491197" cy="3263325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0" y="0"/>
                </a:moveTo>
                <a:lnTo>
                  <a:pt x="15613996" y="0"/>
                </a:lnTo>
                <a:lnTo>
                  <a:pt x="15613996" y="4079156"/>
                </a:lnTo>
                <a:lnTo>
                  <a:pt x="0" y="40791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 rot="1783909">
            <a:off x="12293894" y="434784"/>
            <a:ext cx="1123703" cy="8727599"/>
          </a:xfrm>
          <a:prstGeom prst="rect">
            <a:avLst/>
          </a:prstGeom>
        </p:spPr>
        <p:txBody>
          <a:bodyPr lIns="40640" tIns="40640" rIns="40640" bIns="40640" rtlCol="0" anchor="ctr"/>
          <a:lstStyle/>
          <a:p>
            <a:pPr algn="ctr">
              <a:lnSpc>
                <a:spcPts val="2127"/>
              </a:lnSpc>
              <a:spcBef>
                <a:spcPct val="0"/>
              </a:spcBef>
            </a:pPr>
            <a:endParaRPr sz="1440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4986B521-5213-4E96-9125-35DA2539FFFE}"/>
              </a:ext>
            </a:extLst>
          </p:cNvPr>
          <p:cNvSpPr/>
          <p:nvPr/>
        </p:nvSpPr>
        <p:spPr>
          <a:xfrm rot="656569">
            <a:off x="9956747" y="-406712"/>
            <a:ext cx="1558474" cy="9043023"/>
          </a:xfrm>
          <a:custGeom>
            <a:avLst/>
            <a:gdLst/>
            <a:ahLst/>
            <a:cxnLst/>
            <a:rect l="l" t="t" r="r" b="b"/>
            <a:pathLst>
              <a:path w="325790" h="6228143">
                <a:moveTo>
                  <a:pt x="0" y="0"/>
                </a:moveTo>
                <a:lnTo>
                  <a:pt x="325790" y="0"/>
                </a:lnTo>
                <a:lnTo>
                  <a:pt x="325790" y="6228143"/>
                </a:lnTo>
                <a:lnTo>
                  <a:pt x="0" y="6228143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100000"/>
                </a:srgbClr>
              </a:gs>
              <a:gs pos="50000">
                <a:srgbClr val="FFFFFF">
                  <a:alpha val="71000"/>
                </a:srgbClr>
              </a:gs>
              <a:gs pos="100000">
                <a:srgbClr val="0B51AE">
                  <a:alpha val="0"/>
                </a:srgbClr>
              </a:gs>
            </a:gsLst>
            <a:lin ang="5400000"/>
          </a:grad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atastrofa budowlana">
            <a:extLst>
              <a:ext uri="{FF2B5EF4-FFF2-40B4-BE49-F238E27FC236}">
                <a16:creationId xmlns:a16="http://schemas.microsoft.com/office/drawing/2014/main" id="{EB98E035-F6D4-48AD-94ED-51C4B2F99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11401" r="26029"/>
          <a:stretch/>
        </p:blipFill>
        <p:spPr bwMode="auto">
          <a:xfrm>
            <a:off x="0" y="0"/>
            <a:ext cx="558652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6074450" y="687784"/>
            <a:ext cx="8578810" cy="94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Rodzaje obiektów ulegając</a:t>
            </a:r>
            <a:r>
              <a:rPr lang="pl-PL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e</a:t>
            </a: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  <a:br>
              <a:rPr lang="pl-PL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katastrofom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74450" y="2057876"/>
            <a:ext cx="7556421" cy="11082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Najczęściej katastrofom budowlanym ulegały 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budynki mieszkalne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oraz 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budynki gospodarcze lub inwentarskie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— stanowiły one łącznie ponad 77% wszystkich katastrof w 2025 r.</a:t>
            </a:r>
          </a:p>
        </p:txBody>
      </p:sp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4B28789C-5B09-4C3E-BD09-865E90AA6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976116"/>
              </p:ext>
            </p:extLst>
          </p:nvPr>
        </p:nvGraphicFramePr>
        <p:xfrm>
          <a:off x="6074450" y="3316764"/>
          <a:ext cx="7424380" cy="399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Group 29">
            <a:extLst>
              <a:ext uri="{FF2B5EF4-FFF2-40B4-BE49-F238E27FC236}">
                <a16:creationId xmlns:a16="http://schemas.microsoft.com/office/drawing/2014/main" id="{41A2FECE-937A-460A-BD0E-11B93BC20C7D}"/>
              </a:ext>
            </a:extLst>
          </p:cNvPr>
          <p:cNvGrpSpPr/>
          <p:nvPr/>
        </p:nvGrpSpPr>
        <p:grpSpPr>
          <a:xfrm>
            <a:off x="4654271" y="-34290"/>
            <a:ext cx="959938" cy="8171974"/>
            <a:chOff x="0" y="0"/>
            <a:chExt cx="316029" cy="1174054"/>
          </a:xfrm>
        </p:grpSpPr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2E0303BC-B60C-4C72-9635-FDA51D864DDA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1CEAFA20-723F-42F3-B50D-FD168E8A1D8E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grpSp>
        <p:nvGrpSpPr>
          <p:cNvPr id="11" name="Group 29">
            <a:extLst>
              <a:ext uri="{FF2B5EF4-FFF2-40B4-BE49-F238E27FC236}">
                <a16:creationId xmlns:a16="http://schemas.microsoft.com/office/drawing/2014/main" id="{FCFE5B89-5BEF-46AE-A0BD-3D5343275645}"/>
              </a:ext>
            </a:extLst>
          </p:cNvPr>
          <p:cNvGrpSpPr/>
          <p:nvPr/>
        </p:nvGrpSpPr>
        <p:grpSpPr>
          <a:xfrm>
            <a:off x="0" y="0"/>
            <a:ext cx="959938" cy="8229600"/>
            <a:chOff x="0" y="0"/>
            <a:chExt cx="316029" cy="1174054"/>
          </a:xfrm>
        </p:grpSpPr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8EA723A0-3592-49FE-A816-99D6A32924C5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31">
              <a:extLst>
                <a:ext uri="{FF2B5EF4-FFF2-40B4-BE49-F238E27FC236}">
                  <a16:creationId xmlns:a16="http://schemas.microsoft.com/office/drawing/2014/main" id="{05A599A4-60D3-4F81-9771-AFEA2FF3A80F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2">
            <a:extLst>
              <a:ext uri="{FF2B5EF4-FFF2-40B4-BE49-F238E27FC236}">
                <a16:creationId xmlns:a16="http://schemas.microsoft.com/office/drawing/2014/main" id="{502B0E16-690E-4209-9EB3-FB31146BD4E3}"/>
              </a:ext>
            </a:extLst>
          </p:cNvPr>
          <p:cNvSpPr/>
          <p:nvPr/>
        </p:nvSpPr>
        <p:spPr>
          <a:xfrm>
            <a:off x="8850363" y="-4929"/>
            <a:ext cx="5772150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3269953" y="0"/>
            <a:ext cx="1360447" cy="8574879"/>
            <a:chOff x="0" y="0"/>
            <a:chExt cx="757004" cy="34340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7004" cy="3434010"/>
            </a:xfrm>
            <a:custGeom>
              <a:avLst/>
              <a:gdLst/>
              <a:ahLst/>
              <a:cxnLst/>
              <a:rect l="l" t="t" r="r" b="b"/>
              <a:pathLst>
                <a:path w="757004" h="3434010">
                  <a:moveTo>
                    <a:pt x="0" y="0"/>
                  </a:moveTo>
                  <a:lnTo>
                    <a:pt x="757004" y="0"/>
                  </a:lnTo>
                  <a:lnTo>
                    <a:pt x="757004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57004" cy="347211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sp>
        <p:nvSpPr>
          <p:cNvPr id="10" name="Freeform 10"/>
          <p:cNvSpPr/>
          <p:nvPr/>
        </p:nvSpPr>
        <p:spPr>
          <a:xfrm rot="5400000">
            <a:off x="-2534515" y="2483138"/>
            <a:ext cx="8229601" cy="3263325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0" y="0"/>
                </a:moveTo>
                <a:lnTo>
                  <a:pt x="15613996" y="0"/>
                </a:lnTo>
                <a:lnTo>
                  <a:pt x="15613996" y="4079157"/>
                </a:lnTo>
                <a:lnTo>
                  <a:pt x="0" y="40791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9" name="Group 29"/>
          <p:cNvGrpSpPr/>
          <p:nvPr/>
        </p:nvGrpSpPr>
        <p:grpSpPr>
          <a:xfrm>
            <a:off x="8370394" y="224589"/>
            <a:ext cx="959938" cy="7969684"/>
            <a:chOff x="0" y="0"/>
            <a:chExt cx="316029" cy="117405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3269953" y="2287086"/>
            <a:ext cx="702690" cy="702690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6D4E2B7C-D26E-45EC-968B-DAB58A7669BE}"/>
              </a:ext>
            </a:extLst>
          </p:cNvPr>
          <p:cNvSpPr/>
          <p:nvPr/>
        </p:nvSpPr>
        <p:spPr>
          <a:xfrm>
            <a:off x="1311361" y="886147"/>
            <a:ext cx="6172401" cy="1318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pl-PL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Etap procesu budowlanego,</a:t>
            </a:r>
          </a:p>
          <a:p>
            <a:pPr marL="0" indent="0" algn="l">
              <a:lnSpc>
                <a:spcPts val="4850"/>
              </a:lnSpc>
              <a:buNone/>
            </a:pPr>
            <a:r>
              <a:rPr lang="pl-PL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na jakim wystąpiła katastrofa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3C76DA98-A65D-4617-BEDC-CFC244B72637}"/>
              </a:ext>
            </a:extLst>
          </p:cNvPr>
          <p:cNvGrpSpPr/>
          <p:nvPr/>
        </p:nvGrpSpPr>
        <p:grpSpPr>
          <a:xfrm>
            <a:off x="1178561" y="2769464"/>
            <a:ext cx="6452978" cy="2419588"/>
            <a:chOff x="785903" y="4019193"/>
            <a:chExt cx="6452978" cy="2419588"/>
          </a:xfrm>
        </p:grpSpPr>
        <p:sp>
          <p:nvSpPr>
            <p:cNvPr id="37" name="Shape 4">
              <a:extLst>
                <a:ext uri="{FF2B5EF4-FFF2-40B4-BE49-F238E27FC236}">
                  <a16:creationId xmlns:a16="http://schemas.microsoft.com/office/drawing/2014/main" id="{E970FF52-1C9F-46DA-A665-3CA8A29BCB4B}"/>
                </a:ext>
              </a:extLst>
            </p:cNvPr>
            <p:cNvSpPr/>
            <p:nvPr/>
          </p:nvSpPr>
          <p:spPr>
            <a:xfrm>
              <a:off x="793790" y="4019193"/>
              <a:ext cx="6422231" cy="2419588"/>
            </a:xfrm>
            <a:prstGeom prst="roundRect">
              <a:avLst>
                <a:gd name="adj" fmla="val 1230"/>
              </a:avLst>
            </a:prstGeom>
            <a:solidFill>
              <a:srgbClr val="FFFFFF"/>
            </a:solidFill>
            <a:ln w="22860">
              <a:solidFill>
                <a:srgbClr val="333399"/>
              </a:solidFill>
              <a:prstDash val="soli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Shape 5">
              <a:extLst>
                <a:ext uri="{FF2B5EF4-FFF2-40B4-BE49-F238E27FC236}">
                  <a16:creationId xmlns:a16="http://schemas.microsoft.com/office/drawing/2014/main" id="{3851C7B7-BB42-4C93-A130-0866C3E27B27}"/>
                </a:ext>
              </a:extLst>
            </p:cNvPr>
            <p:cNvSpPr/>
            <p:nvPr/>
          </p:nvSpPr>
          <p:spPr>
            <a:xfrm>
              <a:off x="785903" y="4019193"/>
              <a:ext cx="6452978" cy="571197"/>
            </a:xfrm>
            <a:prstGeom prst="roundRect">
              <a:avLst>
                <a:gd name="adj" fmla="val 393"/>
              </a:avLst>
            </a:prstGeom>
            <a:solidFill>
              <a:srgbClr val="333399"/>
            </a:solidFill>
            <a:ln/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Text 7">
              <a:extLst>
                <a:ext uri="{FF2B5EF4-FFF2-40B4-BE49-F238E27FC236}">
                  <a16:creationId xmlns:a16="http://schemas.microsoft.com/office/drawing/2014/main" id="{A625CEB9-813E-4F17-8754-15F6C735789D}"/>
                </a:ext>
              </a:extLst>
            </p:cNvPr>
            <p:cNvSpPr/>
            <p:nvPr/>
          </p:nvSpPr>
          <p:spPr>
            <a:xfrm>
              <a:off x="1015008" y="4208262"/>
              <a:ext cx="4425672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1950" b="1" dirty="0">
                  <a:solidFill>
                    <a:schemeClr val="bg1"/>
                  </a:solidFill>
                  <a:latin typeface="Arial" panose="020B0604020202020204" pitchFamily="34" charset="0"/>
                  <a:ea typeface="Inter Bold" pitchFamily="34" charset="-122"/>
                  <a:cs typeface="Arial" panose="020B0604020202020204" pitchFamily="34" charset="0"/>
                </a:rPr>
                <a:t>Utrzymanie obiektów — 185</a:t>
              </a:r>
              <a:r>
                <a:rPr lang="pl-PL" sz="1950" b="1" dirty="0">
                  <a:solidFill>
                    <a:schemeClr val="bg1"/>
                  </a:solidFill>
                  <a:latin typeface="Arial" panose="020B0604020202020204" pitchFamily="34" charset="0"/>
                  <a:ea typeface="Inter Bold" pitchFamily="34" charset="-122"/>
                  <a:cs typeface="Arial" panose="020B0604020202020204" pitchFamily="34" charset="0"/>
                </a:rPr>
                <a:t> katastrof</a:t>
              </a:r>
              <a:endParaRPr lang="en-US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8">
              <a:extLst>
                <a:ext uri="{FF2B5EF4-FFF2-40B4-BE49-F238E27FC236}">
                  <a16:creationId xmlns:a16="http://schemas.microsoft.com/office/drawing/2014/main" id="{B12B4E0E-A1A0-43C6-A4A2-C9842F3AF3AB}"/>
                </a:ext>
              </a:extLst>
            </p:cNvPr>
            <p:cNvSpPr/>
            <p:nvPr/>
          </p:nvSpPr>
          <p:spPr>
            <a:xfrm>
              <a:off x="912852" y="4803575"/>
              <a:ext cx="5979795" cy="128861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pl-PL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w</a:t>
              </a:r>
              <a:r>
                <a:rPr lang="en-US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 tym: </a:t>
              </a:r>
              <a:endPara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161</a:t>
              </a:r>
              <a:r>
                <a:rPr lang="en-US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 w obiektach użytkowanych, </a:t>
              </a:r>
              <a:endPara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24</a:t>
              </a:r>
              <a:r>
                <a:rPr lang="en-US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 w obiektach wyłączonych z użytkowania na podstawie decyzji administracyjnej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F21FF675-8B81-4A72-B619-6708A66A09A4}"/>
              </a:ext>
            </a:extLst>
          </p:cNvPr>
          <p:cNvGrpSpPr/>
          <p:nvPr/>
        </p:nvGrpSpPr>
        <p:grpSpPr>
          <a:xfrm>
            <a:off x="1186447" y="5456563"/>
            <a:ext cx="6422231" cy="2435585"/>
            <a:chOff x="7414379" y="4003196"/>
            <a:chExt cx="6422231" cy="2435585"/>
          </a:xfrm>
        </p:grpSpPr>
        <p:sp>
          <p:nvSpPr>
            <p:cNvPr id="42" name="Shape 9">
              <a:extLst>
                <a:ext uri="{FF2B5EF4-FFF2-40B4-BE49-F238E27FC236}">
                  <a16:creationId xmlns:a16="http://schemas.microsoft.com/office/drawing/2014/main" id="{DCA089B7-021A-42B1-9F1B-54F51C12F97E}"/>
                </a:ext>
              </a:extLst>
            </p:cNvPr>
            <p:cNvSpPr/>
            <p:nvPr/>
          </p:nvSpPr>
          <p:spPr>
            <a:xfrm>
              <a:off x="7414379" y="4019193"/>
              <a:ext cx="6422231" cy="2419588"/>
            </a:xfrm>
            <a:prstGeom prst="roundRect">
              <a:avLst>
                <a:gd name="adj" fmla="val 1230"/>
              </a:avLst>
            </a:prstGeom>
            <a:solidFill>
              <a:srgbClr val="FFFFFF"/>
            </a:solidFill>
            <a:ln w="22860">
              <a:solidFill>
                <a:srgbClr val="333399"/>
              </a:solidFill>
              <a:prstDash val="soli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Shape 10">
              <a:extLst>
                <a:ext uri="{FF2B5EF4-FFF2-40B4-BE49-F238E27FC236}">
                  <a16:creationId xmlns:a16="http://schemas.microsoft.com/office/drawing/2014/main" id="{63B71A16-4401-477C-B3B4-FB2CEC696F90}"/>
                </a:ext>
              </a:extLst>
            </p:cNvPr>
            <p:cNvSpPr/>
            <p:nvPr/>
          </p:nvSpPr>
          <p:spPr>
            <a:xfrm>
              <a:off x="7425807" y="4003196"/>
              <a:ext cx="6399371" cy="595313"/>
            </a:xfrm>
            <a:prstGeom prst="roundRect">
              <a:avLst>
                <a:gd name="adj" fmla="val 393"/>
              </a:avLst>
            </a:prstGeom>
            <a:solidFill>
              <a:srgbClr val="333399"/>
            </a:solidFill>
            <a:ln/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Text 12">
              <a:extLst>
                <a:ext uri="{FF2B5EF4-FFF2-40B4-BE49-F238E27FC236}">
                  <a16:creationId xmlns:a16="http://schemas.microsoft.com/office/drawing/2014/main" id="{E5BF9E59-162E-4272-A46B-2C49E15068BF}"/>
                </a:ext>
              </a:extLst>
            </p:cNvPr>
            <p:cNvSpPr/>
            <p:nvPr/>
          </p:nvSpPr>
          <p:spPr>
            <a:xfrm>
              <a:off x="7635596" y="4195046"/>
              <a:ext cx="4057293" cy="32337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1950" b="1" dirty="0">
                  <a:solidFill>
                    <a:schemeClr val="bg1"/>
                  </a:solidFill>
                  <a:latin typeface="Arial" panose="020B0604020202020204" pitchFamily="34" charset="0"/>
                  <a:ea typeface="Inter Bold" pitchFamily="34" charset="-122"/>
                  <a:cs typeface="Arial" panose="020B0604020202020204" pitchFamily="34" charset="0"/>
                </a:rPr>
                <a:t>Roboty budowlane — 16</a:t>
              </a:r>
              <a:r>
                <a:rPr lang="pl-PL" sz="1950" b="1" dirty="0">
                  <a:solidFill>
                    <a:schemeClr val="bg1"/>
                  </a:solidFill>
                  <a:latin typeface="Arial" panose="020B0604020202020204" pitchFamily="34" charset="0"/>
                  <a:ea typeface="Inter Bold" pitchFamily="34" charset="-122"/>
                  <a:cs typeface="Arial" panose="020B0604020202020204" pitchFamily="34" charset="0"/>
                </a:rPr>
                <a:t> katastrof</a:t>
              </a:r>
              <a:endParaRPr lang="en-US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>
              <a:extLst>
                <a:ext uri="{FF2B5EF4-FFF2-40B4-BE49-F238E27FC236}">
                  <a16:creationId xmlns:a16="http://schemas.microsoft.com/office/drawing/2014/main" id="{773ABA8C-5AF6-445A-BDB9-FA88C0C225DB}"/>
                </a:ext>
              </a:extLst>
            </p:cNvPr>
            <p:cNvSpPr/>
            <p:nvPr/>
          </p:nvSpPr>
          <p:spPr>
            <a:xfrm>
              <a:off x="7635597" y="4790359"/>
              <a:ext cx="5979795" cy="96583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pl-PL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w</a:t>
              </a:r>
              <a:r>
                <a:rPr lang="en-US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 tym: </a:t>
              </a:r>
              <a:endPara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11</a:t>
              </a:r>
              <a:r>
                <a:rPr lang="en-US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 podczas robót w istniejącym obiekcie, </a:t>
              </a:r>
              <a:endPara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ts val="25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5</a:t>
              </a:r>
              <a:r>
                <a:rPr lang="en-US" dirty="0">
                  <a:solidFill>
                    <a:srgbClr val="323298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 w trakcie budowy nowego obiektu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5199743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7315200" y="1241321"/>
            <a:ext cx="6492240" cy="3237573"/>
            <a:chOff x="0" y="0"/>
            <a:chExt cx="10820400" cy="508220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4751" b="14751"/>
            <a:stretch>
              <a:fillRect/>
            </a:stretch>
          </p:blipFill>
          <p:spPr>
            <a:xfrm>
              <a:off x="0" y="0"/>
              <a:ext cx="10820400" cy="508220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" y="5042113"/>
            <a:ext cx="14630400" cy="3237573"/>
          </a:xfrm>
          <a:custGeom>
            <a:avLst/>
            <a:gdLst/>
            <a:ahLst/>
            <a:cxnLst/>
            <a:rect l="l" t="t" r="r" b="b"/>
            <a:pathLst>
              <a:path w="20881051" h="5455174">
                <a:moveTo>
                  <a:pt x="0" y="0"/>
                </a:moveTo>
                <a:lnTo>
                  <a:pt x="20881050" y="0"/>
                </a:lnTo>
                <a:lnTo>
                  <a:pt x="20881050" y="5455174"/>
                </a:lnTo>
                <a:lnTo>
                  <a:pt x="0" y="54551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530404" y="6996937"/>
            <a:ext cx="702690" cy="702690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3530404" y="359310"/>
            <a:ext cx="702690" cy="702690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09217" y="1675621"/>
            <a:ext cx="6304900" cy="213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70"/>
              </a:lnSpc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Podmiotem,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dokonującym </a:t>
            </a:r>
            <a:r>
              <a:rPr lang="en-US" b="1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zgłoszenia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o katastrofie 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był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:</a:t>
            </a:r>
          </a:p>
          <a:p>
            <a:pPr marL="285750" indent="-285750">
              <a:lnSpc>
                <a:spcPts val="207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48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przypadkach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- 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właściciel, zarządca lub użytkownik, </a:t>
            </a:r>
          </a:p>
          <a:p>
            <a:pPr marL="285750" indent="-285750">
              <a:lnSpc>
                <a:spcPts val="20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153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przypadkach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- 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inny podmiot, spośród których najczęściej wskazywano policję lub straż pożarną (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122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), przedstawicieli urzędu miasta, gminy bądź starostwa powiatowego (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11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) czy zespoły zarządzenia kryzysowego (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7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).</a:t>
            </a:r>
          </a:p>
          <a:p>
            <a:pPr algn="r">
              <a:lnSpc>
                <a:spcPts val="2070"/>
              </a:lnSpc>
              <a:spcBef>
                <a:spcPct val="0"/>
              </a:spcBef>
            </a:pPr>
            <a:endParaRPr lang="en-US" sz="147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34679" y="5009658"/>
            <a:ext cx="6072761" cy="2399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70"/>
              </a:lnSpc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Natomiast określając podmiot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będący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inwestorem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lub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właścicielem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obiektu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budowlanego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, </a:t>
            </a:r>
            <a:r>
              <a:rPr lang="en-US" b="1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który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uległ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b="1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katastrofie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,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sytuacja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przedstawia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się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następująco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:</a:t>
            </a:r>
          </a:p>
          <a:p>
            <a:pPr marL="285750" indent="-285750">
              <a:lnSpc>
                <a:spcPts val="207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165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p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rzypadk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ach (82%) były to osoby fizyczne, 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ea typeface="Open Sauce"/>
              <a:cs typeface="Arial" panose="020B0604020202020204" pitchFamily="34" charset="0"/>
              <a:sym typeface="Open Sauce"/>
            </a:endParaRPr>
          </a:p>
          <a:p>
            <a:pPr marL="285750" indent="-285750">
              <a:lnSpc>
                <a:spcPts val="207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33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przypadkach (16,4%) były to inne podmioty, np. osoby prawne, jednostki samorządu terytorialnego, wspólnoty mieszkaniowe,</a:t>
            </a:r>
          </a:p>
          <a:p>
            <a:pPr marL="285750" indent="-285750">
              <a:lnSpc>
                <a:spcPts val="20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3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przypadkach (1,5%) był to Skarb Państwa.</a:t>
            </a:r>
          </a:p>
          <a:p>
            <a:pPr>
              <a:lnSpc>
                <a:spcPts val="2070"/>
              </a:lnSpc>
              <a:spcBef>
                <a:spcPct val="0"/>
              </a:spcBef>
            </a:pPr>
            <a:endParaRPr lang="en-US" sz="147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12373FA7-5C01-4C47-A8A9-35D5E42CF722}"/>
              </a:ext>
            </a:extLst>
          </p:cNvPr>
          <p:cNvSpPr/>
          <p:nvPr/>
        </p:nvSpPr>
        <p:spPr>
          <a:xfrm>
            <a:off x="526984" y="4258664"/>
            <a:ext cx="6402804" cy="3639466"/>
          </a:xfrm>
          <a:custGeom>
            <a:avLst/>
            <a:gdLst/>
            <a:ahLst/>
            <a:cxnLst/>
            <a:rect l="l" t="t" r="r" b="b"/>
            <a:pathLst>
              <a:path w="1615861" h="1593725">
                <a:moveTo>
                  <a:pt x="0" y="0"/>
                </a:moveTo>
                <a:lnTo>
                  <a:pt x="1615861" y="0"/>
                </a:lnTo>
                <a:lnTo>
                  <a:pt x="1615861" y="1593725"/>
                </a:lnTo>
                <a:lnTo>
                  <a:pt x="0" y="1593725"/>
                </a:lnTo>
                <a:close/>
              </a:path>
            </a:pathLst>
          </a:custGeom>
          <a:blipFill>
            <a:blip r:embed="rId6"/>
            <a:stretch>
              <a:fillRect l="-905" t="-21943" r="-905" b="-3985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68A6F3E3-9744-4515-8423-C05035810B33}"/>
              </a:ext>
            </a:extLst>
          </p:cNvPr>
          <p:cNvGrpSpPr/>
          <p:nvPr/>
        </p:nvGrpSpPr>
        <p:grpSpPr>
          <a:xfrm>
            <a:off x="6594688" y="-71554"/>
            <a:ext cx="959938" cy="7969684"/>
            <a:chOff x="0" y="0"/>
            <a:chExt cx="316029" cy="1174054"/>
          </a:xfrm>
        </p:grpSpPr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5F5FFED1-04B1-4BE2-BE6A-ADC2F6BABAD4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31">
              <a:extLst>
                <a:ext uri="{FF2B5EF4-FFF2-40B4-BE49-F238E27FC236}">
                  <a16:creationId xmlns:a16="http://schemas.microsoft.com/office/drawing/2014/main" id="{44B1A363-687D-4A30-B764-3A0EEFE5D9EE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94985" y="851702"/>
            <a:ext cx="8745164" cy="569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Wiek obiektów ulegającyc</a:t>
            </a:r>
            <a:r>
              <a:rPr lang="pl-PL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h </a:t>
            </a: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katastrofom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333478" y="3156359"/>
            <a:ext cx="239372" cy="244602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Arial" panose="020B0604020202020204" pitchFamily="34" charset="0"/>
                <a:ea typeface="-apple-system, BlinkMacSystemFont, Segoe UI, Roboto, Helvetica Neue, Arial, sans-serif Medium" pitchFamily="34" charset="-122"/>
                <a:cs typeface="Arial" panose="020B0604020202020204" pitchFamily="34" charset="0"/>
              </a:rPr>
              <a:t>70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70071" y="2443437"/>
            <a:ext cx="239372" cy="244602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Arial" panose="020B0604020202020204" pitchFamily="34" charset="0"/>
                <a:ea typeface="-apple-system, BlinkMacSystemFont, Segoe UI, Roboto, Helvetica Neue, Arial, sans-serif Medium" pitchFamily="34" charset="-122"/>
                <a:cs typeface="Arial" panose="020B0604020202020204" pitchFamily="34" charset="0"/>
              </a:rPr>
              <a:t>84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8F91CB5-3F44-4CBB-989C-45B698857325}"/>
              </a:ext>
            </a:extLst>
          </p:cNvPr>
          <p:cNvSpPr/>
          <p:nvPr/>
        </p:nvSpPr>
        <p:spPr>
          <a:xfrm>
            <a:off x="8603293" y="2900287"/>
            <a:ext cx="5583194" cy="266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Czas eksploatacji obiektów budowlanych (użytkowanych lub wyłączonych z użytkowania na podstawie decyzji administracyjnej organu nadzoru budowlanego) w momencie wystąpienia katastrofy przedstawiono na wykresie obok.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endParaRPr lang="pl-PL" dirty="0">
              <a:solidFill>
                <a:srgbClr val="33339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przypadku 8 obiektów, nie wskazano takiej informacji.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766BF20E-EADB-48C3-AC51-8546D980B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821294"/>
              </p:ext>
            </p:extLst>
          </p:nvPr>
        </p:nvGraphicFramePr>
        <p:xfrm>
          <a:off x="2374834" y="2302208"/>
          <a:ext cx="5583193" cy="425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reeform 2">
            <a:extLst>
              <a:ext uri="{FF2B5EF4-FFF2-40B4-BE49-F238E27FC236}">
                <a16:creationId xmlns:a16="http://schemas.microsoft.com/office/drawing/2014/main" id="{FD46AC00-55F5-400A-8CFB-AEE3E4E2A8BF}"/>
              </a:ext>
            </a:extLst>
          </p:cNvPr>
          <p:cNvSpPr/>
          <p:nvPr/>
        </p:nvSpPr>
        <p:spPr>
          <a:xfrm rot="10800000" flipV="1">
            <a:off x="9430657" y="6241035"/>
            <a:ext cx="5199743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75C403AC-1DAF-4B14-AC7C-43B58088B198}"/>
              </a:ext>
            </a:extLst>
          </p:cNvPr>
          <p:cNvSpPr/>
          <p:nvPr/>
        </p:nvSpPr>
        <p:spPr>
          <a:xfrm rot="5400000" flipV="1">
            <a:off x="12449756" y="226144"/>
            <a:ext cx="2446020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99764BD-75C5-4FEA-9BDB-7C4BE86C7164}"/>
              </a:ext>
            </a:extLst>
          </p:cNvPr>
          <p:cNvSpPr/>
          <p:nvPr/>
        </p:nvSpPr>
        <p:spPr>
          <a:xfrm>
            <a:off x="8199709" y="7235317"/>
            <a:ext cx="702690" cy="702690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7E1A737-BECC-469F-8539-459D4D5150A5}"/>
              </a:ext>
            </a:extLst>
          </p:cNvPr>
          <p:cNvSpPr/>
          <p:nvPr/>
        </p:nvSpPr>
        <p:spPr>
          <a:xfrm>
            <a:off x="453728" y="1612013"/>
            <a:ext cx="702690" cy="702690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0A65D00-FDC3-4A00-BC65-3EBD6C48AF85}"/>
              </a:ext>
            </a:extLst>
          </p:cNvPr>
          <p:cNvSpPr/>
          <p:nvPr/>
        </p:nvSpPr>
        <p:spPr>
          <a:xfrm rot="5400000">
            <a:off x="-2496014" y="2493429"/>
            <a:ext cx="8229600" cy="3237573"/>
          </a:xfrm>
          <a:custGeom>
            <a:avLst/>
            <a:gdLst/>
            <a:ahLst/>
            <a:cxnLst/>
            <a:rect l="l" t="t" r="r" b="b"/>
            <a:pathLst>
              <a:path w="20881051" h="5455174">
                <a:moveTo>
                  <a:pt x="0" y="0"/>
                </a:moveTo>
                <a:lnTo>
                  <a:pt x="20881050" y="0"/>
                </a:lnTo>
                <a:lnTo>
                  <a:pt x="20881050" y="5455174"/>
                </a:lnTo>
                <a:lnTo>
                  <a:pt x="0" y="54551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Cukrownia">
            <a:extLst>
              <a:ext uri="{FF2B5EF4-FFF2-40B4-BE49-F238E27FC236}">
                <a16:creationId xmlns:a16="http://schemas.microsoft.com/office/drawing/2014/main" id="{7EE838AE-416F-462A-B403-D395E63F6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6" r="3589"/>
          <a:stretch/>
        </p:blipFill>
        <p:spPr bwMode="auto">
          <a:xfrm>
            <a:off x="9423400" y="3711"/>
            <a:ext cx="52070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9">
            <a:extLst>
              <a:ext uri="{FF2B5EF4-FFF2-40B4-BE49-F238E27FC236}">
                <a16:creationId xmlns:a16="http://schemas.microsoft.com/office/drawing/2014/main" id="{8E67541D-1217-46FE-A112-1DFFF088745C}"/>
              </a:ext>
            </a:extLst>
          </p:cNvPr>
          <p:cNvGrpSpPr/>
          <p:nvPr/>
        </p:nvGrpSpPr>
        <p:grpSpPr>
          <a:xfrm>
            <a:off x="8991601" y="0"/>
            <a:ext cx="1778000" cy="8229600"/>
            <a:chOff x="0" y="0"/>
            <a:chExt cx="316029" cy="1174054"/>
          </a:xfrm>
        </p:grpSpPr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id="{4B65E907-9B91-4126-A179-CB97F1527DAE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31">
              <a:extLst>
                <a:ext uri="{FF2B5EF4-FFF2-40B4-BE49-F238E27FC236}">
                  <a16:creationId xmlns:a16="http://schemas.microsoft.com/office/drawing/2014/main" id="{025D340D-C2D9-4CC5-918B-0E0ECB8BE6F3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88EAFCC1-9E93-4FF7-93CE-96266E16C276}"/>
              </a:ext>
            </a:extLst>
          </p:cNvPr>
          <p:cNvGrpSpPr/>
          <p:nvPr/>
        </p:nvGrpSpPr>
        <p:grpSpPr>
          <a:xfrm>
            <a:off x="532510" y="417195"/>
            <a:ext cx="9299639" cy="1095566"/>
            <a:chOff x="0" y="0"/>
            <a:chExt cx="10820400" cy="1825942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981DE4BF-446F-4D96-A7BD-1C2E3B13D1F4}"/>
                </a:ext>
              </a:extLst>
            </p:cNvPr>
            <p:cNvSpPr/>
            <p:nvPr/>
          </p:nvSpPr>
          <p:spPr>
            <a:xfrm flipH="1" flipV="1">
              <a:off x="0" y="0"/>
              <a:ext cx="10820400" cy="1825942"/>
            </a:xfrm>
            <a:custGeom>
              <a:avLst/>
              <a:gdLst/>
              <a:ahLst/>
              <a:cxnLst/>
              <a:rect l="l" t="t" r="r" b="b"/>
              <a:pathLst>
                <a:path w="10820400" h="1825942">
                  <a:moveTo>
                    <a:pt x="10820400" y="1825942"/>
                  </a:moveTo>
                  <a:lnTo>
                    <a:pt x="0" y="1825942"/>
                  </a:lnTo>
                  <a:lnTo>
                    <a:pt x="0" y="0"/>
                  </a:lnTo>
                  <a:lnTo>
                    <a:pt x="10820400" y="0"/>
                  </a:lnTo>
                  <a:lnTo>
                    <a:pt x="10820400" y="1825942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2FA034B5-0DCF-469A-B2C8-FAFCB6DDE266}"/>
                </a:ext>
              </a:extLst>
            </p:cNvPr>
            <p:cNvSpPr txBox="1"/>
            <p:nvPr/>
          </p:nvSpPr>
          <p:spPr>
            <a:xfrm>
              <a:off x="317398" y="432658"/>
              <a:ext cx="9525000" cy="960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5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ea typeface="Inter Bold" pitchFamily="34" charset="-122"/>
                  <a:cs typeface="Arial" panose="020B0604020202020204" pitchFamily="34" charset="0"/>
                </a:rPr>
                <a:t>Przyczyny katastrof budowlanych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72C6E823-F3F8-420F-98FB-856C1B6E61BA}"/>
              </a:ext>
            </a:extLst>
          </p:cNvPr>
          <p:cNvSpPr/>
          <p:nvPr/>
        </p:nvSpPr>
        <p:spPr>
          <a:xfrm>
            <a:off x="1385106" y="3099137"/>
            <a:ext cx="6413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Zaznaczenia wymaga, że prowadzony Rejestr Katastrof Budowlanych (RKB-2) dopuszcza, możliwość wprowadzenia do rejestru więcej niż jednej przyczyny zdarzenia.</a:t>
            </a:r>
          </a:p>
          <a:p>
            <a:endParaRPr lang="pl-PL" dirty="0">
              <a:solidFill>
                <a:srgbClr val="33339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Tym samym suma poszczególnych przyczyn zdarzeń będzie zazwyczaj wyższa niż liczba katastrof zaistniałych w związku z wystąpieniem określonej przyczyny. 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29977D2B-91AE-46FA-81B3-30F52ECDF770}"/>
              </a:ext>
            </a:extLst>
          </p:cNvPr>
          <p:cNvGrpSpPr/>
          <p:nvPr/>
        </p:nvGrpSpPr>
        <p:grpSpPr>
          <a:xfrm>
            <a:off x="1385106" y="7639147"/>
            <a:ext cx="11937388" cy="594164"/>
            <a:chOff x="14382" y="-38100"/>
            <a:chExt cx="3930004" cy="647700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2180F137-90DA-49D7-8089-2A8723FA8E39}"/>
                </a:ext>
              </a:extLst>
            </p:cNvPr>
            <p:cNvSpPr/>
            <p:nvPr/>
          </p:nvSpPr>
          <p:spPr>
            <a:xfrm>
              <a:off x="14382" y="0"/>
              <a:ext cx="3930004" cy="609600"/>
            </a:xfrm>
            <a:custGeom>
              <a:avLst/>
              <a:gdLst/>
              <a:ahLst/>
              <a:cxnLst/>
              <a:rect l="l" t="t" r="r" b="b"/>
              <a:pathLst>
                <a:path w="3930004" h="609600">
                  <a:moveTo>
                    <a:pt x="240325" y="0"/>
                  </a:moveTo>
                  <a:lnTo>
                    <a:pt x="3689681" y="0"/>
                  </a:lnTo>
                  <a:cubicBezTo>
                    <a:pt x="3720440" y="0"/>
                    <a:pt x="3747748" y="19683"/>
                    <a:pt x="3757475" y="48863"/>
                  </a:cubicBezTo>
                  <a:lnTo>
                    <a:pt x="3928099" y="560737"/>
                  </a:lnTo>
                  <a:cubicBezTo>
                    <a:pt x="3931873" y="572057"/>
                    <a:pt x="3929975" y="584502"/>
                    <a:pt x="3922997" y="594183"/>
                  </a:cubicBezTo>
                  <a:cubicBezTo>
                    <a:pt x="3916020" y="603864"/>
                    <a:pt x="3904814" y="609600"/>
                    <a:pt x="3892881" y="609600"/>
                  </a:cubicBezTo>
                  <a:lnTo>
                    <a:pt x="37125" y="609600"/>
                  </a:lnTo>
                  <a:cubicBezTo>
                    <a:pt x="25191" y="609600"/>
                    <a:pt x="13986" y="603864"/>
                    <a:pt x="7008" y="594183"/>
                  </a:cubicBezTo>
                  <a:cubicBezTo>
                    <a:pt x="31" y="584502"/>
                    <a:pt x="-1868" y="572057"/>
                    <a:pt x="1906" y="560737"/>
                  </a:cubicBezTo>
                  <a:lnTo>
                    <a:pt x="172530" y="48863"/>
                  </a:lnTo>
                  <a:cubicBezTo>
                    <a:pt x="182257" y="19683"/>
                    <a:pt x="209565" y="0"/>
                    <a:pt x="240325" y="0"/>
                  </a:cubicBezTo>
                  <a:close/>
                </a:path>
              </a:pathLst>
            </a:custGeom>
            <a:solidFill>
              <a:srgbClr val="3333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9F8E0505-05B2-4449-ACDF-3466F4BFBA2F}"/>
                </a:ext>
              </a:extLst>
            </p:cNvPr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 dirty="0"/>
            </a:p>
          </p:txBody>
        </p:sp>
      </p:grpSp>
      <p:sp>
        <p:nvSpPr>
          <p:cNvPr id="16" name="Freeform 5">
            <a:extLst>
              <a:ext uri="{FF2B5EF4-FFF2-40B4-BE49-F238E27FC236}">
                <a16:creationId xmlns:a16="http://schemas.microsoft.com/office/drawing/2014/main" id="{D34B2C57-BB27-4DDE-8C22-24563A113F8D}"/>
              </a:ext>
            </a:extLst>
          </p:cNvPr>
          <p:cNvSpPr/>
          <p:nvPr/>
        </p:nvSpPr>
        <p:spPr>
          <a:xfrm rot="5400000">
            <a:off x="-1746254" y="1631951"/>
            <a:ext cx="8343903" cy="4851402"/>
          </a:xfrm>
          <a:custGeom>
            <a:avLst/>
            <a:gdLst/>
            <a:ahLst/>
            <a:cxnLst/>
            <a:rect l="l" t="t" r="r" b="b"/>
            <a:pathLst>
              <a:path w="20881051" h="5455174">
                <a:moveTo>
                  <a:pt x="0" y="0"/>
                </a:moveTo>
                <a:lnTo>
                  <a:pt x="20881050" y="0"/>
                </a:lnTo>
                <a:lnTo>
                  <a:pt x="20881050" y="5455174"/>
                </a:lnTo>
                <a:lnTo>
                  <a:pt x="0" y="54551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7385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a 20">
            <a:extLst>
              <a:ext uri="{FF2B5EF4-FFF2-40B4-BE49-F238E27FC236}">
                <a16:creationId xmlns:a16="http://schemas.microsoft.com/office/drawing/2014/main" id="{429B84DD-2097-4626-BA97-9DDA01E8C908}"/>
              </a:ext>
            </a:extLst>
          </p:cNvPr>
          <p:cNvGrpSpPr/>
          <p:nvPr/>
        </p:nvGrpSpPr>
        <p:grpSpPr>
          <a:xfrm>
            <a:off x="5378589" y="5403678"/>
            <a:ext cx="8736503" cy="2168447"/>
            <a:chOff x="5378589" y="5403678"/>
            <a:chExt cx="8736503" cy="2168447"/>
          </a:xfrm>
        </p:grpSpPr>
        <p:sp>
          <p:nvSpPr>
            <p:cNvPr id="6" name="Shape 9">
              <a:extLst>
                <a:ext uri="{FF2B5EF4-FFF2-40B4-BE49-F238E27FC236}">
                  <a16:creationId xmlns:a16="http://schemas.microsoft.com/office/drawing/2014/main" id="{E2115C90-3568-4204-84B3-80BC1BFEE123}"/>
                </a:ext>
              </a:extLst>
            </p:cNvPr>
            <p:cNvSpPr/>
            <p:nvPr/>
          </p:nvSpPr>
          <p:spPr>
            <a:xfrm>
              <a:off x="9551664" y="5403678"/>
              <a:ext cx="4563428" cy="2168446"/>
            </a:xfrm>
            <a:prstGeom prst="roundRect">
              <a:avLst>
                <a:gd name="adj" fmla="val 1247"/>
              </a:avLst>
            </a:prstGeom>
            <a:solidFill>
              <a:srgbClr val="333399"/>
            </a:solidFill>
            <a:ln/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 11">
              <a:extLst>
                <a:ext uri="{FF2B5EF4-FFF2-40B4-BE49-F238E27FC236}">
                  <a16:creationId xmlns:a16="http://schemas.microsoft.com/office/drawing/2014/main" id="{81A71B52-933E-4117-90D9-4D3BE165E828}"/>
                </a:ext>
              </a:extLst>
            </p:cNvPr>
            <p:cNvSpPr/>
            <p:nvPr/>
          </p:nvSpPr>
          <p:spPr>
            <a:xfrm>
              <a:off x="9696170" y="5804690"/>
              <a:ext cx="4274416" cy="136642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pl-PL" sz="3200" b="1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12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pl-PL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Błędy podczas budowy nowego obiektu lub wykonywania innych robót budowlanych w istniejącym obiekcie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CD0A6636-3420-4ECD-A661-A5C14303D799}"/>
                </a:ext>
              </a:extLst>
            </p:cNvPr>
            <p:cNvGrpSpPr/>
            <p:nvPr/>
          </p:nvGrpSpPr>
          <p:grpSpPr>
            <a:xfrm>
              <a:off x="5378589" y="5403678"/>
              <a:ext cx="4010025" cy="2168447"/>
              <a:chOff x="0" y="0"/>
              <a:chExt cx="621258" cy="335949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81995EC6-C202-4CC5-8D3B-32D31D7D490B}"/>
                  </a:ext>
                </a:extLst>
              </p:cNvPr>
              <p:cNvSpPr/>
              <p:nvPr/>
            </p:nvSpPr>
            <p:spPr>
              <a:xfrm>
                <a:off x="0" y="0"/>
                <a:ext cx="621258" cy="335949"/>
              </a:xfrm>
              <a:custGeom>
                <a:avLst/>
                <a:gdLst/>
                <a:ahLst/>
                <a:cxnLst/>
                <a:rect l="l" t="t" r="r" b="b"/>
                <a:pathLst>
                  <a:path w="621258" h="335949">
                    <a:moveTo>
                      <a:pt x="0" y="0"/>
                    </a:moveTo>
                    <a:lnTo>
                      <a:pt x="621258" y="0"/>
                    </a:lnTo>
                    <a:lnTo>
                      <a:pt x="621258" y="335949"/>
                    </a:lnTo>
                    <a:lnTo>
                      <a:pt x="0" y="335949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420" r="-420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11092ED3-6F26-4439-8AB9-D65DE2F5945A}"/>
              </a:ext>
            </a:extLst>
          </p:cNvPr>
          <p:cNvGrpSpPr/>
          <p:nvPr/>
        </p:nvGrpSpPr>
        <p:grpSpPr>
          <a:xfrm>
            <a:off x="5378589" y="3074723"/>
            <a:ext cx="8736504" cy="2191815"/>
            <a:chOff x="452079" y="3211863"/>
            <a:chExt cx="8736504" cy="2191815"/>
          </a:xfrm>
        </p:grpSpPr>
        <p:sp>
          <p:nvSpPr>
            <p:cNvPr id="4" name="Shape 6">
              <a:extLst>
                <a:ext uri="{FF2B5EF4-FFF2-40B4-BE49-F238E27FC236}">
                  <a16:creationId xmlns:a16="http://schemas.microsoft.com/office/drawing/2014/main" id="{025481BF-34DF-40E7-8194-5A3EEEBC77E6}"/>
                </a:ext>
              </a:extLst>
            </p:cNvPr>
            <p:cNvSpPr/>
            <p:nvPr/>
          </p:nvSpPr>
          <p:spPr>
            <a:xfrm>
              <a:off x="4625155" y="3211863"/>
              <a:ext cx="4563428" cy="2191815"/>
            </a:xfrm>
            <a:prstGeom prst="roundRect">
              <a:avLst>
                <a:gd name="adj" fmla="val 1247"/>
              </a:avLst>
            </a:prstGeom>
            <a:solidFill>
              <a:srgbClr val="333399"/>
            </a:solidFill>
            <a:ln/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 8">
              <a:extLst>
                <a:ext uri="{FF2B5EF4-FFF2-40B4-BE49-F238E27FC236}">
                  <a16:creationId xmlns:a16="http://schemas.microsoft.com/office/drawing/2014/main" id="{22512C8B-850E-4B1B-A12C-2DC9BA698375}"/>
                </a:ext>
              </a:extLst>
            </p:cNvPr>
            <p:cNvSpPr/>
            <p:nvPr/>
          </p:nvSpPr>
          <p:spPr>
            <a:xfrm>
              <a:off x="4769661" y="3766541"/>
              <a:ext cx="4274416" cy="10824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pl-PL" sz="3200" b="1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37</a:t>
              </a:r>
              <a:r>
                <a:rPr lang="pl-PL" sz="3200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pl-PL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Błędy podczas utrzymania obiektu budowlanego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AEE7FD66-099D-42D2-AEB5-78AD3B44622D}"/>
                </a:ext>
              </a:extLst>
            </p:cNvPr>
            <p:cNvGrpSpPr/>
            <p:nvPr/>
          </p:nvGrpSpPr>
          <p:grpSpPr>
            <a:xfrm>
              <a:off x="452079" y="3211863"/>
              <a:ext cx="4010025" cy="2164996"/>
              <a:chOff x="0" y="0"/>
              <a:chExt cx="621258" cy="335415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B098142-FF05-41ED-83B1-EBD627945379}"/>
                  </a:ext>
                </a:extLst>
              </p:cNvPr>
              <p:cNvSpPr/>
              <p:nvPr/>
            </p:nvSpPr>
            <p:spPr>
              <a:xfrm>
                <a:off x="0" y="0"/>
                <a:ext cx="621258" cy="335415"/>
              </a:xfrm>
              <a:custGeom>
                <a:avLst/>
                <a:gdLst/>
                <a:ahLst/>
                <a:cxnLst/>
                <a:rect l="l" t="t" r="r" b="b"/>
                <a:pathLst>
                  <a:path w="621258" h="335415">
                    <a:moveTo>
                      <a:pt x="0" y="0"/>
                    </a:moveTo>
                    <a:lnTo>
                      <a:pt x="621258" y="0"/>
                    </a:lnTo>
                    <a:lnTo>
                      <a:pt x="621258" y="335415"/>
                    </a:lnTo>
                    <a:lnTo>
                      <a:pt x="0" y="335415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39" r="-339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0E829B02-8B6D-4491-BE19-49C41BB59B1C}"/>
              </a:ext>
            </a:extLst>
          </p:cNvPr>
          <p:cNvGrpSpPr/>
          <p:nvPr/>
        </p:nvGrpSpPr>
        <p:grpSpPr>
          <a:xfrm>
            <a:off x="9557991" y="657475"/>
            <a:ext cx="4557101" cy="2191815"/>
            <a:chOff x="6364389" y="4853910"/>
            <a:chExt cx="2386489" cy="2406253"/>
          </a:xfrm>
          <a:solidFill>
            <a:srgbClr val="333399"/>
          </a:solidFill>
        </p:grpSpPr>
        <p:sp>
          <p:nvSpPr>
            <p:cNvPr id="2" name="Shape 3">
              <a:extLst>
                <a:ext uri="{FF2B5EF4-FFF2-40B4-BE49-F238E27FC236}">
                  <a16:creationId xmlns:a16="http://schemas.microsoft.com/office/drawing/2014/main" id="{18EA0504-471F-4BFA-BD43-F83146AFFA4C}"/>
                </a:ext>
              </a:extLst>
            </p:cNvPr>
            <p:cNvSpPr/>
            <p:nvPr/>
          </p:nvSpPr>
          <p:spPr>
            <a:xfrm>
              <a:off x="6364389" y="4853910"/>
              <a:ext cx="2386489" cy="2406253"/>
            </a:xfrm>
            <a:prstGeom prst="roundRect">
              <a:avLst>
                <a:gd name="adj" fmla="val 1247"/>
              </a:avLst>
            </a:prstGeom>
            <a:grpFill/>
            <a:ln/>
          </p:spPr>
          <p:txBody>
            <a:bodyPr/>
            <a:lstStyle/>
            <a:p>
              <a:endParaRPr lang="pl-PL"/>
            </a:p>
          </p:txBody>
        </p:sp>
        <p:sp>
          <p:nvSpPr>
            <p:cNvPr id="3" name="Text 5">
              <a:extLst>
                <a:ext uri="{FF2B5EF4-FFF2-40B4-BE49-F238E27FC236}">
                  <a16:creationId xmlns:a16="http://schemas.microsoft.com/office/drawing/2014/main" id="{899F3D15-FA4D-4694-8082-42DD5DBF9AAD}"/>
                </a:ext>
              </a:extLst>
            </p:cNvPr>
            <p:cNvSpPr/>
            <p:nvPr/>
          </p:nvSpPr>
          <p:spPr>
            <a:xfrm>
              <a:off x="6436752" y="5619870"/>
              <a:ext cx="1989772" cy="847704"/>
            </a:xfrm>
            <a:prstGeom prst="rect">
              <a:avLst/>
            </a:prstGeom>
            <a:grp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pl-PL" sz="3200" b="1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118 </a:t>
              </a:r>
              <a:endParaRPr lang="pl-PL" b="1" dirty="0">
                <a:solidFill>
                  <a:schemeClr val="bg1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endParaRP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pl-PL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Zdarzenia losowe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8E9303A6-09C1-4A83-9B38-C4696D7BAD9C}"/>
              </a:ext>
            </a:extLst>
          </p:cNvPr>
          <p:cNvGrpSpPr/>
          <p:nvPr/>
        </p:nvGrpSpPr>
        <p:grpSpPr>
          <a:xfrm>
            <a:off x="5378589" y="657476"/>
            <a:ext cx="4010025" cy="2191815"/>
            <a:chOff x="0" y="0"/>
            <a:chExt cx="621258" cy="339569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A7C1916-58F1-441B-B6A0-A8471D2842A5}"/>
                </a:ext>
              </a:extLst>
            </p:cNvPr>
            <p:cNvSpPr/>
            <p:nvPr/>
          </p:nvSpPr>
          <p:spPr>
            <a:xfrm>
              <a:off x="0" y="0"/>
              <a:ext cx="621258" cy="339569"/>
            </a:xfrm>
            <a:custGeom>
              <a:avLst/>
              <a:gdLst/>
              <a:ahLst/>
              <a:cxnLst/>
              <a:rect l="l" t="t" r="r" b="b"/>
              <a:pathLst>
                <a:path w="621258" h="339569">
                  <a:moveTo>
                    <a:pt x="0" y="0"/>
                  </a:moveTo>
                  <a:lnTo>
                    <a:pt x="621258" y="0"/>
                  </a:lnTo>
                  <a:lnTo>
                    <a:pt x="621258" y="339569"/>
                  </a:lnTo>
                  <a:lnTo>
                    <a:pt x="0" y="339569"/>
                  </a:lnTo>
                  <a:close/>
                </a:path>
              </a:pathLst>
            </a:custGeom>
            <a:blipFill>
              <a:blip r:embed="rId4"/>
              <a:stretch>
                <a:fillRect l="-376" r="-37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6" name="Prostokąt 15">
            <a:extLst>
              <a:ext uri="{FF2B5EF4-FFF2-40B4-BE49-F238E27FC236}">
                <a16:creationId xmlns:a16="http://schemas.microsoft.com/office/drawing/2014/main" id="{76427869-45E6-48A6-8527-B0B9EBB15C67}"/>
              </a:ext>
            </a:extLst>
          </p:cNvPr>
          <p:cNvSpPr/>
          <p:nvPr/>
        </p:nvSpPr>
        <p:spPr>
          <a:xfrm>
            <a:off x="832896" y="3526864"/>
            <a:ext cx="3659955" cy="1592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przypadku katastrof budowlanych, dla których możliwe było ustalenie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głównej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przyczyny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organy nadzoru budowlanego wskazywały: 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F0C13D19-E269-496F-BFCF-0286EA99BF21}"/>
              </a:ext>
            </a:extLst>
          </p:cNvPr>
          <p:cNvSpPr/>
          <p:nvPr/>
        </p:nvSpPr>
        <p:spPr>
          <a:xfrm rot="5400000">
            <a:off x="-2204402" y="2068569"/>
            <a:ext cx="8269606" cy="3860803"/>
          </a:xfrm>
          <a:custGeom>
            <a:avLst/>
            <a:gdLst/>
            <a:ahLst/>
            <a:cxnLst/>
            <a:rect l="l" t="t" r="r" b="b"/>
            <a:pathLst>
              <a:path w="20881051" h="5455174">
                <a:moveTo>
                  <a:pt x="0" y="0"/>
                </a:moveTo>
                <a:lnTo>
                  <a:pt x="20881050" y="0"/>
                </a:lnTo>
                <a:lnTo>
                  <a:pt x="20881050" y="5455174"/>
                </a:lnTo>
                <a:lnTo>
                  <a:pt x="0" y="54551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25" name="Group 29">
            <a:extLst>
              <a:ext uri="{FF2B5EF4-FFF2-40B4-BE49-F238E27FC236}">
                <a16:creationId xmlns:a16="http://schemas.microsoft.com/office/drawing/2014/main" id="{0C0633C0-7DCC-4134-A135-C2A9019D7EFB}"/>
              </a:ext>
            </a:extLst>
          </p:cNvPr>
          <p:cNvGrpSpPr/>
          <p:nvPr/>
        </p:nvGrpSpPr>
        <p:grpSpPr>
          <a:xfrm>
            <a:off x="4637357" y="40007"/>
            <a:ext cx="1778000" cy="8229600"/>
            <a:chOff x="0" y="0"/>
            <a:chExt cx="316029" cy="1174054"/>
          </a:xfrm>
        </p:grpSpPr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65068EF8-1DF3-4EA0-AD26-9B2824CF649E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65B91963-1BC8-498E-80CA-00060E467A46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67100EC0-0913-411E-9F36-ABDB0B833086}"/>
              </a:ext>
            </a:extLst>
          </p:cNvPr>
          <p:cNvSpPr/>
          <p:nvPr/>
        </p:nvSpPr>
        <p:spPr>
          <a:xfrm flipV="1">
            <a:off x="-1" y="-1"/>
            <a:ext cx="2755901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3550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5375922"/>
            <a:ext cx="14630401" cy="2841905"/>
          </a:xfrm>
          <a:custGeom>
            <a:avLst/>
            <a:gdLst/>
            <a:ahLst/>
            <a:cxnLst/>
            <a:rect l="l" t="t" r="r" b="b"/>
            <a:pathLst>
              <a:path w="23849958" h="6230801">
                <a:moveTo>
                  <a:pt x="0" y="0"/>
                </a:moveTo>
                <a:lnTo>
                  <a:pt x="23849958" y="0"/>
                </a:lnTo>
                <a:lnTo>
                  <a:pt x="23849958" y="6230802"/>
                </a:lnTo>
                <a:lnTo>
                  <a:pt x="0" y="62308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70B2FD41-FCD6-4A12-B881-622C42986B02}"/>
              </a:ext>
            </a:extLst>
          </p:cNvPr>
          <p:cNvGrpSpPr/>
          <p:nvPr/>
        </p:nvGrpSpPr>
        <p:grpSpPr>
          <a:xfrm>
            <a:off x="153972" y="1183082"/>
            <a:ext cx="3560936" cy="3543533"/>
            <a:chOff x="1298984" y="2668627"/>
            <a:chExt cx="4082318" cy="4082318"/>
          </a:xfrm>
        </p:grpSpPr>
        <p:sp>
          <p:nvSpPr>
            <p:cNvPr id="3" name="Freeform 3"/>
            <p:cNvSpPr/>
            <p:nvPr/>
          </p:nvSpPr>
          <p:spPr>
            <a:xfrm>
              <a:off x="1298984" y="2668627"/>
              <a:ext cx="4082318" cy="4082318"/>
            </a:xfrm>
            <a:custGeom>
              <a:avLst/>
              <a:gdLst/>
              <a:ahLst/>
              <a:cxnLst/>
              <a:rect l="l" t="t" r="r" b="b"/>
              <a:pathLst>
                <a:path w="5102897" h="5102897">
                  <a:moveTo>
                    <a:pt x="0" y="0"/>
                  </a:moveTo>
                  <a:lnTo>
                    <a:pt x="5102896" y="0"/>
                  </a:lnTo>
                  <a:lnTo>
                    <a:pt x="5102896" y="5102897"/>
                  </a:lnTo>
                  <a:lnTo>
                    <a:pt x="0" y="5102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848890" y="3250364"/>
              <a:ext cx="2982505" cy="3122181"/>
              <a:chOff x="0" y="0"/>
              <a:chExt cx="4970842" cy="5203634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4"/>
              <a:srcRect l="18157" r="18157"/>
              <a:stretch>
                <a:fillRect/>
              </a:stretch>
            </p:blipFill>
            <p:spPr>
              <a:xfrm>
                <a:off x="0" y="0"/>
                <a:ext cx="4970842" cy="52036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FFAF1A91-5477-4ACA-81F3-6A9F90E922A9}"/>
              </a:ext>
            </a:extLst>
          </p:cNvPr>
          <p:cNvGrpSpPr/>
          <p:nvPr/>
        </p:nvGrpSpPr>
        <p:grpSpPr>
          <a:xfrm>
            <a:off x="6620297" y="4641793"/>
            <a:ext cx="3564452" cy="3715851"/>
            <a:chOff x="9249099" y="2668627"/>
            <a:chExt cx="4082318" cy="4082318"/>
          </a:xfrm>
        </p:grpSpPr>
        <p:sp>
          <p:nvSpPr>
            <p:cNvPr id="9" name="Freeform 9"/>
            <p:cNvSpPr/>
            <p:nvPr/>
          </p:nvSpPr>
          <p:spPr>
            <a:xfrm>
              <a:off x="9249099" y="2668627"/>
              <a:ext cx="4082318" cy="4082318"/>
            </a:xfrm>
            <a:custGeom>
              <a:avLst/>
              <a:gdLst/>
              <a:ahLst/>
              <a:cxnLst/>
              <a:rect l="l" t="t" r="r" b="b"/>
              <a:pathLst>
                <a:path w="5102897" h="5102897">
                  <a:moveTo>
                    <a:pt x="0" y="0"/>
                  </a:moveTo>
                  <a:lnTo>
                    <a:pt x="5102896" y="0"/>
                  </a:lnTo>
                  <a:lnTo>
                    <a:pt x="5102896" y="5102897"/>
                  </a:lnTo>
                  <a:lnTo>
                    <a:pt x="0" y="5102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9799005" y="3068511"/>
              <a:ext cx="2982505" cy="3122181"/>
              <a:chOff x="0" y="0"/>
              <a:chExt cx="4970842" cy="5203634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5"/>
              <a:srcRect l="18118" r="18118"/>
              <a:stretch>
                <a:fillRect/>
              </a:stretch>
            </p:blipFill>
            <p:spPr>
              <a:xfrm>
                <a:off x="0" y="0"/>
                <a:ext cx="4970842" cy="52036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21" name="Freeform 21"/>
          <p:cNvSpPr/>
          <p:nvPr/>
        </p:nvSpPr>
        <p:spPr>
          <a:xfrm>
            <a:off x="4764580" y="6859965"/>
            <a:ext cx="594163" cy="594163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529269" y="5070246"/>
            <a:ext cx="594163" cy="594163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Freeform 28"/>
          <p:cNvSpPr/>
          <p:nvPr/>
        </p:nvSpPr>
        <p:spPr>
          <a:xfrm flipV="1">
            <a:off x="-1" y="0"/>
            <a:ext cx="5199743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TextBox 29"/>
          <p:cNvSpPr txBox="1"/>
          <p:nvPr/>
        </p:nvSpPr>
        <p:spPr>
          <a:xfrm>
            <a:off x="2678151" y="6594764"/>
            <a:ext cx="2153244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0"/>
              </a:lnSpc>
              <a:spcBef>
                <a:spcPct val="0"/>
              </a:spcBef>
            </a:pPr>
            <a:r>
              <a:rPr lang="pl-PL" dirty="0">
                <a:solidFill>
                  <a:srgbClr val="FFFFFF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Zdarzenia losowe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ea typeface="Open Sauce"/>
              <a:cs typeface="Arial" panose="020B0604020202020204" pitchFamily="34" charset="0"/>
              <a:sym typeface="Open Sauce"/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48C870D1-9D11-4F34-A15E-16209C15EDAB}"/>
              </a:ext>
            </a:extLst>
          </p:cNvPr>
          <p:cNvSpPr/>
          <p:nvPr/>
        </p:nvSpPr>
        <p:spPr>
          <a:xfrm>
            <a:off x="6650166" y="994282"/>
            <a:ext cx="7349490" cy="3115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Rejestr Katastrof Budowlanych (RKB-2) dopuszcza także możliwość wskazania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przyczyny dodatkowej.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tak: 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błędy podczas utrzymania obiektu budowlanego wskazano</a:t>
            </a:r>
            <a:r>
              <a:rPr lang="pl-PL" spc="-10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przypadkach,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spc="-10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zdarzenia losowe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wskazano</a:t>
            </a:r>
            <a:r>
              <a:rPr lang="pl-PL" spc="-10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</a:t>
            </a:r>
            <a:r>
              <a:rPr lang="pl-PL" spc="-10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przypadkach,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błędy podczas budowy nowego obiektu lub wykonywania innych robót budowlanych w istniejącym obiekcie wskazano</a:t>
            </a:r>
            <a:r>
              <a:rPr lang="pl-PL" spc="-10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przypadkach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błędy podczas opracowania dokumentacji obiektu budowlanego wskazywano</a:t>
            </a:r>
            <a:r>
              <a:rPr lang="pl-PL" spc="-10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przypadkach.</a:t>
            </a:r>
          </a:p>
        </p:txBody>
      </p:sp>
      <p:pic>
        <p:nvPicPr>
          <p:cNvPr id="20" name="Picture 2" descr="Katastrofa budowlana w Zieleniewie">
            <a:extLst>
              <a:ext uri="{FF2B5EF4-FFF2-40B4-BE49-F238E27FC236}">
                <a16:creationId xmlns:a16="http://schemas.microsoft.com/office/drawing/2014/main" id="{C1185F41-F5EB-4AF5-B3DC-4F80162B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6" y="3321494"/>
            <a:ext cx="2627547" cy="2683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120" y="2399024"/>
            <a:ext cx="4114800" cy="67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Zdarzenia</a:t>
            </a:r>
            <a:r>
              <a:rPr lang="pl-PL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losowe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155270" y="4305068"/>
            <a:ext cx="223339" cy="228219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Arial" panose="020B0604020202020204" pitchFamily="34" charset="0"/>
                <a:ea typeface="-apple-system, BlinkMacSystemFont, Segoe UI, Roboto, Helvetica Neue, Arial, sans-serif Medium" pitchFamily="34" charset="-122"/>
                <a:cs typeface="Arial" panose="020B0604020202020204" pitchFamily="34" charset="0"/>
              </a:rPr>
              <a:t>38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997692" y="5186714"/>
            <a:ext cx="223339" cy="228219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Arial" panose="020B0604020202020204" pitchFamily="34" charset="0"/>
                <a:ea typeface="-apple-system, BlinkMacSystemFont, Segoe UI, Roboto, Helvetica Neue, Arial, sans-serif Medium" pitchFamily="34" charset="-122"/>
                <a:cs typeface="Arial" panose="020B0604020202020204" pitchFamily="34" charset="0"/>
              </a:rPr>
              <a:t>12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811520" y="6068360"/>
            <a:ext cx="147704" cy="228219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Arial" panose="020B0604020202020204" pitchFamily="34" charset="0"/>
                <a:ea typeface="-apple-system, BlinkMacSystemFont, Segoe UI, Roboto, Helvetica Neue, Arial, sans-serif Medium" pitchFamily="34" charset="-122"/>
                <a:cs typeface="Arial" panose="020B0604020202020204" pitchFamily="34" charset="0"/>
              </a:rPr>
              <a:t>9</a:t>
            </a:r>
            <a:endParaRPr lang="en-US" sz="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433E730-E068-4F13-8C24-18DB30A9775D}"/>
              </a:ext>
            </a:extLst>
          </p:cNvPr>
          <p:cNvSpPr/>
          <p:nvPr/>
        </p:nvSpPr>
        <p:spPr>
          <a:xfrm>
            <a:off x="5778659" y="-3"/>
            <a:ext cx="8851741" cy="344904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6308F38-2B15-4C24-A185-F85DACEDC951}"/>
              </a:ext>
            </a:extLst>
          </p:cNvPr>
          <p:cNvSpPr/>
          <p:nvPr/>
        </p:nvSpPr>
        <p:spPr>
          <a:xfrm>
            <a:off x="651368" y="4198567"/>
            <a:ext cx="11384421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przypadku zdarzeń losowych,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najczęściej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jako przyczynę wskazano: 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pożar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 63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przypadkach,  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silne wiatry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30 przypadkach, 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intensywne opady atmosferyczne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5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przypadkach,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B7FFA97-265E-4093-9434-B6E72281ADBF}"/>
              </a:ext>
            </a:extLst>
          </p:cNvPr>
          <p:cNvSpPr/>
          <p:nvPr/>
        </p:nvSpPr>
        <p:spPr>
          <a:xfrm>
            <a:off x="531385" y="5770969"/>
            <a:ext cx="11624385" cy="67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przypadkach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wskazano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„inne”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przyczyny, spośród których największą liczbę stanowiło: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wybuch gazu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(5) i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uderzenie samochodu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(4).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9EEC966-58E3-47A4-83EF-ADDE9EC314F8}"/>
              </a:ext>
            </a:extLst>
          </p:cNvPr>
          <p:cNvSpPr/>
          <p:nvPr/>
        </p:nvSpPr>
        <p:spPr>
          <a:xfrm>
            <a:off x="651368" y="6679945"/>
            <a:ext cx="11624384" cy="67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Najwięcej katastrof budowlanych, których przyczyną główną bądź dodatkową były zdarzenia losowe odnotowano w województwie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mazowieckim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(26) i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wielkopolskim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(20).</a:t>
            </a: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4DD350E0-EFF4-4041-9A8E-E0D9EDBFFE95}"/>
              </a:ext>
            </a:extLst>
          </p:cNvPr>
          <p:cNvSpPr/>
          <p:nvPr/>
        </p:nvSpPr>
        <p:spPr>
          <a:xfrm flipV="1">
            <a:off x="-1" y="-1"/>
            <a:ext cx="2755901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85674552-C236-47FE-B141-EDBEE410730B}"/>
              </a:ext>
            </a:extLst>
          </p:cNvPr>
          <p:cNvSpPr/>
          <p:nvPr/>
        </p:nvSpPr>
        <p:spPr>
          <a:xfrm rot="10800000" flipV="1">
            <a:off x="11874499" y="6234631"/>
            <a:ext cx="2755901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29">
            <a:extLst>
              <a:ext uri="{FF2B5EF4-FFF2-40B4-BE49-F238E27FC236}">
                <a16:creationId xmlns:a16="http://schemas.microsoft.com/office/drawing/2014/main" id="{BB40EF36-C76B-47E0-9630-AEF2AAE8DF3D}"/>
              </a:ext>
            </a:extLst>
          </p:cNvPr>
          <p:cNvGrpSpPr/>
          <p:nvPr/>
        </p:nvGrpSpPr>
        <p:grpSpPr>
          <a:xfrm rot="10800000">
            <a:off x="5230370" y="-2"/>
            <a:ext cx="1778000" cy="3449041"/>
            <a:chOff x="0" y="0"/>
            <a:chExt cx="316029" cy="1174054"/>
          </a:xfrm>
        </p:grpSpPr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E867DD80-B276-48B5-B7ED-35BC38E36584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49D3D39C-A909-4BD0-8516-BDCDA34B860B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5029298-0F4D-4EAF-9B2F-75AC97E9AEB0}"/>
              </a:ext>
            </a:extLst>
          </p:cNvPr>
          <p:cNvSpPr/>
          <p:nvPr/>
        </p:nvSpPr>
        <p:spPr>
          <a:xfrm>
            <a:off x="8971253" y="2205757"/>
            <a:ext cx="5073677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Grafika pokazuje, jakie błędy były wskazywane, w przypadku katastrof budowlanych, w których główną przyczyną były błędy podczas utrzymania obiektu budowlanego.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1508063-753A-47ED-A1F1-5B7CF82CEE76}"/>
              </a:ext>
            </a:extLst>
          </p:cNvPr>
          <p:cNvSpPr/>
          <p:nvPr/>
        </p:nvSpPr>
        <p:spPr>
          <a:xfrm>
            <a:off x="8971252" y="4963642"/>
            <a:ext cx="5073677" cy="982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Najwięcej katastrof budowlanych w tym obszarze odnotowano w województwach: </a:t>
            </a:r>
            <a:b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śląskim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(9) i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wielkopolskim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(8).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7935B2-D9A4-4EFC-9746-8C85E7B1E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8" t="3019" r="4134" b="4696"/>
          <a:stretch/>
        </p:blipFill>
        <p:spPr>
          <a:xfrm>
            <a:off x="-1" y="1015999"/>
            <a:ext cx="8971253" cy="6819901"/>
          </a:xfrm>
          <a:prstGeom prst="rect">
            <a:avLst/>
          </a:prstGeom>
        </p:spPr>
      </p:pic>
      <p:sp>
        <p:nvSpPr>
          <p:cNvPr id="8" name="Freeform 28">
            <a:extLst>
              <a:ext uri="{FF2B5EF4-FFF2-40B4-BE49-F238E27FC236}">
                <a16:creationId xmlns:a16="http://schemas.microsoft.com/office/drawing/2014/main" id="{F9544389-3F9A-4CBB-BF9F-CED1C6055753}"/>
              </a:ext>
            </a:extLst>
          </p:cNvPr>
          <p:cNvSpPr/>
          <p:nvPr/>
        </p:nvSpPr>
        <p:spPr>
          <a:xfrm rot="5400000" flipV="1">
            <a:off x="12258167" y="383668"/>
            <a:ext cx="2755901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28">
            <a:extLst>
              <a:ext uri="{FF2B5EF4-FFF2-40B4-BE49-F238E27FC236}">
                <a16:creationId xmlns:a16="http://schemas.microsoft.com/office/drawing/2014/main" id="{5539CA6B-8E4D-4CA6-8527-CB71B284193F}"/>
              </a:ext>
            </a:extLst>
          </p:cNvPr>
          <p:cNvSpPr/>
          <p:nvPr/>
        </p:nvSpPr>
        <p:spPr>
          <a:xfrm rot="10800000" flipV="1">
            <a:off x="11874499" y="6241035"/>
            <a:ext cx="2755901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059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75478" y="119547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Błędy podczas budowy i robót budowlanych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5E846716-8337-4BB1-8618-1E63D9F1EFBF}"/>
              </a:ext>
            </a:extLst>
          </p:cNvPr>
          <p:cNvGrpSpPr/>
          <p:nvPr/>
        </p:nvGrpSpPr>
        <p:grpSpPr>
          <a:xfrm>
            <a:off x="9155426" y="-1"/>
            <a:ext cx="5474974" cy="8229599"/>
            <a:chOff x="151992" y="-222592"/>
            <a:chExt cx="632703" cy="917041"/>
          </a:xfrm>
        </p:grpSpPr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50FBDF80-2B60-4E20-A61D-A8D4495B7D0E}"/>
                </a:ext>
              </a:extLst>
            </p:cNvPr>
            <p:cNvSpPr/>
            <p:nvPr/>
          </p:nvSpPr>
          <p:spPr>
            <a:xfrm>
              <a:off x="151992" y="-222592"/>
              <a:ext cx="632703" cy="917041"/>
            </a:xfrm>
            <a:custGeom>
              <a:avLst/>
              <a:gdLst/>
              <a:ahLst/>
              <a:cxnLst/>
              <a:rect l="l" t="t" r="r" b="b"/>
              <a:pathLst>
                <a:path w="812800" h="1056752">
                  <a:moveTo>
                    <a:pt x="44968" y="0"/>
                  </a:moveTo>
                  <a:lnTo>
                    <a:pt x="767832" y="0"/>
                  </a:lnTo>
                  <a:cubicBezTo>
                    <a:pt x="779758" y="0"/>
                    <a:pt x="791196" y="4738"/>
                    <a:pt x="799629" y="13171"/>
                  </a:cubicBezTo>
                  <a:cubicBezTo>
                    <a:pt x="808062" y="21604"/>
                    <a:pt x="812800" y="33042"/>
                    <a:pt x="812800" y="44968"/>
                  </a:cubicBezTo>
                  <a:lnTo>
                    <a:pt x="812800" y="1011784"/>
                  </a:lnTo>
                  <a:cubicBezTo>
                    <a:pt x="812800" y="1023711"/>
                    <a:pt x="808062" y="1035148"/>
                    <a:pt x="799629" y="1043582"/>
                  </a:cubicBezTo>
                  <a:cubicBezTo>
                    <a:pt x="791196" y="1052015"/>
                    <a:pt x="779758" y="1056752"/>
                    <a:pt x="767832" y="1056752"/>
                  </a:cubicBezTo>
                  <a:lnTo>
                    <a:pt x="44968" y="1056752"/>
                  </a:lnTo>
                  <a:cubicBezTo>
                    <a:pt x="33042" y="1056752"/>
                    <a:pt x="21604" y="1052015"/>
                    <a:pt x="13171" y="1043582"/>
                  </a:cubicBezTo>
                  <a:cubicBezTo>
                    <a:pt x="4738" y="1035148"/>
                    <a:pt x="0" y="1023711"/>
                    <a:pt x="0" y="1011784"/>
                  </a:cubicBezTo>
                  <a:lnTo>
                    <a:pt x="0" y="44968"/>
                  </a:lnTo>
                  <a:cubicBezTo>
                    <a:pt x="0" y="33042"/>
                    <a:pt x="4738" y="21604"/>
                    <a:pt x="13171" y="13171"/>
                  </a:cubicBezTo>
                  <a:cubicBezTo>
                    <a:pt x="21604" y="4738"/>
                    <a:pt x="33042" y="0"/>
                    <a:pt x="44968" y="0"/>
                  </a:cubicBezTo>
                  <a:close/>
                </a:path>
              </a:pathLst>
            </a:custGeom>
            <a:blipFill>
              <a:blip r:embed="rId3"/>
              <a:stretch>
                <a:fillRect l="-949" r="-94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Prostokąt 1">
            <a:extLst>
              <a:ext uri="{FF2B5EF4-FFF2-40B4-BE49-F238E27FC236}">
                <a16:creationId xmlns:a16="http://schemas.microsoft.com/office/drawing/2014/main" id="{07D1D333-E620-4665-B09B-79A3A9575981}"/>
              </a:ext>
            </a:extLst>
          </p:cNvPr>
          <p:cNvSpPr/>
          <p:nvPr/>
        </p:nvSpPr>
        <p:spPr>
          <a:xfrm>
            <a:off x="975478" y="3219944"/>
            <a:ext cx="6858574" cy="3762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Najczęściej (po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błędy te dotyczyły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naruszenia obowiązków przez uczestników procesu budowlanego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oraz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innych błędów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spośród których wskazywano m.in.: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brak dokumentacji projektowej,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brak decyzji pozwolenia na budowę,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niezgodne ze sztuką wykonywanie robót,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brak zachowania należytych zasad bezpieczeństwa przy robotach rozbiórkowych,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nadmierne obciążenie stropu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uderzenie przez operatora sprzętu budowlanego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Najwięcej katastrof budowlanych, w tym obszarze odnotowano w województwie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łódzkim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CC2CF450-719B-4F8A-BDDA-3DACEEBDD32E}"/>
              </a:ext>
            </a:extLst>
          </p:cNvPr>
          <p:cNvGrpSpPr/>
          <p:nvPr/>
        </p:nvGrpSpPr>
        <p:grpSpPr>
          <a:xfrm>
            <a:off x="7834052" y="-93525"/>
            <a:ext cx="1778000" cy="8229600"/>
            <a:chOff x="0" y="0"/>
            <a:chExt cx="316029" cy="1174054"/>
          </a:xfrm>
        </p:grpSpPr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FE4454AF-7883-4A2A-AE53-72C03C95C690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294DED13-7CA9-4E0A-BF0C-A77DA598B4D1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grpSp>
        <p:nvGrpSpPr>
          <p:cNvPr id="11" name="Group 29">
            <a:extLst>
              <a:ext uri="{FF2B5EF4-FFF2-40B4-BE49-F238E27FC236}">
                <a16:creationId xmlns:a16="http://schemas.microsoft.com/office/drawing/2014/main" id="{50FC1B6D-8B5A-4D96-80A6-DF4EF4A42CA7}"/>
              </a:ext>
            </a:extLst>
          </p:cNvPr>
          <p:cNvGrpSpPr/>
          <p:nvPr/>
        </p:nvGrpSpPr>
        <p:grpSpPr>
          <a:xfrm rot="10800000">
            <a:off x="12852400" y="-93525"/>
            <a:ext cx="1778000" cy="8229600"/>
            <a:chOff x="0" y="0"/>
            <a:chExt cx="316029" cy="1174054"/>
          </a:xfrm>
        </p:grpSpPr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D93C982-3560-4469-9D2A-ADDB897E2B7A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CBAEBB0B-08AC-4FBD-8C5F-8C848EFCAC86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sp>
        <p:nvSpPr>
          <p:cNvPr id="14" name="Freeform 5">
            <a:extLst>
              <a:ext uri="{FF2B5EF4-FFF2-40B4-BE49-F238E27FC236}">
                <a16:creationId xmlns:a16="http://schemas.microsoft.com/office/drawing/2014/main" id="{3056C277-6236-416A-A3A3-AD543753D77F}"/>
              </a:ext>
            </a:extLst>
          </p:cNvPr>
          <p:cNvSpPr/>
          <p:nvPr/>
        </p:nvSpPr>
        <p:spPr>
          <a:xfrm rot="5400000">
            <a:off x="-2496013" y="2536020"/>
            <a:ext cx="8229600" cy="3237573"/>
          </a:xfrm>
          <a:custGeom>
            <a:avLst/>
            <a:gdLst/>
            <a:ahLst/>
            <a:cxnLst/>
            <a:rect l="l" t="t" r="r" b="b"/>
            <a:pathLst>
              <a:path w="20881051" h="5455174">
                <a:moveTo>
                  <a:pt x="0" y="0"/>
                </a:moveTo>
                <a:lnTo>
                  <a:pt x="20881050" y="0"/>
                </a:lnTo>
                <a:lnTo>
                  <a:pt x="20881050" y="5455174"/>
                </a:lnTo>
                <a:lnTo>
                  <a:pt x="0" y="54551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78046" y="1725205"/>
            <a:ext cx="5074262" cy="170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endParaRPr lang="en-US" sz="836" dirty="0"/>
          </a:p>
        </p:txBody>
      </p:sp>
      <p:sp>
        <p:nvSpPr>
          <p:cNvPr id="5" name="Text 2"/>
          <p:cNvSpPr/>
          <p:nvPr/>
        </p:nvSpPr>
        <p:spPr>
          <a:xfrm>
            <a:off x="4915771" y="2847028"/>
            <a:ext cx="4893445" cy="341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3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5036" y="3503176"/>
            <a:ext cx="12549269" cy="636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1" i="1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Misja</a:t>
            </a:r>
            <a:r>
              <a:rPr lang="en-US" sz="1400" i="1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naszą misją jest sprawne i skuteczne wykonywanie zadań publicznych w obszarze prawa budowlanego i cyfryzacji jego procedur oraz wyrobów budowlanych.</a:t>
            </a:r>
          </a:p>
        </p:txBody>
      </p:sp>
      <p:sp>
        <p:nvSpPr>
          <p:cNvPr id="7" name="Text 4"/>
          <p:cNvSpPr/>
          <p:nvPr/>
        </p:nvSpPr>
        <p:spPr>
          <a:xfrm>
            <a:off x="4778046" y="2930182"/>
            <a:ext cx="5074262" cy="472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endParaRPr lang="en-US" sz="836" dirty="0"/>
          </a:p>
        </p:txBody>
      </p:sp>
      <p:sp>
        <p:nvSpPr>
          <p:cNvPr id="14" name="Text 11"/>
          <p:cNvSpPr/>
          <p:nvPr/>
        </p:nvSpPr>
        <p:spPr>
          <a:xfrm>
            <a:off x="1634490" y="5372171"/>
            <a:ext cx="3431333" cy="1387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NADZÓR NAD OPRACOWANIEM</a:t>
            </a:r>
            <a:endParaRPr lang="pl-PL" b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/>
            <a:endParaRPr lang="pl-PL" sz="1400" b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Dyrektor Biura Organizacyjnego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400" i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Marcin Cudak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33"/>
              </a:lnSpc>
            </a:pPr>
            <a:endParaRPr lang="pl-PL" sz="836" b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1333"/>
              </a:lnSpc>
            </a:pPr>
            <a:endParaRPr lang="pl-PL" sz="836" b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1333"/>
              </a:lnSpc>
            </a:pPr>
            <a:endParaRPr lang="en-US" sz="83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AA9A2A5E-85DE-46DB-A890-F801CC893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170" y="-73451"/>
            <a:ext cx="73551" cy="14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388" tIns="18194" rIns="36388" bIns="18194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sz="716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F8D76DC-DA14-4970-8758-FD8BC5EAD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574"/>
            <a:ext cx="5822061" cy="249378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3B31A23-D35A-4819-9005-AF63B35E8F60}"/>
              </a:ext>
            </a:extLst>
          </p:cNvPr>
          <p:cNvSpPr/>
          <p:nvPr/>
        </p:nvSpPr>
        <p:spPr>
          <a:xfrm>
            <a:off x="552885" y="2978878"/>
            <a:ext cx="12631420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1" i="1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Wizja</a:t>
            </a:r>
            <a:r>
              <a:rPr lang="en-US" sz="1400" i="1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- Główny Urząd Nadzoru Budowlanego jest nowoczesnym i otwartym urzędem, który działa profesjonalnie i bezstronnie na rzecz obywateli</a:t>
            </a: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413A2EFA-B70F-420C-A3BD-6EC05E11589C}"/>
              </a:ext>
            </a:extLst>
          </p:cNvPr>
          <p:cNvSpPr/>
          <p:nvPr/>
        </p:nvSpPr>
        <p:spPr>
          <a:xfrm>
            <a:off x="8093549" y="5372171"/>
            <a:ext cx="3431333" cy="2095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pl-PL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ZATWIERDZAM</a:t>
            </a:r>
          </a:p>
          <a:p>
            <a:pPr algn="ctr"/>
            <a:endParaRPr lang="pl-PL" sz="1400" b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/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Zastępca Głównego Inspektora</a:t>
            </a:r>
          </a:p>
          <a:p>
            <a:pPr algn="ctr"/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Nadzoru Budowlanego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400" i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/>
            <a:r>
              <a:rPr lang="pl-PL" i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Filip Prusik-Serbinowski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33"/>
              </a:lnSpc>
            </a:pPr>
            <a:endParaRPr lang="pl-PL" sz="836" b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1333"/>
              </a:lnSpc>
            </a:pPr>
            <a:r>
              <a:rPr lang="en-US" i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(dokument podpisany elektronicznie)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33"/>
              </a:lnSpc>
            </a:pPr>
            <a:endParaRPr lang="pl-PL" sz="836" b="1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1333"/>
              </a:lnSpc>
            </a:pPr>
            <a:endParaRPr lang="en-US" sz="83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756960" y="2712521"/>
            <a:ext cx="8229600" cy="2804558"/>
          </a:xfrm>
          <a:custGeom>
            <a:avLst/>
            <a:gdLst/>
            <a:ahLst/>
            <a:cxnLst/>
            <a:rect l="l" t="t" r="r" b="b"/>
            <a:pathLst>
              <a:path w="15351301" h="4010527">
                <a:moveTo>
                  <a:pt x="0" y="0"/>
                </a:moveTo>
                <a:lnTo>
                  <a:pt x="15351301" y="0"/>
                </a:lnTo>
                <a:lnTo>
                  <a:pt x="15351301" y="4010527"/>
                </a:lnTo>
                <a:lnTo>
                  <a:pt x="0" y="4010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5419245"/>
            <a:ext cx="14630400" cy="2826224"/>
            <a:chOff x="0" y="0"/>
            <a:chExt cx="24919654" cy="479634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5564" b="35564"/>
            <a:stretch>
              <a:fillRect/>
            </a:stretch>
          </p:blipFill>
          <p:spPr>
            <a:xfrm>
              <a:off x="0" y="0"/>
              <a:ext cx="24919654" cy="479634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5400000">
            <a:off x="6935693" y="-1650168"/>
            <a:ext cx="880023" cy="14509392"/>
            <a:chOff x="0" y="0"/>
            <a:chExt cx="209872" cy="5726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872" cy="5726216"/>
            </a:xfrm>
            <a:custGeom>
              <a:avLst/>
              <a:gdLst/>
              <a:ahLst/>
              <a:cxnLst/>
              <a:rect l="l" t="t" r="r" b="b"/>
              <a:pathLst>
                <a:path w="209872" h="5726216">
                  <a:moveTo>
                    <a:pt x="0" y="0"/>
                  </a:moveTo>
                  <a:lnTo>
                    <a:pt x="209872" y="0"/>
                  </a:lnTo>
                  <a:lnTo>
                    <a:pt x="209872" y="5726216"/>
                  </a:lnTo>
                  <a:lnTo>
                    <a:pt x="0" y="5726216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9872" cy="5764316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528836" y="592724"/>
            <a:ext cx="488457" cy="488457"/>
          </a:xfrm>
          <a:custGeom>
            <a:avLst/>
            <a:gdLst/>
            <a:ahLst/>
            <a:cxnLst/>
            <a:rect l="l" t="t" r="r" b="b"/>
            <a:pathLst>
              <a:path w="610571" h="610571">
                <a:moveTo>
                  <a:pt x="0" y="0"/>
                </a:moveTo>
                <a:lnTo>
                  <a:pt x="610570" y="0"/>
                </a:lnTo>
                <a:lnTo>
                  <a:pt x="610570" y="610571"/>
                </a:lnTo>
                <a:lnTo>
                  <a:pt x="0" y="610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Text 0">
            <a:extLst>
              <a:ext uri="{FF2B5EF4-FFF2-40B4-BE49-F238E27FC236}">
                <a16:creationId xmlns:a16="http://schemas.microsoft.com/office/drawing/2014/main" id="{CB28AAF6-2E58-4E70-A94A-3F0CD71E5613}"/>
              </a:ext>
            </a:extLst>
          </p:cNvPr>
          <p:cNvSpPr/>
          <p:nvPr/>
        </p:nvSpPr>
        <p:spPr>
          <a:xfrm>
            <a:off x="4467775" y="704756"/>
            <a:ext cx="53676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Osoby poszkodowane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29F6AE3F-9B98-4181-B23D-317F4447576D}"/>
              </a:ext>
            </a:extLst>
          </p:cNvPr>
          <p:cNvSpPr/>
          <p:nvPr/>
        </p:nvSpPr>
        <p:spPr>
          <a:xfrm>
            <a:off x="2516930" y="2019823"/>
            <a:ext cx="9269384" cy="700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W zdecydowanej większości zdarzeń (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171</a:t>
            </a:r>
            <a:r>
              <a:rPr lang="pl-PL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– 85%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) nie było żadnych osób poszkodowanych.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Niemiej jednak, w 2025 r. w wyniku katastrof budowlanych odnotowano: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21">
            <a:extLst>
              <a:ext uri="{FF2B5EF4-FFF2-40B4-BE49-F238E27FC236}">
                <a16:creationId xmlns:a16="http://schemas.microsoft.com/office/drawing/2014/main" id="{EFFF040F-5667-4875-9CFA-C1F1D38CC417}"/>
              </a:ext>
            </a:extLst>
          </p:cNvPr>
          <p:cNvSpPr/>
          <p:nvPr/>
        </p:nvSpPr>
        <p:spPr>
          <a:xfrm>
            <a:off x="13613107" y="390252"/>
            <a:ext cx="488457" cy="488457"/>
          </a:xfrm>
          <a:custGeom>
            <a:avLst/>
            <a:gdLst/>
            <a:ahLst/>
            <a:cxnLst/>
            <a:rect l="l" t="t" r="r" b="b"/>
            <a:pathLst>
              <a:path w="610571" h="610571">
                <a:moveTo>
                  <a:pt x="0" y="0"/>
                </a:moveTo>
                <a:lnTo>
                  <a:pt x="610570" y="0"/>
                </a:lnTo>
                <a:lnTo>
                  <a:pt x="610570" y="610571"/>
                </a:lnTo>
                <a:lnTo>
                  <a:pt x="0" y="610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1F0DF867-EC35-4EDB-86AA-E0865E8FDE69}"/>
              </a:ext>
            </a:extLst>
          </p:cNvPr>
          <p:cNvGrpSpPr/>
          <p:nvPr/>
        </p:nvGrpSpPr>
        <p:grpSpPr>
          <a:xfrm>
            <a:off x="865450" y="3411585"/>
            <a:ext cx="4816929" cy="1406429"/>
            <a:chOff x="886843" y="1827367"/>
            <a:chExt cx="4816929" cy="1406429"/>
          </a:xfrm>
        </p:grpSpPr>
        <p:grpSp>
          <p:nvGrpSpPr>
            <p:cNvPr id="11" name="Group 11"/>
            <p:cNvGrpSpPr/>
            <p:nvPr/>
          </p:nvGrpSpPr>
          <p:grpSpPr>
            <a:xfrm>
              <a:off x="886843" y="1827367"/>
              <a:ext cx="1401618" cy="1406429"/>
              <a:chOff x="0" y="0"/>
              <a:chExt cx="263323" cy="27237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63323" cy="272373"/>
              </a:xfrm>
              <a:custGeom>
                <a:avLst/>
                <a:gdLst/>
                <a:ahLst/>
                <a:cxnLst/>
                <a:rect l="l" t="t" r="r" b="b"/>
                <a:pathLst>
                  <a:path w="263323" h="272373">
                    <a:moveTo>
                      <a:pt x="131661" y="0"/>
                    </a:moveTo>
                    <a:lnTo>
                      <a:pt x="131661" y="0"/>
                    </a:lnTo>
                    <a:cubicBezTo>
                      <a:pt x="204376" y="0"/>
                      <a:pt x="263323" y="58947"/>
                      <a:pt x="263323" y="131661"/>
                    </a:cubicBezTo>
                    <a:lnTo>
                      <a:pt x="263323" y="140712"/>
                    </a:lnTo>
                    <a:cubicBezTo>
                      <a:pt x="263323" y="213426"/>
                      <a:pt x="204376" y="272373"/>
                      <a:pt x="131661" y="272373"/>
                    </a:cubicBezTo>
                    <a:lnTo>
                      <a:pt x="131661" y="272373"/>
                    </a:lnTo>
                    <a:cubicBezTo>
                      <a:pt x="58947" y="272373"/>
                      <a:pt x="0" y="213426"/>
                      <a:pt x="0" y="140712"/>
                    </a:cubicBezTo>
                    <a:lnTo>
                      <a:pt x="0" y="131661"/>
                    </a:lnTo>
                    <a:cubicBezTo>
                      <a:pt x="0" y="58947"/>
                      <a:pt x="58947" y="0"/>
                      <a:pt x="131661" y="0"/>
                    </a:cubicBezTo>
                    <a:close/>
                  </a:path>
                </a:pathLst>
              </a:custGeom>
              <a:solidFill>
                <a:srgbClr val="333399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63323" cy="310473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 sz="1440" dirty="0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899215" y="2450311"/>
              <a:ext cx="2804557" cy="339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4"/>
                </a:lnSpc>
                <a:spcBef>
                  <a:spcPct val="0"/>
                </a:spcBef>
              </a:pPr>
              <a:r>
                <a:rPr lang="pl-PL" b="1" dirty="0">
                  <a:solidFill>
                    <a:srgbClr val="333399"/>
                  </a:solidFill>
                  <a:latin typeface="Arial" panose="020B0604020202020204" pitchFamily="34" charset="0"/>
                  <a:ea typeface="Open Sauce Bold"/>
                  <a:cs typeface="Arial" panose="020B0604020202020204" pitchFamily="34" charset="0"/>
                  <a:sym typeface="Open Sauce Bold"/>
                </a:rPr>
                <a:t>Ofiar śmiertelnych</a:t>
              </a:r>
              <a:endPara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endParaRPr>
            </a:p>
          </p:txBody>
        </p: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05BC902C-7733-438F-A4C3-E9B45F2B2A4B}"/>
                </a:ext>
              </a:extLst>
            </p:cNvPr>
            <p:cNvSpPr/>
            <p:nvPr/>
          </p:nvSpPr>
          <p:spPr>
            <a:xfrm>
              <a:off x="1294941" y="2266351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800" b="1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10</a:t>
              </a:r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52483355-2CDE-4079-A179-5AD041C34683}"/>
              </a:ext>
            </a:extLst>
          </p:cNvPr>
          <p:cNvGrpSpPr/>
          <p:nvPr/>
        </p:nvGrpSpPr>
        <p:grpSpPr>
          <a:xfrm>
            <a:off x="7633948" y="3415557"/>
            <a:ext cx="5149493" cy="1406429"/>
            <a:chOff x="886843" y="3528897"/>
            <a:chExt cx="5149493" cy="1406429"/>
          </a:xfrm>
        </p:grpSpPr>
        <p:sp>
          <p:nvSpPr>
            <p:cNvPr id="25" name="TextBox 25"/>
            <p:cNvSpPr txBox="1"/>
            <p:nvPr/>
          </p:nvSpPr>
          <p:spPr>
            <a:xfrm>
              <a:off x="2899215" y="4062481"/>
              <a:ext cx="3137121" cy="339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4"/>
                </a:lnSpc>
                <a:spcBef>
                  <a:spcPct val="0"/>
                </a:spcBef>
              </a:pPr>
              <a:r>
                <a:rPr lang="pl-PL" b="1" dirty="0">
                  <a:solidFill>
                    <a:srgbClr val="333399"/>
                  </a:solidFill>
                  <a:latin typeface="Arial" panose="020B0604020202020204" pitchFamily="34" charset="0"/>
                  <a:ea typeface="Open Sauce Bold"/>
                  <a:cs typeface="Arial" panose="020B0604020202020204" pitchFamily="34" charset="0"/>
                  <a:sym typeface="Open Sauce Bold"/>
                </a:rPr>
                <a:t>Osoby ranne</a:t>
              </a:r>
              <a:endParaRPr lang="en-US" b="1" dirty="0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endParaRPr>
            </a:p>
          </p:txBody>
        </p:sp>
        <p:grpSp>
          <p:nvGrpSpPr>
            <p:cNvPr id="32" name="Group 11">
              <a:extLst>
                <a:ext uri="{FF2B5EF4-FFF2-40B4-BE49-F238E27FC236}">
                  <a16:creationId xmlns:a16="http://schemas.microsoft.com/office/drawing/2014/main" id="{F4A3B8CB-6B9D-448B-B961-6F6056184EC7}"/>
                </a:ext>
              </a:extLst>
            </p:cNvPr>
            <p:cNvGrpSpPr/>
            <p:nvPr/>
          </p:nvGrpSpPr>
          <p:grpSpPr>
            <a:xfrm>
              <a:off x="886843" y="3528897"/>
              <a:ext cx="1401618" cy="1406429"/>
              <a:chOff x="0" y="0"/>
              <a:chExt cx="263323" cy="272373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A9C234F-DCFA-4D34-A532-65C906F2DA80}"/>
                  </a:ext>
                </a:extLst>
              </p:cNvPr>
              <p:cNvSpPr/>
              <p:nvPr/>
            </p:nvSpPr>
            <p:spPr>
              <a:xfrm>
                <a:off x="0" y="0"/>
                <a:ext cx="263323" cy="272373"/>
              </a:xfrm>
              <a:custGeom>
                <a:avLst/>
                <a:gdLst/>
                <a:ahLst/>
                <a:cxnLst/>
                <a:rect l="l" t="t" r="r" b="b"/>
                <a:pathLst>
                  <a:path w="263323" h="272373">
                    <a:moveTo>
                      <a:pt x="131661" y="0"/>
                    </a:moveTo>
                    <a:lnTo>
                      <a:pt x="131661" y="0"/>
                    </a:lnTo>
                    <a:cubicBezTo>
                      <a:pt x="204376" y="0"/>
                      <a:pt x="263323" y="58947"/>
                      <a:pt x="263323" y="131661"/>
                    </a:cubicBezTo>
                    <a:lnTo>
                      <a:pt x="263323" y="140712"/>
                    </a:lnTo>
                    <a:cubicBezTo>
                      <a:pt x="263323" y="213426"/>
                      <a:pt x="204376" y="272373"/>
                      <a:pt x="131661" y="272373"/>
                    </a:cubicBezTo>
                    <a:lnTo>
                      <a:pt x="131661" y="272373"/>
                    </a:lnTo>
                    <a:cubicBezTo>
                      <a:pt x="58947" y="272373"/>
                      <a:pt x="0" y="213426"/>
                      <a:pt x="0" y="140712"/>
                    </a:cubicBezTo>
                    <a:lnTo>
                      <a:pt x="0" y="131661"/>
                    </a:lnTo>
                    <a:cubicBezTo>
                      <a:pt x="0" y="58947"/>
                      <a:pt x="58947" y="0"/>
                      <a:pt x="131661" y="0"/>
                    </a:cubicBezTo>
                    <a:close/>
                  </a:path>
                </a:pathLst>
              </a:custGeom>
              <a:solidFill>
                <a:srgbClr val="333399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4" name="TextBox 13">
                <a:extLst>
                  <a:ext uri="{FF2B5EF4-FFF2-40B4-BE49-F238E27FC236}">
                    <a16:creationId xmlns:a16="http://schemas.microsoft.com/office/drawing/2014/main" id="{3284A115-E1BA-4AE7-BD74-FC0B3CF1DD5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63323" cy="310473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>
                  <a:lnSpc>
                    <a:spcPts val="2127"/>
                  </a:lnSpc>
                </a:pPr>
                <a:endParaRPr sz="1440" dirty="0"/>
              </a:p>
            </p:txBody>
          </p:sp>
        </p:grp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2DC46AC4-0A09-4A8A-91EF-705C91172DA1}"/>
                </a:ext>
              </a:extLst>
            </p:cNvPr>
            <p:cNvSpPr/>
            <p:nvPr/>
          </p:nvSpPr>
          <p:spPr>
            <a:xfrm>
              <a:off x="1294941" y="3970501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800" b="1" dirty="0">
                  <a:solidFill>
                    <a:schemeClr val="bg1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42</a:t>
              </a:r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Freeform 21">
            <a:extLst>
              <a:ext uri="{FF2B5EF4-FFF2-40B4-BE49-F238E27FC236}">
                <a16:creationId xmlns:a16="http://schemas.microsoft.com/office/drawing/2014/main" id="{05E38AB5-F3F3-4964-9C90-EF8612882E12}"/>
              </a:ext>
            </a:extLst>
          </p:cNvPr>
          <p:cNvSpPr/>
          <p:nvPr/>
        </p:nvSpPr>
        <p:spPr>
          <a:xfrm>
            <a:off x="6293133" y="4262199"/>
            <a:ext cx="488457" cy="488457"/>
          </a:xfrm>
          <a:custGeom>
            <a:avLst/>
            <a:gdLst/>
            <a:ahLst/>
            <a:cxnLst/>
            <a:rect l="l" t="t" r="r" b="b"/>
            <a:pathLst>
              <a:path w="610571" h="610571">
                <a:moveTo>
                  <a:pt x="0" y="0"/>
                </a:moveTo>
                <a:lnTo>
                  <a:pt x="610570" y="0"/>
                </a:lnTo>
                <a:lnTo>
                  <a:pt x="610570" y="610571"/>
                </a:lnTo>
                <a:lnTo>
                  <a:pt x="0" y="610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7016"/>
            <a:ext cx="999243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Działania organów nadzoru budowlanego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90392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W związku z katastrofami budowlanymi organy nadzoru budowlanego podjęły szereg działań administracyjnych i prawnych: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81539" y="2752308"/>
            <a:ext cx="6422231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5" name="Shape 3"/>
          <p:cNvSpPr/>
          <p:nvPr/>
        </p:nvSpPr>
        <p:spPr>
          <a:xfrm>
            <a:off x="793790" y="2719507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0066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6" name="Shape 4"/>
          <p:cNvSpPr/>
          <p:nvPr/>
        </p:nvSpPr>
        <p:spPr>
          <a:xfrm>
            <a:off x="3707249" y="244471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6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7" name="Text 5"/>
          <p:cNvSpPr/>
          <p:nvPr/>
        </p:nvSpPr>
        <p:spPr>
          <a:xfrm>
            <a:off x="3885843" y="2550736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1</a:t>
            </a:r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15007" y="3268777"/>
            <a:ext cx="5979795" cy="718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decyzji o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kreślających zakres i termin wykonania robót </a:t>
            </a:r>
            <a:b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</a:b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budowlanych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414379" y="2742367"/>
            <a:ext cx="6422231" cy="1464112"/>
          </a:xfrm>
          <a:prstGeom prst="roundRect">
            <a:avLst>
              <a:gd name="adj" fmla="val 74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1" name="Shape 9"/>
          <p:cNvSpPr/>
          <p:nvPr/>
        </p:nvSpPr>
        <p:spPr>
          <a:xfrm>
            <a:off x="7414379" y="2719507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0066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2" name="Shape 10"/>
          <p:cNvSpPr/>
          <p:nvPr/>
        </p:nvSpPr>
        <p:spPr>
          <a:xfrm>
            <a:off x="10327838" y="244471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6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3" name="Text 11"/>
          <p:cNvSpPr/>
          <p:nvPr/>
        </p:nvSpPr>
        <p:spPr>
          <a:xfrm>
            <a:off x="10506431" y="2570679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47</a:t>
            </a:r>
            <a:endParaRPr lang="en-US" sz="18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635594" y="3265472"/>
            <a:ext cx="5979795" cy="72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decyzji o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opróżnieni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u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bądź wyłączeni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u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części 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lub całości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)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biektu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budowlanego z użytkowania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04373" y="4747260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7" name="Shape 15"/>
          <p:cNvSpPr/>
          <p:nvPr/>
        </p:nvSpPr>
        <p:spPr>
          <a:xfrm>
            <a:off x="793790" y="4679633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0066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8" name="Shape 16"/>
          <p:cNvSpPr/>
          <p:nvPr/>
        </p:nvSpPr>
        <p:spPr>
          <a:xfrm>
            <a:off x="3707249" y="440483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6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19" name="Text 17"/>
          <p:cNvSpPr/>
          <p:nvPr/>
        </p:nvSpPr>
        <p:spPr>
          <a:xfrm>
            <a:off x="3885843" y="4521816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9</a:t>
            </a:r>
            <a:endParaRPr lang="en-US" sz="18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019890" y="5293400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postanowień w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sprawie wykonania ekspertyzy niezbędnej do wydania decyzji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lub do ustalenia przyczyn katastrofy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7414379" y="4702493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3" name="Shape 21"/>
          <p:cNvSpPr/>
          <p:nvPr/>
        </p:nvSpPr>
        <p:spPr>
          <a:xfrm>
            <a:off x="7414379" y="4679633"/>
            <a:ext cx="6422231" cy="91440"/>
          </a:xfrm>
          <a:prstGeom prst="roundRect">
            <a:avLst>
              <a:gd name="adj" fmla="val 32558"/>
            </a:avLst>
          </a:prstGeom>
          <a:solidFill>
            <a:srgbClr val="0066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4" name="Shape 22"/>
          <p:cNvSpPr/>
          <p:nvPr/>
        </p:nvSpPr>
        <p:spPr>
          <a:xfrm>
            <a:off x="10327838" y="440483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0066FF"/>
          </a:solidFill>
          <a:ln/>
        </p:spPr>
        <p:txBody>
          <a:bodyPr/>
          <a:lstStyle/>
          <a:p>
            <a:endParaRPr lang="pl-PL"/>
          </a:p>
        </p:txBody>
      </p:sp>
      <p:sp>
        <p:nvSpPr>
          <p:cNvPr id="25" name="Text 23"/>
          <p:cNvSpPr/>
          <p:nvPr/>
        </p:nvSpPr>
        <p:spPr>
          <a:xfrm>
            <a:off x="10506430" y="452461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4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635597" y="5328284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postanowienia o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wstrzymaniu robót budowlanych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93790" y="6707386"/>
            <a:ext cx="12030670" cy="1011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Ponadto w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7 przypadkach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organy nadzoru budowlanego podjęły działania 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w zakresie odpowiedzialności zawodowej wobec osób pełniących samodzielne funkcje techniczne w budownictwie.</a:t>
            </a:r>
            <a:endParaRPr lang="en-US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FCD94C18-5613-4011-86D1-8F0E795C395A}"/>
              </a:ext>
            </a:extLst>
          </p:cNvPr>
          <p:cNvSpPr/>
          <p:nvPr/>
        </p:nvSpPr>
        <p:spPr>
          <a:xfrm rot="5400000">
            <a:off x="-2784156" y="2831483"/>
            <a:ext cx="8467524" cy="2804558"/>
          </a:xfrm>
          <a:custGeom>
            <a:avLst/>
            <a:gdLst/>
            <a:ahLst/>
            <a:cxnLst/>
            <a:rect l="l" t="t" r="r" b="b"/>
            <a:pathLst>
              <a:path w="15351301" h="4010527">
                <a:moveTo>
                  <a:pt x="0" y="0"/>
                </a:moveTo>
                <a:lnTo>
                  <a:pt x="15351301" y="0"/>
                </a:lnTo>
                <a:lnTo>
                  <a:pt x="15351301" y="4010527"/>
                </a:lnTo>
                <a:lnTo>
                  <a:pt x="0" y="4010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E697D99-4D51-4A67-8BA5-C0DF3CF7A9E2}"/>
              </a:ext>
            </a:extLst>
          </p:cNvPr>
          <p:cNvSpPr/>
          <p:nvPr/>
        </p:nvSpPr>
        <p:spPr>
          <a:xfrm rot="10800000" flipV="1">
            <a:off x="11874499" y="6241035"/>
            <a:ext cx="2755901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841176" y="912005"/>
            <a:ext cx="4839533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Podsumowanie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4DF51B0A-56AE-4107-8543-FA0CD180A632}"/>
              </a:ext>
            </a:extLst>
          </p:cNvPr>
          <p:cNvSpPr/>
          <p:nvPr/>
        </p:nvSpPr>
        <p:spPr>
          <a:xfrm>
            <a:off x="841176" y="4417695"/>
            <a:ext cx="13389174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Wspólnie z Państwową Inspekcją Pracy prowadzono akcję „Bezpieczna budowa”, skierowaną do pracowników sektora budownictwa. W ramach stałej współpracy z Głównym Inspektorem Pracy przedstawiciel Głównego Urzędu Nadzoru Budowlanego uczestniczy także w pracach Rady ds. Bezpieczeństwa.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Rozwijane są narzędzia cyfrowe, w tym Cyfrowa Książka Obiektu Budowlanego (c-KOB), Elektroniczny Dziennik Budowy (EDB) czy Centralna Ewidencja Emisyjności Budynków (CEEB), które mogą przyczynić się do skuteczniejszego monitoringu stanu technicznego obiektów budowlanych oraz prawidłowości prowadzenia robót. Z ich obsługi w 2025 r. w ramach szkoleń organizowanych we współpracy z okręgowymi izbami inżynierów budownictwa przeszkolonych zostało blisko 1,2 tys. osób.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A39ADBC-6906-4283-8313-E534721214B2}"/>
              </a:ext>
            </a:extLst>
          </p:cNvPr>
          <p:cNvSpPr/>
          <p:nvPr/>
        </p:nvSpPr>
        <p:spPr>
          <a:xfrm>
            <a:off x="841176" y="1645645"/>
            <a:ext cx="48395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Główny Inspektor Nadzoru Budowlanego każdego roku podejmuje działania, których celem jest zwiększenie bezpieczeństwa zarówno podczas prowadzenia robót budowlanych, jak i w trakcie użytkowania obiektów. Tylko w 2025 r. pracownicy Głównego Urzędu Nadzoru Budowlanego przeprowadzili m.in.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93 inspekcj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w tym zakresie. 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6CC7212-BE98-4197-B31F-C49EFFBB8760}"/>
              </a:ext>
            </a:extLst>
          </p:cNvPr>
          <p:cNvSpPr/>
          <p:nvPr/>
        </p:nvSpPr>
        <p:spPr>
          <a:xfrm>
            <a:off x="5843368" y="0"/>
            <a:ext cx="8805991" cy="3811905"/>
          </a:xfrm>
          <a:custGeom>
            <a:avLst/>
            <a:gdLst/>
            <a:ahLst/>
            <a:cxnLst/>
            <a:rect l="l" t="t" r="r" b="b"/>
            <a:pathLst>
              <a:path w="3111331" h="2009804">
                <a:moveTo>
                  <a:pt x="0" y="0"/>
                </a:moveTo>
                <a:lnTo>
                  <a:pt x="3111331" y="0"/>
                </a:lnTo>
                <a:lnTo>
                  <a:pt x="3111331" y="2009804"/>
                </a:lnTo>
                <a:lnTo>
                  <a:pt x="0" y="2009804"/>
                </a:lnTo>
                <a:close/>
              </a:path>
            </a:pathLst>
          </a:custGeom>
          <a:blipFill>
            <a:blip r:embed="rId3"/>
            <a:stretch>
              <a:fillRect l="-74" r="-74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29">
            <a:extLst>
              <a:ext uri="{FF2B5EF4-FFF2-40B4-BE49-F238E27FC236}">
                <a16:creationId xmlns:a16="http://schemas.microsoft.com/office/drawing/2014/main" id="{3BDCA4B8-89BF-4EAD-9C0A-8222AED22A0F}"/>
              </a:ext>
            </a:extLst>
          </p:cNvPr>
          <p:cNvGrpSpPr/>
          <p:nvPr/>
        </p:nvGrpSpPr>
        <p:grpSpPr>
          <a:xfrm>
            <a:off x="5471448" y="0"/>
            <a:ext cx="1778000" cy="3811905"/>
            <a:chOff x="0" y="0"/>
            <a:chExt cx="316029" cy="1174054"/>
          </a:xfrm>
        </p:grpSpPr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6D2C34D9-8510-4093-988F-00F1BBD9EBE4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77828472-F562-48BF-9829-14E81A61A4B2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grpSp>
        <p:nvGrpSpPr>
          <p:cNvPr id="10" name="Group 29">
            <a:extLst>
              <a:ext uri="{FF2B5EF4-FFF2-40B4-BE49-F238E27FC236}">
                <a16:creationId xmlns:a16="http://schemas.microsoft.com/office/drawing/2014/main" id="{B948C403-ED01-42A5-BF65-4D2BD7794BEF}"/>
              </a:ext>
            </a:extLst>
          </p:cNvPr>
          <p:cNvGrpSpPr/>
          <p:nvPr/>
        </p:nvGrpSpPr>
        <p:grpSpPr>
          <a:xfrm>
            <a:off x="12871360" y="-375435"/>
            <a:ext cx="1835728" cy="9586260"/>
            <a:chOff x="-10261" y="-38100"/>
            <a:chExt cx="326290" cy="1212154"/>
          </a:xfrm>
        </p:grpSpPr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ACBE1E72-830E-4CB7-B775-D1A85CDBE0BA}"/>
                </a:ext>
              </a:extLst>
            </p:cNvPr>
            <p:cNvSpPr/>
            <p:nvPr/>
          </p:nvSpPr>
          <p:spPr>
            <a:xfrm rot="10800000">
              <a:off x="-10261" y="17907"/>
              <a:ext cx="316029" cy="48200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6E55DC55-6EA9-4656-AFA6-940955A421B6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8C50277-8359-4526-A76B-57D030EE9EDC}"/>
              </a:ext>
            </a:extLst>
          </p:cNvPr>
          <p:cNvGrpSpPr/>
          <p:nvPr/>
        </p:nvGrpSpPr>
        <p:grpSpPr>
          <a:xfrm>
            <a:off x="1385106" y="7639147"/>
            <a:ext cx="11937388" cy="594164"/>
            <a:chOff x="14382" y="-38100"/>
            <a:chExt cx="3930004" cy="647700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063101C9-610A-4A24-BACF-5AD9E427142F}"/>
                </a:ext>
              </a:extLst>
            </p:cNvPr>
            <p:cNvSpPr/>
            <p:nvPr/>
          </p:nvSpPr>
          <p:spPr>
            <a:xfrm>
              <a:off x="14382" y="0"/>
              <a:ext cx="3930004" cy="609600"/>
            </a:xfrm>
            <a:custGeom>
              <a:avLst/>
              <a:gdLst/>
              <a:ahLst/>
              <a:cxnLst/>
              <a:rect l="l" t="t" r="r" b="b"/>
              <a:pathLst>
                <a:path w="3930004" h="609600">
                  <a:moveTo>
                    <a:pt x="240325" y="0"/>
                  </a:moveTo>
                  <a:lnTo>
                    <a:pt x="3689681" y="0"/>
                  </a:lnTo>
                  <a:cubicBezTo>
                    <a:pt x="3720440" y="0"/>
                    <a:pt x="3747748" y="19683"/>
                    <a:pt x="3757475" y="48863"/>
                  </a:cubicBezTo>
                  <a:lnTo>
                    <a:pt x="3928099" y="560737"/>
                  </a:lnTo>
                  <a:cubicBezTo>
                    <a:pt x="3931873" y="572057"/>
                    <a:pt x="3929975" y="584502"/>
                    <a:pt x="3922997" y="594183"/>
                  </a:cubicBezTo>
                  <a:cubicBezTo>
                    <a:pt x="3916020" y="603864"/>
                    <a:pt x="3904814" y="609600"/>
                    <a:pt x="3892881" y="609600"/>
                  </a:cubicBezTo>
                  <a:lnTo>
                    <a:pt x="37125" y="609600"/>
                  </a:lnTo>
                  <a:cubicBezTo>
                    <a:pt x="25191" y="609600"/>
                    <a:pt x="13986" y="603864"/>
                    <a:pt x="7008" y="594183"/>
                  </a:cubicBezTo>
                  <a:cubicBezTo>
                    <a:pt x="31" y="584502"/>
                    <a:pt x="-1868" y="572057"/>
                    <a:pt x="1906" y="560737"/>
                  </a:cubicBezTo>
                  <a:lnTo>
                    <a:pt x="172530" y="48863"/>
                  </a:lnTo>
                  <a:cubicBezTo>
                    <a:pt x="182257" y="19683"/>
                    <a:pt x="209565" y="0"/>
                    <a:pt x="240325" y="0"/>
                  </a:cubicBezTo>
                  <a:close/>
                </a:path>
              </a:pathLst>
            </a:custGeom>
            <a:solidFill>
              <a:srgbClr val="3333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F7C866FB-87CB-4337-965F-86293F13C6E8}"/>
                </a:ext>
              </a:extLst>
            </p:cNvPr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 dirty="0"/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017A3325-3A94-4894-BA28-BEBB380BB46D}"/>
              </a:ext>
            </a:extLst>
          </p:cNvPr>
          <p:cNvSpPr/>
          <p:nvPr/>
        </p:nvSpPr>
        <p:spPr>
          <a:xfrm rot="5400000">
            <a:off x="-2712521" y="2712521"/>
            <a:ext cx="8229600" cy="2804558"/>
          </a:xfrm>
          <a:custGeom>
            <a:avLst/>
            <a:gdLst/>
            <a:ahLst/>
            <a:cxnLst/>
            <a:rect l="l" t="t" r="r" b="b"/>
            <a:pathLst>
              <a:path w="15351301" h="4010527">
                <a:moveTo>
                  <a:pt x="0" y="0"/>
                </a:moveTo>
                <a:lnTo>
                  <a:pt x="15351301" y="0"/>
                </a:lnTo>
                <a:lnTo>
                  <a:pt x="15351301" y="4010527"/>
                </a:lnTo>
                <a:lnTo>
                  <a:pt x="0" y="4010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trzałka: pięciokąt 45">
            <a:extLst>
              <a:ext uri="{FF2B5EF4-FFF2-40B4-BE49-F238E27FC236}">
                <a16:creationId xmlns:a16="http://schemas.microsoft.com/office/drawing/2014/main" id="{9612B879-6BB0-4BF4-B707-93D2E6F7704F}"/>
              </a:ext>
            </a:extLst>
          </p:cNvPr>
          <p:cNvSpPr/>
          <p:nvPr/>
        </p:nvSpPr>
        <p:spPr>
          <a:xfrm>
            <a:off x="1394460" y="5574041"/>
            <a:ext cx="2971467" cy="982833"/>
          </a:xfrm>
          <a:prstGeom prst="homePlate">
            <a:avLst/>
          </a:prstGeom>
          <a:solidFill>
            <a:srgbClr val="33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trzałka: pięciokąt 42">
            <a:extLst>
              <a:ext uri="{FF2B5EF4-FFF2-40B4-BE49-F238E27FC236}">
                <a16:creationId xmlns:a16="http://schemas.microsoft.com/office/drawing/2014/main" id="{BA864AA4-28BE-4167-9110-15CE912CEF7B}"/>
              </a:ext>
            </a:extLst>
          </p:cNvPr>
          <p:cNvSpPr/>
          <p:nvPr/>
        </p:nvSpPr>
        <p:spPr>
          <a:xfrm>
            <a:off x="1394458" y="3844598"/>
            <a:ext cx="2971467" cy="982833"/>
          </a:xfrm>
          <a:prstGeom prst="homePlate">
            <a:avLst/>
          </a:prstGeom>
          <a:solidFill>
            <a:srgbClr val="33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24508" y="824687"/>
            <a:ext cx="4839533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Podsumowanie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E386D68-CD13-460D-BC61-B1EC7110393A}"/>
              </a:ext>
            </a:extLst>
          </p:cNvPr>
          <p:cNvSpPr/>
          <p:nvPr/>
        </p:nvSpPr>
        <p:spPr>
          <a:xfrm>
            <a:off x="5459327" y="5574041"/>
            <a:ext cx="7616592" cy="982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Niezbędne są regularnie przeprowadzane kontrole okresowe, rzetelne wykonywanie tych kontroli przez uprawnione osoby oraz niezwłoczne usuwanie stwierdzonych nieprawidłowości.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C76803E-C595-4D58-8154-42F95C1A9CC9}"/>
              </a:ext>
            </a:extLst>
          </p:cNvPr>
          <p:cNvSpPr/>
          <p:nvPr/>
        </p:nvSpPr>
        <p:spPr>
          <a:xfrm>
            <a:off x="5459326" y="1962806"/>
            <a:ext cx="7616593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Zapewnienie bezpieczeństwa na budowach czy w użytkowanych obiektach wymaga zaangażowania wszystkich podmiotów: osób pełniących samodzielne funkcje techniczne w budownictwie, inwestorów oraz właścicieli i zarządców obiektów.</a:t>
            </a:r>
          </a:p>
        </p:txBody>
      </p:sp>
      <p:pic>
        <p:nvPicPr>
          <p:cNvPr id="14" name="Grafika 13" descr="Budowlaniec">
            <a:extLst>
              <a:ext uri="{FF2B5EF4-FFF2-40B4-BE49-F238E27FC236}">
                <a16:creationId xmlns:a16="http://schemas.microsoft.com/office/drawing/2014/main" id="{B5C42B7B-A082-4D9A-99F5-2C8C296DEE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4401" y="3878814"/>
            <a:ext cx="914400" cy="914400"/>
          </a:xfrm>
          <a:prstGeom prst="rect">
            <a:avLst/>
          </a:prstGeom>
        </p:spPr>
      </p:pic>
      <p:grpSp>
        <p:nvGrpSpPr>
          <p:cNvPr id="41" name="Grupa 40">
            <a:extLst>
              <a:ext uri="{FF2B5EF4-FFF2-40B4-BE49-F238E27FC236}">
                <a16:creationId xmlns:a16="http://schemas.microsoft.com/office/drawing/2014/main" id="{7CCE48F8-DF21-44F2-8A7B-8D9FB8E1A751}"/>
              </a:ext>
            </a:extLst>
          </p:cNvPr>
          <p:cNvGrpSpPr/>
          <p:nvPr/>
        </p:nvGrpSpPr>
        <p:grpSpPr>
          <a:xfrm>
            <a:off x="1394460" y="2115155"/>
            <a:ext cx="2971467" cy="982833"/>
            <a:chOff x="1314450" y="4538591"/>
            <a:chExt cx="2971467" cy="982833"/>
          </a:xfrm>
        </p:grpSpPr>
        <p:sp>
          <p:nvSpPr>
            <p:cNvPr id="40" name="Strzałka: pięciokąt 39">
              <a:extLst>
                <a:ext uri="{FF2B5EF4-FFF2-40B4-BE49-F238E27FC236}">
                  <a16:creationId xmlns:a16="http://schemas.microsoft.com/office/drawing/2014/main" id="{7E8B39EF-F139-4736-BAD1-D512EE3514E9}"/>
                </a:ext>
              </a:extLst>
            </p:cNvPr>
            <p:cNvSpPr/>
            <p:nvPr/>
          </p:nvSpPr>
          <p:spPr>
            <a:xfrm>
              <a:off x="1314450" y="4538591"/>
              <a:ext cx="2971467" cy="982833"/>
            </a:xfrm>
            <a:prstGeom prst="homePlate">
              <a:avLst/>
            </a:prstGeom>
            <a:solidFill>
              <a:srgbClr val="33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Grafika 27" descr="Spotkanie">
              <a:extLst>
                <a:ext uri="{FF2B5EF4-FFF2-40B4-BE49-F238E27FC236}">
                  <a16:creationId xmlns:a16="http://schemas.microsoft.com/office/drawing/2014/main" id="{1027BE46-3B91-4E09-BE6C-D80C46061E9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37299" y="4667599"/>
              <a:ext cx="828583" cy="770079"/>
            </a:xfrm>
            <a:prstGeom prst="rect">
              <a:avLst/>
            </a:prstGeom>
          </p:spPr>
        </p:pic>
      </p:grpSp>
      <p:pic>
        <p:nvPicPr>
          <p:cNvPr id="35" name="Grafika 34" descr="Lista kontrolna (od prawej do lewej)">
            <a:extLst>
              <a:ext uri="{FF2B5EF4-FFF2-40B4-BE49-F238E27FC236}">
                <a16:creationId xmlns:a16="http://schemas.microsoft.com/office/drawing/2014/main" id="{D59C31E2-0996-4072-A3A8-42D8FB7AE8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4401" y="5608257"/>
            <a:ext cx="914400" cy="914400"/>
          </a:xfrm>
          <a:prstGeom prst="rect">
            <a:avLst/>
          </a:prstGeom>
        </p:spPr>
      </p:pic>
      <p:sp>
        <p:nvSpPr>
          <p:cNvPr id="36" name="Prostokąt 35">
            <a:extLst>
              <a:ext uri="{FF2B5EF4-FFF2-40B4-BE49-F238E27FC236}">
                <a16:creationId xmlns:a16="http://schemas.microsoft.com/office/drawing/2014/main" id="{FC64A70F-72F7-42AD-9CF2-DA6F3E0EAB99}"/>
              </a:ext>
            </a:extLst>
          </p:cNvPr>
          <p:cNvSpPr/>
          <p:nvPr/>
        </p:nvSpPr>
        <p:spPr>
          <a:xfrm>
            <a:off x="5459327" y="3850293"/>
            <a:ext cx="7616592" cy="982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Kluczowe znaczenie mają działania związane z usuwaniem nieprawidłowości w stanie technicznym obiektów, które zagrażają lub mogą zagrażać bezpieczeństwu, życiu lub zdrowiu ludzi. 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4F6D7963-859C-4624-80BE-9C2768EED999}"/>
              </a:ext>
            </a:extLst>
          </p:cNvPr>
          <p:cNvSpPr/>
          <p:nvPr/>
        </p:nvSpPr>
        <p:spPr>
          <a:xfrm>
            <a:off x="0" y="6703595"/>
            <a:ext cx="14630399" cy="1496291"/>
          </a:xfrm>
          <a:custGeom>
            <a:avLst/>
            <a:gdLst/>
            <a:ahLst/>
            <a:cxnLst/>
            <a:rect l="l" t="t" r="r" b="b"/>
            <a:pathLst>
              <a:path w="15351301" h="4010527">
                <a:moveTo>
                  <a:pt x="0" y="0"/>
                </a:moveTo>
                <a:lnTo>
                  <a:pt x="15351301" y="0"/>
                </a:lnTo>
                <a:lnTo>
                  <a:pt x="15351301" y="4010527"/>
                </a:lnTo>
                <a:lnTo>
                  <a:pt x="0" y="4010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1F762A26-B1CA-44FC-AD8C-FE0952F4558E}"/>
              </a:ext>
            </a:extLst>
          </p:cNvPr>
          <p:cNvSpPr txBox="1"/>
          <p:nvPr/>
        </p:nvSpPr>
        <p:spPr>
          <a:xfrm>
            <a:off x="4818974" y="1002224"/>
            <a:ext cx="8416966" cy="4831538"/>
          </a:xfrm>
          <a:prstGeom prst="rect">
            <a:avLst/>
          </a:prstGeom>
        </p:spPr>
        <p:txBody>
          <a:bodyPr lIns="40640" tIns="40640" rIns="40640" bIns="40640" rtlCol="0" anchor="ctr"/>
          <a:lstStyle/>
          <a:p>
            <a:pPr algn="ctr">
              <a:lnSpc>
                <a:spcPts val="2127"/>
              </a:lnSpc>
              <a:spcBef>
                <a:spcPct val="0"/>
              </a:spcBef>
            </a:pPr>
            <a:endParaRPr sz="1440" dirty="0"/>
          </a:p>
        </p:txBody>
      </p:sp>
      <p:grpSp>
        <p:nvGrpSpPr>
          <p:cNvPr id="19" name="Group 29">
            <a:extLst>
              <a:ext uri="{FF2B5EF4-FFF2-40B4-BE49-F238E27FC236}">
                <a16:creationId xmlns:a16="http://schemas.microsoft.com/office/drawing/2014/main" id="{A129CF6A-2163-4E65-A197-52199174E0D5}"/>
              </a:ext>
            </a:extLst>
          </p:cNvPr>
          <p:cNvGrpSpPr/>
          <p:nvPr/>
        </p:nvGrpSpPr>
        <p:grpSpPr>
          <a:xfrm>
            <a:off x="0" y="1508167"/>
            <a:ext cx="1778000" cy="6754970"/>
            <a:chOff x="0" y="0"/>
            <a:chExt cx="316029" cy="1174054"/>
          </a:xfrm>
        </p:grpSpPr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F7667021-ED99-43F2-85E4-A20FBE57EA67}"/>
                </a:ext>
              </a:extLst>
            </p:cNvPr>
            <p:cNvSpPr/>
            <p:nvPr/>
          </p:nvSpPr>
          <p:spPr>
            <a:xfrm>
              <a:off x="0" y="0"/>
              <a:ext cx="316029" cy="1174054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31">
              <a:extLst>
                <a:ext uri="{FF2B5EF4-FFF2-40B4-BE49-F238E27FC236}">
                  <a16:creationId xmlns:a16="http://schemas.microsoft.com/office/drawing/2014/main" id="{84867776-C97A-4782-9A1E-B16197193F96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sp>
        <p:nvSpPr>
          <p:cNvPr id="22" name="Freeform 28">
            <a:extLst>
              <a:ext uri="{FF2B5EF4-FFF2-40B4-BE49-F238E27FC236}">
                <a16:creationId xmlns:a16="http://schemas.microsoft.com/office/drawing/2014/main" id="{637236AB-16A7-42DD-9350-CC96A43348AF}"/>
              </a:ext>
            </a:extLst>
          </p:cNvPr>
          <p:cNvSpPr/>
          <p:nvPr/>
        </p:nvSpPr>
        <p:spPr>
          <a:xfrm rot="5400000" flipV="1">
            <a:off x="12258167" y="383668"/>
            <a:ext cx="2755901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5725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982325" y="1160562"/>
            <a:ext cx="7158514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pl-PL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Rekomendacje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325" y="2894767"/>
            <a:ext cx="448273" cy="4991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696701" y="2980509"/>
            <a:ext cx="2995373" cy="390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pl-PL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k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ontrol</a:t>
            </a:r>
            <a:r>
              <a:rPr lang="pl-PL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ach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prewencyjn</a:t>
            </a:r>
            <a:r>
              <a:rPr lang="pl-PL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ych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325" y="4355479"/>
            <a:ext cx="377071" cy="37707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96700" y="4420249"/>
            <a:ext cx="3206769" cy="316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pl-PL" sz="185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publikowaniu komunikatów 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033" y="5967793"/>
            <a:ext cx="377071" cy="37707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91162" y="6032562"/>
            <a:ext cx="2629377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pl-PL" sz="185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bieżącym monitoringu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5A7B6607-0AA7-4B03-BF7F-D0503AEB4C58}"/>
              </a:ext>
            </a:extLst>
          </p:cNvPr>
          <p:cNvSpPr/>
          <p:nvPr/>
        </p:nvSpPr>
        <p:spPr>
          <a:xfrm>
            <a:off x="8335092" y="1970677"/>
            <a:ext cx="6295308" cy="5146674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6BA28FA5-C8B2-4E8E-B5EC-03B822CB85D4}"/>
              </a:ext>
            </a:extLst>
          </p:cNvPr>
          <p:cNvSpPr/>
          <p:nvPr/>
        </p:nvSpPr>
        <p:spPr>
          <a:xfrm>
            <a:off x="903982" y="1933217"/>
            <a:ext cx="7315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Wskazane jest utrzymanie dotychczasowych działań polegających m.in. na: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7DF552DB-10B0-4C8E-AB1C-CBC62E0DD29D}"/>
              </a:ext>
            </a:extLst>
          </p:cNvPr>
          <p:cNvSpPr/>
          <p:nvPr/>
        </p:nvSpPr>
        <p:spPr>
          <a:xfrm>
            <a:off x="1631957" y="3274051"/>
            <a:ext cx="6209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realizowanych przez organy nadzoru budowlanego w zakresie utrzymania obiektów budowlanych i wykonywania robót budowlanych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54AE7B70-C713-4D8F-98E2-49C9D98587AB}"/>
              </a:ext>
            </a:extLst>
          </p:cNvPr>
          <p:cNvSpPr/>
          <p:nvPr/>
        </p:nvSpPr>
        <p:spPr>
          <a:xfrm>
            <a:off x="1614249" y="4744120"/>
            <a:ext cx="6123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przypominających o obwiązkach ciążących na osobach uczestniczących w procesie budowlanym oraz właścicielach i zarządcach obiektów budowlanych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76618AE-B058-40C8-B9B2-77EBAA5C4519}"/>
              </a:ext>
            </a:extLst>
          </p:cNvPr>
          <p:cNvSpPr/>
          <p:nvPr/>
        </p:nvSpPr>
        <p:spPr>
          <a:xfrm>
            <a:off x="1614249" y="6344863"/>
            <a:ext cx="6226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katastrof budowlanych, w szczególności analizowaniu przyczyn ich występowania, a także udostępnianiu wyników tych analiz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9BF9120D-907A-450F-9370-BCC4DA0E9EDE}"/>
              </a:ext>
            </a:extLst>
          </p:cNvPr>
          <p:cNvSpPr/>
          <p:nvPr/>
        </p:nvSpPr>
        <p:spPr>
          <a:xfrm rot="5400000">
            <a:off x="-2661140" y="2753813"/>
            <a:ext cx="8147020" cy="2804558"/>
          </a:xfrm>
          <a:custGeom>
            <a:avLst/>
            <a:gdLst/>
            <a:ahLst/>
            <a:cxnLst/>
            <a:rect l="l" t="t" r="r" b="b"/>
            <a:pathLst>
              <a:path w="15351301" h="4010527">
                <a:moveTo>
                  <a:pt x="0" y="0"/>
                </a:moveTo>
                <a:lnTo>
                  <a:pt x="15351301" y="0"/>
                </a:lnTo>
                <a:lnTo>
                  <a:pt x="15351301" y="4010527"/>
                </a:lnTo>
                <a:lnTo>
                  <a:pt x="0" y="4010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21" name="Group 29">
            <a:extLst>
              <a:ext uri="{FF2B5EF4-FFF2-40B4-BE49-F238E27FC236}">
                <a16:creationId xmlns:a16="http://schemas.microsoft.com/office/drawing/2014/main" id="{9CA46136-B21E-4200-BEA3-8073DC4CFF1A}"/>
              </a:ext>
            </a:extLst>
          </p:cNvPr>
          <p:cNvGrpSpPr/>
          <p:nvPr/>
        </p:nvGrpSpPr>
        <p:grpSpPr>
          <a:xfrm rot="16200000">
            <a:off x="11030182" y="3669376"/>
            <a:ext cx="1047066" cy="6557134"/>
            <a:chOff x="-12479" y="-38100"/>
            <a:chExt cx="328508" cy="1250659"/>
          </a:xfrm>
        </p:grpSpPr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5B3E03D2-0CEA-427F-BBFF-CC26238EA934}"/>
                </a:ext>
              </a:extLst>
            </p:cNvPr>
            <p:cNvSpPr/>
            <p:nvPr/>
          </p:nvSpPr>
          <p:spPr>
            <a:xfrm>
              <a:off x="-12479" y="-28259"/>
              <a:ext cx="316029" cy="1240818"/>
            </a:xfrm>
            <a:custGeom>
              <a:avLst/>
              <a:gdLst/>
              <a:ahLst/>
              <a:cxnLst/>
              <a:rect l="l" t="t" r="r" b="b"/>
              <a:pathLst>
                <a:path w="316029" h="1174054">
                  <a:moveTo>
                    <a:pt x="0" y="0"/>
                  </a:moveTo>
                  <a:lnTo>
                    <a:pt x="316029" y="0"/>
                  </a:lnTo>
                  <a:lnTo>
                    <a:pt x="316029" y="1174054"/>
                  </a:lnTo>
                  <a:lnTo>
                    <a:pt x="0" y="117405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31">
              <a:extLst>
                <a:ext uri="{FF2B5EF4-FFF2-40B4-BE49-F238E27FC236}">
                  <a16:creationId xmlns:a16="http://schemas.microsoft.com/office/drawing/2014/main" id="{D9CFA69C-27B6-4CF4-B8E3-C30B378DD74B}"/>
                </a:ext>
              </a:extLst>
            </p:cNvPr>
            <p:cNvSpPr txBox="1"/>
            <p:nvPr/>
          </p:nvSpPr>
          <p:spPr>
            <a:xfrm>
              <a:off x="0" y="-38100"/>
              <a:ext cx="316029" cy="121215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/>
            </a:p>
          </p:txBody>
        </p:sp>
      </p:grpSp>
      <p:sp>
        <p:nvSpPr>
          <p:cNvPr id="24" name="Freeform 21">
            <a:extLst>
              <a:ext uri="{FF2B5EF4-FFF2-40B4-BE49-F238E27FC236}">
                <a16:creationId xmlns:a16="http://schemas.microsoft.com/office/drawing/2014/main" id="{15A30492-2E57-48CE-AE8E-CAD1A0674FDF}"/>
              </a:ext>
            </a:extLst>
          </p:cNvPr>
          <p:cNvSpPr/>
          <p:nvPr/>
        </p:nvSpPr>
        <p:spPr>
          <a:xfrm>
            <a:off x="6801665" y="7471476"/>
            <a:ext cx="488457" cy="488457"/>
          </a:xfrm>
          <a:custGeom>
            <a:avLst/>
            <a:gdLst/>
            <a:ahLst/>
            <a:cxnLst/>
            <a:rect l="l" t="t" r="r" b="b"/>
            <a:pathLst>
              <a:path w="610571" h="610571">
                <a:moveTo>
                  <a:pt x="0" y="0"/>
                </a:moveTo>
                <a:lnTo>
                  <a:pt x="610570" y="0"/>
                </a:lnTo>
                <a:lnTo>
                  <a:pt x="610570" y="610571"/>
                </a:lnTo>
                <a:lnTo>
                  <a:pt x="0" y="610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1BD0520E-12BD-49EC-8C0D-0C9ACB69998F}"/>
              </a:ext>
            </a:extLst>
          </p:cNvPr>
          <p:cNvSpPr/>
          <p:nvPr/>
        </p:nvSpPr>
        <p:spPr>
          <a:xfrm>
            <a:off x="6428828" y="2441909"/>
            <a:ext cx="488457" cy="488457"/>
          </a:xfrm>
          <a:custGeom>
            <a:avLst/>
            <a:gdLst/>
            <a:ahLst/>
            <a:cxnLst/>
            <a:rect l="l" t="t" r="r" b="b"/>
            <a:pathLst>
              <a:path w="610571" h="610571">
                <a:moveTo>
                  <a:pt x="0" y="0"/>
                </a:moveTo>
                <a:lnTo>
                  <a:pt x="610570" y="0"/>
                </a:lnTo>
                <a:lnTo>
                  <a:pt x="610570" y="610571"/>
                </a:lnTo>
                <a:lnTo>
                  <a:pt x="0" y="610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8A7BD434-D65D-4744-9E6F-80CA7106D9E6}"/>
              </a:ext>
            </a:extLst>
          </p:cNvPr>
          <p:cNvGrpSpPr/>
          <p:nvPr/>
        </p:nvGrpSpPr>
        <p:grpSpPr>
          <a:xfrm rot="10800000">
            <a:off x="1872287" y="0"/>
            <a:ext cx="11937388" cy="594164"/>
            <a:chOff x="14382" y="-38100"/>
            <a:chExt cx="3930004" cy="647700"/>
          </a:xfrm>
        </p:grpSpPr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41600CF-6615-42BF-8131-91606D874B4B}"/>
                </a:ext>
              </a:extLst>
            </p:cNvPr>
            <p:cNvSpPr/>
            <p:nvPr/>
          </p:nvSpPr>
          <p:spPr>
            <a:xfrm>
              <a:off x="14382" y="0"/>
              <a:ext cx="3930004" cy="609600"/>
            </a:xfrm>
            <a:custGeom>
              <a:avLst/>
              <a:gdLst/>
              <a:ahLst/>
              <a:cxnLst/>
              <a:rect l="l" t="t" r="r" b="b"/>
              <a:pathLst>
                <a:path w="3930004" h="609600">
                  <a:moveTo>
                    <a:pt x="240325" y="0"/>
                  </a:moveTo>
                  <a:lnTo>
                    <a:pt x="3689681" y="0"/>
                  </a:lnTo>
                  <a:cubicBezTo>
                    <a:pt x="3720440" y="0"/>
                    <a:pt x="3747748" y="19683"/>
                    <a:pt x="3757475" y="48863"/>
                  </a:cubicBezTo>
                  <a:lnTo>
                    <a:pt x="3928099" y="560737"/>
                  </a:lnTo>
                  <a:cubicBezTo>
                    <a:pt x="3931873" y="572057"/>
                    <a:pt x="3929975" y="584502"/>
                    <a:pt x="3922997" y="594183"/>
                  </a:cubicBezTo>
                  <a:cubicBezTo>
                    <a:pt x="3916020" y="603864"/>
                    <a:pt x="3904814" y="609600"/>
                    <a:pt x="3892881" y="609600"/>
                  </a:cubicBezTo>
                  <a:lnTo>
                    <a:pt x="37125" y="609600"/>
                  </a:lnTo>
                  <a:cubicBezTo>
                    <a:pt x="25191" y="609600"/>
                    <a:pt x="13986" y="603864"/>
                    <a:pt x="7008" y="594183"/>
                  </a:cubicBezTo>
                  <a:cubicBezTo>
                    <a:pt x="31" y="584502"/>
                    <a:pt x="-1868" y="572057"/>
                    <a:pt x="1906" y="560737"/>
                  </a:cubicBezTo>
                  <a:lnTo>
                    <a:pt x="172530" y="48863"/>
                  </a:lnTo>
                  <a:cubicBezTo>
                    <a:pt x="182257" y="19683"/>
                    <a:pt x="209565" y="0"/>
                    <a:pt x="240325" y="0"/>
                  </a:cubicBezTo>
                  <a:close/>
                </a:path>
              </a:pathLst>
            </a:custGeom>
            <a:solidFill>
              <a:srgbClr val="3333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178BEF5B-4473-46F7-8492-A0E3C77DF4B3}"/>
                </a:ext>
              </a:extLst>
            </p:cNvPr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7009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8890966" y="2473887"/>
            <a:ext cx="1048063" cy="10430806"/>
            <a:chOff x="0" y="0"/>
            <a:chExt cx="959565" cy="3434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9565" cy="3434010"/>
            </a:xfrm>
            <a:custGeom>
              <a:avLst/>
              <a:gdLst/>
              <a:ahLst/>
              <a:cxnLst/>
              <a:rect l="l" t="t" r="r" b="b"/>
              <a:pathLst>
                <a:path w="959565" h="3434010">
                  <a:moveTo>
                    <a:pt x="0" y="0"/>
                  </a:moveTo>
                  <a:lnTo>
                    <a:pt x="959565" y="0"/>
                  </a:lnTo>
                  <a:lnTo>
                    <a:pt x="959565" y="3434010"/>
                  </a:lnTo>
                  <a:lnTo>
                    <a:pt x="0" y="343401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59565" cy="347211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83945" y="-116774"/>
            <a:ext cx="2346455" cy="8346373"/>
            <a:chOff x="0" y="-38100"/>
            <a:chExt cx="772495" cy="3472110"/>
          </a:xfrm>
        </p:grpSpPr>
        <p:sp>
          <p:nvSpPr>
            <p:cNvPr id="7" name="Freeform 7"/>
            <p:cNvSpPr/>
            <p:nvPr/>
          </p:nvSpPr>
          <p:spPr>
            <a:xfrm>
              <a:off x="15491" y="0"/>
              <a:ext cx="757004" cy="3434010"/>
            </a:xfrm>
            <a:custGeom>
              <a:avLst/>
              <a:gdLst/>
              <a:ahLst/>
              <a:cxnLst/>
              <a:rect l="l" t="t" r="r" b="b"/>
              <a:pathLst>
                <a:path w="757004" h="3434010">
                  <a:moveTo>
                    <a:pt x="0" y="0"/>
                  </a:moveTo>
                  <a:lnTo>
                    <a:pt x="757004" y="0"/>
                  </a:lnTo>
                  <a:lnTo>
                    <a:pt x="757004" y="3434010"/>
                  </a:lnTo>
                  <a:lnTo>
                    <a:pt x="0" y="3434010"/>
                  </a:lnTo>
                  <a:close/>
                </a:path>
              </a:pathLst>
            </a:custGeom>
            <a:solidFill>
              <a:srgbClr val="3333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57004" cy="347211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  <a:spcBef>
                  <a:spcPct val="0"/>
                </a:spcBef>
              </a:pPr>
              <a:endParaRPr sz="144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81698" y="3833420"/>
            <a:ext cx="4169272" cy="4103554"/>
            <a:chOff x="0" y="0"/>
            <a:chExt cx="6948787" cy="683925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16132" r="16132"/>
            <a:stretch>
              <a:fillRect/>
            </a:stretch>
          </p:blipFill>
          <p:spPr>
            <a:xfrm>
              <a:off x="0" y="0"/>
              <a:ext cx="6948787" cy="683925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8619070" y="562671"/>
            <a:ext cx="3986725" cy="4173430"/>
            <a:chOff x="0" y="0"/>
            <a:chExt cx="6644542" cy="695571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 l="18118" r="18118"/>
            <a:stretch>
              <a:fillRect/>
            </a:stretch>
          </p:blipFill>
          <p:spPr>
            <a:xfrm>
              <a:off x="0" y="0"/>
              <a:ext cx="6644542" cy="6955716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13807440" y="265590"/>
            <a:ext cx="594163" cy="594163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5278589" y="7406640"/>
            <a:ext cx="594163" cy="594163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896898" y="1125923"/>
            <a:ext cx="5438363" cy="60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00" b="1" dirty="0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Wprowadzenie</a:t>
            </a:r>
            <a:endParaRPr lang="en-US" sz="3938" b="1" dirty="0">
              <a:solidFill>
                <a:srgbClr val="333399"/>
              </a:solidFill>
              <a:latin typeface="Arial" panose="020B0604020202020204" pitchFamily="34" charset="0"/>
              <a:ea typeface="Open Sauce Bold"/>
              <a:cs typeface="Arial" panose="020B0604020202020204" pitchFamily="34" charset="0"/>
              <a:sym typeface="Open Sauc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96898" y="2438037"/>
            <a:ext cx="7284720" cy="3331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Katastrofy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 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budowlane stanowią jedno z najpoważniejszych zagrożeń w przestrzeni publicznej. Ich skutki obejmują nie tylko straty materialne, ale przede wszystkim mogą stanowić zagrożenie dla zdrowia i życia ludzi. 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  <a:sym typeface="Open Sauce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Rokroczne analizy prowadzone przez GUNB umożliwiają ocenę skali zjawiska, jego struktury (rodzaj obiektów, etap realizacji inwestycji, sposób użytkowania) oraz przyczyn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powstawania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 </a:t>
            </a:r>
            <a:r>
              <a:rPr lang="en-US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zniszczeń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 konstrukcji.</a:t>
            </a:r>
            <a:endParaRPr lang="pl-PL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  <a:sym typeface="Open Sauce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Open Sauce"/>
              </a:rPr>
              <a:t>Na szczęście rok 2025 nie obfitował w tak intensywne zjawiska atmosferyczne jak rok ubiegły, kiedy powodzie nawiedziły województwa dolnośląskie, lubuskie, opolskie i śląskie.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43592" cy="8229600"/>
            <a:chOff x="0" y="0"/>
            <a:chExt cx="1151022" cy="14609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1022" cy="1460915"/>
            </a:xfrm>
            <a:custGeom>
              <a:avLst/>
              <a:gdLst/>
              <a:ahLst/>
              <a:cxnLst/>
              <a:rect l="l" t="t" r="r" b="b"/>
              <a:pathLst>
                <a:path w="1151022" h="1460915">
                  <a:moveTo>
                    <a:pt x="0" y="0"/>
                  </a:moveTo>
                  <a:lnTo>
                    <a:pt x="1151022" y="0"/>
                  </a:lnTo>
                  <a:lnTo>
                    <a:pt x="1151022" y="1460915"/>
                  </a:lnTo>
                  <a:lnTo>
                    <a:pt x="0" y="1460915"/>
                  </a:lnTo>
                  <a:close/>
                </a:path>
              </a:pathLst>
            </a:custGeom>
            <a:blipFill>
              <a:blip r:embed="rId2"/>
              <a:stretch>
                <a:fillRect l="-45251" r="-45251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Freeform 4"/>
          <p:cNvSpPr/>
          <p:nvPr/>
        </p:nvSpPr>
        <p:spPr>
          <a:xfrm flipH="1" flipV="1">
            <a:off x="0" y="0"/>
            <a:ext cx="3124200" cy="527209"/>
          </a:xfrm>
          <a:custGeom>
            <a:avLst/>
            <a:gdLst/>
            <a:ahLst/>
            <a:cxnLst/>
            <a:rect l="l" t="t" r="r" b="b"/>
            <a:pathLst>
              <a:path w="3905250" h="659011">
                <a:moveTo>
                  <a:pt x="3905250" y="659011"/>
                </a:moveTo>
                <a:lnTo>
                  <a:pt x="0" y="659011"/>
                </a:lnTo>
                <a:lnTo>
                  <a:pt x="0" y="0"/>
                </a:lnTo>
                <a:lnTo>
                  <a:pt x="3905250" y="0"/>
                </a:lnTo>
                <a:lnTo>
                  <a:pt x="3905250" y="65901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819392" y="7702392"/>
            <a:ext cx="3124200" cy="527209"/>
          </a:xfrm>
          <a:custGeom>
            <a:avLst/>
            <a:gdLst/>
            <a:ahLst/>
            <a:cxnLst/>
            <a:rect l="l" t="t" r="r" b="b"/>
            <a:pathLst>
              <a:path w="3905250" h="659011">
                <a:moveTo>
                  <a:pt x="0" y="0"/>
                </a:moveTo>
                <a:lnTo>
                  <a:pt x="3905250" y="0"/>
                </a:lnTo>
                <a:lnTo>
                  <a:pt x="3905250" y="659011"/>
                </a:lnTo>
                <a:lnTo>
                  <a:pt x="0" y="659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315200" y="1159669"/>
            <a:ext cx="6642260" cy="66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3600" b="1" dirty="0">
                <a:solidFill>
                  <a:srgbClr val="333399"/>
                </a:solidFill>
                <a:latin typeface="Arial" panose="020B0604020202020204" pitchFamily="34" charset="0"/>
                <a:ea typeface="Poppins Bold"/>
                <a:cs typeface="Arial" panose="020B0604020202020204" pitchFamily="34" charset="0"/>
                <a:sym typeface="Poppins Bold"/>
              </a:rPr>
              <a:t>Wprowadzenie</a:t>
            </a:r>
            <a:endParaRPr lang="en-US" sz="4000" b="1" dirty="0">
              <a:solidFill>
                <a:srgbClr val="333399"/>
              </a:solidFill>
              <a:latin typeface="Arial" panose="020B0604020202020204" pitchFamily="34" charset="0"/>
              <a:ea typeface="Poppins Bold"/>
              <a:cs typeface="Arial" panose="020B0604020202020204" pitchFamily="34" charset="0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15201" y="2234916"/>
            <a:ext cx="6276458" cy="480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Katastrofy budowlane podlegają rejestracji od 1995 r. Od 2008 r. prowadzony jest natomiast elektroniczny rejestr katastrof budowlanych.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Niniejsza analiza przedstawia dane z Rejestru Katastrof Budowlanych wprowadzone przez powiatowych i wojewódzkich inspektorów nadzoru budowlanego – według stanu na dzień 17 lutego 2026 r.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Opracowanie – wzorem lat ubiegłych – zostanie opublikowane na stronie internetowej Głównego Urzędu Nadzoru Budowlanego: gov.pl/web/gunb/katastrofy-budowlane. Serdecznie zachęcamy do zapoznania się z niniejszą publikacją. Mamy nadzieję, że będzie ona dla Państwa cennym źródłem informacji.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2E2E2E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2E2E2E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Katastrofa budowlana w powiecie ełckim">
            <a:extLst>
              <a:ext uri="{FF2B5EF4-FFF2-40B4-BE49-F238E27FC236}">
                <a16:creationId xmlns:a16="http://schemas.microsoft.com/office/drawing/2014/main" id="{E5BF97CA-27D3-4045-AEDD-74975BA6A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r="30210"/>
          <a:stretch/>
        </p:blipFill>
        <p:spPr bwMode="auto">
          <a:xfrm>
            <a:off x="-1" y="0"/>
            <a:ext cx="4635371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/>
          <p:cNvSpPr/>
          <p:nvPr/>
        </p:nvSpPr>
        <p:spPr>
          <a:xfrm>
            <a:off x="0" y="5781574"/>
            <a:ext cx="2465620" cy="2459456"/>
          </a:xfrm>
          <a:custGeom>
            <a:avLst/>
            <a:gdLst/>
            <a:ahLst/>
            <a:cxnLst/>
            <a:rect l="l" t="t" r="r" b="b"/>
            <a:pathLst>
              <a:path w="3082025" h="3074320">
                <a:moveTo>
                  <a:pt x="0" y="0"/>
                </a:moveTo>
                <a:lnTo>
                  <a:pt x="3082025" y="0"/>
                </a:lnTo>
                <a:lnTo>
                  <a:pt x="3082025" y="3074320"/>
                </a:lnTo>
                <a:lnTo>
                  <a:pt x="0" y="30743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6" name="Group 16"/>
          <p:cNvGrpSpPr/>
          <p:nvPr/>
        </p:nvGrpSpPr>
        <p:grpSpPr>
          <a:xfrm>
            <a:off x="4834084" y="822960"/>
            <a:ext cx="9299639" cy="1095566"/>
            <a:chOff x="0" y="0"/>
            <a:chExt cx="10820400" cy="1825942"/>
          </a:xfrm>
        </p:grpSpPr>
        <p:sp>
          <p:nvSpPr>
            <p:cNvPr id="17" name="Freeform 17"/>
            <p:cNvSpPr/>
            <p:nvPr/>
          </p:nvSpPr>
          <p:spPr>
            <a:xfrm flipH="1" flipV="1">
              <a:off x="0" y="0"/>
              <a:ext cx="10820400" cy="1825942"/>
            </a:xfrm>
            <a:custGeom>
              <a:avLst/>
              <a:gdLst/>
              <a:ahLst/>
              <a:cxnLst/>
              <a:rect l="l" t="t" r="r" b="b"/>
              <a:pathLst>
                <a:path w="10820400" h="1825942">
                  <a:moveTo>
                    <a:pt x="10820400" y="1825942"/>
                  </a:moveTo>
                  <a:lnTo>
                    <a:pt x="0" y="1825942"/>
                  </a:lnTo>
                  <a:lnTo>
                    <a:pt x="0" y="0"/>
                  </a:lnTo>
                  <a:lnTo>
                    <a:pt x="10820400" y="0"/>
                  </a:lnTo>
                  <a:lnTo>
                    <a:pt x="10820400" y="1825942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8329" y="236696"/>
              <a:ext cx="9525000" cy="1124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pl-PL" sz="3600" b="1" dirty="0">
                  <a:solidFill>
                    <a:srgbClr val="FFFFFF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Definicja katastrofy budowanej</a:t>
              </a:r>
              <a:endPara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Poppins Bold"/>
                <a:cs typeface="Arial" panose="020B0604020202020204" pitchFamily="34" charset="0"/>
                <a:sym typeface="Poppins Bold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834083" y="2732729"/>
            <a:ext cx="9299639" cy="1172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Zgodnie z art. 73 ustawy Prawo budowlane, katastrofą budowlaną jest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niezamierzone, gwałtowne zniszczenie obiektu budowlanego lub jego części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Poppins"/>
              </a:rPr>
              <a:t>, a także konstrukcyjnych elementów rusztowań, elementów formujących, ścianek szczelnych i obudowy wykopów.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2E2E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0F60762-A0A3-408D-830B-5DE356CFAB88}"/>
              </a:ext>
            </a:extLst>
          </p:cNvPr>
          <p:cNvGrpSpPr/>
          <p:nvPr/>
        </p:nvGrpSpPr>
        <p:grpSpPr>
          <a:xfrm>
            <a:off x="5046433" y="4856464"/>
            <a:ext cx="9147239" cy="2278330"/>
            <a:chOff x="5634751" y="5048250"/>
            <a:chExt cx="11434049" cy="2847913"/>
          </a:xfrm>
        </p:grpSpPr>
        <p:grpSp>
          <p:nvGrpSpPr>
            <p:cNvPr id="5" name="Group 5"/>
            <p:cNvGrpSpPr/>
            <p:nvPr/>
          </p:nvGrpSpPr>
          <p:grpSpPr>
            <a:xfrm>
              <a:off x="5634751" y="5048250"/>
              <a:ext cx="762000" cy="7620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1600" y="0"/>
                    </a:moveTo>
                    <a:lnTo>
                      <a:pt x="711200" y="0"/>
                    </a:lnTo>
                    <a:cubicBezTo>
                      <a:pt x="767312" y="0"/>
                      <a:pt x="812800" y="45488"/>
                      <a:pt x="812800" y="101600"/>
                    </a:cubicBezTo>
                    <a:lnTo>
                      <a:pt x="812800" y="711200"/>
                    </a:lnTo>
                    <a:cubicBezTo>
                      <a:pt x="812800" y="767312"/>
                      <a:pt x="767312" y="812800"/>
                      <a:pt x="711200" y="812800"/>
                    </a:cubicBezTo>
                    <a:lnTo>
                      <a:pt x="101600" y="812800"/>
                    </a:lnTo>
                    <a:cubicBezTo>
                      <a:pt x="45488" y="812800"/>
                      <a:pt x="0" y="767312"/>
                      <a:pt x="0" y="711200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solidFill>
                <a:srgbClr val="333399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10160" tIns="10160" rIns="10160" bIns="10160" rtlCol="0" anchor="ctr"/>
              <a:lstStyle/>
              <a:p>
                <a:pPr algn="ctr">
                  <a:lnSpc>
                    <a:spcPts val="3135"/>
                  </a:lnSpc>
                </a:pPr>
                <a:endParaRPr sz="1440" dirty="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9832324" y="5048250"/>
              <a:ext cx="762000" cy="7620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1600" y="0"/>
                    </a:moveTo>
                    <a:lnTo>
                      <a:pt x="711200" y="0"/>
                    </a:lnTo>
                    <a:cubicBezTo>
                      <a:pt x="767312" y="0"/>
                      <a:pt x="812800" y="45488"/>
                      <a:pt x="812800" y="101600"/>
                    </a:cubicBezTo>
                    <a:lnTo>
                      <a:pt x="812800" y="711200"/>
                    </a:lnTo>
                    <a:cubicBezTo>
                      <a:pt x="812800" y="767312"/>
                      <a:pt x="767312" y="812800"/>
                      <a:pt x="711200" y="812800"/>
                    </a:cubicBezTo>
                    <a:lnTo>
                      <a:pt x="101600" y="812800"/>
                    </a:lnTo>
                    <a:cubicBezTo>
                      <a:pt x="45488" y="812800"/>
                      <a:pt x="0" y="767312"/>
                      <a:pt x="0" y="711200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solidFill>
                <a:srgbClr val="333399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10160" tIns="10160" rIns="10160" bIns="10160" rtlCol="0" anchor="ctr"/>
              <a:lstStyle/>
              <a:p>
                <a:pPr algn="ctr">
                  <a:lnSpc>
                    <a:spcPts val="3135"/>
                  </a:lnSpc>
                </a:pPr>
                <a:endParaRPr sz="1440" dirty="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4029897" y="5048250"/>
              <a:ext cx="762000" cy="76200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1600" y="0"/>
                    </a:moveTo>
                    <a:lnTo>
                      <a:pt x="711200" y="0"/>
                    </a:lnTo>
                    <a:cubicBezTo>
                      <a:pt x="767312" y="0"/>
                      <a:pt x="812800" y="45488"/>
                      <a:pt x="812800" y="101600"/>
                    </a:cubicBezTo>
                    <a:lnTo>
                      <a:pt x="812800" y="711200"/>
                    </a:lnTo>
                    <a:cubicBezTo>
                      <a:pt x="812800" y="767312"/>
                      <a:pt x="767312" y="812800"/>
                      <a:pt x="711200" y="812800"/>
                    </a:cubicBezTo>
                    <a:lnTo>
                      <a:pt x="101600" y="812800"/>
                    </a:lnTo>
                    <a:cubicBezTo>
                      <a:pt x="45488" y="812800"/>
                      <a:pt x="0" y="767312"/>
                      <a:pt x="0" y="711200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solidFill>
                <a:srgbClr val="333399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10160" tIns="10160" rIns="10160" bIns="10160" rtlCol="0" anchor="ctr"/>
              <a:lstStyle/>
              <a:p>
                <a:pPr algn="ctr">
                  <a:lnSpc>
                    <a:spcPts val="3135"/>
                  </a:lnSpc>
                </a:pPr>
                <a:endParaRPr sz="1440" dirty="0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6645140" y="5410200"/>
              <a:ext cx="2938796" cy="19050"/>
            </a:xfrm>
            <a:prstGeom prst="line">
              <a:avLst/>
            </a:prstGeom>
            <a:ln w="28575" cap="flat">
              <a:solidFill>
                <a:srgbClr val="2E2E2E"/>
              </a:solidFill>
              <a:prstDash val="lgDash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10842713" y="5400675"/>
              <a:ext cx="2938796" cy="19050"/>
            </a:xfrm>
            <a:prstGeom prst="line">
              <a:avLst/>
            </a:prstGeom>
            <a:ln w="28575" cap="flat">
              <a:solidFill>
                <a:srgbClr val="2E2E2E"/>
              </a:solidFill>
              <a:prstDash val="lgDash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9884298" y="5122433"/>
              <a:ext cx="658053" cy="613635"/>
            </a:xfrm>
            <a:custGeom>
              <a:avLst/>
              <a:gdLst/>
              <a:ahLst/>
              <a:cxnLst/>
              <a:rect l="l" t="t" r="r" b="b"/>
              <a:pathLst>
                <a:path w="658053" h="613635">
                  <a:moveTo>
                    <a:pt x="0" y="0"/>
                  </a:moveTo>
                  <a:lnTo>
                    <a:pt x="658053" y="0"/>
                  </a:lnTo>
                  <a:lnTo>
                    <a:pt x="658053" y="613634"/>
                  </a:lnTo>
                  <a:lnTo>
                    <a:pt x="0" y="613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4118669" y="5143500"/>
              <a:ext cx="673228" cy="662289"/>
            </a:xfrm>
            <a:custGeom>
              <a:avLst/>
              <a:gdLst/>
              <a:ahLst/>
              <a:cxnLst/>
              <a:rect l="l" t="t" r="r" b="b"/>
              <a:pathLst>
                <a:path w="673228" h="662289">
                  <a:moveTo>
                    <a:pt x="0" y="0"/>
                  </a:moveTo>
                  <a:lnTo>
                    <a:pt x="673228" y="0"/>
                  </a:lnTo>
                  <a:lnTo>
                    <a:pt x="673228" y="662289"/>
                  </a:lnTo>
                  <a:lnTo>
                    <a:pt x="0" y="662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5723460" y="5169476"/>
              <a:ext cx="584582" cy="519547"/>
            </a:xfrm>
            <a:custGeom>
              <a:avLst/>
              <a:gdLst/>
              <a:ahLst/>
              <a:cxnLst/>
              <a:rect l="l" t="t" r="r" b="b"/>
              <a:pathLst>
                <a:path w="584582" h="519547">
                  <a:moveTo>
                    <a:pt x="0" y="0"/>
                  </a:moveTo>
                  <a:lnTo>
                    <a:pt x="584582" y="0"/>
                  </a:lnTo>
                  <a:lnTo>
                    <a:pt x="584582" y="519548"/>
                  </a:lnTo>
                  <a:lnTo>
                    <a:pt x="0" y="519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634751" y="6162675"/>
              <a:ext cx="3509249" cy="138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dirty="0">
                  <a:solidFill>
                    <a:srgbClr val="333399"/>
                  </a:solidFill>
                  <a:latin typeface="Arial" panose="020B0604020202020204" pitchFamily="34" charset="0"/>
                  <a:ea typeface="Poppins"/>
                  <a:cs typeface="Arial" panose="020B0604020202020204" pitchFamily="34" charset="0"/>
                  <a:sym typeface="Poppins"/>
                </a:rPr>
                <a:t>Musi dojść do zniszczenia, a nie np. do uszkodzenia obiektu</a:t>
              </a:r>
            </a:p>
            <a:p>
              <a:pPr>
                <a:lnSpc>
                  <a:spcPts val="2239"/>
                </a:lnSpc>
              </a:pPr>
              <a:endParaRPr lang="en-US" sz="1599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832324" y="6162675"/>
              <a:ext cx="3509249" cy="1733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dirty="0">
                  <a:solidFill>
                    <a:srgbClr val="333399"/>
                  </a:solidFill>
                  <a:latin typeface="Arial" panose="020B0604020202020204" pitchFamily="34" charset="0"/>
                  <a:ea typeface="Poppins"/>
                  <a:cs typeface="Arial" panose="020B0604020202020204" pitchFamily="34" charset="0"/>
                  <a:sym typeface="Poppins"/>
                </a:rPr>
                <a:t>Stopniowe </a:t>
              </a:r>
              <a:r>
                <a:rPr lang="en-US" dirty="0" err="1">
                  <a:solidFill>
                    <a:srgbClr val="333399"/>
                  </a:solidFill>
                  <a:latin typeface="Arial" panose="020B0604020202020204" pitchFamily="34" charset="0"/>
                  <a:ea typeface="Poppins"/>
                  <a:cs typeface="Arial" panose="020B0604020202020204" pitchFamily="34" charset="0"/>
                  <a:sym typeface="Poppins"/>
                </a:rPr>
                <a:t>niszczenie</a:t>
              </a:r>
              <a:r>
                <a:rPr lang="en-US" dirty="0">
                  <a:solidFill>
                    <a:srgbClr val="333399"/>
                  </a:solidFill>
                  <a:latin typeface="Arial" panose="020B0604020202020204" pitchFamily="34" charset="0"/>
                  <a:ea typeface="Poppins"/>
                  <a:cs typeface="Arial" panose="020B0604020202020204" pitchFamily="34" charset="0"/>
                  <a:sym typeface="Poppins"/>
                </a:rPr>
                <a:t> </a:t>
              </a:r>
              <a:r>
                <a:rPr lang="pl-PL" dirty="0">
                  <a:solidFill>
                    <a:srgbClr val="333399"/>
                  </a:solidFill>
                  <a:latin typeface="Arial" panose="020B0604020202020204" pitchFamily="34" charset="0"/>
                  <a:ea typeface="Poppins"/>
                  <a:cs typeface="Arial" panose="020B0604020202020204" pitchFamily="34" charset="0"/>
                  <a:sym typeface="Poppins"/>
                </a:rPr>
                <a:t>w rezultacie</a:t>
              </a:r>
              <a:r>
                <a:rPr lang="en-US" dirty="0">
                  <a:solidFill>
                    <a:srgbClr val="333399"/>
                  </a:solidFill>
                  <a:latin typeface="Arial" panose="020B0604020202020204" pitchFamily="34" charset="0"/>
                  <a:ea typeface="Poppins"/>
                  <a:cs typeface="Arial" panose="020B0604020202020204" pitchFamily="34" charset="0"/>
                  <a:sym typeface="Poppins"/>
                </a:rPr>
                <a:t> braku bieżących remontów nie jest katastrofą</a:t>
              </a:r>
            </a:p>
            <a:p>
              <a:pPr>
                <a:lnSpc>
                  <a:spcPts val="2239"/>
                </a:lnSpc>
              </a:pPr>
              <a:endParaRPr lang="en-US" sz="1599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4029897" y="6162675"/>
              <a:ext cx="3038903" cy="13808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dirty="0">
                  <a:solidFill>
                    <a:srgbClr val="333399"/>
                  </a:solidFill>
                  <a:latin typeface="Arial" panose="020B0604020202020204" pitchFamily="34" charset="0"/>
                  <a:ea typeface="Poppins"/>
                  <a:cs typeface="Arial" panose="020B0604020202020204" pitchFamily="34" charset="0"/>
                  <a:sym typeface="Poppins"/>
                </a:rPr>
                <a:t>Zdarzenie musi być nieplanowane i nieprzewidziane</a:t>
              </a:r>
            </a:p>
            <a:p>
              <a:pPr>
                <a:lnSpc>
                  <a:spcPts val="2239"/>
                </a:lnSpc>
              </a:pPr>
              <a:endParaRPr lang="en-US" sz="1599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724256" y="1026438"/>
            <a:ext cx="96063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Katastrofy budowlane — skala zjawiska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24256" y="2135763"/>
            <a:ext cx="13042821" cy="1293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W 2025 r. odnotowano 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201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katastrof budowlanych.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W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stosunku do 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68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z nich – na dzień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sporządzenia analizy 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–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nie zakończono jeszcze postępowań wyjaśniających przyczyny i okoliczności ich zaistnienia.</a:t>
            </a:r>
            <a:endParaRPr lang="pl-PL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Od początku rejestracji 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1995 r.</a:t>
            </a:r>
            <a:r>
              <a:rPr lang="pl-PL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)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łączna liczba zdarzeń wyniosła 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10 296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. </a:t>
            </a:r>
            <a:endParaRPr lang="pl-PL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7" name="Wykres 16">
            <a:extLst>
              <a:ext uri="{FF2B5EF4-FFF2-40B4-BE49-F238E27FC236}">
                <a16:creationId xmlns:a16="http://schemas.microsoft.com/office/drawing/2014/main" id="{8733B66E-1360-41DE-89CC-0FCACED62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108825"/>
              </p:ext>
            </p:extLst>
          </p:nvPr>
        </p:nvGraphicFramePr>
        <p:xfrm>
          <a:off x="970596" y="3797299"/>
          <a:ext cx="12550140" cy="404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1385106" y="7639147"/>
            <a:ext cx="11937388" cy="594164"/>
            <a:chOff x="14382" y="-38100"/>
            <a:chExt cx="3930004" cy="647700"/>
          </a:xfrm>
        </p:grpSpPr>
        <p:sp>
          <p:nvSpPr>
            <p:cNvPr id="21" name="Freeform 21"/>
            <p:cNvSpPr/>
            <p:nvPr/>
          </p:nvSpPr>
          <p:spPr>
            <a:xfrm>
              <a:off x="14382" y="0"/>
              <a:ext cx="3930004" cy="609600"/>
            </a:xfrm>
            <a:custGeom>
              <a:avLst/>
              <a:gdLst/>
              <a:ahLst/>
              <a:cxnLst/>
              <a:rect l="l" t="t" r="r" b="b"/>
              <a:pathLst>
                <a:path w="3930004" h="609600">
                  <a:moveTo>
                    <a:pt x="240325" y="0"/>
                  </a:moveTo>
                  <a:lnTo>
                    <a:pt x="3689681" y="0"/>
                  </a:lnTo>
                  <a:cubicBezTo>
                    <a:pt x="3720440" y="0"/>
                    <a:pt x="3747748" y="19683"/>
                    <a:pt x="3757475" y="48863"/>
                  </a:cubicBezTo>
                  <a:lnTo>
                    <a:pt x="3928099" y="560737"/>
                  </a:lnTo>
                  <a:cubicBezTo>
                    <a:pt x="3931873" y="572057"/>
                    <a:pt x="3929975" y="584502"/>
                    <a:pt x="3922997" y="594183"/>
                  </a:cubicBezTo>
                  <a:cubicBezTo>
                    <a:pt x="3916020" y="603864"/>
                    <a:pt x="3904814" y="609600"/>
                    <a:pt x="3892881" y="609600"/>
                  </a:cubicBezTo>
                  <a:lnTo>
                    <a:pt x="37125" y="609600"/>
                  </a:lnTo>
                  <a:cubicBezTo>
                    <a:pt x="25191" y="609600"/>
                    <a:pt x="13986" y="603864"/>
                    <a:pt x="7008" y="594183"/>
                  </a:cubicBezTo>
                  <a:cubicBezTo>
                    <a:pt x="31" y="584502"/>
                    <a:pt x="-1868" y="572057"/>
                    <a:pt x="1906" y="560737"/>
                  </a:cubicBezTo>
                  <a:lnTo>
                    <a:pt x="172530" y="48863"/>
                  </a:lnTo>
                  <a:cubicBezTo>
                    <a:pt x="182257" y="19683"/>
                    <a:pt x="209565" y="0"/>
                    <a:pt x="240325" y="0"/>
                  </a:cubicBezTo>
                  <a:close/>
                </a:path>
              </a:pathLst>
            </a:custGeom>
            <a:solidFill>
              <a:srgbClr val="3333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 dirty="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22152" y="784861"/>
            <a:ext cx="12985289" cy="118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9"/>
              </a:lnSpc>
            </a:pPr>
            <a:r>
              <a:rPr lang="en-US" sz="3600" b="1" dirty="0">
                <a:solidFill>
                  <a:srgbClr val="333399"/>
                </a:solidFill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Organy właściwe do prowadzenia postępowań wyjaśniających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13042" y="2581768"/>
            <a:ext cx="11340571" cy="70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5"/>
              </a:lnSpc>
              <a:spcBef>
                <a:spcPct val="0"/>
              </a:spcBef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 2025 r. zdecydowana większość postępowań wyjaśniających prowadzona była na szczeblu powiatowym.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Jedynie w pojedy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ń</a:t>
            </a: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czych przypadkach sprawy trafiały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 do wojewódzkich inspektorów nadzoru budowlanego.</a:t>
            </a:r>
            <a:endParaRPr lang="en-US" dirty="0">
              <a:solidFill>
                <a:srgbClr val="333399"/>
              </a:solidFill>
              <a:latin typeface="Arial" panose="020B0604020202020204" pitchFamily="34" charset="0"/>
              <a:ea typeface="Open Sauce"/>
              <a:cs typeface="Arial" panose="020B0604020202020204" pitchFamily="34" charset="0"/>
              <a:sym typeface="Open Sauce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338252" y="4112712"/>
            <a:ext cx="2330162" cy="85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"/>
              </a:lnSpc>
            </a:pPr>
            <a:r>
              <a:rPr lang="en-US" sz="123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Przypadków przejęcia postępowania przez inspektorów wojewódzkich</a:t>
            </a:r>
          </a:p>
          <a:p>
            <a:pPr algn="ctr">
              <a:lnSpc>
                <a:spcPts val="1722"/>
              </a:lnSpc>
              <a:spcBef>
                <a:spcPct val="0"/>
              </a:spcBef>
            </a:pPr>
            <a:endParaRPr lang="en-US" sz="1230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3510359" y="2691003"/>
            <a:ext cx="594163" cy="594163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2" name="Freeform 32"/>
          <p:cNvSpPr/>
          <p:nvPr/>
        </p:nvSpPr>
        <p:spPr>
          <a:xfrm>
            <a:off x="525070" y="2704071"/>
            <a:ext cx="594163" cy="594163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45B4460D-E13D-4CB5-B921-3C0FA78499BC}"/>
              </a:ext>
            </a:extLst>
          </p:cNvPr>
          <p:cNvGrpSpPr/>
          <p:nvPr/>
        </p:nvGrpSpPr>
        <p:grpSpPr>
          <a:xfrm>
            <a:off x="1575978" y="4067720"/>
            <a:ext cx="11477635" cy="2673545"/>
            <a:chOff x="1507447" y="3385912"/>
            <a:chExt cx="11477635" cy="2673545"/>
          </a:xfrm>
        </p:grpSpPr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5147D4C2-5896-47FC-B1AA-E4D88A6BE542}"/>
                </a:ext>
              </a:extLst>
            </p:cNvPr>
            <p:cNvGrpSpPr/>
            <p:nvPr/>
          </p:nvGrpSpPr>
          <p:grpSpPr>
            <a:xfrm>
              <a:off x="1507447" y="3391975"/>
              <a:ext cx="3257142" cy="2667482"/>
              <a:chOff x="1507447" y="3391975"/>
              <a:chExt cx="3257142" cy="2667482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1507447" y="3567963"/>
                <a:ext cx="3257142" cy="2491494"/>
                <a:chOff x="0" y="-38100"/>
                <a:chExt cx="1072310" cy="971813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0" y="0"/>
                  <a:ext cx="1072310" cy="933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310" h="933713">
                      <a:moveTo>
                        <a:pt x="112190" y="0"/>
                      </a:moveTo>
                      <a:lnTo>
                        <a:pt x="960120" y="0"/>
                      </a:lnTo>
                      <a:cubicBezTo>
                        <a:pt x="989875" y="0"/>
                        <a:pt x="1018411" y="11820"/>
                        <a:pt x="1039450" y="32860"/>
                      </a:cubicBezTo>
                      <a:cubicBezTo>
                        <a:pt x="1060490" y="53899"/>
                        <a:pt x="1072310" y="82435"/>
                        <a:pt x="1072310" y="112190"/>
                      </a:cubicBezTo>
                      <a:lnTo>
                        <a:pt x="1072310" y="821523"/>
                      </a:lnTo>
                      <a:cubicBezTo>
                        <a:pt x="1072310" y="851277"/>
                        <a:pt x="1060490" y="879813"/>
                        <a:pt x="1039450" y="900853"/>
                      </a:cubicBezTo>
                      <a:cubicBezTo>
                        <a:pt x="1018411" y="921893"/>
                        <a:pt x="989875" y="933713"/>
                        <a:pt x="960120" y="933713"/>
                      </a:cubicBezTo>
                      <a:lnTo>
                        <a:pt x="112190" y="933713"/>
                      </a:lnTo>
                      <a:cubicBezTo>
                        <a:pt x="82435" y="933713"/>
                        <a:pt x="53899" y="921893"/>
                        <a:pt x="32860" y="900853"/>
                      </a:cubicBezTo>
                      <a:cubicBezTo>
                        <a:pt x="11820" y="879813"/>
                        <a:pt x="0" y="851277"/>
                        <a:pt x="0" y="821523"/>
                      </a:cubicBezTo>
                      <a:lnTo>
                        <a:pt x="0" y="112190"/>
                      </a:lnTo>
                      <a:cubicBezTo>
                        <a:pt x="0" y="82435"/>
                        <a:pt x="11820" y="53899"/>
                        <a:pt x="32860" y="32860"/>
                      </a:cubicBezTo>
                      <a:cubicBezTo>
                        <a:pt x="53899" y="11820"/>
                        <a:pt x="82435" y="0"/>
                        <a:pt x="112190" y="0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" name="TextBox 4"/>
                <p:cNvSpPr txBox="1"/>
                <p:nvPr/>
              </p:nvSpPr>
              <p:spPr>
                <a:xfrm>
                  <a:off x="0" y="-38100"/>
                  <a:ext cx="1072310" cy="971813"/>
                </a:xfrm>
                <a:prstGeom prst="rect">
                  <a:avLst/>
                </a:prstGeom>
              </p:spPr>
              <p:txBody>
                <a:bodyPr lIns="40640" tIns="40640" rIns="40640" bIns="40640" rtlCol="0" anchor="ctr"/>
                <a:lstStyle/>
                <a:p>
                  <a:pPr algn="ctr">
                    <a:lnSpc>
                      <a:spcPts val="2127"/>
                    </a:lnSpc>
                  </a:pPr>
                  <a:endParaRPr sz="1440" dirty="0">
                    <a:solidFill>
                      <a:srgbClr val="0066FF"/>
                    </a:solidFill>
                    <a:highlight>
                      <a:srgbClr val="0066FF"/>
                    </a:highlight>
                  </a:endParaRPr>
                </a:p>
              </p:txBody>
            </p:sp>
          </p:grpSp>
          <p:grpSp>
            <p:nvGrpSpPr>
              <p:cNvPr id="11" name="Group 11"/>
              <p:cNvGrpSpPr/>
              <p:nvPr/>
            </p:nvGrpSpPr>
            <p:grpSpPr>
              <a:xfrm>
                <a:off x="1870788" y="3391975"/>
                <a:ext cx="2530459" cy="583435"/>
                <a:chOff x="0" y="0"/>
                <a:chExt cx="833073" cy="192077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833073" cy="19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073" h="192077">
                      <a:moveTo>
                        <a:pt x="96039" y="0"/>
                      </a:moveTo>
                      <a:lnTo>
                        <a:pt x="737034" y="0"/>
                      </a:lnTo>
                      <a:cubicBezTo>
                        <a:pt x="790075" y="0"/>
                        <a:pt x="833073" y="42998"/>
                        <a:pt x="833073" y="96039"/>
                      </a:cubicBezTo>
                      <a:lnTo>
                        <a:pt x="833073" y="96039"/>
                      </a:lnTo>
                      <a:cubicBezTo>
                        <a:pt x="833073" y="149079"/>
                        <a:pt x="790075" y="192077"/>
                        <a:pt x="737034" y="192077"/>
                      </a:cubicBezTo>
                      <a:lnTo>
                        <a:pt x="96039" y="192077"/>
                      </a:lnTo>
                      <a:cubicBezTo>
                        <a:pt x="42998" y="192077"/>
                        <a:pt x="0" y="149079"/>
                        <a:pt x="0" y="96039"/>
                      </a:cubicBezTo>
                      <a:lnTo>
                        <a:pt x="0" y="96039"/>
                      </a:lnTo>
                      <a:cubicBezTo>
                        <a:pt x="0" y="42998"/>
                        <a:pt x="42998" y="0"/>
                        <a:pt x="960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2863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0" y="-38100"/>
                  <a:ext cx="833073" cy="230177"/>
                </a:xfrm>
                <a:prstGeom prst="rect">
                  <a:avLst/>
                </a:prstGeom>
              </p:spPr>
              <p:txBody>
                <a:bodyPr lIns="40640" tIns="40640" rIns="40640" bIns="40640" rtlCol="0" anchor="ctr"/>
                <a:lstStyle/>
                <a:p>
                  <a:pPr algn="ctr">
                    <a:lnSpc>
                      <a:spcPts val="2127"/>
                    </a:lnSpc>
                  </a:pPr>
                  <a:endParaRPr sz="1440" dirty="0"/>
                </a:p>
              </p:txBody>
            </p:sp>
          </p:grpSp>
          <p:sp>
            <p:nvSpPr>
              <p:cNvPr id="25" name="TextBox 25"/>
              <p:cNvSpPr txBox="1"/>
              <p:nvPr/>
            </p:nvSpPr>
            <p:spPr>
              <a:xfrm>
                <a:off x="2071085" y="3488978"/>
                <a:ext cx="2129864" cy="37189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95"/>
                  </a:lnSpc>
                  <a:spcBef>
                    <a:spcPct val="0"/>
                  </a:spcBef>
                </a:pPr>
                <a:r>
                  <a:rPr lang="en-US" sz="2560" b="1" dirty="0">
                    <a:solidFill>
                      <a:srgbClr val="333399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200</a:t>
                </a:r>
                <a:endParaRPr lang="en-US" sz="2068" b="1" dirty="0">
                  <a:solidFill>
                    <a:srgbClr val="333399"/>
                  </a:solidFill>
                  <a:latin typeface="Open Sauce"/>
                  <a:ea typeface="Open Sauce"/>
                  <a:cs typeface="Open Sauce"/>
                  <a:sym typeface="Open Sauce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974178" y="4273224"/>
                <a:ext cx="2330162" cy="128952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722"/>
                  </a:lnSpc>
                </a:pPr>
                <a:r>
                  <a:rPr lang="pl-PL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k</a:t>
                </a:r>
                <a:r>
                  <a:rPr lang="en-US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atastrof</a:t>
                </a:r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 we właściwości powiatowego inspektora nadzoru budowlanego</a:t>
                </a:r>
              </a:p>
              <a:p>
                <a:pPr algn="ctr">
                  <a:lnSpc>
                    <a:spcPts val="1722"/>
                  </a:lnSpc>
                  <a:spcBef>
                    <a:spcPct val="0"/>
                  </a:spcBef>
                </a:pPr>
                <a:endParaRPr lang="en-US" sz="123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endParaRPr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DF9B17A9-BA33-433E-9B8F-15DCDB3B4C42}"/>
                </a:ext>
              </a:extLst>
            </p:cNvPr>
            <p:cNvGrpSpPr/>
            <p:nvPr/>
          </p:nvGrpSpPr>
          <p:grpSpPr>
            <a:xfrm>
              <a:off x="5634552" y="3385912"/>
              <a:ext cx="3257142" cy="2667482"/>
              <a:chOff x="1507447" y="3391975"/>
              <a:chExt cx="3257142" cy="2667482"/>
            </a:xfrm>
          </p:grpSpPr>
          <p:grpSp>
            <p:nvGrpSpPr>
              <p:cNvPr id="38" name="Group 2">
                <a:extLst>
                  <a:ext uri="{FF2B5EF4-FFF2-40B4-BE49-F238E27FC236}">
                    <a16:creationId xmlns:a16="http://schemas.microsoft.com/office/drawing/2014/main" id="{6D053ED6-9788-440E-8C1B-AD8F5F76ADD0}"/>
                  </a:ext>
                </a:extLst>
              </p:cNvPr>
              <p:cNvGrpSpPr/>
              <p:nvPr/>
            </p:nvGrpSpPr>
            <p:grpSpPr>
              <a:xfrm>
                <a:off x="1507447" y="3567963"/>
                <a:ext cx="3257142" cy="2491494"/>
                <a:chOff x="0" y="-38100"/>
                <a:chExt cx="1072310" cy="971813"/>
              </a:xfrm>
            </p:grpSpPr>
            <p:sp>
              <p:nvSpPr>
                <p:cNvPr id="44" name="Freeform 3">
                  <a:extLst>
                    <a:ext uri="{FF2B5EF4-FFF2-40B4-BE49-F238E27FC236}">
                      <a16:creationId xmlns:a16="http://schemas.microsoft.com/office/drawing/2014/main" id="{AC8400CB-DCD5-4A10-92FF-3675B8905D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2310" cy="933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310" h="933713">
                      <a:moveTo>
                        <a:pt x="112190" y="0"/>
                      </a:moveTo>
                      <a:lnTo>
                        <a:pt x="960120" y="0"/>
                      </a:lnTo>
                      <a:cubicBezTo>
                        <a:pt x="989875" y="0"/>
                        <a:pt x="1018411" y="11820"/>
                        <a:pt x="1039450" y="32860"/>
                      </a:cubicBezTo>
                      <a:cubicBezTo>
                        <a:pt x="1060490" y="53899"/>
                        <a:pt x="1072310" y="82435"/>
                        <a:pt x="1072310" y="112190"/>
                      </a:cubicBezTo>
                      <a:lnTo>
                        <a:pt x="1072310" y="821523"/>
                      </a:lnTo>
                      <a:cubicBezTo>
                        <a:pt x="1072310" y="851277"/>
                        <a:pt x="1060490" y="879813"/>
                        <a:pt x="1039450" y="900853"/>
                      </a:cubicBezTo>
                      <a:cubicBezTo>
                        <a:pt x="1018411" y="921893"/>
                        <a:pt x="989875" y="933713"/>
                        <a:pt x="960120" y="933713"/>
                      </a:cubicBezTo>
                      <a:lnTo>
                        <a:pt x="112190" y="933713"/>
                      </a:lnTo>
                      <a:cubicBezTo>
                        <a:pt x="82435" y="933713"/>
                        <a:pt x="53899" y="921893"/>
                        <a:pt x="32860" y="900853"/>
                      </a:cubicBezTo>
                      <a:cubicBezTo>
                        <a:pt x="11820" y="879813"/>
                        <a:pt x="0" y="851277"/>
                        <a:pt x="0" y="821523"/>
                      </a:cubicBezTo>
                      <a:lnTo>
                        <a:pt x="0" y="112190"/>
                      </a:lnTo>
                      <a:cubicBezTo>
                        <a:pt x="0" y="82435"/>
                        <a:pt x="11820" y="53899"/>
                        <a:pt x="32860" y="32860"/>
                      </a:cubicBezTo>
                      <a:cubicBezTo>
                        <a:pt x="53899" y="11820"/>
                        <a:pt x="82435" y="0"/>
                        <a:pt x="112190" y="0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" name="TextBox 4">
                  <a:extLst>
                    <a:ext uri="{FF2B5EF4-FFF2-40B4-BE49-F238E27FC236}">
                      <a16:creationId xmlns:a16="http://schemas.microsoft.com/office/drawing/2014/main" id="{7FD8EEAD-E234-4794-BF03-044EFB35CF2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072310" cy="971813"/>
                </a:xfrm>
                <a:prstGeom prst="rect">
                  <a:avLst/>
                </a:prstGeom>
              </p:spPr>
              <p:txBody>
                <a:bodyPr lIns="40640" tIns="40640" rIns="40640" bIns="40640" rtlCol="0" anchor="ctr"/>
                <a:lstStyle/>
                <a:p>
                  <a:pPr algn="ctr">
                    <a:lnSpc>
                      <a:spcPts val="2127"/>
                    </a:lnSpc>
                  </a:pPr>
                  <a:endParaRPr sz="1440" dirty="0">
                    <a:solidFill>
                      <a:srgbClr val="0066FF"/>
                    </a:solidFill>
                    <a:highlight>
                      <a:srgbClr val="0066FF"/>
                    </a:highlight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56F93D2A-FA3D-4745-B0C6-602A3231927E}"/>
                  </a:ext>
                </a:extLst>
              </p:cNvPr>
              <p:cNvGrpSpPr/>
              <p:nvPr/>
            </p:nvGrpSpPr>
            <p:grpSpPr>
              <a:xfrm>
                <a:off x="1870788" y="3391975"/>
                <a:ext cx="2530459" cy="583435"/>
                <a:chOff x="0" y="0"/>
                <a:chExt cx="833073" cy="192077"/>
              </a:xfrm>
            </p:grpSpPr>
            <p:sp>
              <p:nvSpPr>
                <p:cNvPr id="42" name="Freeform 12">
                  <a:extLst>
                    <a:ext uri="{FF2B5EF4-FFF2-40B4-BE49-F238E27FC236}">
                      <a16:creationId xmlns:a16="http://schemas.microsoft.com/office/drawing/2014/main" id="{C45FB087-5A88-4C2A-9228-268C44E3D30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33073" cy="19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073" h="192077">
                      <a:moveTo>
                        <a:pt x="96039" y="0"/>
                      </a:moveTo>
                      <a:lnTo>
                        <a:pt x="737034" y="0"/>
                      </a:lnTo>
                      <a:cubicBezTo>
                        <a:pt x="790075" y="0"/>
                        <a:pt x="833073" y="42998"/>
                        <a:pt x="833073" y="96039"/>
                      </a:cubicBezTo>
                      <a:lnTo>
                        <a:pt x="833073" y="96039"/>
                      </a:lnTo>
                      <a:cubicBezTo>
                        <a:pt x="833073" y="149079"/>
                        <a:pt x="790075" y="192077"/>
                        <a:pt x="737034" y="192077"/>
                      </a:cubicBezTo>
                      <a:lnTo>
                        <a:pt x="96039" y="192077"/>
                      </a:lnTo>
                      <a:cubicBezTo>
                        <a:pt x="42998" y="192077"/>
                        <a:pt x="0" y="149079"/>
                        <a:pt x="0" y="96039"/>
                      </a:cubicBezTo>
                      <a:lnTo>
                        <a:pt x="0" y="96039"/>
                      </a:lnTo>
                      <a:cubicBezTo>
                        <a:pt x="0" y="42998"/>
                        <a:pt x="42998" y="0"/>
                        <a:pt x="960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2863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" name="TextBox 13">
                  <a:extLst>
                    <a:ext uri="{FF2B5EF4-FFF2-40B4-BE49-F238E27FC236}">
                      <a16:creationId xmlns:a16="http://schemas.microsoft.com/office/drawing/2014/main" id="{3CA082EF-0C67-4CD8-9956-4D2F4698C39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33073" cy="230177"/>
                </a:xfrm>
                <a:prstGeom prst="rect">
                  <a:avLst/>
                </a:prstGeom>
              </p:spPr>
              <p:txBody>
                <a:bodyPr lIns="40640" tIns="40640" rIns="40640" bIns="40640" rtlCol="0" anchor="ctr"/>
                <a:lstStyle/>
                <a:p>
                  <a:pPr algn="ctr">
                    <a:lnSpc>
                      <a:spcPts val="2127"/>
                    </a:lnSpc>
                  </a:pPr>
                  <a:endParaRPr sz="1440" dirty="0"/>
                </a:p>
              </p:txBody>
            </p:sp>
          </p:grpSp>
          <p:sp>
            <p:nvSpPr>
              <p:cNvPr id="40" name="TextBox 25">
                <a:extLst>
                  <a:ext uri="{FF2B5EF4-FFF2-40B4-BE49-F238E27FC236}">
                    <a16:creationId xmlns:a16="http://schemas.microsoft.com/office/drawing/2014/main" id="{1D118E6A-B3F5-4E0A-99DF-0DE56AF94BB2}"/>
                  </a:ext>
                </a:extLst>
              </p:cNvPr>
              <p:cNvSpPr txBox="1"/>
              <p:nvPr/>
            </p:nvSpPr>
            <p:spPr>
              <a:xfrm>
                <a:off x="2071085" y="3488978"/>
                <a:ext cx="2129864" cy="37189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95"/>
                  </a:lnSpc>
                  <a:spcBef>
                    <a:spcPct val="0"/>
                  </a:spcBef>
                </a:pPr>
                <a:r>
                  <a:rPr lang="pl-PL" sz="2560" b="1" dirty="0">
                    <a:solidFill>
                      <a:srgbClr val="333399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1</a:t>
                </a:r>
                <a:endParaRPr lang="en-US" sz="2068" b="1" dirty="0">
                  <a:solidFill>
                    <a:srgbClr val="333399"/>
                  </a:solidFill>
                  <a:latin typeface="Open Sauce"/>
                  <a:ea typeface="Open Sauce"/>
                  <a:cs typeface="Open Sauce"/>
                  <a:sym typeface="Open Sauce"/>
                </a:endParaRPr>
              </a:p>
            </p:txBody>
          </p:sp>
          <p:sp>
            <p:nvSpPr>
              <p:cNvPr id="41" name="TextBox 28">
                <a:extLst>
                  <a:ext uri="{FF2B5EF4-FFF2-40B4-BE49-F238E27FC236}">
                    <a16:creationId xmlns:a16="http://schemas.microsoft.com/office/drawing/2014/main" id="{884859BF-50AC-4630-99A3-F94B94FEF1BB}"/>
                  </a:ext>
                </a:extLst>
              </p:cNvPr>
              <p:cNvSpPr txBox="1"/>
              <p:nvPr/>
            </p:nvSpPr>
            <p:spPr>
              <a:xfrm>
                <a:off x="1974178" y="4273224"/>
                <a:ext cx="2330162" cy="12894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722"/>
                  </a:lnSpc>
                </a:pPr>
                <a:r>
                  <a:rPr lang="pl-PL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k</a:t>
                </a:r>
                <a:r>
                  <a:rPr lang="en-US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atastrof</a:t>
                </a:r>
                <a:r>
                  <a:rPr lang="pl-PL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a </a:t>
                </a:r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we właściwości </a:t>
                </a:r>
                <a:r>
                  <a:rPr lang="pl-PL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wojewódzkiego</a:t>
                </a:r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 inspektora nadzoru budowlanego</a:t>
                </a:r>
              </a:p>
              <a:p>
                <a:pPr algn="ctr">
                  <a:lnSpc>
                    <a:spcPts val="1722"/>
                  </a:lnSpc>
                  <a:spcBef>
                    <a:spcPct val="0"/>
                  </a:spcBef>
                </a:pPr>
                <a:endParaRPr lang="en-US" sz="123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endParaRPr>
              </a:p>
            </p:txBody>
          </p:sp>
        </p:grpSp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id="{E66C4C63-0629-422A-ADE8-8313203F8FAB}"/>
                </a:ext>
              </a:extLst>
            </p:cNvPr>
            <p:cNvGrpSpPr/>
            <p:nvPr/>
          </p:nvGrpSpPr>
          <p:grpSpPr>
            <a:xfrm>
              <a:off x="9727940" y="3391975"/>
              <a:ext cx="3257142" cy="2667482"/>
              <a:chOff x="1507447" y="3391975"/>
              <a:chExt cx="3257142" cy="2667482"/>
            </a:xfrm>
          </p:grpSpPr>
          <p:grpSp>
            <p:nvGrpSpPr>
              <p:cNvPr id="47" name="Group 2">
                <a:extLst>
                  <a:ext uri="{FF2B5EF4-FFF2-40B4-BE49-F238E27FC236}">
                    <a16:creationId xmlns:a16="http://schemas.microsoft.com/office/drawing/2014/main" id="{6387BC0C-5346-46A4-B3AF-42146A431FCD}"/>
                  </a:ext>
                </a:extLst>
              </p:cNvPr>
              <p:cNvGrpSpPr/>
              <p:nvPr/>
            </p:nvGrpSpPr>
            <p:grpSpPr>
              <a:xfrm>
                <a:off x="1507447" y="3567963"/>
                <a:ext cx="3257142" cy="2491494"/>
                <a:chOff x="0" y="-38100"/>
                <a:chExt cx="1072310" cy="971813"/>
              </a:xfrm>
            </p:grpSpPr>
            <p:sp>
              <p:nvSpPr>
                <p:cNvPr id="53" name="Freeform 3">
                  <a:extLst>
                    <a:ext uri="{FF2B5EF4-FFF2-40B4-BE49-F238E27FC236}">
                      <a16:creationId xmlns:a16="http://schemas.microsoft.com/office/drawing/2014/main" id="{D6601BF0-165B-4AC6-8ED9-FC04B0A1E32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2310" cy="933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310" h="933713">
                      <a:moveTo>
                        <a:pt x="112190" y="0"/>
                      </a:moveTo>
                      <a:lnTo>
                        <a:pt x="960120" y="0"/>
                      </a:lnTo>
                      <a:cubicBezTo>
                        <a:pt x="989875" y="0"/>
                        <a:pt x="1018411" y="11820"/>
                        <a:pt x="1039450" y="32860"/>
                      </a:cubicBezTo>
                      <a:cubicBezTo>
                        <a:pt x="1060490" y="53899"/>
                        <a:pt x="1072310" y="82435"/>
                        <a:pt x="1072310" y="112190"/>
                      </a:cubicBezTo>
                      <a:lnTo>
                        <a:pt x="1072310" y="821523"/>
                      </a:lnTo>
                      <a:cubicBezTo>
                        <a:pt x="1072310" y="851277"/>
                        <a:pt x="1060490" y="879813"/>
                        <a:pt x="1039450" y="900853"/>
                      </a:cubicBezTo>
                      <a:cubicBezTo>
                        <a:pt x="1018411" y="921893"/>
                        <a:pt x="989875" y="933713"/>
                        <a:pt x="960120" y="933713"/>
                      </a:cubicBezTo>
                      <a:lnTo>
                        <a:pt x="112190" y="933713"/>
                      </a:lnTo>
                      <a:cubicBezTo>
                        <a:pt x="82435" y="933713"/>
                        <a:pt x="53899" y="921893"/>
                        <a:pt x="32860" y="900853"/>
                      </a:cubicBezTo>
                      <a:cubicBezTo>
                        <a:pt x="11820" y="879813"/>
                        <a:pt x="0" y="851277"/>
                        <a:pt x="0" y="821523"/>
                      </a:cubicBezTo>
                      <a:lnTo>
                        <a:pt x="0" y="112190"/>
                      </a:lnTo>
                      <a:cubicBezTo>
                        <a:pt x="0" y="82435"/>
                        <a:pt x="11820" y="53899"/>
                        <a:pt x="32860" y="32860"/>
                      </a:cubicBezTo>
                      <a:cubicBezTo>
                        <a:pt x="53899" y="11820"/>
                        <a:pt x="82435" y="0"/>
                        <a:pt x="112190" y="0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" name="TextBox 4">
                  <a:extLst>
                    <a:ext uri="{FF2B5EF4-FFF2-40B4-BE49-F238E27FC236}">
                      <a16:creationId xmlns:a16="http://schemas.microsoft.com/office/drawing/2014/main" id="{D525DF1E-AFF2-4BFA-A10F-0FE20782B47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072310" cy="971813"/>
                </a:xfrm>
                <a:prstGeom prst="rect">
                  <a:avLst/>
                </a:prstGeom>
              </p:spPr>
              <p:txBody>
                <a:bodyPr lIns="40640" tIns="40640" rIns="40640" bIns="40640" rtlCol="0" anchor="ctr"/>
                <a:lstStyle/>
                <a:p>
                  <a:pPr algn="ctr">
                    <a:lnSpc>
                      <a:spcPts val="2127"/>
                    </a:lnSpc>
                  </a:pPr>
                  <a:endParaRPr sz="1440" dirty="0">
                    <a:solidFill>
                      <a:srgbClr val="0066FF"/>
                    </a:solidFill>
                    <a:highlight>
                      <a:srgbClr val="0066FF"/>
                    </a:highlight>
                  </a:endParaRPr>
                </a:p>
              </p:txBody>
            </p:sp>
          </p:grpSp>
          <p:grpSp>
            <p:nvGrpSpPr>
              <p:cNvPr id="48" name="Group 11">
                <a:extLst>
                  <a:ext uri="{FF2B5EF4-FFF2-40B4-BE49-F238E27FC236}">
                    <a16:creationId xmlns:a16="http://schemas.microsoft.com/office/drawing/2014/main" id="{2724F0E7-9F41-49F7-BF38-BFE7AED07871}"/>
                  </a:ext>
                </a:extLst>
              </p:cNvPr>
              <p:cNvGrpSpPr/>
              <p:nvPr/>
            </p:nvGrpSpPr>
            <p:grpSpPr>
              <a:xfrm>
                <a:off x="1870788" y="3391975"/>
                <a:ext cx="2530459" cy="583435"/>
                <a:chOff x="0" y="0"/>
                <a:chExt cx="833073" cy="192077"/>
              </a:xfrm>
            </p:grpSpPr>
            <p:sp>
              <p:nvSpPr>
                <p:cNvPr id="51" name="Freeform 12">
                  <a:extLst>
                    <a:ext uri="{FF2B5EF4-FFF2-40B4-BE49-F238E27FC236}">
                      <a16:creationId xmlns:a16="http://schemas.microsoft.com/office/drawing/2014/main" id="{9701D6DA-C531-4859-A530-D0FC37E6276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33073" cy="192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073" h="192077">
                      <a:moveTo>
                        <a:pt x="96039" y="0"/>
                      </a:moveTo>
                      <a:lnTo>
                        <a:pt x="737034" y="0"/>
                      </a:lnTo>
                      <a:cubicBezTo>
                        <a:pt x="790075" y="0"/>
                        <a:pt x="833073" y="42998"/>
                        <a:pt x="833073" y="96039"/>
                      </a:cubicBezTo>
                      <a:lnTo>
                        <a:pt x="833073" y="96039"/>
                      </a:lnTo>
                      <a:cubicBezTo>
                        <a:pt x="833073" y="149079"/>
                        <a:pt x="790075" y="192077"/>
                        <a:pt x="737034" y="192077"/>
                      </a:cubicBezTo>
                      <a:lnTo>
                        <a:pt x="96039" y="192077"/>
                      </a:lnTo>
                      <a:cubicBezTo>
                        <a:pt x="42998" y="192077"/>
                        <a:pt x="0" y="149079"/>
                        <a:pt x="0" y="96039"/>
                      </a:cubicBezTo>
                      <a:lnTo>
                        <a:pt x="0" y="96039"/>
                      </a:lnTo>
                      <a:cubicBezTo>
                        <a:pt x="0" y="42998"/>
                        <a:pt x="42998" y="0"/>
                        <a:pt x="960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2863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" name="TextBox 13">
                  <a:extLst>
                    <a:ext uri="{FF2B5EF4-FFF2-40B4-BE49-F238E27FC236}">
                      <a16:creationId xmlns:a16="http://schemas.microsoft.com/office/drawing/2014/main" id="{790342CF-3F1C-4DFD-A973-4EDEF942456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33073" cy="230177"/>
                </a:xfrm>
                <a:prstGeom prst="rect">
                  <a:avLst/>
                </a:prstGeom>
              </p:spPr>
              <p:txBody>
                <a:bodyPr lIns="40640" tIns="40640" rIns="40640" bIns="40640" rtlCol="0" anchor="ctr"/>
                <a:lstStyle/>
                <a:p>
                  <a:pPr algn="ctr">
                    <a:lnSpc>
                      <a:spcPts val="2127"/>
                    </a:lnSpc>
                  </a:pPr>
                  <a:endParaRPr sz="1440" dirty="0"/>
                </a:p>
              </p:txBody>
            </p:sp>
          </p:grpSp>
          <p:sp>
            <p:nvSpPr>
              <p:cNvPr id="49" name="TextBox 25">
                <a:extLst>
                  <a:ext uri="{FF2B5EF4-FFF2-40B4-BE49-F238E27FC236}">
                    <a16:creationId xmlns:a16="http://schemas.microsoft.com/office/drawing/2014/main" id="{756F0845-8681-4203-AE35-5C6E1BD12779}"/>
                  </a:ext>
                </a:extLst>
              </p:cNvPr>
              <p:cNvSpPr txBox="1"/>
              <p:nvPr/>
            </p:nvSpPr>
            <p:spPr>
              <a:xfrm>
                <a:off x="2071085" y="3488978"/>
                <a:ext cx="2129864" cy="37189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95"/>
                  </a:lnSpc>
                  <a:spcBef>
                    <a:spcPct val="0"/>
                  </a:spcBef>
                </a:pPr>
                <a:r>
                  <a:rPr lang="pl-PL" sz="2560" b="1" dirty="0">
                    <a:solidFill>
                      <a:srgbClr val="333399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9</a:t>
                </a:r>
                <a:endParaRPr lang="en-US" sz="2068" b="1" dirty="0">
                  <a:solidFill>
                    <a:srgbClr val="333399"/>
                  </a:solidFill>
                  <a:latin typeface="Open Sauce"/>
                  <a:ea typeface="Open Sauce"/>
                  <a:cs typeface="Open Sauce"/>
                  <a:sym typeface="Open Sauce"/>
                </a:endParaRPr>
              </a:p>
            </p:txBody>
          </p:sp>
          <p:sp>
            <p:nvSpPr>
              <p:cNvPr id="50" name="TextBox 28">
                <a:extLst>
                  <a:ext uri="{FF2B5EF4-FFF2-40B4-BE49-F238E27FC236}">
                    <a16:creationId xmlns:a16="http://schemas.microsoft.com/office/drawing/2014/main" id="{3C543B71-9BFA-46D3-9F54-BBD45A6A28C7}"/>
                  </a:ext>
                </a:extLst>
              </p:cNvPr>
              <p:cNvSpPr txBox="1"/>
              <p:nvPr/>
            </p:nvSpPr>
            <p:spPr>
              <a:xfrm>
                <a:off x="1974178" y="4273224"/>
                <a:ext cx="2330162" cy="12894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722"/>
                  </a:lnSpc>
                </a:pPr>
                <a:r>
                  <a:rPr lang="pl-PL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przypadków przejęcia k</a:t>
                </a:r>
                <a:r>
                  <a:rPr lang="en-US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atastrof</a:t>
                </a:r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 </a:t>
                </a:r>
                <a:r>
                  <a:rPr lang="pl-PL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przez wojewódzki</a:t>
                </a:r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ea typeface="Open Sauce"/>
                    <a:cs typeface="Arial" panose="020B0604020202020204" pitchFamily="34" charset="0"/>
                    <a:sym typeface="Open Sauce"/>
                  </a:rPr>
                  <a:t>ego inspektora nadzoru budowlanego</a:t>
                </a:r>
              </a:p>
              <a:p>
                <a:pPr algn="ctr">
                  <a:lnSpc>
                    <a:spcPts val="1722"/>
                  </a:lnSpc>
                  <a:spcBef>
                    <a:spcPct val="0"/>
                  </a:spcBef>
                </a:pPr>
                <a:endParaRPr lang="en-US" sz="123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0138" y="1074896"/>
            <a:ext cx="7191613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Miejsce wystąpienia katastrofy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10959" y="2215036"/>
            <a:ext cx="6429970" cy="35685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Podobnie jak w ubiegłym roku, najwięcej katastrof odnotowano w województwach: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wielkopolskim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17,9%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mazowieckim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17,4%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łódzkim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 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l-PL" b="1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12,4%</a:t>
            </a:r>
            <a:r>
              <a:rPr lang="pl-PL" dirty="0">
                <a:solidFill>
                  <a:srgbClr val="33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0" indent="0" algn="l">
              <a:lnSpc>
                <a:spcPts val="2300"/>
              </a:lnSpc>
              <a:buNone/>
            </a:pPr>
            <a:endParaRPr lang="pl-PL" dirty="0">
              <a:solidFill>
                <a:srgbClr val="333399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en-US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Żadnego zdarzenia nie odnotowano w województwie pomorskim.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endParaRPr lang="pl-PL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endParaRPr lang="pl-PL" dirty="0">
              <a:solidFill>
                <a:srgbClr val="323298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Na poziomie powiatów najwięcej katastrof odnotowano w powiatach: 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kolskim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(15), </a:t>
            </a:r>
            <a:r>
              <a:rPr lang="en-US" b="1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kraśnickim 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(10) oraz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grójeckim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i </a:t>
            </a: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sandomierskim</a:t>
            </a: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(po 8).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pl-PL" dirty="0">
              <a:solidFill>
                <a:srgbClr val="333399"/>
              </a:solidFill>
              <a:latin typeface="Arial" panose="020B0604020202020204" pitchFamily="34" charset="0"/>
              <a:ea typeface="Inter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en-US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76588E7-2131-4659-8183-F4CD1DFEA0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992299"/>
              </p:ext>
            </p:extLst>
          </p:nvPr>
        </p:nvGraphicFramePr>
        <p:xfrm>
          <a:off x="7715250" y="1509394"/>
          <a:ext cx="6137909" cy="6228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reeform 2">
            <a:extLst>
              <a:ext uri="{FF2B5EF4-FFF2-40B4-BE49-F238E27FC236}">
                <a16:creationId xmlns:a16="http://schemas.microsoft.com/office/drawing/2014/main" id="{0E1821A0-7DED-4A00-9BEB-C29E24D484C7}"/>
              </a:ext>
            </a:extLst>
          </p:cNvPr>
          <p:cNvSpPr/>
          <p:nvPr/>
        </p:nvSpPr>
        <p:spPr>
          <a:xfrm rot="16200000" flipV="1">
            <a:off x="-212051" y="6012306"/>
            <a:ext cx="2446020" cy="1988565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322" b="-8216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93790" y="1203246"/>
            <a:ext cx="71108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323298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Okres wystąpienia katastrofy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465544"/>
            <a:ext cx="7940635" cy="620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23298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Rozkład katastrof budowlanych w ujęciu miesięcznym pozwala zidentyfikować okresy szczególnego nasilenia zdarzeń.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704CF273-24E0-4F7D-9770-BF6236A18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7326409"/>
              </p:ext>
            </p:extLst>
          </p:nvPr>
        </p:nvGraphicFramePr>
        <p:xfrm>
          <a:off x="537210" y="3727843"/>
          <a:ext cx="8446770" cy="2678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reeform 10">
            <a:extLst>
              <a:ext uri="{FF2B5EF4-FFF2-40B4-BE49-F238E27FC236}">
                <a16:creationId xmlns:a16="http://schemas.microsoft.com/office/drawing/2014/main" id="{88E34A64-3D5A-49D2-B1A7-E117930E46C8}"/>
              </a:ext>
            </a:extLst>
          </p:cNvPr>
          <p:cNvSpPr/>
          <p:nvPr/>
        </p:nvSpPr>
        <p:spPr>
          <a:xfrm>
            <a:off x="0" y="4966275"/>
            <a:ext cx="14778990" cy="3263325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0" y="0"/>
                </a:moveTo>
                <a:lnTo>
                  <a:pt x="15613996" y="0"/>
                </a:lnTo>
                <a:lnTo>
                  <a:pt x="15613996" y="4079157"/>
                </a:lnTo>
                <a:lnTo>
                  <a:pt x="0" y="40791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8" name="Picture 2" descr="Katastrofa budowlana w Bolesławcu">
            <a:extLst>
              <a:ext uri="{FF2B5EF4-FFF2-40B4-BE49-F238E27FC236}">
                <a16:creationId xmlns:a16="http://schemas.microsoft.com/office/drawing/2014/main" id="{D784B9E8-8CF2-4B43-8F06-CE7B6626D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68774" y="1941308"/>
            <a:ext cx="8115301" cy="4407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e6a26cc-4362-42c0-9648-e346a2499de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3F7892B4D4B4F822C2B0C4E267543" ma:contentTypeVersion="15" ma:contentTypeDescription="Create a new document." ma:contentTypeScope="" ma:versionID="18c8f2e9d3f65376677ecc3fd162b4e8">
  <xsd:schema xmlns:xsd="http://www.w3.org/2001/XMLSchema" xmlns:xs="http://www.w3.org/2001/XMLSchema" xmlns:p="http://schemas.microsoft.com/office/2006/metadata/properties" xmlns:ns3="de6a26cc-4362-42c0-9648-e346a2499dee" xmlns:ns4="799a7f1c-15c8-4485-bc22-ead959ed4a9b" targetNamespace="http://schemas.microsoft.com/office/2006/metadata/properties" ma:root="true" ma:fieldsID="af3c3675789158cf43c8c4a709c2b38e" ns3:_="" ns4:_="">
    <xsd:import namespace="de6a26cc-4362-42c0-9648-e346a2499dee"/>
    <xsd:import namespace="799a7f1c-15c8-4485-bc22-ead959ed4a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a26cc-4362-42c0-9648-e346a2499d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a7f1c-15c8-4485-bc22-ead959ed4a9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893C76-5267-4042-A3C5-520046AEE5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583D12-D8D8-472B-AF36-A87EFAD3C2C3}">
  <ds:schemaRefs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799a7f1c-15c8-4485-bc22-ead959ed4a9b"/>
    <ds:schemaRef ds:uri="de6a26cc-4362-42c0-9648-e346a2499de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9B30131-2541-4F6D-A791-DB6BFF1C43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6a26cc-4362-42c0-9648-e346a2499dee"/>
    <ds:schemaRef ds:uri="799a7f1c-15c8-4485-bc22-ead959ed4a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1572</Words>
  <Application>Microsoft Office PowerPoint</Application>
  <PresentationFormat>Niestandardowy</PresentationFormat>
  <Paragraphs>164</Paragraphs>
  <Slides>24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9" baseType="lpstr">
      <vt:lpstr>Arial</vt:lpstr>
      <vt:lpstr>Poppins</vt:lpstr>
      <vt:lpstr>Open Sauce</vt:lpstr>
      <vt:lpstr>Symbol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pracownik</dc:creator>
  <cp:lastModifiedBy>Filip Prusik-Serbinowski</cp:lastModifiedBy>
  <cp:revision>147</cp:revision>
  <cp:lastPrinted>2026-03-20T11:25:34Z</cp:lastPrinted>
  <dcterms:created xsi:type="dcterms:W3CDTF">2026-02-27T08:45:22Z</dcterms:created>
  <dcterms:modified xsi:type="dcterms:W3CDTF">2026-05-12T18:41:28Z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0x0101001F93F7892B4D4B4F822C2B0C4E267543</vt:lpwstr>
  </property>
</Properties>
</file>