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65"/>
  </p:notesMasterIdLst>
  <p:handoutMasterIdLst>
    <p:handoutMasterId r:id="rId66"/>
  </p:handoutMasterIdLst>
  <p:sldIdLst>
    <p:sldId id="1041" r:id="rId2"/>
    <p:sldId id="1170" r:id="rId3"/>
    <p:sldId id="1244" r:id="rId4"/>
    <p:sldId id="1288" r:id="rId5"/>
    <p:sldId id="1383" r:id="rId6"/>
    <p:sldId id="1289" r:id="rId7"/>
    <p:sldId id="1217" r:id="rId8"/>
    <p:sldId id="1291" r:id="rId9"/>
    <p:sldId id="1292" r:id="rId10"/>
    <p:sldId id="1293" r:id="rId11"/>
    <p:sldId id="1250" r:id="rId12"/>
    <p:sldId id="1294" r:id="rId13"/>
    <p:sldId id="1252" r:id="rId14"/>
    <p:sldId id="1253" r:id="rId15"/>
    <p:sldId id="1090" r:id="rId16"/>
    <p:sldId id="1295" r:id="rId17"/>
    <p:sldId id="1420" r:id="rId18"/>
    <p:sldId id="1419" r:id="rId19"/>
    <p:sldId id="1421" r:id="rId20"/>
    <p:sldId id="1422" r:id="rId21"/>
    <p:sldId id="1441" r:id="rId22"/>
    <p:sldId id="1423" r:id="rId23"/>
    <p:sldId id="1442" r:id="rId24"/>
    <p:sldId id="1424" r:id="rId25"/>
    <p:sldId id="1425" r:id="rId26"/>
    <p:sldId id="1452" r:id="rId27"/>
    <p:sldId id="1426" r:id="rId28"/>
    <p:sldId id="1427" r:id="rId29"/>
    <p:sldId id="1434" r:id="rId30"/>
    <p:sldId id="1435" r:id="rId31"/>
    <p:sldId id="1456" r:id="rId32"/>
    <p:sldId id="1385" r:id="rId33"/>
    <p:sldId id="1398" r:id="rId34"/>
    <p:sldId id="1436" r:id="rId35"/>
    <p:sldId id="1387" r:id="rId36"/>
    <p:sldId id="1432" r:id="rId37"/>
    <p:sldId id="1437" r:id="rId38"/>
    <p:sldId id="1438" r:id="rId39"/>
    <p:sldId id="1439" r:id="rId40"/>
    <p:sldId id="1440" r:id="rId41"/>
    <p:sldId id="1414" r:id="rId42"/>
    <p:sldId id="1395" r:id="rId43"/>
    <p:sldId id="1443" r:id="rId44"/>
    <p:sldId id="1444" r:id="rId45"/>
    <p:sldId id="1397" r:id="rId46"/>
    <p:sldId id="1399" r:id="rId47"/>
    <p:sldId id="1433" r:id="rId48"/>
    <p:sldId id="1445" r:id="rId49"/>
    <p:sldId id="1453" r:id="rId50"/>
    <p:sldId id="1446" r:id="rId51"/>
    <p:sldId id="1404" r:id="rId52"/>
    <p:sldId id="1454" r:id="rId53"/>
    <p:sldId id="1455" r:id="rId54"/>
    <p:sldId id="1447" r:id="rId55"/>
    <p:sldId id="1406" r:id="rId56"/>
    <p:sldId id="1449" r:id="rId57"/>
    <p:sldId id="1451" r:id="rId58"/>
    <p:sldId id="1450" r:id="rId59"/>
    <p:sldId id="1430" r:id="rId60"/>
    <p:sldId id="1410" r:id="rId61"/>
    <p:sldId id="870" r:id="rId62"/>
    <p:sldId id="911" r:id="rId63"/>
    <p:sldId id="871" r:id="rId64"/>
  </p:sldIdLst>
  <p:sldSz cx="12192000" cy="6858000"/>
  <p:notesSz cx="6858000" cy="9144000"/>
  <p:embeddedFontLst>
    <p:embeddedFont>
      <p:font typeface="Open Sans" panose="020B0606030504020204" pitchFamily="34" charset="0"/>
      <p:regular r:id="rId67"/>
      <p:bold r:id="rId68"/>
      <p:italic r:id="rId69"/>
      <p:boldItalic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Open Sans Semibold" panose="020B0706030804020204" pitchFamily="34" charset="0"/>
      <p:bold r:id="rId73"/>
      <p:boldItalic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095" autoAdjust="0"/>
  </p:normalViewPr>
  <p:slideViewPr>
    <p:cSldViewPr snapToGrid="0">
      <p:cViewPr>
        <p:scale>
          <a:sx n="75" d="100"/>
          <a:sy n="75" d="100"/>
        </p:scale>
        <p:origin x="48" y="-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14.06.2022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14.06.2022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68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79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25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40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8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Podpowiedzi dla webmastera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68639" y="6016584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48295" y="606256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apter.pl/" TargetMode="External"/><Relationship Id="rId3" Type="http://schemas.openxmlformats.org/officeDocument/2006/relationships/hyperlink" Target="https://isap.sejm.gov.pl/isap.nsf/download.xsp/WDU20190000848/T/D20190848L.pdf" TargetMode="External"/><Relationship Id="rId7" Type="http://schemas.openxmlformats.org/officeDocument/2006/relationships/hyperlink" Target="http://www.akceslab.pl/poradnik/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dostepnosc-cyfrowa/jak-zbadac-czy-strona-www-jest-dostepna-cyfrowo" TargetMode="External"/><Relationship Id="rId5" Type="http://schemas.openxmlformats.org/officeDocument/2006/relationships/hyperlink" Target="https://www.access-for-all.ch/en/pdf-lab/pdf-accessibility-checker-pac/downloading-pac.html" TargetMode="External"/><Relationship Id="rId4" Type="http://schemas.openxmlformats.org/officeDocument/2006/relationships/hyperlink" Target="http://www.nvda.pl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2733574"/>
            <a:ext cx="11010523" cy="158816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Tworzenie dostępnych cyfrowo </a:t>
            </a:r>
            <a:b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treści w mediach społecznościowych</a:t>
            </a:r>
            <a:b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96615" y="5892741"/>
            <a:ext cx="9144000" cy="9652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2022</a:t>
            </a:r>
          </a:p>
        </p:txBody>
      </p:sp>
    </p:spTree>
    <p:extLst>
      <p:ext uri="{BB962C8B-B14F-4D97-AF65-F5344CB8AC3E}">
        <p14:creationId xmlns:p14="http://schemas.microsoft.com/office/powerpoint/2010/main" val="5762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„Widzą” i nawigują czytnikami ekranu,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Mają do dyspozycji wiele własnych skrótów klawiaturowych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gestów,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alternatywy dla treści graficznych i części multimediów,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solidnej struktury, spójności i kolejności kodu,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Wygoda użycia opiera się na rozwiązaniach zgodnych ze standardami.</a:t>
            </a:r>
          </a:p>
        </p:txBody>
      </p:sp>
    </p:spTree>
    <p:extLst>
      <p:ext uri="{BB962C8B-B14F-4D97-AF65-F5344CB8AC3E}">
        <p14:creationId xmlns:p14="http://schemas.microsoft.com/office/powerpoint/2010/main" val="240923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Obsługują komputery i smartfony, w zależności od specyfiki swej niepełnosprawności np. za pomocą samej klawiatury, samej myszki,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głosowo,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klawiaturą potrzebują fokusu i potrzebują dostępu z poziomu klawiatury do wszystkich linków, przycisków, pól formularzy itp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myszką mogą mieć problemy z obsługą wielopoziomowych elementów rozwijanych za to docenią większe obszary </a:t>
            </a:r>
            <a:r>
              <a:rPr lang="pl-PL" sz="23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28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słabosłyszące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napisów rozszerzonych,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nagraniach audio potrzebują transkrypcji,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to zbyt mało, potrzebny kanał komunikacji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pisanej.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(Głusi)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Funkcjonują jak mniejszość językowa,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Podstawą komunikacji jest język migowy (inny niż język pisany/mówiony w danym kraju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tłumaczenia na język migowy (PJM) (nie jest wymagane w ustawie o dostępności cyfrowej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i kanał komunikacji pisanej to zbyt mało, potrzebują komunikacji w języku migowym.</a:t>
            </a:r>
          </a:p>
        </p:txBody>
      </p:sp>
    </p:spTree>
    <p:extLst>
      <p:ext uri="{BB962C8B-B14F-4D97-AF65-F5344CB8AC3E}">
        <p14:creationId xmlns:p14="http://schemas.microsoft.com/office/powerpoint/2010/main" val="261781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Inni użytkownicy korzystający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postrzegania kolorów,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poznawczymi,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dysleksją,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depresją,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nieposługujące się biegle językiem polskim,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Seniorzy,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z nas, w określonych sytuacjach.</a:t>
            </a:r>
          </a:p>
        </p:txBody>
      </p:sp>
    </p:spTree>
    <p:extLst>
      <p:ext uri="{BB962C8B-B14F-4D97-AF65-F5344CB8AC3E}">
        <p14:creationId xmlns:p14="http://schemas.microsoft.com/office/powerpoint/2010/main" val="118091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en-US" sz="4000" b="1" dirty="0"/>
              <a:t>Wytyczne Web Content Accessibility Guidelines (WCAG)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Czym i o czym jest WCAG?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ze standardów sieciowych stworzonych przez W3C,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Opisuje jak tworzyć dostępne cyfrowo rozwiązania cyfrowe,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Obecnie obowiązuje wersja WCAG 2.1,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Zawiera informacje i wskazówki dla webmasterów, ale również dla redaktorów i grafików.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oficjalne, polskie tłumaczenie WCAG -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https://www.w3.org/Translations/WCAG21-pl/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3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Wymogi prawne dotyczące profili </a:t>
            </a:r>
            <a:br>
              <a:rPr lang="pl-PL" sz="4000" b="1" dirty="0"/>
            </a:br>
            <a:r>
              <a:rPr lang="pl-PL" sz="4000" b="1" dirty="0"/>
              <a:t>i kanałów w mediach społecznościowych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12433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„Posiadanie” profili i kanałów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Podmioty publiczne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są właścicielami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swoich profili i kanałów,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jedynie używają ich i odpowiadają za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publikowane w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nich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treści.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 i kanały w mediach społecznościowych nie są tym samym czym strony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internetowe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aplikacje mobilne podmiotów publicznych, choć mogą służyć do podobnych lub tych samych celów. </a:t>
            </a:r>
          </a:p>
        </p:txBody>
      </p:sp>
    </p:spTree>
    <p:extLst>
      <p:ext uri="{BB962C8B-B14F-4D97-AF65-F5344CB8AC3E}">
        <p14:creationId xmlns:p14="http://schemas.microsoft.com/office/powerpoint/2010/main" val="192820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Odpowiedzialność za treści publikowane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15773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„Art. 6. W przypadku gdy podmiot publiczny publikuje informacje na stronie internetowej lub w aplikacji mobilnej innej niż jego strona internetowa lub aplikacja mobilna i informacje te nie spełniają wymagań dostępności cyfrowej, podmiot ten publikuje te same informacje na wybranej spośród posiadanych przez siebie stron internetowych lub aplikacji mobilnych, w sposób dostępny cyfrowo.” 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Źródło: Ustawa o dostępności cyfrowej</a:t>
            </a:r>
          </a:p>
        </p:txBody>
      </p:sp>
    </p:spTree>
    <p:extLst>
      <p:ext uri="{BB962C8B-B14F-4D97-AF65-F5344CB8AC3E}">
        <p14:creationId xmlns:p14="http://schemas.microsoft.com/office/powerpoint/2010/main" val="229656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Deklaracje dostępności dla profili i kanałów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obowiązku publikacji deklaracji dostępności dla treści publikowanych w mediach społecznościowych.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Dobrą praktyką jest zawarcie informacji o treściach publikowanych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mediach społecznościowych w deklaracjach dostępności stron internetowych lub aplikacji mobilnych.</a:t>
            </a:r>
          </a:p>
        </p:txBody>
      </p:sp>
    </p:spTree>
    <p:extLst>
      <p:ext uri="{BB962C8B-B14F-4D97-AF65-F5344CB8AC3E}">
        <p14:creationId xmlns:p14="http://schemas.microsoft.com/office/powerpoint/2010/main" val="117155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Zasady ogólne dotyczące publikacji </a:t>
            </a:r>
            <a:br>
              <a:rPr lang="pl-PL" sz="4000" b="1" dirty="0"/>
            </a:br>
            <a:r>
              <a:rPr lang="pl-PL" sz="4000" b="1" dirty="0"/>
              <a:t>w mediach społecznościowych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05098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Alternatywa tekstowa dla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alternatywny jest obowiązkowy. Ma informować o tym co przedstawia grafika.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Wszystkie najpopularniejsze media społecznościowe umożliwiają dodawanie opisów alternatywnych do treści graficznych.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obraz jest złożony (np. infografika) w publikowanej treści tekstowej  powinien być link do poszerzonego opisu wyjaśniającego prezentowaną zawartość.</a:t>
            </a:r>
          </a:p>
        </p:txBody>
      </p:sp>
    </p:spTree>
    <p:extLst>
      <p:ext uri="{BB962C8B-B14F-4D97-AF65-F5344CB8AC3E}">
        <p14:creationId xmlns:p14="http://schemas.microsoft.com/office/powerpoint/2010/main" val="368936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Odpowiedni kontrast treści do tła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musi być jednoznacznie odróżnialny od tła – dotyczy to zarówno tekstu we wpisach jak i tekstów w infografikach.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Kontrast tekstu do tła musi wynosić minimum 4,5:1</a:t>
            </a:r>
          </a:p>
        </p:txBody>
      </p:sp>
    </p:spTree>
    <p:extLst>
      <p:ext uri="{BB962C8B-B14F-4D97-AF65-F5344CB8AC3E}">
        <p14:creationId xmlns:p14="http://schemas.microsoft.com/office/powerpoint/2010/main" val="3269781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58744"/>
          </a:xfrm>
        </p:spPr>
        <p:txBody>
          <a:bodyPr>
            <a:normAutofit/>
          </a:bodyPr>
          <a:lstStyle/>
          <a:p>
            <a:r>
              <a:rPr lang="pl-PL" dirty="0"/>
              <a:t>Treści multimedialne dostępne dla osób nieposługujących się wzrokiem </a:t>
            </a:r>
            <a:br>
              <a:rPr lang="pl-PL" dirty="0"/>
            </a:br>
            <a:r>
              <a:rPr lang="pl-PL" dirty="0"/>
              <a:t>i słuchem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są obowiązkowe w multimediach przekazujących informacje w warstwie dźwiękowej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obowiązkowa w multimediach przekazujących informacje w warstwie wizualnej.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można tworzyć samodzielnie, korzystając z darmowych programów. Tworzenie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powierzać specjalistom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polski język migowy nie jest obowiązkowe, ale dla części użytkowników (Głusi) jest niezbędne dla zrozumienia treści.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9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Treści tekstowe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Zawsze należy dbać o zrozumiałości treści tekstowych.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Tam, gdzie jest to możliwe należy dodawać oznaczenie list oraz  odpowiednich nagłówków.</a:t>
            </a:r>
          </a:p>
        </p:txBody>
      </p:sp>
    </p:spTree>
    <p:extLst>
      <p:ext uri="{BB962C8B-B14F-4D97-AF65-F5344CB8AC3E}">
        <p14:creationId xmlns:p14="http://schemas.microsoft.com/office/powerpoint/2010/main" val="1145148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Załączniki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Dodając załączniki (np. formularze, dokumenty w formie PDF) należy dbać o ich maksymalną dostępność cyfrową.</a:t>
            </a:r>
          </a:p>
        </p:txBody>
      </p:sp>
    </p:spTree>
    <p:extLst>
      <p:ext uri="{BB962C8B-B14F-4D97-AF65-F5344CB8AC3E}">
        <p14:creationId xmlns:p14="http://schemas.microsoft.com/office/powerpoint/2010/main" val="2236905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</a:t>
            </a:r>
            <a:r>
              <a:rPr lang="pl-PL" sz="4000" b="1" dirty="0" err="1"/>
              <a:t>Twitterze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237580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– podstawowa zasada publikacji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10398816" cy="19399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Twitterze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można edytować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opublikowanych treści. Można je jedynie usunąć.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elementy dostępności musisz dbać w momencie publikacji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41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– publikowanie treści tekstowych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33692" cy="26689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Wyłącznie ciągły tekst –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możliwości wstawiania nagłówków, list, pogrubienia, itp.</a:t>
            </a:r>
          </a:p>
        </p:txBody>
      </p:sp>
      <p:pic>
        <p:nvPicPr>
          <p:cNvPr id="4" name="Symbol zastępczy zawartości 4" descr="Pojedynczy tweet zawierający fragment artykułu 6 ustawy o dostępności cyfrowej oraz międzynarodowe logo dostępności">
            <a:extLst>
              <a:ext uri="{FF2B5EF4-FFF2-40B4-BE49-F238E27FC236}">
                <a16:creationId xmlns:a16="http://schemas.microsoft.com/office/drawing/2014/main" xmlns="" id="{986C94E7-0DE2-5AE7-112A-26EDC914E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3230" y="1730024"/>
            <a:ext cx="5399524" cy="2847405"/>
          </a:xfrm>
        </p:spPr>
      </p:pic>
    </p:spTree>
    <p:extLst>
      <p:ext uri="{BB962C8B-B14F-4D97-AF65-F5344CB8AC3E}">
        <p14:creationId xmlns:p14="http://schemas.microsoft.com/office/powerpoint/2010/main" val="225077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Przyjazność dla osób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dostępności cyfrowej osoby z niepełnosprawnościami mogą wygodnie korzystać z serwisów internetowych i aplikacji mobilnych.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dostępności nie chodzi jednak tylko o dostęp czy komfort korzystania – dostępność to prawo człowieka.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– publikowanie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24773" cy="3855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grafik można i należy dodawać opisy alternatywne, które wyjaśnią użytkownikom niewidomym co jest na danej grafice.</a:t>
            </a:r>
          </a:p>
        </p:txBody>
      </p:sp>
      <p:pic>
        <p:nvPicPr>
          <p:cNvPr id="5" name="Obraz 4" descr="Fragment okna edycji wpisu na Twitterze z widoczną opcją &quot;Dodaj opis obrazu&quot;">
            <a:extLst>
              <a:ext uri="{FF2B5EF4-FFF2-40B4-BE49-F238E27FC236}">
                <a16:creationId xmlns:a16="http://schemas.microsoft.com/office/drawing/2014/main" xmlns="" id="{5870E09C-B70F-C359-B7F4-F6A0C39E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19"/>
          <a:stretch/>
        </p:blipFill>
        <p:spPr>
          <a:xfrm>
            <a:off x="6022604" y="1730024"/>
            <a:ext cx="5254252" cy="2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– dodawanie opisów alternatywnych do treści graficznych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9903" y="1476280"/>
            <a:ext cx="10752852" cy="228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 załadowanym zdjęciem kliknij na „Dodaj opis obrazu”.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Wstaw opis alternatywny.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Pamiętaj, po opublikowaniu nie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 możliwości ponownej edycji ani poprawienia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40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Twitter – opis alternatywny dla pojedynczej grafiki</a:t>
            </a:r>
          </a:p>
        </p:txBody>
      </p:sp>
      <p:pic>
        <p:nvPicPr>
          <p:cNvPr id="8" name="Obraz 7" descr="Widok okna edycji wpisu na Twitterze z dodaną grafiką i widoczną opcją &quot;Dodaj opis obrazu&quot;">
            <a:extLst>
              <a:ext uri="{FF2B5EF4-FFF2-40B4-BE49-F238E27FC236}">
                <a16:creationId xmlns:a16="http://schemas.microsoft.com/office/drawing/2014/main" xmlns="" id="{5870E09C-B70F-C359-B7F4-F6A0C39E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543669"/>
            <a:ext cx="3124797" cy="4118630"/>
          </a:xfrm>
          <a:prstGeom prst="rect">
            <a:avLst/>
          </a:prstGeom>
        </p:spPr>
      </p:pic>
      <p:pic>
        <p:nvPicPr>
          <p:cNvPr id="4" name="Obraz 3" descr="Widok okna dodawania opisu do grafiki na Twitterze - grafika a pod nią pole &quot;Opis&quot;">
            <a:extLst>
              <a:ext uri="{FF2B5EF4-FFF2-40B4-BE49-F238E27FC236}">
                <a16:creationId xmlns:a16="http://schemas.microsoft.com/office/drawing/2014/main" xmlns="" id="{CC5F7DEB-969E-F7DD-787F-9A4BE7C0E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09" y="1543669"/>
            <a:ext cx="3364893" cy="41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Twitter – opis alternatywny dla wielu grafik</a:t>
            </a:r>
            <a:endParaRPr lang="pl-PL" dirty="0"/>
          </a:p>
        </p:txBody>
      </p:sp>
      <p:pic>
        <p:nvPicPr>
          <p:cNvPr id="7" name="Obraz 6" descr="Widok okna edycji wpisu na Twitterze z jednoczesnym dodaniem dwóch grafik i widoczną opcją &quot;Dodaj opisy obrazów&quot;">
            <a:extLst>
              <a:ext uri="{FF2B5EF4-FFF2-40B4-BE49-F238E27FC236}">
                <a16:creationId xmlns:a16="http://schemas.microsoft.com/office/drawing/2014/main" xmlns="" id="{F6746D78-D6D9-F7B8-4D2A-7FDFC610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543634"/>
            <a:ext cx="5664873" cy="3354201"/>
          </a:xfrm>
          <a:prstGeom prst="rect">
            <a:avLst/>
          </a:prstGeom>
        </p:spPr>
      </p:pic>
      <p:pic>
        <p:nvPicPr>
          <p:cNvPr id="14" name="Obraz 13" descr="Widok okna dodawania opisu do grafiki na Twitterze - grafika a pod nią pole &quot;Opis&quot;">
            <a:extLst>
              <a:ext uri="{FF2B5EF4-FFF2-40B4-BE49-F238E27FC236}">
                <a16:creationId xmlns:a16="http://schemas.microsoft.com/office/drawing/2014/main" xmlns="" id="{C8114482-C260-E8DC-73EE-16158A3D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12" y="1543634"/>
            <a:ext cx="3623544" cy="40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– publikowanie treści multimedialnych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56799" cy="268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filmów można i należy dodawać napisy rozszerzone, które przedstawią treść dźwiękową użytkownikom niesłyszącym (i nie tylko).</a:t>
            </a:r>
          </a:p>
        </p:txBody>
      </p:sp>
      <p:pic>
        <p:nvPicPr>
          <p:cNvPr id="7" name="Obraz 6" descr="Fragment okna edycji wpisu na Twitterze z materiałem wideo i widoczną opcją &quot;Dodaj plik z napisami (.srt)&quot;">
            <a:extLst>
              <a:ext uri="{FF2B5EF4-FFF2-40B4-BE49-F238E27FC236}">
                <a16:creationId xmlns:a16="http://schemas.microsoft.com/office/drawing/2014/main" xmlns="" id="{8B4E8862-2D63-7C23-26AF-A0E992EDD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" t="59231" r="231"/>
          <a:stretch/>
        </p:blipFill>
        <p:spPr>
          <a:xfrm>
            <a:off x="5958973" y="1783407"/>
            <a:ext cx="5356799" cy="2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– dodawanie napisów do treści multimedialnych</a:t>
            </a:r>
          </a:p>
        </p:txBody>
      </p:sp>
      <p:pic>
        <p:nvPicPr>
          <p:cNvPr id="7" name="Obraz 6" descr="Okna edycji wpisu na Twitterze z materiałem wideo i widoczną opcją &quot;Dodaj plik z napisami (.srt)&quot;">
            <a:extLst>
              <a:ext uri="{FF2B5EF4-FFF2-40B4-BE49-F238E27FC236}">
                <a16:creationId xmlns:a16="http://schemas.microsoft.com/office/drawing/2014/main" xmlns="" id="{8B4E8862-2D63-7C23-26AF-A0E992ED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423759"/>
            <a:ext cx="3577886" cy="4464251"/>
          </a:xfrm>
          <a:prstGeom prst="rect">
            <a:avLst/>
          </a:prstGeom>
        </p:spPr>
      </p:pic>
      <p:pic>
        <p:nvPicPr>
          <p:cNvPr id="12" name="Obraz 11" descr="Widok okna dodawania pliku z napisami do filmu na Twitterze - widoczny przycisk &quot;Wczytaj napisy&quot;">
            <a:extLst>
              <a:ext uri="{FF2B5EF4-FFF2-40B4-BE49-F238E27FC236}">
                <a16:creationId xmlns:a16="http://schemas.microsoft.com/office/drawing/2014/main" xmlns="" id="{B04BDFF1-3986-6B6F-5A95-67F3F3AD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54" y="1423759"/>
            <a:ext cx="3589494" cy="4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Facebook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3598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publikowanie treści tekstowych (podstawowe wpisy)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94329" cy="29655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zwykłych wpisach wyłącznie ciągły tekst - brak możliwości wstawiania nagłówków, list, pogrubienia, itp.</a:t>
            </a:r>
          </a:p>
        </p:txBody>
      </p:sp>
      <p:pic>
        <p:nvPicPr>
          <p:cNvPr id="5" name="Obraz 4" descr="Okno tworzenia posta na Facebooku ">
            <a:extLst>
              <a:ext uri="{FF2B5EF4-FFF2-40B4-BE49-F238E27FC236}">
                <a16:creationId xmlns:a16="http://schemas.microsoft.com/office/drawing/2014/main" xmlns="" id="{9B7B7EF9-4B91-FE1A-8083-A0C97ECAD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" t="5381" r="6981" b="6403"/>
          <a:stretch/>
        </p:blipFill>
        <p:spPr>
          <a:xfrm>
            <a:off x="6326659" y="1865949"/>
            <a:ext cx="4534930" cy="388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3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publikowanie treści tekstowych (wpisy w grupach)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08978" cy="31014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wpisach w grupach można wstawiać w tekście nagłówki, listy, pogrubienia, cytaty, itp.</a:t>
            </a:r>
          </a:p>
        </p:txBody>
      </p:sp>
      <p:pic>
        <p:nvPicPr>
          <p:cNvPr id="6" name="Obraz 5" descr="Okno tworzenia posta w grupie na Facebooku. Widoczne dodatkowe przyciski do formatowania treści np. dodwania list i nagłówków ">
            <a:extLst>
              <a:ext uri="{FF2B5EF4-FFF2-40B4-BE49-F238E27FC236}">
                <a16:creationId xmlns:a16="http://schemas.microsoft.com/office/drawing/2014/main" xmlns="" id="{22E60169-4551-632E-2700-6D09A1B2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942" y="1730024"/>
            <a:ext cx="4257508" cy="42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7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kontrast treści tekstowych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08978" cy="31014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Używając narzędzi do kolorowania wpisów należy pamiętać o konieczności zachowania odpowiedniego kontrastu!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samo dotyczy publikacji grafik z tekstem.</a:t>
            </a:r>
          </a:p>
        </p:txBody>
      </p:sp>
      <p:pic>
        <p:nvPicPr>
          <p:cNvPr id="6" name="Obraz 5" descr="Okno tworzenia posta na Facebooku z włączona opcją edycji kolorów tła posta.">
            <a:extLst>
              <a:ext uri="{FF2B5EF4-FFF2-40B4-BE49-F238E27FC236}">
                <a16:creationId xmlns:a16="http://schemas.microsoft.com/office/drawing/2014/main" xmlns="" id="{1842B19E-BFF3-9973-B1AA-D694A50A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066" y="1397706"/>
            <a:ext cx="4558062" cy="44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i szansa dla podmiotów publicznych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obowiązek prawny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wynika z ustawy o dostępności cyfrowej stron internetowych i aplikacji mobilnych podmiotów publicznych.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także szansa dla podmiotów na dotarcie do szerokiej grupy użytkowników, w tym osób z niepełnosprawnościami.</a:t>
            </a:r>
          </a:p>
        </p:txBody>
      </p:sp>
    </p:spTree>
    <p:extLst>
      <p:ext uri="{BB962C8B-B14F-4D97-AF65-F5344CB8AC3E}">
        <p14:creationId xmlns:p14="http://schemas.microsoft.com/office/powerpoint/2010/main" val="2575756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publikowanie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24773" cy="3855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grafik można i należy dodawać opisy alternatywne, które wyjaśnią użytkownikom niewidomym co jest na danej grafice.</a:t>
            </a:r>
          </a:p>
        </p:txBody>
      </p:sp>
      <p:pic>
        <p:nvPicPr>
          <p:cNvPr id="7" name="Obraz 6" descr="Fragment okna tworzenia posta na Facebooku z dodaną grafiką. Widoczny przycisk &quot;Edytuj&quot;.  ">
            <a:extLst>
              <a:ext uri="{FF2B5EF4-FFF2-40B4-BE49-F238E27FC236}">
                <a16:creationId xmlns:a16="http://schemas.microsoft.com/office/drawing/2014/main" xmlns="" id="{591847FD-8728-ABE5-E8AB-38BB0462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68" b="1"/>
          <a:stretch/>
        </p:blipFill>
        <p:spPr>
          <a:xfrm>
            <a:off x="6406373" y="1730024"/>
            <a:ext cx="4393432" cy="40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3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dodawanie opisów alternatywnych do treści graficznych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9903" y="1476280"/>
            <a:ext cx="1075285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 kursor na zdjęciu i kliknij ”Edytuj”.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Automatycznie wygenerowany tekst zostanie wyświetlony po lewej stronie zdjęcia.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 ”Zastąp wygenerowany tekst alternatywny”, aby go edytować.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własny tekst alternatywny w polu.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przywrócić automatycznie wygenerowany tekst alternatywny, kliknij opcję ”Wyczyść”.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zapisać swój tekst alternatywny, kliknij ”Zapisz” w lewym dolnym rogu.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zmienić tekst alternatywny dla zdjęcia po jego publikacji kliknij zdjęcie, aby je otworzyć.</a:t>
            </a:r>
          </a:p>
        </p:txBody>
      </p:sp>
    </p:spTree>
    <p:extLst>
      <p:ext uri="{BB962C8B-B14F-4D97-AF65-F5344CB8AC3E}">
        <p14:creationId xmlns:p14="http://schemas.microsoft.com/office/powerpoint/2010/main" val="2263321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</a:t>
            </a:r>
            <a:r>
              <a:rPr lang="pl-PL" dirty="0">
                <a:solidFill>
                  <a:schemeClr val="tx1"/>
                </a:solidFill>
              </a:rPr>
              <a:t>opis alternatywny dla pojedynczej grafiki</a:t>
            </a:r>
            <a:endParaRPr lang="pl-PL" dirty="0"/>
          </a:p>
        </p:txBody>
      </p:sp>
      <p:pic>
        <p:nvPicPr>
          <p:cNvPr id="7" name="Obraz 6" descr="Okna tworzenia posta na Facebooku z dodaną grafiką. Widoczny przycisk &quot;Edytuj&quot;.  ">
            <a:extLst>
              <a:ext uri="{FF2B5EF4-FFF2-40B4-BE49-F238E27FC236}">
                <a16:creationId xmlns:a16="http://schemas.microsoft.com/office/drawing/2014/main" xmlns="" id="{591847FD-8728-ABE5-E8AB-38BB0462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41" y="1543204"/>
            <a:ext cx="3387758" cy="4572000"/>
          </a:xfrm>
          <a:prstGeom prst="rect">
            <a:avLst/>
          </a:prstGeom>
        </p:spPr>
      </p:pic>
      <p:pic>
        <p:nvPicPr>
          <p:cNvPr id="12" name="Obraz 11" descr="Okno edycji szczegółów zdjęcia na Facebooku. Zaznaczona opcja &quot;Tekst alternatywny&quot; i widoczny automatycznie wygenerowany opis zdjęcia.">
            <a:extLst>
              <a:ext uri="{FF2B5EF4-FFF2-40B4-BE49-F238E27FC236}">
                <a16:creationId xmlns:a16="http://schemas.microsoft.com/office/drawing/2014/main" xmlns="" id="{E5454166-8542-FAE5-94E9-2B720F9D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91" y="1543204"/>
            <a:ext cx="6546963" cy="32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4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publikowanie treści multimedialnych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56799" cy="268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filmów można i należy dodawać napisy rozszerzone, które przedstawią treść dźwiękową użytkownikom niesłyszącym (i nie tylko).</a:t>
            </a:r>
          </a:p>
        </p:txBody>
      </p:sp>
      <p:pic>
        <p:nvPicPr>
          <p:cNvPr id="8" name="Obraz 7" descr="Fragment okna dodawania napisów do filmu w poście na Facebooku.  ">
            <a:extLst>
              <a:ext uri="{FF2B5EF4-FFF2-40B4-BE49-F238E27FC236}">
                <a16:creationId xmlns:a16="http://schemas.microsoft.com/office/drawing/2014/main" xmlns="" id="{79AC0D10-A3AC-DB59-12DB-F35FCCC5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18" b="51844"/>
          <a:stretch/>
        </p:blipFill>
        <p:spPr>
          <a:xfrm>
            <a:off x="6289129" y="1773195"/>
            <a:ext cx="4696028" cy="31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62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dodawanie napisów do treści multimedialnych (1/2)</a:t>
            </a:r>
          </a:p>
        </p:txBody>
      </p:sp>
      <p:sp>
        <p:nvSpPr>
          <p:cNvPr id="3" name="Prostokąt 2"/>
          <p:cNvSpPr/>
          <p:nvPr/>
        </p:nvSpPr>
        <p:spPr>
          <a:xfrm>
            <a:off x="932330" y="2350487"/>
            <a:ext cx="10752852" cy="277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 kursor na filmie i kliknij ”Edytuj”.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lewej stronie filmu pojawią się opcje.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 ”Dodaj Napisy”.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 przycisk „Prześlij”. 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plik z napisami w formacie .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 Zapisz w lewym dolnym rogu.</a:t>
            </a:r>
          </a:p>
        </p:txBody>
      </p:sp>
    </p:spTree>
    <p:extLst>
      <p:ext uri="{BB962C8B-B14F-4D97-AF65-F5344CB8AC3E}">
        <p14:creationId xmlns:p14="http://schemas.microsoft.com/office/powerpoint/2010/main" val="4121215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dodawanie napisów do treści multimedialnych (2/2)</a:t>
            </a:r>
          </a:p>
        </p:txBody>
      </p:sp>
      <p:pic>
        <p:nvPicPr>
          <p:cNvPr id="6" name="Obraz 5" descr="Okna tworzenia posta na Facebooku z dodanym filmem. Widoczny przycisk &quot;Edytuj&quot;.  ">
            <a:extLst>
              <a:ext uri="{FF2B5EF4-FFF2-40B4-BE49-F238E27FC236}">
                <a16:creationId xmlns:a16="http://schemas.microsoft.com/office/drawing/2014/main" xmlns="" id="{4D6C3A40-6514-4B68-0ADA-ABB3B630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1619058"/>
            <a:ext cx="3394413" cy="4620667"/>
          </a:xfrm>
          <a:prstGeom prst="rect">
            <a:avLst/>
          </a:prstGeom>
        </p:spPr>
      </p:pic>
      <p:pic>
        <p:nvPicPr>
          <p:cNvPr id="11" name="Obraz 10" descr="Okno edycji informacji o filmie na Facebooku. Zaznaczona opcja &quot;Dodaj napisy&quot; i widoczny przycisk &quot;Prześlij&quot;.">
            <a:extLst>
              <a:ext uri="{FF2B5EF4-FFF2-40B4-BE49-F238E27FC236}">
                <a16:creationId xmlns:a16="http://schemas.microsoft.com/office/drawing/2014/main" xmlns="" id="{79AC0D10-A3AC-DB59-12DB-F35FCCC5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44" y="1619058"/>
            <a:ext cx="6462366" cy="32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4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– dodawanie alternatyw dla różnych treści nietekstowych</a:t>
            </a:r>
          </a:p>
        </p:txBody>
      </p:sp>
      <p:pic>
        <p:nvPicPr>
          <p:cNvPr id="7" name="Obraz 6" descr="Widok okna edycji postu na Facebooku z jednoczesnym dodaniem grafiki i filmu  oraz widoczną opcją &quot;Edytuj wszystkie&quot;">
            <a:extLst>
              <a:ext uri="{FF2B5EF4-FFF2-40B4-BE49-F238E27FC236}">
                <a16:creationId xmlns:a16="http://schemas.microsoft.com/office/drawing/2014/main" xmlns="" id="{3ECE1B02-B0DA-0A64-CA07-C400B7B2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1696438"/>
            <a:ext cx="3653352" cy="43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2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LinkedIn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554873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– publikowanie treści tekstowych - wpisy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33692" cy="3249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wpisach wyłącznie ciągły tekst –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możliwości wstawiania nagłówków, list, pogrubienia, itp.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 descr="Okno tworzenia wpisu na LinkedIn ">
            <a:extLst>
              <a:ext uri="{FF2B5EF4-FFF2-40B4-BE49-F238E27FC236}">
                <a16:creationId xmlns:a16="http://schemas.microsoft.com/office/drawing/2014/main" xmlns="" id="{FD5C5D22-8AFF-169C-F2D9-4FA8C2FA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22" y="1730024"/>
            <a:ext cx="5080452" cy="39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0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– publikowanie treści tekstowych artykuły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33692" cy="3249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artykułach jest możliwość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stylowania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treści.</a:t>
            </a:r>
          </a:p>
        </p:txBody>
      </p:sp>
      <p:pic>
        <p:nvPicPr>
          <p:cNvPr id="6" name="Obraz 5" descr="Fragment okna do tworzenia artykułów w LinkedIn z wiodcznymi opcjami do edycji struktury np. dodawania list, nagłówków, cytatów.">
            <a:extLst>
              <a:ext uri="{FF2B5EF4-FFF2-40B4-BE49-F238E27FC236}">
                <a16:creationId xmlns:a16="http://schemas.microsoft.com/office/drawing/2014/main" xmlns="" id="{442D7BD9-DFFF-138D-9D7A-52390BE2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6" y="2111045"/>
            <a:ext cx="6008915" cy="33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publikowania dostępnych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w rozumieniu przepisów prawa nie odnosi się jedynie do stron internetowych podmiotu publicznego, ale do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wszystkich treści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publikowanych przez ten podmiot w Internecie.</a:t>
            </a:r>
          </a:p>
        </p:txBody>
      </p:sp>
    </p:spTree>
    <p:extLst>
      <p:ext uri="{BB962C8B-B14F-4D97-AF65-F5344CB8AC3E}">
        <p14:creationId xmlns:p14="http://schemas.microsoft.com/office/powerpoint/2010/main" val="3055866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– publikowanie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24773" cy="3855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grafik można i należy dodawać opisy alternatywne, które wyjaśnią użytkownikom niewidomym co jest na danej grafice.</a:t>
            </a:r>
          </a:p>
        </p:txBody>
      </p:sp>
      <p:pic>
        <p:nvPicPr>
          <p:cNvPr id="8" name="Obraz 7" descr="Fragment okna tworzenia wpisu na LinkedIn z dodaną grafiką. Widoczny przycisk &quot;Tekst alternatywny&quot;.  ">
            <a:extLst>
              <a:ext uri="{FF2B5EF4-FFF2-40B4-BE49-F238E27FC236}">
                <a16:creationId xmlns:a16="http://schemas.microsoft.com/office/drawing/2014/main" xmlns="" id="{C91B7FEC-1559-4B97-B59C-A36044208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0" t="66738" r="270" b="1093"/>
          <a:stretch/>
        </p:blipFill>
        <p:spPr>
          <a:xfrm>
            <a:off x="6393330" y="1802616"/>
            <a:ext cx="4568214" cy="14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0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– dodawanie opisów alternatywnych do treści graficznych</a:t>
            </a:r>
          </a:p>
        </p:txBody>
      </p:sp>
      <p:pic>
        <p:nvPicPr>
          <p:cNvPr id="4" name="Obraz 3" descr="Okno edycji zdjęcia we wpisie na LinkedIn. Widoczny przycisk &quot;Tekst alternatywny&quot;.  ">
            <a:extLst>
              <a:ext uri="{FF2B5EF4-FFF2-40B4-BE49-F238E27FC236}">
                <a16:creationId xmlns:a16="http://schemas.microsoft.com/office/drawing/2014/main" xmlns="" id="{C91B7FEC-1559-4B97-B59C-A3604420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556379"/>
            <a:ext cx="3874448" cy="3836087"/>
          </a:xfrm>
          <a:prstGeom prst="rect">
            <a:avLst/>
          </a:prstGeom>
        </p:spPr>
      </p:pic>
      <p:pic>
        <p:nvPicPr>
          <p:cNvPr id="9" name="Obraz 8" descr="Okno wpisywania tekstu alternatywnego do zdjęcia na LinkedIn. Widoczna podpowiedź oraz pole do wpisania opisu.">
            <a:extLst>
              <a:ext uri="{FF2B5EF4-FFF2-40B4-BE49-F238E27FC236}">
                <a16:creationId xmlns:a16="http://schemas.microsoft.com/office/drawing/2014/main" xmlns="" id="{920A8927-388E-849F-B8DB-74731926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99" y="1556379"/>
            <a:ext cx="3868968" cy="3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1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893136"/>
          </a:xfrm>
        </p:spPr>
        <p:txBody>
          <a:bodyPr>
            <a:normAutofit/>
          </a:bodyPr>
          <a:lstStyle/>
          <a:p>
            <a:r>
              <a:rPr lang="pl-PL" dirty="0"/>
              <a:t>LinkedIn – dodawanie opisów alternatywnych do treści </a:t>
            </a:r>
            <a:r>
              <a:rPr lang="pl-PL" dirty="0" smtClean="0"/>
              <a:t>graficznych </a:t>
            </a:r>
            <a:br>
              <a:rPr lang="pl-PL" dirty="0" smtClean="0"/>
            </a:br>
            <a:r>
              <a:rPr lang="pl-PL" dirty="0" smtClean="0"/>
              <a:t>w artykułach 1/2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086F0DEE-534E-2E3D-D26B-71C175A95089}"/>
              </a:ext>
            </a:extLst>
          </p:cNvPr>
          <p:cNvSpPr txBox="1">
            <a:spLocks/>
          </p:cNvSpPr>
          <p:nvPr/>
        </p:nvSpPr>
        <p:spPr>
          <a:xfrm>
            <a:off x="359574" y="1840950"/>
            <a:ext cx="4924773" cy="385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buFont typeface="Arial" panose="020B0604020202020204" pitchFamily="34" charset="0"/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obrazu/grafiki umieszczonej w nagłówku artykułu nie można dodać opisu alternatywnego, a jedynie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 descr="Fragment okna edycji artykułu na LinkedIn z widocznym zdjęciem w nagłówku.">
            <a:extLst>
              <a:ext uri="{FF2B5EF4-FFF2-40B4-BE49-F238E27FC236}">
                <a16:creationId xmlns:a16="http://schemas.microsoft.com/office/drawing/2014/main" xmlns="" id="{97EEEA70-C9AD-F00F-B9B8-55A7DDAB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70" y="1784633"/>
            <a:ext cx="5949390" cy="37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36679"/>
          </a:xfrm>
        </p:spPr>
        <p:txBody>
          <a:bodyPr>
            <a:normAutofit/>
          </a:bodyPr>
          <a:lstStyle/>
          <a:p>
            <a:r>
              <a:rPr lang="pl-PL" dirty="0"/>
              <a:t>LinkedIn – dodawanie opisów alternatywnych do treści graficznych </a:t>
            </a:r>
            <a:br>
              <a:rPr lang="pl-PL" dirty="0"/>
            </a:br>
            <a:r>
              <a:rPr lang="pl-PL" dirty="0"/>
              <a:t>w artykułach </a:t>
            </a:r>
            <a:r>
              <a:rPr lang="pl-PL" dirty="0" smtClean="0"/>
              <a:t>2/2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086F0DEE-534E-2E3D-D26B-71C175A95089}"/>
              </a:ext>
            </a:extLst>
          </p:cNvPr>
          <p:cNvSpPr txBox="1">
            <a:spLocks/>
          </p:cNvSpPr>
          <p:nvPr/>
        </p:nvSpPr>
        <p:spPr>
          <a:xfrm>
            <a:off x="359574" y="1840950"/>
            <a:ext cx="4924773" cy="385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buFont typeface="Arial" panose="020B0604020202020204" pitchFamily="34" charset="0"/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obrazu/grafiki umieszczonej w treści artykułu można i należy dodawać opisy alternatywne, które wyjaśnią użytkownikom niewidomym co jest na danej grafice.</a:t>
            </a:r>
          </a:p>
        </p:txBody>
      </p:sp>
      <p:pic>
        <p:nvPicPr>
          <p:cNvPr id="4" name="Obraz 3" descr="Fragment okna edycji artykułu na LinkedIn z widocznym zdjęciem w treści artykułu i przyciskiem &quot;Dodaj tekst alternatywny&quot;.">
            <a:extLst>
              <a:ext uri="{FF2B5EF4-FFF2-40B4-BE49-F238E27FC236}">
                <a16:creationId xmlns:a16="http://schemas.microsoft.com/office/drawing/2014/main" xmlns="" id="{B029CEFC-01B9-945A-E8FC-4E26220E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99" y="1768509"/>
            <a:ext cx="6056261" cy="37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8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– publikowanie treści multimedialnych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56799" cy="268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filmów można i należy dodawać napisy rozszerzone, które przedstawią treść dźwiękową użytkownikom niesłyszącym (i nie tylko).</a:t>
            </a:r>
          </a:p>
        </p:txBody>
      </p:sp>
      <p:pic>
        <p:nvPicPr>
          <p:cNvPr id="6" name="Obraz 5" descr="Fragment okna do edycji filmu w LinkedIn z widoczną opcją &quot;Plik z napisami w wideo (tylko SRT)">
            <a:extLst>
              <a:ext uri="{FF2B5EF4-FFF2-40B4-BE49-F238E27FC236}">
                <a16:creationId xmlns:a16="http://schemas.microsoft.com/office/drawing/2014/main" xmlns="" id="{01AA70B1-D50A-9D60-4583-3C6E05BF5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79"/>
          <a:stretch/>
        </p:blipFill>
        <p:spPr>
          <a:xfrm>
            <a:off x="6952735" y="1815462"/>
            <a:ext cx="4306935" cy="11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– dodawanie napisów do treści multimedialnych </a:t>
            </a:r>
          </a:p>
        </p:txBody>
      </p:sp>
      <p:pic>
        <p:nvPicPr>
          <p:cNvPr id="4" name="Obraz 3" descr="Okno do edycji filmu w LinkedIn z widoczną opcją &quot;Plik z napisami w wideo (tylko SRT)">
            <a:extLst>
              <a:ext uri="{FF2B5EF4-FFF2-40B4-BE49-F238E27FC236}">
                <a16:creationId xmlns:a16="http://schemas.microsoft.com/office/drawing/2014/main" xmlns="" id="{32EB81ED-A0CF-F3A8-7BD9-DA2216BE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445938"/>
            <a:ext cx="4306935" cy="45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7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</a:t>
            </a:r>
            <a:r>
              <a:rPr lang="pl-PL" sz="4000" b="1" dirty="0" err="1"/>
              <a:t>Youtube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187649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err="1"/>
              <a:t>Youtube</a:t>
            </a:r>
            <a:r>
              <a:rPr lang="pl-PL" dirty="0"/>
              <a:t> – publikowanie opisów filmów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86689" cy="29655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opisach filmów wyłącznie ciągły tekst - brak możliwości wstawiania nagłówków, list, pogrubienia, itp.</a:t>
            </a:r>
          </a:p>
        </p:txBody>
      </p:sp>
      <p:pic>
        <p:nvPicPr>
          <p:cNvPr id="6" name="Obraz 5" descr="Fragment zrzutu ekranu z filmem na Youtube - widoczny opis filmu oraz fragment ścieżki napisów w filmie.">
            <a:extLst>
              <a:ext uri="{FF2B5EF4-FFF2-40B4-BE49-F238E27FC236}">
                <a16:creationId xmlns:a16="http://schemas.microsoft.com/office/drawing/2014/main" xmlns="" id="{CA7E508C-78CF-BB39-FBEF-8BF97208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94" y="1730024"/>
            <a:ext cx="5419392" cy="34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61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Prezentacja dodawania napisów </a:t>
            </a:r>
            <a:br>
              <a:rPr lang="pl-PL" sz="4000" b="1" dirty="0"/>
            </a:br>
            <a:r>
              <a:rPr lang="pl-PL" sz="4000" b="1" dirty="0"/>
              <a:t>w serwisie </a:t>
            </a:r>
            <a:r>
              <a:rPr lang="pl-PL" sz="4000" b="1" dirty="0" err="1"/>
              <a:t>Youtube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13289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Dobre praktyki wspierające dostępność treści w mediach społecznościowych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5604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Proces wymagający zaplanowania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„staje się”, a nie „jest”.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konsekwentnych, planowanych działań nie uda się zapewnić jej nawet na poziomie „zgodny z prawem”.</a:t>
            </a:r>
          </a:p>
        </p:txBody>
      </p:sp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Dobre praktyki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Zachowuj prawidłową pisownię – nie pisz wyłącznie wersalików lub wszystkich małych liter;</a:t>
            </a:r>
          </a:p>
          <a:p>
            <a:pPr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Dziel duże bloki tekstu za pomocą łamania wierszy;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Dbaj o odpowiednie zwroty pisząc o osobach z niepełnosprawnościami; 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Twórz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hashtagi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użyciem wielkich liter np.: #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SzkolenieDostepnosc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mnóż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emotikonów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wpisach i umieszczaj je na końcu;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używania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emotikonów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swojej wyświetlanej nazwie;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znaków specjalnych - jeśli publikujesz grafikę ASCII, opublikuj obraz grafiki i napisz opis obrazu;</a:t>
            </a:r>
          </a:p>
        </p:txBody>
      </p:sp>
    </p:spTree>
    <p:extLst>
      <p:ext uri="{BB962C8B-B14F-4D97-AF65-F5344CB8AC3E}">
        <p14:creationId xmlns:p14="http://schemas.microsoft.com/office/powerpoint/2010/main" val="1176985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Pomocne źródła i narzędzia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433242"/>
            <a:ext cx="10560424" cy="43744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Polskie tłumaczenie wytycznych WCAG 2.1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Ustawa o dostępności cyfrowej stron internetowych i aplikacji podmiotów publicznych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Czytnik ekranu NVDA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PAC – program do badania dostępności plików pdf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Lista kontrolna dostępności cyfrowej strony www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Poradnik - jak tworzyć poprawne opisy alternatywne?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adapter.pl - strona z filmami z poprawną audiodeskrypcją i napisami rozszerzonymi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659998"/>
            <a:ext cx="10515600" cy="875558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435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Zapraszamy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/>
          <p:cNvSpPr>
            <a:spLocks noGrp="1"/>
          </p:cNvSpPr>
          <p:nvPr>
            <p:ph type="title"/>
          </p:nvPr>
        </p:nvSpPr>
        <p:spPr>
          <a:xfrm>
            <a:off x="932330" y="554665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Dostępny cyfrowo, czyli jaki?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xmlns="" id="{26190208-A81D-374F-82F2-6C24429A41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9855" y="1905323"/>
            <a:ext cx="10660956" cy="9254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Umożliwiający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pełny, samodzielny, bezpieczny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dostęp do informacji i usług elektronicznych, niezależnie od:</a:t>
            </a:r>
          </a:p>
        </p:txBody>
      </p:sp>
      <p:pic>
        <p:nvPicPr>
          <p:cNvPr id="8" name="Grafika 7" descr="Ikona - Mężczyzna z laską">
            <a:extLst>
              <a:ext uri="{FF2B5EF4-FFF2-40B4-BE49-F238E27FC236}">
                <a16:creationId xmlns:a16="http://schemas.microsoft.com/office/drawing/2014/main" xmlns="" id="{5CD3EEB8-569E-E345-8678-D80D6681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20" y="3276563"/>
            <a:ext cx="1582932" cy="15829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B2193CC-3A1B-8448-BE1F-3B77452183CD}"/>
              </a:ext>
            </a:extLst>
          </p:cNvPr>
          <p:cNvSpPr txBox="1"/>
          <p:nvPr/>
        </p:nvSpPr>
        <p:spPr>
          <a:xfrm>
            <a:off x="1215757" y="5008014"/>
            <a:ext cx="955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wieku</a:t>
            </a:r>
          </a:p>
        </p:txBody>
      </p:sp>
      <p:pic>
        <p:nvPicPr>
          <p:cNvPr id="10" name="Grafika 9" descr="Ikona - Osoba na wózku inwalidzkim">
            <a:extLst>
              <a:ext uri="{FF2B5EF4-FFF2-40B4-BE49-F238E27FC236}">
                <a16:creationId xmlns:a16="http://schemas.microsoft.com/office/drawing/2014/main" xmlns="" id="{06A74051-1DFA-0E46-8101-4918D07F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0" y="3276563"/>
            <a:ext cx="1625760" cy="1625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589BB4C4-AEEB-D445-BDED-DBCEDD046CDA}"/>
              </a:ext>
            </a:extLst>
          </p:cNvPr>
          <p:cNvSpPr txBox="1"/>
          <p:nvPr/>
        </p:nvSpPr>
        <p:spPr>
          <a:xfrm>
            <a:off x="2361944" y="5008014"/>
            <a:ext cx="281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rodzaju</a:t>
            </a:r>
          </a:p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niepełnosprawności</a:t>
            </a:r>
          </a:p>
        </p:txBody>
      </p:sp>
      <p:pic>
        <p:nvPicPr>
          <p:cNvPr id="13" name="Grafika 12" descr="Ikona - Laptop">
            <a:extLst>
              <a:ext uri="{FF2B5EF4-FFF2-40B4-BE49-F238E27FC236}">
                <a16:creationId xmlns:a16="http://schemas.microsoft.com/office/drawing/2014/main" xmlns="" id="{A8386605-3302-6D4E-B2E0-2BDD60E9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430" y="3382253"/>
            <a:ext cx="1625760" cy="162576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9C09F18-C25C-7740-865A-2AF32BA0C528}"/>
              </a:ext>
            </a:extLst>
          </p:cNvPr>
          <p:cNvSpPr txBox="1"/>
          <p:nvPr/>
        </p:nvSpPr>
        <p:spPr>
          <a:xfrm>
            <a:off x="5440054" y="5018266"/>
            <a:ext cx="1170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sprzętu</a:t>
            </a:r>
          </a:p>
        </p:txBody>
      </p:sp>
      <p:pic>
        <p:nvPicPr>
          <p:cNvPr id="15" name="Grafika 14" descr="Ikona - Mózg w głowie">
            <a:extLst>
              <a:ext uri="{FF2B5EF4-FFF2-40B4-BE49-F238E27FC236}">
                <a16:creationId xmlns:a16="http://schemas.microsoft.com/office/drawing/2014/main" xmlns="" id="{858D5489-A656-5E49-9A74-005277CB8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869" y="3106499"/>
            <a:ext cx="1625760" cy="162576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38C6EBBC-FED5-3847-B9FA-762028B51F93}"/>
              </a:ext>
            </a:extLst>
          </p:cNvPr>
          <p:cNvSpPr txBox="1"/>
          <p:nvPr/>
        </p:nvSpPr>
        <p:spPr>
          <a:xfrm>
            <a:off x="7009640" y="5018266"/>
            <a:ext cx="1866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umiejętności</a:t>
            </a:r>
          </a:p>
        </p:txBody>
      </p:sp>
      <p:pic>
        <p:nvPicPr>
          <p:cNvPr id="2" name="Obraz 1" descr="Ikona - Kobieta trzymająca dzieck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76" y="3382253"/>
            <a:ext cx="1283952" cy="128395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38C6EBBC-FED5-3847-B9FA-762028B51F93}"/>
              </a:ext>
            </a:extLst>
          </p:cNvPr>
          <p:cNvSpPr txBox="1"/>
          <p:nvPr/>
        </p:nvSpPr>
        <p:spPr>
          <a:xfrm>
            <a:off x="9293895" y="5018893"/>
            <a:ext cx="117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sytuacji</a:t>
            </a:r>
          </a:p>
        </p:txBody>
      </p:sp>
    </p:spTree>
    <p:extLst>
      <p:ext uri="{BB962C8B-B14F-4D97-AF65-F5344CB8AC3E}">
        <p14:creationId xmlns:p14="http://schemas.microsoft.com/office/powerpoint/2010/main" val="15201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Mit jednorodności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1726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jednej, spójnej grupy „osoby z niepełnosprawnością”.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w podziale na dane rodzaje niepełnosprawności użytkownicy mocno różnią się między sobą i korzystają z różnych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282611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dobrego kontrastu,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Zwykle nie potrzebują specjalnych wersji wysokokontrastowych i „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powiększaczy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czcionek,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Wygodne są dla nich duże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Powiększają widok strony o kilkaset procent – doceniają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responsywność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Często źle czują się na stronach, na których wszystko się zwija/rozwija po najechaniu kursorem lub działa na warstwach. </a:t>
            </a:r>
          </a:p>
        </p:txBody>
      </p:sp>
    </p:spTree>
    <p:extLst>
      <p:ext uri="{BB962C8B-B14F-4D97-AF65-F5344CB8AC3E}">
        <p14:creationId xmlns:p14="http://schemas.microsoft.com/office/powerpoint/2010/main" val="175456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</TotalTime>
  <Words>1564</Words>
  <Application>Microsoft Office PowerPoint</Application>
  <PresentationFormat>Panoramiczny</PresentationFormat>
  <Paragraphs>193</Paragraphs>
  <Slides>63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9" baseType="lpstr">
      <vt:lpstr>Open Sans</vt:lpstr>
      <vt:lpstr>Calibri Light</vt:lpstr>
      <vt:lpstr>Arial</vt:lpstr>
      <vt:lpstr>Open Sans Semibold</vt:lpstr>
      <vt:lpstr>Calibri</vt:lpstr>
      <vt:lpstr>Office Theme</vt:lpstr>
      <vt:lpstr>Tworzenie dostępnych cyfrowo  treści w mediach społecznościowych </vt:lpstr>
      <vt:lpstr>Czym jest dostępność cyfrowa?</vt:lpstr>
      <vt:lpstr>Przyjazność dla osób z niepełnosprawnościami</vt:lpstr>
      <vt:lpstr>Obowiązek i szansa dla podmiotów publicznych</vt:lpstr>
      <vt:lpstr>Obowiązek publikowania dostępnych treści</vt:lpstr>
      <vt:lpstr>Proces wymagający zaplanowania</vt:lpstr>
      <vt:lpstr>Dostępny cyfrowo, czyli jaki?</vt:lpstr>
      <vt:lpstr>Mit jednorodności</vt:lpstr>
      <vt:lpstr>Osoby słabowidzące </vt:lpstr>
      <vt:lpstr>Osoby niewidome</vt:lpstr>
      <vt:lpstr>Osoby z niepełnosprawnością ruchową</vt:lpstr>
      <vt:lpstr>Osoby słabosłyszące </vt:lpstr>
      <vt:lpstr>Osoby niesłyszące (Głusi)</vt:lpstr>
      <vt:lpstr>Inni użytkownicy korzystający z dostępności cyfrowej</vt:lpstr>
      <vt:lpstr>Wytyczne Web Content Accessibility Guidelines (WCAG)</vt:lpstr>
      <vt:lpstr>Czym i o czym jest WCAG?</vt:lpstr>
      <vt:lpstr>Wymogi prawne dotyczące profili  i kanałów w mediach społecznościowych</vt:lpstr>
      <vt:lpstr>„Posiadanie” profili i kanałów w mediach społecznościowych</vt:lpstr>
      <vt:lpstr>Odpowiedzialność za treści publikowane w mediach społecznościowych</vt:lpstr>
      <vt:lpstr>Deklaracje dostępności dla profili i kanałów</vt:lpstr>
      <vt:lpstr>Zasady ogólne dotyczące publikacji  w mediach społecznościowych</vt:lpstr>
      <vt:lpstr>Alternatywa tekstowa dla treści graficznych</vt:lpstr>
      <vt:lpstr>Odpowiedni kontrast treści do tła</vt:lpstr>
      <vt:lpstr>Treści multimedialne dostępne dla osób nieposługujących się wzrokiem  i słuchem</vt:lpstr>
      <vt:lpstr>Treści tekstowe w mediach społecznościowych</vt:lpstr>
      <vt:lpstr>Załączniki w mediach społecznościowych</vt:lpstr>
      <vt:lpstr>Dostępność treści publikowanych  na Twitterze</vt:lpstr>
      <vt:lpstr>Twitter – podstawowa zasada publikacji</vt:lpstr>
      <vt:lpstr>Twitter – publikowanie treści tekstowych</vt:lpstr>
      <vt:lpstr>Twitter – publikowanie treści graficznych</vt:lpstr>
      <vt:lpstr>Twitter – dodawanie opisów alternatywnych do treści graficznych</vt:lpstr>
      <vt:lpstr>Twitter – opis alternatywny dla pojedynczej grafiki</vt:lpstr>
      <vt:lpstr>Twitter – opis alternatywny dla wielu grafik</vt:lpstr>
      <vt:lpstr>Twitter – publikowanie treści multimedialnych</vt:lpstr>
      <vt:lpstr>Twitter – dodawanie napisów do treści multimedialnych</vt:lpstr>
      <vt:lpstr>Dostępność treści publikowanych  na Facebook</vt:lpstr>
      <vt:lpstr>Facebook – publikowanie treści tekstowych (podstawowe wpisy)</vt:lpstr>
      <vt:lpstr>Facebook – publikowanie treści tekstowych (wpisy w grupach)</vt:lpstr>
      <vt:lpstr>Facebook – kontrast treści tekstowych</vt:lpstr>
      <vt:lpstr>Facebook – publikowanie treści graficznych</vt:lpstr>
      <vt:lpstr>Facebook – dodawanie opisów alternatywnych do treści graficznych</vt:lpstr>
      <vt:lpstr>Facebook – opis alternatywny dla pojedynczej grafiki</vt:lpstr>
      <vt:lpstr>Facebook – publikowanie treści multimedialnych</vt:lpstr>
      <vt:lpstr>Facebook – dodawanie napisów do treści multimedialnych (1/2)</vt:lpstr>
      <vt:lpstr>Facebook – dodawanie napisów do treści multimedialnych (2/2)</vt:lpstr>
      <vt:lpstr>Facebook – dodawanie alternatyw dla różnych treści nietekstowych</vt:lpstr>
      <vt:lpstr>Dostępność treści publikowanych  na LinkedIn</vt:lpstr>
      <vt:lpstr>LinkedIn – publikowanie treści tekstowych - wpisy</vt:lpstr>
      <vt:lpstr>LinkedIn – publikowanie treści tekstowych artykuły</vt:lpstr>
      <vt:lpstr>LinkedIn – publikowanie treści graficznych</vt:lpstr>
      <vt:lpstr>LinkedIn – dodawanie opisów alternatywnych do treści graficznych</vt:lpstr>
      <vt:lpstr>LinkedIn – dodawanie opisów alternatywnych do treści graficznych  w artykułach 1/2</vt:lpstr>
      <vt:lpstr>LinkedIn – dodawanie opisów alternatywnych do treści graficznych  w artykułach 2/2</vt:lpstr>
      <vt:lpstr>LinkedIn – publikowanie treści multimedialnych</vt:lpstr>
      <vt:lpstr>LinkedIn – dodawanie napisów do treści multimedialnych </vt:lpstr>
      <vt:lpstr>Dostępność treści publikowanych  na Youtube</vt:lpstr>
      <vt:lpstr>Youtube – publikowanie opisów filmów</vt:lpstr>
      <vt:lpstr>Prezentacja dodawania napisów  w serwisie Youtube</vt:lpstr>
      <vt:lpstr>Dobre praktyki wspierające dostępność treści w mediach społecznościowych</vt:lpstr>
      <vt:lpstr>Dobre praktyki</vt:lpstr>
      <vt:lpstr>Pytania?</vt:lpstr>
      <vt:lpstr>Pomocne źródła i narzędzia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Tworzenie dostępnych cyfrowo treści w mediach społecznościowych</dc:title>
  <dc:creator>Krycki Wojciech</dc:creator>
  <cp:lastModifiedBy>Dębski Jakub</cp:lastModifiedBy>
  <cp:revision>278</cp:revision>
  <dcterms:created xsi:type="dcterms:W3CDTF">2018-01-11T08:55:36Z</dcterms:created>
  <dcterms:modified xsi:type="dcterms:W3CDTF">2022-06-14T12:56:28Z</dcterms:modified>
</cp:coreProperties>
</file>