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65" r:id="rId2"/>
    <p:sldId id="267" r:id="rId3"/>
    <p:sldId id="276" r:id="rId4"/>
    <p:sldId id="277" r:id="rId5"/>
    <p:sldId id="285" r:id="rId6"/>
    <p:sldId id="287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02" r:id="rId23"/>
    <p:sldId id="303" r:id="rId24"/>
    <p:sldId id="304" r:id="rId25"/>
    <p:sldId id="305" r:id="rId26"/>
    <p:sldId id="306" r:id="rId27"/>
    <p:sldId id="331" r:id="rId28"/>
    <p:sldId id="307" r:id="rId29"/>
    <p:sldId id="309" r:id="rId30"/>
    <p:sldId id="310" r:id="rId31"/>
    <p:sldId id="311" r:id="rId32"/>
    <p:sldId id="312" r:id="rId33"/>
    <p:sldId id="325" r:id="rId34"/>
    <p:sldId id="326" r:id="rId35"/>
    <p:sldId id="330" r:id="rId36"/>
    <p:sldId id="313" r:id="rId37"/>
    <p:sldId id="332" r:id="rId38"/>
    <p:sldId id="314" r:id="rId39"/>
    <p:sldId id="315" r:id="rId40"/>
    <p:sldId id="316" r:id="rId41"/>
    <p:sldId id="317" r:id="rId42"/>
    <p:sldId id="324" r:id="rId43"/>
    <p:sldId id="327" r:id="rId44"/>
    <p:sldId id="328" r:id="rId45"/>
    <p:sldId id="318" r:id="rId46"/>
    <p:sldId id="329" r:id="rId47"/>
    <p:sldId id="320" r:id="rId48"/>
    <p:sldId id="35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21" r:id="rId58"/>
    <p:sldId id="322" r:id="rId59"/>
    <p:sldId id="323" r:id="rId60"/>
    <p:sldId id="263" r:id="rId61"/>
    <p:sldId id="284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yda Joanna" initials="HJ" lastIdx="9" clrIdx="0">
    <p:extLst>
      <p:ext uri="{19B8F6BF-5375-455C-9EA6-DF929625EA0E}">
        <p15:presenceInfo xmlns:p15="http://schemas.microsoft.com/office/powerpoint/2012/main" userId="S-1-5-21-3906529882-2472526378-782400817-3599" providerId="AD"/>
      </p:ext>
    </p:extLst>
  </p:cmAuthor>
  <p:cmAuthor id="2" name="Dominik Wolsak" initials="DW" lastIdx="1" clrIdx="1">
    <p:extLst>
      <p:ext uri="{19B8F6BF-5375-455C-9EA6-DF929625EA0E}">
        <p15:presenceInfo xmlns:p15="http://schemas.microsoft.com/office/powerpoint/2012/main" userId="890ac46c0056e0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95"/>
    <a:srgbClr val="A4DEF4"/>
    <a:srgbClr val="A3E5FF"/>
    <a:srgbClr val="114C9C"/>
    <a:srgbClr val="017D96"/>
    <a:srgbClr val="193530"/>
    <a:srgbClr val="EBEEF8"/>
    <a:srgbClr val="026937"/>
    <a:srgbClr val="F0F2FA"/>
    <a:srgbClr val="1AB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3"/>
    <p:restoredTop sz="94680"/>
  </p:normalViewPr>
  <p:slideViewPr>
    <p:cSldViewPr snapToGrid="0">
      <p:cViewPr varScale="1">
        <p:scale>
          <a:sx n="108" d="100"/>
          <a:sy n="108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96CF3B0-C5D4-4976-86FA-C812E8F55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947144-B8B8-4A3B-B323-7435133F65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4C24A-C4D6-4FA0-8298-47F3E98679CA}" type="datetimeFigureOut">
              <a:rPr lang="pl-PL" smtClean="0"/>
              <a:t>2023-01-22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D8E1D64-6D4A-4B03-8B15-090CA1D05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552E50-5AB5-4293-8609-8783C4495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24EE-B0EB-4186-AAA7-73E88D6C70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23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AA55-4ECA-41AF-AEE0-578D62CB5406}" type="datetimeFigureOut">
              <a:rPr lang="pl-PL" smtClean="0"/>
              <a:t>2023-01-22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A4A4-B721-4292-A674-4FDA46DB75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49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80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54A1D70-DBBD-424C-8528-6E25B66EB2A1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ymbol zastępczy tekstu 17">
            <a:extLst>
              <a:ext uri="{FF2B5EF4-FFF2-40B4-BE49-F238E27FC236}">
                <a16:creationId xmlns:a16="http://schemas.microsoft.com/office/drawing/2014/main" id="{62EE1355-2ABF-47FD-814D-F8DDE5826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97973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28" name="Symbol zastępczy tekstu 17">
            <a:extLst>
              <a:ext uri="{FF2B5EF4-FFF2-40B4-BE49-F238E27FC236}">
                <a16:creationId xmlns:a16="http://schemas.microsoft.com/office/drawing/2014/main" id="{6B9D628A-F91B-483D-A0C2-1AAF15C0F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5662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Miejscowość, dzień miesiąc rok</a:t>
            </a:r>
          </a:p>
        </p:txBody>
      </p:sp>
    </p:spTree>
    <p:extLst>
      <p:ext uri="{BB962C8B-B14F-4D97-AF65-F5344CB8AC3E}">
        <p14:creationId xmlns:p14="http://schemas.microsoft.com/office/powerpoint/2010/main" val="11036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D195A7-7D32-452E-A19C-75BC49B06A0D}"/>
              </a:ext>
            </a:extLst>
          </p:cNvPr>
          <p:cNvSpPr/>
          <p:nvPr userDrawn="1"/>
        </p:nvSpPr>
        <p:spPr>
          <a:xfrm>
            <a:off x="0" y="6181726"/>
            <a:ext cx="885825" cy="67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907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3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1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tekstu 10">
            <a:extLst>
              <a:ext uri="{FF2B5EF4-FFF2-40B4-BE49-F238E27FC236}">
                <a16:creationId xmlns:a16="http://schemas.microsoft.com/office/drawing/2014/main" id="{D6A4864D-2681-450F-BADF-C6D55C7DF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922" y="820576"/>
            <a:ext cx="5508077" cy="84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95128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39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113435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3961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040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7" r:id="rId3"/>
    <p:sldLayoutId id="2147483657" r:id="rId4"/>
    <p:sldLayoutId id="2147483651" r:id="rId5"/>
    <p:sldLayoutId id="2147483678" r:id="rId6"/>
    <p:sldLayoutId id="2147483679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s://www.gov.pl/web/nfosigw/kalkulatory-pomocy-publicznej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65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s://www.gov.pl/web/nfosigw/informacje-ogol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98D122-A9CB-4D03-BFEE-7F475489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1059" y="883184"/>
            <a:ext cx="6410573" cy="483891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r">
              <a:lnSpc>
                <a:spcPct val="100000"/>
              </a:lnSpc>
            </a:pPr>
            <a:r>
              <a:rPr lang="pl-PL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Ocena finansowa </a:t>
            </a:r>
            <a:r>
              <a:rPr lang="pl-PL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wniosku o dofinansowanie</a:t>
            </a:r>
            <a:r>
              <a:rPr lang="pl-PL" sz="3600" b="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3600" b="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Warszawa, 01 luty 2023 r.</a:t>
            </a:r>
            <a:r>
              <a:rPr lang="pl-PL" sz="3200" b="0" dirty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3200" b="0" dirty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b="0" dirty="0" smtClean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4000" b="0" dirty="0" smtClean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b="0" dirty="0" smtClean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4000" b="0" dirty="0" smtClean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b="0" dirty="0" smtClean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4000" b="0" dirty="0" smtClean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b="0" dirty="0" smtClean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4000" b="0" dirty="0" smtClean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200" b="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Michał Muszyński</a:t>
            </a:r>
            <a:br>
              <a:rPr lang="pl-PL" sz="3200" b="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Doradca</a:t>
            </a:r>
            <a:br>
              <a:rPr lang="pl-PL" sz="2400" b="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Departament Finansowy, Wydział Analiz</a:t>
            </a:r>
            <a:endParaRPr lang="pl-PL" sz="3600" b="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altLang="pl-PL" sz="1600" u="sng" dirty="0"/>
              <a:t>Ocena finansowa – </a:t>
            </a:r>
            <a:r>
              <a:rPr lang="pl-PL" altLang="pl-PL" sz="1600" b="1" u="sng" dirty="0">
                <a:solidFill>
                  <a:srgbClr val="00B0F0"/>
                </a:solidFill>
              </a:rPr>
              <a:t>zasady szczegółowe (cd)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B0F0"/>
                </a:solidFill>
              </a:rPr>
              <a:t>Kryterium nr 1 – Analiza bieżącej sytuacji finansowej </a:t>
            </a:r>
            <a:r>
              <a:rPr lang="pl-PL" sz="1600" b="1" dirty="0" smtClean="0">
                <a:solidFill>
                  <a:srgbClr val="00B0F0"/>
                </a:solidFill>
              </a:rPr>
              <a:t>Wnioskodawcy</a:t>
            </a:r>
            <a:endParaRPr lang="pl-PL" sz="1600" b="1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Kryterium </a:t>
            </a:r>
            <a:r>
              <a:rPr lang="pl-PL" sz="1600" dirty="0"/>
              <a:t>nr 1 jest oceniane pozytywnie o ile z oceny wynika, iż Wnioskodawca nie znajduje się w złej sytuacji </a:t>
            </a:r>
            <a:r>
              <a:rPr lang="pl-PL" sz="1600" dirty="0" smtClean="0"/>
              <a:t>finansowej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Negatywna </a:t>
            </a:r>
            <a:r>
              <a:rPr lang="pl-PL" sz="1600" dirty="0"/>
              <a:t>ocena Kryterium nr 1 </a:t>
            </a:r>
            <a:r>
              <a:rPr lang="pl-PL" sz="1600" b="1" dirty="0">
                <a:solidFill>
                  <a:srgbClr val="00B0F0"/>
                </a:solidFill>
              </a:rPr>
              <a:t>nie powoduje odrzucenia wniosku</a:t>
            </a:r>
            <a:r>
              <a:rPr lang="pl-PL" sz="1600" b="1" dirty="0"/>
              <a:t>, </a:t>
            </a:r>
            <a:r>
              <a:rPr lang="pl-PL" sz="1600" dirty="0"/>
              <a:t>o ile ocena Kryterium nr 2 jest </a:t>
            </a:r>
            <a:r>
              <a:rPr lang="pl-PL" sz="1600" dirty="0" smtClean="0"/>
              <a:t>pozytywna</a:t>
            </a:r>
            <a:endParaRPr lang="pl-PL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600" dirty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B0F0"/>
                </a:solidFill>
              </a:rPr>
              <a:t>Kryterium nr 2 – Analiza prognozowanej sytuacji finansowej Wnioskodawcy – w tym analiza wykonalności i trwałości </a:t>
            </a:r>
            <a:r>
              <a:rPr lang="pl-PL" sz="1600" b="1" dirty="0" smtClean="0">
                <a:solidFill>
                  <a:srgbClr val="00B0F0"/>
                </a:solidFill>
              </a:rPr>
              <a:t>finansowej</a:t>
            </a:r>
            <a:endParaRPr lang="pl-PL" sz="1600" b="1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Kryterium </a:t>
            </a:r>
            <a:r>
              <a:rPr lang="pl-PL" sz="1600" dirty="0"/>
              <a:t>nr 2 jest oceniane pozytywnie o ile z oceny prognozowanej sytuacji finansowej Wnioskodawcy wynika, iż nie znajduje się on w złej sytuacji finansowej i jest w stanie zapewnić wykonalność i trwałość finansową oraz zbilansowanie źródeł finansowania </a:t>
            </a:r>
            <a:r>
              <a:rPr lang="pl-PL" sz="1600" dirty="0" smtClean="0"/>
              <a:t>projektu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Negatywna </a:t>
            </a:r>
            <a:r>
              <a:rPr lang="pl-PL" sz="1600" dirty="0"/>
              <a:t>ocena Kryterium nr 2 </a:t>
            </a:r>
            <a:r>
              <a:rPr lang="pl-PL" sz="1600" b="1" dirty="0">
                <a:solidFill>
                  <a:srgbClr val="00B0F0"/>
                </a:solidFill>
              </a:rPr>
              <a:t>powoduje odrzucenie wniosku niezależnie od wyników oceny Kryterium nr </a:t>
            </a:r>
            <a:r>
              <a:rPr lang="pl-PL" sz="1600" b="1" dirty="0" smtClean="0">
                <a:solidFill>
                  <a:srgbClr val="00B0F0"/>
                </a:solidFill>
              </a:rPr>
              <a:t>1</a:t>
            </a:r>
            <a:endParaRPr lang="pl-PL" sz="1600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600" i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Zasady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296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pl-PL" altLang="pl-PL" sz="1600" u="sng" dirty="0"/>
              <a:t>Ocena finansowa – </a:t>
            </a:r>
            <a:r>
              <a:rPr lang="pl-PL" altLang="pl-PL" sz="1600" u="sng" dirty="0" smtClean="0"/>
              <a:t>trwałość finansowa </a:t>
            </a:r>
            <a:r>
              <a:rPr lang="pl-PL" altLang="pl-PL" sz="1600" u="sng" dirty="0"/>
              <a:t>i wykonalność finansowa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pl-PL" altLang="pl-PL" sz="1600" u="sng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pl-PL" sz="1600" b="1" dirty="0">
                <a:solidFill>
                  <a:srgbClr val="00B0F0"/>
                </a:solidFill>
              </a:rPr>
              <a:t>Trwałość </a:t>
            </a:r>
            <a:r>
              <a:rPr lang="pl-PL" sz="1600" b="1" dirty="0" smtClean="0">
                <a:solidFill>
                  <a:srgbClr val="00B0F0"/>
                </a:solidFill>
              </a:rPr>
              <a:t>finansową i </a:t>
            </a:r>
            <a:r>
              <a:rPr lang="pl-PL" sz="1600" b="1" dirty="0">
                <a:solidFill>
                  <a:srgbClr val="00B0F0"/>
                </a:solidFill>
              </a:rPr>
              <a:t>wykonalność finansową </a:t>
            </a:r>
            <a:r>
              <a:rPr lang="pl-PL" sz="1600" dirty="0"/>
              <a:t>rozpatruje się w odniesieniu do wnioskodawcy z uwzględnieniem realizowanego </a:t>
            </a:r>
            <a:r>
              <a:rPr lang="pl-PL" sz="1600" dirty="0" smtClean="0"/>
              <a:t>przedsięwzięcia </a:t>
            </a: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pl-PL" sz="1600" b="1" dirty="0">
                <a:solidFill>
                  <a:srgbClr val="00B0F0"/>
                </a:solidFill>
              </a:rPr>
              <a:t>Trwałość finansowa </a:t>
            </a:r>
            <a:r>
              <a:rPr lang="pl-PL" sz="1600" dirty="0"/>
              <a:t>- dla </a:t>
            </a:r>
            <a:r>
              <a:rPr lang="pl-PL" sz="1600" dirty="0" smtClean="0"/>
              <a:t>wnioskodawcy </a:t>
            </a:r>
            <a:r>
              <a:rPr lang="pl-PL" sz="1600" dirty="0"/>
              <a:t>analiza trwałości finansowej powinna potwierdzać, że w każdym roku prognozy: </a:t>
            </a:r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600" dirty="0" smtClean="0"/>
              <a:t>Wartość </a:t>
            </a:r>
            <a:r>
              <a:rPr lang="pl-PL" sz="1600" dirty="0"/>
              <a:t>rocznych sald gotówkowych (z rachunku przepływów pieniężnych) będzie </a:t>
            </a:r>
            <a:r>
              <a:rPr lang="pl-PL" sz="1600" dirty="0" smtClean="0"/>
              <a:t>dodatnia</a:t>
            </a:r>
            <a:endParaRPr 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600" dirty="0" smtClean="0"/>
              <a:t>Wskaźnik </a:t>
            </a:r>
            <a:r>
              <a:rPr lang="pl-PL" sz="1600" dirty="0"/>
              <a:t>pokrycia obsługi długu (WPOD liczony z rachunku przepływów pieniężnych) </a:t>
            </a:r>
            <a:r>
              <a:rPr lang="pl-PL" sz="1600" dirty="0" smtClean="0"/>
              <a:t>będzie nie </a:t>
            </a:r>
            <a:r>
              <a:rPr lang="pl-PL" sz="1600" dirty="0"/>
              <a:t>niższy niż </a:t>
            </a:r>
            <a:r>
              <a:rPr lang="pl-PL" sz="1600" dirty="0" smtClean="0"/>
              <a:t>1,2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Zasady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44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pl-PL" altLang="pl-PL" sz="1600" u="sng" dirty="0"/>
              <a:t>Ocena finansowa – </a:t>
            </a:r>
            <a:r>
              <a:rPr lang="pl-PL" altLang="pl-PL" sz="1600" u="sng" dirty="0" smtClean="0"/>
              <a:t>trwałość finansowa i wykonalność finansowa</a:t>
            </a:r>
            <a:endParaRPr lang="pl-PL" altLang="pl-PL" sz="1600" u="sng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pl-PL" sz="1600" b="1" dirty="0" smtClean="0">
                <a:solidFill>
                  <a:srgbClr val="00B0F0"/>
                </a:solidFill>
              </a:rPr>
              <a:t>Wykonalność finansowa </a:t>
            </a:r>
            <a:r>
              <a:rPr lang="pl-PL" sz="1600" dirty="0" smtClean="0"/>
              <a:t>- dla wnioskodawcy analiza wykonalności finansowej powinna </a:t>
            </a:r>
            <a:r>
              <a:rPr lang="pl-PL" sz="1600" dirty="0"/>
              <a:t>potwierdzać, że:</a:t>
            </a:r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600" dirty="0" smtClean="0"/>
              <a:t>Zasoby </a:t>
            </a:r>
            <a:r>
              <a:rPr lang="pl-PL" sz="1600" dirty="0"/>
              <a:t>finansowe przeznaczone na realizację wnioskowanego przedsięwzięcia zostały zapewnione i są wystarczające do sfinansowania kosztów </a:t>
            </a:r>
            <a:r>
              <a:rPr lang="pl-PL" sz="1600" dirty="0" smtClean="0"/>
              <a:t>przedsięwzięcia podczas </a:t>
            </a:r>
            <a:r>
              <a:rPr lang="pl-PL" sz="1600" dirty="0"/>
              <a:t>jego realizacji, a następnie </a:t>
            </a:r>
            <a:r>
              <a:rPr lang="pl-PL" sz="1600" dirty="0" smtClean="0"/>
              <a:t>użytkowania</a:t>
            </a:r>
            <a:endParaRPr 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600" dirty="0" smtClean="0"/>
              <a:t>Ryzyko </a:t>
            </a:r>
            <a:r>
              <a:rPr lang="pl-PL" sz="1600" dirty="0"/>
              <a:t>realizacji przedsięwzięcia jest akceptowalne przez </a:t>
            </a:r>
            <a:r>
              <a:rPr lang="pl-PL" sz="1600" dirty="0" smtClean="0"/>
              <a:t>NFOŚiGW</a:t>
            </a: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Zasady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18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u="sng" dirty="0" smtClean="0"/>
              <a:t>Dokumenty programowe</a:t>
            </a:r>
            <a:endParaRPr lang="pl-PL" sz="1600" u="sng" dirty="0"/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720000" algn="l"/>
              </a:tabLst>
            </a:pP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dirty="0"/>
              <a:t>Załącznik nr </a:t>
            </a:r>
            <a:r>
              <a:rPr lang="pl-PL" sz="1600" dirty="0" smtClean="0"/>
              <a:t>2 </a:t>
            </a:r>
            <a:r>
              <a:rPr lang="pl-PL" sz="1600" dirty="0"/>
              <a:t>do Regulaminu Naboru Wniosków, tj</a:t>
            </a:r>
            <a:r>
              <a:rPr lang="pl-PL" sz="1600" dirty="0" smtClean="0"/>
              <a:t>.: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b="1" dirty="0" smtClean="0">
                <a:solidFill>
                  <a:srgbClr val="00B0F0"/>
                </a:solidFill>
              </a:rPr>
              <a:t>„Załącznik </a:t>
            </a:r>
            <a:r>
              <a:rPr lang="pl-PL" sz="1600" b="1" dirty="0">
                <a:solidFill>
                  <a:srgbClr val="00B0F0"/>
                </a:solidFill>
              </a:rPr>
              <a:t>2 Lista wymaganych załączników do wniosku o </a:t>
            </a:r>
            <a:r>
              <a:rPr lang="pl-PL" sz="1600" b="1" dirty="0" smtClean="0">
                <a:solidFill>
                  <a:srgbClr val="00B0F0"/>
                </a:solidFill>
              </a:rPr>
              <a:t>dofinansowanie WoD</a:t>
            </a:r>
            <a:r>
              <a:rPr lang="pl-PL" sz="1600" b="1" i="1" dirty="0" smtClean="0">
                <a:solidFill>
                  <a:srgbClr val="00B0F0"/>
                </a:solidFill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dirty="0" smtClean="0"/>
              <a:t>przedstawia </a:t>
            </a:r>
            <a:r>
              <a:rPr lang="pl-PL" sz="1600" dirty="0"/>
              <a:t>pełen wykaz wymaganych załączników do wniosku o dofinansowanie przedsięwzięcia </a:t>
            </a:r>
            <a:r>
              <a:rPr lang="pl-PL" sz="1600" dirty="0" smtClean="0"/>
              <a:t>inwestycyjno-innowacyjnego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Dokumenty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45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10800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u="sng" dirty="0" smtClean="0"/>
              <a:t>Dokumenty robocze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endParaRPr lang="pl-PL" sz="16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dirty="0" smtClean="0"/>
              <a:t>Ocena </a:t>
            </a:r>
            <a:r>
              <a:rPr lang="pl-PL" sz="1600" dirty="0"/>
              <a:t>finansowa przeprowadzana jest na podstawie zweryfikowanych przez NFOŚiGW danych </a:t>
            </a:r>
            <a:r>
              <a:rPr lang="pl-PL" sz="1600" dirty="0" smtClean="0"/>
              <a:t>finansowych, których źródło stanowi: 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Wniosek </a:t>
            </a:r>
            <a:r>
              <a:rPr lang="pl-PL" sz="1600" dirty="0"/>
              <a:t>o </a:t>
            </a:r>
            <a:r>
              <a:rPr lang="pl-PL" sz="1600" dirty="0" smtClean="0"/>
              <a:t>dofinansowanie</a:t>
            </a:r>
            <a:endParaRPr lang="pl-PL" sz="1600" dirty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Dokumenty rejestrowe (umowa, statut, itp.)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Studium wykonalności oraz aktywny model finansowy*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Sprawozdanie </a:t>
            </a:r>
            <a:r>
              <a:rPr lang="pl-PL" sz="1600" dirty="0"/>
              <a:t>finansowe za ostatnie trzy lata poprzedzające rok złożenia wniosku wraz z: (i) opinią biegłego (jeżeli dotyczy), (ii) raportem z badania sprawozdania finansowego (jeżeli dotyczy) oraz (iii) sprawozdaniem z działalności jednostki (jeżeli </a:t>
            </a:r>
            <a:r>
              <a:rPr lang="pl-PL" sz="1600" dirty="0" smtClean="0"/>
              <a:t>dotyczy)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Sprawozdanie finansowe bieżące, w tym: F-01 </a:t>
            </a:r>
            <a:r>
              <a:rPr lang="pl-PL" sz="1600" dirty="0"/>
              <a:t>(lub inne) za wykonany okres sprawozdawczy bieżącego roku (jeżeli </a:t>
            </a:r>
            <a:r>
              <a:rPr lang="pl-PL" sz="1600" dirty="0" smtClean="0"/>
              <a:t>dotyczy)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i="1" dirty="0" smtClean="0"/>
              <a:t>* Instrukcja sporządzania studium wykonalności przedsięwzięcia ubiegającego się o dofinansowanie ze środków NFOŚiGW jest dostępna w generatorze wniosków jako pomoc kontekstowa - link do pliku pdf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Dokumenty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446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432000" lvl="2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/>
              <a:t>dokumenty potwierdzające </a:t>
            </a:r>
            <a:r>
              <a:rPr lang="pl-PL" sz="1600" b="1" dirty="0">
                <a:solidFill>
                  <a:srgbClr val="00B0F0"/>
                </a:solidFill>
              </a:rPr>
              <a:t>zbilansowanie źródeł finansowania </a:t>
            </a:r>
            <a:r>
              <a:rPr lang="pl-PL" sz="1600" dirty="0"/>
              <a:t>wnioskowanego przedsięwzięcia:</a:t>
            </a:r>
          </a:p>
          <a:p>
            <a:pPr marL="792000" lvl="5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pl-PL" sz="1600" dirty="0" smtClean="0"/>
              <a:t>Promesa</a:t>
            </a:r>
            <a:r>
              <a:rPr lang="pl-PL" sz="1600" dirty="0"/>
              <a:t>* udzielenia kredytu/pożyczki/dotacji (wydana przez banki lub inne instytucje finansowe),</a:t>
            </a:r>
          </a:p>
          <a:p>
            <a:pPr marL="792000" lvl="5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pl-PL" sz="1600" dirty="0" smtClean="0"/>
              <a:t>Umowy </a:t>
            </a:r>
            <a:r>
              <a:rPr lang="pl-PL" sz="1600" dirty="0"/>
              <a:t>i/lub wyciągi z zawartych umów kredytowych/ pożyczkowych/ dotacyjnych,</a:t>
            </a:r>
          </a:p>
          <a:p>
            <a:pPr marL="792000" lvl="5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pl-PL" sz="1600" dirty="0" smtClean="0"/>
              <a:t>Kopia </a:t>
            </a:r>
            <a:r>
              <a:rPr lang="pl-PL" sz="1600" dirty="0"/>
              <a:t>wyciągów z rachunków bankowych/inwestycyjnych (w przypadku jeżeli środki wykazane na rachunku mają zostać przeznaczone na realizację przedsięwzięcia),</a:t>
            </a:r>
          </a:p>
          <a:p>
            <a:pPr marL="792000" lvl="5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pl-PL" sz="1600" dirty="0" smtClean="0"/>
              <a:t>Odpis </a:t>
            </a:r>
            <a:r>
              <a:rPr lang="pl-PL" sz="1600" dirty="0"/>
              <a:t>KRS potwierdzający zarejestrowanie wniesionego kapitału/podjęte uchwały organów stanowiących Wnioskodawcy w sprawie dokapitalizowania spółki (w przypadku gdy źródłem finansowania są środki z podniesienia kapitału Spółki),</a:t>
            </a:r>
          </a:p>
          <a:p>
            <a:pPr marL="792000" lvl="3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pl-PL" sz="1600" dirty="0" smtClean="0"/>
              <a:t>Inne </a:t>
            </a:r>
            <a:r>
              <a:rPr lang="pl-PL" sz="1600" dirty="0"/>
              <a:t>dokumenty (np. zatwierdzony plan inwestycyjny, uchwały zarządu/rady nadzorczej/organów właścicielskich w sprawie realizacji przedsięwzięcia – jeżeli podjęto).</a:t>
            </a:r>
          </a:p>
          <a:p>
            <a:pPr marL="0" lvl="2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i="1" dirty="0" smtClean="0"/>
              <a:t>* </a:t>
            </a:r>
            <a:r>
              <a:rPr lang="pl-PL" sz="1600" i="1" dirty="0"/>
              <a:t>Przez promesę udzielenia kredytu/pożyczki należy rozumieć promesę banku wydaną po pozytywnej ocenie zdolności kredytowej </a:t>
            </a:r>
            <a:r>
              <a:rPr lang="pl-PL" sz="1600" i="1" dirty="0" smtClean="0"/>
              <a:t>Wnioskodawcy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Dokumenty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064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Studium Wykonalności (dalej „SW”)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rozszerzeniem/uzupełnieniem informacji zawartych we wniosku o dofinansowanie (składnym w Generatorze Wniosków o Dofinansowanie – dalej  „GWD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Składa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się z dwóch części:</a:t>
            </a:r>
          </a:p>
          <a:p>
            <a:pPr marL="695325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opisowa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plik tekstowy stanowiący odrębny załącznik do GWD (tj. wersja elektroniczna) </a:t>
            </a:r>
          </a:p>
          <a:p>
            <a:pPr marL="695325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obliczeniowa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plik arkusza kalkulacyjnego z aktywnym modelem finansowym, stanowiący odrębny załącznik do GWD (tj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wersja elektroniczna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 startAt="3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i="1" dirty="0"/>
              <a:t>* Instrukcja sporządzania studium wykonalności przedsięwzięcia ubiegającego się o dofinansowanie ze środków NFOŚiGW jest dostępna w generatorze wniosków jako pomoc kontekstowa - link do pliku </a:t>
            </a:r>
            <a:r>
              <a:rPr lang="pl-PL" sz="1600" i="1" dirty="0" smtClean="0"/>
              <a:t>pdf</a:t>
            </a:r>
            <a:endParaRPr lang="pl-PL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9282069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Studium Wykonalności i Model Finansowy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320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Część opisowa - </a:t>
            </a:r>
            <a:r>
              <a:rPr lang="pl-PL" sz="16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Aspekty instytucjonalno-merytoryczne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 Wnioskodawcy: forma prawna i struktura własnościowa, przedmiot działalności,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historia /kwalifikacje /doświadczenie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kadry zarządzającej Wnioskodawcy w realizacji innych przedsięwzięć, plany 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przyszłość, itp.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przedsięwzięcia: cel, opis i zakres rzeczowy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przedsięwzięcia, analiza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techniczna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technologiczna, itp.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alternatywnych rozwiązań (jeżeli dotyczy):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charakterystyka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ekonomiczne i finansowe porównanie rozważanych rozwiązań alternatywnych, plan wdrożenia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przedsięwzięcia, struktura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organizacyjna jednostki odpowiedzialnej za wdrażanie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przedsięwzięcia, niezbędne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działania instytucjonalne i administracyjne, przygotowanie do realizacji przedsięwzięcia (stan wynikający z uzyskanych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decyzji /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pozwoleń, harmonogram rzeczowo-finansowy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przedsięwzięcia, itp.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9282069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Studium Wykonalności i Model Finansowy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54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u="sng" dirty="0">
                <a:latin typeface="Arial" panose="020B0604020202020204" pitchFamily="34" charset="0"/>
                <a:cs typeface="Arial" panose="020B0604020202020204" pitchFamily="34" charset="0"/>
              </a:rPr>
              <a:t>Część opisowa - </a:t>
            </a:r>
            <a:r>
              <a:rPr lang="pl-PL" sz="1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Aspekty </a:t>
            </a:r>
            <a:r>
              <a:rPr lang="pl-PL" sz="16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finansowe</a:t>
            </a:r>
            <a:endParaRPr lang="pl-PL" sz="16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Finansowanie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przedsięwzięcia: </a:t>
            </a:r>
          </a:p>
          <a:p>
            <a:pPr marL="789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zdolności Wnioskodawcy do obsługi planowanego zadłużenia związanego z realizacją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Planowane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koszty całkowite i kwalifikowane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Planowane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źródła finansowania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przedsięwzięcia*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Środki własne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Środki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NFOŚiGW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forma i warunki finansowania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proponowane przez Wnioskodawcę (tj. okres wypłat i spłat, karencja, oprocentowanie, typ i forma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zabezpieczenia)*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Zewnętrzne źródła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finansowania –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umowa, typ, forma i warunki finansowania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(tj. okres wypłat i spłat, karencja, oprocentowanie, typ i forma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zabezpieczenia) </a:t>
            </a:r>
          </a:p>
          <a:p>
            <a:pPr marL="789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i="1" dirty="0" smtClean="0"/>
              <a:t>* Informacje w SW powinny być zgodne z informacjami przedstawionymi w GWD</a:t>
            </a:r>
            <a:endParaRPr lang="pl-PL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9282069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Studium Wykonalności i Model Finansowy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199709" y="2697628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34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u="sng" dirty="0">
                <a:latin typeface="Arial" panose="020B0604020202020204" pitchFamily="34" charset="0"/>
                <a:cs typeface="Arial" panose="020B0604020202020204" pitchFamily="34" charset="0"/>
              </a:rPr>
              <a:t>Część opisowa - </a:t>
            </a:r>
            <a:r>
              <a:rPr lang="pl-PL" sz="1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Aspekty </a:t>
            </a:r>
            <a:r>
              <a:rPr lang="pl-PL" sz="16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finansowe</a:t>
            </a:r>
            <a:endParaRPr lang="pl-PL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finansowa,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(dane do analizy powinny być spójne z zakładką „Dane finansowe” z Wniosku wypełnianego w GWD:</a:t>
            </a:r>
          </a:p>
          <a:p>
            <a:pPr marL="720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bieżącej sytuacji finansowej Wnioskodawcy – przeprowadzoną na podstawie sprawozdań finansowych/budżetowych za 3 ostatnie lata obrachunkowe).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założeń i metodyki analizy finansowe, przy czym przyjęte założenia winny wynikać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uwzględniać:</a:t>
            </a:r>
          </a:p>
          <a:p>
            <a:pPr marL="720000" lvl="1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popytu i prognozę przychodów sporządzona w oparciu o analizę rynku Wnioskodawcy, która winna  uwzględnia system poboru opłat (przychody), oferowane usługi/produkty, konkurencję, oferentów, nabywców, ceny, dystrybucję, itp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9282069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Studium Wykonalności i Model Finansowy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07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13AE1E9-34D9-4F4B-907B-3A02FEF698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184" y="1580296"/>
            <a:ext cx="5824161" cy="5496986"/>
          </a:xfrm>
          <a:prstGeom prst="rect">
            <a:avLst/>
          </a:prstGeom>
        </p:spPr>
      </p:pic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48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Plan prezentacji</a:t>
            </a:r>
            <a:endParaRPr lang="pl-PL" sz="48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227575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708025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UcPeriod"/>
              <a:defRPr/>
            </a:pPr>
            <a:r>
              <a:rPr lang="pl-PL" sz="1600" dirty="0"/>
              <a:t>System oceny wniosków o dofinansowanie</a:t>
            </a:r>
          </a:p>
          <a:p>
            <a:pPr marL="1393825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/>
              <a:t>Zasady </a:t>
            </a:r>
            <a:r>
              <a:rPr lang="pl-PL" sz="1600" dirty="0" smtClean="0"/>
              <a:t>ogólne</a:t>
            </a:r>
            <a:endParaRPr lang="pl-PL" sz="1600" dirty="0"/>
          </a:p>
          <a:p>
            <a:pPr marL="1393825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/>
              <a:t>Zasady szczegółowe dla PP </a:t>
            </a:r>
            <a:r>
              <a:rPr lang="pl-PL" sz="1600" dirty="0" smtClean="0"/>
              <a:t>Innowacje dla Środowiska </a:t>
            </a:r>
            <a:endParaRPr lang="pl-PL" sz="1600" dirty="0"/>
          </a:p>
          <a:p>
            <a:pPr marL="708025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UcPeriod"/>
              <a:defRPr/>
            </a:pPr>
            <a:r>
              <a:rPr lang="pl-PL" sz="1600" dirty="0"/>
              <a:t>Ocena finansowa</a:t>
            </a:r>
          </a:p>
          <a:p>
            <a:pPr marL="1393825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/>
              <a:t>Zasady </a:t>
            </a:r>
            <a:r>
              <a:rPr lang="pl-PL" sz="1600" dirty="0" smtClean="0"/>
              <a:t>oceny </a:t>
            </a:r>
            <a:endParaRPr lang="pl-PL" sz="1600" dirty="0"/>
          </a:p>
          <a:p>
            <a:pPr marL="1393825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 smtClean="0"/>
              <a:t>Dokumenty</a:t>
            </a:r>
            <a:endParaRPr lang="pl-PL" sz="1600" dirty="0"/>
          </a:p>
          <a:p>
            <a:pPr marL="1393825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 smtClean="0"/>
              <a:t>Studium wykonalności i Model finansowy</a:t>
            </a:r>
          </a:p>
          <a:p>
            <a:pPr marL="1393825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 smtClean="0"/>
              <a:t>Metodyka </a:t>
            </a:r>
            <a:r>
              <a:rPr lang="pl-PL" sz="1600" dirty="0" smtClean="0"/>
              <a:t>oceny</a:t>
            </a:r>
            <a:endParaRPr lang="pl-PL" sz="1600" dirty="0"/>
          </a:p>
          <a:p>
            <a:pPr marL="1393825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/>
              <a:t>Warunki </a:t>
            </a:r>
            <a:r>
              <a:rPr lang="pl-PL" sz="1600" dirty="0" smtClean="0"/>
              <a:t>finansowania</a:t>
            </a:r>
            <a:endParaRPr lang="pl-PL" sz="1600" dirty="0"/>
          </a:p>
          <a:p>
            <a:pPr marL="1393825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/>
              <a:t>Zbilansowanie źródeł </a:t>
            </a:r>
            <a:r>
              <a:rPr lang="pl-PL" sz="1600" dirty="0" smtClean="0"/>
              <a:t>finansowania</a:t>
            </a:r>
            <a:endParaRPr lang="pl-PL" sz="1600" dirty="0"/>
          </a:p>
          <a:p>
            <a:pPr marL="1393825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/>
              <a:t>Przedsięwzięcia </a:t>
            </a:r>
            <a:r>
              <a:rPr lang="pl-PL" sz="1600" dirty="0" smtClean="0"/>
              <a:t>typu „project finance”</a:t>
            </a:r>
            <a:endParaRPr lang="pl-PL" sz="1600" dirty="0"/>
          </a:p>
          <a:p>
            <a:pPr marL="1393825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 smtClean="0"/>
              <a:t>Zabezpieczenia</a:t>
            </a:r>
            <a:endParaRPr lang="pl-PL" sz="1600" dirty="0"/>
          </a:p>
          <a:p>
            <a:pPr marL="1393825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 smtClean="0"/>
              <a:t>Podsumowanie 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0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u="sng" dirty="0">
                <a:latin typeface="Arial" panose="020B0604020202020204" pitchFamily="34" charset="0"/>
                <a:cs typeface="Arial" panose="020B0604020202020204" pitchFamily="34" charset="0"/>
              </a:rPr>
              <a:t>Część opisowa - </a:t>
            </a:r>
            <a:r>
              <a:rPr lang="pl-PL" sz="1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Aspekty finansowe</a:t>
            </a:r>
            <a:endParaRPr lang="pl-PL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kosztów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operacyjnych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zapotrzebowania na kapitał obrotowy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Wnioskodawcy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rachunku zysków i strat - w tym: prognozę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przychodów i kosztów operacyjnych – odrębnie dla przedsięwzięcia i Wnioskodawcy</a:t>
            </a:r>
          </a:p>
          <a:p>
            <a:pPr marL="432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bilansu dla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Wnioskodawcy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rachunku przepływów pieniężnych dla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Wnioskodawcy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budżetu Wnioskodawcy (o ile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dotyczy, 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przypadku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JST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ich związków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wskaźników efektywności finansowej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 (IRR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NPV)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Ocenę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wykonalności i trwałości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finansowej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Ocenę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wyników analizy finansowej i analizy wskaźnikowej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(zgodnie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ze specyfiką branży, rodzajem prowadzonej sprawozdawczości finansowej, obrazującej bieżącą i prognozowaną sytuację finansową Wnioskodawcy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ryzyka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wrażliwości (jeżeli dotyczy)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2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9282069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Studium Wykonalności i Model Finansowy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65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u="sng" dirty="0">
                <a:latin typeface="Arial" panose="020B0604020202020204" pitchFamily="34" charset="0"/>
                <a:cs typeface="Arial" panose="020B0604020202020204" pitchFamily="34" charset="0"/>
              </a:rPr>
              <a:t>Część </a:t>
            </a: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obliczeniowa </a:t>
            </a:r>
            <a:endParaRPr lang="pl-PL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Sporządzana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prezentowana jest w aktywnym modelu finansowym posiadającym formę arkusza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kalkulacyjnego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Stanowi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uzupełnienie tabel finansowych zawartych we wniosku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dofinansowanie (GWD),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nie zastępuje sporządzenia aktywnego modelu finansowego. Tabele finansowe zawarte w GWD służą wyłącznie do prezentacji wyników obliczeń przeprowadzonych w modelu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finansowym.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Tabele finansowe o zakresie wskazanym w GWD powinny stanowić część modelu finansowego,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 oznacza funkcjonalne powiązanie 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pozostałymi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obliczeniami modelu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z uwzględnieniem wymagań odnośnie aktywnych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formuł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Aktywny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finansowy: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Powinien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posiadać odrębnie ujęte założenia, obliczenia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wyniki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Poszczególne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skoroszyty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(zakładki) arkusza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kalkulacyjnego powinny być powiązane ze sobą aktywnymi formułami, aby można było prześledzić poprawność przeprowadzonych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obliczeń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9282069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Studium Wykonalności i Model Finansowy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17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u="sng" dirty="0"/>
              <a:t>Podmioty oceniane na podstawie </a:t>
            </a:r>
            <a:r>
              <a:rPr lang="pl-PL" sz="1600" b="1" u="sng" dirty="0">
                <a:solidFill>
                  <a:srgbClr val="00B0F0"/>
                </a:solidFill>
              </a:rPr>
              <a:t>sprawozdań finansowych </a:t>
            </a:r>
            <a:r>
              <a:rPr lang="pl-PL" sz="1600" u="sng" dirty="0"/>
              <a:t>(bilans, rachunek zysków i strat oraz rachunek przepływów pieniężnych</a:t>
            </a:r>
            <a:r>
              <a:rPr lang="pl-PL" sz="1600" u="sng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/>
              <a:t>Analiza </a:t>
            </a:r>
            <a:r>
              <a:rPr lang="pl-PL" sz="1600" b="1" dirty="0">
                <a:solidFill>
                  <a:srgbClr val="00B0F0"/>
                </a:solidFill>
              </a:rPr>
              <a:t>bieżącej sytuacji finansowej</a:t>
            </a:r>
            <a:r>
              <a:rPr lang="pl-PL" sz="1600" dirty="0"/>
              <a:t>:</a:t>
            </a:r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Wskaźnik </a:t>
            </a:r>
            <a:r>
              <a:rPr lang="pl-PL" sz="1600" dirty="0"/>
              <a:t>stanu nadwyżki </a:t>
            </a:r>
            <a:r>
              <a:rPr lang="pl-PL" sz="1600" dirty="0" smtClean="0"/>
              <a:t>finansowej</a:t>
            </a:r>
            <a:endParaRPr 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Wskaźnik </a:t>
            </a:r>
            <a:r>
              <a:rPr lang="pl-PL" sz="1600" dirty="0"/>
              <a:t>płynności (II stopnia</a:t>
            </a:r>
            <a:r>
              <a:rPr lang="pl-PL" sz="1600" dirty="0" smtClean="0"/>
              <a:t>)</a:t>
            </a:r>
            <a:endParaRPr 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Stan </a:t>
            </a:r>
            <a:r>
              <a:rPr lang="pl-PL" sz="1600" dirty="0"/>
              <a:t>środków </a:t>
            </a:r>
            <a:r>
              <a:rPr lang="pl-PL" sz="1600" dirty="0" smtClean="0"/>
              <a:t>pieniężnych</a:t>
            </a:r>
            <a:endParaRPr 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Wskaźnik </a:t>
            </a:r>
            <a:r>
              <a:rPr lang="pl-PL" sz="1600" dirty="0"/>
              <a:t>pokrycia obsługi długu (WPOD</a:t>
            </a:r>
            <a:r>
              <a:rPr lang="pl-PL" sz="1600" dirty="0" smtClean="0"/>
              <a:t>)</a:t>
            </a:r>
            <a:endParaRPr 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Wskaźnik zadłużenia</a:t>
            </a:r>
            <a:endParaRPr 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Analiza </a:t>
            </a:r>
            <a:r>
              <a:rPr lang="pl-PL" sz="1600" dirty="0"/>
              <a:t>funkcji </a:t>
            </a:r>
            <a:r>
              <a:rPr lang="pl-PL" sz="1600" dirty="0" smtClean="0"/>
              <a:t>dyskryminacyjnej</a:t>
            </a: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* Wnioskodawca </a:t>
            </a:r>
            <a:r>
              <a:rPr lang="pl-PL" sz="1600" dirty="0"/>
              <a:t>może </a:t>
            </a:r>
            <a:r>
              <a:rPr lang="pl-PL" sz="1600" b="1" dirty="0">
                <a:solidFill>
                  <a:srgbClr val="00B0F0"/>
                </a:solidFill>
              </a:rPr>
              <a:t>samodzielnie przeprowadzić analizę bieżącej sytuacji finansowej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>
                <a:hlinkClick r:id="rId4"/>
              </a:rPr>
              <a:t>https</a:t>
            </a:r>
            <a:r>
              <a:rPr lang="pl-PL" sz="1600" dirty="0">
                <a:hlinkClick r:id="rId4"/>
              </a:rPr>
              <a:t>://</a:t>
            </a:r>
            <a:r>
              <a:rPr lang="pl-PL" sz="1600" dirty="0" smtClean="0">
                <a:hlinkClick r:id="rId4"/>
              </a:rPr>
              <a:t>www.gov.pl/web/nfosigw/kalkulatory-pomocy-publicznej</a:t>
            </a:r>
            <a:r>
              <a:rPr lang="pl-PL" sz="1600" dirty="0" smtClean="0"/>
              <a:t> 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Metodyka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13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u="sng" dirty="0"/>
              <a:t>Podmioty oceniane na podstawie </a:t>
            </a:r>
            <a:r>
              <a:rPr lang="pl-PL" sz="1600" b="1" u="sng" dirty="0">
                <a:solidFill>
                  <a:srgbClr val="00B0F0"/>
                </a:solidFill>
              </a:rPr>
              <a:t>sprawozdań finansowych</a:t>
            </a:r>
            <a:r>
              <a:rPr lang="pl-PL" sz="1600" u="sng" dirty="0"/>
              <a:t> (bilans, rachunek zysków i strat oraz rachunek przepływów pieniężnych) </a:t>
            </a:r>
            <a:r>
              <a:rPr lang="pl-PL" sz="1600" u="sng" dirty="0" smtClean="0"/>
              <a:t>– cd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/>
              <a:t>Analiza </a:t>
            </a:r>
            <a:r>
              <a:rPr lang="pl-PL" sz="1600" b="1" dirty="0" smtClean="0">
                <a:solidFill>
                  <a:srgbClr val="00B0F0"/>
                </a:solidFill>
              </a:rPr>
              <a:t>prognozowanej sytuacji finansowej:</a:t>
            </a:r>
            <a:endParaRPr lang="pl-PL" sz="1600" b="1" dirty="0">
              <a:solidFill>
                <a:srgbClr val="00B0F0"/>
              </a:solidFill>
            </a:endParaRPr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Ocena </a:t>
            </a:r>
            <a:r>
              <a:rPr lang="pl-PL" sz="1600" dirty="0"/>
              <a:t>poprawności i realności założeń do prognoz finansowych przedsięwzięcia i/lub Wnioskodawcy, w tym poprawność struktury modelu </a:t>
            </a:r>
            <a:r>
              <a:rPr lang="pl-PL" sz="1600" dirty="0" smtClean="0"/>
              <a:t>finansowego</a:t>
            </a:r>
            <a:endParaRPr 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Ocena </a:t>
            </a:r>
            <a:r>
              <a:rPr lang="pl-PL" sz="1600" dirty="0"/>
              <a:t>prognozowanej sytuacji (wskaźniki jak dla analizy bieżącej sytuacji + analiza wskaźników efektywności finansowej przedsięwzięcia NPV, IRR</a:t>
            </a:r>
            <a:r>
              <a:rPr lang="pl-PL" sz="1600" dirty="0" smtClean="0"/>
              <a:t>)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Metodyka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012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altLang="pl-PL" sz="1600" u="sng" dirty="0"/>
              <a:t>Analiza </a:t>
            </a:r>
            <a:r>
              <a:rPr lang="pl-PL" altLang="pl-PL" sz="1600" b="1" u="sng" dirty="0">
                <a:solidFill>
                  <a:srgbClr val="00B0F0"/>
                </a:solidFill>
              </a:rPr>
              <a:t>proponowanych </a:t>
            </a:r>
            <a:r>
              <a:rPr lang="pl-PL" altLang="pl-PL" sz="1600" u="sng" dirty="0"/>
              <a:t>przez wnioskodawcę warunków dofinansowania</a:t>
            </a:r>
          </a:p>
          <a:p>
            <a:pPr indent="-457200">
              <a:lnSpc>
                <a:spcPct val="100000"/>
              </a:lnSpc>
              <a:spcBef>
                <a:spcPts val="600"/>
              </a:spcBef>
            </a:pPr>
            <a:endParaRPr lang="pl-PL" altLang="pl-PL" sz="1600" u="sng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dirty="0" smtClean="0"/>
              <a:t>Forma dofinansowania</a:t>
            </a:r>
            <a:endParaRPr lang="pl-PL" alt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dirty="0" smtClean="0"/>
              <a:t>Kwota dofinansowania</a:t>
            </a:r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dirty="0" smtClean="0"/>
              <a:t>Okres finansowania</a:t>
            </a:r>
            <a:endParaRPr lang="pl-PL" alt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dirty="0" smtClean="0"/>
              <a:t>Oprocentowanie</a:t>
            </a:r>
            <a:endParaRPr lang="pl-PL" alt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dirty="0" smtClean="0"/>
              <a:t>Okres </a:t>
            </a:r>
            <a:r>
              <a:rPr lang="pl-PL" altLang="pl-PL" sz="1600" dirty="0"/>
              <a:t>wypłat i </a:t>
            </a:r>
            <a:r>
              <a:rPr lang="pl-PL" altLang="pl-PL" sz="1600" dirty="0" smtClean="0"/>
              <a:t>spłat</a:t>
            </a:r>
            <a:endParaRPr lang="pl-PL" alt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dirty="0" smtClean="0"/>
              <a:t>Karencja</a:t>
            </a:r>
            <a:endParaRPr lang="pl-PL" alt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dirty="0" smtClean="0"/>
              <a:t>Premia innowacyjna</a:t>
            </a:r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dirty="0" smtClean="0"/>
              <a:t>Umorzenie części pożyczki</a:t>
            </a:r>
            <a:endParaRPr lang="pl-PL" altLang="pl-PL" sz="16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dirty="0" smtClean="0"/>
              <a:t>Zabezpieczenie</a:t>
            </a:r>
            <a:endParaRPr lang="pl-PL" alt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dofinansowania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12" name="Nawias klamrowy zamykający 3"/>
          <p:cNvSpPr>
            <a:spLocks/>
          </p:cNvSpPr>
          <p:nvPr/>
        </p:nvSpPr>
        <p:spPr bwMode="auto">
          <a:xfrm>
            <a:off x="4256391" y="2618910"/>
            <a:ext cx="272053" cy="3105615"/>
          </a:xfrm>
          <a:prstGeom prst="rightBrace">
            <a:avLst>
              <a:gd name="adj1" fmla="val 8332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Aft>
                <a:spcPct val="40000"/>
              </a:spcAft>
              <a:buClr>
                <a:srgbClr val="99CC00"/>
              </a:buClr>
              <a:buSzPct val="13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lr>
                <a:srgbClr val="92D050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pl-PL" altLang="pl-PL">
              <a:solidFill>
                <a:schemeClr val="bg1"/>
              </a:solidFill>
            </a:endParaRPr>
          </a:p>
        </p:txBody>
      </p:sp>
      <p:sp>
        <p:nvSpPr>
          <p:cNvPr id="14" name="pole tekstowe 5"/>
          <p:cNvSpPr txBox="1">
            <a:spLocks noChangeArrowheads="1"/>
          </p:cNvSpPr>
          <p:nvPr/>
        </p:nvSpPr>
        <p:spPr bwMode="auto">
          <a:xfrm>
            <a:off x="4774499" y="3991888"/>
            <a:ext cx="28883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40000"/>
              </a:spcAft>
              <a:buClr>
                <a:srgbClr val="99CC00"/>
              </a:buClr>
              <a:buSzPct val="13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lr>
                <a:srgbClr val="92D050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600" b="1" dirty="0">
                <a:solidFill>
                  <a:srgbClr val="00B0F0"/>
                </a:solidFill>
                <a:latin typeface="+mn-lt"/>
              </a:rPr>
              <a:t>Zgodnie z </a:t>
            </a:r>
            <a:r>
              <a:rPr lang="pl-PL" altLang="pl-PL" sz="1600" b="1" dirty="0" smtClean="0">
                <a:solidFill>
                  <a:srgbClr val="00B0F0"/>
                </a:solidFill>
                <a:latin typeface="+mn-lt"/>
              </a:rPr>
              <a:t>zapisami PP </a:t>
            </a:r>
            <a:r>
              <a:rPr lang="pl-PL" altLang="pl-PL" sz="1600" b="1" dirty="0" err="1" smtClean="0">
                <a:solidFill>
                  <a:srgbClr val="00B0F0"/>
                </a:solidFill>
                <a:latin typeface="+mn-lt"/>
              </a:rPr>
              <a:t>IdŚ</a:t>
            </a:r>
            <a:endParaRPr lang="pl-PL" altLang="pl-PL" sz="1600" b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u="sng" dirty="0"/>
              <a:t>Forma dofinansowania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B0F0"/>
                </a:solidFill>
              </a:rPr>
              <a:t>Pożyczka</a:t>
            </a:r>
            <a:r>
              <a:rPr lang="pl-PL" sz="1600" dirty="0"/>
              <a:t> na warunkach preferencyjnych lub </a:t>
            </a:r>
            <a:r>
              <a:rPr lang="pl-PL" sz="1600" dirty="0" smtClean="0"/>
              <a:t>rynkowych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rgbClr val="00B0F0"/>
                </a:solidFill>
              </a:rPr>
              <a:t>Dotacja</a:t>
            </a:r>
            <a:r>
              <a:rPr lang="pl-PL" sz="1600" dirty="0" smtClean="0"/>
              <a:t> </a:t>
            </a:r>
            <a:r>
              <a:rPr lang="pl-PL" sz="1600" dirty="0"/>
              <a:t>– </a:t>
            </a:r>
            <a:r>
              <a:rPr lang="pl-PL" sz="1600" dirty="0" smtClean="0"/>
              <a:t>rozumiana </a:t>
            </a:r>
            <a:r>
              <a:rPr lang="pl-PL" sz="1600" dirty="0"/>
              <a:t>jako premia </a:t>
            </a:r>
            <a:r>
              <a:rPr lang="pl-PL" sz="1600" dirty="0" smtClean="0"/>
              <a:t>innowacyjna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Intensywność dofinansowania:</a:t>
            </a:r>
            <a:endParaRPr lang="pl-PL" sz="1600" dirty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Dofinansowanie </a:t>
            </a:r>
            <a:r>
              <a:rPr lang="pl-PL" sz="1600" dirty="0"/>
              <a:t>w formie pożyczki: do 85% kosztów kwalifikowanych z możliwością uzyskania premii innowacyjnej w wysokości do 20% kapitału wypłaconej pożyczki, ale nie więcej niż 10 mln zł, pomniejszającej kwotę kapitału pożyczki do spłaty. 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W </a:t>
            </a:r>
            <a:r>
              <a:rPr lang="pl-PL" sz="1600" dirty="0"/>
              <a:t>przypadku, gdy dofinansowanie stanowi pomoc publiczną, musi być ono udzielane zgodnie z regulacjami dotyczącymi pomocy publicznej. Dotyczy to również premii innowacyjnej i umorzenia części pożyczki.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dofinansowania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94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u="sng" dirty="0"/>
              <a:t>Okres finansowania </a:t>
            </a:r>
            <a:endParaRPr lang="pl-PL" sz="1600" u="sng" dirty="0" smtClean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u="sng" dirty="0"/>
          </a:p>
          <a:p>
            <a:pPr marL="432000" lvl="1" indent="-432000" defTabSz="72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Okres </a:t>
            </a:r>
            <a:r>
              <a:rPr lang="pl-PL" sz="1600" dirty="0"/>
              <a:t>finansowania określa w szczegółowych zasadach </a:t>
            </a:r>
            <a:r>
              <a:rPr lang="pl-PL" sz="1600" u="sng" dirty="0"/>
              <a:t>Program priorytetowy</a:t>
            </a:r>
            <a:r>
              <a:rPr lang="pl-PL" sz="1600" dirty="0"/>
              <a:t>, w ramach którego realizowane jest </a:t>
            </a:r>
            <a:r>
              <a:rPr lang="pl-PL" sz="1600" dirty="0" smtClean="0"/>
              <a:t>przedsięwzięcie</a:t>
            </a:r>
          </a:p>
          <a:p>
            <a:pPr marL="432000" lvl="1" indent="-432000" defTabSz="72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W </a:t>
            </a:r>
            <a:r>
              <a:rPr lang="pl-PL" sz="1600" dirty="0"/>
              <a:t>ramach PP </a:t>
            </a:r>
            <a:r>
              <a:rPr lang="pl-PL" sz="1600" dirty="0" err="1" smtClean="0"/>
              <a:t>IdŚ</a:t>
            </a:r>
            <a:r>
              <a:rPr lang="pl-PL" sz="1600" dirty="0" smtClean="0"/>
              <a:t> </a:t>
            </a:r>
            <a:r>
              <a:rPr lang="pl-PL" sz="1600" dirty="0"/>
              <a:t>pożyczka może zostać udzielona na okres </a:t>
            </a:r>
            <a:r>
              <a:rPr lang="pl-PL" sz="1600" b="1" dirty="0">
                <a:solidFill>
                  <a:srgbClr val="00B0F0"/>
                </a:solidFill>
              </a:rPr>
              <a:t>nie dłuższy niż 15 lat</a:t>
            </a:r>
            <a:r>
              <a:rPr lang="pl-PL" sz="1600" dirty="0"/>
              <a:t> liczony od daty planowanej wypłaty pierwszej transzy pożyczki do daty planowanej spłaty ostatniej raty </a:t>
            </a:r>
            <a:r>
              <a:rPr lang="pl-PL" sz="1600" dirty="0" smtClean="0"/>
              <a:t>kapitałowej, z zastrzeżeniem, że w </a:t>
            </a:r>
            <a:r>
              <a:rPr lang="pl-PL" sz="1600" dirty="0"/>
              <a:t>uzasadnionych przypadkach wynikających ze specyfiki przedsięwzięcia lub beneficjenta, okres finansowania przedsięwzięcia w formie pożyczki może zostać wydłużony, jednak na okres </a:t>
            </a:r>
            <a:r>
              <a:rPr lang="pl-PL" sz="1600" b="1" dirty="0">
                <a:solidFill>
                  <a:srgbClr val="00B0F0"/>
                </a:solidFill>
              </a:rPr>
              <a:t>nie dłuższy niż 25 </a:t>
            </a:r>
            <a:r>
              <a:rPr lang="pl-PL" sz="1600" b="1" dirty="0" smtClean="0">
                <a:solidFill>
                  <a:srgbClr val="00B0F0"/>
                </a:solidFill>
              </a:rPr>
              <a:t>lat</a:t>
            </a:r>
            <a:endParaRPr lang="pl-PL" sz="1600" b="1" dirty="0">
              <a:solidFill>
                <a:srgbClr val="00B0F0"/>
              </a:solidFill>
            </a:endParaRPr>
          </a:p>
          <a:p>
            <a:pPr marL="432000" lvl="1" indent="-432000" defTabSz="72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Okres </a:t>
            </a:r>
            <a:r>
              <a:rPr lang="pl-PL" sz="1600" dirty="0"/>
              <a:t>finansowania = okres prognozy sprawozdań </a:t>
            </a:r>
            <a:r>
              <a:rPr lang="pl-PL" sz="1600" dirty="0" smtClean="0"/>
              <a:t>finansowych</a:t>
            </a:r>
            <a:endParaRPr lang="pl-PL" sz="1600" dirty="0"/>
          </a:p>
          <a:p>
            <a:pPr marL="432000" lvl="1" indent="-432000" defTabSz="72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Okres </a:t>
            </a:r>
            <a:r>
              <a:rPr lang="pl-PL" sz="1600" dirty="0"/>
              <a:t>finansowania oznacza dla </a:t>
            </a:r>
            <a:r>
              <a:rPr lang="pl-PL" sz="1600" b="1" dirty="0">
                <a:solidFill>
                  <a:srgbClr val="00B0F0"/>
                </a:solidFill>
              </a:rPr>
              <a:t>pożyczki</a:t>
            </a:r>
            <a:r>
              <a:rPr lang="pl-PL" sz="1600" dirty="0"/>
              <a:t> sumę okresu: wypłat, karencji oraz spłat </a:t>
            </a:r>
            <a:r>
              <a:rPr lang="pl-PL" sz="1600" dirty="0" smtClean="0"/>
              <a:t>pożyczki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dofinansowania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939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u="sng" dirty="0" smtClean="0"/>
              <a:t>Kwota dofinansowania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Minimalna </a:t>
            </a:r>
            <a:r>
              <a:rPr lang="pl-PL" sz="1600" dirty="0"/>
              <a:t>wartość przedsięwzięcia </a:t>
            </a:r>
            <a:r>
              <a:rPr lang="pl-PL" sz="1600" dirty="0" smtClean="0"/>
              <a:t>(</a:t>
            </a:r>
            <a:r>
              <a:rPr lang="pl-PL" sz="1600" dirty="0"/>
              <a:t>koszty </a:t>
            </a:r>
            <a:r>
              <a:rPr lang="pl-PL" sz="1600" dirty="0" smtClean="0"/>
              <a:t>całkowite) wynosi </a:t>
            </a:r>
            <a:r>
              <a:rPr lang="pl-PL" sz="1600" b="1" dirty="0" smtClean="0"/>
              <a:t>2 000 000</a:t>
            </a:r>
            <a:r>
              <a:rPr lang="pl-PL" sz="1600" dirty="0" smtClean="0"/>
              <a:t> zł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/>
              <a:t>Kwota pożyczki: 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od </a:t>
            </a:r>
            <a:r>
              <a:rPr lang="pl-PL" sz="1600" b="1" dirty="0"/>
              <a:t>1 </a:t>
            </a:r>
            <a:r>
              <a:rPr lang="pl-PL" sz="1600" b="1" dirty="0" smtClean="0"/>
              <a:t>000 000 </a:t>
            </a:r>
            <a:r>
              <a:rPr lang="pl-PL" sz="1600" dirty="0" smtClean="0"/>
              <a:t>zł </a:t>
            </a:r>
            <a:r>
              <a:rPr lang="pl-PL" sz="1600" dirty="0"/>
              <a:t>do </a:t>
            </a:r>
            <a:r>
              <a:rPr lang="pl-PL" sz="1600" b="1" dirty="0"/>
              <a:t>100 </a:t>
            </a:r>
            <a:r>
              <a:rPr lang="pl-PL" sz="1600" b="1" dirty="0" smtClean="0"/>
              <a:t>000 000</a:t>
            </a:r>
            <a:r>
              <a:rPr lang="pl-PL" sz="1600" dirty="0" smtClean="0"/>
              <a:t> </a:t>
            </a:r>
            <a:r>
              <a:rPr lang="pl-PL" sz="1600" dirty="0"/>
              <a:t>zł </a:t>
            </a:r>
            <a:r>
              <a:rPr lang="pl-PL" sz="1600" dirty="0" smtClean="0"/>
              <a:t>dla </a:t>
            </a:r>
            <a:r>
              <a:rPr lang="pl-PL" sz="1600" dirty="0"/>
              <a:t>mikro-, małych i średnich </a:t>
            </a:r>
            <a:r>
              <a:rPr lang="pl-PL" sz="1600" dirty="0" smtClean="0"/>
              <a:t>przedsiębiorstw 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od </a:t>
            </a:r>
            <a:r>
              <a:rPr lang="pl-PL" sz="1600" b="1" dirty="0"/>
              <a:t>2 </a:t>
            </a:r>
            <a:r>
              <a:rPr lang="pl-PL" sz="1600" b="1" dirty="0" smtClean="0"/>
              <a:t>000 000 </a:t>
            </a:r>
            <a:r>
              <a:rPr lang="pl-PL" sz="1600" dirty="0" smtClean="0"/>
              <a:t>zł </a:t>
            </a:r>
            <a:r>
              <a:rPr lang="pl-PL" sz="1600" dirty="0"/>
              <a:t>do </a:t>
            </a:r>
            <a:r>
              <a:rPr lang="pl-PL" sz="1600" b="1" dirty="0"/>
              <a:t>300 </a:t>
            </a:r>
            <a:r>
              <a:rPr lang="pl-PL" sz="1600" b="1" dirty="0" smtClean="0"/>
              <a:t>000 000 </a:t>
            </a:r>
            <a:r>
              <a:rPr lang="pl-PL" sz="1600" dirty="0" smtClean="0"/>
              <a:t>zł dla </a:t>
            </a:r>
            <a:r>
              <a:rPr lang="pl-PL" sz="1600" dirty="0"/>
              <a:t>dużych </a:t>
            </a:r>
            <a:r>
              <a:rPr lang="pl-PL" sz="1600" dirty="0" smtClean="0"/>
              <a:t>przedsiębiorstw,  </a:t>
            </a: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z </a:t>
            </a:r>
            <a:r>
              <a:rPr lang="pl-PL" sz="1600" dirty="0"/>
              <a:t>zastrzeżeniem, że w przypadku projektów realizowanych w formule „project finance” kwota pożyczki nie może przekroczyć </a:t>
            </a:r>
            <a:r>
              <a:rPr lang="pl-PL" sz="1600" dirty="0" smtClean="0"/>
              <a:t>odpowiednio: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b="1" dirty="0" smtClean="0"/>
              <a:t>30 000 000</a:t>
            </a:r>
            <a:r>
              <a:rPr lang="pl-PL" sz="1600" dirty="0" smtClean="0"/>
              <a:t> </a:t>
            </a:r>
            <a:r>
              <a:rPr lang="pl-PL" sz="1600" dirty="0"/>
              <a:t>zł </a:t>
            </a:r>
            <a:r>
              <a:rPr lang="pl-PL" sz="1600" dirty="0" smtClean="0"/>
              <a:t>dla </a:t>
            </a:r>
            <a:r>
              <a:rPr lang="pl-PL" sz="1600" dirty="0"/>
              <a:t>mikro- małych i średnich przedsiębiorstw) </a:t>
            </a:r>
            <a:endParaRPr lang="pl-PL" sz="1600" dirty="0" smtClean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b="1" dirty="0" smtClean="0"/>
              <a:t>100 000 000 </a:t>
            </a:r>
            <a:r>
              <a:rPr lang="pl-PL" sz="1600" dirty="0" smtClean="0"/>
              <a:t>zł dla </a:t>
            </a:r>
            <a:r>
              <a:rPr lang="pl-PL" sz="1600" dirty="0"/>
              <a:t>dużych </a:t>
            </a:r>
            <a:r>
              <a:rPr lang="pl-PL" sz="1600" dirty="0" smtClean="0"/>
              <a:t>przedsiębiorstw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dofinansowania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517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altLang="pl-PL" sz="1600" u="sng" dirty="0" smtClean="0"/>
              <a:t>Oprocentowanie</a:t>
            </a:r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endParaRPr lang="pl-PL" altLang="pl-PL" sz="1600" u="sng" dirty="0"/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altLang="pl-PL" sz="1600" dirty="0"/>
              <a:t>Wysokość oprocentowania pożyczki określa w szczegółowych zasadach </a:t>
            </a:r>
            <a:r>
              <a:rPr lang="pl-PL" altLang="pl-PL" sz="1600" u="sng" dirty="0"/>
              <a:t>Program priorytetowy</a:t>
            </a:r>
            <a:r>
              <a:rPr lang="pl-PL" altLang="pl-PL" sz="1600" dirty="0"/>
              <a:t>, w ramach którego realizowane jest </a:t>
            </a:r>
            <a:r>
              <a:rPr lang="pl-PL" altLang="pl-PL" sz="1600" dirty="0" smtClean="0"/>
              <a:t>przedsięwzięcie</a:t>
            </a:r>
            <a:endParaRPr lang="pl-PL" altLang="pl-PL" sz="1600" dirty="0"/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altLang="pl-PL" sz="1600" dirty="0"/>
              <a:t>Oprocentowanie pożyczek udzielanych w ramach PP </a:t>
            </a:r>
            <a:r>
              <a:rPr lang="pl-PL" altLang="pl-PL" sz="1600" dirty="0" err="1" smtClean="0"/>
              <a:t>IdŚ</a:t>
            </a:r>
            <a:r>
              <a:rPr lang="pl-PL" altLang="pl-PL" sz="1600" dirty="0" smtClean="0"/>
              <a:t>:</a:t>
            </a:r>
            <a:endParaRPr lang="pl-PL" altLang="pl-PL" sz="1600" dirty="0"/>
          </a:p>
          <a:p>
            <a:pPr marL="817200" lvl="3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pl-PL" sz="1600" b="1" dirty="0" smtClean="0">
                <a:solidFill>
                  <a:srgbClr val="00B0F0"/>
                </a:solidFill>
              </a:rPr>
              <a:t>na </a:t>
            </a:r>
            <a:r>
              <a:rPr lang="pl-PL" sz="1600" b="1" dirty="0">
                <a:solidFill>
                  <a:srgbClr val="00B0F0"/>
                </a:solidFill>
              </a:rPr>
              <a:t>warunkach rynkowych </a:t>
            </a:r>
            <a:r>
              <a:rPr lang="pl-PL" sz="1600" dirty="0"/>
              <a:t>(pożyczka nie stanowi pomocy publicznej</a:t>
            </a:r>
            <a:r>
              <a:rPr lang="pl-PL" sz="1600" dirty="0" smtClean="0"/>
              <a:t>) </a:t>
            </a:r>
            <a:r>
              <a:rPr lang="pl-PL" sz="1600" dirty="0"/>
              <a:t>oprocentowanie na poziomie stopy referencyjnej ustalanej zgodnie z komunikatem Komisji Europejskiej w sprawie zmiany metody ustalania stóp referencyjnych i dyskontowych (Dz. Urz. UE C 14, 19.01.2008, str. 6), </a:t>
            </a:r>
            <a:r>
              <a:rPr lang="pl-PL" sz="1600" b="1" dirty="0">
                <a:solidFill>
                  <a:srgbClr val="00B0F0"/>
                </a:solidFill>
              </a:rPr>
              <a:t>z zastrzeżeniem ust. 4a-4c paragrafu 6 „Zasad udzielania dofinansowania ze środków </a:t>
            </a:r>
            <a:r>
              <a:rPr lang="pl-PL" sz="1600" b="1" dirty="0" smtClean="0">
                <a:solidFill>
                  <a:srgbClr val="00B0F0"/>
                </a:solidFill>
              </a:rPr>
              <a:t>NFOŚiGW”</a:t>
            </a:r>
          </a:p>
          <a:p>
            <a:pPr marL="457200" lvl="3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dirty="0" smtClean="0"/>
              <a:t>aktualnie </a:t>
            </a:r>
            <a:r>
              <a:rPr lang="pl-PL" sz="1600" dirty="0"/>
              <a:t>stopa bazowa </a:t>
            </a:r>
            <a:r>
              <a:rPr lang="pl-PL" sz="1600" dirty="0" smtClean="0"/>
              <a:t>KE wynosi 7,62% </a:t>
            </a:r>
            <a:r>
              <a:rPr lang="pl-PL" sz="1600" dirty="0"/>
              <a:t>+ marża w zależności od ratingu </a:t>
            </a:r>
            <a:r>
              <a:rPr lang="pl-PL" sz="1600" dirty="0" smtClean="0"/>
              <a:t>finansowego w </a:t>
            </a:r>
            <a:r>
              <a:rPr lang="pl-PL" sz="1600" dirty="0"/>
              <a:t>przedziale 0,6%-4,0</a:t>
            </a:r>
            <a:r>
              <a:rPr lang="pl-PL" sz="1600" dirty="0" smtClean="0"/>
              <a:t>% </a:t>
            </a:r>
            <a:endParaRPr lang="pl-PL" sz="1600" dirty="0"/>
          </a:p>
          <a:p>
            <a:pPr marL="817200" lvl="3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pl-PL" sz="1600" b="1" dirty="0">
                <a:solidFill>
                  <a:srgbClr val="00B0F0"/>
                </a:solidFill>
              </a:rPr>
              <a:t>na warunkach preferencyjnych</a:t>
            </a:r>
            <a:r>
              <a:rPr lang="pl-PL" sz="1600" dirty="0"/>
              <a:t>: WIBOR </a:t>
            </a:r>
            <a:r>
              <a:rPr lang="pl-PL" sz="1600" dirty="0" smtClean="0"/>
              <a:t>3M, nie </a:t>
            </a:r>
            <a:r>
              <a:rPr lang="pl-PL" sz="1600" dirty="0"/>
              <a:t>mniej niż 1,0% </a:t>
            </a:r>
            <a:endParaRPr lang="pl-PL" sz="1600" dirty="0" smtClean="0"/>
          </a:p>
          <a:p>
            <a:pPr marL="457200" lvl="3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dirty="0"/>
              <a:t>aktualnie </a:t>
            </a:r>
            <a:r>
              <a:rPr lang="pl-PL" sz="1600" dirty="0" smtClean="0"/>
              <a:t>WIBOR 3M wynosi 6,92%</a:t>
            </a:r>
            <a:endParaRPr lang="pl-PL" sz="1600" dirty="0"/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altLang="pl-PL" sz="1600" dirty="0"/>
              <a:t>Wysokość oprocentowania pożyczki nie podlega </a:t>
            </a:r>
            <a:r>
              <a:rPr lang="pl-PL" altLang="pl-PL" sz="1600" dirty="0" smtClean="0"/>
              <a:t>negocjacjom</a:t>
            </a:r>
            <a:endParaRPr lang="pl-PL" alt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dofinansowania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82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u="sng" dirty="0"/>
              <a:t>Okres wypłat i spłat pożyczki</a:t>
            </a:r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u="sng" dirty="0"/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Okres </a:t>
            </a:r>
            <a:r>
              <a:rPr lang="pl-PL" sz="1600" dirty="0"/>
              <a:t>wypłat (pożyczka/dotacja) i spłat (pożyczka) określa w szczegółowych zasadach </a:t>
            </a:r>
            <a:r>
              <a:rPr lang="pl-PL" sz="1600" u="sng" dirty="0"/>
              <a:t>Program priorytetowy</a:t>
            </a:r>
            <a:r>
              <a:rPr lang="pl-PL" sz="1600" dirty="0"/>
              <a:t>, w ramach którego realizowane jest </a:t>
            </a:r>
            <a:r>
              <a:rPr lang="pl-PL" sz="1600" dirty="0" smtClean="0"/>
              <a:t>przedsięwzięcie</a:t>
            </a:r>
            <a:endParaRPr lang="pl-PL" sz="1600" dirty="0"/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W </a:t>
            </a:r>
            <a:r>
              <a:rPr lang="pl-PL" sz="1600" dirty="0"/>
              <a:t>ramach PP </a:t>
            </a:r>
            <a:r>
              <a:rPr lang="pl-PL" sz="1600" dirty="0" err="1" smtClean="0"/>
              <a:t>IdŚ</a:t>
            </a:r>
            <a:r>
              <a:rPr lang="pl-PL" sz="1600" dirty="0" smtClean="0"/>
              <a:t> pożyczka </a:t>
            </a:r>
            <a:r>
              <a:rPr lang="pl-PL" sz="1600" dirty="0"/>
              <a:t>może być udzielona na okres </a:t>
            </a:r>
            <a:r>
              <a:rPr lang="pl-PL" sz="1600" b="1" dirty="0">
                <a:solidFill>
                  <a:srgbClr val="00B0F0"/>
                </a:solidFill>
              </a:rPr>
              <a:t>nie dłuższy niż </a:t>
            </a:r>
            <a:r>
              <a:rPr lang="pl-PL" sz="1600" b="1" dirty="0" smtClean="0">
                <a:solidFill>
                  <a:srgbClr val="00B0F0"/>
                </a:solidFill>
              </a:rPr>
              <a:t>15/25 </a:t>
            </a:r>
            <a:r>
              <a:rPr lang="pl-PL" sz="1600" b="1" dirty="0">
                <a:solidFill>
                  <a:srgbClr val="00B0F0"/>
                </a:solidFill>
              </a:rPr>
              <a:t>lat </a:t>
            </a:r>
            <a:r>
              <a:rPr lang="pl-PL" sz="1600" dirty="0" smtClean="0"/>
              <a:t>liczony </a:t>
            </a:r>
            <a:r>
              <a:rPr lang="pl-PL" sz="1600" dirty="0"/>
              <a:t>od daty planowanej wypłaty pierwszej transzy pożyczki do daty planowanej spłaty ostatniej raty </a:t>
            </a:r>
            <a:r>
              <a:rPr lang="pl-PL" sz="1600" dirty="0" smtClean="0"/>
              <a:t>kapitałowej</a:t>
            </a:r>
            <a:endParaRPr lang="pl-PL" sz="1600" dirty="0"/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Okres </a:t>
            </a:r>
            <a:r>
              <a:rPr lang="pl-PL" sz="1600" dirty="0"/>
              <a:t>finansowania oznacza dla pożyczki sumę okresu wypłat, karencji oraz spłat </a:t>
            </a:r>
            <a:r>
              <a:rPr lang="pl-PL" sz="1600" dirty="0" smtClean="0"/>
              <a:t>pożyczki</a:t>
            </a:r>
            <a:endParaRPr lang="pl-PL" sz="1600" dirty="0"/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Dla </a:t>
            </a:r>
            <a:r>
              <a:rPr lang="pl-PL" sz="1600" dirty="0"/>
              <a:t>prognoz spłaty rat kapitałowych pożyczki z NF należy przyjąć </a:t>
            </a:r>
            <a:r>
              <a:rPr lang="pl-PL" sz="1600" b="1" dirty="0">
                <a:solidFill>
                  <a:srgbClr val="00B0F0"/>
                </a:solidFill>
              </a:rPr>
              <a:t>kwartalne okresy spłaty </a:t>
            </a:r>
            <a:r>
              <a:rPr lang="pl-PL" sz="1600" dirty="0"/>
              <a:t>z terminami spłat odpowiednio: 31 marzec, 30 czerwiec, 30 wrzesień i 20 grudzień każdego </a:t>
            </a:r>
            <a:r>
              <a:rPr lang="pl-PL" sz="1600" dirty="0" smtClean="0"/>
              <a:t>roku</a:t>
            </a: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dofinansowania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091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4B829F-943B-944E-A96F-1B59AE074965}"/>
              </a:ext>
            </a:extLst>
          </p:cNvPr>
          <p:cNvSpPr/>
          <p:nvPr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F897BB7-B7B6-0041-9E61-BF1FDA75D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196395" y="0"/>
            <a:ext cx="9995605" cy="6858000"/>
          </a:xfrm>
          <a:prstGeom prst="rect">
            <a:avLst/>
          </a:prstGeom>
          <a:effectLst/>
        </p:spPr>
      </p:pic>
      <p:pic>
        <p:nvPicPr>
          <p:cNvPr id="3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89" y="706849"/>
            <a:ext cx="5810182" cy="54981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808DE8-4872-4210-A45B-6D4C85ACABDA}"/>
              </a:ext>
            </a:extLst>
          </p:cNvPr>
          <p:cNvCxnSpPr>
            <a:cxnSpLocks/>
          </p:cNvCxnSpPr>
          <p:nvPr/>
        </p:nvCxnSpPr>
        <p:spPr>
          <a:xfrm>
            <a:off x="479757" y="7197390"/>
            <a:ext cx="12191998" cy="3208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49750983-FABA-7B49-850B-95CECFC140AC}"/>
              </a:ext>
            </a:extLst>
          </p:cNvPr>
          <p:cNvSpPr txBox="1">
            <a:spLocks/>
          </p:cNvSpPr>
          <p:nvPr/>
        </p:nvSpPr>
        <p:spPr>
          <a:xfrm>
            <a:off x="487384" y="3204243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System oceny wniosków o dofinansowanie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BEA3BB-745A-C140-8FF4-597D2812D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0731" y="-281125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altLang="pl-PL" sz="1600" u="sng" dirty="0"/>
              <a:t>Karencja w spłacie kapitału pożyczki</a:t>
            </a:r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endParaRPr lang="pl-PL" altLang="pl-PL" sz="1600" u="sng" dirty="0"/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altLang="pl-PL" sz="1600" dirty="0" smtClean="0"/>
              <a:t>Okres </a:t>
            </a:r>
            <a:r>
              <a:rPr lang="pl-PL" altLang="pl-PL" sz="1600" dirty="0"/>
              <a:t>karencji określa w szczegółowych zasadach </a:t>
            </a:r>
            <a:r>
              <a:rPr lang="pl-PL" altLang="pl-PL" sz="1600" u="sng" dirty="0"/>
              <a:t>Program priorytetowy</a:t>
            </a:r>
            <a:r>
              <a:rPr lang="pl-PL" altLang="pl-PL" sz="1600" dirty="0"/>
              <a:t>, w ramach którego realizowane jest </a:t>
            </a:r>
            <a:r>
              <a:rPr lang="pl-PL" altLang="pl-PL" sz="1600" dirty="0" smtClean="0"/>
              <a:t>przedsięwzięcie</a:t>
            </a:r>
            <a:endParaRPr lang="pl-PL" altLang="pl-PL" sz="1600" dirty="0"/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W </a:t>
            </a:r>
            <a:r>
              <a:rPr lang="pl-PL" sz="1600" dirty="0"/>
              <a:t>ramach PP </a:t>
            </a:r>
            <a:r>
              <a:rPr lang="pl-PL" sz="1600" dirty="0" err="1" smtClean="0"/>
              <a:t>IdŚ</a:t>
            </a:r>
            <a:r>
              <a:rPr lang="pl-PL" sz="1600" dirty="0" smtClean="0"/>
              <a:t> </a:t>
            </a:r>
            <a:r>
              <a:rPr lang="pl-PL" sz="1600" dirty="0"/>
              <a:t>o</a:t>
            </a:r>
            <a:r>
              <a:rPr lang="pl-PL" altLang="pl-PL" sz="1600" dirty="0"/>
              <a:t>kres karencji wynosi maksymalnie </a:t>
            </a:r>
            <a:r>
              <a:rPr lang="pl-PL" altLang="pl-PL" sz="1600" b="1" dirty="0">
                <a:solidFill>
                  <a:srgbClr val="00B0F0"/>
                </a:solidFill>
              </a:rPr>
              <a:t>18 miesięcy od daty zakończenia realizacji </a:t>
            </a:r>
            <a:r>
              <a:rPr lang="pl-PL" altLang="pl-PL" sz="1600" dirty="0" smtClean="0"/>
              <a:t>przedsięwzięcia</a:t>
            </a:r>
            <a:endParaRPr lang="pl-PL" altLang="pl-PL" sz="1600" dirty="0"/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altLang="pl-PL" sz="1600" dirty="0" smtClean="0"/>
              <a:t>Okres </a:t>
            </a:r>
            <a:r>
              <a:rPr lang="pl-PL" altLang="pl-PL" sz="1600" dirty="0"/>
              <a:t>karencji liczony jest od daty wypłaty ostatniej transzy </a:t>
            </a:r>
            <a:r>
              <a:rPr lang="pl-PL" altLang="pl-PL" sz="1600" dirty="0" smtClean="0"/>
              <a:t>pożyczki</a:t>
            </a:r>
            <a:endParaRPr lang="pl-PL" altLang="pl-PL" sz="1600" dirty="0"/>
          </a:p>
          <a:p>
            <a:pPr marL="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endParaRPr lang="pl-PL" sz="1600" dirty="0" smtClean="0"/>
          </a:p>
          <a:p>
            <a:pPr marL="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dirty="0" smtClean="0"/>
              <a:t>* Przykładowo </a:t>
            </a:r>
            <a:r>
              <a:rPr lang="pl-PL" sz="1600" dirty="0"/>
              <a:t>- jeśli pierwsza spłata raty kapitałowej planowana jest </a:t>
            </a:r>
            <a:r>
              <a:rPr lang="pl-PL" sz="1600" dirty="0" smtClean="0"/>
              <a:t>na koniec </a:t>
            </a:r>
            <a:r>
              <a:rPr lang="pl-PL" sz="1600" dirty="0"/>
              <a:t>marca </a:t>
            </a:r>
            <a:r>
              <a:rPr lang="pl-PL" sz="1600" dirty="0" smtClean="0"/>
              <a:t>2024 </a:t>
            </a:r>
            <a:r>
              <a:rPr lang="pl-PL" sz="1600" dirty="0"/>
              <a:t>roku, tj. na dzień </a:t>
            </a:r>
            <a:r>
              <a:rPr lang="pl-PL" sz="1600" dirty="0" smtClean="0"/>
              <a:t>31-03-2024 </a:t>
            </a:r>
            <a:r>
              <a:rPr lang="pl-PL" sz="1600" dirty="0"/>
              <a:t>r., to poprawnym terminem karencji jest data </a:t>
            </a:r>
            <a:r>
              <a:rPr lang="pl-PL" sz="1600" dirty="0" smtClean="0"/>
              <a:t>30-03-2024 </a:t>
            </a:r>
            <a:r>
              <a:rPr lang="pl-PL" sz="1600" dirty="0"/>
              <a:t>r., tj. data o jeden dzień wcześniejsza, niż data spłaty pierwszej raty </a:t>
            </a:r>
            <a:r>
              <a:rPr lang="pl-PL" sz="1600" dirty="0" smtClean="0"/>
              <a:t>kapitałowej</a:t>
            </a: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dofinansowania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54131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9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altLang="pl-PL" sz="1600" u="sng" dirty="0"/>
              <a:t>Karencja w spłacie </a:t>
            </a:r>
            <a:r>
              <a:rPr lang="pl-PL" altLang="pl-PL" sz="1600" u="sng" dirty="0" smtClean="0"/>
              <a:t>odsetek</a:t>
            </a:r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endParaRPr lang="pl-PL" altLang="pl-PL" sz="1600" u="sng" dirty="0"/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/>
              <a:t>O</a:t>
            </a:r>
            <a:r>
              <a:rPr lang="pl-PL" sz="1600" dirty="0" smtClean="0"/>
              <a:t>dsetki </a:t>
            </a:r>
            <a:r>
              <a:rPr lang="pl-PL" sz="1600" dirty="0"/>
              <a:t>z tytułu oprocentowania </a:t>
            </a:r>
            <a:r>
              <a:rPr lang="pl-PL" sz="1600" b="1" dirty="0">
                <a:solidFill>
                  <a:srgbClr val="00B0F0"/>
                </a:solidFill>
              </a:rPr>
              <a:t>spłacane są na bieżąco </a:t>
            </a:r>
            <a:r>
              <a:rPr lang="pl-PL" sz="1600" dirty="0"/>
              <a:t>w okresach </a:t>
            </a:r>
            <a:r>
              <a:rPr lang="pl-PL" sz="1600" dirty="0" smtClean="0"/>
              <a:t>kwartalnych</a:t>
            </a:r>
            <a:endParaRPr lang="pl-PL" sz="1600" dirty="0"/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Pierwsza </a:t>
            </a:r>
            <a:r>
              <a:rPr lang="pl-PL" sz="1600" dirty="0"/>
              <a:t>spłata na koniec kwartału kalendarzowego, następującego po kwartale, w którym wypłacono pierwszą transzę </a:t>
            </a:r>
            <a:r>
              <a:rPr lang="pl-PL" sz="1600" dirty="0" smtClean="0"/>
              <a:t>środków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dofinansowania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39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altLang="pl-PL" sz="1600" u="sng" dirty="0"/>
              <a:t>Premia innowacyjna i umorzenie</a:t>
            </a:r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endParaRPr lang="pl-PL" altLang="pl-PL" sz="1600" u="sng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dirty="0"/>
              <a:t>W ramach dofinansowania w formie pożyczki Wnioskodawca </a:t>
            </a:r>
            <a:r>
              <a:rPr lang="pl-PL" sz="1600" b="1" dirty="0">
                <a:solidFill>
                  <a:srgbClr val="00B0F0"/>
                </a:solidFill>
              </a:rPr>
              <a:t>może</a:t>
            </a:r>
            <a:r>
              <a:rPr lang="pl-PL" sz="1600" dirty="0"/>
              <a:t>:</a:t>
            </a:r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Uzyskać </a:t>
            </a:r>
            <a:r>
              <a:rPr lang="pl-PL" sz="1600" b="1" dirty="0">
                <a:solidFill>
                  <a:srgbClr val="00B0F0"/>
                </a:solidFill>
              </a:rPr>
              <a:t>premię innowacyjną </a:t>
            </a:r>
            <a:r>
              <a:rPr lang="pl-PL" sz="1600" dirty="0"/>
              <a:t>– na warunkach określonych w PP </a:t>
            </a:r>
            <a:r>
              <a:rPr lang="pl-PL" sz="1600" dirty="0" err="1" smtClean="0"/>
              <a:t>IdŚ</a:t>
            </a:r>
            <a:endParaRPr lang="pl-PL" sz="1600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Uzyskać </a:t>
            </a:r>
            <a:r>
              <a:rPr lang="pl-PL" sz="1600" dirty="0"/>
              <a:t>częściowe </a:t>
            </a:r>
            <a:r>
              <a:rPr lang="pl-PL" sz="1600" b="1" dirty="0">
                <a:solidFill>
                  <a:srgbClr val="00B0F0"/>
                </a:solidFill>
              </a:rPr>
              <a:t>umorzenie pożyczki </a:t>
            </a:r>
            <a:r>
              <a:rPr lang="pl-PL" sz="1600" dirty="0"/>
              <a:t>– na warunkach ogólnych określonych w „</a:t>
            </a:r>
            <a:r>
              <a:rPr lang="pl-PL" sz="1600" i="1" dirty="0"/>
              <a:t>Zasadach udzielania dofinansowania ze środków NFOŚiGW</a:t>
            </a:r>
            <a:r>
              <a:rPr lang="pl-PL" sz="1600" i="1" dirty="0" smtClean="0"/>
              <a:t>”</a:t>
            </a:r>
            <a:endParaRPr lang="pl-PL" sz="1600" dirty="0"/>
          </a:p>
          <a:p>
            <a:pPr defTabSz="720000">
              <a:lnSpc>
                <a:spcPct val="100000"/>
              </a:lnSpc>
              <a:spcBef>
                <a:spcPts val="600"/>
              </a:spcBef>
              <a:tabLst>
                <a:tab pos="720000" algn="l"/>
              </a:tabLst>
            </a:pP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dirty="0"/>
              <a:t>Uwaga:</a:t>
            </a:r>
          </a:p>
          <a:p>
            <a:pPr marL="285750" indent="-28575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pl-PL" sz="1600" dirty="0" smtClean="0"/>
              <a:t>Premia </a:t>
            </a:r>
            <a:r>
              <a:rPr lang="pl-PL" sz="1600" dirty="0"/>
              <a:t>i umorzenie nie wykluczają się wzajemnie i </a:t>
            </a:r>
            <a:r>
              <a:rPr lang="pl-PL" sz="1600" b="1" dirty="0">
                <a:solidFill>
                  <a:srgbClr val="00B0F0"/>
                </a:solidFill>
              </a:rPr>
              <a:t>mogą być </a:t>
            </a:r>
            <a:r>
              <a:rPr lang="pl-PL" sz="1600" b="1" dirty="0" smtClean="0">
                <a:solidFill>
                  <a:srgbClr val="00B0F0"/>
                </a:solidFill>
              </a:rPr>
              <a:t>łączone</a:t>
            </a:r>
            <a:endParaRPr lang="pl-PL" sz="1600" dirty="0"/>
          </a:p>
          <a:p>
            <a:pPr marL="285750" indent="-28575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pl-PL" sz="1600" dirty="0" smtClean="0"/>
              <a:t>Ewentualne </a:t>
            </a:r>
            <a:r>
              <a:rPr lang="pl-PL" sz="1600" dirty="0"/>
              <a:t>umorzenie </a:t>
            </a:r>
            <a:r>
              <a:rPr lang="pl-PL" sz="1600" b="1" dirty="0">
                <a:solidFill>
                  <a:srgbClr val="00B0F0"/>
                </a:solidFill>
              </a:rPr>
              <a:t>liczone jest </a:t>
            </a:r>
            <a:r>
              <a:rPr lang="pl-PL" sz="1600" dirty="0"/>
              <a:t>od pożyczki pomniejszonej o ewentualną </a:t>
            </a:r>
            <a:r>
              <a:rPr lang="pl-PL" sz="1600" dirty="0" smtClean="0"/>
              <a:t>premię</a:t>
            </a:r>
            <a:endParaRPr lang="pl-PL" sz="1600" dirty="0"/>
          </a:p>
          <a:p>
            <a:pPr marL="285750" indent="-28575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pl-PL" sz="1600" dirty="0" smtClean="0"/>
              <a:t>Prognozy </a:t>
            </a:r>
            <a:r>
              <a:rPr lang="pl-PL" sz="1600" dirty="0"/>
              <a:t>finansowe powinny zostać sporządzone </a:t>
            </a:r>
            <a:r>
              <a:rPr lang="pl-PL" sz="1600" b="1" dirty="0">
                <a:solidFill>
                  <a:srgbClr val="00B0F0"/>
                </a:solidFill>
              </a:rPr>
              <a:t>bez uwzględniania</a:t>
            </a:r>
            <a:r>
              <a:rPr lang="pl-PL" sz="1600" dirty="0"/>
              <a:t> premii </a:t>
            </a:r>
            <a:r>
              <a:rPr lang="pl-PL" sz="1600" dirty="0" smtClean="0"/>
              <a:t>innowacyjnej i umorzenia </a:t>
            </a:r>
            <a:endParaRPr lang="pl-PL" sz="1600" dirty="0"/>
          </a:p>
          <a:p>
            <a:pPr defTabSz="720000">
              <a:lnSpc>
                <a:spcPct val="100000"/>
              </a:lnSpc>
              <a:spcBef>
                <a:spcPts val="600"/>
              </a:spcBef>
              <a:tabLst>
                <a:tab pos="720000" algn="l"/>
              </a:tabLst>
            </a:pP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dofinansowania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94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altLang="pl-PL" sz="1600" u="sng" dirty="0"/>
              <a:t>Premia innowacyjna </a:t>
            </a:r>
            <a:endParaRPr lang="pl-PL" altLang="pl-PL" sz="1600" u="sng" dirty="0" smtClean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endParaRPr lang="pl-PL" altLang="pl-PL" sz="1600" u="sng" dirty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Warunkiem </a:t>
            </a:r>
            <a:r>
              <a:rPr lang="pl-PL" sz="1600" dirty="0"/>
              <a:t>przyznania premii innowacyjnej jest zrealizowanie założonego w umowie efektu rzeczowego przedsięwzięcia inwestycyjnego na warunkach określonych w umowie o </a:t>
            </a:r>
            <a:r>
              <a:rPr lang="pl-PL" sz="1600" dirty="0" smtClean="0"/>
              <a:t>dofinansowanie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Premia </a:t>
            </a:r>
            <a:r>
              <a:rPr lang="pl-PL" sz="1600" dirty="0"/>
              <a:t>pomniejszy kwotę kapitału do spłaty poprzez anulowanie ostatnich rat kapitałowych pożyczki pozostałych do spłaty </a:t>
            </a:r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dofinansowania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20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altLang="pl-PL" sz="1600" u="sng" dirty="0" smtClean="0"/>
              <a:t>Umorzenie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Pożyczka </a:t>
            </a:r>
            <a:r>
              <a:rPr lang="pl-PL" sz="1600" dirty="0"/>
              <a:t>może zostać częściowo umorzona zgodnie z warunkami określonymi w „Zasadach udzielania dofinansowania ze środków Narodowego Funduszu Ochrony Środowiska i Gospodarki Wodnej” obowiązujących w dniu złożenia wniosku o dofinansowanie </a:t>
            </a:r>
            <a:r>
              <a:rPr lang="pl-PL" sz="1600" b="1" dirty="0">
                <a:solidFill>
                  <a:srgbClr val="00B0F0"/>
                </a:solidFill>
              </a:rPr>
              <a:t>po spełnieniu łącznie następujących warunków</a:t>
            </a:r>
            <a:r>
              <a:rPr lang="pl-PL" sz="1600" dirty="0"/>
              <a:t>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600" dirty="0" smtClean="0"/>
              <a:t>osiągnięcie </a:t>
            </a:r>
            <a:r>
              <a:rPr lang="pl-PL" sz="1600" dirty="0"/>
              <a:t>wskaźników produktu i rezultatu, tj. zrealizowanie przedsięwzięcia inwestycyjno-innowacyjnego i osiągnięcie efektu ekologicznego nastąpiło w terminach nie późniejszych i w zakresach nie mniejszych, niż określone w umowie o </a:t>
            </a:r>
            <a:r>
              <a:rPr lang="pl-PL" sz="1600" dirty="0" smtClean="0"/>
              <a:t>dofinansowanie</a:t>
            </a:r>
            <a:endParaRPr lang="pl-PL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600" dirty="0" smtClean="0"/>
              <a:t>Beneficjent </a:t>
            </a:r>
            <a:r>
              <a:rPr lang="pl-PL" sz="1600" dirty="0"/>
              <a:t>wywiązał się, zgodnie z odrębnymi przepisami, z obowiązku uiszczenia opłat i kar stanowiących przychody Narodowego Funduszu oraz innych zobowiązań wobec Narodowego Funduszu, w okresie 3 lat poprzedzających złożenie wniosku o umorzenie części </a:t>
            </a:r>
            <a:r>
              <a:rPr lang="pl-PL" sz="1600" dirty="0" smtClean="0"/>
              <a:t>pożyczki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600" dirty="0" smtClean="0"/>
              <a:t>Beneficjent </a:t>
            </a:r>
            <a:r>
              <a:rPr lang="pl-PL" sz="1600" dirty="0"/>
              <a:t>złożył wniosek o umorzenie na formularzu obowiązującym w Narodowym Funduszu, po zakończeniu okresu trwałości, jednak nie później, niż w kwartale poprzedzającym kwartał, w którym spłacona zostanie kwota wypłaconej pożyczki pomniejszonej o premię innowacyjną i potencjalne umorzenie </a:t>
            </a:r>
            <a:r>
              <a:rPr lang="pl-PL" sz="1600" dirty="0" smtClean="0"/>
              <a:t>pożyczki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dofinansowania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199062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59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altLang="pl-PL" sz="1600" u="sng" dirty="0" smtClean="0"/>
              <a:t>Umorzenie - cd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pl-PL" sz="1600" dirty="0" smtClean="0"/>
              <a:t>Beneficjent </a:t>
            </a:r>
            <a:r>
              <a:rPr lang="pl-PL" sz="1600" dirty="0"/>
              <a:t>potwierdził zachowanie trwałości przedsięwzięcia zgodnie z zawartą z nim umową pożyczki, jeżeli warunek dotyczący trwałości został wskazany w </a:t>
            </a:r>
            <a:r>
              <a:rPr lang="pl-PL" sz="1600" dirty="0" smtClean="0"/>
              <a:t>umowie</a:t>
            </a:r>
            <a:endParaRPr lang="pl-PL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pl-PL" sz="1600" dirty="0" smtClean="0"/>
              <a:t>Beneficjent </a:t>
            </a:r>
            <a:r>
              <a:rPr lang="pl-PL" sz="1600" dirty="0"/>
              <a:t>nie zalega na dzień umorzenia w stosunku do Narodowego Funduszu z zobowiązaniami z tytułu spłat rat kapitałowych, odsetek oraz innych wymagalnych należności wynikających z umowy o </a:t>
            </a:r>
            <a:r>
              <a:rPr lang="pl-PL" sz="1600" dirty="0" smtClean="0"/>
              <a:t>dofinansowanie</a:t>
            </a:r>
            <a:endParaRPr lang="pl-PL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pl-PL" sz="1600" dirty="0" smtClean="0"/>
              <a:t>Beneficjent </a:t>
            </a:r>
            <a:r>
              <a:rPr lang="pl-PL" sz="1600" dirty="0"/>
              <a:t>przeznaczy umorzoną kwotę na realizację kolejnego przedsięwzięcia innowacyjnego, którego warunki realizacji zostaną określone w odrębnej umowie, polegającego na wdrożeniu tego samego rozwiązania/technologii. W przypadku rozbieżności proponowanych kosztów jednostkowych w wysokości przekraczającej 10% w stosunku do kosztów pierwszego wdrożenia wymagane będzie przedstawienie uzasadnienia </a:t>
            </a:r>
            <a:r>
              <a:rPr lang="pl-PL" sz="1600" dirty="0" err="1"/>
              <a:t>ekonomiczno</a:t>
            </a:r>
            <a:r>
              <a:rPr lang="pl-PL" sz="1600" dirty="0"/>
              <a:t> – finansowego powstałych różnic. Aby skorzystać z umorzenia, wniosek o umorzenie powinien zostać złożony przed rozpoczęciem kolejnego </a:t>
            </a:r>
            <a:r>
              <a:rPr lang="pl-PL" sz="1600" dirty="0" smtClean="0"/>
              <a:t>przedsięwzięcia</a:t>
            </a:r>
            <a:endParaRPr lang="pl-PL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pl-PL" sz="1600" dirty="0" smtClean="0"/>
              <a:t>wysokość </a:t>
            </a:r>
            <a:r>
              <a:rPr lang="pl-PL" sz="1600" dirty="0"/>
              <a:t>umorzenia wynosi do 25% wypłaconej kwoty pożyczki pomniejszonej o premię </a:t>
            </a:r>
            <a:r>
              <a:rPr lang="pl-PL" sz="1600" dirty="0" smtClean="0"/>
              <a:t>innowacyjną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dofinansowania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199062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29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u="sng" dirty="0" smtClean="0"/>
              <a:t>Zbilansowanie źródeł finansowania przedsięwzięcia</a:t>
            </a:r>
            <a:endParaRPr lang="pl-PL" sz="1600" u="sng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tabLst>
                <a:tab pos="720000" algn="l"/>
              </a:tabLst>
            </a:pPr>
            <a:endParaRPr lang="pl-PL" sz="1600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Ocena </a:t>
            </a:r>
            <a:r>
              <a:rPr lang="pl-PL" sz="1600" dirty="0"/>
              <a:t>dokonywana jest w oparciu o informacje zawarte we wniosku </a:t>
            </a:r>
            <a:r>
              <a:rPr lang="pl-PL" sz="1600" dirty="0" smtClean="0"/>
              <a:t>o dofinansowanie wraz </a:t>
            </a:r>
            <a:r>
              <a:rPr lang="pl-PL" sz="1600" dirty="0"/>
              <a:t>z </a:t>
            </a:r>
            <a:r>
              <a:rPr lang="pl-PL" sz="1600" dirty="0" smtClean="0"/>
              <a:t>załącznikami</a:t>
            </a:r>
            <a:endParaRPr lang="pl-PL" sz="1600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Weryfikacji </a:t>
            </a:r>
            <a:r>
              <a:rPr lang="pl-PL" sz="1600" dirty="0"/>
              <a:t>podlegają załączone, wymagane przez </a:t>
            </a:r>
            <a:r>
              <a:rPr lang="pl-PL" sz="1600" dirty="0" smtClean="0"/>
              <a:t>NFOŚiGW, </a:t>
            </a:r>
            <a:r>
              <a:rPr lang="pl-PL" sz="1600" dirty="0"/>
              <a:t>dokumenty potwierdzające źródła finansowania oraz historyczne i bieżące sprawozdania finansowe, prognozy finansowe pod kątem możliwości wygenerowania środków własnych w odpowiedniej wysokości (jeśli dotyczy</a:t>
            </a:r>
            <a:r>
              <a:rPr lang="pl-PL" sz="1600" dirty="0" smtClean="0"/>
              <a:t>)</a:t>
            </a:r>
            <a:endParaRPr lang="pl-PL" sz="1600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Ocena </a:t>
            </a:r>
            <a:r>
              <a:rPr lang="pl-PL" sz="1600" dirty="0"/>
              <a:t>jest </a:t>
            </a:r>
            <a:r>
              <a:rPr lang="pl-PL" sz="1600" dirty="0" smtClean="0"/>
              <a:t>pozytywna, </a:t>
            </a:r>
            <a:r>
              <a:rPr lang="pl-PL" sz="1600" dirty="0"/>
              <a:t>jeśli z prognoz finansowych i/lub z załączonej dokumentacji wynika możliwość zapewnienia środków </a:t>
            </a:r>
            <a:r>
              <a:rPr lang="pl-PL" sz="1600" dirty="0" smtClean="0"/>
              <a:t>finansowych w </a:t>
            </a:r>
            <a:r>
              <a:rPr lang="pl-PL" sz="1600" dirty="0"/>
              <a:t>wysokości pozwalającej na:</a:t>
            </a:r>
          </a:p>
          <a:p>
            <a:pPr marL="817200" lvl="2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pl-PL" sz="1600" b="1" dirty="0">
                <a:solidFill>
                  <a:srgbClr val="00B0F0"/>
                </a:solidFill>
              </a:rPr>
              <a:t>pełne zbilansowanie kosztów realizacji</a:t>
            </a:r>
            <a:r>
              <a:rPr lang="pl-PL" sz="1600" dirty="0"/>
              <a:t> przedsięwzięcia po uwzględnieniu dofinansowania z </a:t>
            </a:r>
            <a:r>
              <a:rPr lang="pl-PL" sz="1600" dirty="0" smtClean="0"/>
              <a:t>NFOŚiGW</a:t>
            </a:r>
            <a:endParaRPr lang="pl-PL" sz="1600" dirty="0"/>
          </a:p>
          <a:p>
            <a:pPr marL="817200" lvl="2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pl-PL" sz="1600" b="1" dirty="0">
                <a:solidFill>
                  <a:srgbClr val="00B0F0"/>
                </a:solidFill>
              </a:rPr>
              <a:t>pełne zbilansowanie rozliczenia podatku VAT z US </a:t>
            </a:r>
            <a:r>
              <a:rPr lang="pl-PL" sz="1600" dirty="0"/>
              <a:t>– należy wskazać i udokumentować posiadanie środków na finansowanie podatku VAT do czasu jego </a:t>
            </a:r>
            <a:r>
              <a:rPr lang="pl-PL" sz="1600" dirty="0" smtClean="0"/>
              <a:t>zwrotu</a:t>
            </a:r>
            <a:endParaRPr lang="pl-PL" sz="1600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tabLst>
                <a:tab pos="720000" algn="l"/>
              </a:tabLst>
            </a:pP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Zbilansowanie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6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u="sng" dirty="0" smtClean="0"/>
              <a:t>Zbilansowanie źródeł finansowania przedsięwzięcia</a:t>
            </a:r>
            <a:endParaRPr lang="pl-PL" sz="1600" u="sng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endParaRPr lang="pl-PL" sz="16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>
                <a:cs typeface="Arial" panose="020B0604020202020204" pitchFamily="34" charset="0"/>
              </a:rPr>
              <a:t>Dokumentami potwierdzającymi zbilansowanie źródeł finansowania są: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cs typeface="Arial" panose="020B0604020202020204" pitchFamily="34" charset="0"/>
              </a:rPr>
              <a:t>promesa udzielenia kredytu/pożyczki/dotacji (wydana przez banki lub inne instytucje finansowe po pozytywnej ocenie zdolności kredytowej</a:t>
            </a:r>
            <a:r>
              <a:rPr lang="pl-PL" sz="1600" dirty="0" smtClean="0">
                <a:cs typeface="Arial" panose="020B0604020202020204" pitchFamily="34" charset="0"/>
              </a:rPr>
              <a:t>)</a:t>
            </a:r>
            <a:endParaRPr lang="pl-PL" sz="1600" dirty="0">
              <a:cs typeface="Arial" panose="020B0604020202020204" pitchFamily="34" charset="0"/>
            </a:endParaRP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cs typeface="Arial" panose="020B0604020202020204" pitchFamily="34" charset="0"/>
              </a:rPr>
              <a:t>umowy i/lub wyciągi z zawartych umów kredytowych/ pożyczkowych/ </a:t>
            </a:r>
            <a:r>
              <a:rPr lang="pl-PL" sz="1600" dirty="0" smtClean="0">
                <a:cs typeface="Arial" panose="020B0604020202020204" pitchFamily="34" charset="0"/>
              </a:rPr>
              <a:t>dotacyjnych</a:t>
            </a:r>
            <a:endParaRPr lang="pl-PL" sz="1600" dirty="0">
              <a:cs typeface="Arial" panose="020B0604020202020204" pitchFamily="34" charset="0"/>
            </a:endParaRP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cs typeface="Arial" panose="020B0604020202020204" pitchFamily="34" charset="0"/>
              </a:rPr>
              <a:t>kopia wyciągów z rachunków bankowych/inwestycyjnych (w przypadku jeżeli środki wykazane na rachunku mają zostać przeznaczone na realizację przedsięwzięcia</a:t>
            </a:r>
            <a:r>
              <a:rPr lang="pl-PL" sz="1600" dirty="0" smtClean="0">
                <a:cs typeface="Arial" panose="020B0604020202020204" pitchFamily="34" charset="0"/>
              </a:rPr>
              <a:t>)</a:t>
            </a:r>
            <a:endParaRPr lang="pl-PL" sz="1600" dirty="0">
              <a:cs typeface="Arial" panose="020B0604020202020204" pitchFamily="34" charset="0"/>
            </a:endParaRP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cs typeface="Arial" panose="020B0604020202020204" pitchFamily="34" charset="0"/>
              </a:rPr>
              <a:t>odpis KRS potwierdzający zarejestrowanie wniesienie kapitału/podjęte uchwały organów stanowiących Wnioskodawcy w sprawie dokapitalizowania spółki (w przypadku gdy źródłem finansowania są środki z podniesienia kapitału Spółki),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cs typeface="Arial" panose="020B0604020202020204" pitchFamily="34" charset="0"/>
              </a:rPr>
              <a:t>umowy innych </a:t>
            </a:r>
            <a:r>
              <a:rPr lang="pl-PL" sz="1600" dirty="0" smtClean="0">
                <a:cs typeface="Arial" panose="020B0604020202020204" pitchFamily="34" charset="0"/>
              </a:rPr>
              <a:t>kredytów, pożyczek</a:t>
            </a:r>
            <a:r>
              <a:rPr lang="pl-PL" sz="1600" dirty="0">
                <a:cs typeface="Arial" panose="020B0604020202020204" pitchFamily="34" charset="0"/>
              </a:rPr>
              <a:t>,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cs typeface="Arial" panose="020B0604020202020204" pitchFamily="34" charset="0"/>
              </a:rPr>
              <a:t>inne dokumenty (np. uchwały zarządu/rady nadzorczej/organów właścicielskich w sprawie realizacji przedsięwzięcia – jeżeli podjęto</a:t>
            </a:r>
            <a:r>
              <a:rPr lang="pl-PL" sz="1600" dirty="0" smtClean="0">
                <a:cs typeface="Arial" panose="020B0604020202020204" pitchFamily="34" charset="0"/>
              </a:rPr>
              <a:t>)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Zbilansowanie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983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u="sng" dirty="0"/>
              <a:t>Ogólna charakterystyka przedsięwzięć typu „</a:t>
            </a:r>
            <a:r>
              <a:rPr lang="pl-PL" sz="1600" b="1" u="sng" dirty="0">
                <a:solidFill>
                  <a:srgbClr val="00B0F0"/>
                </a:solidFill>
              </a:rPr>
              <a:t>project finance</a:t>
            </a:r>
            <a:r>
              <a:rPr lang="pl-PL" sz="1600" u="sng" dirty="0"/>
              <a:t>”</a:t>
            </a:r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dirty="0"/>
              <a:t>Za przedsięwzięcie realizowane w formule „project finance” uznaje się przedsięwzięcie realizowane przez:</a:t>
            </a:r>
          </a:p>
          <a:p>
            <a:pPr marL="360000" indent="-396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Podmiot </a:t>
            </a:r>
            <a:r>
              <a:rPr lang="pl-PL" sz="1600" dirty="0"/>
              <a:t>utworzony </a:t>
            </a:r>
            <a:r>
              <a:rPr lang="pl-PL" sz="1600" b="1" dirty="0">
                <a:solidFill>
                  <a:srgbClr val="00B0F0"/>
                </a:solidFill>
              </a:rPr>
              <a:t>specjalnie</a:t>
            </a:r>
            <a:r>
              <a:rPr lang="pl-PL" sz="1600" dirty="0"/>
              <a:t> w celu realizacji przedsięwzięcia, który nie rozpoczął jeszcze prowadzenia działalności operacyjnej (tzw. spółka celowa</a:t>
            </a:r>
            <a:r>
              <a:rPr lang="pl-PL" sz="1600" dirty="0" smtClean="0"/>
              <a:t>)</a:t>
            </a:r>
            <a:endParaRPr lang="pl-PL" sz="1600" dirty="0"/>
          </a:p>
          <a:p>
            <a:pPr marL="360000" indent="-396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Podmiot </a:t>
            </a:r>
            <a:r>
              <a:rPr lang="pl-PL" sz="1600" dirty="0"/>
              <a:t>prowadzący obecnie działalność gospodarczą, ale w innej dziedzinie niż charakter przedsięwzięcia zgłoszonego we wniosku o dofinansowanie (np. podmiot prowadzący działalność szkoleniową zamierza budować farmę wiatrową), szczególnie w przypadku kiedy skala prowadzonej dotychczasowej działalności podmiotu nie gwarantuje </a:t>
            </a:r>
            <a:r>
              <a:rPr lang="pl-PL" sz="1600" dirty="0" smtClean="0"/>
              <a:t>ewentualnego zwrotu </a:t>
            </a:r>
            <a:r>
              <a:rPr lang="pl-PL" sz="1600" dirty="0"/>
              <a:t>środków w przypadku niepowodzenia realizacji </a:t>
            </a:r>
            <a:r>
              <a:rPr lang="pl-PL" sz="1600" dirty="0" smtClean="0"/>
              <a:t>przedsięwzięcia</a:t>
            </a:r>
            <a:endParaRPr lang="pl-PL" sz="1600" dirty="0"/>
          </a:p>
          <a:p>
            <a:pPr marL="360000" indent="-396000" defTabSz="720000">
              <a:lnSpc>
                <a:spcPct val="100000"/>
              </a:lnSpc>
              <a:spcBef>
                <a:spcPts val="600"/>
              </a:spcBef>
              <a:tabLst>
                <a:tab pos="720000" algn="l"/>
              </a:tabLst>
            </a:pPr>
            <a:endParaRPr lang="pl-PL" sz="1600" dirty="0"/>
          </a:p>
          <a:p>
            <a:pPr marL="360000" indent="-396000" defTabSz="720000">
              <a:lnSpc>
                <a:spcPct val="100000"/>
              </a:lnSpc>
              <a:spcBef>
                <a:spcPts val="600"/>
              </a:spcBef>
              <a:tabLst>
                <a:tab pos="720000" algn="l"/>
              </a:tabLst>
            </a:pP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Project finance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880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u="sng" dirty="0"/>
              <a:t>Ogólna charakterystyka przedsięwzięć typu „project finance” - cd</a:t>
            </a:r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/>
              <a:t>Dodatkowe wymagania stawiane przez NFOŚiGW </a:t>
            </a:r>
            <a:r>
              <a:rPr lang="pl-PL" sz="1600" dirty="0" smtClean="0"/>
              <a:t>dla przedsięwzięć </a:t>
            </a:r>
            <a:r>
              <a:rPr lang="pl-PL" sz="1600" dirty="0"/>
              <a:t>realizowanych w formule „project </a:t>
            </a:r>
            <a:r>
              <a:rPr lang="pl-PL" sz="1600" dirty="0" smtClean="0"/>
              <a:t>finance”: </a:t>
            </a:r>
            <a:endParaRPr lang="pl-PL" sz="1600" dirty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Wymóg </a:t>
            </a:r>
            <a:r>
              <a:rPr lang="pl-PL" sz="1600" dirty="0"/>
              <a:t>udziału środków własnych Wnioskodawcy (z zastrzeżeniem, że środki własne nie obejmują: kredytów bankowych, emisji obligacji, pożyczek właścicielskich, pożyczek udzielonych przez inne podmioty itp.) w wysokości min. 15% kosztów kwalifikowanych przedsięwzięcia, wniesionego w postaci udziału kapitału zakładowego pokrytego wkładem pieniężnym </a:t>
            </a:r>
            <a:endParaRPr lang="pl-PL" sz="1600" dirty="0" smtClean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Wymóg </a:t>
            </a:r>
            <a:r>
              <a:rPr lang="pl-PL" sz="1600" dirty="0"/>
              <a:t>zaangażowania i udokumentowania wydatkowania środków własnych i z innych źródeł finansowania (w szczególności pożyczek właścicielskich) w pierwszej kolejności. W przypadku środków pochodzących z innych instytucji współfinansujących przedsięwzięcie, kolejność uruchamiania środków zależy od indywidualnych </a:t>
            </a:r>
            <a:r>
              <a:rPr lang="pl-PL" sz="1600" dirty="0" smtClean="0"/>
              <a:t>uzgodnień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Project finance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727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405129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altLang="pl-PL" sz="1600" u="sng" dirty="0" smtClean="0"/>
              <a:t>Założenie </a:t>
            </a:r>
            <a:r>
              <a:rPr lang="pl-PL" altLang="pl-PL" sz="1600" u="sng" dirty="0"/>
              <a:t>ogólne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altLang="pl-PL" sz="1600" u="sng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altLang="pl-PL" sz="1600" dirty="0"/>
              <a:t>Na </a:t>
            </a:r>
            <a:r>
              <a:rPr lang="pl-PL" altLang="pl-PL" sz="1600" dirty="0">
                <a:solidFill>
                  <a:srgbClr val="00B0F0"/>
                </a:solidFill>
              </a:rPr>
              <a:t>system oceny </a:t>
            </a:r>
            <a:r>
              <a:rPr lang="pl-PL" altLang="pl-PL" sz="1600" dirty="0" smtClean="0"/>
              <a:t>wniosków </a:t>
            </a:r>
            <a:r>
              <a:rPr lang="pl-PL" altLang="pl-PL" sz="1600" dirty="0"/>
              <a:t>o dofinansowanie </a:t>
            </a:r>
            <a:r>
              <a:rPr lang="pl-PL" altLang="pl-PL" sz="1600" dirty="0" smtClean="0"/>
              <a:t>w NFOŚiGW składają się:</a:t>
            </a:r>
            <a:endParaRPr lang="pl-PL" altLang="pl-PL" sz="16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altLang="pl-PL" sz="1600" dirty="0"/>
              <a:t>Kryteria </a:t>
            </a:r>
            <a:r>
              <a:rPr lang="pl-PL" altLang="pl-PL" sz="1600" dirty="0" smtClean="0"/>
              <a:t>dostępu</a:t>
            </a:r>
            <a:endParaRPr lang="pl-PL" altLang="pl-PL" sz="16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altLang="pl-PL" sz="1600" dirty="0"/>
              <a:t>Kryteria jakościowe, w tym:</a:t>
            </a:r>
          </a:p>
          <a:p>
            <a:pPr marL="1143000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dirty="0"/>
              <a:t>Kryteria jakościowe – dopuszczające </a:t>
            </a:r>
            <a:r>
              <a:rPr lang="pl-PL" altLang="pl-PL" sz="1600" dirty="0" smtClean="0"/>
              <a:t>(w tym: </a:t>
            </a:r>
            <a:r>
              <a:rPr lang="pl-PL" altLang="pl-PL" sz="1600" b="1" u="sng" dirty="0" smtClean="0">
                <a:solidFill>
                  <a:srgbClr val="00B0F0"/>
                </a:solidFill>
              </a:rPr>
              <a:t>ocena </a:t>
            </a:r>
            <a:r>
              <a:rPr lang="pl-PL" altLang="pl-PL" sz="1600" b="1" u="sng" dirty="0">
                <a:solidFill>
                  <a:srgbClr val="00B0F0"/>
                </a:solidFill>
              </a:rPr>
              <a:t>finansowa</a:t>
            </a:r>
            <a:r>
              <a:rPr lang="pl-PL" altLang="pl-PL" sz="1600" dirty="0"/>
              <a:t> oraz ocena pomocy publicznej</a:t>
            </a:r>
            <a:r>
              <a:rPr lang="pl-PL" altLang="pl-PL" sz="1600" dirty="0" smtClean="0"/>
              <a:t>)</a:t>
            </a:r>
            <a:endParaRPr lang="pl-PL" altLang="pl-PL" sz="1600" dirty="0"/>
          </a:p>
          <a:p>
            <a:pPr marL="1143000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dirty="0"/>
              <a:t>Kryteria jakościowe – punktowe (ocena merytoryczna</a:t>
            </a:r>
            <a:r>
              <a:rPr lang="pl-PL" altLang="pl-PL" sz="1600" dirty="0" smtClean="0"/>
              <a:t>)</a:t>
            </a:r>
            <a:endParaRPr lang="pl-PL" altLang="pl-PL" sz="16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altLang="pl-PL" sz="1600" dirty="0"/>
              <a:t>Kryteria </a:t>
            </a:r>
            <a:r>
              <a:rPr lang="pl-PL" altLang="pl-PL" sz="1600" dirty="0" smtClean="0"/>
              <a:t>horyzontalne</a:t>
            </a:r>
            <a:endParaRPr lang="pl-PL" alt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System oceny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64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</a:pPr>
            <a:r>
              <a:rPr lang="pl-PL" sz="1600" u="sng" dirty="0"/>
              <a:t>Ogólna charakterystyka przedsięwzięć typu „project finance” - cd</a:t>
            </a:r>
          </a:p>
          <a:p>
            <a:pPr indent="360000" defTabSz="720000">
              <a:lnSpc>
                <a:spcPct val="100000"/>
              </a:lnSpc>
              <a:spcBef>
                <a:spcPts val="600"/>
              </a:spcBef>
              <a:tabLst>
                <a:tab pos="720000" algn="l"/>
              </a:tabLst>
            </a:pPr>
            <a:endParaRPr lang="pl-PL" sz="1600" dirty="0"/>
          </a:p>
          <a:p>
            <a:pPr marL="432000" lvl="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effectLst>
                  <a:outerShdw sx="0" sy="0">
                    <a:srgbClr val="000000"/>
                  </a:outerShdw>
                </a:effectLst>
              </a:rPr>
              <a:t>Wymóg </a:t>
            </a:r>
            <a:r>
              <a:rPr lang="pl-PL" sz="1600" dirty="0">
                <a:effectLst>
                  <a:outerShdw sx="0" sy="0">
                    <a:srgbClr val="000000"/>
                  </a:outerShdw>
                </a:effectLst>
              </a:rPr>
              <a:t>rozpoczęcia spłaty pożyczki właścicielskiej udzielonej na realizację projektu po spłacie pożyczki NFOŚiGW (pożyczka właścicielska podporządkowana spłacie pożyczki NFOŚiGW</a:t>
            </a:r>
            <a:r>
              <a:rPr lang="pl-PL" sz="1600" dirty="0" smtClean="0">
                <a:effectLst>
                  <a:outerShdw sx="0" sy="0">
                    <a:srgbClr val="000000"/>
                  </a:outerShdw>
                </a:effectLst>
              </a:rPr>
              <a:t>)</a:t>
            </a:r>
            <a:endParaRPr lang="pl-PL" sz="1600" dirty="0">
              <a:effectLst>
                <a:outerShdw sx="0" sy="0">
                  <a:srgbClr val="000000"/>
                </a:outerShdw>
              </a:effectLst>
            </a:endParaRPr>
          </a:p>
          <a:p>
            <a:pPr marL="432000" lvl="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effectLst>
                  <a:outerShdw sx="0" sy="0">
                    <a:srgbClr val="000000"/>
                  </a:outerShdw>
                </a:effectLst>
              </a:rPr>
              <a:t>Brak </a:t>
            </a:r>
            <a:r>
              <a:rPr lang="pl-PL" sz="1600" dirty="0">
                <a:effectLst>
                  <a:outerShdw sx="0" sy="0">
                    <a:srgbClr val="000000"/>
                  </a:outerShdw>
                </a:effectLst>
              </a:rPr>
              <a:t>wypłat </a:t>
            </a:r>
            <a:r>
              <a:rPr lang="pl-PL" sz="1600" dirty="0" smtClean="0">
                <a:effectLst>
                  <a:outerShdw sx="0" sy="0">
                    <a:srgbClr val="000000"/>
                  </a:outerShdw>
                </a:effectLst>
              </a:rPr>
              <a:t>zaliczkowych</a:t>
            </a:r>
          </a:p>
          <a:p>
            <a:pPr marL="432000" lvl="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effectLst>
                  <a:outerShdw sx="0" sy="0">
                    <a:srgbClr val="000000"/>
                  </a:outerShdw>
                </a:effectLst>
              </a:rPr>
              <a:t>W przypadku stwierdzenia podwyższonego ryzyka realizacji przedsięwzięcia, </a:t>
            </a:r>
            <a:r>
              <a:rPr lang="pl-PL" sz="1600" dirty="0">
                <a:effectLst>
                  <a:outerShdw sx="0" sy="0">
                    <a:srgbClr val="000000"/>
                  </a:outerShdw>
                </a:effectLst>
              </a:rPr>
              <a:t>z</a:t>
            </a:r>
            <a:r>
              <a:rPr lang="pl-PL" sz="1600" dirty="0" smtClean="0">
                <a:effectLst>
                  <a:outerShdw sx="0" sy="0">
                    <a:srgbClr val="000000"/>
                  </a:outerShdw>
                </a:effectLst>
              </a:rPr>
              <a:t>astosowanie zabezpieczenia uzupełniającego</a:t>
            </a:r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endParaRPr lang="pl-PL" sz="1600" dirty="0" smtClean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endParaRPr lang="pl-PL" sz="1600" dirty="0" smtClean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Project finance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54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u="sng" dirty="0"/>
              <a:t>Zabezpieczenie zwrotu dofinansowania (spłaty pożyczki/zwrotu dotacji)</a:t>
            </a:r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dirty="0"/>
              <a:t>Dla wniosków składanych przez podmioty gospodarcze zabezpieczenie zwrotu dofinansowania </a:t>
            </a:r>
            <a:r>
              <a:rPr lang="pl-PL" sz="1600" dirty="0" smtClean="0"/>
              <a:t>stanowi </a:t>
            </a:r>
            <a:r>
              <a:rPr lang="pl-PL" sz="1600" b="1" dirty="0">
                <a:solidFill>
                  <a:srgbClr val="00B0F0"/>
                </a:solidFill>
              </a:rPr>
              <a:t>standardowo</a:t>
            </a:r>
            <a:r>
              <a:rPr lang="pl-PL" sz="1600" dirty="0"/>
              <a:t>* weksel </a:t>
            </a:r>
            <a:r>
              <a:rPr lang="pl-PL" sz="1600" dirty="0" smtClean="0"/>
              <a:t>własny Beneficjenta </a:t>
            </a:r>
            <a:r>
              <a:rPr lang="pl-PL" sz="1600" i="1" dirty="0"/>
              <a:t>in blanco</a:t>
            </a:r>
            <a:r>
              <a:rPr lang="pl-PL" sz="1600" dirty="0"/>
              <a:t> z klauzulą „bez protestu” </a:t>
            </a:r>
            <a:r>
              <a:rPr lang="pl-PL" sz="1600" dirty="0" smtClean="0"/>
              <a:t>wraz </a:t>
            </a:r>
            <a:r>
              <a:rPr lang="pl-PL" sz="1600" dirty="0"/>
              <a:t>z deklaracją </a:t>
            </a:r>
            <a:r>
              <a:rPr lang="pl-PL" sz="1600" dirty="0" smtClean="0"/>
              <a:t>wekslową</a:t>
            </a:r>
            <a:r>
              <a:rPr lang="pl-PL" sz="1600" dirty="0"/>
              <a:t> </a:t>
            </a:r>
            <a:r>
              <a:rPr lang="pl-PL" sz="1600" dirty="0" smtClean="0"/>
              <a:t>wystawcy weksla</a:t>
            </a:r>
            <a:endParaRPr lang="pl-PL" sz="1600" dirty="0"/>
          </a:p>
          <a:p>
            <a:pPr marL="0" lvl="1" indent="-4572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  <a:p>
            <a:pPr marL="0" lvl="1" indent="-4572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dirty="0" smtClean="0"/>
              <a:t>Standardowe </a:t>
            </a:r>
            <a:r>
              <a:rPr lang="pl-PL" sz="1600" dirty="0"/>
              <a:t>zabezpieczenie może zostać </a:t>
            </a:r>
            <a:r>
              <a:rPr lang="pl-PL" sz="1600" b="1" dirty="0">
                <a:solidFill>
                  <a:srgbClr val="00B0F0"/>
                </a:solidFill>
              </a:rPr>
              <a:t>wzmocnione</a:t>
            </a:r>
            <a:r>
              <a:rPr lang="pl-PL" sz="1600" dirty="0"/>
              <a:t> w zależności od wyników:</a:t>
            </a:r>
          </a:p>
          <a:p>
            <a:pPr marL="360000" lvl="1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Przeprowadzonej </a:t>
            </a:r>
            <a:r>
              <a:rPr lang="pl-PL" sz="1600" dirty="0"/>
              <a:t>oceny </a:t>
            </a:r>
            <a:r>
              <a:rPr lang="pl-PL" sz="1600" dirty="0" smtClean="0"/>
              <a:t>finansowej</a:t>
            </a:r>
            <a:endParaRPr lang="pl-PL" sz="1600" dirty="0"/>
          </a:p>
          <a:p>
            <a:pPr marL="360000" lvl="1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Przeprowadzonej </a:t>
            </a:r>
            <a:r>
              <a:rPr lang="pl-PL" sz="1600" dirty="0"/>
              <a:t>oceny </a:t>
            </a:r>
            <a:r>
              <a:rPr lang="pl-PL" sz="1600" dirty="0" smtClean="0"/>
              <a:t>ekologicznej</a:t>
            </a:r>
            <a:endParaRPr lang="pl-PL" sz="1600" dirty="0"/>
          </a:p>
          <a:p>
            <a:pPr marL="0" lvl="1" indent="-4572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 smtClean="0"/>
          </a:p>
          <a:p>
            <a:pPr marL="0" lvl="1" indent="-4572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dirty="0" smtClean="0"/>
              <a:t>Standardowe </a:t>
            </a:r>
            <a:r>
              <a:rPr lang="pl-PL" sz="1600" dirty="0"/>
              <a:t>zabezpieczenie może być wzmacniane także poprzez dodatkowe </a:t>
            </a:r>
            <a:r>
              <a:rPr lang="pl-PL" sz="1600" b="1" dirty="0">
                <a:solidFill>
                  <a:srgbClr val="00B0F0"/>
                </a:solidFill>
              </a:rPr>
              <a:t>działania i mechanizmy ograniczające </a:t>
            </a:r>
            <a:r>
              <a:rPr lang="pl-PL" sz="1600" b="1" dirty="0" smtClean="0">
                <a:solidFill>
                  <a:srgbClr val="00B0F0"/>
                </a:solidFill>
              </a:rPr>
              <a:t>ryzyko</a:t>
            </a: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Zabezpieczenia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63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u="sng" dirty="0"/>
              <a:t>Zabezpieczenie zwrotu dofinansowania (spłaty pożyczki/zwrotu dotacji</a:t>
            </a:r>
            <a:r>
              <a:rPr lang="pl-PL" sz="1600" u="sng" dirty="0" smtClean="0"/>
              <a:t>) - cd</a:t>
            </a:r>
            <a:endParaRPr lang="pl-PL" sz="1600" u="sng" dirty="0"/>
          </a:p>
          <a:p>
            <a:pPr marL="0" lvl="1" indent="-4572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 smtClean="0"/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W każdym </a:t>
            </a:r>
            <a:r>
              <a:rPr lang="pl-PL" sz="1600" dirty="0"/>
              <a:t>przypadku wnioskodawca przedstawia własną </a:t>
            </a:r>
            <a:r>
              <a:rPr lang="pl-PL" sz="1600" dirty="0" smtClean="0"/>
              <a:t>propozycję zabezpieczenia </a:t>
            </a:r>
            <a:r>
              <a:rPr lang="pl-PL" sz="1600" dirty="0"/>
              <a:t>zwrotu dofinansowania we wniosku o </a:t>
            </a:r>
            <a:r>
              <a:rPr lang="pl-PL" sz="1600" dirty="0" smtClean="0"/>
              <a:t>dofinansowanie</a:t>
            </a:r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W </a:t>
            </a:r>
            <a:r>
              <a:rPr lang="pl-PL" sz="1600" dirty="0"/>
              <a:t>przypadku braku akceptacji </a:t>
            </a:r>
            <a:r>
              <a:rPr lang="pl-PL" sz="1600" dirty="0" smtClean="0"/>
              <a:t>standardowego i/lub wzmocnionego zabezpieczenia rekomendowanego przez NFOŚiGW, </a:t>
            </a:r>
            <a:r>
              <a:rPr lang="pl-PL" sz="1600" dirty="0"/>
              <a:t>wnioskodawca przedstawia własną propozycję zabezpieczenia zwrotu </a:t>
            </a:r>
            <a:r>
              <a:rPr lang="pl-PL" sz="1600" dirty="0" smtClean="0"/>
              <a:t>dofinansowania, </a:t>
            </a:r>
            <a:r>
              <a:rPr lang="pl-PL" sz="1600" dirty="0"/>
              <a:t>która podlega ocenie i </a:t>
            </a:r>
            <a:r>
              <a:rPr lang="pl-PL" sz="1600" dirty="0" smtClean="0"/>
              <a:t>weryfikacji NFOŚiGW</a:t>
            </a:r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W </a:t>
            </a:r>
            <a:r>
              <a:rPr lang="pl-PL" sz="1600" dirty="0"/>
              <a:t>przypadku braku możliwości wypracowania pakietu zabezpieczeń akceptowalnego </a:t>
            </a:r>
            <a:r>
              <a:rPr lang="pl-PL" sz="1600" dirty="0" smtClean="0"/>
              <a:t>zarówno przez NFOŚiGW, jak i przez wnioskodawcę wniosek </a:t>
            </a:r>
            <a:r>
              <a:rPr lang="pl-PL" sz="1600" dirty="0"/>
              <a:t>o dofinansowanie zostanie oceniony </a:t>
            </a:r>
            <a:r>
              <a:rPr lang="pl-PL" sz="1600" dirty="0" smtClean="0"/>
              <a:t>negatywnie</a:t>
            </a:r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endParaRPr lang="pl-PL" sz="1600" dirty="0" smtClean="0"/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endParaRPr lang="pl-PL" sz="1600" dirty="0" smtClean="0"/>
          </a:p>
          <a:p>
            <a:pPr marL="0" lvl="1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endParaRPr lang="pl-PL" sz="1600" dirty="0"/>
          </a:p>
          <a:p>
            <a:pPr marL="0" lvl="1" indent="-4572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Zabezpieczenia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609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dirty="0" smtClean="0"/>
              <a:t>Formy </a:t>
            </a:r>
            <a:r>
              <a:rPr lang="pl-PL" sz="1600" dirty="0"/>
              <a:t>zabezpieczeń mogących stanowić </a:t>
            </a:r>
            <a:r>
              <a:rPr lang="pl-PL" sz="1600" b="1" dirty="0">
                <a:solidFill>
                  <a:srgbClr val="00B0F0"/>
                </a:solidFill>
              </a:rPr>
              <a:t>wzmocnienie standardowego </a:t>
            </a:r>
            <a:r>
              <a:rPr lang="pl-PL" sz="1600" b="1" dirty="0" smtClean="0">
                <a:solidFill>
                  <a:srgbClr val="00B0F0"/>
                </a:solidFill>
              </a:rPr>
              <a:t>zabezpieczenia</a:t>
            </a:r>
            <a:r>
              <a:rPr lang="pl-PL" sz="1600" dirty="0" smtClean="0"/>
              <a:t> (nagłówkowo):</a:t>
            </a:r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Rygor egzekucji</a:t>
            </a:r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Poręczenie wekslowe (awal)</a:t>
            </a:r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Poręczenie </a:t>
            </a:r>
            <a:r>
              <a:rPr lang="pl-PL" sz="1600" dirty="0"/>
              <a:t>według kodeksu </a:t>
            </a:r>
            <a:r>
              <a:rPr lang="pl-PL" sz="1600" dirty="0" smtClean="0"/>
              <a:t>cywilnego</a:t>
            </a:r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Gwarancja </a:t>
            </a:r>
            <a:r>
              <a:rPr lang="pl-PL" sz="1600" dirty="0"/>
              <a:t>lub poręczenie Skarbu Państwa, banku, innej </a:t>
            </a:r>
            <a:r>
              <a:rPr lang="pl-PL" sz="1600" dirty="0" smtClean="0"/>
              <a:t>instytucji</a:t>
            </a:r>
            <a:endParaRPr lang="pl-PL" sz="1600" dirty="0"/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Przelew/cesja wierzytelności</a:t>
            </a:r>
            <a:endParaRPr lang="pl-PL" sz="1600" dirty="0"/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Przystąpienie </a:t>
            </a:r>
            <a:r>
              <a:rPr lang="pl-PL" sz="1600" dirty="0"/>
              <a:t>do </a:t>
            </a:r>
            <a:r>
              <a:rPr lang="pl-PL" sz="1600" dirty="0" smtClean="0"/>
              <a:t>długu</a:t>
            </a:r>
            <a:endParaRPr lang="pl-PL" sz="1600" dirty="0"/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Hipoteka</a:t>
            </a:r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Zastaw</a:t>
            </a:r>
            <a:endParaRPr lang="pl-PL" sz="1600" dirty="0"/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Cesja </a:t>
            </a:r>
            <a:r>
              <a:rPr lang="pl-PL" sz="1600" dirty="0"/>
              <a:t>z umowy ubezpieczenia </a:t>
            </a:r>
            <a:r>
              <a:rPr lang="pl-PL" sz="1600" dirty="0" smtClean="0"/>
              <a:t>majątku</a:t>
            </a:r>
            <a:endParaRPr lang="pl-PL" sz="1600" dirty="0"/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Blokada </a:t>
            </a:r>
            <a:r>
              <a:rPr lang="pl-PL" sz="1600" dirty="0"/>
              <a:t>środków </a:t>
            </a:r>
            <a:r>
              <a:rPr lang="pl-PL" sz="1600" dirty="0" smtClean="0"/>
              <a:t>pieniężnych/papierów wartościowych </a:t>
            </a:r>
            <a:r>
              <a:rPr lang="pl-PL" sz="1600" dirty="0"/>
              <a:t>na rachunku </a:t>
            </a:r>
            <a:r>
              <a:rPr lang="pl-PL" sz="1600" dirty="0" smtClean="0"/>
              <a:t>bankowym/inwestycyjnym</a:t>
            </a:r>
            <a:endParaRPr lang="pl-PL" sz="1600" dirty="0"/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Pełnomocnictwo do rachunku bankowego </a:t>
            </a:r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Inne </a:t>
            </a:r>
            <a:r>
              <a:rPr lang="pl-PL" sz="1600" dirty="0"/>
              <a:t>przewidziane prawem formy </a:t>
            </a:r>
            <a:r>
              <a:rPr lang="pl-PL" sz="1600" dirty="0" smtClean="0"/>
              <a:t>zabezpieczeń</a:t>
            </a:r>
            <a:endParaRPr lang="pl-PL" sz="1600" dirty="0"/>
          </a:p>
          <a:p>
            <a:pPr marL="457200" lvl="2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endParaRPr lang="pl-PL" sz="1600" dirty="0" smtClean="0"/>
          </a:p>
          <a:p>
            <a:pPr marL="0" lvl="1" indent="-4572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endParaRPr lang="pl-PL" sz="1600" dirty="0"/>
          </a:p>
          <a:p>
            <a:pPr marL="0" lvl="1" indent="-4572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Zabezpieczenia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878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b="1" dirty="0" smtClean="0">
                <a:solidFill>
                  <a:srgbClr val="00B0F0"/>
                </a:solidFill>
              </a:rPr>
              <a:t>Dodatkowe mechanizmy i działania ograniczające ryzyko</a:t>
            </a:r>
            <a:r>
              <a:rPr lang="pl-PL" sz="1600" dirty="0" smtClean="0"/>
              <a:t> (nagłówkowo):</a:t>
            </a:r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Brak </a:t>
            </a:r>
            <a:r>
              <a:rPr lang="pl-PL" sz="1600" dirty="0"/>
              <a:t>wypłat </a:t>
            </a:r>
            <a:r>
              <a:rPr lang="pl-PL" sz="1600" dirty="0" smtClean="0"/>
              <a:t>zaliczkowych</a:t>
            </a:r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Udział </a:t>
            </a:r>
            <a:r>
              <a:rPr lang="pl-PL" sz="1600" dirty="0"/>
              <a:t>środków własnych Wnioskodawcy w wysokości min. 15% kosztów kwalifikowanych przedsięwzięcia (z zastrzeżeniem, że środki własne nie obejmują: kredytów bankowych, emisji obligacji, pożyczek właścicielskich, pożyczek udzielonych przez inne podmioty itp.) wniesionego w postaci udziału kapitału zakładowego pokrytego wkładem </a:t>
            </a:r>
            <a:r>
              <a:rPr lang="pl-PL" sz="1600" dirty="0" smtClean="0"/>
              <a:t>pieniężnym</a:t>
            </a:r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Zaangażowanie </a:t>
            </a:r>
            <a:r>
              <a:rPr lang="pl-PL" sz="1600" dirty="0"/>
              <a:t>i udokumentowanie wydatkowania środków własnych i z innych źródeł finansowania (w szczególności pożyczek właścicielskich) w pierwszej kolejności, przed uruchomieniem środków </a:t>
            </a:r>
            <a:r>
              <a:rPr lang="pl-PL" sz="1600" dirty="0" smtClean="0"/>
              <a:t>NFOŚiGW</a:t>
            </a:r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Rozpoczęcie </a:t>
            </a:r>
            <a:r>
              <a:rPr lang="pl-PL" sz="1600" dirty="0"/>
              <a:t>spłaty pożyczki właścicielskiej udzielonej na realizację </a:t>
            </a:r>
            <a:r>
              <a:rPr lang="pl-PL" sz="1600" dirty="0" smtClean="0"/>
              <a:t>przedsięwzięcia po </a:t>
            </a:r>
            <a:r>
              <a:rPr lang="pl-PL" sz="1600" dirty="0"/>
              <a:t>spłacie pożyczki NFOŚiGW (pożyczka właścicielska podporządkowana spłacie pożyczki NFOŚiGW</a:t>
            </a:r>
            <a:r>
              <a:rPr lang="pl-PL" sz="1600" dirty="0" smtClean="0"/>
              <a:t>)</a:t>
            </a:r>
            <a:endParaRPr lang="pl-PL" sz="1600" dirty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Zawarcie </a:t>
            </a:r>
            <a:r>
              <a:rPr lang="pl-PL" sz="1600" dirty="0"/>
              <a:t>umowy podziału zabezpieczeń z innymi instytucjami </a:t>
            </a:r>
            <a:r>
              <a:rPr lang="pl-PL" sz="1600" dirty="0" smtClean="0"/>
              <a:t>współfinansującymi/wierzycielami - w </a:t>
            </a:r>
            <a:r>
              <a:rPr lang="pl-PL" sz="1600" dirty="0"/>
              <a:t>szczególności w przypadku projektów realizowanych w formule „project finance</a:t>
            </a:r>
            <a:r>
              <a:rPr lang="pl-PL" sz="1600" dirty="0" smtClean="0"/>
              <a:t>”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Zabezpieczenia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276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u="sng" dirty="0"/>
              <a:t>Zabezpieczenie zwrotu dofinansowania (spłaty pożyczki/zwrotu dotacji) – projekty typu „</a:t>
            </a:r>
            <a:r>
              <a:rPr lang="pl-PL" sz="1600" b="1" u="sng" dirty="0">
                <a:solidFill>
                  <a:srgbClr val="00B0F0"/>
                </a:solidFill>
              </a:rPr>
              <a:t>projekt finance</a:t>
            </a:r>
            <a:r>
              <a:rPr lang="pl-PL" sz="1600" u="sng" dirty="0"/>
              <a:t>”</a:t>
            </a:r>
          </a:p>
          <a:p>
            <a:pPr indent="-396000" defTabSz="720000">
              <a:lnSpc>
                <a:spcPct val="100000"/>
              </a:lnSpc>
              <a:spcBef>
                <a:spcPts val="600"/>
              </a:spcBef>
              <a:tabLst>
                <a:tab pos="720000" algn="l"/>
              </a:tabLst>
              <a:defRPr/>
            </a:pP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b="1" dirty="0">
                <a:solidFill>
                  <a:srgbClr val="00B0F0"/>
                </a:solidFill>
              </a:rPr>
              <a:t>Pakiet podstawowych zabezpieczeń </a:t>
            </a:r>
            <a:r>
              <a:rPr lang="pl-PL" sz="1600" dirty="0" smtClean="0"/>
              <a:t>dla „</a:t>
            </a:r>
            <a:r>
              <a:rPr lang="pl-PL" sz="1600" dirty="0"/>
              <a:t>project finance” </a:t>
            </a:r>
            <a:r>
              <a:rPr lang="pl-PL" sz="1600" dirty="0" smtClean="0"/>
              <a:t>stanowi:</a:t>
            </a:r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Weksel </a:t>
            </a:r>
            <a:r>
              <a:rPr lang="pl-PL" sz="1600" dirty="0"/>
              <a:t>własny „in blanco” opatrzony klauzulą „bez protestu” wraz z deklaracją </a:t>
            </a:r>
            <a:r>
              <a:rPr lang="pl-PL" sz="1600" dirty="0" smtClean="0"/>
              <a:t>wekslową</a:t>
            </a:r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Cesja </a:t>
            </a:r>
            <a:r>
              <a:rPr lang="pl-PL" sz="1600" dirty="0"/>
              <a:t>wierzytelności z rachunku bankowego/zastaw rejestrowy na wierzytelności z rachunku </a:t>
            </a:r>
            <a:r>
              <a:rPr lang="pl-PL" sz="1600" dirty="0" smtClean="0"/>
              <a:t>bankowego</a:t>
            </a:r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Zastaw </a:t>
            </a:r>
            <a:r>
              <a:rPr lang="pl-PL" sz="1600" dirty="0"/>
              <a:t>rejestrowy na akcjach/udziałach spółki </a:t>
            </a:r>
            <a:r>
              <a:rPr lang="pl-PL" sz="1600" dirty="0" smtClean="0"/>
              <a:t>celowej</a:t>
            </a:r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Hipoteka</a:t>
            </a:r>
            <a:r>
              <a:rPr lang="pl-PL" sz="1600" dirty="0"/>
              <a:t>, w </a:t>
            </a:r>
            <a:r>
              <a:rPr lang="pl-PL" sz="1600" dirty="0" smtClean="0"/>
              <a:t>tym:</a:t>
            </a:r>
          </a:p>
          <a:p>
            <a:pPr lvl="1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  <a:defRPr/>
            </a:pPr>
            <a:r>
              <a:rPr lang="pl-PL" sz="1600" dirty="0" smtClean="0"/>
              <a:t>na </a:t>
            </a:r>
            <a:r>
              <a:rPr lang="pl-PL" sz="1600" dirty="0"/>
              <a:t>składnikach majątkowych własnych podmiotu realizującego </a:t>
            </a:r>
            <a:r>
              <a:rPr lang="pl-PL" sz="1600" dirty="0" smtClean="0"/>
              <a:t>projekt</a:t>
            </a:r>
          </a:p>
          <a:p>
            <a:pPr lvl="1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20000" algn="l"/>
              </a:tabLst>
              <a:defRPr/>
            </a:pPr>
            <a:r>
              <a:rPr lang="pl-PL" sz="1600" dirty="0" smtClean="0"/>
              <a:t>lub </a:t>
            </a:r>
            <a:r>
              <a:rPr lang="pl-PL" sz="1600" dirty="0"/>
              <a:t>na składnikach majątkowych podmiotu realizującego projekt powstałych w wyniku realizacji </a:t>
            </a:r>
            <a:r>
              <a:rPr lang="pl-PL" sz="1600" dirty="0" smtClean="0"/>
              <a:t>projektu</a:t>
            </a:r>
          </a:p>
          <a:p>
            <a:pPr marL="43200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dirty="0" smtClean="0"/>
              <a:t>W </a:t>
            </a:r>
            <a:r>
              <a:rPr lang="pl-PL" sz="1600" dirty="0"/>
              <a:t>przypadku uzasadnionego braku możliwości ustanowienia hipoteki dopuszcza się zastosowanie cesji wierzytelności z umowy </a:t>
            </a:r>
            <a:r>
              <a:rPr lang="pl-PL" sz="1600" dirty="0" smtClean="0"/>
              <a:t>dzierżawy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Zabezpieczenia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76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u="sng" dirty="0"/>
              <a:t>Zabezpieczenie zwrotu dofinansowania (spłaty pożyczki/zwrotu dotacji) – projekty typu „</a:t>
            </a:r>
            <a:r>
              <a:rPr lang="pl-PL" sz="1600" b="1" u="sng" dirty="0">
                <a:solidFill>
                  <a:srgbClr val="00B0F0"/>
                </a:solidFill>
              </a:rPr>
              <a:t>projekt finance</a:t>
            </a:r>
            <a:r>
              <a:rPr lang="pl-PL" sz="1600" u="sng" dirty="0" smtClean="0"/>
              <a:t>” - cd</a:t>
            </a:r>
            <a:endParaRPr lang="pl-PL" sz="1600" u="sng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Notarialne </a:t>
            </a:r>
            <a:r>
              <a:rPr lang="pl-PL" sz="1600" dirty="0"/>
              <a:t>oświadczenie o poddaniu się rygorowi egzekucji w myśl art. 777 § 1 pkt. 4,  5 lub 6 k.p.c</a:t>
            </a:r>
            <a:r>
              <a:rPr lang="pl-PL" sz="1600" dirty="0" smtClean="0"/>
              <a:t>.</a:t>
            </a:r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Zastaw </a:t>
            </a:r>
            <a:r>
              <a:rPr lang="pl-PL" sz="1600" dirty="0"/>
              <a:t>rejestrowy na zbiorze rzeczy ruchomych i praw majątkowych spółki </a:t>
            </a:r>
            <a:r>
              <a:rPr lang="pl-PL" sz="1600" dirty="0" smtClean="0"/>
              <a:t>celowej</a:t>
            </a:r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Cesja </a:t>
            </a:r>
            <a:r>
              <a:rPr lang="pl-PL" sz="1600" dirty="0"/>
              <a:t>wierzytelności z umów sprzedaży (np. energii elektrycznej lub cieplnej, praw majątkowych wynikających ze sprzedaży świadectw pochodzenia</a:t>
            </a:r>
            <a:r>
              <a:rPr lang="pl-PL" sz="1600" dirty="0" smtClean="0"/>
              <a:t>)</a:t>
            </a:r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Cesja </a:t>
            </a:r>
            <a:r>
              <a:rPr lang="pl-PL" sz="1600" dirty="0"/>
              <a:t>wierzytelności z  umów/polis </a:t>
            </a:r>
            <a:r>
              <a:rPr lang="pl-PL" sz="1600" dirty="0" smtClean="0"/>
              <a:t>ubezpieczeniowych</a:t>
            </a:r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1600" dirty="0" smtClean="0"/>
              <a:t>Zabezpieczenia </a:t>
            </a:r>
            <a:r>
              <a:rPr lang="pl-PL" sz="1600" dirty="0"/>
              <a:t>na innych dokumentach projektu oraz inne przewidziane prawem formy </a:t>
            </a:r>
            <a:r>
              <a:rPr lang="pl-PL" sz="1600" dirty="0" smtClean="0"/>
              <a:t>zabezpieczeń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Zabezpieczenia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61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dirty="0"/>
              <a:t>Dokumenty pomocne w </a:t>
            </a:r>
            <a:r>
              <a:rPr lang="pl-PL" sz="1600" b="1" dirty="0">
                <a:solidFill>
                  <a:srgbClr val="00B0F0"/>
                </a:solidFill>
              </a:rPr>
              <a:t>wypełnianiu wniosku o dofinansowanie</a:t>
            </a:r>
            <a:r>
              <a:rPr lang="pl-PL" sz="1600" dirty="0"/>
              <a:t>:</a:t>
            </a:r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Pomoc </a:t>
            </a:r>
            <a:r>
              <a:rPr lang="pl-PL" sz="1600" dirty="0"/>
              <a:t>kontekstowa w generatorze </a:t>
            </a:r>
            <a:r>
              <a:rPr lang="pl-PL" sz="1600" dirty="0" smtClean="0"/>
              <a:t>wniosków</a:t>
            </a:r>
            <a:endParaRPr lang="pl-PL" sz="1600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Instrukcja </a:t>
            </a:r>
            <a:r>
              <a:rPr lang="pl-PL" sz="1600" dirty="0"/>
              <a:t>sporządzenia studium wykonalności i modelu </a:t>
            </a:r>
            <a:r>
              <a:rPr lang="pl-PL" sz="1600" dirty="0" smtClean="0"/>
              <a:t>finansowego</a:t>
            </a:r>
            <a:endParaRPr lang="pl-PL" sz="1600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/>
              <a:t>Metodyka oceny finansowej wniosku o </a:t>
            </a:r>
            <a:r>
              <a:rPr lang="pl-PL" sz="1600" dirty="0" smtClean="0"/>
              <a:t>dofinansowanie</a:t>
            </a:r>
            <a:endParaRPr lang="pl-PL" sz="1600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/>
              <a:t>Instrukcja Zabezpieczanie wierzytelności </a:t>
            </a:r>
            <a:r>
              <a:rPr lang="pl-PL" sz="1600" dirty="0" smtClean="0"/>
              <a:t>NFOŚiGW</a:t>
            </a:r>
            <a:endParaRPr lang="pl-PL" sz="1600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/>
              <a:t>Zasady udzielania dofinansowania przez </a:t>
            </a:r>
            <a:r>
              <a:rPr lang="pl-PL" sz="1600" dirty="0" smtClean="0"/>
              <a:t>NFOŚiGW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42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u="sng" dirty="0"/>
              <a:t>Najczęściej </a:t>
            </a:r>
            <a:r>
              <a:rPr lang="pl-PL" sz="1600" u="sng" dirty="0" smtClean="0"/>
              <a:t>zadawane pytania</a:t>
            </a:r>
            <a:endParaRPr lang="pl-PL" sz="1600" u="sng" dirty="0"/>
          </a:p>
          <a:p>
            <a:pPr marL="0" lvl="1" indent="-360000" defTabSz="72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720000" algn="l"/>
              </a:tabLst>
              <a:defRPr/>
            </a:pPr>
            <a:r>
              <a:rPr lang="pl-PL" sz="1600" b="1" dirty="0" smtClean="0">
                <a:solidFill>
                  <a:srgbClr val="00B0F0"/>
                </a:solidFill>
              </a:rPr>
              <a:t>W </a:t>
            </a:r>
            <a:r>
              <a:rPr lang="pl-PL" sz="1600" b="1" dirty="0">
                <a:solidFill>
                  <a:srgbClr val="00B0F0"/>
                </a:solidFill>
              </a:rPr>
              <a:t>jaki sposób ustalane jest oprocentowanie rynkowe dla pożyczek </a:t>
            </a:r>
            <a:r>
              <a:rPr lang="pl-PL" sz="1600" b="1" dirty="0" smtClean="0">
                <a:solidFill>
                  <a:srgbClr val="00B0F0"/>
                </a:solidFill>
              </a:rPr>
              <a:t>NFOŚiGW?</a:t>
            </a:r>
            <a:endParaRPr lang="pl-PL" sz="1600" b="1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Odpowiedź: Oprocentowanie </a:t>
            </a:r>
            <a:r>
              <a:rPr lang="pl-PL" sz="1600" dirty="0"/>
              <a:t>rynkowe pożyczek udzielanych przez NFOŚiGW jest określane zgodnie z Komunikatem Komisji Europejskiej w sprawie zmiany metody ustalania stóp referencyjnych i dyskontowych (Dz. Urz. UE C 14 z 19.01.2008 r. str. 6) i oparte o stopę referencyjną stanowiącą sumę dwóch czynników składowych, tj.:</a:t>
            </a:r>
          </a:p>
          <a:p>
            <a:pPr marL="432000" lvl="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/>
              <a:t>stopy bazowej ogłaszanej przez KE w komunikatach dot. zmiany metody ustalania stóp referencyjnych i dyskontowych - od 1.07.2022r. stopa bazowa obowiązująca w Polsce (dla potrzeb wyliczania wartości pomocy publicznej oraz oprocentowania rynkowego pożyczek) wzrosła do poziomu 5,81% w skali roku. W ostatnim czasie obserwowane są znaczące zmiany, gdzie w samym 2022 r. stopa bazowa </a:t>
            </a:r>
            <a:r>
              <a:rPr lang="pl-PL" sz="1600" dirty="0" smtClean="0"/>
              <a:t>wynosiła: od 1,21</a:t>
            </a:r>
            <a:r>
              <a:rPr lang="pl-PL" sz="1600" dirty="0"/>
              <a:t>% w </a:t>
            </a:r>
            <a:r>
              <a:rPr lang="pl-PL" sz="1600" dirty="0" smtClean="0"/>
              <a:t>styczniu do 7,17% </a:t>
            </a:r>
            <a:r>
              <a:rPr lang="pl-PL" sz="1600" dirty="0"/>
              <a:t>w </a:t>
            </a:r>
            <a:r>
              <a:rPr lang="pl-PL" sz="1600" dirty="0" smtClean="0"/>
              <a:t>grudniu; aktualnie stopa bazowa wynosi: 7,62%</a:t>
            </a:r>
          </a:p>
          <a:p>
            <a:pPr marL="432000" lvl="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marży </a:t>
            </a:r>
            <a:r>
              <a:rPr lang="pl-PL" sz="1600" dirty="0"/>
              <a:t>zależnej od ratingu podmiotu ubiegającego się dofinansowanie oraz poziomu zabezpieczeń tego dofinansowania, która kształtuje się w następujący </a:t>
            </a:r>
            <a:r>
              <a:rPr lang="pl-PL" sz="1600" dirty="0" smtClean="0"/>
              <a:t>sposób: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187517" y="2668885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8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u="sng" dirty="0" smtClean="0"/>
          </a:p>
          <a:p>
            <a:pPr marL="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u="sng" dirty="0"/>
          </a:p>
          <a:p>
            <a:pPr marL="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u="sn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187517" y="2668885"/>
            <a:ext cx="9995605" cy="6858000"/>
          </a:xfrm>
          <a:prstGeom prst="rect">
            <a:avLst/>
          </a:prstGeom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450" y="2666854"/>
            <a:ext cx="7346317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altLang="pl-PL" sz="1600" u="sng" dirty="0" smtClean="0"/>
              <a:t>Założenie </a:t>
            </a:r>
            <a:r>
              <a:rPr lang="pl-PL" altLang="pl-PL" sz="1600" u="sng" dirty="0"/>
              <a:t>szczegółowe dla PP </a:t>
            </a:r>
            <a:r>
              <a:rPr lang="pl-PL" altLang="pl-PL" sz="1600" u="sng" dirty="0" smtClean="0"/>
              <a:t>Innowacje dla Środowiska (dalej „PP </a:t>
            </a:r>
            <a:r>
              <a:rPr lang="pl-PL" altLang="pl-PL" sz="1600" u="sng" dirty="0" err="1" smtClean="0"/>
              <a:t>IdŚ</a:t>
            </a:r>
            <a:r>
              <a:rPr lang="pl-PL" altLang="pl-PL" sz="1600" u="sng" dirty="0" smtClean="0"/>
              <a:t>”)</a:t>
            </a:r>
            <a:endParaRPr lang="pl-PL" altLang="pl-PL" sz="1600" u="sng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altLang="pl-PL" sz="1600" u="sng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altLang="pl-PL" sz="1600" dirty="0"/>
              <a:t>System składania i oceny wniosków o dofinansowanie dla PP </a:t>
            </a:r>
            <a:r>
              <a:rPr lang="pl-PL" altLang="pl-PL" sz="1600" dirty="0" err="1" smtClean="0"/>
              <a:t>IdŚ</a:t>
            </a:r>
            <a:r>
              <a:rPr lang="pl-PL" altLang="pl-PL" sz="1600" dirty="0" smtClean="0"/>
              <a:t> </a:t>
            </a:r>
            <a:r>
              <a:rPr lang="pl-PL" altLang="pl-PL" sz="1600" dirty="0"/>
              <a:t>jest dwuetapowy: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dirty="0"/>
              <a:t>Etap I </a:t>
            </a:r>
            <a:r>
              <a:rPr lang="pl-PL" sz="1600" dirty="0"/>
              <a:t>- Nabór i ocena fiszek projektowych – </a:t>
            </a:r>
            <a:r>
              <a:rPr lang="pl-PL" sz="1600" dirty="0" smtClean="0">
                <a:solidFill>
                  <a:srgbClr val="00B0F0"/>
                </a:solidFill>
              </a:rPr>
              <a:t>Preselekcja</a:t>
            </a:r>
            <a:endParaRPr lang="pl-PL" sz="16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/>
              <a:t>Etap II - Ocena wniosków o dofinansowanie (</a:t>
            </a:r>
            <a:r>
              <a:rPr lang="pl-PL" sz="1600" dirty="0" smtClean="0"/>
              <a:t>WoD) </a:t>
            </a:r>
            <a:r>
              <a:rPr lang="pl-PL" sz="1600" dirty="0"/>
              <a:t>– </a:t>
            </a:r>
            <a:r>
              <a:rPr lang="pl-PL" sz="1600" dirty="0" smtClean="0">
                <a:solidFill>
                  <a:srgbClr val="00B0F0"/>
                </a:solidFill>
              </a:rPr>
              <a:t>Selekcja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Ocenie finansowej:</a:t>
            </a:r>
          </a:p>
          <a:p>
            <a:pPr marL="17145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1600" b="1" dirty="0" smtClean="0">
                <a:solidFill>
                  <a:srgbClr val="00B0F0"/>
                </a:solidFill>
              </a:rPr>
              <a:t>nie podlega </a:t>
            </a:r>
            <a:r>
              <a:rPr lang="pl-PL" altLang="pl-PL" sz="1600" dirty="0" smtClean="0"/>
              <a:t>Etap I - </a:t>
            </a:r>
            <a:r>
              <a:rPr lang="pl-PL" sz="1600" dirty="0" smtClean="0"/>
              <a:t>Nabór i ocena fiszek projektowych – Preselekcja</a:t>
            </a:r>
          </a:p>
          <a:p>
            <a:pPr marL="17145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rgbClr val="00B0F0"/>
                </a:solidFill>
              </a:rPr>
              <a:t>podlega </a:t>
            </a:r>
            <a:r>
              <a:rPr lang="pl-PL" sz="1600" dirty="0" smtClean="0"/>
              <a:t>Etap </a:t>
            </a:r>
            <a:r>
              <a:rPr lang="pl-PL" sz="1600" dirty="0"/>
              <a:t>II - Ocena wniosków o dofinansowanie (</a:t>
            </a:r>
            <a:r>
              <a:rPr lang="pl-PL" sz="1600" dirty="0" smtClean="0"/>
              <a:t>WoD) </a:t>
            </a:r>
            <a:r>
              <a:rPr lang="pl-PL" sz="1600" dirty="0"/>
              <a:t>– </a:t>
            </a:r>
            <a:r>
              <a:rPr lang="pl-PL" sz="1600" dirty="0" smtClean="0"/>
              <a:t>Selekcja</a:t>
            </a:r>
            <a:endParaRPr lang="pl-PL" sz="16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System oceny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27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W </a:t>
            </a:r>
            <a:r>
              <a:rPr lang="pl-PL" sz="1600" dirty="0"/>
              <a:t>przypadku inwestycji realizowanych w formule project </a:t>
            </a:r>
            <a:r>
              <a:rPr lang="pl-PL" sz="1600" dirty="0" smtClean="0"/>
              <a:t>finance, brak jest historycznych </a:t>
            </a:r>
            <a:r>
              <a:rPr lang="pl-PL" sz="1600" dirty="0"/>
              <a:t>danych sprawozdawczych za ostatnie 3 lata </a:t>
            </a:r>
            <a:r>
              <a:rPr lang="pl-PL" sz="1600" dirty="0" smtClean="0"/>
              <a:t>obrotowe, co powoduje </a:t>
            </a:r>
            <a:r>
              <a:rPr lang="pl-PL" sz="1600" dirty="0"/>
              <a:t>brak możliwości wyliczenie ratingu </a:t>
            </a:r>
            <a:r>
              <a:rPr lang="pl-PL" sz="1600" dirty="0" smtClean="0"/>
              <a:t>finansowego wnioskodawcy, </a:t>
            </a:r>
            <a:r>
              <a:rPr lang="pl-PL" sz="1600" dirty="0"/>
              <a:t>co skutkuje negatywną oceną </a:t>
            </a:r>
            <a:r>
              <a:rPr lang="pl-PL" sz="1600" dirty="0" smtClean="0"/>
              <a:t>Kryterium 1 </a:t>
            </a:r>
            <a:r>
              <a:rPr lang="pl-PL" sz="1600" dirty="0"/>
              <a:t>„Analiza bieżącej sytuacji finansowej Wnioskodawcy (ex-post)”, jednak – zgodnie z </a:t>
            </a:r>
            <a:r>
              <a:rPr lang="pl-PL" sz="1600" dirty="0" smtClean="0"/>
              <a:t>zapisami we właściwym programie priorytetowym, negatywna </a:t>
            </a:r>
            <a:r>
              <a:rPr lang="pl-PL" sz="1600" dirty="0"/>
              <a:t>ocena </a:t>
            </a:r>
            <a:r>
              <a:rPr lang="pl-PL" sz="1600" dirty="0" smtClean="0"/>
              <a:t>Kryterium 1 nie </a:t>
            </a:r>
            <a:r>
              <a:rPr lang="pl-PL" sz="1600" dirty="0"/>
              <a:t>powoduje odrzucenia wniosku o ile ocena </a:t>
            </a:r>
            <a:r>
              <a:rPr lang="pl-PL" sz="1600" dirty="0" smtClean="0"/>
              <a:t>Kryterium 2 </a:t>
            </a:r>
            <a:r>
              <a:rPr lang="pl-PL" sz="1600" dirty="0"/>
              <a:t>„Analiza prognozowanej sytuacji finansowej Wnioskodawcy (ex-</a:t>
            </a:r>
            <a:r>
              <a:rPr lang="pl-PL" sz="1600" dirty="0" err="1"/>
              <a:t>ante</a:t>
            </a:r>
            <a:r>
              <a:rPr lang="pl-PL" sz="1600" dirty="0"/>
              <a:t>) — w tym analiza wykonalności i trwałości finansowej” jest pozytywna.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/>
              <a:t>Przytoczony na wstępie  Komunikat Komisji Europejskiej w sprawie zmiany metody ustalania stóp referencyjnych i dyskontowych przewiduje również taką okoliczność i wskazuje, że: „W odniesieniu do kredytobiorców, którzy nie mają historii kredytowej lub ratingu …. stopa bazowa powinna być zwiększona o przynajmniej 400 punktów bazowych (zależnie od dostępnych zabezpieczeń) </a:t>
            </a:r>
            <a:r>
              <a:rPr lang="pl-PL" sz="1600" dirty="0" smtClean="0"/>
              <a:t>…”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187517" y="2668885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33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u="sng" dirty="0" smtClean="0"/>
              <a:t>REASUMUJĄC</a:t>
            </a: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W </a:t>
            </a:r>
            <a:r>
              <a:rPr lang="pl-PL" sz="1600" dirty="0"/>
              <a:t>przypadku </a:t>
            </a:r>
            <a:r>
              <a:rPr lang="pl-PL" sz="1600" dirty="0" smtClean="0"/>
              <a:t>przedsięwzięć realizowanych </a:t>
            </a:r>
            <a:r>
              <a:rPr lang="pl-PL" sz="1600" dirty="0"/>
              <a:t>w formule </a:t>
            </a:r>
            <a:r>
              <a:rPr lang="pl-PL" sz="1600" dirty="0" smtClean="0"/>
              <a:t>„project finance”, tj</a:t>
            </a:r>
            <a:r>
              <a:rPr lang="pl-PL" sz="1600" dirty="0"/>
              <a:t>. </a:t>
            </a:r>
            <a:r>
              <a:rPr lang="pl-PL" sz="1600" dirty="0" smtClean="0"/>
              <a:t>w przypadku brak </a:t>
            </a:r>
            <a:r>
              <a:rPr lang="pl-PL" sz="1600" dirty="0"/>
              <a:t>historii kredytowej lub </a:t>
            </a:r>
            <a:r>
              <a:rPr lang="pl-PL" sz="1600" dirty="0" smtClean="0"/>
              <a:t>ratingu finansowego, </a:t>
            </a:r>
            <a:r>
              <a:rPr lang="pl-PL" sz="1600" b="1" dirty="0" smtClean="0">
                <a:solidFill>
                  <a:srgbClr val="00B0F0"/>
                </a:solidFill>
              </a:rPr>
              <a:t>oprocentowanie </a:t>
            </a:r>
            <a:r>
              <a:rPr lang="pl-PL" sz="1600" b="1" dirty="0">
                <a:solidFill>
                  <a:srgbClr val="00B0F0"/>
                </a:solidFill>
              </a:rPr>
              <a:t>rynkowe</a:t>
            </a:r>
            <a:r>
              <a:rPr lang="pl-PL" sz="1600" dirty="0"/>
              <a:t> ustalane jest na poziomie stopy bazowej ogłaszanej przez KE powiększonej o marże zależną od poziomu przyjętych zabezpieczeń, tj.:</a:t>
            </a:r>
          </a:p>
          <a:p>
            <a:pPr marL="432000" lvl="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/>
              <a:t>stopa bazowa + 400 punktów bazowych – w przypadku </a:t>
            </a:r>
            <a:r>
              <a:rPr lang="pl-PL" sz="1600" b="1" dirty="0">
                <a:solidFill>
                  <a:srgbClr val="00B0F0"/>
                </a:solidFill>
              </a:rPr>
              <a:t>wysokiego</a:t>
            </a:r>
            <a:r>
              <a:rPr lang="pl-PL" sz="1600" dirty="0"/>
              <a:t> poziomu zabezpieczeń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/>
              <a:t>lub</a:t>
            </a:r>
          </a:p>
          <a:p>
            <a:pPr marL="432000" lvl="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/>
              <a:t>stopa bazowa + 650 punktów bazowych – w przypadku </a:t>
            </a:r>
            <a:r>
              <a:rPr lang="pl-PL" sz="1600" b="1" dirty="0">
                <a:solidFill>
                  <a:srgbClr val="00B0F0"/>
                </a:solidFill>
              </a:rPr>
              <a:t>standardowego</a:t>
            </a:r>
            <a:r>
              <a:rPr lang="pl-PL" sz="1600" dirty="0"/>
              <a:t> poziomu </a:t>
            </a:r>
            <a:r>
              <a:rPr lang="pl-PL" sz="1600" dirty="0" smtClean="0"/>
              <a:t>zabezpieczeń</a:t>
            </a: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/>
              <a:t>lub</a:t>
            </a:r>
          </a:p>
          <a:p>
            <a:pPr marL="432000" lvl="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/>
              <a:t>stopa bazowa + 1 000 punktów bazowych – w przypadku </a:t>
            </a:r>
            <a:r>
              <a:rPr lang="pl-PL" sz="1600" b="1" dirty="0">
                <a:solidFill>
                  <a:srgbClr val="00B0F0"/>
                </a:solidFill>
              </a:rPr>
              <a:t>niskiego</a:t>
            </a:r>
            <a:r>
              <a:rPr lang="pl-PL" sz="1600" dirty="0"/>
              <a:t> poziomu </a:t>
            </a:r>
            <a:r>
              <a:rPr lang="pl-PL" sz="1600" dirty="0" smtClean="0"/>
              <a:t>zabezpieczeń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187517" y="2668885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338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342900" lvl="1" indent="-342900" defTabSz="7200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  <a:tabLst>
                <a:tab pos="720000" algn="l"/>
              </a:tabLst>
              <a:defRPr/>
            </a:pPr>
            <a:r>
              <a:rPr lang="pl-PL" sz="1600" b="1" dirty="0" smtClean="0">
                <a:solidFill>
                  <a:srgbClr val="00B0F0"/>
                </a:solidFill>
              </a:rPr>
              <a:t>Co </a:t>
            </a:r>
            <a:r>
              <a:rPr lang="pl-PL" sz="1600" b="1" dirty="0">
                <a:solidFill>
                  <a:srgbClr val="00B0F0"/>
                </a:solidFill>
              </a:rPr>
              <a:t>oznacza, że poziom zabezpieczeń dla pożyczek NFOŚiGW jest przyjmowany jako wysoki? Jak to się przekłada na formę i wysokość zabezpieczenia?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Odpowiedź: Wysoki </a:t>
            </a:r>
            <a:r>
              <a:rPr lang="pl-PL" sz="1600" dirty="0"/>
              <a:t>poziom zabezpieczeń oznacza, że </a:t>
            </a:r>
            <a:r>
              <a:rPr lang="pl-PL" sz="1600" dirty="0" smtClean="0"/>
              <a:t>rekomendowane zabezpieczenia muszą mitygować </a:t>
            </a:r>
            <a:r>
              <a:rPr lang="pl-PL" sz="1600" dirty="0"/>
              <a:t>wszystkie ryzyka zidentyfikowane w toku </a:t>
            </a:r>
            <a:r>
              <a:rPr lang="pl-PL" sz="1600" dirty="0" smtClean="0"/>
              <a:t>oceny finansowej. </a:t>
            </a:r>
            <a:r>
              <a:rPr lang="pl-PL" sz="1600" dirty="0"/>
              <a:t>Forma i wysokość zabezpieczenia jest określana każdorazowo adekwatnie od wyników </a:t>
            </a:r>
            <a:r>
              <a:rPr lang="pl-PL" sz="1600" dirty="0" smtClean="0"/>
              <a:t>oceny finansowej.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187517" y="2668885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11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342900" lvl="1" indent="-342900" defTabSz="7200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  <a:tabLst>
                <a:tab pos="720000" algn="l"/>
              </a:tabLst>
              <a:defRPr/>
            </a:pPr>
            <a:r>
              <a:rPr lang="pl-PL" sz="1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Firma </a:t>
            </a:r>
            <a:r>
              <a:rPr lang="pl-PL" sz="1600" b="1" dirty="0">
                <a:solidFill>
                  <a:srgbClr val="00B0F0"/>
                </a:solidFill>
                <a:ea typeface="Times New Roman" panose="02020603050405020304" pitchFamily="18" charset="0"/>
              </a:rPr>
              <a:t>wykazuje ujemny kapitał własny w bilansie, który jest wynikiem skumulowanych strat z lat ubiegłych. </a:t>
            </a:r>
            <a:r>
              <a:rPr lang="pl-PL" sz="1600" b="1" dirty="0" smtClean="0">
                <a:solidFill>
                  <a:srgbClr val="00B0F0"/>
                </a:solidFill>
                <a:ea typeface="Calibri" panose="020F0502020204030204" pitchFamily="34" charset="0"/>
              </a:rPr>
              <a:t>Czy </a:t>
            </a:r>
            <a:r>
              <a:rPr lang="pl-PL" sz="1600" b="1" dirty="0">
                <a:solidFill>
                  <a:srgbClr val="00B0F0"/>
                </a:solidFill>
                <a:ea typeface="Calibri" panose="020F0502020204030204" pitchFamily="34" charset="0"/>
              </a:rPr>
              <a:t>taka sytuacja wpłynie negatywnie na ocenę wniosku i czy w prognozie finansowej należy zaplanować podniesienie kapitału własnego aby zlikwidować ujemny poziom kapitału 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Odpowiedź: Zasygnalizowana </a:t>
            </a:r>
            <a:r>
              <a:rPr lang="pl-PL" sz="1600" dirty="0"/>
              <a:t>sytuacja może ujemnie oddziaływać na wyniki oceny finansowej z uwagi na: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/>
              <a:t>zagrożenie kontynuacji </a:t>
            </a:r>
            <a:r>
              <a:rPr lang="pl-PL" sz="1600" dirty="0" smtClean="0"/>
              <a:t>działalności, w </a:t>
            </a:r>
            <a:r>
              <a:rPr lang="pl-PL" sz="1600" dirty="0"/>
              <a:t>szczególności w przypadku, gdy strata przewyższa sumę kapitałów zapasowego i rezerwowego oraz połowę kapitału </a:t>
            </a:r>
            <a:r>
              <a:rPr lang="pl-PL" sz="1600" dirty="0" smtClean="0"/>
              <a:t>zakładowego, </a:t>
            </a:r>
            <a:r>
              <a:rPr lang="pl-PL" sz="1600" dirty="0"/>
              <a:t>a zarząd spółki winien zwołać zgromadzenia wspólników w celu powzięcia uchwały dotyczącej dalszego istnienia </a:t>
            </a:r>
            <a:r>
              <a:rPr lang="pl-PL" sz="1600" dirty="0" smtClean="0"/>
              <a:t>spółki</a:t>
            </a:r>
            <a:endParaRPr lang="pl-PL" sz="1600" dirty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/>
              <a:t>możliwą niewypłacalność spółki skutkującą ogłoszeniem </a:t>
            </a:r>
            <a:r>
              <a:rPr lang="pl-PL" sz="1600" dirty="0" smtClean="0"/>
              <a:t>upadłości,</a:t>
            </a:r>
            <a:endParaRPr lang="pl-PL" sz="1600" dirty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/>
              <a:t>NFOŚiGW nie jest uprawniony do zalecania konkretnego sposobu postepowania w takiej sytuacji – </a:t>
            </a:r>
            <a:r>
              <a:rPr lang="pl-PL" sz="1600" dirty="0" smtClean="0"/>
              <a:t>decyzje </a:t>
            </a:r>
            <a:r>
              <a:rPr lang="pl-PL" sz="1600" dirty="0"/>
              <a:t>w tym zakresie są suwerennym atrybutem organów spółki, które powinny działać zgodnie z przepisami prawa powszechnie obowiązującego, </a:t>
            </a:r>
            <a:r>
              <a:rPr lang="pl-PL" sz="1600" dirty="0" err="1" smtClean="0"/>
              <a:t>natomiat</a:t>
            </a:r>
            <a:r>
              <a:rPr lang="pl-PL" sz="1600" dirty="0" smtClean="0"/>
              <a:t> </a:t>
            </a:r>
            <a:r>
              <a:rPr lang="pl-PL" sz="1600" dirty="0"/>
              <a:t>prognozy finansowe </a:t>
            </a:r>
            <a:r>
              <a:rPr lang="pl-PL" sz="1600" dirty="0" smtClean="0"/>
              <a:t>powinny </a:t>
            </a:r>
            <a:r>
              <a:rPr lang="pl-PL" sz="1600" dirty="0"/>
              <a:t>być </a:t>
            </a:r>
            <a:r>
              <a:rPr lang="pl-PL" sz="1600" dirty="0" smtClean="0"/>
              <a:t>realne, wiarygodne </a:t>
            </a:r>
            <a:r>
              <a:rPr lang="pl-PL" sz="1600" dirty="0"/>
              <a:t>i konstruowane zgodnie z tymi </a:t>
            </a:r>
            <a:r>
              <a:rPr lang="pl-PL" sz="1600" dirty="0" smtClean="0"/>
              <a:t>decyzjami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196395" y="2630081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9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pl-PL" sz="1600" b="1" dirty="0" smtClean="0">
                <a:solidFill>
                  <a:srgbClr val="00B0F0"/>
                </a:solidFill>
              </a:rPr>
              <a:t>Czy </a:t>
            </a:r>
            <a:r>
              <a:rPr lang="pl-PL" sz="1600" b="1" dirty="0">
                <a:solidFill>
                  <a:srgbClr val="00B0F0"/>
                </a:solidFill>
              </a:rPr>
              <a:t>przy ocenie wniosku stosowane są zapisy z dokumentu „ Metodyka oceny finansowej wniosku o dofinansowanie”?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Odpowiedź: Tak </a:t>
            </a:r>
            <a:r>
              <a:rPr lang="pl-PL" sz="1600" dirty="0"/>
              <a:t>– zgodnie z zasadami oceny zawartymi w kryteriach jakościowych dopuszczających, ocena przeprowadzana jest zgodnie z „</a:t>
            </a:r>
            <a:r>
              <a:rPr lang="pl-PL" sz="1600" i="1" dirty="0"/>
              <a:t>Metodyką oceny finansowej wniosku </a:t>
            </a:r>
            <a:r>
              <a:rPr lang="pl-PL" sz="1600" i="1" dirty="0" smtClean="0"/>
              <a:t>dofinansowanie”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i="1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pl-PL" sz="1600" b="1" dirty="0" smtClean="0">
                <a:solidFill>
                  <a:srgbClr val="00B0F0"/>
                </a:solidFill>
              </a:rPr>
              <a:t>Jaki </a:t>
            </a:r>
            <a:r>
              <a:rPr lang="pl-PL" sz="1600" b="1" dirty="0">
                <a:solidFill>
                  <a:srgbClr val="00B0F0"/>
                </a:solidFill>
              </a:rPr>
              <a:t>okres projekcji powinien obejmować model finansowy projektu w edytowalnej formie elektronicznej z aktywnymi formułami (w formacie *.xls)?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Odpowiedź: Model </a:t>
            </a:r>
            <a:r>
              <a:rPr lang="pl-PL" sz="1600" dirty="0"/>
              <a:t>finansowy powinien uwzględniać rzeczywiste wyniki finansowe osiągnięte w 3 ostatnich latach obrotowych oraz projekcje na okres obejmujący lata realizacji </a:t>
            </a:r>
            <a:r>
              <a:rPr lang="pl-PL" sz="1600" dirty="0" smtClean="0"/>
              <a:t>przedsięwzięcia do </a:t>
            </a:r>
            <a:r>
              <a:rPr lang="pl-PL" sz="1600" dirty="0"/>
              <a:t>końca okresu spłaty pożyczki z </a:t>
            </a:r>
            <a:r>
              <a:rPr lang="pl-PL" sz="1600" dirty="0" smtClean="0"/>
              <a:t>NFOŚiGW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196395" y="2630081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458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6"/>
            </a:pPr>
            <a:r>
              <a:rPr lang="pl-PL" sz="1600" b="1" dirty="0" smtClean="0">
                <a:solidFill>
                  <a:srgbClr val="00B0F0"/>
                </a:solidFill>
              </a:rPr>
              <a:t>Czy </a:t>
            </a:r>
            <a:r>
              <a:rPr lang="pl-PL" sz="1600" b="1" dirty="0">
                <a:solidFill>
                  <a:srgbClr val="00B0F0"/>
                </a:solidFill>
              </a:rPr>
              <a:t>model finansowy powinien zostać przygotowany tylko dla projektu czy w 3 projekcjach, tj.:  uwzględniając prognozę działalności Wnioskodawcy bez uwzględnienia </a:t>
            </a:r>
            <a:r>
              <a:rPr lang="pl-PL" sz="1600" b="1" dirty="0" smtClean="0">
                <a:solidFill>
                  <a:srgbClr val="00B0F0"/>
                </a:solidFill>
              </a:rPr>
              <a:t>projektu, </a:t>
            </a:r>
            <a:r>
              <a:rPr lang="pl-PL" sz="1600" b="1" dirty="0">
                <a:solidFill>
                  <a:srgbClr val="00B0F0"/>
                </a:solidFill>
              </a:rPr>
              <a:t>prognozę samego projektu oraz prognozę działalności Wnioskodawcy z uwzględnieniem projektu?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>
                <a:cs typeface="Calibri" panose="020F0502020204030204" pitchFamily="34" charset="0"/>
              </a:rPr>
              <a:t>Odpowiedź: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>
                <a:cs typeface="Calibri" panose="020F0502020204030204" pitchFamily="34" charset="0"/>
              </a:rPr>
              <a:t>Konstrukcyjnie - Model </a:t>
            </a:r>
            <a:r>
              <a:rPr lang="pl-PL" sz="1600" dirty="0">
                <a:cs typeface="Calibri" panose="020F0502020204030204" pitchFamily="34" charset="0"/>
              </a:rPr>
              <a:t>finansowy powinien składać się z co najmniej z trzech części: założeń, obliczeń, wyników</a:t>
            </a:r>
            <a:r>
              <a:rPr lang="pl-PL" sz="1600" dirty="0" smtClean="0"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>
                <a:cs typeface="Calibri" panose="020F0502020204030204" pitchFamily="34" charset="0"/>
              </a:rPr>
              <a:t>Funkcjonalnie – model powinien zostać sporządzony w taki sposób, aby zaprezentować minimum: prognozę </a:t>
            </a:r>
            <a:r>
              <a:rPr lang="pl-PL" sz="1600" dirty="0">
                <a:cs typeface="Calibri" panose="020F0502020204030204" pitchFamily="34" charset="0"/>
              </a:rPr>
              <a:t>działalności Wnioskodawcy z uwzględnieniem </a:t>
            </a:r>
            <a:r>
              <a:rPr lang="pl-PL" sz="1600" dirty="0" smtClean="0">
                <a:cs typeface="Calibri" panose="020F0502020204030204" pitchFamily="34" charset="0"/>
              </a:rPr>
              <a:t>projektu - w </a:t>
            </a:r>
            <a:r>
              <a:rPr lang="pl-PL" sz="1600" dirty="0">
                <a:cs typeface="Calibri" panose="020F0502020204030204" pitchFamily="34" charset="0"/>
              </a:rPr>
              <a:t>przeciwieństwie do projektów dofinansowywanych z </a:t>
            </a:r>
            <a:r>
              <a:rPr lang="pl-PL" sz="1600" dirty="0" smtClean="0">
                <a:cs typeface="Calibri" panose="020F0502020204030204" pitchFamily="34" charset="0"/>
              </a:rPr>
              <a:t>POIiŚ </a:t>
            </a:r>
            <a:r>
              <a:rPr lang="pl-PL" sz="1600" dirty="0">
                <a:cs typeface="Calibri" panose="020F0502020204030204" pitchFamily="34" charset="0"/>
              </a:rPr>
              <a:t>2014-2020 nie ma obowiązku </a:t>
            </a:r>
            <a:r>
              <a:rPr lang="pl-PL" sz="1600" dirty="0" smtClean="0">
                <a:cs typeface="Calibri" panose="020F0502020204030204" pitchFamily="34" charset="0"/>
              </a:rPr>
              <a:t>sporządzania modeli, zgodnie z różnicową analizą finansową, w ramach której sporządzane są: </a:t>
            </a:r>
            <a:endParaRPr lang="pl-PL" sz="1600" dirty="0">
              <a:cs typeface="Calibri" panose="020F0502020204030204" pitchFamily="34" charset="0"/>
            </a:endParaRPr>
          </a:p>
          <a:p>
            <a:pPr marL="432000" lvl="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cs typeface="Calibri" panose="020F0502020204030204" pitchFamily="34" charset="0"/>
              </a:rPr>
              <a:t>Prognozy w wariancie dla wnioskodawcy </a:t>
            </a:r>
            <a:r>
              <a:rPr lang="pl-PL" sz="1600" dirty="0">
                <a:cs typeface="Calibri" panose="020F0502020204030204" pitchFamily="34" charset="0"/>
              </a:rPr>
              <a:t>z projektem (wariant </a:t>
            </a:r>
            <a:r>
              <a:rPr lang="pl-PL" sz="1600" dirty="0" smtClean="0">
                <a:cs typeface="Calibri" panose="020F0502020204030204" pitchFamily="34" charset="0"/>
              </a:rPr>
              <a:t>W-1</a:t>
            </a:r>
            <a:r>
              <a:rPr lang="pl-PL" sz="1600" dirty="0">
                <a:cs typeface="Calibri" panose="020F0502020204030204" pitchFamily="34" charset="0"/>
              </a:rPr>
              <a:t>)</a:t>
            </a:r>
          </a:p>
          <a:p>
            <a:pPr marL="432000" lvl="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cs typeface="Calibri" panose="020F0502020204030204" pitchFamily="34" charset="0"/>
              </a:rPr>
              <a:t>Prognozy w wariancie dla </a:t>
            </a:r>
            <a:r>
              <a:rPr lang="pl-PL" sz="1600" dirty="0">
                <a:cs typeface="Calibri" panose="020F0502020204030204" pitchFamily="34" charset="0"/>
              </a:rPr>
              <a:t>wnioskodawcy bez projektu (wariant </a:t>
            </a:r>
            <a:r>
              <a:rPr lang="pl-PL" sz="1600" dirty="0" smtClean="0">
                <a:cs typeface="Calibri" panose="020F0502020204030204" pitchFamily="34" charset="0"/>
              </a:rPr>
              <a:t>W-0</a:t>
            </a:r>
            <a:r>
              <a:rPr lang="pl-PL" sz="1600" dirty="0">
                <a:cs typeface="Calibri" panose="020F0502020204030204" pitchFamily="34" charset="0"/>
              </a:rPr>
              <a:t>)</a:t>
            </a:r>
          </a:p>
          <a:p>
            <a:pPr marL="432000" lvl="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cs typeface="Calibri" panose="020F0502020204030204" pitchFamily="34" charset="0"/>
              </a:rPr>
              <a:t>Prognozy dla projektu (różnicowo: W-1 minus W-0</a:t>
            </a:r>
            <a:r>
              <a:rPr lang="pl-PL" sz="1600" dirty="0">
                <a:cs typeface="Calibri" panose="020F050202020403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>
                <a:cs typeface="Calibri" panose="020F0502020204030204" pitchFamily="34" charset="0"/>
              </a:rPr>
              <a:t>ale Wnioskodawca może </a:t>
            </a:r>
            <a:r>
              <a:rPr lang="pl-PL" sz="1600" dirty="0" smtClean="0">
                <a:cs typeface="Calibri" panose="020F0502020204030204" pitchFamily="34" charset="0"/>
              </a:rPr>
              <a:t>sporządzić model ww. metodą – w każdym przypadku będzie to </a:t>
            </a:r>
            <a:r>
              <a:rPr lang="pl-PL" sz="1600" b="1" dirty="0">
                <a:solidFill>
                  <a:srgbClr val="00B0F0"/>
                </a:solidFill>
                <a:cs typeface="Calibri" panose="020F0502020204030204" pitchFamily="34" charset="0"/>
              </a:rPr>
              <a:t>dodana wartość </a:t>
            </a:r>
            <a:r>
              <a:rPr lang="pl-PL" sz="1600" b="1" dirty="0" smtClean="0">
                <a:solidFill>
                  <a:srgbClr val="00B0F0"/>
                </a:solidFill>
                <a:cs typeface="Calibri" panose="020F0502020204030204" pitchFamily="34" charset="0"/>
              </a:rPr>
              <a:t>poznawcza</a:t>
            </a:r>
            <a:endParaRPr lang="pl-PL" sz="1600" b="1" dirty="0">
              <a:solidFill>
                <a:srgbClr val="00B0F0"/>
              </a:solidFill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196395" y="2630081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391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pl-PL" sz="1600" b="1" dirty="0" smtClean="0">
                <a:solidFill>
                  <a:srgbClr val="00B0F0"/>
                </a:solidFill>
              </a:rPr>
              <a:t>Przedsięwzięcie </a:t>
            </a:r>
            <a:r>
              <a:rPr lang="pl-PL" sz="1600" b="1" dirty="0">
                <a:solidFill>
                  <a:srgbClr val="00B0F0"/>
                </a:solidFill>
              </a:rPr>
              <a:t>jest realizowane w formule </a:t>
            </a:r>
            <a:r>
              <a:rPr lang="pl-PL" sz="1600" b="1" dirty="0" smtClean="0">
                <a:solidFill>
                  <a:srgbClr val="00B0F0"/>
                </a:solidFill>
              </a:rPr>
              <a:t>„project finance”. </a:t>
            </a:r>
            <a:r>
              <a:rPr lang="pl-PL" sz="1600" b="1" dirty="0">
                <a:solidFill>
                  <a:srgbClr val="00B0F0"/>
                </a:solidFill>
              </a:rPr>
              <a:t>Czy w takim przypadku konieczne jest wykazanie i udokumentowanie udziału środków własnych Wnioskodawcy w pierwszej </a:t>
            </a:r>
            <a:r>
              <a:rPr lang="pl-PL" sz="1600" b="1" dirty="0" smtClean="0">
                <a:solidFill>
                  <a:srgbClr val="00B0F0"/>
                </a:solidFill>
              </a:rPr>
              <a:t>kolejności ?</a:t>
            </a:r>
            <a:endParaRPr lang="pl-PL" sz="1600" b="1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Odpowiedź: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W </a:t>
            </a:r>
            <a:r>
              <a:rPr lang="pl-PL" sz="1600" dirty="0"/>
              <a:t>przypadku projektów realizowanych w formule „project finance” wymagane jest uwzględnienie i udokumentowanie udziału środków własnych </a:t>
            </a:r>
            <a:r>
              <a:rPr lang="pl-PL" sz="1600" dirty="0" smtClean="0"/>
              <a:t>wnioskodawcy </a:t>
            </a:r>
            <a:r>
              <a:rPr lang="pl-PL" sz="1600" dirty="0"/>
              <a:t>(z zastrzeżeniem, że środki własne nie obejmują: kredytów bankowych, emisji obligacji, pożyczek właścicielskich, pożyczek udzielonych przez inne podmioty itp.) w wysokości min. 15% kosztów kwalifikowanych przedsięwzięcia, wniesionego w postaci udziału kapitału zakładowego pokrytego wkładem pieniężnym wraz z wymogiem udokumentowania zaangażowania/wydatkowania środków własnych w pierwszej </a:t>
            </a:r>
            <a:r>
              <a:rPr lang="pl-PL" sz="1600" dirty="0" smtClean="0"/>
              <a:t>kolejności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Obowiązuje </a:t>
            </a:r>
            <a:r>
              <a:rPr lang="pl-PL" sz="1600" dirty="0"/>
              <a:t>także określony, rozszerzony pakiet zabezpieczeń - szczegółowe informacje w treści pomocy kontekstowej w generatorze wniosków w zakładce „Warunki finansowania</a:t>
            </a:r>
            <a:r>
              <a:rPr lang="pl-PL" sz="1600" dirty="0" smtClean="0"/>
              <a:t>”</a:t>
            </a:r>
            <a:endParaRPr lang="pl-PL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6"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196395" y="2630081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773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u="sng" dirty="0"/>
              <a:t>Najczęściej popełniane błędy</a:t>
            </a:r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u="sng" dirty="0"/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altLang="pl-PL" sz="1600" dirty="0"/>
              <a:t>Niespójność danych pomiędzy wnioskiem o dofinansowanie a załącznikami do </a:t>
            </a:r>
            <a:r>
              <a:rPr lang="pl-PL" altLang="pl-PL" sz="1600" dirty="0" smtClean="0"/>
              <a:t>wniosku</a:t>
            </a:r>
            <a:endParaRPr lang="pl-PL" altLang="pl-PL" sz="1600" dirty="0"/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altLang="pl-PL" sz="1600" dirty="0"/>
              <a:t>Nierzetelnie i niewiarygodnie udokumentowane założenia dla struktury przychodowo-kosztowej projektu – np. jeżeli przyjęte wartości/ceny wnikają z zawartych umów/listów intencyjnych dokumenty takie powinny być załączone do </a:t>
            </a:r>
            <a:r>
              <a:rPr lang="pl-PL" altLang="pl-PL" sz="1600" dirty="0" smtClean="0"/>
              <a:t>wniosku</a:t>
            </a:r>
            <a:endParaRPr lang="pl-PL" altLang="pl-PL" sz="1600" dirty="0"/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altLang="pl-PL" sz="1600" dirty="0"/>
              <a:t>Brak odpowiedniego, szczegółowego rozpisania kosztów jednostkowych realizacji inwestycji i eksploatacji – jeżeli przyjęte wartości/ceny wnikają z zawartych umów/listów intencyjnych dokumenty takie powinny być załączone do wniosku (np. ceny energii, substratów itp</a:t>
            </a:r>
            <a:r>
              <a:rPr lang="pl-PL" altLang="pl-PL" sz="1600" dirty="0" smtClean="0"/>
              <a:t>.)</a:t>
            </a:r>
            <a:endParaRPr lang="pl-PL" altLang="pl-PL" sz="1600" dirty="0"/>
          </a:p>
          <a:p>
            <a:pPr marL="432000" indent="-432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altLang="pl-PL" sz="1600" dirty="0"/>
              <a:t>Brak szczegółowej analizy popytu, podaży i rynku (wg aktualnych uwarunkowań</a:t>
            </a:r>
            <a:r>
              <a:rPr lang="pl-PL" altLang="pl-PL" sz="1600" dirty="0" smtClean="0"/>
              <a:t>)</a:t>
            </a:r>
            <a:endParaRPr lang="pl-PL" alt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91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u="sng" dirty="0"/>
              <a:t>Najczęściej popełniane błędy – cd</a:t>
            </a:r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u="sng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altLang="pl-PL" sz="1600" dirty="0"/>
              <a:t>Brak szczegółowej analizy ryzyka wraz z matrycą ryzyk i wskazaniem środków/działań zaradczych i zapobiegawczych</a:t>
            </a:r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altLang="pl-PL" sz="1600" dirty="0"/>
              <a:t>Brak aktywnego modelu finansowego</a:t>
            </a:r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 smtClean="0"/>
              <a:t>Brak </a:t>
            </a:r>
            <a:r>
              <a:rPr lang="pl-PL" sz="1600" dirty="0"/>
              <a:t>aktywnych arkuszy w modelu finansowym zawierających przyjęte założenia – brak stosownych </a:t>
            </a:r>
            <a:r>
              <a:rPr lang="pl-PL" sz="1600" dirty="0" smtClean="0"/>
              <a:t>obliczeń</a:t>
            </a:r>
            <a:endParaRPr lang="pl-PL" sz="1600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/>
              <a:t>Rozbieżności w danych finansowych pomiędzy poszczególnymi załącznikami (model finansowy, studium wykonalności, sprawozdania finansowe podmiotu za 3 lata wstecz</a:t>
            </a:r>
            <a:r>
              <a:rPr lang="pl-PL" sz="1600" dirty="0" smtClean="0"/>
              <a:t>)</a:t>
            </a:r>
            <a:endParaRPr lang="pl-PL" sz="1600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/>
              <a:t>Brak uwzględnienia w dokumentacji aplikacyjnej wszystkich wymagań NFOŚiGW wskazanych w dokumentach takich jak m.in.: Program priorytetowy, regulamin, wymagane załączniki, wytyczne (np. w zakresie kosztów kwalifikowanych, itd.), Metodyki oceny finansowej wniosku, Instrukcji sporządzania studium wykonalności, treść pomocy kontekstowej w generatorze </a:t>
            </a:r>
            <a:r>
              <a:rPr lang="pl-PL" sz="1600" dirty="0" smtClean="0"/>
              <a:t>wniosków</a:t>
            </a: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21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r>
              <a:rPr lang="pl-PL" sz="1600" u="sng" dirty="0"/>
              <a:t>Najczęściej popełniane błędy – cd</a:t>
            </a:r>
          </a:p>
          <a:p>
            <a:pPr marL="360000" lvl="1" indent="-36000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u="sng" dirty="0"/>
          </a:p>
          <a:p>
            <a:pPr marL="360000" indent="-360000" defTabSz="72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0000" algn="l"/>
              </a:tabLst>
            </a:pPr>
            <a:r>
              <a:rPr lang="pl-PL" sz="1600" dirty="0"/>
              <a:t>Brak lub niewłaściwe udokumentowanie źródeł finansowania przedsięwzięcia: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/>
              <a:t>w przypadku projektów project finance brak uwzględnienia wymogu dot. udziału środków własnych (min. 15% kosztów kwalifikowanych przedsięwzięcia) wniesionego w postaci udziału kapitału zakładowego pokrytego wkładem pieniężnym (z zastrzeżeniem, że środki własne nie obejmują: kredytów bankowych, emisji obligacji, pożyczek właścicielskich, pożyczek udzielonych przez inne podmioty itp</a:t>
            </a:r>
            <a:r>
              <a:rPr lang="pl-PL" sz="1600" dirty="0" smtClean="0"/>
              <a:t>.)</a:t>
            </a:r>
            <a:endParaRPr lang="pl-PL" sz="1600" dirty="0"/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/>
              <a:t>brak wskazania i udokumentowania posiadania środków na finansowanie podatku VAT do czasu jego </a:t>
            </a:r>
            <a:r>
              <a:rPr lang="pl-PL" sz="1600" dirty="0" smtClean="0"/>
              <a:t>zwrotu</a:t>
            </a:r>
            <a:endParaRPr lang="pl-PL" sz="1600" dirty="0"/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dirty="0"/>
              <a:t>w przypadku pożyczek (tzw. podporządkowanych, właścicielskich od udziałowca, czy od podmiotu powiązanego) brak przedstawienia sytuacji finansowej podmiotu udzielającego pożyczki za okres 3 lat wstecz (brak potwierdzenia możliwości dysponowania odpowiednimi środkami na udzielenie pożyczki</a:t>
            </a:r>
            <a:r>
              <a:rPr lang="pl-PL" sz="1600" dirty="0" smtClean="0"/>
              <a:t>)</a:t>
            </a:r>
            <a:endParaRPr lang="pl-PL" sz="1600" dirty="0"/>
          </a:p>
          <a:p>
            <a:pPr defTabSz="720000">
              <a:lnSpc>
                <a:spcPct val="100000"/>
              </a:lnSpc>
              <a:spcBef>
                <a:spcPts val="600"/>
              </a:spcBef>
              <a:tabLst>
                <a:tab pos="720000" algn="l"/>
              </a:tabLst>
            </a:pPr>
            <a:endParaRPr lang="pl-PL" sz="1600" dirty="0"/>
          </a:p>
          <a:p>
            <a:pPr marL="0" indent="0" defTabSz="720000">
              <a:lnSpc>
                <a:spcPct val="100000"/>
              </a:lnSpc>
              <a:spcBef>
                <a:spcPts val="600"/>
              </a:spcBef>
              <a:buNone/>
              <a:tabLst>
                <a:tab pos="720000" algn="l"/>
              </a:tabLst>
              <a:defRPr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33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altLang="pl-PL" sz="1600" u="sng" dirty="0" smtClean="0"/>
              <a:t>Obieg </a:t>
            </a:r>
            <a:r>
              <a:rPr lang="pl-PL" altLang="pl-PL" sz="1600" u="sng" dirty="0"/>
              <a:t>dokumentów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/>
              <a:t>Wynik oceny finansowej:</a:t>
            </a:r>
          </a:p>
          <a:p>
            <a:pPr marL="17145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B0F0"/>
                </a:solidFill>
              </a:rPr>
              <a:t>Uwagi</a:t>
            </a:r>
          </a:p>
          <a:p>
            <a:pPr marL="17145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B0F0"/>
                </a:solidFill>
              </a:rPr>
              <a:t>Opinia finansowa </a:t>
            </a: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/>
              <a:t>W </a:t>
            </a:r>
            <a:r>
              <a:rPr lang="pl-PL" sz="1600" dirty="0"/>
              <a:t>ramach oceny finansowej istnieje możliwość jednokrotnego zgłaszania uwag do wniosku o </a:t>
            </a:r>
            <a:r>
              <a:rPr lang="pl-PL" sz="1600" dirty="0" smtClean="0"/>
              <a:t>dofinansowanie</a:t>
            </a: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/>
              <a:t>Uwagi powinny zawierać: (i) </a:t>
            </a:r>
            <a:r>
              <a:rPr lang="pl-PL" sz="1600" dirty="0" smtClean="0"/>
              <a:t>opis </a:t>
            </a:r>
            <a:r>
              <a:rPr lang="pl-PL" sz="1600" dirty="0"/>
              <a:t>nieprawidłowości, (ii) </a:t>
            </a:r>
            <a:r>
              <a:rPr lang="pl-PL" sz="1600" dirty="0" smtClean="0"/>
              <a:t>uzasadnienie </a:t>
            </a:r>
            <a:r>
              <a:rPr lang="pl-PL" sz="1600" dirty="0"/>
              <a:t>oraz (iii) </a:t>
            </a:r>
            <a:r>
              <a:rPr lang="pl-PL" sz="1600" dirty="0" smtClean="0"/>
              <a:t>wskazanie </a:t>
            </a:r>
            <a:r>
              <a:rPr lang="pl-PL" sz="1600" dirty="0"/>
              <a:t>sposobu </a:t>
            </a:r>
            <a:r>
              <a:rPr lang="pl-PL" sz="1600" dirty="0" smtClean="0"/>
              <a:t>poprawy</a:t>
            </a: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/>
              <a:t>Odpowiedź Wnioskodawcy powinna zawierać: (i) </a:t>
            </a:r>
            <a:r>
              <a:rPr lang="pl-PL" sz="1600" dirty="0" smtClean="0"/>
              <a:t>wskazanie </a:t>
            </a:r>
            <a:r>
              <a:rPr lang="pl-PL" sz="1600" dirty="0"/>
              <a:t>sposobu wdrożenia każdej ze zgłoszonych </a:t>
            </a:r>
            <a:r>
              <a:rPr lang="pl-PL" sz="1600" dirty="0" smtClean="0"/>
              <a:t>uwag</a:t>
            </a: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/>
              <a:t>W każdym przypadku Wnioskodawca może nie wdrożyć uwagi przedstawiając odpowiednie </a:t>
            </a:r>
            <a:r>
              <a:rPr lang="pl-PL" sz="1600" dirty="0" smtClean="0"/>
              <a:t>argumenty i uzasadnienie</a:t>
            </a: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System oceny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24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C397249-AD64-44D7-938D-B0AE302C065D}"/>
              </a:ext>
            </a:extLst>
          </p:cNvPr>
          <p:cNvSpPr txBox="1"/>
          <p:nvPr/>
        </p:nvSpPr>
        <p:spPr>
          <a:xfrm>
            <a:off x="424027" y="647807"/>
            <a:ext cx="10981911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1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Narodowy Fundusz Ochrony Środowiska i Gospodarki Wodnej</a:t>
            </a: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ul. Konstruktorska 3a</a:t>
            </a:r>
            <a:b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02-673 Warszawa</a:t>
            </a:r>
          </a:p>
          <a:p>
            <a:endParaRPr lang="pl-PL" sz="1100" b="1" dirty="0">
              <a:solidFill>
                <a:schemeClr val="accent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Infolinia: 22 45 90 800 </a:t>
            </a: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100" dirty="0" smtClean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godziny </a:t>
            </a: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pracy infolinii </a:t>
            </a:r>
            <a:r>
              <a:rPr lang="pl-PL" sz="1100" dirty="0" smtClean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7.30-20.00</a:t>
            </a: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b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e-mail: fundusz@nfosigw.gov.pl</a:t>
            </a:r>
          </a:p>
          <a:p>
            <a:endParaRPr lang="pl-PL" sz="3200" b="1" dirty="0">
              <a:solidFill>
                <a:schemeClr val="accent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ytuł 6">
            <a:extLst>
              <a:ext uri="{FF2B5EF4-FFF2-40B4-BE49-F238E27FC236}">
                <a16:creationId xmlns:a16="http://schemas.microsoft.com/office/drawing/2014/main" id="{8BCD496C-A092-7442-AAF9-7DBF358BB910}"/>
              </a:ext>
            </a:extLst>
          </p:cNvPr>
          <p:cNvSpPr txBox="1">
            <a:spLocks/>
          </p:cNvSpPr>
          <p:nvPr/>
        </p:nvSpPr>
        <p:spPr>
          <a:xfrm>
            <a:off x="509814" y="4696075"/>
            <a:ext cx="11068505" cy="830997"/>
          </a:xfrm>
          <a:prstGeom prst="rect">
            <a:avLst/>
          </a:prstGeom>
          <a:effectLst>
            <a:outerShdw blurRad="50800" dist="38100" dir="5400000" algn="t" rotWithShape="0">
              <a:schemeClr val="accent2">
                <a:lumMod val="50000"/>
                <a:alpha val="54000"/>
              </a:schemeClr>
            </a:outerShdw>
          </a:effectLst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ZAINWESTUJMY RAZEM W ŚRODOWISKO</a:t>
            </a:r>
            <a:endParaRPr lang="en-US" sz="40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90B6AA-518B-6047-BD55-348AFF19B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15444" y="-204578"/>
            <a:ext cx="2289716" cy="2289716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BB3535A4-0EA3-D44E-B503-B1C76A8D727B}"/>
              </a:ext>
            </a:extLst>
          </p:cNvPr>
          <p:cNvSpPr txBox="1">
            <a:spLocks/>
          </p:cNvSpPr>
          <p:nvPr/>
        </p:nvSpPr>
        <p:spPr>
          <a:xfrm>
            <a:off x="744349" y="2118137"/>
            <a:ext cx="8410484" cy="1568492"/>
          </a:xfrm>
          <a:prstGeom prst="rect">
            <a:avLst/>
          </a:prstGeom>
          <a:effectLst/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100" dirty="0" err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NarodowyFunduszOchronySrodowiskaiGospodarkiWodnej</a:t>
            </a:r>
            <a:endParaRPr lang="pl-PL" sz="1100" dirty="0">
              <a:solidFill>
                <a:srgbClr val="FFFFFF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pl-PL" sz="1100" dirty="0">
              <a:solidFill>
                <a:srgbClr val="FFFFFF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@</a:t>
            </a:r>
            <a:r>
              <a:rPr lang="en-US" sz="1100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EBB3D6-07B2-F640-AFF3-10852C7D1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9814" y="2142138"/>
            <a:ext cx="234535" cy="2345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5DBF08-133A-F645-9CD1-D321EF125E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1731" y="2432740"/>
            <a:ext cx="270701" cy="2325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497F99E-A28D-B845-91B0-5B5D7212C2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97950" y="2728912"/>
            <a:ext cx="258263" cy="25826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D9EBD3B-558B-324A-A692-29126B5F4C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82329" y="3048000"/>
            <a:ext cx="281878" cy="2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5EFCE02-0804-6543-A8A2-06356BC3A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 flipH="1">
            <a:off x="-1863541" y="109611"/>
            <a:ext cx="9995605" cy="6858000"/>
          </a:xfrm>
          <a:prstGeom prst="rect">
            <a:avLst/>
          </a:prstGeom>
          <a:effectLst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C397249-AD64-44D7-938D-B0AE302C065D}"/>
              </a:ext>
            </a:extLst>
          </p:cNvPr>
          <p:cNvSpPr txBox="1"/>
          <p:nvPr/>
        </p:nvSpPr>
        <p:spPr>
          <a:xfrm>
            <a:off x="527044" y="742535"/>
            <a:ext cx="982681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6000" b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Dziękujemy </a:t>
            </a:r>
          </a:p>
          <a:p>
            <a:r>
              <a:rPr lang="pl-PL" sz="6000" b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 uwagę</a:t>
            </a:r>
            <a:r>
              <a:rPr lang="pl-PL" sz="6000" b="1" dirty="0" smtClean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  <a:endParaRPr lang="pl-PL" sz="6000" b="1" dirty="0">
              <a:solidFill>
                <a:schemeClr val="accent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D311824-FAB4-B044-A3BB-92BBD954F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7044" y="4236794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4B829F-943B-944E-A96F-1B59AE074965}"/>
              </a:ext>
            </a:extLst>
          </p:cNvPr>
          <p:cNvSpPr/>
          <p:nvPr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F897BB7-B7B6-0041-9E61-BF1FDA75D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196395" y="0"/>
            <a:ext cx="9995605" cy="6858000"/>
          </a:xfrm>
          <a:prstGeom prst="rect">
            <a:avLst/>
          </a:prstGeom>
          <a:effectLst/>
        </p:spPr>
      </p:pic>
      <p:pic>
        <p:nvPicPr>
          <p:cNvPr id="3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89" y="706849"/>
            <a:ext cx="5810182" cy="54981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808DE8-4872-4210-A45B-6D4C85ACABDA}"/>
              </a:ext>
            </a:extLst>
          </p:cNvPr>
          <p:cNvCxnSpPr>
            <a:cxnSpLocks/>
          </p:cNvCxnSpPr>
          <p:nvPr/>
        </p:nvCxnSpPr>
        <p:spPr>
          <a:xfrm>
            <a:off x="479757" y="7197390"/>
            <a:ext cx="12191998" cy="3208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49750983-FABA-7B49-850B-95CECFC140AC}"/>
              </a:ext>
            </a:extLst>
          </p:cNvPr>
          <p:cNvSpPr txBox="1">
            <a:spLocks/>
          </p:cNvSpPr>
          <p:nvPr/>
        </p:nvSpPr>
        <p:spPr>
          <a:xfrm>
            <a:off x="487384" y="3204243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Ocena finansowa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BEA3BB-745A-C140-8FF4-597D2812D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0731" y="-281125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altLang="pl-PL" sz="1600" u="sng" dirty="0"/>
              <a:t>Ocena finansowa – </a:t>
            </a:r>
            <a:r>
              <a:rPr lang="pl-PL" altLang="pl-PL" sz="1600" b="1" u="sng" dirty="0">
                <a:solidFill>
                  <a:srgbClr val="00B0F0"/>
                </a:solidFill>
              </a:rPr>
              <a:t>zasady ogólne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altLang="pl-PL" sz="1600" u="sng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altLang="pl-PL" sz="1600" dirty="0"/>
              <a:t>Analiza finansowa obejmuje: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/>
              <a:t>Ocenę </a:t>
            </a:r>
            <a:r>
              <a:rPr lang="pl-PL" sz="1600" b="1" dirty="0">
                <a:solidFill>
                  <a:srgbClr val="00B0F0"/>
                </a:solidFill>
              </a:rPr>
              <a:t>dotychczasowej sytuacji </a:t>
            </a:r>
            <a:r>
              <a:rPr lang="pl-PL" sz="1600" b="1" dirty="0" smtClean="0">
                <a:solidFill>
                  <a:srgbClr val="00B0F0"/>
                </a:solidFill>
              </a:rPr>
              <a:t>finansowej</a:t>
            </a:r>
            <a:endParaRPr lang="pl-PL" sz="16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Ocenę </a:t>
            </a:r>
            <a:r>
              <a:rPr lang="pl-PL" sz="1600" dirty="0"/>
              <a:t>poprawności i realności </a:t>
            </a:r>
            <a:r>
              <a:rPr lang="pl-PL" sz="1600" b="1" dirty="0">
                <a:solidFill>
                  <a:srgbClr val="00B0F0"/>
                </a:solidFill>
              </a:rPr>
              <a:t>założeń </a:t>
            </a:r>
            <a:r>
              <a:rPr lang="pl-PL" sz="1600" dirty="0"/>
              <a:t>do prognoz finansowych przedsięwzięcia i/lub </a:t>
            </a:r>
            <a:r>
              <a:rPr lang="pl-PL" sz="1600" dirty="0" smtClean="0"/>
              <a:t>Wnioskodawcy</a:t>
            </a:r>
            <a:endParaRPr lang="pl-PL" sz="16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Ocenę </a:t>
            </a:r>
            <a:r>
              <a:rPr lang="pl-PL" sz="1600" b="1" dirty="0">
                <a:solidFill>
                  <a:srgbClr val="00B0F0"/>
                </a:solidFill>
              </a:rPr>
              <a:t>prognozowanej sytuacji </a:t>
            </a:r>
            <a:r>
              <a:rPr lang="pl-PL" sz="1600" b="1" dirty="0" smtClean="0">
                <a:solidFill>
                  <a:srgbClr val="00B0F0"/>
                </a:solidFill>
              </a:rPr>
              <a:t>finansowej</a:t>
            </a:r>
            <a:r>
              <a:rPr lang="pl-PL" sz="1600" dirty="0" smtClean="0"/>
              <a:t> </a:t>
            </a:r>
            <a:endParaRPr lang="pl-PL" sz="16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Ocenę </a:t>
            </a:r>
            <a:r>
              <a:rPr lang="pl-PL" sz="1600" b="1" dirty="0">
                <a:solidFill>
                  <a:srgbClr val="00B0F0"/>
                </a:solidFill>
              </a:rPr>
              <a:t>zbilansowania</a:t>
            </a:r>
            <a:r>
              <a:rPr lang="pl-PL" sz="1600" dirty="0"/>
              <a:t> źródeł finansowania </a:t>
            </a:r>
            <a:r>
              <a:rPr lang="pl-PL" sz="1600" dirty="0" smtClean="0"/>
              <a:t>przedsięwzięcia</a:t>
            </a:r>
            <a:endParaRPr lang="pl-PL" sz="16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Ocenę </a:t>
            </a:r>
            <a:r>
              <a:rPr lang="pl-PL" sz="1600" b="1" dirty="0">
                <a:solidFill>
                  <a:srgbClr val="00B0F0"/>
                </a:solidFill>
              </a:rPr>
              <a:t>ryzyka finansowego </a:t>
            </a:r>
            <a:r>
              <a:rPr lang="pl-PL" sz="1600" dirty="0"/>
              <a:t>związanego z realizacją </a:t>
            </a:r>
            <a:r>
              <a:rPr lang="pl-PL" sz="1600" dirty="0" smtClean="0"/>
              <a:t>przedsięwzięcia</a:t>
            </a: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Zasady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23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4" y="1589444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387373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pl-PL" altLang="pl-PL" sz="1600" u="sng" dirty="0"/>
              <a:t>Ocena finansowa – </a:t>
            </a:r>
            <a:r>
              <a:rPr lang="pl-PL" altLang="pl-PL" sz="1600" b="1" u="sng" dirty="0">
                <a:solidFill>
                  <a:srgbClr val="00B0F0"/>
                </a:solidFill>
              </a:rPr>
              <a:t>zasady szczegółowe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pl-PL" sz="1600" u="sng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altLang="pl-PL" sz="1600" dirty="0"/>
              <a:t>Potwierdzenie wypełnienia wymagań stawianych przez kryterium jakościowe, które obejmuje: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/>
              <a:t>Kryterium nr 1 – </a:t>
            </a:r>
            <a:r>
              <a:rPr lang="pl-PL" sz="1600" dirty="0" smtClean="0"/>
              <a:t>Analiza </a:t>
            </a:r>
            <a:r>
              <a:rPr lang="pl-PL" sz="1600" b="1" dirty="0">
                <a:solidFill>
                  <a:srgbClr val="00B0F0"/>
                </a:solidFill>
              </a:rPr>
              <a:t>bieżącej </a:t>
            </a:r>
            <a:r>
              <a:rPr lang="pl-PL" sz="1600" dirty="0"/>
              <a:t>sytuacji finansowej Wnioskodawcy (tzw. analiza </a:t>
            </a:r>
            <a:r>
              <a:rPr lang="pl-PL" sz="1600" i="1" dirty="0"/>
              <a:t>ex-post</a:t>
            </a:r>
            <a:r>
              <a:rPr lang="pl-PL" sz="1600" dirty="0" smtClean="0"/>
              <a:t>)</a:t>
            </a:r>
            <a:endParaRPr lang="pl-PL" sz="1600" dirty="0"/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/>
              <a:t>Kryterium nr 2 – </a:t>
            </a:r>
            <a:r>
              <a:rPr lang="pl-PL" sz="1600" dirty="0" smtClean="0"/>
              <a:t>Analiza </a:t>
            </a:r>
            <a:r>
              <a:rPr lang="pl-PL" sz="1600" b="1" dirty="0">
                <a:solidFill>
                  <a:srgbClr val="00B0F0"/>
                </a:solidFill>
              </a:rPr>
              <a:t>prognozowanej</a:t>
            </a:r>
            <a:r>
              <a:rPr lang="pl-PL" sz="1600" dirty="0"/>
              <a:t> sytuacji finansowej Wnioskodawcy (tzw. analiza </a:t>
            </a:r>
            <a:r>
              <a:rPr lang="pl-PL" sz="1600" i="1" dirty="0"/>
              <a:t>ex-</a:t>
            </a:r>
            <a:r>
              <a:rPr lang="pl-PL" sz="1600" i="1" dirty="0" err="1"/>
              <a:t>ante</a:t>
            </a:r>
            <a:r>
              <a:rPr lang="pl-PL" sz="1600" dirty="0"/>
              <a:t>) – w tym analizę wykonalności i trwałości </a:t>
            </a:r>
            <a:r>
              <a:rPr lang="pl-PL" sz="1600" dirty="0" smtClean="0"/>
              <a:t>finansowej</a:t>
            </a:r>
            <a:endParaRPr lang="pl-PL" sz="1600" i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i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/>
              <a:t>Zasady oceny szczegółowo przedstawia dokument pn.: „</a:t>
            </a:r>
            <a:r>
              <a:rPr lang="pl-PL" sz="1600" i="1" dirty="0"/>
              <a:t>Metodyka oceny finansowej wniosku o dofinansowanie</a:t>
            </a:r>
            <a:r>
              <a:rPr lang="pl-PL" sz="1600" i="1" dirty="0" smtClean="0"/>
              <a:t>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i="1" dirty="0" smtClean="0">
                <a:hlinkClick r:id="rId4"/>
              </a:rPr>
              <a:t>https</a:t>
            </a:r>
            <a:r>
              <a:rPr lang="pl-PL" sz="1600" i="1" dirty="0">
                <a:hlinkClick r:id="rId4"/>
              </a:rPr>
              <a:t>://</a:t>
            </a:r>
            <a:r>
              <a:rPr lang="pl-PL" sz="1600" i="1" dirty="0" smtClean="0">
                <a:hlinkClick r:id="rId4"/>
              </a:rPr>
              <a:t>www.gov.pl/web/nfosigw/informacje-ogolne</a:t>
            </a:r>
            <a:r>
              <a:rPr lang="pl-PL" sz="1600" i="1" dirty="0" smtClean="0"/>
              <a:t> </a:t>
            </a:r>
            <a:endParaRPr lang="pl-PL" sz="1600" i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Zasady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903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D6295"/>
      </a:accent1>
      <a:accent2>
        <a:srgbClr val="1CACE4"/>
      </a:accent2>
      <a:accent3>
        <a:srgbClr val="5BB359"/>
      </a:accent3>
      <a:accent4>
        <a:srgbClr val="EF7327"/>
      </a:accent4>
      <a:accent5>
        <a:srgbClr val="00A000"/>
      </a:accent5>
      <a:accent6>
        <a:srgbClr val="D92E13"/>
      </a:accent6>
      <a:hlink>
        <a:srgbClr val="007DDF"/>
      </a:hlink>
      <a:folHlink>
        <a:srgbClr val="70889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5170</Words>
  <Application>Microsoft Office PowerPoint</Application>
  <PresentationFormat>Panoramiczny</PresentationFormat>
  <Paragraphs>477</Paragraphs>
  <Slides>61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9" baseType="lpstr">
      <vt:lpstr>Arial</vt:lpstr>
      <vt:lpstr>Calibri</vt:lpstr>
      <vt:lpstr>Lato</vt:lpstr>
      <vt:lpstr>Raleway Light</vt:lpstr>
      <vt:lpstr>Times New Roman</vt:lpstr>
      <vt:lpstr>Trebuchet MS</vt:lpstr>
      <vt:lpstr>Wingdings</vt:lpstr>
      <vt:lpstr>Office Theme</vt:lpstr>
      <vt:lpstr>Ocena finansowa wniosku o dofinansowanie Warszawa, 01 luty 2023 r.     Michał Muszyński Doradca Departament Finansowy, Wydział Analiz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Muszyński Michał</cp:lastModifiedBy>
  <cp:revision>1050</cp:revision>
  <dcterms:created xsi:type="dcterms:W3CDTF">2019-07-25T04:51:43Z</dcterms:created>
  <dcterms:modified xsi:type="dcterms:W3CDTF">2023-01-22T12:42:42Z</dcterms:modified>
</cp:coreProperties>
</file>