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5" r:id="rId2"/>
    <p:sldId id="267" r:id="rId3"/>
    <p:sldId id="285" r:id="rId4"/>
    <p:sldId id="277" r:id="rId5"/>
    <p:sldId id="289" r:id="rId6"/>
    <p:sldId id="287" r:id="rId7"/>
    <p:sldId id="286" r:id="rId8"/>
    <p:sldId id="288" r:id="rId9"/>
    <p:sldId id="290" r:id="rId10"/>
    <p:sldId id="291" r:id="rId11"/>
    <p:sldId id="292" r:id="rId12"/>
    <p:sldId id="28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295"/>
    <a:srgbClr val="A4DEF4"/>
    <a:srgbClr val="A3E5FF"/>
    <a:srgbClr val="114C9C"/>
    <a:srgbClr val="017D96"/>
    <a:srgbClr val="193530"/>
    <a:srgbClr val="EBEEF8"/>
    <a:srgbClr val="026937"/>
    <a:srgbClr val="F0F2FA"/>
    <a:srgbClr val="1AB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83"/>
    <p:restoredTop sz="94680"/>
  </p:normalViewPr>
  <p:slideViewPr>
    <p:cSldViewPr snapToGrid="0">
      <p:cViewPr varScale="1">
        <p:scale>
          <a:sx n="65" d="100"/>
          <a:sy n="65" d="100"/>
        </p:scale>
        <p:origin x="5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2022-06-21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2022-06-21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807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Miejscowość, dzień miesiąc rok</a:t>
            </a:r>
          </a:p>
        </p:txBody>
      </p:sp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ec.europa.eu/competition/state_aid/modernisation/grid_waste_en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CF98D122-A9CB-4D03-BFEE-7F475489F2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30143" y="959384"/>
            <a:ext cx="4384403" cy="344933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r">
              <a:lnSpc>
                <a:spcPct val="100000"/>
              </a:lnSpc>
            </a:pPr>
            <a:r>
              <a:rPr lang="pl-PL" sz="4000" dirty="0"/>
              <a:t>Pomoc publiczna na </a:t>
            </a:r>
            <a:r>
              <a:rPr lang="pl-PL" sz="4000" dirty="0" smtClean="0"/>
              <a:t>ITPO </a:t>
            </a:r>
            <a:br>
              <a:rPr lang="pl-PL" sz="4000" dirty="0" smtClean="0"/>
            </a:br>
            <a:r>
              <a:rPr lang="pl-PL" sz="4000" dirty="0" smtClean="0"/>
              <a:t>z </a:t>
            </a:r>
            <a:r>
              <a:rPr lang="pl-PL" sz="4000" dirty="0"/>
              <a:t>wytwarzaniem energii w kogeneracji</a:t>
            </a:r>
            <a:br>
              <a:rPr lang="pl-PL" sz="4000" dirty="0"/>
            </a:br>
            <a:r>
              <a:rPr lang="pl-PL" sz="4000" b="0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b="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b="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Emil Świerczyński</a:t>
            </a:r>
            <a:r>
              <a:rPr lang="pl-PL" sz="3200" b="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3200" b="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b="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Wydział Pomocy Publicznej</a:t>
            </a:r>
            <a:endParaRPr lang="pl-PL" sz="3200" b="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2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1" y="272787"/>
            <a:ext cx="8530903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Pomoc horyzontalna – intensywność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rostokąt 2"/>
          <p:cNvSpPr/>
          <p:nvPr/>
        </p:nvSpPr>
        <p:spPr>
          <a:xfrm>
            <a:off x="238979" y="1287194"/>
            <a:ext cx="10247123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Clr>
                <a:srgbClr val="00B050"/>
              </a:buClr>
              <a:defRPr/>
            </a:pPr>
            <a:r>
              <a:rPr lang="pl-PL" sz="2000" dirty="0">
                <a:solidFill>
                  <a:srgbClr val="2B2B2B"/>
                </a:solidFill>
                <a:latin typeface="Open Sans"/>
              </a:rPr>
              <a:t>Pomoc publiczna na inwestycje w wysokosprawną kogenerację oraz inwestycje w źródło w ramach pomocy na efektywny energetycznie system ciepłowniczy i chłodniczy </a:t>
            </a:r>
          </a:p>
          <a:p>
            <a:pPr marL="7874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2B2B2B"/>
                </a:solidFill>
                <a:latin typeface="Open Sans"/>
              </a:rPr>
              <a:t>intensywność: 45</a:t>
            </a:r>
            <a:r>
              <a:rPr lang="pl-PL" altLang="pl-PL" sz="2000" dirty="0">
                <a:solidFill>
                  <a:srgbClr val="2B2B2B"/>
                </a:solidFill>
                <a:latin typeface="Open Sans"/>
              </a:rPr>
              <a:t>% KK +10/20 pkt proc.</a:t>
            </a:r>
            <a:r>
              <a:rPr lang="pl-PL" sz="2000" dirty="0">
                <a:solidFill>
                  <a:srgbClr val="2B2B2B"/>
                </a:solidFill>
                <a:latin typeface="Open Sans"/>
              </a:rPr>
              <a:t> dla MŚP</a:t>
            </a:r>
          </a:p>
          <a:p>
            <a:pPr marL="7874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2B2B2B"/>
                </a:solidFill>
                <a:latin typeface="Open Sans"/>
              </a:rPr>
              <a:t>dodatkowo 5% w woj. dolnośląskim, wielkopolskim i wybranych gminach regionu warszawskiego stołecznego</a:t>
            </a:r>
          </a:p>
          <a:p>
            <a:pPr marL="7874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rgbClr val="2B2B2B"/>
                </a:solidFill>
                <a:latin typeface="Open Sans"/>
              </a:rPr>
              <a:t>dodatkowo +15 pkt proc. dla innych województw i na obszarze regionu mazowieckiego </a:t>
            </a:r>
            <a:r>
              <a:rPr lang="pl-PL" sz="2000" dirty="0" smtClean="0">
                <a:solidFill>
                  <a:srgbClr val="2B2B2B"/>
                </a:solidFill>
                <a:latin typeface="Open Sans"/>
              </a:rPr>
              <a:t>regionalnego</a:t>
            </a:r>
          </a:p>
          <a:p>
            <a:pPr marL="7874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000" dirty="0" smtClean="0">
                <a:solidFill>
                  <a:srgbClr val="2B2B2B"/>
                </a:solidFill>
                <a:latin typeface="Open Sans"/>
              </a:rPr>
              <a:t>maksymalną </a:t>
            </a:r>
            <a:r>
              <a:rPr lang="pl-PL" sz="2000" dirty="0">
                <a:solidFill>
                  <a:srgbClr val="2B2B2B"/>
                </a:solidFill>
                <a:latin typeface="Open Sans"/>
              </a:rPr>
              <a:t>wartość pomocy publicznej określa kalkulator instalacji referencyjnej tj. przygotowany przez NFOŚiGW i wypełniany przez Wnioskodawcę załącznik do </a:t>
            </a:r>
            <a:r>
              <a:rPr lang="pl-PL" sz="2000" dirty="0" smtClean="0">
                <a:solidFill>
                  <a:srgbClr val="2B2B2B"/>
                </a:solidFill>
                <a:latin typeface="Open Sans"/>
              </a:rPr>
              <a:t>wniosku</a:t>
            </a:r>
          </a:p>
          <a:p>
            <a:pPr marL="7874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000" dirty="0" smtClean="0">
                <a:solidFill>
                  <a:srgbClr val="2B2B2B"/>
                </a:solidFill>
                <a:latin typeface="Open Sans"/>
              </a:rPr>
              <a:t>Próg notyfikacyjny: 15 mln EUR</a:t>
            </a:r>
            <a:endParaRPr lang="pl-PL" sz="2000" dirty="0">
              <a:solidFill>
                <a:srgbClr val="2B2B2B"/>
              </a:solidFill>
              <a:latin typeface="Open Sans"/>
            </a:endParaRPr>
          </a:p>
          <a:p>
            <a:pPr lvl="0" algn="ctr">
              <a:defRPr/>
            </a:pPr>
            <a:r>
              <a:rPr lang="pl-PL" sz="1600" kern="0" dirty="0">
                <a:solidFill>
                  <a:srgbClr val="FFFFFF"/>
                </a:solidFill>
                <a:latin typeface="Open Sans"/>
              </a:rPr>
              <a:t>Zestawienie kosztów kwalifikujących się do pomocy wraz z wyliczeniem maksymalnej wartości pomocy publicznej - Pomoc horyzontalna na OZE i wysokosprawną kogenerację </a:t>
            </a:r>
            <a:r>
              <a:rPr lang="pl-PL" sz="1600" kern="0" dirty="0">
                <a:solidFill>
                  <a:srgbClr val="2B2B2B"/>
                </a:solidFill>
                <a:latin typeface="Open Sans"/>
              </a:rPr>
              <a:t> </a:t>
            </a:r>
            <a:endParaRPr lang="pl-PL" kern="0" dirty="0">
              <a:solidFill>
                <a:srgbClr val="FFFFFF"/>
              </a:solidFill>
              <a:latin typeface="Open Sans"/>
            </a:endParaRPr>
          </a:p>
          <a:p>
            <a:pPr marL="7874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pl-PL" sz="2000" dirty="0">
              <a:solidFill>
                <a:srgbClr val="2B2B2B"/>
              </a:solidFill>
              <a:latin typeface="Open Sans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433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2058" y="163257"/>
            <a:ext cx="8530903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Pomoc na wysokosprawną kogenerację w projekcie Green Deal GBER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rostokąt 2"/>
          <p:cNvSpPr/>
          <p:nvPr/>
        </p:nvSpPr>
        <p:spPr>
          <a:xfrm>
            <a:off x="238980" y="1287194"/>
            <a:ext cx="84364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l-PL" sz="1600" kern="0" dirty="0" smtClean="0">
                <a:solidFill>
                  <a:srgbClr val="FFFFFF"/>
                </a:solidFill>
                <a:latin typeface="Open Sans"/>
              </a:rPr>
              <a:t>Zestawienie </a:t>
            </a:r>
            <a:r>
              <a:rPr lang="pl-PL" sz="1600" kern="0" dirty="0">
                <a:solidFill>
                  <a:srgbClr val="FFFFFF"/>
                </a:solidFill>
                <a:latin typeface="Open Sans"/>
              </a:rPr>
              <a:t>kosztów kwalifikujących się do pomocy wraz z wyliczeniem maksymalnej wartości pomocy publicznej - Pomoc horyzontalna na OZE i wysokosprawną kogenerację </a:t>
            </a:r>
            <a:r>
              <a:rPr lang="pl-PL" sz="1600" kern="0" dirty="0">
                <a:solidFill>
                  <a:srgbClr val="2B2B2B"/>
                </a:solidFill>
                <a:latin typeface="Open Sans"/>
              </a:rPr>
              <a:t> </a:t>
            </a:r>
            <a:endParaRPr lang="pl-PL" kern="0" dirty="0">
              <a:solidFill>
                <a:srgbClr val="FFFFFF"/>
              </a:solidFill>
              <a:latin typeface="Open Sans"/>
            </a:endParaRPr>
          </a:p>
          <a:p>
            <a:pPr marL="7874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pl-PL" sz="2000" dirty="0">
              <a:solidFill>
                <a:srgbClr val="2B2B2B"/>
              </a:solidFill>
              <a:latin typeface="Open Sans"/>
            </a:endParaRPr>
          </a:p>
          <a:p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244111" y="1732278"/>
            <a:ext cx="468414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/>
              <a:t>Jest</a:t>
            </a:r>
            <a:endParaRPr lang="pl-PL" sz="2000" b="1" dirty="0" smtClean="0"/>
          </a:p>
          <a:p>
            <a:endParaRPr lang="pl-PL" sz="2000" b="1" dirty="0" smtClean="0"/>
          </a:p>
          <a:p>
            <a:r>
              <a:rPr lang="pl-PL" sz="2000" dirty="0" smtClean="0"/>
              <a:t>Intensywność:</a:t>
            </a:r>
          </a:p>
          <a:p>
            <a:r>
              <a:rPr lang="pl-PL" sz="2000" dirty="0" smtClean="0"/>
              <a:t>45</a:t>
            </a:r>
            <a:r>
              <a:rPr lang="pl-PL" sz="2000" dirty="0" smtClean="0"/>
              <a:t>% kosztów kwalifikowalnych </a:t>
            </a:r>
            <a:r>
              <a:rPr lang="pl-PL" sz="2000" b="1" dirty="0" smtClean="0"/>
              <a:t>minus inwestycja referencyjna</a:t>
            </a:r>
            <a:endParaRPr lang="pl-PL" sz="2000" b="1" dirty="0"/>
          </a:p>
          <a:p>
            <a:r>
              <a:rPr lang="pl-PL" sz="2000" dirty="0"/>
              <a:t> </a:t>
            </a:r>
          </a:p>
          <a:p>
            <a:r>
              <a:rPr lang="pl-PL" sz="2000" dirty="0"/>
              <a:t>+10 pkt proc. dla średnich</a:t>
            </a:r>
          </a:p>
          <a:p>
            <a:r>
              <a:rPr lang="pl-PL" sz="2000" dirty="0"/>
              <a:t>+20 pkt proc. dla małych</a:t>
            </a:r>
          </a:p>
          <a:p>
            <a:r>
              <a:rPr lang="pl-PL" sz="2000" dirty="0"/>
              <a:t> </a:t>
            </a:r>
          </a:p>
          <a:p>
            <a:r>
              <a:rPr lang="pl-PL" sz="2000" dirty="0"/>
              <a:t>+5 pkt proc. – woj. mazowieckie</a:t>
            </a:r>
          </a:p>
          <a:p>
            <a:r>
              <a:rPr lang="pl-PL" sz="2000" dirty="0"/>
              <a:t>+ 15 pkt proc. – inne woj</a:t>
            </a:r>
            <a:r>
              <a:rPr lang="pl-PL" sz="2000" dirty="0" smtClean="0"/>
              <a:t>.</a:t>
            </a:r>
          </a:p>
          <a:p>
            <a:endParaRPr lang="pl-PL" sz="2000" dirty="0"/>
          </a:p>
          <a:p>
            <a:r>
              <a:rPr lang="pl-PL" sz="2000" dirty="0" smtClean="0"/>
              <a:t>Próg notyfikacyjny:</a:t>
            </a:r>
          </a:p>
          <a:p>
            <a:r>
              <a:rPr lang="pl-PL" sz="2000" dirty="0" smtClean="0"/>
              <a:t>15 mln EUR</a:t>
            </a:r>
            <a:endParaRPr lang="pl-PL" sz="2000" dirty="0"/>
          </a:p>
          <a:p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114461" y="1643844"/>
            <a:ext cx="610587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/>
              <a:t>Planowane </a:t>
            </a:r>
            <a:r>
              <a:rPr lang="pl-PL" sz="2000" b="1" dirty="0" smtClean="0"/>
              <a:t>zmiany</a:t>
            </a:r>
            <a:endParaRPr lang="pl-PL" sz="2000" b="1" dirty="0" smtClean="0"/>
          </a:p>
          <a:p>
            <a:endParaRPr lang="pl-PL" sz="2000" b="1" dirty="0" smtClean="0"/>
          </a:p>
          <a:p>
            <a:r>
              <a:rPr lang="pl-PL" sz="2000" dirty="0"/>
              <a:t>Intensywność</a:t>
            </a:r>
            <a:r>
              <a:rPr lang="pl-PL" sz="2000" dirty="0" smtClean="0"/>
              <a:t>:</a:t>
            </a:r>
            <a:endParaRPr lang="pl-PL" sz="2000" dirty="0" smtClean="0"/>
          </a:p>
          <a:p>
            <a:r>
              <a:rPr lang="pl-PL" sz="2000" dirty="0" smtClean="0"/>
              <a:t>30</a:t>
            </a:r>
            <a:r>
              <a:rPr lang="pl-PL" sz="2000" dirty="0"/>
              <a:t>% kosztów </a:t>
            </a:r>
            <a:r>
              <a:rPr lang="pl-PL" sz="2000" dirty="0" smtClean="0"/>
              <a:t>kwalifikowalnych</a:t>
            </a:r>
          </a:p>
          <a:p>
            <a:r>
              <a:rPr lang="pl-PL" sz="2000" dirty="0"/>
              <a:t> </a:t>
            </a:r>
          </a:p>
          <a:p>
            <a:r>
              <a:rPr lang="pl-PL" sz="2000" dirty="0"/>
              <a:t>+10 pkt proc. dla średnich</a:t>
            </a:r>
          </a:p>
          <a:p>
            <a:r>
              <a:rPr lang="pl-PL" sz="2000" dirty="0"/>
              <a:t>+20 pkt proc. dla </a:t>
            </a:r>
            <a:r>
              <a:rPr lang="pl-PL" sz="2000" dirty="0" smtClean="0"/>
              <a:t>małych</a:t>
            </a:r>
          </a:p>
          <a:p>
            <a:endParaRPr lang="pl-PL" sz="2000" dirty="0"/>
          </a:p>
          <a:p>
            <a:r>
              <a:rPr lang="pl-PL" sz="2000" dirty="0" smtClean="0"/>
              <a:t>Próg </a:t>
            </a:r>
            <a:r>
              <a:rPr lang="pl-PL" sz="2000" dirty="0"/>
              <a:t>notyfikacyjny:</a:t>
            </a:r>
          </a:p>
          <a:p>
            <a:r>
              <a:rPr lang="pl-PL" sz="2000" dirty="0"/>
              <a:t>20/50 mln </a:t>
            </a:r>
            <a:r>
              <a:rPr lang="pl-PL" sz="2000" dirty="0"/>
              <a:t>EUR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137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EFCE02-0804-6543-A8A2-06356BC3A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Dziękujemy </a:t>
            </a:r>
          </a:p>
          <a:p>
            <a:r>
              <a:rPr lang="pl-PL" sz="60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D311824-FAB4-B044-A3BB-92BBD954F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2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98269" y="230098"/>
            <a:ext cx="8587257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Czy dofinansowanie stanowi pomoc publiczną?</a:t>
            </a: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6698910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2400" i="1" dirty="0">
                <a:latin typeface="Open Sans"/>
              </a:rPr>
              <a:t>Działalność gospodarczą prowadzoną na rynku otwartym na </a:t>
            </a:r>
            <a:r>
              <a:rPr lang="pl-PL" sz="2400" i="1" dirty="0" smtClean="0">
                <a:latin typeface="Open Sans"/>
              </a:rPr>
              <a:t>wymianę </a:t>
            </a:r>
            <a:r>
              <a:rPr lang="pl-PL" sz="2400" i="1" dirty="0">
                <a:latin typeface="Open Sans"/>
              </a:rPr>
              <a:t>handlową między państwami członkowskimi UE </a:t>
            </a:r>
            <a:r>
              <a:rPr lang="pl-PL" sz="2400" i="1" dirty="0" smtClean="0">
                <a:latin typeface="Open Sans"/>
              </a:rPr>
              <a:t>stanowią </a:t>
            </a:r>
            <a:r>
              <a:rPr lang="pl-PL" sz="2400" i="1" dirty="0">
                <a:latin typeface="Open Sans"/>
              </a:rPr>
              <a:t>zarówno świadczenie usługi zagospodarowania odpadów </a:t>
            </a:r>
            <a:r>
              <a:rPr lang="pl-PL" sz="2400" i="1" dirty="0" smtClean="0">
                <a:latin typeface="Open Sans"/>
              </a:rPr>
              <a:t>jak </a:t>
            </a:r>
            <a:r>
              <a:rPr lang="pl-PL" sz="2400" i="1" dirty="0">
                <a:latin typeface="Open Sans"/>
              </a:rPr>
              <a:t>i sprzedaż ciepła (konkurencja na rynku ciepła i </a:t>
            </a:r>
            <a:r>
              <a:rPr lang="pl-PL" sz="2400" i="1" dirty="0" smtClean="0">
                <a:latin typeface="Open Sans"/>
              </a:rPr>
              <a:t>paliw) lub </a:t>
            </a:r>
            <a:r>
              <a:rPr lang="pl-PL" sz="2400" i="1" dirty="0">
                <a:latin typeface="Open Sans"/>
              </a:rPr>
              <a:t>energii elektrycznej</a:t>
            </a:r>
          </a:p>
          <a:p>
            <a:endParaRPr lang="pl-PL" sz="2400" i="1" dirty="0">
              <a:latin typeface="Open Sans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400" dirty="0" smtClean="0">
                <a:latin typeface="Open Sans"/>
              </a:rPr>
              <a:t>Wyjątek</a:t>
            </a:r>
          </a:p>
          <a:p>
            <a:pPr marL="0" indent="0">
              <a:buNone/>
            </a:pPr>
            <a:r>
              <a:rPr lang="pl-PL" sz="2400" i="1" dirty="0" smtClean="0">
                <a:latin typeface="Open Sans"/>
              </a:rPr>
              <a:t>pożyczka </a:t>
            </a:r>
            <a:r>
              <a:rPr lang="pl-PL" sz="2400" i="1" dirty="0">
                <a:latin typeface="Open Sans"/>
              </a:rPr>
              <a:t>na warunkach rynkowych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Objaśnienie ze strzałką w lewo 9"/>
          <p:cNvSpPr/>
          <p:nvPr/>
        </p:nvSpPr>
        <p:spPr>
          <a:xfrm>
            <a:off x="7665512" y="2235664"/>
            <a:ext cx="3499014" cy="1658727"/>
          </a:xfrm>
          <a:prstGeom prst="leftArrowCallou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 smtClean="0">
                <a:solidFill>
                  <a:schemeClr val="bg1"/>
                </a:solidFill>
              </a:rPr>
              <a:t>GWD</a:t>
            </a:r>
            <a:r>
              <a:rPr lang="pl-PL" dirty="0" smtClean="0">
                <a:solidFill>
                  <a:schemeClr val="bg1"/>
                </a:solidFill>
              </a:rPr>
              <a:t> Należy zaznaczyć pkt 1 – 4 oświadczenia dotyczącego pomocy publicznej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09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2" y="346525"/>
            <a:ext cx="8718679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2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Wybór przeznaczenia pomocy publicznej</a:t>
            </a:r>
          </a:p>
          <a:p>
            <a:pPr marL="0" indent="0">
              <a:buNone/>
            </a:pPr>
            <a:endParaRPr lang="pl-PL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6389" y="3340636"/>
            <a:ext cx="4857750" cy="3238500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 txBox="1">
            <a:spLocks/>
          </p:cNvSpPr>
          <p:nvPr/>
        </p:nvSpPr>
        <p:spPr>
          <a:xfrm>
            <a:off x="535743" y="1643088"/>
            <a:ext cx="11018930" cy="2084289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INFRASTRUCTURE ANALYTICAL GRID FOR</a:t>
            </a:r>
            <a:r>
              <a:rPr kumimoji="0" lang="pl-P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WASTE MANAGEMENT INFRASTRUCTURE</a:t>
            </a:r>
            <a:endParaRPr kumimoji="0" lang="pl-PL" sz="2000" b="0" i="0" u="none" strike="noStrike" kern="1200" cap="none" spc="0" normalizeH="0" baseline="0" noProof="0" dirty="0" smtClean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7"/>
              </a:rPr>
              <a:t>https://ec.europa.eu/competition/state_aid/modernisation/grid_waste_en.pdf</a:t>
            </a:r>
            <a:endParaRPr kumimoji="0" lang="pl-PL" sz="2000" b="0" i="0" u="none" strike="noStrike" kern="1200" cap="none" spc="0" normalizeH="0" baseline="0" noProof="0" dirty="0" smtClean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770543" y="2951963"/>
            <a:ext cx="574983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Open Sans"/>
              </a:rPr>
              <a:t>Niektóre projekty dotyczące gospodarki odpadami (np. projekty dotyczące infrastruktury spalania odpadów) mogą prowadzić do produkcji energii. W związku z tym w odniesieniu do tych projektów powinno stosować się przepisy o pomocy publicznej na ochronę środowiska i energetykę</a:t>
            </a:r>
            <a:r>
              <a:rPr lang="pl-PL" altLang="pl-PL" sz="2000" dirty="0" smtClean="0">
                <a:latin typeface="Open Sans"/>
              </a:rPr>
              <a:t>.</a:t>
            </a: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2705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8558645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4000" b="1" dirty="0">
                <a:solidFill>
                  <a:schemeClr val="bg1"/>
                </a:solidFill>
              </a:rPr>
              <a:t>Spalarnia odpadów w kogeneracji</a:t>
            </a:r>
            <a:endParaRPr lang="pl-PL" sz="4000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Prostokąt 10"/>
          <p:cNvSpPr/>
          <p:nvPr/>
        </p:nvSpPr>
        <p:spPr>
          <a:xfrm>
            <a:off x="256122" y="1283844"/>
            <a:ext cx="1019929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400" b="1" dirty="0" smtClean="0">
                <a:latin typeface="Open Sans"/>
              </a:rPr>
              <a:t>Wybór przeznaczenia pomocy publicznej</a:t>
            </a:r>
          </a:p>
          <a:p>
            <a:pPr>
              <a:spcBef>
                <a:spcPts val="600"/>
              </a:spcBef>
              <a:defRPr/>
            </a:pPr>
            <a:r>
              <a:rPr lang="pl-PL" sz="2400" dirty="0" smtClean="0">
                <a:latin typeface="Open Sans"/>
              </a:rPr>
              <a:t>Pomoc horyzontalna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l-PL" sz="2400" dirty="0" smtClean="0">
                <a:latin typeface="Open Sans"/>
              </a:rPr>
              <a:t>Inwestycje </a:t>
            </a:r>
            <a:r>
              <a:rPr lang="pl-PL" sz="2400" dirty="0">
                <a:latin typeface="Open Sans"/>
              </a:rPr>
              <a:t>służące wytwarzaniu energii w wysokosprawnej </a:t>
            </a:r>
            <a:r>
              <a:rPr lang="pl-PL" sz="2400" dirty="0" smtClean="0">
                <a:latin typeface="Open Sans"/>
              </a:rPr>
              <a:t>kogeneracji</a:t>
            </a:r>
          </a:p>
          <a:p>
            <a:pPr>
              <a:spcBef>
                <a:spcPts val="600"/>
              </a:spcBef>
              <a:defRPr/>
            </a:pPr>
            <a:r>
              <a:rPr lang="pl-PL" sz="2400" dirty="0" smtClean="0">
                <a:latin typeface="Open Sans"/>
              </a:rPr>
              <a:t>	</a:t>
            </a:r>
            <a:r>
              <a:rPr lang="pl-PL" sz="2400" i="1" dirty="0">
                <a:latin typeface="Open Sans"/>
              </a:rPr>
              <a:t>c</a:t>
            </a:r>
            <a:r>
              <a:rPr lang="pl-PL" sz="2400" i="1" dirty="0" smtClean="0">
                <a:latin typeface="Open Sans"/>
              </a:rPr>
              <a:t>o do zasady</a:t>
            </a:r>
            <a:endParaRPr lang="pl-PL" sz="2400" dirty="0">
              <a:latin typeface="Open Sans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l-PL" sz="2400" dirty="0">
                <a:latin typeface="Open Sans"/>
              </a:rPr>
              <a:t>Inwestycje w efektywny energetycznie system ciepłowniczy i chłodniczy - inwestycje w </a:t>
            </a:r>
            <a:r>
              <a:rPr lang="pl-PL" sz="2400" dirty="0" smtClean="0">
                <a:latin typeface="Open Sans"/>
              </a:rPr>
              <a:t>źródło</a:t>
            </a:r>
            <a:endParaRPr lang="pl-PL" sz="22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2580" y="4380599"/>
            <a:ext cx="4359419" cy="24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4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8558645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4000" b="1" dirty="0">
                <a:solidFill>
                  <a:schemeClr val="bg1"/>
                </a:solidFill>
              </a:rPr>
              <a:t>Spalarnia odpadów w kogeneracji</a:t>
            </a:r>
            <a:endParaRPr lang="pl-PL" sz="4000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612" y="1549700"/>
            <a:ext cx="10607959" cy="471261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9591" y="1316100"/>
            <a:ext cx="4858933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66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661207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lvl="0" indent="0" algn="just">
              <a:lnSpc>
                <a:spcPct val="150000"/>
              </a:lnSpc>
              <a:spcBef>
                <a:spcPts val="0"/>
              </a:spcBef>
              <a:buClr>
                <a:srgbClr val="00B050"/>
              </a:buClr>
              <a:buNone/>
              <a:defRPr/>
            </a:pPr>
            <a:r>
              <a:rPr lang="pl-PL" sz="2400" dirty="0">
                <a:solidFill>
                  <a:srgbClr val="2B2B2B"/>
                </a:solidFill>
                <a:latin typeface="Open Sans"/>
              </a:rPr>
              <a:t>Pomoc horyzontalna na ochronę środowiska</a:t>
            </a:r>
          </a:p>
          <a:p>
            <a:pPr marL="730250" lvl="0" indent="-285750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1800" dirty="0">
                <a:solidFill>
                  <a:srgbClr val="2B2B2B"/>
                </a:solidFill>
                <a:latin typeface="Open Sans"/>
              </a:rPr>
              <a:t>Rozporządzenie Ministra Środowiska z dnia 21 grudnia 2015 r. w sprawie szczegółowych warunków udzielania horyzontalnej pomocy publicznej na cele z zakresu ochrony środowiska (Dz. U. poz. 2250)</a:t>
            </a:r>
          </a:p>
          <a:p>
            <a:pPr marL="730250" lvl="0" indent="-285750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1800" dirty="0">
                <a:solidFill>
                  <a:srgbClr val="2B2B2B"/>
                </a:solidFill>
                <a:latin typeface="Open Sans"/>
              </a:rPr>
              <a:t>Rozporządzenie Komisji (UE) Nr 651/2014 z dnia 17 czerwca 2014 r. uznające niektóre rodzaje pomocy za zgodne z rynkiem wewnętrznym w zastosowaniu art. 107 i 108 Traktatu (Dz. Urz. UE L 187 z dnia 26.6.2014, str. 1, ze zm.) (Rozdział I + Sekcja 7)</a:t>
            </a:r>
            <a:endParaRPr lang="pl-PL" sz="18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8395359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Pomoc publiczna – </a:t>
            </a: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podstawa prawna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6169" y="1287195"/>
            <a:ext cx="2639797" cy="555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3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4470" y="215272"/>
            <a:ext cx="8580416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Pomoc horyzontalna – podstawowe warunki dopuszczalności</a:t>
            </a: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6507321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3600" dirty="0">
                <a:latin typeface="Open Sans"/>
              </a:rPr>
              <a:t>Efekt zachęty</a:t>
            </a:r>
          </a:p>
          <a:p>
            <a:pPr marL="341313" indent="-341313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3600" dirty="0">
                <a:latin typeface="Open Sans"/>
              </a:rPr>
              <a:t>Beneficjent pomocy – przedsiębiorca nie będący w  trudnej sytuacji 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3600" dirty="0">
                <a:latin typeface="Open Sans"/>
              </a:rPr>
              <a:t>Koszty kwalifikujące się do </a:t>
            </a:r>
            <a:r>
              <a:rPr lang="pl-PL" altLang="pl-PL" sz="3600" dirty="0" smtClean="0">
                <a:latin typeface="Open Sans"/>
              </a:rPr>
              <a:t>   objęcia </a:t>
            </a:r>
            <a:r>
              <a:rPr lang="pl-PL" altLang="pl-PL" sz="3600" dirty="0">
                <a:latin typeface="Open Sans"/>
              </a:rPr>
              <a:t>pomocą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3600" dirty="0">
                <a:latin typeface="Open Sans"/>
              </a:rPr>
              <a:t>Intensywność pomocy</a:t>
            </a:r>
          </a:p>
          <a:p>
            <a:pPr marL="360" indent="0" algn="just">
              <a:lnSpc>
                <a:spcPct val="100000"/>
              </a:lnSpc>
              <a:buSzPct val="150000"/>
              <a:buNone/>
            </a:pPr>
            <a:endParaRPr lang="pl-PL" sz="2400" b="1" dirty="0">
              <a:solidFill>
                <a:schemeClr val="tx1">
                  <a:lumMod val="65000"/>
                  <a:lumOff val="3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5019" y="1602830"/>
            <a:ext cx="2536156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2" y="346525"/>
            <a:ext cx="8530903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Pomoc horyzontalna – efekt zachęty</a:t>
            </a:r>
            <a:br>
              <a:rPr lang="pl-PL" sz="36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91869" y="1724112"/>
            <a:ext cx="8678388" cy="449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buSzPct val="100000"/>
              <a:defRPr/>
            </a:pPr>
            <a:r>
              <a:rPr lang="pl-PL" altLang="pl-PL" sz="2400" b="1" dirty="0">
                <a:solidFill>
                  <a:srgbClr val="000000"/>
                </a:solidFill>
              </a:rPr>
              <a:t>Wniosek musi być złożony przed rozpoczęciem inwestycji</a:t>
            </a:r>
            <a:endParaRPr lang="pl-PL" altLang="pl-PL" sz="2400" dirty="0">
              <a:solidFill>
                <a:srgbClr val="000000"/>
              </a:solidFill>
            </a:endParaRPr>
          </a:p>
          <a:p>
            <a:pPr>
              <a:spcBef>
                <a:spcPts val="800"/>
              </a:spcBef>
              <a:buSzPct val="100000"/>
              <a:defRPr/>
            </a:pPr>
            <a:r>
              <a:rPr lang="pl-PL" altLang="pl-PL" u="sng" dirty="0">
                <a:solidFill>
                  <a:srgbClr val="000000"/>
                </a:solidFill>
              </a:rPr>
              <a:t>Rozpoczęcie inwestycji </a:t>
            </a:r>
            <a:r>
              <a:rPr lang="pl-PL" altLang="pl-PL" dirty="0">
                <a:solidFill>
                  <a:srgbClr val="000000"/>
                </a:solidFill>
              </a:rPr>
              <a:t>oznacza:</a:t>
            </a:r>
          </a:p>
          <a:p>
            <a:pPr marL="180975" indent="-180975">
              <a:spcBef>
                <a:spcPts val="40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000000"/>
                </a:solidFill>
              </a:rPr>
              <a:t>rozpoczęcie robót budowlanych związanych z inwestycją (rozpoczęcie budowy, o którym mowa w art. 41 ust. 1 ustawy Prawo budowlane), lub </a:t>
            </a:r>
          </a:p>
          <a:p>
            <a:pPr marL="180975" indent="-180975">
              <a:spcBef>
                <a:spcPts val="40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000000"/>
                </a:solidFill>
              </a:rPr>
              <a:t>pierwsze prawnie wiążące zobowiązanie do zamówienia urządzeń, lub </a:t>
            </a:r>
          </a:p>
          <a:p>
            <a:pPr marL="180975" indent="-180975">
              <a:spcBef>
                <a:spcPts val="40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000000"/>
                </a:solidFill>
              </a:rPr>
              <a:t>zobowiązanie, które sprawia, że inwestycja staje się nieodwracalna (z ekonomicznego punktu widzenia byłoby trudno zaniechać inwestycji od chwili powzięcia tego zobowiązania, np. z uwagi na znaczne straty finansowe, które inwestor musiałby ponieść w przypadku rezygnacji z inwestycji) </a:t>
            </a:r>
          </a:p>
          <a:p>
            <a:pPr>
              <a:spcBef>
                <a:spcPts val="400"/>
              </a:spcBef>
              <a:buClr>
                <a:srgbClr val="000000"/>
              </a:buClr>
              <a:buSzPct val="45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000000"/>
                </a:solidFill>
              </a:rPr>
              <a:t>	zależnie od tego, co nastąpi najpierw. </a:t>
            </a:r>
          </a:p>
          <a:p>
            <a:pPr>
              <a:spcBef>
                <a:spcPts val="1000"/>
              </a:spcBef>
              <a:buSzPct val="100000"/>
              <a:defRPr/>
            </a:pPr>
            <a:r>
              <a:rPr lang="pl-PL" altLang="pl-PL" dirty="0">
                <a:solidFill>
                  <a:srgbClr val="000000"/>
                </a:solidFill>
              </a:rPr>
              <a:t>Za rozpoczęcie inwestycji nie uznaje się zakupu gruntu ani prac przygotowawczych takich jak uzyskanie zezwoleń i przeprowadzenie studiów wykonalności.</a:t>
            </a:r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6556" y="1456825"/>
            <a:ext cx="3621338" cy="379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6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1" y="272787"/>
            <a:ext cx="8530903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Pomoc horyzontalna – koszty kwalifikowalne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91869" y="1724112"/>
            <a:ext cx="741318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1600" u="sng" dirty="0">
                <a:solidFill>
                  <a:srgbClr val="2B2B2B"/>
                </a:solidFill>
                <a:latin typeface="Open Sans"/>
              </a:rPr>
              <a:t>Koszty kwalifikowane do pomocy horyzontalnej</a:t>
            </a:r>
            <a:r>
              <a:rPr lang="pl-PL" sz="1600" dirty="0">
                <a:solidFill>
                  <a:srgbClr val="2B2B2B"/>
                </a:solidFill>
                <a:latin typeface="Open Sans"/>
              </a:rPr>
              <a:t>: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1600" dirty="0">
                <a:solidFill>
                  <a:srgbClr val="2B2B2B"/>
                </a:solidFill>
                <a:latin typeface="Open Sans"/>
              </a:rPr>
              <a:t>tylko koszty inwestycji poniesione po dniu złożenia wniosku o dofinansowanie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1600" dirty="0">
                <a:solidFill>
                  <a:srgbClr val="2B2B2B"/>
                </a:solidFill>
                <a:latin typeface="Open Sans"/>
              </a:rPr>
              <a:t>pomniejszone o koszt inwestycji referencyjnej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altLang="pl-PL" sz="1600" u="sng" dirty="0">
                <a:solidFill>
                  <a:srgbClr val="2B2B2B"/>
                </a:solidFill>
                <a:latin typeface="Open Sans"/>
              </a:rPr>
              <a:t>Inwestycja referencyjna </a:t>
            </a:r>
            <a:r>
              <a:rPr lang="pl-PL" altLang="pl-PL" sz="1600" u="sng" dirty="0" smtClean="0">
                <a:solidFill>
                  <a:srgbClr val="2B2B2B"/>
                </a:solidFill>
                <a:latin typeface="Open Sans"/>
              </a:rPr>
              <a:t>dla jednostki wysokosprawnej kogeneracji </a:t>
            </a:r>
            <a:r>
              <a:rPr lang="pl-PL" altLang="pl-PL" sz="1600" b="1" u="sng" dirty="0" smtClean="0">
                <a:solidFill>
                  <a:srgbClr val="2B2B2B"/>
                </a:solidFill>
                <a:latin typeface="Open Sans"/>
              </a:rPr>
              <a:t>(założenia)</a:t>
            </a:r>
            <a:r>
              <a:rPr lang="pl-PL" altLang="pl-PL" sz="1600" dirty="0" smtClean="0">
                <a:solidFill>
                  <a:srgbClr val="2B2B2B"/>
                </a:solidFill>
                <a:latin typeface="Open Sans"/>
              </a:rPr>
              <a:t>: </a:t>
            </a:r>
            <a:endParaRPr lang="pl-PL" altLang="pl-PL" sz="1600" dirty="0">
              <a:solidFill>
                <a:srgbClr val="2B2B2B"/>
              </a:solidFill>
              <a:latin typeface="Open Sans"/>
            </a:endParaRP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altLang="pl-PL" sz="1600" dirty="0">
                <a:solidFill>
                  <a:srgbClr val="2B2B2B"/>
                </a:solidFill>
                <a:latin typeface="Open Sans"/>
              </a:rPr>
              <a:t>konwencjonalna instalacja o porównywalnej zdolności produkcji ciepła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altLang="pl-PL" sz="1600" dirty="0">
                <a:solidFill>
                  <a:srgbClr val="2B2B2B"/>
                </a:solidFill>
                <a:latin typeface="Open Sans"/>
              </a:rPr>
              <a:t>brak: w przypadku zwiększenia sprawności wysokosprawnej kogeneracji</a:t>
            </a:r>
          </a:p>
          <a:p>
            <a:pPr lvl="0" algn="just">
              <a:spcBef>
                <a:spcPts val="450"/>
              </a:spcBef>
              <a:spcAft>
                <a:spcPts val="600"/>
              </a:spcAft>
              <a:defRPr/>
            </a:pPr>
            <a:r>
              <a:rPr lang="pl-PL" altLang="pl-PL" sz="1600" dirty="0">
                <a:solidFill>
                  <a:srgbClr val="2B2B2B"/>
                </a:solidFill>
                <a:latin typeface="Open Sans"/>
              </a:rPr>
              <a:t>Koszt inwestycji referencyjnej jest wyliczany za pomocą Kalkulatora pomocy publicznej (</a:t>
            </a:r>
            <a:r>
              <a:rPr lang="pl-PL" altLang="pl-PL" sz="1600" b="1" dirty="0">
                <a:solidFill>
                  <a:srgbClr val="2B2B2B"/>
                </a:solidFill>
                <a:latin typeface="Open Sans"/>
              </a:rPr>
              <a:t>Wnioskodawca nie określa sam wartości instalacji referencyjnej, wypełnia jedynie przygotowany przez NFOŚiGW kalkulator</a:t>
            </a:r>
            <a:r>
              <a:rPr lang="pl-PL" altLang="pl-PL" sz="1600" dirty="0">
                <a:solidFill>
                  <a:srgbClr val="2B2B2B"/>
                </a:solidFill>
                <a:latin typeface="Open Sans"/>
              </a:rPr>
              <a:t>): </a:t>
            </a:r>
          </a:p>
          <a:p>
            <a:pPr marL="285750" lvl="0" indent="-285750" algn="just">
              <a:spcBef>
                <a:spcPts val="45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altLang="pl-PL" sz="1600" dirty="0">
                <a:solidFill>
                  <a:srgbClr val="2B2B2B"/>
                </a:solidFill>
                <a:latin typeface="Open Sans"/>
              </a:rPr>
              <a:t>w kalkulatorze należy uwzględnić moc całego układu, z ekonomizerem</a:t>
            </a:r>
          </a:p>
          <a:p>
            <a:pPr marL="285750" lvl="0" indent="-285750" algn="just">
              <a:spcBef>
                <a:spcPts val="45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altLang="pl-PL" sz="1600" dirty="0">
                <a:solidFill>
                  <a:srgbClr val="2B2B2B"/>
                </a:solidFill>
                <a:latin typeface="Open Sans"/>
              </a:rPr>
              <a:t>w przypadku rozbudowy należy uwzględnić przyrost mocy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233" y="1019907"/>
            <a:ext cx="5809992" cy="55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3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EF7327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739</Words>
  <Application>Microsoft Office PowerPoint</Application>
  <PresentationFormat>Panoramiczny</PresentationFormat>
  <Paragraphs>81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Lato</vt:lpstr>
      <vt:lpstr>Open Sans</vt:lpstr>
      <vt:lpstr>Raleway Light</vt:lpstr>
      <vt:lpstr>Trebuchet MS</vt:lpstr>
      <vt:lpstr>Wingdings</vt:lpstr>
      <vt:lpstr>Office Theme</vt:lpstr>
      <vt:lpstr>Pomoc publiczna na ITPO  z wytwarzaniem energii w kogeneracji   Emil Świerczyński Wydział Pomocy Publicznej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Świerczyński Emil</cp:lastModifiedBy>
  <cp:revision>1032</cp:revision>
  <dcterms:created xsi:type="dcterms:W3CDTF">2019-07-25T04:51:43Z</dcterms:created>
  <dcterms:modified xsi:type="dcterms:W3CDTF">2022-06-21T19:45:10Z</dcterms:modified>
</cp:coreProperties>
</file>