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1"/>
  </p:notesMasterIdLst>
  <p:sldIdLst>
    <p:sldId id="283" r:id="rId2"/>
    <p:sldId id="256" r:id="rId3"/>
    <p:sldId id="284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7" r:id="rId20"/>
    <p:sldId id="278" r:id="rId21"/>
    <p:sldId id="286" r:id="rId22"/>
    <p:sldId id="279" r:id="rId23"/>
    <p:sldId id="280" r:id="rId24"/>
    <p:sldId id="281" r:id="rId25"/>
    <p:sldId id="273" r:id="rId26"/>
    <p:sldId id="274" r:id="rId27"/>
    <p:sldId id="275" r:id="rId28"/>
    <p:sldId id="276" r:id="rId29"/>
    <p:sldId id="285" r:id="rId30"/>
  </p:sldIdLst>
  <p:sldSz cx="18288000" cy="10287000"/>
  <p:notesSz cx="6858000" cy="9144000"/>
  <p:embeddedFontLst>
    <p:embeddedFont>
      <p:font typeface="Poppins" panose="00000500000000000000" pitchFamily="2" charset="-18"/>
      <p:regular r:id="rId32"/>
    </p:embeddedFont>
    <p:embeddedFont>
      <p:font typeface="Poppins Bold" panose="00000800000000000000" charset="-18"/>
      <p:regular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432" userDrawn="1">
          <p15:clr>
            <a:srgbClr val="A4A3A4"/>
          </p15:clr>
        </p15:guide>
        <p15:guide id="2" pos="57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4CDFF"/>
    <a:srgbClr val="6161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4622" autoAdjust="0"/>
  </p:normalViewPr>
  <p:slideViewPr>
    <p:cSldViewPr>
      <p:cViewPr>
        <p:scale>
          <a:sx n="34" d="100"/>
          <a:sy n="34" d="100"/>
        </p:scale>
        <p:origin x="1264" y="472"/>
      </p:cViewPr>
      <p:guideLst>
        <p:guide orient="horz" pos="3432"/>
        <p:guide pos="57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14.05.2025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6292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FD344F-A9E1-8982-FF17-3DE92CB83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90796DD-1E41-E0C8-ADB4-E7EA1BC4AD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4AE710-86D8-593A-CB85-85FF42F0EBB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8146649-1634-B7F6-5E35-299713360B9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0305B43-3BE2-2E5E-3A6E-7B1DA5EAC4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19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66658A-1AEE-3C02-3B36-B2ED23AB28E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8F9901-E715-FD5C-1CEB-6F7115154B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5431568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7.png"/><Relationship Id="rId7" Type="http://schemas.openxmlformats.org/officeDocument/2006/relationships/image" Target="../media/image21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4.png"/><Relationship Id="rId5" Type="http://schemas.openxmlformats.org/officeDocument/2006/relationships/image" Target="../media/image19.jpeg"/><Relationship Id="rId10" Type="http://schemas.openxmlformats.org/officeDocument/2006/relationships/image" Target="../media/image23.svg"/><Relationship Id="rId4" Type="http://schemas.openxmlformats.org/officeDocument/2006/relationships/image" Target="../media/image18.svg"/><Relationship Id="rId9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3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3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F459D2-DBB5-DC66-2CBA-43F6AAA0A2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6099C3CC-5FE6-8E02-F796-49BBF5053C53}"/>
              </a:ext>
            </a:extLst>
          </p:cNvPr>
          <p:cNvSpPr/>
          <p:nvPr/>
        </p:nvSpPr>
        <p:spPr>
          <a:xfrm>
            <a:off x="-7810119" y="-3695319"/>
            <a:ext cx="17677638" cy="17677638"/>
          </a:xfrm>
          <a:custGeom>
            <a:avLst/>
            <a:gdLst/>
            <a:ahLst/>
            <a:cxnLst/>
            <a:rect l="l" t="t" r="r" b="b"/>
            <a:pathLst>
              <a:path w="17677638" h="17677638">
                <a:moveTo>
                  <a:pt x="0" y="0"/>
                </a:moveTo>
                <a:lnTo>
                  <a:pt x="17677638" y="0"/>
                </a:lnTo>
                <a:lnTo>
                  <a:pt x="17677638" y="17677638"/>
                </a:lnTo>
                <a:lnTo>
                  <a:pt x="0" y="176776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1865BBE3-0161-6067-7531-F4C9089379F6}"/>
              </a:ext>
            </a:extLst>
          </p:cNvPr>
          <p:cNvSpPr/>
          <p:nvPr/>
        </p:nvSpPr>
        <p:spPr>
          <a:xfrm>
            <a:off x="2337815" y="7428149"/>
            <a:ext cx="3354734" cy="1323503"/>
          </a:xfrm>
          <a:custGeom>
            <a:avLst/>
            <a:gdLst/>
            <a:ahLst/>
            <a:cxnLst/>
            <a:rect l="l" t="t" r="r" b="b"/>
            <a:pathLst>
              <a:path w="3354734" h="1323503">
                <a:moveTo>
                  <a:pt x="0" y="0"/>
                </a:moveTo>
                <a:lnTo>
                  <a:pt x="3354734" y="0"/>
                </a:lnTo>
                <a:lnTo>
                  <a:pt x="3354734" y="1323503"/>
                </a:lnTo>
                <a:lnTo>
                  <a:pt x="0" y="13235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5942" t="-13471" r="-5410" b="-12137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A70AE64A-D12D-6825-3293-4DC918882D30}"/>
              </a:ext>
            </a:extLst>
          </p:cNvPr>
          <p:cNvSpPr/>
          <p:nvPr/>
        </p:nvSpPr>
        <p:spPr>
          <a:xfrm>
            <a:off x="7759474" y="7555659"/>
            <a:ext cx="2769052" cy="1050820"/>
          </a:xfrm>
          <a:custGeom>
            <a:avLst/>
            <a:gdLst/>
            <a:ahLst/>
            <a:cxnLst/>
            <a:rect l="l" t="t" r="r" b="b"/>
            <a:pathLst>
              <a:path w="2769052" h="1050820">
                <a:moveTo>
                  <a:pt x="0" y="0"/>
                </a:moveTo>
                <a:lnTo>
                  <a:pt x="2769052" y="0"/>
                </a:lnTo>
                <a:lnTo>
                  <a:pt x="2769052" y="1050821"/>
                </a:lnTo>
                <a:lnTo>
                  <a:pt x="0" y="105082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C93722BC-8762-7568-357F-0AAFD3736E60}"/>
              </a:ext>
            </a:extLst>
          </p:cNvPr>
          <p:cNvSpPr/>
          <p:nvPr/>
        </p:nvSpPr>
        <p:spPr>
          <a:xfrm>
            <a:off x="12595451" y="7571252"/>
            <a:ext cx="3623297" cy="1035228"/>
          </a:xfrm>
          <a:custGeom>
            <a:avLst/>
            <a:gdLst/>
            <a:ahLst/>
            <a:cxnLst/>
            <a:rect l="l" t="t" r="r" b="b"/>
            <a:pathLst>
              <a:path w="3623297" h="1035228">
                <a:moveTo>
                  <a:pt x="0" y="0"/>
                </a:moveTo>
                <a:lnTo>
                  <a:pt x="3623297" y="0"/>
                </a:lnTo>
                <a:lnTo>
                  <a:pt x="3623297" y="1035228"/>
                </a:lnTo>
                <a:lnTo>
                  <a:pt x="0" y="103522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8122" t="-63773" r="-28697" b="-76787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E13C17C5-FFB6-BF75-5E0B-B035BB63A794}"/>
              </a:ext>
            </a:extLst>
          </p:cNvPr>
          <p:cNvSpPr/>
          <p:nvPr/>
        </p:nvSpPr>
        <p:spPr>
          <a:xfrm>
            <a:off x="4739030" y="517905"/>
            <a:ext cx="8809941" cy="4388028"/>
          </a:xfrm>
          <a:custGeom>
            <a:avLst/>
            <a:gdLst/>
            <a:ahLst/>
            <a:cxnLst/>
            <a:rect l="l" t="t" r="r" b="b"/>
            <a:pathLst>
              <a:path w="8809941" h="4388028">
                <a:moveTo>
                  <a:pt x="0" y="0"/>
                </a:moveTo>
                <a:lnTo>
                  <a:pt x="8809941" y="0"/>
                </a:lnTo>
                <a:lnTo>
                  <a:pt x="8809941" y="4388028"/>
                </a:lnTo>
                <a:lnTo>
                  <a:pt x="0" y="438802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AF02DEA6-44C5-48E8-C9A3-1A05722B5C39}"/>
              </a:ext>
            </a:extLst>
          </p:cNvPr>
          <p:cNvSpPr txBox="1"/>
          <p:nvPr/>
        </p:nvSpPr>
        <p:spPr>
          <a:xfrm>
            <a:off x="2409602" y="5143500"/>
            <a:ext cx="13468796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rPr>
              <a:t>BILANS ZDROWIA OSOBY DOROSŁEJ</a:t>
            </a:r>
          </a:p>
        </p:txBody>
      </p:sp>
    </p:spTree>
    <p:extLst>
      <p:ext uri="{BB962C8B-B14F-4D97-AF65-F5344CB8AC3E}">
        <p14:creationId xmlns:p14="http://schemas.microsoft.com/office/powerpoint/2010/main" val="317940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502012" y="4866501"/>
            <a:ext cx="3283976" cy="553998"/>
            <a:chOff x="0" y="0"/>
            <a:chExt cx="4378634" cy="73866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378634" cy="738664"/>
            </a:xfrm>
            <a:custGeom>
              <a:avLst/>
              <a:gdLst/>
              <a:ahLst/>
              <a:cxnLst/>
              <a:rect l="l" t="t" r="r" b="b"/>
              <a:pathLst>
                <a:path w="4378634" h="738664">
                  <a:moveTo>
                    <a:pt x="0" y="0"/>
                  </a:moveTo>
                  <a:lnTo>
                    <a:pt x="4378634" y="0"/>
                  </a:lnTo>
                  <a:lnTo>
                    <a:pt x="4378634" y="738664"/>
                  </a:lnTo>
                  <a:lnTo>
                    <a:pt x="0" y="73866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4378634" cy="738664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3240"/>
                </a:lnSpc>
              </a:pPr>
              <a:r>
                <a:rPr lang="en-US" sz="27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SPOT PROMOCYJNY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pic>
        <p:nvPicPr>
          <p:cNvPr id="7" name="MojeZdrowie_promo_1920x1080">
            <a:hlinkClick r:id="" action="ppaction://media"/>
            <a:extLst>
              <a:ext uri="{FF2B5EF4-FFF2-40B4-BE49-F238E27FC236}">
                <a16:creationId xmlns:a16="http://schemas.microsoft.com/office/drawing/2014/main" id="{3669DDD5-8417-E69A-646A-28FF4BBA88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2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A77FFA-E23C-B4FE-3975-F90CDFDAC3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11DCDBC-F090-0018-AD88-5791214B2CA8}"/>
              </a:ext>
            </a:extLst>
          </p:cNvPr>
          <p:cNvSpPr/>
          <p:nvPr/>
        </p:nvSpPr>
        <p:spPr>
          <a:xfrm>
            <a:off x="-7810119" y="-3695319"/>
            <a:ext cx="17677638" cy="17677638"/>
          </a:xfrm>
          <a:custGeom>
            <a:avLst/>
            <a:gdLst/>
            <a:ahLst/>
            <a:cxnLst/>
            <a:rect l="l" t="t" r="r" b="b"/>
            <a:pathLst>
              <a:path w="17677638" h="17677638">
                <a:moveTo>
                  <a:pt x="0" y="0"/>
                </a:moveTo>
                <a:lnTo>
                  <a:pt x="17677638" y="0"/>
                </a:lnTo>
                <a:lnTo>
                  <a:pt x="17677638" y="17677638"/>
                </a:lnTo>
                <a:lnTo>
                  <a:pt x="0" y="176776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ED7B67CD-3D35-D5C8-4117-985FF66E2D58}"/>
              </a:ext>
            </a:extLst>
          </p:cNvPr>
          <p:cNvSpPr/>
          <p:nvPr/>
        </p:nvSpPr>
        <p:spPr>
          <a:xfrm>
            <a:off x="2337815" y="7428149"/>
            <a:ext cx="3354734" cy="1323503"/>
          </a:xfrm>
          <a:custGeom>
            <a:avLst/>
            <a:gdLst/>
            <a:ahLst/>
            <a:cxnLst/>
            <a:rect l="l" t="t" r="r" b="b"/>
            <a:pathLst>
              <a:path w="3354734" h="1323503">
                <a:moveTo>
                  <a:pt x="0" y="0"/>
                </a:moveTo>
                <a:lnTo>
                  <a:pt x="3354734" y="0"/>
                </a:lnTo>
                <a:lnTo>
                  <a:pt x="3354734" y="1323503"/>
                </a:lnTo>
                <a:lnTo>
                  <a:pt x="0" y="13235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5942" t="-13471" r="-5410" b="-12137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CF306F06-67AA-82B7-8681-313179F500DF}"/>
              </a:ext>
            </a:extLst>
          </p:cNvPr>
          <p:cNvSpPr/>
          <p:nvPr/>
        </p:nvSpPr>
        <p:spPr>
          <a:xfrm>
            <a:off x="7759474" y="7555659"/>
            <a:ext cx="2769052" cy="1050820"/>
          </a:xfrm>
          <a:custGeom>
            <a:avLst/>
            <a:gdLst/>
            <a:ahLst/>
            <a:cxnLst/>
            <a:rect l="l" t="t" r="r" b="b"/>
            <a:pathLst>
              <a:path w="2769052" h="1050820">
                <a:moveTo>
                  <a:pt x="0" y="0"/>
                </a:moveTo>
                <a:lnTo>
                  <a:pt x="2769052" y="0"/>
                </a:lnTo>
                <a:lnTo>
                  <a:pt x="2769052" y="1050821"/>
                </a:lnTo>
                <a:lnTo>
                  <a:pt x="0" y="105082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5AB74E5D-26F3-5CE7-B160-878563EADE80}"/>
              </a:ext>
            </a:extLst>
          </p:cNvPr>
          <p:cNvSpPr/>
          <p:nvPr/>
        </p:nvSpPr>
        <p:spPr>
          <a:xfrm>
            <a:off x="12595451" y="7571252"/>
            <a:ext cx="3623297" cy="1035228"/>
          </a:xfrm>
          <a:custGeom>
            <a:avLst/>
            <a:gdLst/>
            <a:ahLst/>
            <a:cxnLst/>
            <a:rect l="l" t="t" r="r" b="b"/>
            <a:pathLst>
              <a:path w="3623297" h="1035228">
                <a:moveTo>
                  <a:pt x="0" y="0"/>
                </a:moveTo>
                <a:lnTo>
                  <a:pt x="3623297" y="0"/>
                </a:lnTo>
                <a:lnTo>
                  <a:pt x="3623297" y="1035228"/>
                </a:lnTo>
                <a:lnTo>
                  <a:pt x="0" y="103522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8122" t="-63773" r="-28697" b="-76787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65AEB863-FFD8-48A3-672C-1954E22168F5}"/>
              </a:ext>
            </a:extLst>
          </p:cNvPr>
          <p:cNvSpPr/>
          <p:nvPr/>
        </p:nvSpPr>
        <p:spPr>
          <a:xfrm>
            <a:off x="4739030" y="517905"/>
            <a:ext cx="8809941" cy="4388028"/>
          </a:xfrm>
          <a:custGeom>
            <a:avLst/>
            <a:gdLst/>
            <a:ahLst/>
            <a:cxnLst/>
            <a:rect l="l" t="t" r="r" b="b"/>
            <a:pathLst>
              <a:path w="8809941" h="4388028">
                <a:moveTo>
                  <a:pt x="0" y="0"/>
                </a:moveTo>
                <a:lnTo>
                  <a:pt x="8809941" y="0"/>
                </a:lnTo>
                <a:lnTo>
                  <a:pt x="8809941" y="4388028"/>
                </a:lnTo>
                <a:lnTo>
                  <a:pt x="0" y="438802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8D713CF4-C0FA-A499-D660-7B07D2CB91BB}"/>
              </a:ext>
            </a:extLst>
          </p:cNvPr>
          <p:cNvSpPr txBox="1"/>
          <p:nvPr/>
        </p:nvSpPr>
        <p:spPr>
          <a:xfrm>
            <a:off x="2409602" y="5143500"/>
            <a:ext cx="13468796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rPr>
              <a:t>BILANS ZDROWIA OSOBY DOROSŁEJ</a:t>
            </a:r>
          </a:p>
        </p:txBody>
      </p:sp>
    </p:spTree>
    <p:extLst>
      <p:ext uri="{BB962C8B-B14F-4D97-AF65-F5344CB8AC3E}">
        <p14:creationId xmlns:p14="http://schemas.microsoft.com/office/powerpoint/2010/main" val="3276354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77958" y="4474808"/>
            <a:ext cx="11880274" cy="940242"/>
            <a:chOff x="0" y="0"/>
            <a:chExt cx="3128961" cy="24763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28961" cy="247636"/>
            </a:xfrm>
            <a:custGeom>
              <a:avLst/>
              <a:gdLst/>
              <a:ahLst/>
              <a:cxnLst/>
              <a:rect l="l" t="t" r="r" b="b"/>
              <a:pathLst>
                <a:path w="3128961" h="247636">
                  <a:moveTo>
                    <a:pt x="0" y="0"/>
                  </a:moveTo>
                  <a:lnTo>
                    <a:pt x="3128961" y="0"/>
                  </a:lnTo>
                  <a:lnTo>
                    <a:pt x="3128961" y="247636"/>
                  </a:lnTo>
                  <a:lnTo>
                    <a:pt x="0" y="247636"/>
                  </a:lnTo>
                  <a:close/>
                </a:path>
              </a:pathLst>
            </a:custGeom>
            <a:solidFill>
              <a:srgbClr val="B4CDFF">
                <a:alpha val="8000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050"/>
              <a:ext cx="3128961" cy="2285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560095" y="2802219"/>
            <a:ext cx="13716000" cy="4682562"/>
            <a:chOff x="0" y="0"/>
            <a:chExt cx="18288000" cy="624341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288000" cy="6243416"/>
            </a:xfrm>
            <a:custGeom>
              <a:avLst/>
              <a:gdLst/>
              <a:ahLst/>
              <a:cxnLst/>
              <a:rect l="l" t="t" r="r" b="b"/>
              <a:pathLst>
                <a:path w="18288000" h="6243416">
                  <a:moveTo>
                    <a:pt x="0" y="0"/>
                  </a:moveTo>
                  <a:lnTo>
                    <a:pt x="18288000" y="0"/>
                  </a:lnTo>
                  <a:lnTo>
                    <a:pt x="18288000" y="6243416"/>
                  </a:lnTo>
                  <a:lnTo>
                    <a:pt x="0" y="624341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9050"/>
              <a:ext cx="18288000" cy="622436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559"/>
                </a:lnSpc>
              </a:pP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PROFILAKTYKA NA NOWO</a:t>
              </a:r>
            </a:p>
            <a:p>
              <a:pPr algn="ctr">
                <a:lnSpc>
                  <a:spcPts val="6156"/>
                </a:lnSpc>
              </a:pPr>
              <a:endParaRPr lang="en-US" sz="6999" b="1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  <a:p>
              <a:pPr algn="ctr">
                <a:lnSpc>
                  <a:spcPts val="5400"/>
                </a:lnSpc>
              </a:pPr>
              <a:r>
                <a:rPr lang="en-US" sz="5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ZAŁOŻENIA PROGRAMU 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9" name="Freeform 9"/>
          <p:cNvSpPr/>
          <p:nvPr/>
        </p:nvSpPr>
        <p:spPr>
          <a:xfrm>
            <a:off x="15706452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65700A-A0A9-F2DA-20EB-A9B4B42DFB24}"/>
              </a:ext>
            </a:extLst>
          </p:cNvPr>
          <p:cNvSpPr txBox="1"/>
          <p:nvPr/>
        </p:nvSpPr>
        <p:spPr>
          <a:xfrm>
            <a:off x="673572" y="8801100"/>
            <a:ext cx="16940856" cy="461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00"/>
              </a:lnSpc>
              <a:spcBef>
                <a:spcPct val="0"/>
              </a:spcBef>
            </a:pPr>
            <a:r>
              <a:rPr lang="pl-PL" sz="3000" b="1" dirty="0">
                <a:solidFill>
                  <a:srgbClr val="B4CDFF"/>
                </a:solidFill>
                <a:latin typeface="Poppins Bold"/>
                <a:ea typeface="Poppins Bold"/>
                <a:cs typeface="Poppins Bold"/>
                <a:sym typeface="Poppins Bold"/>
              </a:rPr>
              <a:t>MINISTER ZDROWIA IZABELA LESZCZYNA</a:t>
            </a:r>
            <a:endParaRPr lang="en-US" sz="3000" b="1" dirty="0">
              <a:solidFill>
                <a:srgbClr val="B4CDFF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50525" y="3677288"/>
            <a:ext cx="9989230" cy="4944669"/>
          </a:xfrm>
          <a:custGeom>
            <a:avLst/>
            <a:gdLst/>
            <a:ahLst/>
            <a:cxnLst/>
            <a:rect l="l" t="t" r="r" b="b"/>
            <a:pathLst>
              <a:path w="9989230" h="4944669">
                <a:moveTo>
                  <a:pt x="0" y="0"/>
                </a:moveTo>
                <a:lnTo>
                  <a:pt x="9989231" y="0"/>
                </a:lnTo>
                <a:lnTo>
                  <a:pt x="9989231" y="4944668"/>
                </a:lnTo>
                <a:lnTo>
                  <a:pt x="0" y="49446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3" name="Freeform 3"/>
          <p:cNvSpPr/>
          <p:nvPr/>
        </p:nvSpPr>
        <p:spPr>
          <a:xfrm flipH="1" flipV="1">
            <a:off x="7048244" y="3677288"/>
            <a:ext cx="9989230" cy="4944669"/>
          </a:xfrm>
          <a:custGeom>
            <a:avLst/>
            <a:gdLst/>
            <a:ahLst/>
            <a:cxnLst/>
            <a:rect l="l" t="t" r="r" b="b"/>
            <a:pathLst>
              <a:path w="9989230" h="4944669">
                <a:moveTo>
                  <a:pt x="9989231" y="4944668"/>
                </a:moveTo>
                <a:lnTo>
                  <a:pt x="0" y="4944668"/>
                </a:lnTo>
                <a:lnTo>
                  <a:pt x="0" y="0"/>
                </a:lnTo>
                <a:lnTo>
                  <a:pt x="9989231" y="0"/>
                </a:lnTo>
                <a:lnTo>
                  <a:pt x="9989231" y="4944668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4" name="Group 4"/>
          <p:cNvGrpSpPr/>
          <p:nvPr/>
        </p:nvGrpSpPr>
        <p:grpSpPr>
          <a:xfrm>
            <a:off x="2286000" y="1799598"/>
            <a:ext cx="13716000" cy="1877690"/>
            <a:chOff x="0" y="0"/>
            <a:chExt cx="18288000" cy="250358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288000" cy="2503586"/>
            </a:xfrm>
            <a:custGeom>
              <a:avLst/>
              <a:gdLst/>
              <a:ahLst/>
              <a:cxnLst/>
              <a:rect l="l" t="t" r="r" b="b"/>
              <a:pathLst>
                <a:path w="18288000" h="2503586">
                  <a:moveTo>
                    <a:pt x="0" y="0"/>
                  </a:moveTo>
                  <a:lnTo>
                    <a:pt x="18288000" y="0"/>
                  </a:lnTo>
                  <a:lnTo>
                    <a:pt x="18288000" y="2503586"/>
                  </a:lnTo>
                  <a:lnTo>
                    <a:pt x="0" y="250358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9050"/>
              <a:ext cx="18288000" cy="248453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559"/>
                </a:lnSpc>
              </a:pP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CELE PROGRAMU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707215" y="5017389"/>
            <a:ext cx="4197011" cy="2385822"/>
            <a:chOff x="0" y="0"/>
            <a:chExt cx="5596014" cy="318109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596014" cy="3181096"/>
            </a:xfrm>
            <a:custGeom>
              <a:avLst/>
              <a:gdLst/>
              <a:ahLst/>
              <a:cxnLst/>
              <a:rect l="l" t="t" r="r" b="b"/>
              <a:pathLst>
                <a:path w="5596014" h="3181096">
                  <a:moveTo>
                    <a:pt x="351151" y="0"/>
                  </a:moveTo>
                  <a:lnTo>
                    <a:pt x="5244864" y="0"/>
                  </a:lnTo>
                  <a:cubicBezTo>
                    <a:pt x="5438799" y="0"/>
                    <a:pt x="5596014" y="157215"/>
                    <a:pt x="5596014" y="351151"/>
                  </a:cubicBezTo>
                  <a:lnTo>
                    <a:pt x="5596014" y="2829945"/>
                  </a:lnTo>
                  <a:cubicBezTo>
                    <a:pt x="5596014" y="2923076"/>
                    <a:pt x="5559018" y="3012393"/>
                    <a:pt x="5493165" y="3078246"/>
                  </a:cubicBezTo>
                  <a:cubicBezTo>
                    <a:pt x="5427311" y="3144100"/>
                    <a:pt x="5337995" y="3181096"/>
                    <a:pt x="5244864" y="3181096"/>
                  </a:cubicBezTo>
                  <a:lnTo>
                    <a:pt x="351151" y="3181096"/>
                  </a:lnTo>
                  <a:cubicBezTo>
                    <a:pt x="157215" y="3181096"/>
                    <a:pt x="0" y="3023881"/>
                    <a:pt x="0" y="2829945"/>
                  </a:cubicBezTo>
                  <a:lnTo>
                    <a:pt x="0" y="351151"/>
                  </a:lnTo>
                  <a:cubicBezTo>
                    <a:pt x="0" y="258020"/>
                    <a:pt x="36996" y="168703"/>
                    <a:pt x="102850" y="102850"/>
                  </a:cubicBezTo>
                  <a:cubicBezTo>
                    <a:pt x="168703" y="36996"/>
                    <a:pt x="258020" y="0"/>
                    <a:pt x="35115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pl-PL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28575"/>
              <a:ext cx="5596014" cy="320967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00"/>
                </a:lnSpc>
              </a:pP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OD 20. ROKU ŻYCIA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136139" y="5090061"/>
            <a:ext cx="4191511" cy="2153845"/>
            <a:chOff x="0" y="0"/>
            <a:chExt cx="5588682" cy="287179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588681" cy="2646878"/>
            </a:xfrm>
            <a:custGeom>
              <a:avLst/>
              <a:gdLst/>
              <a:ahLst/>
              <a:cxnLst/>
              <a:rect l="l" t="t" r="r" b="b"/>
              <a:pathLst>
                <a:path w="5588681" h="2646878">
                  <a:moveTo>
                    <a:pt x="0" y="0"/>
                  </a:moveTo>
                  <a:lnTo>
                    <a:pt x="5588681" y="0"/>
                  </a:lnTo>
                  <a:lnTo>
                    <a:pt x="5588681" y="2646878"/>
                  </a:lnTo>
                  <a:lnTo>
                    <a:pt x="0" y="264687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pl-PL" dirty="0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96341"/>
              <a:ext cx="5588682" cy="267545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00"/>
                </a:lnSpc>
              </a:pP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PERSONALIZACJA BADAŃ  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2621868" y="5237674"/>
            <a:ext cx="3958917" cy="2056225"/>
            <a:chOff x="0" y="-83863"/>
            <a:chExt cx="5278557" cy="2741633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161364" cy="2657770"/>
            </a:xfrm>
            <a:custGeom>
              <a:avLst/>
              <a:gdLst/>
              <a:ahLst/>
              <a:cxnLst/>
              <a:rect l="l" t="t" r="r" b="b"/>
              <a:pathLst>
                <a:path w="5161364" h="2657770">
                  <a:moveTo>
                    <a:pt x="0" y="0"/>
                  </a:moveTo>
                  <a:lnTo>
                    <a:pt x="5161364" y="0"/>
                  </a:lnTo>
                  <a:lnTo>
                    <a:pt x="5161364" y="2657770"/>
                  </a:lnTo>
                  <a:lnTo>
                    <a:pt x="0" y="265777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pl-PL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17192" y="-83863"/>
              <a:ext cx="5161365" cy="268634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00"/>
                </a:lnSpc>
              </a:pP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KONSULTACJA</a:t>
              </a:r>
              <a:endParaRPr lang="pl-PL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algn="ctr">
                <a:lnSpc>
                  <a:spcPts val="3600"/>
                </a:lnSpc>
              </a:pP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W POZ </a:t>
              </a:r>
            </a:p>
          </p:txBody>
        </p:sp>
      </p:grpSp>
      <p:sp>
        <p:nvSpPr>
          <p:cNvPr id="16" name="Freeform 16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7" name="Freeform 17"/>
          <p:cNvSpPr/>
          <p:nvPr/>
        </p:nvSpPr>
        <p:spPr>
          <a:xfrm>
            <a:off x="15706452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05181" y="4942972"/>
            <a:ext cx="17677638" cy="17677638"/>
          </a:xfrm>
          <a:custGeom>
            <a:avLst/>
            <a:gdLst/>
            <a:ahLst/>
            <a:cxnLst/>
            <a:rect l="l" t="t" r="r" b="b"/>
            <a:pathLst>
              <a:path w="17677638" h="17677638">
                <a:moveTo>
                  <a:pt x="0" y="0"/>
                </a:moveTo>
                <a:lnTo>
                  <a:pt x="17677638" y="0"/>
                </a:lnTo>
                <a:lnTo>
                  <a:pt x="17677638" y="17677638"/>
                </a:lnTo>
                <a:lnTo>
                  <a:pt x="0" y="176776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3" name="Group 3"/>
          <p:cNvGrpSpPr/>
          <p:nvPr/>
        </p:nvGrpSpPr>
        <p:grpSpPr>
          <a:xfrm>
            <a:off x="2286000" y="1801644"/>
            <a:ext cx="13716000" cy="2672334"/>
            <a:chOff x="0" y="0"/>
            <a:chExt cx="18288000" cy="356311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8288000" cy="3563112"/>
            </a:xfrm>
            <a:custGeom>
              <a:avLst/>
              <a:gdLst/>
              <a:ahLst/>
              <a:cxnLst/>
              <a:rect l="l" t="t" r="r" b="b"/>
              <a:pathLst>
                <a:path w="18288000" h="3563112">
                  <a:moveTo>
                    <a:pt x="0" y="0"/>
                  </a:moveTo>
                  <a:lnTo>
                    <a:pt x="18288000" y="0"/>
                  </a:lnTo>
                  <a:lnTo>
                    <a:pt x="18288000" y="3563112"/>
                  </a:lnTo>
                  <a:lnTo>
                    <a:pt x="0" y="356311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18288000" cy="352501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391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NAJWIĘKSZY PROGRAM </a:t>
              </a:r>
            </a:p>
            <a:p>
              <a:pPr algn="ctr">
                <a:lnSpc>
                  <a:spcPts val="7391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PROFILAKTYKI ZDROWOTNEJ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28700" y="5284632"/>
            <a:ext cx="7078770" cy="1606296"/>
            <a:chOff x="0" y="0"/>
            <a:chExt cx="9438360" cy="214172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438360" cy="2141728"/>
            </a:xfrm>
            <a:custGeom>
              <a:avLst/>
              <a:gdLst/>
              <a:ahLst/>
              <a:cxnLst/>
              <a:rect l="l" t="t" r="r" b="b"/>
              <a:pathLst>
                <a:path w="9438360" h="2141728">
                  <a:moveTo>
                    <a:pt x="0" y="0"/>
                  </a:moveTo>
                  <a:lnTo>
                    <a:pt x="9438360" y="0"/>
                  </a:lnTo>
                  <a:lnTo>
                    <a:pt x="9438360" y="2141728"/>
                  </a:lnTo>
                  <a:lnTo>
                    <a:pt x="0" y="214172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9438360" cy="2189353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6000"/>
                </a:lnSpc>
              </a:pPr>
              <a:r>
                <a:rPr lang="en-US" sz="50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WSPIERA </a:t>
              </a:r>
            </a:p>
            <a:p>
              <a:pPr algn="ctr">
                <a:lnSpc>
                  <a:spcPts val="3600"/>
                </a:lnSpc>
              </a:pPr>
              <a:r>
                <a:rPr lang="en-US" sz="300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POSTAWY PROZDROWOTNE 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018208" y="5284632"/>
            <a:ext cx="6241092" cy="1606296"/>
            <a:chOff x="0" y="0"/>
            <a:chExt cx="8321456" cy="214172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321456" cy="2141728"/>
            </a:xfrm>
            <a:custGeom>
              <a:avLst/>
              <a:gdLst/>
              <a:ahLst/>
              <a:cxnLst/>
              <a:rect l="l" t="t" r="r" b="b"/>
              <a:pathLst>
                <a:path w="8321456" h="2141728">
                  <a:moveTo>
                    <a:pt x="0" y="0"/>
                  </a:moveTo>
                  <a:lnTo>
                    <a:pt x="8321456" y="0"/>
                  </a:lnTo>
                  <a:lnTo>
                    <a:pt x="8321456" y="2141728"/>
                  </a:lnTo>
                  <a:lnTo>
                    <a:pt x="0" y="214172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8321456" cy="2189353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6000"/>
                </a:lnSpc>
              </a:pPr>
              <a:r>
                <a:rPr lang="en-US" sz="50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BUDUJE </a:t>
              </a:r>
            </a:p>
            <a:p>
              <a:pPr algn="ctr">
                <a:lnSpc>
                  <a:spcPts val="3600"/>
                </a:lnSpc>
              </a:pPr>
              <a:r>
                <a:rPr lang="en-US" sz="300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RELACJE PACJENTÓW Z POZ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3" name="Freeform 13"/>
          <p:cNvSpPr/>
          <p:nvPr/>
        </p:nvSpPr>
        <p:spPr>
          <a:xfrm>
            <a:off x="15706452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14" name="Group 14"/>
          <p:cNvGrpSpPr/>
          <p:nvPr/>
        </p:nvGrpSpPr>
        <p:grpSpPr>
          <a:xfrm>
            <a:off x="1028700" y="7472956"/>
            <a:ext cx="7455122" cy="2063496"/>
            <a:chOff x="0" y="0"/>
            <a:chExt cx="9940163" cy="275132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940163" cy="2751328"/>
            </a:xfrm>
            <a:custGeom>
              <a:avLst/>
              <a:gdLst/>
              <a:ahLst/>
              <a:cxnLst/>
              <a:rect l="l" t="t" r="r" b="b"/>
              <a:pathLst>
                <a:path w="9940163" h="2751328">
                  <a:moveTo>
                    <a:pt x="0" y="0"/>
                  </a:moveTo>
                  <a:lnTo>
                    <a:pt x="9940163" y="0"/>
                  </a:lnTo>
                  <a:lnTo>
                    <a:pt x="9940163" y="2751328"/>
                  </a:lnTo>
                  <a:lnTo>
                    <a:pt x="0" y="275132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9940163" cy="2798953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6000"/>
                </a:lnSpc>
              </a:pPr>
              <a:r>
                <a:rPr lang="en-US" sz="50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UMOŻLIWIA </a:t>
              </a:r>
            </a:p>
            <a:p>
              <a:pPr algn="ctr">
                <a:lnSpc>
                  <a:spcPts val="3600"/>
                </a:lnSpc>
              </a:pPr>
              <a:r>
                <a:rPr lang="en-US" sz="300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WCZEŚNIEJSZE WYKRYCIE CHORÓB CYWILIZACYJNYCH I INFEKCYJNYCH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018208" y="7472956"/>
            <a:ext cx="6241092" cy="2063496"/>
            <a:chOff x="0" y="0"/>
            <a:chExt cx="8321456" cy="275132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321456" cy="2751328"/>
            </a:xfrm>
            <a:custGeom>
              <a:avLst/>
              <a:gdLst/>
              <a:ahLst/>
              <a:cxnLst/>
              <a:rect l="l" t="t" r="r" b="b"/>
              <a:pathLst>
                <a:path w="8321456" h="2751328">
                  <a:moveTo>
                    <a:pt x="0" y="0"/>
                  </a:moveTo>
                  <a:lnTo>
                    <a:pt x="8321456" y="0"/>
                  </a:lnTo>
                  <a:lnTo>
                    <a:pt x="8321456" y="2751328"/>
                  </a:lnTo>
                  <a:lnTo>
                    <a:pt x="0" y="275132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8321456" cy="2798953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6000"/>
                </a:lnSpc>
              </a:pPr>
              <a:r>
                <a:rPr lang="en-US" sz="50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UMACNIA POZ</a:t>
              </a:r>
            </a:p>
            <a:p>
              <a:pPr algn="ctr">
                <a:lnSpc>
                  <a:spcPts val="3600"/>
                </a:lnSpc>
              </a:pPr>
              <a:r>
                <a:rPr lang="en-US" sz="300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W ROLI STRAŻNIKA ZDROWIA PACJENTÓW 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03863" y="4156055"/>
            <a:ext cx="11880274" cy="2375001"/>
            <a:chOff x="0" y="0"/>
            <a:chExt cx="3128961" cy="6255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28961" cy="625515"/>
            </a:xfrm>
            <a:custGeom>
              <a:avLst/>
              <a:gdLst/>
              <a:ahLst/>
              <a:cxnLst/>
              <a:rect l="l" t="t" r="r" b="b"/>
              <a:pathLst>
                <a:path w="3128961" h="625515">
                  <a:moveTo>
                    <a:pt x="0" y="0"/>
                  </a:moveTo>
                  <a:lnTo>
                    <a:pt x="3128961" y="0"/>
                  </a:lnTo>
                  <a:lnTo>
                    <a:pt x="3128961" y="625515"/>
                  </a:lnTo>
                  <a:lnTo>
                    <a:pt x="0" y="625515"/>
                  </a:lnTo>
                  <a:close/>
                </a:path>
              </a:pathLst>
            </a:custGeom>
            <a:solidFill>
              <a:srgbClr val="B4CDFF">
                <a:alpha val="8000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050"/>
              <a:ext cx="3128961" cy="6064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97090" y="3276981"/>
            <a:ext cx="15294280" cy="3161919"/>
            <a:chOff x="0" y="0"/>
            <a:chExt cx="20392374" cy="421589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392374" cy="4215892"/>
            </a:xfrm>
            <a:custGeom>
              <a:avLst/>
              <a:gdLst/>
              <a:ahLst/>
              <a:cxnLst/>
              <a:rect l="l" t="t" r="r" b="b"/>
              <a:pathLst>
                <a:path w="20392374" h="4215892">
                  <a:moveTo>
                    <a:pt x="0" y="0"/>
                  </a:moveTo>
                  <a:lnTo>
                    <a:pt x="20392374" y="0"/>
                  </a:lnTo>
                  <a:lnTo>
                    <a:pt x="20392374" y="4215892"/>
                  </a:lnTo>
                  <a:lnTo>
                    <a:pt x="0" y="421589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0392374" cy="427304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ROZPOCZĘCIE PROGRAMU </a:t>
              </a:r>
            </a:p>
            <a:p>
              <a:pPr algn="ctr">
                <a:lnSpc>
                  <a:spcPts val="6000"/>
                </a:lnSpc>
              </a:pPr>
              <a:r>
                <a:rPr lang="en-US" sz="5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POCZĄTEK ŚCIEŻKI </a:t>
              </a:r>
            </a:p>
            <a:p>
              <a:pPr algn="ctr">
                <a:lnSpc>
                  <a:spcPts val="6000"/>
                </a:lnSpc>
              </a:pPr>
              <a:r>
                <a:rPr lang="en-US" sz="5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PROFILAKTYCZNEJ ORAZ LECZENIA 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9" name="Group 9"/>
          <p:cNvGrpSpPr/>
          <p:nvPr/>
        </p:nvGrpSpPr>
        <p:grpSpPr>
          <a:xfrm rot="-5400000">
            <a:off x="2512235" y="6516028"/>
            <a:ext cx="12411874" cy="14856762"/>
            <a:chOff x="0" y="0"/>
            <a:chExt cx="12207705" cy="14612376"/>
          </a:xfrm>
        </p:grpSpPr>
        <p:sp>
          <p:nvSpPr>
            <p:cNvPr id="10" name="Freeform 10"/>
            <p:cNvSpPr/>
            <p:nvPr/>
          </p:nvSpPr>
          <p:spPr>
            <a:xfrm>
              <a:off x="10375343" y="2136267"/>
              <a:ext cx="2545583" cy="10341102"/>
            </a:xfrm>
            <a:custGeom>
              <a:avLst/>
              <a:gdLst/>
              <a:ahLst/>
              <a:cxnLst/>
              <a:rect l="l" t="t" r="r" b="b"/>
              <a:pathLst>
                <a:path w="2545583" h="10341102">
                  <a:moveTo>
                    <a:pt x="44563" y="3683"/>
                  </a:moveTo>
                  <a:cubicBezTo>
                    <a:pt x="2545584" y="2856865"/>
                    <a:pt x="2545584" y="7482967"/>
                    <a:pt x="44563" y="10336149"/>
                  </a:cubicBezTo>
                  <a:cubicBezTo>
                    <a:pt x="40424" y="10341102"/>
                    <a:pt x="33740" y="10341102"/>
                    <a:pt x="29603" y="10336149"/>
                  </a:cubicBezTo>
                  <a:lnTo>
                    <a:pt x="4138" y="10305669"/>
                  </a:lnTo>
                  <a:cubicBezTo>
                    <a:pt x="2122" y="10303256"/>
                    <a:pt x="1062" y="10300081"/>
                    <a:pt x="1062" y="10296652"/>
                  </a:cubicBezTo>
                  <a:cubicBezTo>
                    <a:pt x="1062" y="10293223"/>
                    <a:pt x="2228" y="10290048"/>
                    <a:pt x="4138" y="10287635"/>
                  </a:cubicBezTo>
                  <a:cubicBezTo>
                    <a:pt x="2470528" y="7461123"/>
                    <a:pt x="2470528" y="2878582"/>
                    <a:pt x="4138" y="52070"/>
                  </a:cubicBezTo>
                  <a:cubicBezTo>
                    <a:pt x="0" y="47117"/>
                    <a:pt x="0" y="39116"/>
                    <a:pt x="4138" y="34163"/>
                  </a:cubicBezTo>
                  <a:lnTo>
                    <a:pt x="29603" y="3683"/>
                  </a:lnTo>
                  <a:cubicBezTo>
                    <a:pt x="31619" y="1270"/>
                    <a:pt x="34271" y="0"/>
                    <a:pt x="37135" y="0"/>
                  </a:cubicBezTo>
                  <a:cubicBezTo>
                    <a:pt x="40000" y="0"/>
                    <a:pt x="42653" y="1397"/>
                    <a:pt x="44669" y="3683"/>
                  </a:cubicBezTo>
                  <a:moveTo>
                    <a:pt x="29708" y="21590"/>
                  </a:moveTo>
                  <a:lnTo>
                    <a:pt x="37242" y="12573"/>
                  </a:lnTo>
                  <a:lnTo>
                    <a:pt x="44775" y="21590"/>
                  </a:lnTo>
                  <a:lnTo>
                    <a:pt x="19311" y="52070"/>
                  </a:lnTo>
                  <a:lnTo>
                    <a:pt x="11777" y="43053"/>
                  </a:lnTo>
                  <a:lnTo>
                    <a:pt x="19311" y="34036"/>
                  </a:lnTo>
                  <a:cubicBezTo>
                    <a:pt x="2498594" y="2870454"/>
                    <a:pt x="2498594" y="7469124"/>
                    <a:pt x="19311" y="10305543"/>
                  </a:cubicBezTo>
                  <a:lnTo>
                    <a:pt x="11777" y="10296525"/>
                  </a:lnTo>
                  <a:lnTo>
                    <a:pt x="19311" y="10287509"/>
                  </a:lnTo>
                  <a:lnTo>
                    <a:pt x="44775" y="10317988"/>
                  </a:lnTo>
                  <a:lnTo>
                    <a:pt x="37242" y="10327006"/>
                  </a:lnTo>
                  <a:lnTo>
                    <a:pt x="29708" y="10317988"/>
                  </a:lnTo>
                  <a:cubicBezTo>
                    <a:pt x="2517899" y="7474712"/>
                    <a:pt x="2517899" y="2864739"/>
                    <a:pt x="29708" y="21336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701271" y="8029077"/>
            <a:ext cx="1289456" cy="1289456"/>
            <a:chOff x="0" y="0"/>
            <a:chExt cx="1719274" cy="1719274"/>
          </a:xfrm>
        </p:grpSpPr>
        <p:sp>
          <p:nvSpPr>
            <p:cNvPr id="12" name="Freeform 12"/>
            <p:cNvSpPr/>
            <p:nvPr/>
          </p:nvSpPr>
          <p:spPr>
            <a:xfrm>
              <a:off x="12700" y="12700"/>
              <a:ext cx="1693926" cy="1693926"/>
            </a:xfrm>
            <a:custGeom>
              <a:avLst/>
              <a:gdLst/>
              <a:ahLst/>
              <a:cxnLst/>
              <a:rect l="l" t="t" r="r" b="b"/>
              <a:pathLst>
                <a:path w="1693926" h="1693926">
                  <a:moveTo>
                    <a:pt x="0" y="846963"/>
                  </a:moveTo>
                  <a:cubicBezTo>
                    <a:pt x="0" y="379222"/>
                    <a:pt x="379222" y="0"/>
                    <a:pt x="846963" y="0"/>
                  </a:cubicBezTo>
                  <a:cubicBezTo>
                    <a:pt x="1314704" y="0"/>
                    <a:pt x="1693926" y="379222"/>
                    <a:pt x="1693926" y="846963"/>
                  </a:cubicBezTo>
                  <a:cubicBezTo>
                    <a:pt x="1693926" y="1314704"/>
                    <a:pt x="1314704" y="1693926"/>
                    <a:pt x="846963" y="1693926"/>
                  </a:cubicBezTo>
                  <a:cubicBezTo>
                    <a:pt x="379222" y="1693926"/>
                    <a:pt x="0" y="1314704"/>
                    <a:pt x="0" y="846963"/>
                  </a:cubicBezTo>
                  <a:close/>
                </a:path>
              </a:pathLst>
            </a:custGeom>
            <a:solidFill>
              <a:srgbClr val="F4F4F4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0"/>
              <a:ext cx="1719326" cy="1719326"/>
            </a:xfrm>
            <a:custGeom>
              <a:avLst/>
              <a:gdLst/>
              <a:ahLst/>
              <a:cxnLst/>
              <a:rect l="l" t="t" r="r" b="b"/>
              <a:pathLst>
                <a:path w="1719326" h="1719326">
                  <a:moveTo>
                    <a:pt x="0" y="859663"/>
                  </a:moveTo>
                  <a:cubicBezTo>
                    <a:pt x="0" y="384810"/>
                    <a:pt x="384810" y="0"/>
                    <a:pt x="859663" y="0"/>
                  </a:cubicBezTo>
                  <a:lnTo>
                    <a:pt x="859663" y="12700"/>
                  </a:lnTo>
                  <a:lnTo>
                    <a:pt x="859663" y="0"/>
                  </a:lnTo>
                  <a:cubicBezTo>
                    <a:pt x="1334389" y="0"/>
                    <a:pt x="1719326" y="384810"/>
                    <a:pt x="1719326" y="859663"/>
                  </a:cubicBezTo>
                  <a:cubicBezTo>
                    <a:pt x="1719326" y="1334516"/>
                    <a:pt x="1334516" y="1719326"/>
                    <a:pt x="859663" y="1719326"/>
                  </a:cubicBezTo>
                  <a:lnTo>
                    <a:pt x="859663" y="1706626"/>
                  </a:lnTo>
                  <a:lnTo>
                    <a:pt x="859663" y="1719326"/>
                  </a:lnTo>
                  <a:cubicBezTo>
                    <a:pt x="384810" y="1719326"/>
                    <a:pt x="0" y="1334389"/>
                    <a:pt x="0" y="859663"/>
                  </a:cubicBezTo>
                  <a:lnTo>
                    <a:pt x="12700" y="859663"/>
                  </a:lnTo>
                  <a:lnTo>
                    <a:pt x="23495" y="866394"/>
                  </a:lnTo>
                  <a:cubicBezTo>
                    <a:pt x="20447" y="871220"/>
                    <a:pt x="14605" y="873379"/>
                    <a:pt x="9271" y="871855"/>
                  </a:cubicBezTo>
                  <a:cubicBezTo>
                    <a:pt x="3937" y="870331"/>
                    <a:pt x="0" y="865251"/>
                    <a:pt x="0" y="859663"/>
                  </a:cubicBezTo>
                  <a:moveTo>
                    <a:pt x="25400" y="859663"/>
                  </a:moveTo>
                  <a:lnTo>
                    <a:pt x="12700" y="859663"/>
                  </a:lnTo>
                  <a:lnTo>
                    <a:pt x="1905" y="852932"/>
                  </a:lnTo>
                  <a:cubicBezTo>
                    <a:pt x="4953" y="848106"/>
                    <a:pt x="10795" y="845947"/>
                    <a:pt x="16129" y="847471"/>
                  </a:cubicBezTo>
                  <a:cubicBezTo>
                    <a:pt x="21463" y="848995"/>
                    <a:pt x="25273" y="854075"/>
                    <a:pt x="25273" y="859663"/>
                  </a:cubicBezTo>
                  <a:cubicBezTo>
                    <a:pt x="25273" y="1320419"/>
                    <a:pt x="398780" y="1693926"/>
                    <a:pt x="859536" y="1693926"/>
                  </a:cubicBezTo>
                  <a:cubicBezTo>
                    <a:pt x="1320292" y="1693926"/>
                    <a:pt x="1693799" y="1320419"/>
                    <a:pt x="1693799" y="859663"/>
                  </a:cubicBezTo>
                  <a:lnTo>
                    <a:pt x="1706499" y="859663"/>
                  </a:lnTo>
                  <a:lnTo>
                    <a:pt x="1693799" y="859663"/>
                  </a:lnTo>
                  <a:cubicBezTo>
                    <a:pt x="1693926" y="398907"/>
                    <a:pt x="1320419" y="25400"/>
                    <a:pt x="859663" y="25400"/>
                  </a:cubicBezTo>
                  <a:lnTo>
                    <a:pt x="859663" y="12700"/>
                  </a:lnTo>
                  <a:lnTo>
                    <a:pt x="859663" y="25400"/>
                  </a:lnTo>
                  <a:cubicBezTo>
                    <a:pt x="398907" y="25400"/>
                    <a:pt x="25400" y="398907"/>
                    <a:pt x="25400" y="859663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sp>
        <p:nvSpPr>
          <p:cNvPr id="14" name="Freeform 14" descr="Narząd serca kontur"/>
          <p:cNvSpPr/>
          <p:nvPr/>
        </p:nvSpPr>
        <p:spPr>
          <a:xfrm>
            <a:off x="4819378" y="8147184"/>
            <a:ext cx="1053242" cy="1053242"/>
          </a:xfrm>
          <a:custGeom>
            <a:avLst/>
            <a:gdLst/>
            <a:ahLst/>
            <a:cxnLst/>
            <a:rect l="l" t="t" r="r" b="b"/>
            <a:pathLst>
              <a:path w="1053242" h="1053242">
                <a:moveTo>
                  <a:pt x="0" y="0"/>
                </a:moveTo>
                <a:lnTo>
                  <a:pt x="1053241" y="0"/>
                </a:lnTo>
                <a:lnTo>
                  <a:pt x="1053241" y="1053242"/>
                </a:lnTo>
                <a:lnTo>
                  <a:pt x="0" y="105324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15" name="Group 15"/>
          <p:cNvGrpSpPr/>
          <p:nvPr/>
        </p:nvGrpSpPr>
        <p:grpSpPr>
          <a:xfrm>
            <a:off x="8073444" y="7093745"/>
            <a:ext cx="1289456" cy="1289456"/>
            <a:chOff x="0" y="0"/>
            <a:chExt cx="1719274" cy="1719274"/>
          </a:xfrm>
        </p:grpSpPr>
        <p:sp>
          <p:nvSpPr>
            <p:cNvPr id="16" name="Freeform 16"/>
            <p:cNvSpPr/>
            <p:nvPr/>
          </p:nvSpPr>
          <p:spPr>
            <a:xfrm>
              <a:off x="12700" y="12700"/>
              <a:ext cx="1693926" cy="1693926"/>
            </a:xfrm>
            <a:custGeom>
              <a:avLst/>
              <a:gdLst/>
              <a:ahLst/>
              <a:cxnLst/>
              <a:rect l="l" t="t" r="r" b="b"/>
              <a:pathLst>
                <a:path w="1693926" h="1693926">
                  <a:moveTo>
                    <a:pt x="0" y="846963"/>
                  </a:moveTo>
                  <a:cubicBezTo>
                    <a:pt x="0" y="379222"/>
                    <a:pt x="379222" y="0"/>
                    <a:pt x="846963" y="0"/>
                  </a:cubicBezTo>
                  <a:cubicBezTo>
                    <a:pt x="1314704" y="0"/>
                    <a:pt x="1693926" y="379222"/>
                    <a:pt x="1693926" y="846963"/>
                  </a:cubicBezTo>
                  <a:cubicBezTo>
                    <a:pt x="1693926" y="1314704"/>
                    <a:pt x="1314704" y="1693926"/>
                    <a:pt x="846963" y="1693926"/>
                  </a:cubicBezTo>
                  <a:cubicBezTo>
                    <a:pt x="379222" y="1693926"/>
                    <a:pt x="0" y="1314704"/>
                    <a:pt x="0" y="846963"/>
                  </a:cubicBezTo>
                  <a:close/>
                </a:path>
              </a:pathLst>
            </a:custGeom>
            <a:solidFill>
              <a:srgbClr val="F4F4F4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0" y="0"/>
              <a:ext cx="1719326" cy="1719326"/>
            </a:xfrm>
            <a:custGeom>
              <a:avLst/>
              <a:gdLst/>
              <a:ahLst/>
              <a:cxnLst/>
              <a:rect l="l" t="t" r="r" b="b"/>
              <a:pathLst>
                <a:path w="1719326" h="1719326">
                  <a:moveTo>
                    <a:pt x="0" y="859663"/>
                  </a:moveTo>
                  <a:cubicBezTo>
                    <a:pt x="0" y="384810"/>
                    <a:pt x="384810" y="0"/>
                    <a:pt x="859663" y="0"/>
                  </a:cubicBezTo>
                  <a:lnTo>
                    <a:pt x="859663" y="12700"/>
                  </a:lnTo>
                  <a:lnTo>
                    <a:pt x="859663" y="0"/>
                  </a:lnTo>
                  <a:cubicBezTo>
                    <a:pt x="1334389" y="0"/>
                    <a:pt x="1719326" y="384810"/>
                    <a:pt x="1719326" y="859663"/>
                  </a:cubicBezTo>
                  <a:cubicBezTo>
                    <a:pt x="1719326" y="1334516"/>
                    <a:pt x="1334516" y="1719326"/>
                    <a:pt x="859663" y="1719326"/>
                  </a:cubicBezTo>
                  <a:lnTo>
                    <a:pt x="859663" y="1706626"/>
                  </a:lnTo>
                  <a:lnTo>
                    <a:pt x="859663" y="1719326"/>
                  </a:lnTo>
                  <a:cubicBezTo>
                    <a:pt x="384810" y="1719326"/>
                    <a:pt x="0" y="1334389"/>
                    <a:pt x="0" y="859663"/>
                  </a:cubicBezTo>
                  <a:lnTo>
                    <a:pt x="12700" y="859663"/>
                  </a:lnTo>
                  <a:lnTo>
                    <a:pt x="23495" y="866394"/>
                  </a:lnTo>
                  <a:cubicBezTo>
                    <a:pt x="20447" y="871220"/>
                    <a:pt x="14605" y="873379"/>
                    <a:pt x="9271" y="871855"/>
                  </a:cubicBezTo>
                  <a:cubicBezTo>
                    <a:pt x="3937" y="870331"/>
                    <a:pt x="0" y="865251"/>
                    <a:pt x="0" y="859663"/>
                  </a:cubicBezTo>
                  <a:moveTo>
                    <a:pt x="25400" y="859663"/>
                  </a:moveTo>
                  <a:lnTo>
                    <a:pt x="12700" y="859663"/>
                  </a:lnTo>
                  <a:lnTo>
                    <a:pt x="1905" y="852932"/>
                  </a:lnTo>
                  <a:cubicBezTo>
                    <a:pt x="4953" y="848106"/>
                    <a:pt x="10795" y="845947"/>
                    <a:pt x="16129" y="847471"/>
                  </a:cubicBezTo>
                  <a:cubicBezTo>
                    <a:pt x="21463" y="848995"/>
                    <a:pt x="25273" y="854075"/>
                    <a:pt x="25273" y="859663"/>
                  </a:cubicBezTo>
                  <a:cubicBezTo>
                    <a:pt x="25273" y="1320419"/>
                    <a:pt x="398780" y="1693926"/>
                    <a:pt x="859536" y="1693926"/>
                  </a:cubicBezTo>
                  <a:cubicBezTo>
                    <a:pt x="1320292" y="1693926"/>
                    <a:pt x="1693799" y="1320419"/>
                    <a:pt x="1693799" y="859663"/>
                  </a:cubicBezTo>
                  <a:lnTo>
                    <a:pt x="1706499" y="859663"/>
                  </a:lnTo>
                  <a:lnTo>
                    <a:pt x="1693799" y="859663"/>
                  </a:lnTo>
                  <a:cubicBezTo>
                    <a:pt x="1693926" y="398907"/>
                    <a:pt x="1320419" y="25400"/>
                    <a:pt x="859663" y="25400"/>
                  </a:cubicBezTo>
                  <a:lnTo>
                    <a:pt x="859663" y="12700"/>
                  </a:lnTo>
                  <a:lnTo>
                    <a:pt x="859663" y="25400"/>
                  </a:lnTo>
                  <a:cubicBezTo>
                    <a:pt x="398907" y="25400"/>
                    <a:pt x="25400" y="398907"/>
                    <a:pt x="25400" y="859663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sp>
        <p:nvSpPr>
          <p:cNvPr id="18" name="Freeform 18" descr="Puls kontur"/>
          <p:cNvSpPr/>
          <p:nvPr/>
        </p:nvSpPr>
        <p:spPr>
          <a:xfrm>
            <a:off x="8032372" y="7011600"/>
            <a:ext cx="1371600" cy="1371600"/>
          </a:xfrm>
          <a:custGeom>
            <a:avLst/>
            <a:gdLst/>
            <a:ahLst/>
            <a:cxnLst/>
            <a:rect l="l" t="t" r="r" b="b"/>
            <a:pathLst>
              <a:path w="1371600" h="1371600">
                <a:moveTo>
                  <a:pt x="0" y="0"/>
                </a:moveTo>
                <a:lnTo>
                  <a:pt x="1371600" y="0"/>
                </a:lnTo>
                <a:lnTo>
                  <a:pt x="1371600" y="1371600"/>
                </a:lnTo>
                <a:lnTo>
                  <a:pt x="0" y="1371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19" name="Group 19"/>
          <p:cNvGrpSpPr/>
          <p:nvPr/>
        </p:nvGrpSpPr>
        <p:grpSpPr>
          <a:xfrm>
            <a:off x="12352676" y="8147184"/>
            <a:ext cx="1289456" cy="1289456"/>
            <a:chOff x="0" y="0"/>
            <a:chExt cx="1719274" cy="1719274"/>
          </a:xfrm>
        </p:grpSpPr>
        <p:sp>
          <p:nvSpPr>
            <p:cNvPr id="20" name="Freeform 20"/>
            <p:cNvSpPr/>
            <p:nvPr/>
          </p:nvSpPr>
          <p:spPr>
            <a:xfrm>
              <a:off x="12700" y="12700"/>
              <a:ext cx="1693926" cy="1693926"/>
            </a:xfrm>
            <a:custGeom>
              <a:avLst/>
              <a:gdLst/>
              <a:ahLst/>
              <a:cxnLst/>
              <a:rect l="l" t="t" r="r" b="b"/>
              <a:pathLst>
                <a:path w="1693926" h="1693926">
                  <a:moveTo>
                    <a:pt x="0" y="846963"/>
                  </a:moveTo>
                  <a:cubicBezTo>
                    <a:pt x="0" y="379222"/>
                    <a:pt x="379222" y="0"/>
                    <a:pt x="846963" y="0"/>
                  </a:cubicBezTo>
                  <a:cubicBezTo>
                    <a:pt x="1314704" y="0"/>
                    <a:pt x="1693926" y="379222"/>
                    <a:pt x="1693926" y="846963"/>
                  </a:cubicBezTo>
                  <a:cubicBezTo>
                    <a:pt x="1693926" y="1314704"/>
                    <a:pt x="1314704" y="1693926"/>
                    <a:pt x="846963" y="1693926"/>
                  </a:cubicBezTo>
                  <a:cubicBezTo>
                    <a:pt x="379222" y="1693926"/>
                    <a:pt x="0" y="1314704"/>
                    <a:pt x="0" y="846963"/>
                  </a:cubicBezTo>
                  <a:close/>
                </a:path>
              </a:pathLst>
            </a:custGeom>
            <a:solidFill>
              <a:srgbClr val="F4F4F4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0" y="0"/>
              <a:ext cx="1719326" cy="1719326"/>
            </a:xfrm>
            <a:custGeom>
              <a:avLst/>
              <a:gdLst/>
              <a:ahLst/>
              <a:cxnLst/>
              <a:rect l="l" t="t" r="r" b="b"/>
              <a:pathLst>
                <a:path w="1719326" h="1719326">
                  <a:moveTo>
                    <a:pt x="0" y="859663"/>
                  </a:moveTo>
                  <a:cubicBezTo>
                    <a:pt x="0" y="384810"/>
                    <a:pt x="384810" y="0"/>
                    <a:pt x="859663" y="0"/>
                  </a:cubicBezTo>
                  <a:lnTo>
                    <a:pt x="859663" y="12700"/>
                  </a:lnTo>
                  <a:lnTo>
                    <a:pt x="859663" y="0"/>
                  </a:lnTo>
                  <a:cubicBezTo>
                    <a:pt x="1334389" y="0"/>
                    <a:pt x="1719326" y="384810"/>
                    <a:pt x="1719326" y="859663"/>
                  </a:cubicBezTo>
                  <a:cubicBezTo>
                    <a:pt x="1719326" y="1334516"/>
                    <a:pt x="1334516" y="1719326"/>
                    <a:pt x="859663" y="1719326"/>
                  </a:cubicBezTo>
                  <a:lnTo>
                    <a:pt x="859663" y="1706626"/>
                  </a:lnTo>
                  <a:lnTo>
                    <a:pt x="859663" y="1719326"/>
                  </a:lnTo>
                  <a:cubicBezTo>
                    <a:pt x="384810" y="1719326"/>
                    <a:pt x="0" y="1334389"/>
                    <a:pt x="0" y="859663"/>
                  </a:cubicBezTo>
                  <a:lnTo>
                    <a:pt x="12700" y="859663"/>
                  </a:lnTo>
                  <a:lnTo>
                    <a:pt x="23495" y="866394"/>
                  </a:lnTo>
                  <a:cubicBezTo>
                    <a:pt x="20447" y="871220"/>
                    <a:pt x="14605" y="873379"/>
                    <a:pt x="9271" y="871855"/>
                  </a:cubicBezTo>
                  <a:cubicBezTo>
                    <a:pt x="3937" y="870331"/>
                    <a:pt x="0" y="865251"/>
                    <a:pt x="0" y="859663"/>
                  </a:cubicBezTo>
                  <a:moveTo>
                    <a:pt x="25400" y="859663"/>
                  </a:moveTo>
                  <a:lnTo>
                    <a:pt x="12700" y="859663"/>
                  </a:lnTo>
                  <a:lnTo>
                    <a:pt x="1905" y="852932"/>
                  </a:lnTo>
                  <a:cubicBezTo>
                    <a:pt x="4953" y="848106"/>
                    <a:pt x="10795" y="845947"/>
                    <a:pt x="16129" y="847471"/>
                  </a:cubicBezTo>
                  <a:cubicBezTo>
                    <a:pt x="21463" y="848995"/>
                    <a:pt x="25273" y="854075"/>
                    <a:pt x="25273" y="859663"/>
                  </a:cubicBezTo>
                  <a:cubicBezTo>
                    <a:pt x="25273" y="1320419"/>
                    <a:pt x="398780" y="1693926"/>
                    <a:pt x="859536" y="1693926"/>
                  </a:cubicBezTo>
                  <a:cubicBezTo>
                    <a:pt x="1320292" y="1693926"/>
                    <a:pt x="1693799" y="1320419"/>
                    <a:pt x="1693799" y="859663"/>
                  </a:cubicBezTo>
                  <a:lnTo>
                    <a:pt x="1706499" y="859663"/>
                  </a:lnTo>
                  <a:lnTo>
                    <a:pt x="1693799" y="859663"/>
                  </a:lnTo>
                  <a:cubicBezTo>
                    <a:pt x="1693926" y="398907"/>
                    <a:pt x="1320419" y="25400"/>
                    <a:pt x="859663" y="25400"/>
                  </a:cubicBezTo>
                  <a:lnTo>
                    <a:pt x="859663" y="12700"/>
                  </a:lnTo>
                  <a:lnTo>
                    <a:pt x="859663" y="25400"/>
                  </a:lnTo>
                  <a:cubicBezTo>
                    <a:pt x="398907" y="25400"/>
                    <a:pt x="25400" y="398907"/>
                    <a:pt x="25400" y="859663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sp>
        <p:nvSpPr>
          <p:cNvPr id="22" name="Freeform 22"/>
          <p:cNvSpPr/>
          <p:nvPr/>
        </p:nvSpPr>
        <p:spPr>
          <a:xfrm>
            <a:off x="12629664" y="8354128"/>
            <a:ext cx="735478" cy="875569"/>
          </a:xfrm>
          <a:custGeom>
            <a:avLst/>
            <a:gdLst/>
            <a:ahLst/>
            <a:cxnLst/>
            <a:rect l="l" t="t" r="r" b="b"/>
            <a:pathLst>
              <a:path w="735478" h="875569">
                <a:moveTo>
                  <a:pt x="0" y="0"/>
                </a:moveTo>
                <a:lnTo>
                  <a:pt x="735478" y="0"/>
                </a:lnTo>
                <a:lnTo>
                  <a:pt x="735478" y="875569"/>
                </a:lnTo>
                <a:lnTo>
                  <a:pt x="0" y="87556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23" name="Freeform 23"/>
          <p:cNvSpPr/>
          <p:nvPr/>
        </p:nvSpPr>
        <p:spPr>
          <a:xfrm>
            <a:off x="15706452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3" name="Group 3"/>
          <p:cNvGrpSpPr/>
          <p:nvPr/>
        </p:nvGrpSpPr>
        <p:grpSpPr>
          <a:xfrm>
            <a:off x="1597090" y="2806174"/>
            <a:ext cx="15294280" cy="2974466"/>
            <a:chOff x="0" y="0"/>
            <a:chExt cx="20392374" cy="396595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392374" cy="3965954"/>
            </a:xfrm>
            <a:custGeom>
              <a:avLst/>
              <a:gdLst/>
              <a:ahLst/>
              <a:cxnLst/>
              <a:rect l="l" t="t" r="r" b="b"/>
              <a:pathLst>
                <a:path w="20392374" h="3965954">
                  <a:moveTo>
                    <a:pt x="0" y="0"/>
                  </a:moveTo>
                  <a:lnTo>
                    <a:pt x="20392374" y="0"/>
                  </a:lnTo>
                  <a:lnTo>
                    <a:pt x="20392374" y="3965954"/>
                  </a:lnTo>
                  <a:lnTo>
                    <a:pt x="0" y="396595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0392374" cy="402310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MOJE ZDROWIE</a:t>
              </a:r>
            </a:p>
            <a:p>
              <a:pPr algn="ctr">
                <a:lnSpc>
                  <a:spcPts val="6000"/>
                </a:lnSpc>
              </a:pPr>
              <a:r>
                <a:rPr lang="en-US" sz="50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KROK PO KROKU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97090" y="5389809"/>
            <a:ext cx="1811088" cy="1811088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400"/>
                </a:lnSpc>
              </a:pPr>
              <a:r>
                <a:rPr lang="en-US" sz="5000" b="1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1.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362200" y="6295353"/>
            <a:ext cx="5113378" cy="2226708"/>
            <a:chOff x="0" y="0"/>
            <a:chExt cx="6817838" cy="296894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601330" cy="2677160"/>
            </a:xfrm>
            <a:custGeom>
              <a:avLst/>
              <a:gdLst/>
              <a:ahLst/>
              <a:cxnLst/>
              <a:rect l="l" t="t" r="r" b="b"/>
              <a:pathLst>
                <a:path w="6601330" h="2677160">
                  <a:moveTo>
                    <a:pt x="0" y="0"/>
                  </a:moveTo>
                  <a:lnTo>
                    <a:pt x="6601330" y="0"/>
                  </a:lnTo>
                  <a:lnTo>
                    <a:pt x="6601330" y="2677160"/>
                  </a:lnTo>
                  <a:lnTo>
                    <a:pt x="0" y="267716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216507" y="244159"/>
              <a:ext cx="6601331" cy="2724785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6000"/>
                </a:lnSpc>
              </a:pPr>
              <a:r>
                <a:rPr lang="en-US" sz="5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Wypełnij</a:t>
              </a:r>
              <a:r>
                <a:rPr lang="en-US" sz="5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5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ankietę</a:t>
              </a:r>
              <a:endParaRPr lang="en-US" sz="5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668501" y="5389809"/>
            <a:ext cx="1811088" cy="1811088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400"/>
                </a:lnSpc>
              </a:pPr>
              <a:r>
                <a:rPr lang="en-US" sz="5000" b="1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2.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543800" y="6295353"/>
            <a:ext cx="5035892" cy="2226708"/>
            <a:chOff x="0" y="0"/>
            <a:chExt cx="6714523" cy="296894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601330" cy="2677160"/>
            </a:xfrm>
            <a:custGeom>
              <a:avLst/>
              <a:gdLst/>
              <a:ahLst/>
              <a:cxnLst/>
              <a:rect l="l" t="t" r="r" b="b"/>
              <a:pathLst>
                <a:path w="6601330" h="2677160">
                  <a:moveTo>
                    <a:pt x="0" y="0"/>
                  </a:moveTo>
                  <a:lnTo>
                    <a:pt x="6601330" y="0"/>
                  </a:lnTo>
                  <a:lnTo>
                    <a:pt x="6601330" y="2677160"/>
                  </a:lnTo>
                  <a:lnTo>
                    <a:pt x="0" y="267716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13192" y="244159"/>
              <a:ext cx="6601331" cy="2724785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6000"/>
                </a:lnSpc>
              </a:pPr>
              <a:r>
                <a:rPr lang="en-US" sz="5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Wykonaj</a:t>
              </a:r>
              <a:r>
                <a:rPr lang="en-US" sz="5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5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badania</a:t>
              </a:r>
              <a:endParaRPr lang="en-US" sz="5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1737139" y="5389809"/>
            <a:ext cx="1811088" cy="1811088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400"/>
                </a:lnSpc>
              </a:pPr>
              <a:r>
                <a:rPr lang="en-US" sz="5000" b="1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3.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2649200" y="6478472"/>
            <a:ext cx="5459891" cy="2007870"/>
            <a:chOff x="0" y="0"/>
            <a:chExt cx="7279855" cy="267716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7279855" cy="2677160"/>
            </a:xfrm>
            <a:custGeom>
              <a:avLst/>
              <a:gdLst/>
              <a:ahLst/>
              <a:cxnLst/>
              <a:rect l="l" t="t" r="r" b="b"/>
              <a:pathLst>
                <a:path w="7279855" h="2677160">
                  <a:moveTo>
                    <a:pt x="0" y="0"/>
                  </a:moveTo>
                  <a:lnTo>
                    <a:pt x="7279855" y="0"/>
                  </a:lnTo>
                  <a:lnTo>
                    <a:pt x="7279855" y="2677160"/>
                  </a:lnTo>
                  <a:lnTo>
                    <a:pt x="0" y="267716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47625"/>
              <a:ext cx="7279855" cy="2724785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6000"/>
                </a:lnSpc>
              </a:pPr>
              <a:r>
                <a:rPr lang="en-US" sz="5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Pójdź</a:t>
              </a:r>
              <a:r>
                <a:rPr lang="en-US" sz="5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5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na</a:t>
              </a:r>
              <a:r>
                <a:rPr lang="en-US" sz="5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5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wizytę</a:t>
              </a:r>
              <a:r>
                <a:rPr lang="en-US" sz="5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5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podsumowującą</a:t>
              </a:r>
              <a:endParaRPr lang="en-US" sz="5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24" name="Group 24"/>
          <p:cNvGrpSpPr/>
          <p:nvPr/>
        </p:nvGrpSpPr>
        <p:grpSpPr>
          <a:xfrm rot="-5400000">
            <a:off x="226263" y="5627477"/>
            <a:ext cx="8472963" cy="7505009"/>
            <a:chOff x="0" y="0"/>
            <a:chExt cx="12207705" cy="10813093"/>
          </a:xfrm>
        </p:grpSpPr>
        <p:sp>
          <p:nvSpPr>
            <p:cNvPr id="25" name="Freeform 25"/>
            <p:cNvSpPr/>
            <p:nvPr/>
          </p:nvSpPr>
          <p:spPr>
            <a:xfrm>
              <a:off x="10375343" y="1580828"/>
              <a:ext cx="2545583" cy="7652370"/>
            </a:xfrm>
            <a:custGeom>
              <a:avLst/>
              <a:gdLst/>
              <a:ahLst/>
              <a:cxnLst/>
              <a:rect l="l" t="t" r="r" b="b"/>
              <a:pathLst>
                <a:path w="2545583" h="7652370">
                  <a:moveTo>
                    <a:pt x="44563" y="2725"/>
                  </a:moveTo>
                  <a:cubicBezTo>
                    <a:pt x="2545584" y="2114067"/>
                    <a:pt x="2545584" y="5537362"/>
                    <a:pt x="44563" y="7648704"/>
                  </a:cubicBezTo>
                  <a:cubicBezTo>
                    <a:pt x="40424" y="7652370"/>
                    <a:pt x="33740" y="7652370"/>
                    <a:pt x="29603" y="7648704"/>
                  </a:cubicBezTo>
                  <a:lnTo>
                    <a:pt x="4138" y="7626149"/>
                  </a:lnTo>
                  <a:cubicBezTo>
                    <a:pt x="2122" y="7624363"/>
                    <a:pt x="1062" y="7622013"/>
                    <a:pt x="1062" y="7619476"/>
                  </a:cubicBezTo>
                  <a:cubicBezTo>
                    <a:pt x="1062" y="7616939"/>
                    <a:pt x="2228" y="7614590"/>
                    <a:pt x="4138" y="7612804"/>
                  </a:cubicBezTo>
                  <a:cubicBezTo>
                    <a:pt x="2470528" y="5521197"/>
                    <a:pt x="2470528" y="2130138"/>
                    <a:pt x="4138" y="38532"/>
                  </a:cubicBezTo>
                  <a:cubicBezTo>
                    <a:pt x="0" y="34866"/>
                    <a:pt x="0" y="28946"/>
                    <a:pt x="4138" y="25281"/>
                  </a:cubicBezTo>
                  <a:lnTo>
                    <a:pt x="29603" y="2725"/>
                  </a:lnTo>
                  <a:cubicBezTo>
                    <a:pt x="31619" y="940"/>
                    <a:pt x="34271" y="0"/>
                    <a:pt x="37135" y="0"/>
                  </a:cubicBezTo>
                  <a:cubicBezTo>
                    <a:pt x="40000" y="0"/>
                    <a:pt x="42653" y="1034"/>
                    <a:pt x="44669" y="2725"/>
                  </a:cubicBezTo>
                  <a:moveTo>
                    <a:pt x="29708" y="15977"/>
                  </a:moveTo>
                  <a:lnTo>
                    <a:pt x="37242" y="9304"/>
                  </a:lnTo>
                  <a:lnTo>
                    <a:pt x="44775" y="15977"/>
                  </a:lnTo>
                  <a:lnTo>
                    <a:pt x="19311" y="38532"/>
                  </a:lnTo>
                  <a:lnTo>
                    <a:pt x="11777" y="31859"/>
                  </a:lnTo>
                  <a:lnTo>
                    <a:pt x="19311" y="25186"/>
                  </a:lnTo>
                  <a:cubicBezTo>
                    <a:pt x="2498594" y="2124123"/>
                    <a:pt x="2498594" y="5527119"/>
                    <a:pt x="19311" y="7626055"/>
                  </a:cubicBezTo>
                  <a:lnTo>
                    <a:pt x="11777" y="7619383"/>
                  </a:lnTo>
                  <a:lnTo>
                    <a:pt x="19311" y="7612710"/>
                  </a:lnTo>
                  <a:lnTo>
                    <a:pt x="44775" y="7635265"/>
                  </a:lnTo>
                  <a:lnTo>
                    <a:pt x="37242" y="7641938"/>
                  </a:lnTo>
                  <a:lnTo>
                    <a:pt x="29708" y="7635265"/>
                  </a:lnTo>
                  <a:cubicBezTo>
                    <a:pt x="2517899" y="5531253"/>
                    <a:pt x="2517899" y="2119894"/>
                    <a:pt x="29708" y="15789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grpSp>
        <p:nvGrpSpPr>
          <p:cNvPr id="26" name="Group 26"/>
          <p:cNvGrpSpPr/>
          <p:nvPr/>
        </p:nvGrpSpPr>
        <p:grpSpPr>
          <a:xfrm rot="-5400000">
            <a:off x="6449458" y="5873786"/>
            <a:ext cx="8472963" cy="7505009"/>
            <a:chOff x="0" y="0"/>
            <a:chExt cx="12207705" cy="10813093"/>
          </a:xfrm>
        </p:grpSpPr>
        <p:sp>
          <p:nvSpPr>
            <p:cNvPr id="27" name="Freeform 27"/>
            <p:cNvSpPr/>
            <p:nvPr/>
          </p:nvSpPr>
          <p:spPr>
            <a:xfrm>
              <a:off x="10375343" y="1580828"/>
              <a:ext cx="2545583" cy="7652370"/>
            </a:xfrm>
            <a:custGeom>
              <a:avLst/>
              <a:gdLst/>
              <a:ahLst/>
              <a:cxnLst/>
              <a:rect l="l" t="t" r="r" b="b"/>
              <a:pathLst>
                <a:path w="2545583" h="7652370">
                  <a:moveTo>
                    <a:pt x="44563" y="2725"/>
                  </a:moveTo>
                  <a:cubicBezTo>
                    <a:pt x="2545584" y="2114067"/>
                    <a:pt x="2545584" y="5537362"/>
                    <a:pt x="44563" y="7648704"/>
                  </a:cubicBezTo>
                  <a:cubicBezTo>
                    <a:pt x="40424" y="7652370"/>
                    <a:pt x="33740" y="7652370"/>
                    <a:pt x="29603" y="7648704"/>
                  </a:cubicBezTo>
                  <a:lnTo>
                    <a:pt x="4138" y="7626149"/>
                  </a:lnTo>
                  <a:cubicBezTo>
                    <a:pt x="2122" y="7624363"/>
                    <a:pt x="1062" y="7622013"/>
                    <a:pt x="1062" y="7619476"/>
                  </a:cubicBezTo>
                  <a:cubicBezTo>
                    <a:pt x="1062" y="7616939"/>
                    <a:pt x="2228" y="7614590"/>
                    <a:pt x="4138" y="7612804"/>
                  </a:cubicBezTo>
                  <a:cubicBezTo>
                    <a:pt x="2470528" y="5521197"/>
                    <a:pt x="2470528" y="2130138"/>
                    <a:pt x="4138" y="38532"/>
                  </a:cubicBezTo>
                  <a:cubicBezTo>
                    <a:pt x="0" y="34866"/>
                    <a:pt x="0" y="28946"/>
                    <a:pt x="4138" y="25281"/>
                  </a:cubicBezTo>
                  <a:lnTo>
                    <a:pt x="29603" y="2725"/>
                  </a:lnTo>
                  <a:cubicBezTo>
                    <a:pt x="31619" y="940"/>
                    <a:pt x="34271" y="0"/>
                    <a:pt x="37135" y="0"/>
                  </a:cubicBezTo>
                  <a:cubicBezTo>
                    <a:pt x="40000" y="0"/>
                    <a:pt x="42653" y="1034"/>
                    <a:pt x="44669" y="2725"/>
                  </a:cubicBezTo>
                  <a:moveTo>
                    <a:pt x="29708" y="15977"/>
                  </a:moveTo>
                  <a:lnTo>
                    <a:pt x="37242" y="9304"/>
                  </a:lnTo>
                  <a:lnTo>
                    <a:pt x="44775" y="15977"/>
                  </a:lnTo>
                  <a:lnTo>
                    <a:pt x="19311" y="38532"/>
                  </a:lnTo>
                  <a:lnTo>
                    <a:pt x="11777" y="31859"/>
                  </a:lnTo>
                  <a:lnTo>
                    <a:pt x="19311" y="25186"/>
                  </a:lnTo>
                  <a:cubicBezTo>
                    <a:pt x="2498594" y="2124123"/>
                    <a:pt x="2498594" y="5527119"/>
                    <a:pt x="19311" y="7626055"/>
                  </a:cubicBezTo>
                  <a:lnTo>
                    <a:pt x="11777" y="7619383"/>
                  </a:lnTo>
                  <a:lnTo>
                    <a:pt x="19311" y="7612710"/>
                  </a:lnTo>
                  <a:lnTo>
                    <a:pt x="44775" y="7635265"/>
                  </a:lnTo>
                  <a:lnTo>
                    <a:pt x="37242" y="7641938"/>
                  </a:lnTo>
                  <a:lnTo>
                    <a:pt x="29708" y="7635265"/>
                  </a:lnTo>
                  <a:cubicBezTo>
                    <a:pt x="2517899" y="5531253"/>
                    <a:pt x="2517899" y="2119894"/>
                    <a:pt x="29708" y="15789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sp>
        <p:nvSpPr>
          <p:cNvPr id="28" name="Freeform 28"/>
          <p:cNvSpPr/>
          <p:nvPr/>
        </p:nvSpPr>
        <p:spPr>
          <a:xfrm>
            <a:off x="15706452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3" name="Group 3"/>
          <p:cNvGrpSpPr/>
          <p:nvPr/>
        </p:nvGrpSpPr>
        <p:grpSpPr>
          <a:xfrm>
            <a:off x="2286000" y="2125654"/>
            <a:ext cx="13716000" cy="1877689"/>
            <a:chOff x="0" y="0"/>
            <a:chExt cx="18288000" cy="250358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8288000" cy="2503586"/>
            </a:xfrm>
            <a:custGeom>
              <a:avLst/>
              <a:gdLst/>
              <a:ahLst/>
              <a:cxnLst/>
              <a:rect l="l" t="t" r="r" b="b"/>
              <a:pathLst>
                <a:path w="18288000" h="2503586">
                  <a:moveTo>
                    <a:pt x="0" y="0"/>
                  </a:moveTo>
                  <a:lnTo>
                    <a:pt x="18288000" y="0"/>
                  </a:lnTo>
                  <a:lnTo>
                    <a:pt x="18288000" y="2503586"/>
                  </a:lnTo>
                  <a:lnTo>
                    <a:pt x="0" y="250358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85725"/>
              <a:ext cx="18288000" cy="258931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712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16440738">
            <a:off x="-4769986" y="5337123"/>
            <a:ext cx="25014094" cy="26585108"/>
            <a:chOff x="0" y="0"/>
            <a:chExt cx="11106272" cy="10813093"/>
          </a:xfrm>
        </p:grpSpPr>
        <p:sp>
          <p:nvSpPr>
            <p:cNvPr id="10" name="Freeform 10"/>
            <p:cNvSpPr/>
            <p:nvPr/>
          </p:nvSpPr>
          <p:spPr>
            <a:xfrm>
              <a:off x="9439234" y="1580828"/>
              <a:ext cx="2380260" cy="7652370"/>
            </a:xfrm>
            <a:custGeom>
              <a:avLst/>
              <a:gdLst/>
              <a:ahLst/>
              <a:cxnLst/>
              <a:rect l="l" t="t" r="r" b="b"/>
              <a:pathLst>
                <a:path w="2380260" h="7652370">
                  <a:moveTo>
                    <a:pt x="40542" y="2725"/>
                  </a:moveTo>
                  <a:cubicBezTo>
                    <a:pt x="2380260" y="2114067"/>
                    <a:pt x="2380260" y="5537362"/>
                    <a:pt x="40542" y="7648704"/>
                  </a:cubicBezTo>
                  <a:cubicBezTo>
                    <a:pt x="36777" y="7652370"/>
                    <a:pt x="30696" y="7652370"/>
                    <a:pt x="26932" y="7648704"/>
                  </a:cubicBezTo>
                  <a:lnTo>
                    <a:pt x="3765" y="7626149"/>
                  </a:lnTo>
                  <a:cubicBezTo>
                    <a:pt x="1931" y="7624363"/>
                    <a:pt x="966" y="7622013"/>
                    <a:pt x="966" y="7619476"/>
                  </a:cubicBezTo>
                  <a:cubicBezTo>
                    <a:pt x="966" y="7616939"/>
                    <a:pt x="2028" y="7614590"/>
                    <a:pt x="3765" y="7612804"/>
                  </a:cubicBezTo>
                  <a:cubicBezTo>
                    <a:pt x="2305204" y="5521197"/>
                    <a:pt x="2305204" y="2130138"/>
                    <a:pt x="3765" y="38532"/>
                  </a:cubicBezTo>
                  <a:cubicBezTo>
                    <a:pt x="0" y="34866"/>
                    <a:pt x="0" y="28946"/>
                    <a:pt x="3765" y="25281"/>
                  </a:cubicBezTo>
                  <a:lnTo>
                    <a:pt x="26932" y="2725"/>
                  </a:lnTo>
                  <a:cubicBezTo>
                    <a:pt x="28766" y="940"/>
                    <a:pt x="31179" y="0"/>
                    <a:pt x="33785" y="0"/>
                  </a:cubicBezTo>
                  <a:cubicBezTo>
                    <a:pt x="36391" y="0"/>
                    <a:pt x="38805" y="1034"/>
                    <a:pt x="40639" y="2725"/>
                  </a:cubicBezTo>
                  <a:moveTo>
                    <a:pt x="27028" y="15977"/>
                  </a:moveTo>
                  <a:lnTo>
                    <a:pt x="33882" y="9304"/>
                  </a:lnTo>
                  <a:lnTo>
                    <a:pt x="40735" y="15977"/>
                  </a:lnTo>
                  <a:lnTo>
                    <a:pt x="17568" y="38532"/>
                  </a:lnTo>
                  <a:lnTo>
                    <a:pt x="10715" y="31859"/>
                  </a:lnTo>
                  <a:lnTo>
                    <a:pt x="17568" y="25186"/>
                  </a:lnTo>
                  <a:cubicBezTo>
                    <a:pt x="2333271" y="2124123"/>
                    <a:pt x="2333271" y="5527119"/>
                    <a:pt x="17568" y="7626055"/>
                  </a:cubicBezTo>
                  <a:lnTo>
                    <a:pt x="10715" y="7619383"/>
                  </a:lnTo>
                  <a:lnTo>
                    <a:pt x="17568" y="7612710"/>
                  </a:lnTo>
                  <a:lnTo>
                    <a:pt x="40735" y="7635265"/>
                  </a:lnTo>
                  <a:lnTo>
                    <a:pt x="33882" y="7641938"/>
                  </a:lnTo>
                  <a:lnTo>
                    <a:pt x="27028" y="7635265"/>
                  </a:lnTo>
                  <a:cubicBezTo>
                    <a:pt x="2352575" y="5531253"/>
                    <a:pt x="2352575" y="2119894"/>
                    <a:pt x="27028" y="15789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552895" y="7859492"/>
            <a:ext cx="3642790" cy="1661922"/>
            <a:chOff x="0" y="0"/>
            <a:chExt cx="4922307" cy="22158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922307" cy="2215896"/>
            </a:xfrm>
            <a:custGeom>
              <a:avLst/>
              <a:gdLst/>
              <a:ahLst/>
              <a:cxnLst/>
              <a:rect l="l" t="t" r="r" b="b"/>
              <a:pathLst>
                <a:path w="4922307" h="2215896">
                  <a:moveTo>
                    <a:pt x="0" y="0"/>
                  </a:moveTo>
                  <a:lnTo>
                    <a:pt x="4922307" y="0"/>
                  </a:lnTo>
                  <a:lnTo>
                    <a:pt x="4922307" y="2215896"/>
                  </a:lnTo>
                  <a:lnTo>
                    <a:pt x="0" y="22158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4922307" cy="224447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3600"/>
                </a:lnSpc>
              </a:pP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przez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Internetowe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 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Konto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 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Pacjenta</a:t>
              </a:r>
              <a:endPara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2286000" y="2273407"/>
            <a:ext cx="13716000" cy="1877689"/>
            <a:chOff x="0" y="0"/>
            <a:chExt cx="18288000" cy="250358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8288000" cy="2503586"/>
            </a:xfrm>
            <a:custGeom>
              <a:avLst/>
              <a:gdLst/>
              <a:ahLst/>
              <a:cxnLst/>
              <a:rect l="l" t="t" r="r" b="b"/>
              <a:pathLst>
                <a:path w="18288000" h="2503586">
                  <a:moveTo>
                    <a:pt x="0" y="0"/>
                  </a:moveTo>
                  <a:lnTo>
                    <a:pt x="18288000" y="0"/>
                  </a:lnTo>
                  <a:lnTo>
                    <a:pt x="18288000" y="2503586"/>
                  </a:lnTo>
                  <a:lnTo>
                    <a:pt x="0" y="250358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33350"/>
              <a:ext cx="18288000" cy="263693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712"/>
                </a:lnSpc>
              </a:pPr>
              <a:r>
                <a:rPr lang="en-US" sz="66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GDZIE WYPEŁNIĆ ANKIETĘ?</a:t>
              </a: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6983055" y="7369229"/>
            <a:ext cx="4382053" cy="5067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60"/>
              </a:lnSpc>
              <a:spcBef>
                <a:spcPct val="0"/>
              </a:spcBef>
            </a:pPr>
            <a:r>
              <a: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w </a:t>
            </a:r>
            <a:r>
              <a:rPr lang="en-US" sz="3000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aplikacji</a:t>
            </a:r>
            <a:r>
              <a: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3000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mojeIKP</a:t>
            </a:r>
            <a:endParaRPr lang="en-US" sz="3000" dirty="0">
              <a:solidFill>
                <a:srgbClr val="003A7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1919277" y="9196803"/>
            <a:ext cx="4055026" cy="506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60"/>
              </a:lnSpc>
              <a:spcBef>
                <a:spcPct val="0"/>
              </a:spcBef>
            </a:pPr>
            <a:r>
              <a: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w  </a:t>
            </a:r>
            <a:r>
              <a:rPr lang="en-US" sz="3000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przychodni</a:t>
            </a:r>
            <a:r>
              <a: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 POZ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3075612" y="4872837"/>
            <a:ext cx="2597357" cy="2597357"/>
            <a:chOff x="0" y="0"/>
            <a:chExt cx="1719274" cy="1719274"/>
          </a:xfrm>
        </p:grpSpPr>
        <p:sp>
          <p:nvSpPr>
            <p:cNvPr id="22" name="Freeform 22"/>
            <p:cNvSpPr/>
            <p:nvPr/>
          </p:nvSpPr>
          <p:spPr>
            <a:xfrm>
              <a:off x="12700" y="12700"/>
              <a:ext cx="1693926" cy="1693926"/>
            </a:xfrm>
            <a:custGeom>
              <a:avLst/>
              <a:gdLst/>
              <a:ahLst/>
              <a:cxnLst/>
              <a:rect l="l" t="t" r="r" b="b"/>
              <a:pathLst>
                <a:path w="1693926" h="1693926">
                  <a:moveTo>
                    <a:pt x="0" y="846963"/>
                  </a:moveTo>
                  <a:cubicBezTo>
                    <a:pt x="0" y="379222"/>
                    <a:pt x="379222" y="0"/>
                    <a:pt x="846963" y="0"/>
                  </a:cubicBezTo>
                  <a:cubicBezTo>
                    <a:pt x="1314704" y="0"/>
                    <a:pt x="1693926" y="379222"/>
                    <a:pt x="1693926" y="846963"/>
                  </a:cubicBezTo>
                  <a:cubicBezTo>
                    <a:pt x="1693926" y="1314704"/>
                    <a:pt x="1314704" y="1693926"/>
                    <a:pt x="846963" y="1693926"/>
                  </a:cubicBezTo>
                  <a:cubicBezTo>
                    <a:pt x="379222" y="1693926"/>
                    <a:pt x="0" y="1314704"/>
                    <a:pt x="0" y="846963"/>
                  </a:cubicBezTo>
                  <a:close/>
                </a:path>
              </a:pathLst>
            </a:custGeom>
            <a:solidFill>
              <a:srgbClr val="F4F4F4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0" y="0"/>
              <a:ext cx="1719326" cy="1719326"/>
            </a:xfrm>
            <a:custGeom>
              <a:avLst/>
              <a:gdLst/>
              <a:ahLst/>
              <a:cxnLst/>
              <a:rect l="l" t="t" r="r" b="b"/>
              <a:pathLst>
                <a:path w="1719326" h="1719326">
                  <a:moveTo>
                    <a:pt x="0" y="859663"/>
                  </a:moveTo>
                  <a:cubicBezTo>
                    <a:pt x="0" y="384810"/>
                    <a:pt x="384810" y="0"/>
                    <a:pt x="859663" y="0"/>
                  </a:cubicBezTo>
                  <a:lnTo>
                    <a:pt x="859663" y="12700"/>
                  </a:lnTo>
                  <a:lnTo>
                    <a:pt x="859663" y="0"/>
                  </a:lnTo>
                  <a:cubicBezTo>
                    <a:pt x="1334389" y="0"/>
                    <a:pt x="1719326" y="384810"/>
                    <a:pt x="1719326" y="859663"/>
                  </a:cubicBezTo>
                  <a:cubicBezTo>
                    <a:pt x="1719326" y="1334516"/>
                    <a:pt x="1334516" y="1719326"/>
                    <a:pt x="859663" y="1719326"/>
                  </a:cubicBezTo>
                  <a:lnTo>
                    <a:pt x="859663" y="1706626"/>
                  </a:lnTo>
                  <a:lnTo>
                    <a:pt x="859663" y="1719326"/>
                  </a:lnTo>
                  <a:cubicBezTo>
                    <a:pt x="384810" y="1719326"/>
                    <a:pt x="0" y="1334389"/>
                    <a:pt x="0" y="859663"/>
                  </a:cubicBezTo>
                  <a:lnTo>
                    <a:pt x="12700" y="859663"/>
                  </a:lnTo>
                  <a:lnTo>
                    <a:pt x="23495" y="866394"/>
                  </a:lnTo>
                  <a:cubicBezTo>
                    <a:pt x="20447" y="871220"/>
                    <a:pt x="14605" y="873379"/>
                    <a:pt x="9271" y="871855"/>
                  </a:cubicBezTo>
                  <a:cubicBezTo>
                    <a:pt x="3937" y="870331"/>
                    <a:pt x="0" y="865251"/>
                    <a:pt x="0" y="859663"/>
                  </a:cubicBezTo>
                  <a:moveTo>
                    <a:pt x="25400" y="859663"/>
                  </a:moveTo>
                  <a:lnTo>
                    <a:pt x="12700" y="859663"/>
                  </a:lnTo>
                  <a:lnTo>
                    <a:pt x="1905" y="852932"/>
                  </a:lnTo>
                  <a:cubicBezTo>
                    <a:pt x="4953" y="848106"/>
                    <a:pt x="10795" y="845947"/>
                    <a:pt x="16129" y="847471"/>
                  </a:cubicBezTo>
                  <a:cubicBezTo>
                    <a:pt x="21463" y="848995"/>
                    <a:pt x="25273" y="854075"/>
                    <a:pt x="25273" y="859663"/>
                  </a:cubicBezTo>
                  <a:cubicBezTo>
                    <a:pt x="25273" y="1320419"/>
                    <a:pt x="398780" y="1693926"/>
                    <a:pt x="859536" y="1693926"/>
                  </a:cubicBezTo>
                  <a:cubicBezTo>
                    <a:pt x="1320292" y="1693926"/>
                    <a:pt x="1693799" y="1320419"/>
                    <a:pt x="1693799" y="859663"/>
                  </a:cubicBezTo>
                  <a:lnTo>
                    <a:pt x="1706499" y="859663"/>
                  </a:lnTo>
                  <a:lnTo>
                    <a:pt x="1693799" y="859663"/>
                  </a:lnTo>
                  <a:cubicBezTo>
                    <a:pt x="1693926" y="398907"/>
                    <a:pt x="1320419" y="25400"/>
                    <a:pt x="859663" y="25400"/>
                  </a:cubicBezTo>
                  <a:lnTo>
                    <a:pt x="859663" y="12700"/>
                  </a:lnTo>
                  <a:lnTo>
                    <a:pt x="859663" y="25400"/>
                  </a:lnTo>
                  <a:cubicBezTo>
                    <a:pt x="398907" y="25400"/>
                    <a:pt x="25400" y="398907"/>
                    <a:pt x="25400" y="859663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sp>
        <p:nvSpPr>
          <p:cNvPr id="24" name="Freeform 24"/>
          <p:cNvSpPr/>
          <p:nvPr/>
        </p:nvSpPr>
        <p:spPr>
          <a:xfrm>
            <a:off x="3322158" y="5535852"/>
            <a:ext cx="2104265" cy="1271327"/>
          </a:xfrm>
          <a:custGeom>
            <a:avLst/>
            <a:gdLst/>
            <a:ahLst/>
            <a:cxnLst/>
            <a:rect l="l" t="t" r="r" b="b"/>
            <a:pathLst>
              <a:path w="2104265" h="1271327">
                <a:moveTo>
                  <a:pt x="0" y="0"/>
                </a:moveTo>
                <a:lnTo>
                  <a:pt x="2104265" y="0"/>
                </a:lnTo>
                <a:lnTo>
                  <a:pt x="2104265" y="1271327"/>
                </a:lnTo>
                <a:lnTo>
                  <a:pt x="0" y="12713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25" name="Freeform 25" descr="moje zdrowie na mojeIKP czwarty slajd"/>
          <p:cNvSpPr/>
          <p:nvPr/>
        </p:nvSpPr>
        <p:spPr>
          <a:xfrm>
            <a:off x="3612611" y="5831696"/>
            <a:ext cx="1523359" cy="615155"/>
          </a:xfrm>
          <a:custGeom>
            <a:avLst/>
            <a:gdLst/>
            <a:ahLst/>
            <a:cxnLst/>
            <a:rect l="l" t="t" r="r" b="b"/>
            <a:pathLst>
              <a:path w="1523359" h="615155">
                <a:moveTo>
                  <a:pt x="0" y="0"/>
                </a:moveTo>
                <a:lnTo>
                  <a:pt x="1523359" y="0"/>
                </a:lnTo>
                <a:lnTo>
                  <a:pt x="1523359" y="615155"/>
                </a:lnTo>
                <a:lnTo>
                  <a:pt x="0" y="61515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87146" t="-77356" r="-243416" b="-401576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26" name="Group 26"/>
          <p:cNvGrpSpPr/>
          <p:nvPr/>
        </p:nvGrpSpPr>
        <p:grpSpPr>
          <a:xfrm>
            <a:off x="12454216" y="6323915"/>
            <a:ext cx="2597357" cy="2597357"/>
            <a:chOff x="0" y="0"/>
            <a:chExt cx="1719274" cy="1719274"/>
          </a:xfrm>
        </p:grpSpPr>
        <p:sp>
          <p:nvSpPr>
            <p:cNvPr id="27" name="Freeform 27"/>
            <p:cNvSpPr/>
            <p:nvPr/>
          </p:nvSpPr>
          <p:spPr>
            <a:xfrm>
              <a:off x="12700" y="12700"/>
              <a:ext cx="1693926" cy="1693926"/>
            </a:xfrm>
            <a:custGeom>
              <a:avLst/>
              <a:gdLst/>
              <a:ahLst/>
              <a:cxnLst/>
              <a:rect l="l" t="t" r="r" b="b"/>
              <a:pathLst>
                <a:path w="1693926" h="1693926">
                  <a:moveTo>
                    <a:pt x="0" y="846963"/>
                  </a:moveTo>
                  <a:cubicBezTo>
                    <a:pt x="0" y="379222"/>
                    <a:pt x="379222" y="0"/>
                    <a:pt x="846963" y="0"/>
                  </a:cubicBezTo>
                  <a:cubicBezTo>
                    <a:pt x="1314704" y="0"/>
                    <a:pt x="1693926" y="379222"/>
                    <a:pt x="1693926" y="846963"/>
                  </a:cubicBezTo>
                  <a:cubicBezTo>
                    <a:pt x="1693926" y="1314704"/>
                    <a:pt x="1314704" y="1693926"/>
                    <a:pt x="846963" y="1693926"/>
                  </a:cubicBezTo>
                  <a:cubicBezTo>
                    <a:pt x="379222" y="1693926"/>
                    <a:pt x="0" y="1314704"/>
                    <a:pt x="0" y="846963"/>
                  </a:cubicBezTo>
                  <a:close/>
                </a:path>
              </a:pathLst>
            </a:custGeom>
            <a:solidFill>
              <a:srgbClr val="F4F4F4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0" y="0"/>
              <a:ext cx="1719326" cy="1719326"/>
            </a:xfrm>
            <a:custGeom>
              <a:avLst/>
              <a:gdLst/>
              <a:ahLst/>
              <a:cxnLst/>
              <a:rect l="l" t="t" r="r" b="b"/>
              <a:pathLst>
                <a:path w="1719326" h="1719326">
                  <a:moveTo>
                    <a:pt x="0" y="859663"/>
                  </a:moveTo>
                  <a:cubicBezTo>
                    <a:pt x="0" y="384810"/>
                    <a:pt x="384810" y="0"/>
                    <a:pt x="859663" y="0"/>
                  </a:cubicBezTo>
                  <a:lnTo>
                    <a:pt x="859663" y="12700"/>
                  </a:lnTo>
                  <a:lnTo>
                    <a:pt x="859663" y="0"/>
                  </a:lnTo>
                  <a:cubicBezTo>
                    <a:pt x="1334389" y="0"/>
                    <a:pt x="1719326" y="384810"/>
                    <a:pt x="1719326" y="859663"/>
                  </a:cubicBezTo>
                  <a:cubicBezTo>
                    <a:pt x="1719326" y="1334516"/>
                    <a:pt x="1334516" y="1719326"/>
                    <a:pt x="859663" y="1719326"/>
                  </a:cubicBezTo>
                  <a:lnTo>
                    <a:pt x="859663" y="1706626"/>
                  </a:lnTo>
                  <a:lnTo>
                    <a:pt x="859663" y="1719326"/>
                  </a:lnTo>
                  <a:cubicBezTo>
                    <a:pt x="384810" y="1719326"/>
                    <a:pt x="0" y="1334389"/>
                    <a:pt x="0" y="859663"/>
                  </a:cubicBezTo>
                  <a:lnTo>
                    <a:pt x="12700" y="859663"/>
                  </a:lnTo>
                  <a:lnTo>
                    <a:pt x="23495" y="866394"/>
                  </a:lnTo>
                  <a:cubicBezTo>
                    <a:pt x="20447" y="871220"/>
                    <a:pt x="14605" y="873379"/>
                    <a:pt x="9271" y="871855"/>
                  </a:cubicBezTo>
                  <a:cubicBezTo>
                    <a:pt x="3937" y="870331"/>
                    <a:pt x="0" y="865251"/>
                    <a:pt x="0" y="859663"/>
                  </a:cubicBezTo>
                  <a:moveTo>
                    <a:pt x="25400" y="859663"/>
                  </a:moveTo>
                  <a:lnTo>
                    <a:pt x="12700" y="859663"/>
                  </a:lnTo>
                  <a:lnTo>
                    <a:pt x="1905" y="852932"/>
                  </a:lnTo>
                  <a:cubicBezTo>
                    <a:pt x="4953" y="848106"/>
                    <a:pt x="10795" y="845947"/>
                    <a:pt x="16129" y="847471"/>
                  </a:cubicBezTo>
                  <a:cubicBezTo>
                    <a:pt x="21463" y="848995"/>
                    <a:pt x="25273" y="854075"/>
                    <a:pt x="25273" y="859663"/>
                  </a:cubicBezTo>
                  <a:cubicBezTo>
                    <a:pt x="25273" y="1320419"/>
                    <a:pt x="398780" y="1693926"/>
                    <a:pt x="859536" y="1693926"/>
                  </a:cubicBezTo>
                  <a:cubicBezTo>
                    <a:pt x="1320292" y="1693926"/>
                    <a:pt x="1693799" y="1320419"/>
                    <a:pt x="1693799" y="859663"/>
                  </a:cubicBezTo>
                  <a:lnTo>
                    <a:pt x="1706499" y="859663"/>
                  </a:lnTo>
                  <a:lnTo>
                    <a:pt x="1693799" y="859663"/>
                  </a:lnTo>
                  <a:cubicBezTo>
                    <a:pt x="1693926" y="398907"/>
                    <a:pt x="1320419" y="25400"/>
                    <a:pt x="859663" y="25400"/>
                  </a:cubicBezTo>
                  <a:lnTo>
                    <a:pt x="859663" y="12700"/>
                  </a:lnTo>
                  <a:lnTo>
                    <a:pt x="859663" y="25400"/>
                  </a:lnTo>
                  <a:cubicBezTo>
                    <a:pt x="398907" y="25400"/>
                    <a:pt x="25400" y="398907"/>
                    <a:pt x="25400" y="859663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sp>
        <p:nvSpPr>
          <p:cNvPr id="29" name="Freeform 29"/>
          <p:cNvSpPr/>
          <p:nvPr/>
        </p:nvSpPr>
        <p:spPr>
          <a:xfrm>
            <a:off x="12904558" y="6854464"/>
            <a:ext cx="1696673" cy="1536260"/>
          </a:xfrm>
          <a:custGeom>
            <a:avLst/>
            <a:gdLst/>
            <a:ahLst/>
            <a:cxnLst/>
            <a:rect l="l" t="t" r="r" b="b"/>
            <a:pathLst>
              <a:path w="1696673" h="1536260">
                <a:moveTo>
                  <a:pt x="0" y="0"/>
                </a:moveTo>
                <a:lnTo>
                  <a:pt x="1696673" y="0"/>
                </a:lnTo>
                <a:lnTo>
                  <a:pt x="1696673" y="1536260"/>
                </a:lnTo>
                <a:lnTo>
                  <a:pt x="0" y="15362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30" name="Freeform 30"/>
          <p:cNvSpPr/>
          <p:nvPr/>
        </p:nvSpPr>
        <p:spPr>
          <a:xfrm>
            <a:off x="15706452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31" name="Group 21">
            <a:extLst>
              <a:ext uri="{FF2B5EF4-FFF2-40B4-BE49-F238E27FC236}">
                <a16:creationId xmlns:a16="http://schemas.microsoft.com/office/drawing/2014/main" id="{EA42321F-40B1-75B4-44DA-03D6AACD7472}"/>
              </a:ext>
            </a:extLst>
          </p:cNvPr>
          <p:cNvGrpSpPr/>
          <p:nvPr/>
        </p:nvGrpSpPr>
        <p:grpSpPr>
          <a:xfrm>
            <a:off x="7737061" y="4347263"/>
            <a:ext cx="2597357" cy="2597357"/>
            <a:chOff x="0" y="0"/>
            <a:chExt cx="1719274" cy="1719274"/>
          </a:xfrm>
        </p:grpSpPr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214A8622-858F-2994-31EF-B0C31DDD7B28}"/>
                </a:ext>
              </a:extLst>
            </p:cNvPr>
            <p:cNvSpPr/>
            <p:nvPr/>
          </p:nvSpPr>
          <p:spPr>
            <a:xfrm>
              <a:off x="12700" y="12700"/>
              <a:ext cx="1693926" cy="1693926"/>
            </a:xfrm>
            <a:custGeom>
              <a:avLst/>
              <a:gdLst/>
              <a:ahLst/>
              <a:cxnLst/>
              <a:rect l="l" t="t" r="r" b="b"/>
              <a:pathLst>
                <a:path w="1693926" h="1693926">
                  <a:moveTo>
                    <a:pt x="0" y="846963"/>
                  </a:moveTo>
                  <a:cubicBezTo>
                    <a:pt x="0" y="379222"/>
                    <a:pt x="379222" y="0"/>
                    <a:pt x="846963" y="0"/>
                  </a:cubicBezTo>
                  <a:cubicBezTo>
                    <a:pt x="1314704" y="0"/>
                    <a:pt x="1693926" y="379222"/>
                    <a:pt x="1693926" y="846963"/>
                  </a:cubicBezTo>
                  <a:cubicBezTo>
                    <a:pt x="1693926" y="1314704"/>
                    <a:pt x="1314704" y="1693926"/>
                    <a:pt x="846963" y="1693926"/>
                  </a:cubicBezTo>
                  <a:cubicBezTo>
                    <a:pt x="379222" y="1693926"/>
                    <a:pt x="0" y="1314704"/>
                    <a:pt x="0" y="846963"/>
                  </a:cubicBezTo>
                  <a:close/>
                </a:path>
              </a:pathLst>
            </a:custGeom>
            <a:solidFill>
              <a:srgbClr val="F4F4F4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B8CD52ED-2AF4-26F1-D25D-36F5C5103E31}"/>
                </a:ext>
              </a:extLst>
            </p:cNvPr>
            <p:cNvSpPr/>
            <p:nvPr/>
          </p:nvSpPr>
          <p:spPr>
            <a:xfrm>
              <a:off x="0" y="0"/>
              <a:ext cx="1719326" cy="1719326"/>
            </a:xfrm>
            <a:custGeom>
              <a:avLst/>
              <a:gdLst/>
              <a:ahLst/>
              <a:cxnLst/>
              <a:rect l="l" t="t" r="r" b="b"/>
              <a:pathLst>
                <a:path w="1719326" h="1719326">
                  <a:moveTo>
                    <a:pt x="0" y="859663"/>
                  </a:moveTo>
                  <a:cubicBezTo>
                    <a:pt x="0" y="384810"/>
                    <a:pt x="384810" y="0"/>
                    <a:pt x="859663" y="0"/>
                  </a:cubicBezTo>
                  <a:lnTo>
                    <a:pt x="859663" y="12700"/>
                  </a:lnTo>
                  <a:lnTo>
                    <a:pt x="859663" y="0"/>
                  </a:lnTo>
                  <a:cubicBezTo>
                    <a:pt x="1334389" y="0"/>
                    <a:pt x="1719326" y="384810"/>
                    <a:pt x="1719326" y="859663"/>
                  </a:cubicBezTo>
                  <a:cubicBezTo>
                    <a:pt x="1719326" y="1334516"/>
                    <a:pt x="1334516" y="1719326"/>
                    <a:pt x="859663" y="1719326"/>
                  </a:cubicBezTo>
                  <a:lnTo>
                    <a:pt x="859663" y="1706626"/>
                  </a:lnTo>
                  <a:lnTo>
                    <a:pt x="859663" y="1719326"/>
                  </a:lnTo>
                  <a:cubicBezTo>
                    <a:pt x="384810" y="1719326"/>
                    <a:pt x="0" y="1334389"/>
                    <a:pt x="0" y="859663"/>
                  </a:cubicBezTo>
                  <a:lnTo>
                    <a:pt x="12700" y="859663"/>
                  </a:lnTo>
                  <a:lnTo>
                    <a:pt x="23495" y="866394"/>
                  </a:lnTo>
                  <a:cubicBezTo>
                    <a:pt x="20447" y="871220"/>
                    <a:pt x="14605" y="873379"/>
                    <a:pt x="9271" y="871855"/>
                  </a:cubicBezTo>
                  <a:cubicBezTo>
                    <a:pt x="3937" y="870331"/>
                    <a:pt x="0" y="865251"/>
                    <a:pt x="0" y="859663"/>
                  </a:cubicBezTo>
                  <a:moveTo>
                    <a:pt x="25400" y="859663"/>
                  </a:moveTo>
                  <a:lnTo>
                    <a:pt x="12700" y="859663"/>
                  </a:lnTo>
                  <a:lnTo>
                    <a:pt x="1905" y="852932"/>
                  </a:lnTo>
                  <a:cubicBezTo>
                    <a:pt x="4953" y="848106"/>
                    <a:pt x="10795" y="845947"/>
                    <a:pt x="16129" y="847471"/>
                  </a:cubicBezTo>
                  <a:cubicBezTo>
                    <a:pt x="21463" y="848995"/>
                    <a:pt x="25273" y="854075"/>
                    <a:pt x="25273" y="859663"/>
                  </a:cubicBezTo>
                  <a:cubicBezTo>
                    <a:pt x="25273" y="1320419"/>
                    <a:pt x="398780" y="1693926"/>
                    <a:pt x="859536" y="1693926"/>
                  </a:cubicBezTo>
                  <a:cubicBezTo>
                    <a:pt x="1320292" y="1693926"/>
                    <a:pt x="1693799" y="1320419"/>
                    <a:pt x="1693799" y="859663"/>
                  </a:cubicBezTo>
                  <a:lnTo>
                    <a:pt x="1706499" y="859663"/>
                  </a:lnTo>
                  <a:lnTo>
                    <a:pt x="1693799" y="859663"/>
                  </a:lnTo>
                  <a:cubicBezTo>
                    <a:pt x="1693926" y="398907"/>
                    <a:pt x="1320419" y="25400"/>
                    <a:pt x="859663" y="25400"/>
                  </a:cubicBezTo>
                  <a:lnTo>
                    <a:pt x="859663" y="12700"/>
                  </a:lnTo>
                  <a:lnTo>
                    <a:pt x="859663" y="25400"/>
                  </a:lnTo>
                  <a:cubicBezTo>
                    <a:pt x="398907" y="25400"/>
                    <a:pt x="25400" y="398907"/>
                    <a:pt x="25400" y="859663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sp>
        <p:nvSpPr>
          <p:cNvPr id="36" name="Freeform 17">
            <a:extLst>
              <a:ext uri="{FF2B5EF4-FFF2-40B4-BE49-F238E27FC236}">
                <a16:creationId xmlns:a16="http://schemas.microsoft.com/office/drawing/2014/main" id="{14EEC9A6-3F83-DBF2-DF0A-C4CCAEE2DCA6}"/>
              </a:ext>
            </a:extLst>
          </p:cNvPr>
          <p:cNvSpPr/>
          <p:nvPr/>
        </p:nvSpPr>
        <p:spPr>
          <a:xfrm>
            <a:off x="8462995" y="4636174"/>
            <a:ext cx="1145565" cy="2075001"/>
          </a:xfrm>
          <a:custGeom>
            <a:avLst/>
            <a:gdLst/>
            <a:ahLst/>
            <a:cxnLst/>
            <a:rect l="l" t="t" r="r" b="b"/>
            <a:pathLst>
              <a:path w="1145565" h="2075001">
                <a:moveTo>
                  <a:pt x="0" y="0"/>
                </a:moveTo>
                <a:lnTo>
                  <a:pt x="1145565" y="0"/>
                </a:lnTo>
                <a:lnTo>
                  <a:pt x="1145565" y="2075001"/>
                </a:lnTo>
                <a:lnTo>
                  <a:pt x="0" y="207500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37" name="Freeform 18">
            <a:extLst>
              <a:ext uri="{FF2B5EF4-FFF2-40B4-BE49-F238E27FC236}">
                <a16:creationId xmlns:a16="http://schemas.microsoft.com/office/drawing/2014/main" id="{F52ED170-48B0-25EE-8945-5E170C2B77DB}"/>
              </a:ext>
            </a:extLst>
          </p:cNvPr>
          <p:cNvSpPr/>
          <p:nvPr/>
        </p:nvSpPr>
        <p:spPr>
          <a:xfrm>
            <a:off x="8576401" y="5223196"/>
            <a:ext cx="1004200" cy="773198"/>
          </a:xfrm>
          <a:custGeom>
            <a:avLst/>
            <a:gdLst/>
            <a:ahLst/>
            <a:cxnLst/>
            <a:rect l="l" t="t" r="r" b="b"/>
            <a:pathLst>
              <a:path w="1004200" h="773198">
                <a:moveTo>
                  <a:pt x="0" y="0"/>
                </a:moveTo>
                <a:lnTo>
                  <a:pt x="1004200" y="0"/>
                </a:lnTo>
                <a:lnTo>
                  <a:pt x="1004200" y="773198"/>
                </a:lnTo>
                <a:lnTo>
                  <a:pt x="0" y="77319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26961" r="-169757" b="-21872"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3" name="Freeform 3"/>
          <p:cNvSpPr/>
          <p:nvPr/>
        </p:nvSpPr>
        <p:spPr>
          <a:xfrm>
            <a:off x="1155246" y="3750654"/>
            <a:ext cx="6224952" cy="6224952"/>
          </a:xfrm>
          <a:custGeom>
            <a:avLst/>
            <a:gdLst/>
            <a:ahLst/>
            <a:cxnLst/>
            <a:rect l="l" t="t" r="r" b="b"/>
            <a:pathLst>
              <a:path w="6224952" h="6224952">
                <a:moveTo>
                  <a:pt x="0" y="0"/>
                </a:moveTo>
                <a:lnTo>
                  <a:pt x="6224952" y="0"/>
                </a:lnTo>
                <a:lnTo>
                  <a:pt x="6224952" y="6224952"/>
                </a:lnTo>
                <a:lnTo>
                  <a:pt x="0" y="62249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l-PL"/>
          </a:p>
        </p:txBody>
      </p:sp>
      <p:grpSp>
        <p:nvGrpSpPr>
          <p:cNvPr id="4" name="Group 4"/>
          <p:cNvGrpSpPr/>
          <p:nvPr/>
        </p:nvGrpSpPr>
        <p:grpSpPr>
          <a:xfrm>
            <a:off x="2236219" y="4129688"/>
            <a:ext cx="6505209" cy="5719572"/>
            <a:chOff x="0" y="0"/>
            <a:chExt cx="8673612" cy="762609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673612" cy="7626096"/>
            </a:xfrm>
            <a:custGeom>
              <a:avLst/>
              <a:gdLst/>
              <a:ahLst/>
              <a:cxnLst/>
              <a:rect l="l" t="t" r="r" b="b"/>
              <a:pathLst>
                <a:path w="8673612" h="7626096">
                  <a:moveTo>
                    <a:pt x="0" y="0"/>
                  </a:moveTo>
                  <a:lnTo>
                    <a:pt x="8673612" y="0"/>
                  </a:lnTo>
                  <a:lnTo>
                    <a:pt x="8673612" y="7626096"/>
                  </a:lnTo>
                  <a:lnTo>
                    <a:pt x="0" y="76260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114300"/>
              <a:ext cx="8673612" cy="774039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4500"/>
                </a:lnSpc>
              </a:pPr>
              <a:r>
                <a:rPr lang="en-US" sz="3000" b="1" dirty="0" err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Podstawowe</a:t>
              </a:r>
              <a:endParaRPr lang="en-US" sz="3000" b="1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  <a:p>
              <a:pPr algn="ctr">
                <a:lnSpc>
                  <a:spcPts val="4500"/>
                </a:lnSpc>
              </a:pPr>
              <a:endParaRPr lang="en-US" sz="3000" b="1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  <a:p>
              <a:pPr marL="647700" lvl="1" indent="-323850" algn="just">
                <a:lnSpc>
                  <a:spcPts val="4500"/>
                </a:lnSpc>
                <a:buFont typeface="Arial"/>
                <a:buChar char="•"/>
              </a:pP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morfologia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krwi</a:t>
              </a:r>
              <a:endPara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marL="647700" lvl="1" indent="-323850" algn="l">
                <a:lnSpc>
                  <a:spcPts val="4500"/>
                </a:lnSpc>
                <a:buFont typeface="Arial"/>
                <a:buChar char="•"/>
              </a:pP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glukoza</a:t>
              </a:r>
              <a:endPara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marL="647700" lvl="1" indent="-323850" algn="l">
                <a:lnSpc>
                  <a:spcPts val="4500"/>
                </a:lnSpc>
                <a:buFont typeface="Arial"/>
                <a:buChar char="•"/>
              </a:pP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poziom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kreatyniny</a:t>
              </a:r>
              <a:endPara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marL="647700" lvl="1" indent="-323850" algn="l">
                <a:lnSpc>
                  <a:spcPts val="4500"/>
                </a:lnSpc>
                <a:buFont typeface="Arial"/>
                <a:buChar char="•"/>
              </a:pP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lipidogram</a:t>
              </a:r>
              <a:endPara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marL="647700" lvl="1" indent="-323850" algn="l">
                <a:lnSpc>
                  <a:spcPts val="4500"/>
                </a:lnSpc>
                <a:buFont typeface="Arial"/>
                <a:buChar char="•"/>
              </a:pP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TSH</a:t>
              </a:r>
            </a:p>
            <a:p>
              <a:pPr marL="647700" lvl="1" indent="-323850" algn="l">
                <a:lnSpc>
                  <a:spcPts val="4500"/>
                </a:lnSpc>
                <a:buFont typeface="Arial"/>
                <a:buChar char="•"/>
              </a:pP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badanie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ogólne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moczu</a:t>
              </a:r>
              <a:endPara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algn="l">
                <a:lnSpc>
                  <a:spcPts val="3600"/>
                </a:lnSpc>
              </a:pPr>
              <a:endPara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algn="l">
                <a:lnSpc>
                  <a:spcPts val="3600"/>
                </a:lnSpc>
              </a:pPr>
              <a:endPara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sp>
        <p:nvSpPr>
          <p:cNvPr id="7" name="Freeform 7"/>
          <p:cNvSpPr/>
          <p:nvPr/>
        </p:nvSpPr>
        <p:spPr>
          <a:xfrm>
            <a:off x="9144000" y="3750654"/>
            <a:ext cx="6224952" cy="6224952"/>
          </a:xfrm>
          <a:custGeom>
            <a:avLst/>
            <a:gdLst/>
            <a:ahLst/>
            <a:cxnLst/>
            <a:rect l="l" t="t" r="r" b="b"/>
            <a:pathLst>
              <a:path w="6224952" h="6224952">
                <a:moveTo>
                  <a:pt x="0" y="0"/>
                </a:moveTo>
                <a:lnTo>
                  <a:pt x="6224952" y="0"/>
                </a:lnTo>
                <a:lnTo>
                  <a:pt x="6224952" y="6224952"/>
                </a:lnTo>
                <a:lnTo>
                  <a:pt x="0" y="62249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l-PL"/>
          </a:p>
        </p:txBody>
      </p:sp>
      <p:grpSp>
        <p:nvGrpSpPr>
          <p:cNvPr id="8" name="Group 8"/>
          <p:cNvGrpSpPr/>
          <p:nvPr/>
        </p:nvGrpSpPr>
        <p:grpSpPr>
          <a:xfrm>
            <a:off x="1920257" y="2112193"/>
            <a:ext cx="14447486" cy="1877689"/>
            <a:chOff x="0" y="0"/>
            <a:chExt cx="18288000" cy="250358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8288000" cy="2503586"/>
            </a:xfrm>
            <a:custGeom>
              <a:avLst/>
              <a:gdLst/>
              <a:ahLst/>
              <a:cxnLst/>
              <a:rect l="l" t="t" r="r" b="b"/>
              <a:pathLst>
                <a:path w="18288000" h="2503586">
                  <a:moveTo>
                    <a:pt x="0" y="0"/>
                  </a:moveTo>
                  <a:lnTo>
                    <a:pt x="18288000" y="0"/>
                  </a:lnTo>
                  <a:lnTo>
                    <a:pt x="18288000" y="2503586"/>
                  </a:lnTo>
                  <a:lnTo>
                    <a:pt x="0" y="250358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33350"/>
              <a:ext cx="18288000" cy="263693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712"/>
                </a:lnSpc>
              </a:pPr>
              <a:r>
                <a:rPr lang="pl-PL" sz="66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BADANIA W RAMACH PROGRAMU</a:t>
              </a:r>
              <a:endParaRPr lang="en-US" sz="6600" b="1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949143" y="4187557"/>
            <a:ext cx="6784343" cy="5265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0"/>
              </a:lnSpc>
              <a:spcBef>
                <a:spcPct val="0"/>
              </a:spcBef>
            </a:pPr>
            <a:r>
              <a:rPr lang="en-US" sz="3000" b="1" spc="3" dirty="0" err="1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rPr>
              <a:t>Dodatkow</a:t>
            </a:r>
            <a:r>
              <a:rPr lang="pl-PL" sz="3000" b="1" spc="3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rPr>
              <a:t>o m.in.</a:t>
            </a:r>
            <a:endParaRPr lang="en-US" sz="3000" b="1" spc="3" dirty="0">
              <a:solidFill>
                <a:srgbClr val="003A72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ctr">
              <a:lnSpc>
                <a:spcPts val="3240"/>
              </a:lnSpc>
              <a:spcBef>
                <a:spcPct val="0"/>
              </a:spcBef>
            </a:pPr>
            <a:endParaRPr lang="en-US" sz="3000" b="1" spc="3" dirty="0">
              <a:solidFill>
                <a:srgbClr val="003A72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647700" lvl="1" indent="-323850" algn="l">
              <a:lnSpc>
                <a:spcPts val="4500"/>
              </a:lnSpc>
              <a:buFont typeface="Arial"/>
              <a:buChar char="•"/>
            </a:pPr>
            <a:r>
              <a:rPr lang="en-US" sz="3000" spc="3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ALT</a:t>
            </a:r>
          </a:p>
          <a:p>
            <a:pPr marL="647700" lvl="1" indent="-323850" algn="l">
              <a:lnSpc>
                <a:spcPts val="4500"/>
              </a:lnSpc>
              <a:buFont typeface="Arial"/>
              <a:buChar char="•"/>
            </a:pPr>
            <a:r>
              <a:rPr lang="en-US" sz="3000" spc="3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ASPAT</a:t>
            </a:r>
          </a:p>
          <a:p>
            <a:pPr marL="647700" lvl="1" indent="-323850" algn="l">
              <a:lnSpc>
                <a:spcPts val="4500"/>
              </a:lnSpc>
              <a:buFont typeface="Arial"/>
              <a:buChar char="•"/>
            </a:pPr>
            <a:r>
              <a:rPr lang="en-US" sz="3000" spc="3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GGTP</a:t>
            </a:r>
          </a:p>
          <a:p>
            <a:pPr marL="647700" lvl="1" indent="-323850" algn="l">
              <a:lnSpc>
                <a:spcPts val="4500"/>
              </a:lnSpc>
              <a:buFont typeface="Arial"/>
              <a:buChar char="•"/>
            </a:pPr>
            <a:r>
              <a:rPr lang="en-US" sz="3000" spc="3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PSA </a:t>
            </a:r>
            <a:r>
              <a:rPr lang="en-US" sz="3000" spc="3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całkowity</a:t>
            </a:r>
            <a:endParaRPr lang="en-US" sz="3000" spc="3" dirty="0">
              <a:solidFill>
                <a:srgbClr val="003A7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647700" lvl="1" indent="-323850" algn="l">
              <a:lnSpc>
                <a:spcPts val="4500"/>
              </a:lnSpc>
              <a:buFont typeface="Arial"/>
              <a:buChar char="•"/>
            </a:pPr>
            <a:r>
              <a:rPr lang="en-US" sz="3000" spc="3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anty</a:t>
            </a:r>
            <a:r>
              <a:rPr lang="en-US" sz="3000" spc="3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-HCV </a:t>
            </a:r>
          </a:p>
          <a:p>
            <a:pPr marL="647700" lvl="1" indent="-323850" algn="l">
              <a:lnSpc>
                <a:spcPts val="4500"/>
              </a:lnSpc>
              <a:buFont typeface="Arial"/>
              <a:buChar char="•"/>
            </a:pPr>
            <a:r>
              <a:rPr lang="en-US" sz="3000" spc="3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lipoprotein</a:t>
            </a:r>
            <a:r>
              <a:rPr lang="pl-PL" sz="3000" spc="3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a</a:t>
            </a:r>
            <a:r>
              <a:rPr lang="en-US" sz="3000" spc="3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 A </a:t>
            </a:r>
          </a:p>
          <a:p>
            <a:pPr marL="647700" lvl="1" indent="-323850" algn="l">
              <a:lnSpc>
                <a:spcPts val="4500"/>
              </a:lnSpc>
              <a:buFont typeface="Arial"/>
              <a:buChar char="•"/>
            </a:pPr>
            <a:r>
              <a:rPr lang="en-US" sz="3000" spc="3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Test FIT </a:t>
            </a:r>
          </a:p>
          <a:p>
            <a:pPr algn="ctr">
              <a:lnSpc>
                <a:spcPts val="3240"/>
              </a:lnSpc>
              <a:spcBef>
                <a:spcPct val="0"/>
              </a:spcBef>
            </a:pPr>
            <a:endParaRPr lang="en-US" sz="3000" spc="3" dirty="0">
              <a:solidFill>
                <a:srgbClr val="003A7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15706452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2400512" y="1934800"/>
            <a:ext cx="13716000" cy="2913888"/>
            <a:chOff x="0" y="0"/>
            <a:chExt cx="18288000" cy="388518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8288000" cy="3885184"/>
            </a:xfrm>
            <a:custGeom>
              <a:avLst/>
              <a:gdLst/>
              <a:ahLst/>
              <a:cxnLst/>
              <a:rect l="l" t="t" r="r" b="b"/>
              <a:pathLst>
                <a:path w="18288000" h="3885184">
                  <a:moveTo>
                    <a:pt x="0" y="0"/>
                  </a:moveTo>
                  <a:lnTo>
                    <a:pt x="18288000" y="0"/>
                  </a:lnTo>
                  <a:lnTo>
                    <a:pt x="18288000" y="3885184"/>
                  </a:lnTo>
                  <a:lnTo>
                    <a:pt x="0" y="388518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42875"/>
              <a:ext cx="18288000" cy="402805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9239"/>
                </a:lnSpc>
              </a:pP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PAMIĘTAJ O WIZYCIE PODSUMOWUJĄCEJ!</a:t>
              </a:r>
            </a:p>
          </p:txBody>
        </p:sp>
      </p:grpSp>
      <p:sp>
        <p:nvSpPr>
          <p:cNvPr id="2" name="Freeform 2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6" name="Group 6"/>
          <p:cNvGrpSpPr/>
          <p:nvPr/>
        </p:nvGrpSpPr>
        <p:grpSpPr>
          <a:xfrm>
            <a:off x="4474871" y="7415241"/>
            <a:ext cx="4380969" cy="2140553"/>
            <a:chOff x="0" y="-14288"/>
            <a:chExt cx="6634168" cy="285407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78188" cy="2825496"/>
            </a:xfrm>
            <a:custGeom>
              <a:avLst/>
              <a:gdLst/>
              <a:ahLst/>
              <a:cxnLst/>
              <a:rect l="l" t="t" r="r" b="b"/>
              <a:pathLst>
                <a:path w="6378188" h="2825496">
                  <a:moveTo>
                    <a:pt x="0" y="0"/>
                  </a:moveTo>
                  <a:lnTo>
                    <a:pt x="6378188" y="0"/>
                  </a:lnTo>
                  <a:lnTo>
                    <a:pt x="6378188" y="2825496"/>
                  </a:lnTo>
                  <a:lnTo>
                    <a:pt x="0" y="28254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255980" y="-14288"/>
              <a:ext cx="6378188" cy="285407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3600"/>
                </a:lnSpc>
              </a:pPr>
              <a:r>
                <a:rPr lang="pl-PL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P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racownik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POZ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przeanalizuje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Twoje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wyniki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i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omówi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dalszą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profilaktykę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04061" y="1763833"/>
            <a:ext cx="13782797" cy="5799743"/>
            <a:chOff x="-6210645" y="-2206940"/>
            <a:chExt cx="18377062" cy="7732990"/>
          </a:xfrm>
        </p:grpSpPr>
        <p:sp>
          <p:nvSpPr>
            <p:cNvPr id="10" name="Freeform 10"/>
            <p:cNvSpPr/>
            <p:nvPr/>
          </p:nvSpPr>
          <p:spPr>
            <a:xfrm>
              <a:off x="-6210645" y="-2206940"/>
              <a:ext cx="6653940" cy="3435096"/>
            </a:xfrm>
            <a:custGeom>
              <a:avLst/>
              <a:gdLst/>
              <a:ahLst/>
              <a:cxnLst/>
              <a:rect l="l" t="t" r="r" b="b"/>
              <a:pathLst>
                <a:path w="6653940" h="3435096">
                  <a:moveTo>
                    <a:pt x="0" y="0"/>
                  </a:moveTo>
                  <a:lnTo>
                    <a:pt x="6653940" y="0"/>
                  </a:lnTo>
                  <a:lnTo>
                    <a:pt x="6653940" y="3435096"/>
                  </a:lnTo>
                  <a:lnTo>
                    <a:pt x="0" y="34350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pl-PL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512477" y="2062379"/>
              <a:ext cx="6653940" cy="346367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3600"/>
                </a:lnSpc>
              </a:pPr>
              <a:r>
                <a:rPr lang="pl-PL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O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trzymasz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swój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pl-PL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I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ndywidualny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pl-PL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P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lan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pl-PL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Z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drowotny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oraz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skierowanie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na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dalsze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badania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i </a:t>
              </a:r>
              <a:r>
                <a:rPr lang="en-US" sz="3000" dirty="0" err="1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konsultacje</a:t>
              </a:r>
              <a:endPara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sp>
        <p:nvSpPr>
          <p:cNvPr id="12" name="Freeform 12"/>
          <p:cNvSpPr/>
          <p:nvPr/>
        </p:nvSpPr>
        <p:spPr>
          <a:xfrm>
            <a:off x="1028700" y="4848688"/>
            <a:ext cx="3860954" cy="3790755"/>
          </a:xfrm>
          <a:custGeom>
            <a:avLst/>
            <a:gdLst/>
            <a:ahLst/>
            <a:cxnLst/>
            <a:rect l="l" t="t" r="r" b="b"/>
            <a:pathLst>
              <a:path w="3860954" h="3790755">
                <a:moveTo>
                  <a:pt x="0" y="0"/>
                </a:moveTo>
                <a:lnTo>
                  <a:pt x="3860954" y="0"/>
                </a:lnTo>
                <a:lnTo>
                  <a:pt x="3860954" y="3790755"/>
                </a:lnTo>
                <a:lnTo>
                  <a:pt x="0" y="379075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3" name="Freeform 13"/>
          <p:cNvSpPr/>
          <p:nvPr/>
        </p:nvSpPr>
        <p:spPr>
          <a:xfrm>
            <a:off x="14221727" y="5231910"/>
            <a:ext cx="3342757" cy="3790755"/>
          </a:xfrm>
          <a:custGeom>
            <a:avLst/>
            <a:gdLst/>
            <a:ahLst/>
            <a:cxnLst/>
            <a:rect l="l" t="t" r="r" b="b"/>
            <a:pathLst>
              <a:path w="3342757" h="3790755">
                <a:moveTo>
                  <a:pt x="0" y="0"/>
                </a:moveTo>
                <a:lnTo>
                  <a:pt x="3342757" y="0"/>
                </a:lnTo>
                <a:lnTo>
                  <a:pt x="3342757" y="3790756"/>
                </a:lnTo>
                <a:lnTo>
                  <a:pt x="0" y="379075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19" name="Group 19"/>
          <p:cNvGrpSpPr/>
          <p:nvPr/>
        </p:nvGrpSpPr>
        <p:grpSpPr>
          <a:xfrm>
            <a:off x="4294878" y="7214363"/>
            <a:ext cx="4692580" cy="2275673"/>
            <a:chOff x="0" y="-38100"/>
            <a:chExt cx="1235906" cy="599354"/>
          </a:xfrm>
        </p:grpSpPr>
        <p:sp>
          <p:nvSpPr>
            <p:cNvPr id="20" name="Freeform 20"/>
            <p:cNvSpPr/>
            <p:nvPr/>
          </p:nvSpPr>
          <p:spPr>
            <a:xfrm>
              <a:off x="20069" y="0"/>
              <a:ext cx="1215837" cy="561254"/>
            </a:xfrm>
            <a:custGeom>
              <a:avLst/>
              <a:gdLst/>
              <a:ahLst/>
              <a:cxnLst/>
              <a:rect l="l" t="t" r="r" b="b"/>
              <a:pathLst>
                <a:path w="1215837" h="561254">
                  <a:moveTo>
                    <a:pt x="28510" y="0"/>
                  </a:moveTo>
                  <a:lnTo>
                    <a:pt x="1187327" y="0"/>
                  </a:lnTo>
                  <a:cubicBezTo>
                    <a:pt x="1203073" y="0"/>
                    <a:pt x="1215837" y="12764"/>
                    <a:pt x="1215837" y="28510"/>
                  </a:cubicBezTo>
                  <a:lnTo>
                    <a:pt x="1215837" y="532744"/>
                  </a:lnTo>
                  <a:cubicBezTo>
                    <a:pt x="1215837" y="548490"/>
                    <a:pt x="1203073" y="561254"/>
                    <a:pt x="1187327" y="561254"/>
                  </a:cubicBezTo>
                  <a:lnTo>
                    <a:pt x="28510" y="561254"/>
                  </a:lnTo>
                  <a:cubicBezTo>
                    <a:pt x="12764" y="561254"/>
                    <a:pt x="0" y="548490"/>
                    <a:pt x="0" y="532744"/>
                  </a:cubicBezTo>
                  <a:lnTo>
                    <a:pt x="0" y="28510"/>
                  </a:lnTo>
                  <a:cubicBezTo>
                    <a:pt x="0" y="12764"/>
                    <a:pt x="12764" y="0"/>
                    <a:pt x="2851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sq">
              <a:solidFill>
                <a:srgbClr val="B4CDFF"/>
              </a:solidFill>
              <a:prstDash val="solid"/>
              <a:miter/>
            </a:ln>
          </p:spPr>
          <p:txBody>
            <a:bodyPr/>
            <a:lstStyle/>
            <a:p>
              <a:endParaRPr lang="pl-PL" dirty="0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1215837" cy="599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5706452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16" name="Group 16"/>
          <p:cNvGrpSpPr/>
          <p:nvPr/>
        </p:nvGrpSpPr>
        <p:grpSpPr>
          <a:xfrm>
            <a:off x="8912578" y="4431481"/>
            <a:ext cx="5000204" cy="2962908"/>
            <a:chOff x="0" y="-38100"/>
            <a:chExt cx="1231641" cy="780354"/>
          </a:xfrm>
        </p:grpSpPr>
        <p:sp>
          <p:nvSpPr>
            <p:cNvPr id="17" name="Freeform 17"/>
            <p:cNvSpPr/>
            <p:nvPr/>
          </p:nvSpPr>
          <p:spPr>
            <a:xfrm>
              <a:off x="13973" y="63717"/>
              <a:ext cx="1217668" cy="678537"/>
            </a:xfrm>
            <a:custGeom>
              <a:avLst/>
              <a:gdLst/>
              <a:ahLst/>
              <a:cxnLst/>
              <a:rect l="l" t="t" r="r" b="b"/>
              <a:pathLst>
                <a:path w="1217668" h="678537">
                  <a:moveTo>
                    <a:pt x="28467" y="0"/>
                  </a:moveTo>
                  <a:lnTo>
                    <a:pt x="1189201" y="0"/>
                  </a:lnTo>
                  <a:cubicBezTo>
                    <a:pt x="1196750" y="0"/>
                    <a:pt x="1203991" y="2999"/>
                    <a:pt x="1209330" y="8338"/>
                  </a:cubicBezTo>
                  <a:cubicBezTo>
                    <a:pt x="1214668" y="13676"/>
                    <a:pt x="1217668" y="20917"/>
                    <a:pt x="1217668" y="28467"/>
                  </a:cubicBezTo>
                  <a:lnTo>
                    <a:pt x="1217668" y="650070"/>
                  </a:lnTo>
                  <a:cubicBezTo>
                    <a:pt x="1217668" y="665792"/>
                    <a:pt x="1204922" y="678537"/>
                    <a:pt x="1189201" y="678537"/>
                  </a:cubicBezTo>
                  <a:lnTo>
                    <a:pt x="28467" y="678537"/>
                  </a:lnTo>
                  <a:cubicBezTo>
                    <a:pt x="12745" y="678537"/>
                    <a:pt x="0" y="665792"/>
                    <a:pt x="0" y="650070"/>
                  </a:cubicBezTo>
                  <a:lnTo>
                    <a:pt x="0" y="28467"/>
                  </a:lnTo>
                  <a:cubicBezTo>
                    <a:pt x="0" y="12745"/>
                    <a:pt x="12745" y="0"/>
                    <a:pt x="2846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sq">
              <a:solidFill>
                <a:srgbClr val="B4CDFF"/>
              </a:solidFill>
              <a:prstDash val="solid"/>
              <a:miter/>
            </a:ln>
          </p:spPr>
          <p:txBody>
            <a:bodyPr/>
            <a:lstStyle/>
            <a:p>
              <a:endParaRPr lang="pl-PL" dirty="0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1217668" cy="716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25466" y="2083418"/>
            <a:ext cx="13716000" cy="2672334"/>
            <a:chOff x="0" y="0"/>
            <a:chExt cx="18288000" cy="356311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288000" cy="3563112"/>
            </a:xfrm>
            <a:custGeom>
              <a:avLst/>
              <a:gdLst/>
              <a:ahLst/>
              <a:cxnLst/>
              <a:rect l="l" t="t" r="r" b="b"/>
              <a:pathLst>
                <a:path w="18288000" h="3563112">
                  <a:moveTo>
                    <a:pt x="0" y="0"/>
                  </a:moveTo>
                  <a:lnTo>
                    <a:pt x="18288000" y="0"/>
                  </a:lnTo>
                  <a:lnTo>
                    <a:pt x="18288000" y="3563112"/>
                  </a:lnTo>
                  <a:lnTo>
                    <a:pt x="0" y="356311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18288000" cy="352501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391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CZĘSTOTLIWOŚĆ BADAŃ </a:t>
              </a:r>
            </a:p>
            <a:p>
              <a:pPr algn="ctr">
                <a:lnSpc>
                  <a:spcPts val="7391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W RAMACH PROGRAMU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08899" y="5074690"/>
            <a:ext cx="5535101" cy="945179"/>
            <a:chOff x="0" y="0"/>
            <a:chExt cx="7380135" cy="126023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380135" cy="1260239"/>
            </a:xfrm>
            <a:custGeom>
              <a:avLst/>
              <a:gdLst/>
              <a:ahLst/>
              <a:cxnLst/>
              <a:rect l="l" t="t" r="r" b="b"/>
              <a:pathLst>
                <a:path w="7380135" h="1260239">
                  <a:moveTo>
                    <a:pt x="0" y="0"/>
                  </a:moveTo>
                  <a:lnTo>
                    <a:pt x="7380135" y="0"/>
                  </a:lnTo>
                  <a:lnTo>
                    <a:pt x="7380135" y="1260239"/>
                  </a:lnTo>
                  <a:lnTo>
                    <a:pt x="0" y="126023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00025"/>
              <a:ext cx="7380135" cy="1460264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5400"/>
                </a:lnSpc>
              </a:pPr>
              <a:r>
                <a:rPr lang="en-US" sz="30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OSOBY W WIEKU 20-49 LAT 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3882424" y="7448509"/>
            <a:ext cx="10523152" cy="1983402"/>
            <a:chOff x="0" y="0"/>
            <a:chExt cx="12776573" cy="240812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776574" cy="2408126"/>
            </a:xfrm>
            <a:custGeom>
              <a:avLst/>
              <a:gdLst/>
              <a:ahLst/>
              <a:cxnLst/>
              <a:rect l="l" t="t" r="r" b="b"/>
              <a:pathLst>
                <a:path w="12776574" h="2408126">
                  <a:moveTo>
                    <a:pt x="1103177" y="0"/>
                  </a:moveTo>
                  <a:lnTo>
                    <a:pt x="11673396" y="0"/>
                  </a:lnTo>
                  <a:cubicBezTo>
                    <a:pt x="11965977" y="0"/>
                    <a:pt x="12246575" y="116227"/>
                    <a:pt x="12453461" y="323113"/>
                  </a:cubicBezTo>
                  <a:cubicBezTo>
                    <a:pt x="12660347" y="529999"/>
                    <a:pt x="12776574" y="810596"/>
                    <a:pt x="12776574" y="1103177"/>
                  </a:cubicBezTo>
                  <a:lnTo>
                    <a:pt x="12776574" y="1304949"/>
                  </a:lnTo>
                  <a:cubicBezTo>
                    <a:pt x="12776574" y="1914217"/>
                    <a:pt x="12282664" y="2408126"/>
                    <a:pt x="11673396" y="2408126"/>
                  </a:cubicBezTo>
                  <a:lnTo>
                    <a:pt x="1103177" y="2408126"/>
                  </a:lnTo>
                  <a:cubicBezTo>
                    <a:pt x="493909" y="2408126"/>
                    <a:pt x="0" y="1914217"/>
                    <a:pt x="0" y="1304949"/>
                  </a:cubicBezTo>
                  <a:lnTo>
                    <a:pt x="0" y="1103177"/>
                  </a:lnTo>
                  <a:cubicBezTo>
                    <a:pt x="0" y="493909"/>
                    <a:pt x="493909" y="0"/>
                    <a:pt x="110317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rnd">
              <a:solidFill>
                <a:srgbClr val="B3040F"/>
              </a:solidFill>
              <a:prstDash val="dash"/>
              <a:round/>
            </a:ln>
          </p:spPr>
          <p:txBody>
            <a:bodyPr/>
            <a:lstStyle/>
            <a:p>
              <a:endParaRPr lang="pl-PL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12776573" cy="242717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999"/>
                </a:lnSpc>
              </a:pPr>
              <a:r>
                <a:rPr lang="en-US" sz="2499" dirty="0">
                  <a:solidFill>
                    <a:srgbClr val="B3040F"/>
                  </a:solidFill>
                  <a:latin typeface="Poppins"/>
                  <a:ea typeface="Poppins"/>
                  <a:cs typeface="Poppins"/>
                  <a:sym typeface="Poppins"/>
                </a:rPr>
                <a:t>PAMIĘTAJ, ŻE </a:t>
              </a:r>
              <a:r>
                <a:rPr lang="en-US" sz="2499" b="1" dirty="0">
                  <a:solidFill>
                    <a:srgbClr val="B3040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MOJE ZDROWIE</a:t>
              </a:r>
              <a:r>
                <a:rPr lang="en-US" sz="2499" dirty="0">
                  <a:solidFill>
                    <a:srgbClr val="B3040F"/>
                  </a:solidFill>
                  <a:latin typeface="Poppins"/>
                  <a:ea typeface="Poppins"/>
                  <a:cs typeface="Poppins"/>
                  <a:sym typeface="Poppins"/>
                </a:rPr>
                <a:t> NIE WYKLUCZA MOŻLIWOŚCI KORZYSTANIA Z CODZIENNEJ OPIEKI ZDROWOTNEJ I PROFILAKTYKI W POZ ANI OTRZYMANIA SKIEROWAŃ NA BADANIA</a:t>
              </a:r>
            </a:p>
          </p:txBody>
        </p:sp>
      </p:grpSp>
      <p:sp>
        <p:nvSpPr>
          <p:cNvPr id="11" name="Freeform 11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2" name="Freeform 12"/>
          <p:cNvSpPr/>
          <p:nvPr/>
        </p:nvSpPr>
        <p:spPr>
          <a:xfrm>
            <a:off x="15706452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13" name="Group 13"/>
          <p:cNvGrpSpPr/>
          <p:nvPr/>
        </p:nvGrpSpPr>
        <p:grpSpPr>
          <a:xfrm>
            <a:off x="9402017" y="4810421"/>
            <a:ext cx="1428687" cy="957879"/>
            <a:chOff x="0" y="0"/>
            <a:chExt cx="812800" cy="54495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544951"/>
            </a:xfrm>
            <a:custGeom>
              <a:avLst/>
              <a:gdLst/>
              <a:ahLst/>
              <a:cxnLst/>
              <a:rect l="l" t="t" r="r" b="b"/>
              <a:pathLst>
                <a:path w="812800" h="544951">
                  <a:moveTo>
                    <a:pt x="812800" y="272475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341751"/>
                  </a:lnTo>
                  <a:lnTo>
                    <a:pt x="406400" y="341751"/>
                  </a:lnTo>
                  <a:lnTo>
                    <a:pt x="406400" y="544951"/>
                  </a:lnTo>
                  <a:lnTo>
                    <a:pt x="812800" y="272475"/>
                  </a:ln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165100"/>
              <a:ext cx="711200" cy="1766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3323149" y="6128596"/>
            <a:ext cx="6793212" cy="5405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500"/>
              </a:lnSpc>
              <a:spcBef>
                <a:spcPct val="0"/>
              </a:spcBef>
            </a:pPr>
            <a:r>
              <a:rPr lang="en-US" sz="3000" b="1" spc="3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rPr>
              <a:t>OSOBY W WIEKU 50 LAT I WIĘCEJ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270460" y="4810421"/>
            <a:ext cx="4387900" cy="8876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350"/>
              </a:lnSpc>
              <a:spcBef>
                <a:spcPct val="0"/>
              </a:spcBef>
            </a:pPr>
            <a:r>
              <a:rPr lang="en-US" sz="4900" b="1" spc="4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rPr>
              <a:t>CO 5 LAT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402298" y="5905569"/>
            <a:ext cx="4285502" cy="9008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500"/>
              </a:lnSpc>
              <a:spcBef>
                <a:spcPct val="0"/>
              </a:spcBef>
            </a:pPr>
            <a:r>
              <a:rPr lang="en-US" sz="5000" b="1" spc="5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rPr>
              <a:t>CO 3 LATA</a:t>
            </a:r>
          </a:p>
        </p:txBody>
      </p:sp>
      <p:grpSp>
        <p:nvGrpSpPr>
          <p:cNvPr id="22" name="Group 13">
            <a:extLst>
              <a:ext uri="{FF2B5EF4-FFF2-40B4-BE49-F238E27FC236}">
                <a16:creationId xmlns:a16="http://schemas.microsoft.com/office/drawing/2014/main" id="{35B4B29F-6550-7D77-070A-1FB948A0C1AE}"/>
              </a:ext>
            </a:extLst>
          </p:cNvPr>
          <p:cNvGrpSpPr/>
          <p:nvPr/>
        </p:nvGrpSpPr>
        <p:grpSpPr>
          <a:xfrm>
            <a:off x="10544986" y="5982850"/>
            <a:ext cx="1428687" cy="957879"/>
            <a:chOff x="0" y="0"/>
            <a:chExt cx="812800" cy="544951"/>
          </a:xfrm>
        </p:grpSpPr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18621689-F99A-6EB6-042C-795D375C46ED}"/>
                </a:ext>
              </a:extLst>
            </p:cNvPr>
            <p:cNvSpPr/>
            <p:nvPr/>
          </p:nvSpPr>
          <p:spPr>
            <a:xfrm>
              <a:off x="0" y="0"/>
              <a:ext cx="812800" cy="544951"/>
            </a:xfrm>
            <a:custGeom>
              <a:avLst/>
              <a:gdLst/>
              <a:ahLst/>
              <a:cxnLst/>
              <a:rect l="l" t="t" r="r" b="b"/>
              <a:pathLst>
                <a:path w="812800" h="544951">
                  <a:moveTo>
                    <a:pt x="812800" y="272475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341751"/>
                  </a:lnTo>
                  <a:lnTo>
                    <a:pt x="406400" y="341751"/>
                  </a:lnTo>
                  <a:lnTo>
                    <a:pt x="406400" y="544951"/>
                  </a:lnTo>
                  <a:lnTo>
                    <a:pt x="812800" y="272475"/>
                  </a:ln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24" name="TextBox 15">
              <a:extLst>
                <a:ext uri="{FF2B5EF4-FFF2-40B4-BE49-F238E27FC236}">
                  <a16:creationId xmlns:a16="http://schemas.microsoft.com/office/drawing/2014/main" id="{390DC27A-7B49-7EE4-67F7-A3DE21BB47DF}"/>
                </a:ext>
              </a:extLst>
            </p:cNvPr>
            <p:cNvSpPr txBox="1"/>
            <p:nvPr/>
          </p:nvSpPr>
          <p:spPr>
            <a:xfrm>
              <a:off x="0" y="165100"/>
              <a:ext cx="711200" cy="1766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510182" y="4993256"/>
            <a:ext cx="11880274" cy="940242"/>
            <a:chOff x="0" y="0"/>
            <a:chExt cx="3128961" cy="24763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28961" cy="247636"/>
            </a:xfrm>
            <a:custGeom>
              <a:avLst/>
              <a:gdLst/>
              <a:ahLst/>
              <a:cxnLst/>
              <a:rect l="l" t="t" r="r" b="b"/>
              <a:pathLst>
                <a:path w="3128961" h="247636">
                  <a:moveTo>
                    <a:pt x="0" y="0"/>
                  </a:moveTo>
                  <a:lnTo>
                    <a:pt x="3128961" y="0"/>
                  </a:lnTo>
                  <a:lnTo>
                    <a:pt x="3128961" y="247636"/>
                  </a:lnTo>
                  <a:lnTo>
                    <a:pt x="0" y="247636"/>
                  </a:lnTo>
                  <a:close/>
                </a:path>
              </a:pathLst>
            </a:custGeom>
            <a:solidFill>
              <a:srgbClr val="B4CDFF">
                <a:alpha val="8000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050"/>
              <a:ext cx="3128961" cy="2285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592319" y="3960495"/>
            <a:ext cx="13716000" cy="3011805"/>
            <a:chOff x="0" y="0"/>
            <a:chExt cx="18288000" cy="401574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288000" cy="4015740"/>
            </a:xfrm>
            <a:custGeom>
              <a:avLst/>
              <a:gdLst/>
              <a:ahLst/>
              <a:cxnLst/>
              <a:rect l="l" t="t" r="r" b="b"/>
              <a:pathLst>
                <a:path w="18288000" h="4015740">
                  <a:moveTo>
                    <a:pt x="0" y="0"/>
                  </a:moveTo>
                  <a:lnTo>
                    <a:pt x="18288000" y="0"/>
                  </a:lnTo>
                  <a:lnTo>
                    <a:pt x="18288000" y="4015740"/>
                  </a:lnTo>
                  <a:lnTo>
                    <a:pt x="0" y="401574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8288000" cy="40919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9000"/>
                </a:lnSpc>
              </a:pPr>
              <a:r>
                <a:rPr lang="en-US" sz="75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PROGRAM Z PERSPEKTYWY</a:t>
              </a:r>
            </a:p>
            <a:p>
              <a:pPr algn="ctr">
                <a:lnSpc>
                  <a:spcPts val="9000"/>
                </a:lnSpc>
              </a:pPr>
              <a:r>
                <a:rPr lang="en-US" sz="75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 LEKARZY I POZ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0" name="Freeform 10"/>
          <p:cNvSpPr/>
          <p:nvPr/>
        </p:nvSpPr>
        <p:spPr>
          <a:xfrm>
            <a:off x="15706452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7985F13-C3AB-4B8B-D6B7-C97A3C8B3640}"/>
              </a:ext>
            </a:extLst>
          </p:cNvPr>
          <p:cNvSpPr txBox="1"/>
          <p:nvPr/>
        </p:nvSpPr>
        <p:spPr>
          <a:xfrm>
            <a:off x="673572" y="8801100"/>
            <a:ext cx="16940856" cy="461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0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B4CDFF"/>
                </a:solidFill>
                <a:latin typeface="Poppins Bold"/>
                <a:ea typeface="Poppins Bold"/>
                <a:cs typeface="Poppins Bold"/>
                <a:sym typeface="Poppins Bold"/>
              </a:rPr>
              <a:t>KONSULTANT KRAJOWA PROF. AGNIESZKA MASTALERZ-MIGAS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86000" y="1933101"/>
            <a:ext cx="13716000" cy="2791968"/>
            <a:chOff x="0" y="0"/>
            <a:chExt cx="18288000" cy="372262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288000" cy="3722624"/>
            </a:xfrm>
            <a:custGeom>
              <a:avLst/>
              <a:gdLst/>
              <a:ahLst/>
              <a:cxnLst/>
              <a:rect l="l" t="t" r="r" b="b"/>
              <a:pathLst>
                <a:path w="18288000" h="3722624">
                  <a:moveTo>
                    <a:pt x="0" y="0"/>
                  </a:moveTo>
                  <a:lnTo>
                    <a:pt x="18288000" y="0"/>
                  </a:lnTo>
                  <a:lnTo>
                    <a:pt x="18288000" y="3722624"/>
                  </a:lnTo>
                  <a:lnTo>
                    <a:pt x="0" y="372262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8288000" cy="377977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KTO JEST ZAANGAŻOWANY </a:t>
              </a:r>
            </a:p>
            <a:p>
              <a:pPr algn="ctr">
                <a:lnSpc>
                  <a:spcPts val="8399"/>
                </a:lnSpc>
              </a:pP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W REALIZACJĘ PROGRAMU?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417523" y="5005578"/>
            <a:ext cx="6726477" cy="1661922"/>
            <a:chOff x="0" y="0"/>
            <a:chExt cx="8968636" cy="221589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968636" cy="2215896"/>
            </a:xfrm>
            <a:custGeom>
              <a:avLst/>
              <a:gdLst/>
              <a:ahLst/>
              <a:cxnLst/>
              <a:rect l="l" t="t" r="r" b="b"/>
              <a:pathLst>
                <a:path w="8968636" h="2215896">
                  <a:moveTo>
                    <a:pt x="0" y="0"/>
                  </a:moveTo>
                  <a:lnTo>
                    <a:pt x="8968636" y="0"/>
                  </a:lnTo>
                  <a:lnTo>
                    <a:pt x="8968636" y="2215896"/>
                  </a:lnTo>
                  <a:lnTo>
                    <a:pt x="0" y="22158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8968636" cy="224447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3600"/>
                </a:lnSpc>
              </a:pPr>
              <a:r>
                <a:rPr lang="en-US" sz="30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LEKARZE, PIELĘGNIARKI I POŁOŻNE</a:t>
              </a:r>
            </a:p>
            <a:p>
              <a:pPr algn="l">
                <a:lnSpc>
                  <a:spcPts val="3600"/>
                </a:lnSpc>
              </a:pPr>
              <a:r>
                <a:rPr lang="en-US" sz="300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realizują całość bilansu</a:t>
              </a:r>
            </a:p>
            <a:p>
              <a:pPr algn="l">
                <a:lnSpc>
                  <a:spcPts val="3600"/>
                </a:lnSpc>
              </a:pPr>
              <a:r>
                <a:rPr lang="en-US" sz="300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i udzielają porad edukacyjnych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417523" y="6874262"/>
            <a:ext cx="6726477" cy="2576322"/>
            <a:chOff x="0" y="0"/>
            <a:chExt cx="8968636" cy="34350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968636" cy="3435096"/>
            </a:xfrm>
            <a:custGeom>
              <a:avLst/>
              <a:gdLst/>
              <a:ahLst/>
              <a:cxnLst/>
              <a:rect l="l" t="t" r="r" b="b"/>
              <a:pathLst>
                <a:path w="8968636" h="3435096">
                  <a:moveTo>
                    <a:pt x="0" y="0"/>
                  </a:moveTo>
                  <a:lnTo>
                    <a:pt x="8968636" y="0"/>
                  </a:lnTo>
                  <a:lnTo>
                    <a:pt x="8968636" y="3435096"/>
                  </a:lnTo>
                  <a:lnTo>
                    <a:pt x="0" y="34350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28575"/>
              <a:ext cx="8968636" cy="346367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3600"/>
                </a:lnSpc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PROFILAKTYCY</a:t>
              </a:r>
            </a:p>
            <a:p>
              <a:pPr algn="l">
                <a:lnSpc>
                  <a:spcPts val="3600"/>
                </a:lnSpc>
              </a:pPr>
              <a:r>
                <a:rPr lang="en-US" sz="3000" dirty="0" err="1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zachęcają</a:t>
              </a:r>
              <a:r>
                <a:rPr lang="en-US" sz="3000" dirty="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 do </a:t>
              </a:r>
              <a:r>
                <a:rPr lang="en-US" sz="3000" dirty="0" err="1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realizacji</a:t>
              </a:r>
              <a:r>
                <a:rPr lang="en-US" sz="3000" dirty="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programu</a:t>
              </a:r>
              <a:r>
                <a:rPr lang="en-US" sz="3000" dirty="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, </a:t>
              </a:r>
              <a:r>
                <a:rPr lang="en-US" sz="3000" dirty="0" err="1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wypełniają</a:t>
              </a:r>
              <a:r>
                <a:rPr lang="en-US" sz="3000" dirty="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 z </a:t>
              </a:r>
              <a:r>
                <a:rPr lang="en-US" sz="3000" dirty="0" err="1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pacjentem</a:t>
              </a:r>
              <a:r>
                <a:rPr lang="en-US" sz="3000" dirty="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kwestionariusz</a:t>
              </a:r>
              <a:r>
                <a:rPr lang="en-US" sz="3000" dirty="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 i </a:t>
              </a:r>
              <a:r>
                <a:rPr lang="en-US" sz="3000" dirty="0" err="1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realizują</a:t>
              </a:r>
              <a:r>
                <a:rPr lang="en-US" sz="3000" dirty="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porady</a:t>
              </a:r>
              <a:r>
                <a:rPr lang="en-US" sz="3000" dirty="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edukacyjne</a:t>
              </a:r>
              <a:endParaRPr lang="en-US" sz="3000" dirty="0">
                <a:solidFill>
                  <a:srgbClr val="B4CDF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00886" y="5005578"/>
            <a:ext cx="6726477" cy="1661922"/>
            <a:chOff x="0" y="0"/>
            <a:chExt cx="8968636" cy="22158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968636" cy="2215896"/>
            </a:xfrm>
            <a:custGeom>
              <a:avLst/>
              <a:gdLst/>
              <a:ahLst/>
              <a:cxnLst/>
              <a:rect l="l" t="t" r="r" b="b"/>
              <a:pathLst>
                <a:path w="8968636" h="2215896">
                  <a:moveTo>
                    <a:pt x="0" y="0"/>
                  </a:moveTo>
                  <a:lnTo>
                    <a:pt x="8968636" y="0"/>
                  </a:lnTo>
                  <a:lnTo>
                    <a:pt x="8968636" y="2215896"/>
                  </a:lnTo>
                  <a:lnTo>
                    <a:pt x="0" y="22158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8968636" cy="224447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3600"/>
                </a:lnSpc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DIETETYCY</a:t>
              </a:r>
            </a:p>
            <a:p>
              <a:pPr algn="l">
                <a:lnSpc>
                  <a:spcPts val="3600"/>
                </a:lnSpc>
              </a:pPr>
              <a:r>
                <a:rPr lang="pl-PL" sz="3000" dirty="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doradzają  </a:t>
              </a:r>
              <a:r>
                <a:rPr lang="en-US" sz="3000" dirty="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w </a:t>
              </a:r>
              <a:r>
                <a:rPr lang="en-US" sz="3000" dirty="0" err="1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zakresie</a:t>
              </a:r>
              <a:r>
                <a:rPr lang="en-US" sz="3000" dirty="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 err="1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żywienia</a:t>
              </a:r>
              <a:endParaRPr lang="en-US" sz="3000" dirty="0">
                <a:solidFill>
                  <a:srgbClr val="B4CDF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200886" y="6874262"/>
            <a:ext cx="7236912" cy="2119122"/>
            <a:chOff x="0" y="0"/>
            <a:chExt cx="9649216" cy="282549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649216" cy="2825496"/>
            </a:xfrm>
            <a:custGeom>
              <a:avLst/>
              <a:gdLst/>
              <a:ahLst/>
              <a:cxnLst/>
              <a:rect l="l" t="t" r="r" b="b"/>
              <a:pathLst>
                <a:path w="9649216" h="2825496">
                  <a:moveTo>
                    <a:pt x="0" y="0"/>
                  </a:moveTo>
                  <a:lnTo>
                    <a:pt x="9649216" y="0"/>
                  </a:lnTo>
                  <a:lnTo>
                    <a:pt x="9649216" y="2825496"/>
                  </a:lnTo>
                  <a:lnTo>
                    <a:pt x="0" y="28254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9649216" cy="285407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3600"/>
                </a:lnSpc>
              </a:pPr>
              <a:r>
                <a:rPr lang="en-US" sz="30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KOORDYNATORZY</a:t>
              </a:r>
            </a:p>
            <a:p>
              <a:pPr algn="l">
                <a:lnSpc>
                  <a:spcPts val="3600"/>
                </a:lnSpc>
              </a:pPr>
              <a:r>
                <a:rPr lang="en-US" sz="3000">
                  <a:solidFill>
                    <a:srgbClr val="B4CDFF"/>
                  </a:solidFill>
                  <a:latin typeface="Poppins"/>
                  <a:ea typeface="Poppins"/>
                  <a:cs typeface="Poppins"/>
                  <a:sym typeface="Poppins"/>
                </a:rPr>
                <a:t>wspierają w realizacji programu zarówno pacjentów, jak i personel medyczny</a:t>
              </a:r>
            </a:p>
          </p:txBody>
        </p:sp>
      </p:grpSp>
      <p:sp>
        <p:nvSpPr>
          <p:cNvPr id="17" name="Freeform 17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8" name="Freeform 18"/>
          <p:cNvSpPr/>
          <p:nvPr/>
        </p:nvSpPr>
        <p:spPr>
          <a:xfrm>
            <a:off x="15706452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86000" y="3001607"/>
            <a:ext cx="14222756" cy="2791968"/>
            <a:chOff x="0" y="0"/>
            <a:chExt cx="18963675" cy="372262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963675" cy="3722624"/>
            </a:xfrm>
            <a:custGeom>
              <a:avLst/>
              <a:gdLst/>
              <a:ahLst/>
              <a:cxnLst/>
              <a:rect l="l" t="t" r="r" b="b"/>
              <a:pathLst>
                <a:path w="18963675" h="3722624">
                  <a:moveTo>
                    <a:pt x="0" y="0"/>
                  </a:moveTo>
                  <a:lnTo>
                    <a:pt x="18963675" y="0"/>
                  </a:lnTo>
                  <a:lnTo>
                    <a:pt x="18963675" y="3722624"/>
                  </a:lnTo>
                  <a:lnTo>
                    <a:pt x="0" y="372262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8963675" cy="377977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MATERIAŁY WSPIERAJĄCE WDROŻENIE PROGRAMU W POZ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6" name="Group 6"/>
          <p:cNvGrpSpPr/>
          <p:nvPr/>
        </p:nvGrpSpPr>
        <p:grpSpPr>
          <a:xfrm>
            <a:off x="3137837" y="5862640"/>
            <a:ext cx="2597357" cy="2597357"/>
            <a:chOff x="0" y="0"/>
            <a:chExt cx="1719274" cy="1719274"/>
          </a:xfrm>
        </p:grpSpPr>
        <p:sp>
          <p:nvSpPr>
            <p:cNvPr id="7" name="Freeform 7"/>
            <p:cNvSpPr/>
            <p:nvPr/>
          </p:nvSpPr>
          <p:spPr>
            <a:xfrm>
              <a:off x="12700" y="12700"/>
              <a:ext cx="1693926" cy="1693926"/>
            </a:xfrm>
            <a:custGeom>
              <a:avLst/>
              <a:gdLst/>
              <a:ahLst/>
              <a:cxnLst/>
              <a:rect l="l" t="t" r="r" b="b"/>
              <a:pathLst>
                <a:path w="1693926" h="1693926">
                  <a:moveTo>
                    <a:pt x="0" y="846963"/>
                  </a:moveTo>
                  <a:cubicBezTo>
                    <a:pt x="0" y="379222"/>
                    <a:pt x="379222" y="0"/>
                    <a:pt x="846963" y="0"/>
                  </a:cubicBezTo>
                  <a:cubicBezTo>
                    <a:pt x="1314704" y="0"/>
                    <a:pt x="1693926" y="379222"/>
                    <a:pt x="1693926" y="846963"/>
                  </a:cubicBezTo>
                  <a:cubicBezTo>
                    <a:pt x="1693926" y="1314704"/>
                    <a:pt x="1314704" y="1693926"/>
                    <a:pt x="846963" y="1693926"/>
                  </a:cubicBezTo>
                  <a:cubicBezTo>
                    <a:pt x="379222" y="1693926"/>
                    <a:pt x="0" y="1314704"/>
                    <a:pt x="0" y="846963"/>
                  </a:cubicBezTo>
                  <a:close/>
                </a:path>
              </a:pathLst>
            </a:custGeom>
            <a:solidFill>
              <a:srgbClr val="F4F4F4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0"/>
              <a:ext cx="1719326" cy="1719326"/>
            </a:xfrm>
            <a:custGeom>
              <a:avLst/>
              <a:gdLst/>
              <a:ahLst/>
              <a:cxnLst/>
              <a:rect l="l" t="t" r="r" b="b"/>
              <a:pathLst>
                <a:path w="1719326" h="1719326">
                  <a:moveTo>
                    <a:pt x="0" y="859663"/>
                  </a:moveTo>
                  <a:cubicBezTo>
                    <a:pt x="0" y="384810"/>
                    <a:pt x="384810" y="0"/>
                    <a:pt x="859663" y="0"/>
                  </a:cubicBezTo>
                  <a:lnTo>
                    <a:pt x="859663" y="12700"/>
                  </a:lnTo>
                  <a:lnTo>
                    <a:pt x="859663" y="0"/>
                  </a:lnTo>
                  <a:cubicBezTo>
                    <a:pt x="1334389" y="0"/>
                    <a:pt x="1719326" y="384810"/>
                    <a:pt x="1719326" y="859663"/>
                  </a:cubicBezTo>
                  <a:cubicBezTo>
                    <a:pt x="1719326" y="1334516"/>
                    <a:pt x="1334516" y="1719326"/>
                    <a:pt x="859663" y="1719326"/>
                  </a:cubicBezTo>
                  <a:lnTo>
                    <a:pt x="859663" y="1706626"/>
                  </a:lnTo>
                  <a:lnTo>
                    <a:pt x="859663" y="1719326"/>
                  </a:lnTo>
                  <a:cubicBezTo>
                    <a:pt x="384810" y="1719326"/>
                    <a:pt x="0" y="1334389"/>
                    <a:pt x="0" y="859663"/>
                  </a:cubicBezTo>
                  <a:lnTo>
                    <a:pt x="12700" y="859663"/>
                  </a:lnTo>
                  <a:lnTo>
                    <a:pt x="23495" y="866394"/>
                  </a:lnTo>
                  <a:cubicBezTo>
                    <a:pt x="20447" y="871220"/>
                    <a:pt x="14605" y="873379"/>
                    <a:pt x="9271" y="871855"/>
                  </a:cubicBezTo>
                  <a:cubicBezTo>
                    <a:pt x="3937" y="870331"/>
                    <a:pt x="0" y="865251"/>
                    <a:pt x="0" y="859663"/>
                  </a:cubicBezTo>
                  <a:moveTo>
                    <a:pt x="25400" y="859663"/>
                  </a:moveTo>
                  <a:lnTo>
                    <a:pt x="12700" y="859663"/>
                  </a:lnTo>
                  <a:lnTo>
                    <a:pt x="1905" y="852932"/>
                  </a:lnTo>
                  <a:cubicBezTo>
                    <a:pt x="4953" y="848106"/>
                    <a:pt x="10795" y="845947"/>
                    <a:pt x="16129" y="847471"/>
                  </a:cubicBezTo>
                  <a:cubicBezTo>
                    <a:pt x="21463" y="848995"/>
                    <a:pt x="25273" y="854075"/>
                    <a:pt x="25273" y="859663"/>
                  </a:cubicBezTo>
                  <a:cubicBezTo>
                    <a:pt x="25273" y="1320419"/>
                    <a:pt x="398780" y="1693926"/>
                    <a:pt x="859536" y="1693926"/>
                  </a:cubicBezTo>
                  <a:cubicBezTo>
                    <a:pt x="1320292" y="1693926"/>
                    <a:pt x="1693799" y="1320419"/>
                    <a:pt x="1693799" y="859663"/>
                  </a:cubicBezTo>
                  <a:lnTo>
                    <a:pt x="1706499" y="859663"/>
                  </a:lnTo>
                  <a:lnTo>
                    <a:pt x="1693799" y="859663"/>
                  </a:lnTo>
                  <a:cubicBezTo>
                    <a:pt x="1693926" y="398907"/>
                    <a:pt x="1320419" y="25400"/>
                    <a:pt x="859663" y="25400"/>
                  </a:cubicBezTo>
                  <a:lnTo>
                    <a:pt x="859663" y="12700"/>
                  </a:lnTo>
                  <a:lnTo>
                    <a:pt x="859663" y="25400"/>
                  </a:lnTo>
                  <a:cubicBezTo>
                    <a:pt x="398907" y="25400"/>
                    <a:pt x="25400" y="398907"/>
                    <a:pt x="25400" y="859663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182453" y="6708286"/>
            <a:ext cx="2527811" cy="1095862"/>
            <a:chOff x="51" y="-105695"/>
            <a:chExt cx="3370415" cy="1461149"/>
          </a:xfrm>
        </p:grpSpPr>
        <p:sp>
          <p:nvSpPr>
            <p:cNvPr id="10" name="Freeform 10"/>
            <p:cNvSpPr/>
            <p:nvPr/>
          </p:nvSpPr>
          <p:spPr>
            <a:xfrm>
              <a:off x="51" y="-105695"/>
              <a:ext cx="3344270" cy="996696"/>
            </a:xfrm>
            <a:custGeom>
              <a:avLst/>
              <a:gdLst/>
              <a:ahLst/>
              <a:cxnLst/>
              <a:rect l="l" t="t" r="r" b="b"/>
              <a:pathLst>
                <a:path w="3344270" h="996696">
                  <a:moveTo>
                    <a:pt x="0" y="0"/>
                  </a:moveTo>
                  <a:lnTo>
                    <a:pt x="3344270" y="0"/>
                  </a:lnTo>
                  <a:lnTo>
                    <a:pt x="3344270" y="996696"/>
                  </a:lnTo>
                  <a:lnTo>
                    <a:pt x="0" y="9966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26196" y="330183"/>
              <a:ext cx="3344270" cy="102527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3600"/>
                </a:lnSpc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ULOTKI 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098700" y="5862640"/>
            <a:ext cx="2597357" cy="2597357"/>
            <a:chOff x="0" y="0"/>
            <a:chExt cx="1719274" cy="1719274"/>
          </a:xfrm>
        </p:grpSpPr>
        <p:sp>
          <p:nvSpPr>
            <p:cNvPr id="13" name="Freeform 13"/>
            <p:cNvSpPr/>
            <p:nvPr/>
          </p:nvSpPr>
          <p:spPr>
            <a:xfrm>
              <a:off x="12700" y="12700"/>
              <a:ext cx="1693926" cy="1693926"/>
            </a:xfrm>
            <a:custGeom>
              <a:avLst/>
              <a:gdLst/>
              <a:ahLst/>
              <a:cxnLst/>
              <a:rect l="l" t="t" r="r" b="b"/>
              <a:pathLst>
                <a:path w="1693926" h="1693926">
                  <a:moveTo>
                    <a:pt x="0" y="846963"/>
                  </a:moveTo>
                  <a:cubicBezTo>
                    <a:pt x="0" y="379222"/>
                    <a:pt x="379222" y="0"/>
                    <a:pt x="846963" y="0"/>
                  </a:cubicBezTo>
                  <a:cubicBezTo>
                    <a:pt x="1314704" y="0"/>
                    <a:pt x="1693926" y="379222"/>
                    <a:pt x="1693926" y="846963"/>
                  </a:cubicBezTo>
                  <a:cubicBezTo>
                    <a:pt x="1693926" y="1314704"/>
                    <a:pt x="1314704" y="1693926"/>
                    <a:pt x="846963" y="1693926"/>
                  </a:cubicBezTo>
                  <a:cubicBezTo>
                    <a:pt x="379222" y="1693926"/>
                    <a:pt x="0" y="1314704"/>
                    <a:pt x="0" y="846963"/>
                  </a:cubicBezTo>
                  <a:close/>
                </a:path>
              </a:pathLst>
            </a:custGeom>
            <a:solidFill>
              <a:srgbClr val="F4F4F4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0" y="0"/>
              <a:ext cx="1719326" cy="1719326"/>
            </a:xfrm>
            <a:custGeom>
              <a:avLst/>
              <a:gdLst/>
              <a:ahLst/>
              <a:cxnLst/>
              <a:rect l="l" t="t" r="r" b="b"/>
              <a:pathLst>
                <a:path w="1719326" h="1719326">
                  <a:moveTo>
                    <a:pt x="0" y="859663"/>
                  </a:moveTo>
                  <a:cubicBezTo>
                    <a:pt x="0" y="384810"/>
                    <a:pt x="384810" y="0"/>
                    <a:pt x="859663" y="0"/>
                  </a:cubicBezTo>
                  <a:lnTo>
                    <a:pt x="859663" y="12700"/>
                  </a:lnTo>
                  <a:lnTo>
                    <a:pt x="859663" y="0"/>
                  </a:lnTo>
                  <a:cubicBezTo>
                    <a:pt x="1334389" y="0"/>
                    <a:pt x="1719326" y="384810"/>
                    <a:pt x="1719326" y="859663"/>
                  </a:cubicBezTo>
                  <a:cubicBezTo>
                    <a:pt x="1719326" y="1334516"/>
                    <a:pt x="1334516" y="1719326"/>
                    <a:pt x="859663" y="1719326"/>
                  </a:cubicBezTo>
                  <a:lnTo>
                    <a:pt x="859663" y="1706626"/>
                  </a:lnTo>
                  <a:lnTo>
                    <a:pt x="859663" y="1719326"/>
                  </a:lnTo>
                  <a:cubicBezTo>
                    <a:pt x="384810" y="1719326"/>
                    <a:pt x="0" y="1334389"/>
                    <a:pt x="0" y="859663"/>
                  </a:cubicBezTo>
                  <a:lnTo>
                    <a:pt x="12700" y="859663"/>
                  </a:lnTo>
                  <a:lnTo>
                    <a:pt x="23495" y="866394"/>
                  </a:lnTo>
                  <a:cubicBezTo>
                    <a:pt x="20447" y="871220"/>
                    <a:pt x="14605" y="873379"/>
                    <a:pt x="9271" y="871855"/>
                  </a:cubicBezTo>
                  <a:cubicBezTo>
                    <a:pt x="3937" y="870331"/>
                    <a:pt x="0" y="865251"/>
                    <a:pt x="0" y="859663"/>
                  </a:cubicBezTo>
                  <a:moveTo>
                    <a:pt x="25400" y="859663"/>
                  </a:moveTo>
                  <a:lnTo>
                    <a:pt x="12700" y="859663"/>
                  </a:lnTo>
                  <a:lnTo>
                    <a:pt x="1905" y="852932"/>
                  </a:lnTo>
                  <a:cubicBezTo>
                    <a:pt x="4953" y="848106"/>
                    <a:pt x="10795" y="845947"/>
                    <a:pt x="16129" y="847471"/>
                  </a:cubicBezTo>
                  <a:cubicBezTo>
                    <a:pt x="21463" y="848995"/>
                    <a:pt x="25273" y="854075"/>
                    <a:pt x="25273" y="859663"/>
                  </a:cubicBezTo>
                  <a:cubicBezTo>
                    <a:pt x="25273" y="1320419"/>
                    <a:pt x="398780" y="1693926"/>
                    <a:pt x="859536" y="1693926"/>
                  </a:cubicBezTo>
                  <a:cubicBezTo>
                    <a:pt x="1320292" y="1693926"/>
                    <a:pt x="1693799" y="1320419"/>
                    <a:pt x="1693799" y="859663"/>
                  </a:cubicBezTo>
                  <a:lnTo>
                    <a:pt x="1706499" y="859663"/>
                  </a:lnTo>
                  <a:lnTo>
                    <a:pt x="1693799" y="859663"/>
                  </a:lnTo>
                  <a:cubicBezTo>
                    <a:pt x="1693926" y="398907"/>
                    <a:pt x="1320419" y="25400"/>
                    <a:pt x="859663" y="25400"/>
                  </a:cubicBezTo>
                  <a:lnTo>
                    <a:pt x="859663" y="12700"/>
                  </a:lnTo>
                  <a:lnTo>
                    <a:pt x="859663" y="25400"/>
                  </a:lnTo>
                  <a:cubicBezTo>
                    <a:pt x="398907" y="25400"/>
                    <a:pt x="25400" y="398907"/>
                    <a:pt x="25400" y="859663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279711" y="6787557"/>
            <a:ext cx="2235335" cy="1026419"/>
            <a:chOff x="-1" y="0"/>
            <a:chExt cx="2980446" cy="1368559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980445" cy="996696"/>
            </a:xfrm>
            <a:custGeom>
              <a:avLst/>
              <a:gdLst/>
              <a:ahLst/>
              <a:cxnLst/>
              <a:rect l="l" t="t" r="r" b="b"/>
              <a:pathLst>
                <a:path w="2980445" h="996696">
                  <a:moveTo>
                    <a:pt x="0" y="0"/>
                  </a:moveTo>
                  <a:lnTo>
                    <a:pt x="2980445" y="0"/>
                  </a:lnTo>
                  <a:lnTo>
                    <a:pt x="2980445" y="996696"/>
                  </a:lnTo>
                  <a:lnTo>
                    <a:pt x="0" y="9966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-1" y="343288"/>
              <a:ext cx="2980444" cy="102527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3600"/>
                </a:lnSpc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WEBINARY 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3058257" y="5862640"/>
            <a:ext cx="2597357" cy="2597357"/>
            <a:chOff x="0" y="0"/>
            <a:chExt cx="1719274" cy="1719274"/>
          </a:xfrm>
        </p:grpSpPr>
        <p:sp>
          <p:nvSpPr>
            <p:cNvPr id="19" name="Freeform 19"/>
            <p:cNvSpPr/>
            <p:nvPr/>
          </p:nvSpPr>
          <p:spPr>
            <a:xfrm>
              <a:off x="12700" y="12700"/>
              <a:ext cx="1693926" cy="1693926"/>
            </a:xfrm>
            <a:custGeom>
              <a:avLst/>
              <a:gdLst/>
              <a:ahLst/>
              <a:cxnLst/>
              <a:rect l="l" t="t" r="r" b="b"/>
              <a:pathLst>
                <a:path w="1693926" h="1693926">
                  <a:moveTo>
                    <a:pt x="0" y="846963"/>
                  </a:moveTo>
                  <a:cubicBezTo>
                    <a:pt x="0" y="379222"/>
                    <a:pt x="379222" y="0"/>
                    <a:pt x="846963" y="0"/>
                  </a:cubicBezTo>
                  <a:cubicBezTo>
                    <a:pt x="1314704" y="0"/>
                    <a:pt x="1693926" y="379222"/>
                    <a:pt x="1693926" y="846963"/>
                  </a:cubicBezTo>
                  <a:cubicBezTo>
                    <a:pt x="1693926" y="1314704"/>
                    <a:pt x="1314704" y="1693926"/>
                    <a:pt x="846963" y="1693926"/>
                  </a:cubicBezTo>
                  <a:cubicBezTo>
                    <a:pt x="379222" y="1693926"/>
                    <a:pt x="0" y="1314704"/>
                    <a:pt x="0" y="846963"/>
                  </a:cubicBezTo>
                  <a:close/>
                </a:path>
              </a:pathLst>
            </a:custGeom>
            <a:solidFill>
              <a:srgbClr val="F4F4F4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0" y="0"/>
              <a:ext cx="1719326" cy="1719326"/>
            </a:xfrm>
            <a:custGeom>
              <a:avLst/>
              <a:gdLst/>
              <a:ahLst/>
              <a:cxnLst/>
              <a:rect l="l" t="t" r="r" b="b"/>
              <a:pathLst>
                <a:path w="1719326" h="1719326">
                  <a:moveTo>
                    <a:pt x="0" y="859663"/>
                  </a:moveTo>
                  <a:cubicBezTo>
                    <a:pt x="0" y="384810"/>
                    <a:pt x="384810" y="0"/>
                    <a:pt x="859663" y="0"/>
                  </a:cubicBezTo>
                  <a:lnTo>
                    <a:pt x="859663" y="12700"/>
                  </a:lnTo>
                  <a:lnTo>
                    <a:pt x="859663" y="0"/>
                  </a:lnTo>
                  <a:cubicBezTo>
                    <a:pt x="1334389" y="0"/>
                    <a:pt x="1719326" y="384810"/>
                    <a:pt x="1719326" y="859663"/>
                  </a:cubicBezTo>
                  <a:cubicBezTo>
                    <a:pt x="1719326" y="1334516"/>
                    <a:pt x="1334516" y="1719326"/>
                    <a:pt x="859663" y="1719326"/>
                  </a:cubicBezTo>
                  <a:lnTo>
                    <a:pt x="859663" y="1706626"/>
                  </a:lnTo>
                  <a:lnTo>
                    <a:pt x="859663" y="1719326"/>
                  </a:lnTo>
                  <a:cubicBezTo>
                    <a:pt x="384810" y="1719326"/>
                    <a:pt x="0" y="1334389"/>
                    <a:pt x="0" y="859663"/>
                  </a:cubicBezTo>
                  <a:lnTo>
                    <a:pt x="12700" y="859663"/>
                  </a:lnTo>
                  <a:lnTo>
                    <a:pt x="23495" y="866394"/>
                  </a:lnTo>
                  <a:cubicBezTo>
                    <a:pt x="20447" y="871220"/>
                    <a:pt x="14605" y="873379"/>
                    <a:pt x="9271" y="871855"/>
                  </a:cubicBezTo>
                  <a:cubicBezTo>
                    <a:pt x="3937" y="870331"/>
                    <a:pt x="0" y="865251"/>
                    <a:pt x="0" y="859663"/>
                  </a:cubicBezTo>
                  <a:moveTo>
                    <a:pt x="25400" y="859663"/>
                  </a:moveTo>
                  <a:lnTo>
                    <a:pt x="12700" y="859663"/>
                  </a:lnTo>
                  <a:lnTo>
                    <a:pt x="1905" y="852932"/>
                  </a:lnTo>
                  <a:cubicBezTo>
                    <a:pt x="4953" y="848106"/>
                    <a:pt x="10795" y="845947"/>
                    <a:pt x="16129" y="847471"/>
                  </a:cubicBezTo>
                  <a:cubicBezTo>
                    <a:pt x="21463" y="848995"/>
                    <a:pt x="25273" y="854075"/>
                    <a:pt x="25273" y="859663"/>
                  </a:cubicBezTo>
                  <a:cubicBezTo>
                    <a:pt x="25273" y="1320419"/>
                    <a:pt x="398780" y="1693926"/>
                    <a:pt x="859536" y="1693926"/>
                  </a:cubicBezTo>
                  <a:cubicBezTo>
                    <a:pt x="1320292" y="1693926"/>
                    <a:pt x="1693799" y="1320419"/>
                    <a:pt x="1693799" y="859663"/>
                  </a:cubicBezTo>
                  <a:lnTo>
                    <a:pt x="1706499" y="859663"/>
                  </a:lnTo>
                  <a:lnTo>
                    <a:pt x="1693799" y="859663"/>
                  </a:lnTo>
                  <a:cubicBezTo>
                    <a:pt x="1693926" y="398907"/>
                    <a:pt x="1320419" y="25400"/>
                    <a:pt x="859663" y="25400"/>
                  </a:cubicBezTo>
                  <a:lnTo>
                    <a:pt x="859663" y="12700"/>
                  </a:lnTo>
                  <a:lnTo>
                    <a:pt x="859663" y="25400"/>
                  </a:lnTo>
                  <a:cubicBezTo>
                    <a:pt x="398907" y="25400"/>
                    <a:pt x="25400" y="398907"/>
                    <a:pt x="25400" y="859663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3018883" y="6787557"/>
            <a:ext cx="2697094" cy="1016591"/>
            <a:chOff x="0" y="0"/>
            <a:chExt cx="3596126" cy="1355454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568138" cy="996696"/>
            </a:xfrm>
            <a:custGeom>
              <a:avLst/>
              <a:gdLst/>
              <a:ahLst/>
              <a:cxnLst/>
              <a:rect l="l" t="t" r="r" b="b"/>
              <a:pathLst>
                <a:path w="3568138" h="996696">
                  <a:moveTo>
                    <a:pt x="0" y="0"/>
                  </a:moveTo>
                  <a:lnTo>
                    <a:pt x="3568138" y="0"/>
                  </a:lnTo>
                  <a:lnTo>
                    <a:pt x="3568138" y="996696"/>
                  </a:lnTo>
                  <a:lnTo>
                    <a:pt x="0" y="9966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27987" y="330183"/>
              <a:ext cx="3568139" cy="102527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3600"/>
                </a:lnSpc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SZKOLENIA 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15715977" y="411364"/>
            <a:ext cx="2054068" cy="921286"/>
          </a:xfrm>
          <a:custGeom>
            <a:avLst/>
            <a:gdLst/>
            <a:ahLst/>
            <a:cxnLst/>
            <a:rect l="l" t="t" r="r" b="b"/>
            <a:pathLst>
              <a:path w="2054068" h="921286">
                <a:moveTo>
                  <a:pt x="0" y="0"/>
                </a:moveTo>
                <a:lnTo>
                  <a:pt x="2054068" y="0"/>
                </a:lnTo>
                <a:lnTo>
                  <a:pt x="2054068" y="921286"/>
                </a:lnTo>
                <a:lnTo>
                  <a:pt x="0" y="92128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08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28" name="Łuk 27">
            <a:extLst>
              <a:ext uri="{FF2B5EF4-FFF2-40B4-BE49-F238E27FC236}">
                <a16:creationId xmlns:a16="http://schemas.microsoft.com/office/drawing/2014/main" id="{319F0617-EA18-ADC9-3CC2-3BA08BA082AA}"/>
              </a:ext>
            </a:extLst>
          </p:cNvPr>
          <p:cNvSpPr/>
          <p:nvPr/>
        </p:nvSpPr>
        <p:spPr>
          <a:xfrm rot="10800000">
            <a:off x="4319397" y="5862639"/>
            <a:ext cx="5012284" cy="4226183"/>
          </a:xfrm>
          <a:prstGeom prst="arc">
            <a:avLst>
              <a:gd name="adj1" fmla="val 11446130"/>
              <a:gd name="adj2" fmla="val 20974583"/>
            </a:avLst>
          </a:prstGeom>
          <a:ln>
            <a:solidFill>
              <a:srgbClr val="B4CD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9" name="Łuk 28">
            <a:extLst>
              <a:ext uri="{FF2B5EF4-FFF2-40B4-BE49-F238E27FC236}">
                <a16:creationId xmlns:a16="http://schemas.microsoft.com/office/drawing/2014/main" id="{E458160C-C52D-83DB-F600-534A9C49A4ED}"/>
              </a:ext>
            </a:extLst>
          </p:cNvPr>
          <p:cNvSpPr/>
          <p:nvPr/>
        </p:nvSpPr>
        <p:spPr>
          <a:xfrm rot="10800000">
            <a:off x="9187660" y="5913480"/>
            <a:ext cx="5012284" cy="4226183"/>
          </a:xfrm>
          <a:prstGeom prst="arc">
            <a:avLst>
              <a:gd name="adj1" fmla="val 11316929"/>
              <a:gd name="adj2" fmla="val 20974583"/>
            </a:avLst>
          </a:prstGeom>
          <a:ln>
            <a:solidFill>
              <a:srgbClr val="B4CD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966223" y="4203258"/>
            <a:ext cx="7124560" cy="940242"/>
            <a:chOff x="0" y="0"/>
            <a:chExt cx="1876427" cy="24763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76427" cy="247636"/>
            </a:xfrm>
            <a:custGeom>
              <a:avLst/>
              <a:gdLst/>
              <a:ahLst/>
              <a:cxnLst/>
              <a:rect l="l" t="t" r="r" b="b"/>
              <a:pathLst>
                <a:path w="1876427" h="247636">
                  <a:moveTo>
                    <a:pt x="0" y="0"/>
                  </a:moveTo>
                  <a:lnTo>
                    <a:pt x="1876427" y="0"/>
                  </a:lnTo>
                  <a:lnTo>
                    <a:pt x="1876427" y="247636"/>
                  </a:lnTo>
                  <a:lnTo>
                    <a:pt x="0" y="247636"/>
                  </a:lnTo>
                  <a:close/>
                </a:path>
              </a:pathLst>
            </a:custGeom>
            <a:solidFill>
              <a:srgbClr val="B4CDFF">
                <a:alpha val="8000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050"/>
              <a:ext cx="1876427" cy="2285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670503" y="2863698"/>
            <a:ext cx="13716000" cy="2679119"/>
          </a:xfrm>
          <a:prstGeom prst="rect">
            <a:avLst/>
          </a:prstGeom>
        </p:spPr>
        <p:txBody>
          <a:bodyPr lIns="0" tIns="0" rIns="0" bIns="0" rtlCol="0" anchor="ctr"/>
          <a:lstStyle/>
          <a:p>
            <a:pPr algn="ctr">
              <a:lnSpc>
                <a:spcPts val="7559"/>
              </a:lnSpc>
            </a:pPr>
            <a:r>
              <a:rPr lang="en-US" sz="6999" b="1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rPr>
              <a:t>FINANSOWANIE</a:t>
            </a:r>
          </a:p>
        </p:txBody>
      </p:sp>
      <p:sp>
        <p:nvSpPr>
          <p:cNvPr id="8" name="Freeform 8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0" name="Freeform 10"/>
          <p:cNvSpPr/>
          <p:nvPr/>
        </p:nvSpPr>
        <p:spPr>
          <a:xfrm>
            <a:off x="15120656" y="503290"/>
            <a:ext cx="2769052" cy="1050820"/>
          </a:xfrm>
          <a:custGeom>
            <a:avLst/>
            <a:gdLst/>
            <a:ahLst/>
            <a:cxnLst/>
            <a:rect l="l" t="t" r="r" b="b"/>
            <a:pathLst>
              <a:path w="2769052" h="1050820">
                <a:moveTo>
                  <a:pt x="0" y="0"/>
                </a:moveTo>
                <a:lnTo>
                  <a:pt x="2769052" y="0"/>
                </a:lnTo>
                <a:lnTo>
                  <a:pt x="2769052" y="1050820"/>
                </a:lnTo>
                <a:lnTo>
                  <a:pt x="0" y="10508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DB2C205-89BF-BC4F-57A6-632A6DC58724}"/>
              </a:ext>
            </a:extLst>
          </p:cNvPr>
          <p:cNvSpPr txBox="1"/>
          <p:nvPr/>
        </p:nvSpPr>
        <p:spPr>
          <a:xfrm>
            <a:off x="673572" y="8801100"/>
            <a:ext cx="16940856" cy="461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00"/>
              </a:lnSpc>
              <a:spcBef>
                <a:spcPct val="0"/>
              </a:spcBef>
            </a:pPr>
            <a:r>
              <a:rPr lang="pl-PL" sz="3000" b="1" dirty="0">
                <a:solidFill>
                  <a:srgbClr val="B4CDFF"/>
                </a:solidFill>
                <a:latin typeface="Poppins Bold"/>
                <a:ea typeface="Poppins Bold"/>
                <a:cs typeface="Poppins Bold"/>
                <a:sym typeface="Poppins Bold"/>
              </a:rPr>
              <a:t>PREZES NFZ FILIP NOWAK</a:t>
            </a:r>
            <a:endParaRPr lang="en-US" sz="3000" b="1" dirty="0">
              <a:solidFill>
                <a:srgbClr val="B4CDFF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53367" y="6055179"/>
            <a:ext cx="8781264" cy="3058668"/>
            <a:chOff x="0" y="0"/>
            <a:chExt cx="2312761" cy="8055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12761" cy="805575"/>
            </a:xfrm>
            <a:custGeom>
              <a:avLst/>
              <a:gdLst/>
              <a:ahLst/>
              <a:cxnLst/>
              <a:rect l="l" t="t" r="r" b="b"/>
              <a:pathLst>
                <a:path w="2312761" h="805575">
                  <a:moveTo>
                    <a:pt x="88164" y="0"/>
                  </a:moveTo>
                  <a:lnTo>
                    <a:pt x="2224597" y="0"/>
                  </a:lnTo>
                  <a:cubicBezTo>
                    <a:pt x="2273288" y="0"/>
                    <a:pt x="2312761" y="39472"/>
                    <a:pt x="2312761" y="88164"/>
                  </a:cubicBezTo>
                  <a:lnTo>
                    <a:pt x="2312761" y="717411"/>
                  </a:lnTo>
                  <a:cubicBezTo>
                    <a:pt x="2312761" y="766103"/>
                    <a:pt x="2273288" y="805575"/>
                    <a:pt x="2224597" y="805575"/>
                  </a:cubicBezTo>
                  <a:lnTo>
                    <a:pt x="88164" y="805575"/>
                  </a:lnTo>
                  <a:cubicBezTo>
                    <a:pt x="39472" y="805575"/>
                    <a:pt x="0" y="766103"/>
                    <a:pt x="0" y="717411"/>
                  </a:cubicBezTo>
                  <a:lnTo>
                    <a:pt x="0" y="88164"/>
                  </a:lnTo>
                  <a:cubicBezTo>
                    <a:pt x="0" y="39472"/>
                    <a:pt x="39472" y="0"/>
                    <a:pt x="88164" y="0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050"/>
              <a:ext cx="2312761" cy="786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2960"/>
                </a:lnSpc>
              </a:pPr>
              <a:r>
                <a:rPr lang="en-US" sz="120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193 MLN ZŁ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6403" y="3128922"/>
            <a:ext cx="14435192" cy="2791968"/>
            <a:chOff x="0" y="0"/>
            <a:chExt cx="19246922" cy="372262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246921" cy="3722624"/>
            </a:xfrm>
            <a:custGeom>
              <a:avLst/>
              <a:gdLst/>
              <a:ahLst/>
              <a:cxnLst/>
              <a:rect l="l" t="t" r="r" b="b"/>
              <a:pathLst>
                <a:path w="19246921" h="3722624">
                  <a:moveTo>
                    <a:pt x="0" y="0"/>
                  </a:moveTo>
                  <a:lnTo>
                    <a:pt x="19246921" y="0"/>
                  </a:lnTo>
                  <a:lnTo>
                    <a:pt x="19246921" y="3722624"/>
                  </a:lnTo>
                  <a:lnTo>
                    <a:pt x="0" y="372262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9246922" cy="377977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KOSZT REALIZACJI PROGRAMU DO KOŃCA 2025 ROKU 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9" name="Freeform 9"/>
          <p:cNvSpPr/>
          <p:nvPr/>
        </p:nvSpPr>
        <p:spPr>
          <a:xfrm>
            <a:off x="15120656" y="503290"/>
            <a:ext cx="2769052" cy="1050820"/>
          </a:xfrm>
          <a:custGeom>
            <a:avLst/>
            <a:gdLst/>
            <a:ahLst/>
            <a:cxnLst/>
            <a:rect l="l" t="t" r="r" b="b"/>
            <a:pathLst>
              <a:path w="2769052" h="1050820">
                <a:moveTo>
                  <a:pt x="0" y="0"/>
                </a:moveTo>
                <a:lnTo>
                  <a:pt x="2769052" y="0"/>
                </a:lnTo>
                <a:lnTo>
                  <a:pt x="2769052" y="1050820"/>
                </a:lnTo>
                <a:lnTo>
                  <a:pt x="0" y="10508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24568" y="1410486"/>
            <a:ext cx="13716000" cy="2513814"/>
            <a:chOff x="0" y="0"/>
            <a:chExt cx="18288000" cy="33517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288000" cy="2503586"/>
            </a:xfrm>
            <a:custGeom>
              <a:avLst/>
              <a:gdLst/>
              <a:ahLst/>
              <a:cxnLst/>
              <a:rect l="l" t="t" r="r" b="b"/>
              <a:pathLst>
                <a:path w="18288000" h="2503586">
                  <a:moveTo>
                    <a:pt x="0" y="0"/>
                  </a:moveTo>
                  <a:lnTo>
                    <a:pt x="18288000" y="0"/>
                  </a:lnTo>
                  <a:lnTo>
                    <a:pt x="18288000" y="2503586"/>
                  </a:lnTo>
                  <a:lnTo>
                    <a:pt x="0" y="250358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791015"/>
              <a:ext cx="18288000" cy="256073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ROZLICZENIA Z POZ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524495" y="7013747"/>
            <a:ext cx="7141704" cy="2244553"/>
            <a:chOff x="0" y="0"/>
            <a:chExt cx="1880943" cy="59115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80943" cy="591158"/>
            </a:xfrm>
            <a:custGeom>
              <a:avLst/>
              <a:gdLst/>
              <a:ahLst/>
              <a:cxnLst/>
              <a:rect l="l" t="t" r="r" b="b"/>
              <a:pathLst>
                <a:path w="1880943" h="591158">
                  <a:moveTo>
                    <a:pt x="108404" y="0"/>
                  </a:moveTo>
                  <a:lnTo>
                    <a:pt x="1772538" y="0"/>
                  </a:lnTo>
                  <a:cubicBezTo>
                    <a:pt x="1832409" y="0"/>
                    <a:pt x="1880943" y="48534"/>
                    <a:pt x="1880943" y="108404"/>
                  </a:cubicBezTo>
                  <a:lnTo>
                    <a:pt x="1880943" y="482754"/>
                  </a:lnTo>
                  <a:cubicBezTo>
                    <a:pt x="1880943" y="542624"/>
                    <a:pt x="1832409" y="591158"/>
                    <a:pt x="1772538" y="591158"/>
                  </a:cubicBezTo>
                  <a:lnTo>
                    <a:pt x="108404" y="591158"/>
                  </a:lnTo>
                  <a:cubicBezTo>
                    <a:pt x="48534" y="591158"/>
                    <a:pt x="0" y="542624"/>
                    <a:pt x="0" y="482754"/>
                  </a:cubicBezTo>
                  <a:lnTo>
                    <a:pt x="0" y="108404"/>
                  </a:lnTo>
                  <a:cubicBezTo>
                    <a:pt x="0" y="48534"/>
                    <a:pt x="48534" y="0"/>
                    <a:pt x="108404" y="0"/>
                  </a:cubicBezTo>
                  <a:close/>
                </a:path>
              </a:pathLst>
            </a:custGeom>
            <a:solidFill>
              <a:srgbClr val="B4CDFF">
                <a:alpha val="8000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525"/>
              <a:ext cx="1880943" cy="5816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3500241" y="4200217"/>
            <a:ext cx="11287515" cy="2535632"/>
            <a:chOff x="-1" y="0"/>
            <a:chExt cx="15050020" cy="338084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050019" cy="3089656"/>
            </a:xfrm>
            <a:custGeom>
              <a:avLst/>
              <a:gdLst/>
              <a:ahLst/>
              <a:cxnLst/>
              <a:rect l="l" t="t" r="r" b="b"/>
              <a:pathLst>
                <a:path w="15050019" h="3089656">
                  <a:moveTo>
                    <a:pt x="0" y="0"/>
                  </a:moveTo>
                  <a:lnTo>
                    <a:pt x="15050019" y="0"/>
                  </a:lnTo>
                  <a:lnTo>
                    <a:pt x="15050019" y="3089656"/>
                  </a:lnTo>
                  <a:lnTo>
                    <a:pt x="0" y="308965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-1" y="214987"/>
              <a:ext cx="15050020" cy="316585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4140"/>
                </a:lnSpc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WYNAGRODZENIE DLA POZ ZA UDZIAŁ W PROGRAMIE:</a:t>
              </a:r>
            </a:p>
            <a:p>
              <a:pPr algn="ctr">
                <a:lnSpc>
                  <a:spcPts val="4140"/>
                </a:lnSpc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 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OSOBY</a:t>
              </a:r>
              <a:r>
                <a:rPr lang="pl-PL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W WIEKU </a:t>
              </a: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20-59 LAT 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- </a:t>
              </a: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325 ZŁ</a:t>
              </a:r>
            </a:p>
            <a:p>
              <a:pPr algn="ctr">
                <a:lnSpc>
                  <a:spcPts val="4140"/>
                </a:lnSpc>
              </a:pP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OSOBY </a:t>
              </a: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60 LAT I WIĘCEJ</a:t>
              </a:r>
              <a:r>
                <a:rPr lang="en-US" sz="3000" dirty="0">
                  <a:solidFill>
                    <a:srgbClr val="003A72"/>
                  </a:solidFill>
                  <a:latin typeface="Poppins"/>
                  <a:ea typeface="Poppins"/>
                  <a:cs typeface="Poppins"/>
                  <a:sym typeface="Poppins"/>
                </a:rPr>
                <a:t> – </a:t>
              </a: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349 ZŁ</a:t>
              </a:r>
            </a:p>
            <a:p>
              <a:pPr algn="ctr">
                <a:lnSpc>
                  <a:spcPts val="4140"/>
                </a:lnSpc>
              </a:pPr>
              <a:endParaRPr lang="en-US" sz="3000" b="1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</p:txBody>
        </p:sp>
      </p:grpSp>
      <p:sp>
        <p:nvSpPr>
          <p:cNvPr id="11" name="Freeform 11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2" name="TextBox 12"/>
          <p:cNvSpPr txBox="1"/>
          <p:nvPr/>
        </p:nvSpPr>
        <p:spPr>
          <a:xfrm>
            <a:off x="9779046" y="7400925"/>
            <a:ext cx="6632601" cy="1400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00"/>
              </a:lnSpc>
              <a:spcBef>
                <a:spcPct val="0"/>
              </a:spcBef>
            </a:pPr>
            <a:r>
              <a:rPr lang="en-US" sz="300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WARUNKIEM ROZLICZENIA JEST WYKONANIE PODSTAWOWYCH BADAŃ I WIZYTA PODSUMOWUJĄCA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621801" y="6993024"/>
            <a:ext cx="7027107" cy="2244553"/>
            <a:chOff x="0" y="0"/>
            <a:chExt cx="1850761" cy="591158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850761" cy="591158"/>
            </a:xfrm>
            <a:custGeom>
              <a:avLst/>
              <a:gdLst/>
              <a:ahLst/>
              <a:cxnLst/>
              <a:rect l="l" t="t" r="r" b="b"/>
              <a:pathLst>
                <a:path w="1850761" h="591158">
                  <a:moveTo>
                    <a:pt x="110172" y="0"/>
                  </a:moveTo>
                  <a:lnTo>
                    <a:pt x="1740589" y="0"/>
                  </a:lnTo>
                  <a:cubicBezTo>
                    <a:pt x="1769808" y="0"/>
                    <a:pt x="1797831" y="11607"/>
                    <a:pt x="1818492" y="32269"/>
                  </a:cubicBezTo>
                  <a:cubicBezTo>
                    <a:pt x="1839153" y="52930"/>
                    <a:pt x="1850761" y="80953"/>
                    <a:pt x="1850761" y="110172"/>
                  </a:cubicBezTo>
                  <a:lnTo>
                    <a:pt x="1850761" y="480986"/>
                  </a:lnTo>
                  <a:cubicBezTo>
                    <a:pt x="1850761" y="510205"/>
                    <a:pt x="1839153" y="538228"/>
                    <a:pt x="1818492" y="558889"/>
                  </a:cubicBezTo>
                  <a:cubicBezTo>
                    <a:pt x="1797831" y="579551"/>
                    <a:pt x="1769808" y="591158"/>
                    <a:pt x="1740589" y="591158"/>
                  </a:cubicBezTo>
                  <a:lnTo>
                    <a:pt x="110172" y="591158"/>
                  </a:lnTo>
                  <a:cubicBezTo>
                    <a:pt x="80953" y="591158"/>
                    <a:pt x="52930" y="579551"/>
                    <a:pt x="32269" y="558889"/>
                  </a:cubicBezTo>
                  <a:cubicBezTo>
                    <a:pt x="11607" y="538228"/>
                    <a:pt x="0" y="510205"/>
                    <a:pt x="0" y="480986"/>
                  </a:cubicBezTo>
                  <a:lnTo>
                    <a:pt x="0" y="110172"/>
                  </a:lnTo>
                  <a:cubicBezTo>
                    <a:pt x="0" y="80953"/>
                    <a:pt x="11607" y="52930"/>
                    <a:pt x="32269" y="32269"/>
                  </a:cubicBezTo>
                  <a:cubicBezTo>
                    <a:pt x="52930" y="11607"/>
                    <a:pt x="80953" y="0"/>
                    <a:pt x="110172" y="0"/>
                  </a:cubicBezTo>
                  <a:close/>
                </a:path>
              </a:pathLst>
            </a:custGeom>
            <a:solidFill>
              <a:srgbClr val="B4CDFF">
                <a:alpha val="8000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9525"/>
              <a:ext cx="1850761" cy="5816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40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2086019" y="7193049"/>
            <a:ext cx="6098672" cy="1857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00"/>
              </a:lnSpc>
              <a:spcBef>
                <a:spcPct val="0"/>
              </a:spcBef>
            </a:pPr>
            <a:r>
              <a: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PORADY EDUKACYJNE I CZĘŚĆ BADAŃ SĄ FINANSOWANE W RAMACH DODATKOWYCH ŚRODKÓW</a:t>
            </a:r>
          </a:p>
        </p:txBody>
      </p:sp>
      <p:sp>
        <p:nvSpPr>
          <p:cNvPr id="17" name="Freeform 17"/>
          <p:cNvSpPr/>
          <p:nvPr/>
        </p:nvSpPr>
        <p:spPr>
          <a:xfrm>
            <a:off x="15120656" y="503290"/>
            <a:ext cx="2769052" cy="1050820"/>
          </a:xfrm>
          <a:custGeom>
            <a:avLst/>
            <a:gdLst/>
            <a:ahLst/>
            <a:cxnLst/>
            <a:rect l="l" t="t" r="r" b="b"/>
            <a:pathLst>
              <a:path w="2769052" h="1050820">
                <a:moveTo>
                  <a:pt x="0" y="0"/>
                </a:moveTo>
                <a:lnTo>
                  <a:pt x="2769052" y="0"/>
                </a:lnTo>
                <a:lnTo>
                  <a:pt x="2769052" y="1050820"/>
                </a:lnTo>
                <a:lnTo>
                  <a:pt x="0" y="10508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985372" y="4960050"/>
            <a:ext cx="8317257" cy="940242"/>
            <a:chOff x="0" y="0"/>
            <a:chExt cx="2190553" cy="24763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90553" cy="247636"/>
            </a:xfrm>
            <a:custGeom>
              <a:avLst/>
              <a:gdLst/>
              <a:ahLst/>
              <a:cxnLst/>
              <a:rect l="l" t="t" r="r" b="b"/>
              <a:pathLst>
                <a:path w="2190553" h="247636">
                  <a:moveTo>
                    <a:pt x="0" y="0"/>
                  </a:moveTo>
                  <a:lnTo>
                    <a:pt x="2190553" y="0"/>
                  </a:lnTo>
                  <a:lnTo>
                    <a:pt x="2190553" y="247636"/>
                  </a:lnTo>
                  <a:lnTo>
                    <a:pt x="0" y="247636"/>
                  </a:lnTo>
                  <a:close/>
                </a:path>
              </a:pathLst>
            </a:custGeom>
            <a:solidFill>
              <a:srgbClr val="B4CDFF">
                <a:alpha val="8000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050"/>
              <a:ext cx="2190553" cy="2285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6000" y="3848100"/>
            <a:ext cx="13716000" cy="2052192"/>
            <a:chOff x="0" y="-232671"/>
            <a:chExt cx="18288000" cy="273625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288000" cy="2503586"/>
            </a:xfrm>
            <a:custGeom>
              <a:avLst/>
              <a:gdLst/>
              <a:ahLst/>
              <a:cxnLst/>
              <a:rect l="l" t="t" r="r" b="b"/>
              <a:pathLst>
                <a:path w="18288000" h="2503586">
                  <a:moveTo>
                    <a:pt x="0" y="0"/>
                  </a:moveTo>
                  <a:lnTo>
                    <a:pt x="18288000" y="0"/>
                  </a:lnTo>
                  <a:lnTo>
                    <a:pt x="18288000" y="2503586"/>
                  </a:lnTo>
                  <a:lnTo>
                    <a:pt x="0" y="250358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32671"/>
              <a:ext cx="18288000" cy="256073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 INSTRUKCJE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0" name="Freeform 10"/>
          <p:cNvSpPr/>
          <p:nvPr/>
        </p:nvSpPr>
        <p:spPr>
          <a:xfrm rot="5400000">
            <a:off x="14515000" y="-1477903"/>
            <a:ext cx="2295097" cy="5250904"/>
          </a:xfrm>
          <a:custGeom>
            <a:avLst/>
            <a:gdLst/>
            <a:ahLst/>
            <a:cxnLst/>
            <a:rect l="l" t="t" r="r" b="b"/>
            <a:pathLst>
              <a:path w="2295097" h="5250904">
                <a:moveTo>
                  <a:pt x="0" y="0"/>
                </a:moveTo>
                <a:lnTo>
                  <a:pt x="2295097" y="0"/>
                </a:lnTo>
                <a:lnTo>
                  <a:pt x="2295097" y="5250903"/>
                </a:lnTo>
                <a:lnTo>
                  <a:pt x="0" y="52509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9" name="TextBox 10">
            <a:extLst>
              <a:ext uri="{FF2B5EF4-FFF2-40B4-BE49-F238E27FC236}">
                <a16:creationId xmlns:a16="http://schemas.microsoft.com/office/drawing/2014/main" id="{D90A3CF2-EED4-95B7-BE38-CCEAEF4433B6}"/>
              </a:ext>
            </a:extLst>
          </p:cNvPr>
          <p:cNvSpPr txBox="1"/>
          <p:nvPr/>
        </p:nvSpPr>
        <p:spPr>
          <a:xfrm>
            <a:off x="673572" y="8801100"/>
            <a:ext cx="16940856" cy="461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0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B4CDFF"/>
                </a:solidFill>
                <a:latin typeface="Poppins Bold"/>
                <a:ea typeface="Poppins Bold"/>
                <a:cs typeface="Poppins Bold"/>
                <a:sym typeface="Poppins Bold"/>
              </a:rPr>
              <a:t>DYREKTOR </a:t>
            </a:r>
            <a:r>
              <a:rPr lang="pl-PL" sz="3000" b="1" dirty="0">
                <a:solidFill>
                  <a:srgbClr val="B4CDFF"/>
                </a:solidFill>
                <a:latin typeface="Poppins Bold"/>
                <a:ea typeface="Poppins Bold"/>
                <a:cs typeface="Poppins Bold"/>
                <a:sym typeface="Poppins Bold"/>
              </a:rPr>
              <a:t>W </a:t>
            </a:r>
            <a:r>
              <a:rPr lang="en-US" sz="3000" b="1" dirty="0">
                <a:solidFill>
                  <a:srgbClr val="B4CDFF"/>
                </a:solidFill>
                <a:latin typeface="Poppins Bold"/>
                <a:ea typeface="Poppins Bold"/>
                <a:cs typeface="Poppins Bold"/>
                <a:sym typeface="Poppins Bold"/>
              </a:rPr>
              <a:t>CENTRUM E-ZDROWIA ANDRZEJ SARNOWSKI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09886" y="1449592"/>
            <a:ext cx="15093864" cy="2740533"/>
            <a:chOff x="0" y="0"/>
            <a:chExt cx="20125152" cy="365404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125151" cy="3654044"/>
            </a:xfrm>
            <a:custGeom>
              <a:avLst/>
              <a:gdLst/>
              <a:ahLst/>
              <a:cxnLst/>
              <a:rect l="l" t="t" r="r" b="b"/>
              <a:pathLst>
                <a:path w="20125151" h="3654044">
                  <a:moveTo>
                    <a:pt x="0" y="0"/>
                  </a:moveTo>
                  <a:lnTo>
                    <a:pt x="20125151" y="0"/>
                  </a:lnTo>
                  <a:lnTo>
                    <a:pt x="20125151" y="3654044"/>
                  </a:lnTo>
                  <a:lnTo>
                    <a:pt x="0" y="365404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0125152" cy="371119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JAK SKORZYSTAĆ </a:t>
              </a:r>
            </a:p>
            <a:p>
              <a:pPr algn="ctr">
                <a:lnSpc>
                  <a:spcPts val="7559"/>
                </a:lnSpc>
              </a:pP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Z PROGRAMU </a:t>
              </a:r>
              <a:r>
                <a:rPr lang="pl-PL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- moje</a:t>
              </a: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IKP?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7" name="Freeform 7"/>
          <p:cNvSpPr/>
          <p:nvPr/>
        </p:nvSpPr>
        <p:spPr>
          <a:xfrm rot="5400000">
            <a:off x="14515000" y="-1477903"/>
            <a:ext cx="2295097" cy="5250904"/>
          </a:xfrm>
          <a:custGeom>
            <a:avLst/>
            <a:gdLst/>
            <a:ahLst/>
            <a:cxnLst/>
            <a:rect l="l" t="t" r="r" b="b"/>
            <a:pathLst>
              <a:path w="2295097" h="5250904">
                <a:moveTo>
                  <a:pt x="0" y="0"/>
                </a:moveTo>
                <a:lnTo>
                  <a:pt x="2295097" y="0"/>
                </a:lnTo>
                <a:lnTo>
                  <a:pt x="2295097" y="5250903"/>
                </a:lnTo>
                <a:lnTo>
                  <a:pt x="0" y="52509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pic>
        <p:nvPicPr>
          <p:cNvPr id="27" name="Obraz 26" descr="Obraz zawierający tekst, zrzut ekranu, Telefon komórkowy, Urządzenie przenośn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C3B419E-F73C-B6C4-CAEA-85AA1F6F78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868" y="3238500"/>
            <a:ext cx="14005897" cy="760476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36FDDD-1532-8BE0-EF32-7213D8BC86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12242179-5B06-0A50-8C65-D835D814764F}"/>
              </a:ext>
            </a:extLst>
          </p:cNvPr>
          <p:cNvGrpSpPr/>
          <p:nvPr/>
        </p:nvGrpSpPr>
        <p:grpSpPr>
          <a:xfrm>
            <a:off x="1209886" y="1449592"/>
            <a:ext cx="15093864" cy="2740533"/>
            <a:chOff x="0" y="0"/>
            <a:chExt cx="20125152" cy="3654044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22F98FED-FAA8-7D0B-B04B-37184E4F9001}"/>
                </a:ext>
              </a:extLst>
            </p:cNvPr>
            <p:cNvSpPr/>
            <p:nvPr/>
          </p:nvSpPr>
          <p:spPr>
            <a:xfrm>
              <a:off x="0" y="0"/>
              <a:ext cx="20125151" cy="3654044"/>
            </a:xfrm>
            <a:custGeom>
              <a:avLst/>
              <a:gdLst/>
              <a:ahLst/>
              <a:cxnLst/>
              <a:rect l="l" t="t" r="r" b="b"/>
              <a:pathLst>
                <a:path w="20125151" h="3654044">
                  <a:moveTo>
                    <a:pt x="0" y="0"/>
                  </a:moveTo>
                  <a:lnTo>
                    <a:pt x="20125151" y="0"/>
                  </a:lnTo>
                  <a:lnTo>
                    <a:pt x="20125151" y="3654044"/>
                  </a:lnTo>
                  <a:lnTo>
                    <a:pt x="0" y="365404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68688264-D508-3FB1-3D4D-CD6F57DC51B8}"/>
                </a:ext>
              </a:extLst>
            </p:cNvPr>
            <p:cNvSpPr txBox="1"/>
            <p:nvPr/>
          </p:nvSpPr>
          <p:spPr>
            <a:xfrm>
              <a:off x="0" y="-57150"/>
              <a:ext cx="20125152" cy="371119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JAK SKORZYSTAĆ </a:t>
              </a:r>
            </a:p>
            <a:p>
              <a:pPr algn="ctr">
                <a:lnSpc>
                  <a:spcPts val="755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Z PROGRAMU NA IKP?</a:t>
              </a:r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DD4486CA-68B2-A0B4-C73B-C5B2E9EDCEFC}"/>
              </a:ext>
            </a:extLst>
          </p:cNvPr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AE40C145-A4E4-8FED-D46E-F8B8E370FAFE}"/>
              </a:ext>
            </a:extLst>
          </p:cNvPr>
          <p:cNvSpPr/>
          <p:nvPr/>
        </p:nvSpPr>
        <p:spPr>
          <a:xfrm>
            <a:off x="3493371" y="4156067"/>
            <a:ext cx="11301259" cy="6130933"/>
          </a:xfrm>
          <a:custGeom>
            <a:avLst/>
            <a:gdLst/>
            <a:ahLst/>
            <a:cxnLst/>
            <a:rect l="l" t="t" r="r" b="b"/>
            <a:pathLst>
              <a:path w="11301259" h="6130933">
                <a:moveTo>
                  <a:pt x="0" y="0"/>
                </a:moveTo>
                <a:lnTo>
                  <a:pt x="11301258" y="0"/>
                </a:lnTo>
                <a:lnTo>
                  <a:pt x="11301258" y="6130933"/>
                </a:lnTo>
                <a:lnTo>
                  <a:pt x="0" y="613093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B20BEB2C-1ECC-6E39-3027-51E084311530}"/>
              </a:ext>
            </a:extLst>
          </p:cNvPr>
          <p:cNvSpPr/>
          <p:nvPr/>
        </p:nvSpPr>
        <p:spPr>
          <a:xfrm rot="5400000">
            <a:off x="14515000" y="-1477903"/>
            <a:ext cx="2295097" cy="5250904"/>
          </a:xfrm>
          <a:custGeom>
            <a:avLst/>
            <a:gdLst/>
            <a:ahLst/>
            <a:cxnLst/>
            <a:rect l="l" t="t" r="r" b="b"/>
            <a:pathLst>
              <a:path w="2295097" h="5250904">
                <a:moveTo>
                  <a:pt x="0" y="0"/>
                </a:moveTo>
                <a:lnTo>
                  <a:pt x="2295097" y="0"/>
                </a:lnTo>
                <a:lnTo>
                  <a:pt x="2295097" y="5250903"/>
                </a:lnTo>
                <a:lnTo>
                  <a:pt x="0" y="52509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21858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3" name="Freeform 3"/>
          <p:cNvSpPr/>
          <p:nvPr/>
        </p:nvSpPr>
        <p:spPr>
          <a:xfrm>
            <a:off x="3493371" y="4156067"/>
            <a:ext cx="11301259" cy="6130933"/>
          </a:xfrm>
          <a:custGeom>
            <a:avLst/>
            <a:gdLst/>
            <a:ahLst/>
            <a:cxnLst/>
            <a:rect l="l" t="t" r="r" b="b"/>
            <a:pathLst>
              <a:path w="11301259" h="6130933">
                <a:moveTo>
                  <a:pt x="0" y="0"/>
                </a:moveTo>
                <a:lnTo>
                  <a:pt x="11301258" y="0"/>
                </a:lnTo>
                <a:lnTo>
                  <a:pt x="11301258" y="6130933"/>
                </a:lnTo>
                <a:lnTo>
                  <a:pt x="0" y="613093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4" name="Freeform 4"/>
          <p:cNvSpPr/>
          <p:nvPr/>
        </p:nvSpPr>
        <p:spPr>
          <a:xfrm rot="5400000">
            <a:off x="14515000" y="-1477903"/>
            <a:ext cx="2295097" cy="5250904"/>
          </a:xfrm>
          <a:custGeom>
            <a:avLst/>
            <a:gdLst/>
            <a:ahLst/>
            <a:cxnLst/>
            <a:rect l="l" t="t" r="r" b="b"/>
            <a:pathLst>
              <a:path w="2295097" h="5250904">
                <a:moveTo>
                  <a:pt x="0" y="0"/>
                </a:moveTo>
                <a:lnTo>
                  <a:pt x="2295097" y="0"/>
                </a:lnTo>
                <a:lnTo>
                  <a:pt x="2295097" y="5250903"/>
                </a:lnTo>
                <a:lnTo>
                  <a:pt x="0" y="52509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5" name="Group 5"/>
          <p:cNvGrpSpPr/>
          <p:nvPr/>
        </p:nvGrpSpPr>
        <p:grpSpPr>
          <a:xfrm>
            <a:off x="1209886" y="1449592"/>
            <a:ext cx="15093864" cy="2740533"/>
            <a:chOff x="0" y="0"/>
            <a:chExt cx="20125152" cy="365404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125151" cy="3654044"/>
            </a:xfrm>
            <a:custGeom>
              <a:avLst/>
              <a:gdLst/>
              <a:ahLst/>
              <a:cxnLst/>
              <a:rect l="l" t="t" r="r" b="b"/>
              <a:pathLst>
                <a:path w="20125151" h="3654044">
                  <a:moveTo>
                    <a:pt x="0" y="0"/>
                  </a:moveTo>
                  <a:lnTo>
                    <a:pt x="20125151" y="0"/>
                  </a:lnTo>
                  <a:lnTo>
                    <a:pt x="20125151" y="3654044"/>
                  </a:lnTo>
                  <a:lnTo>
                    <a:pt x="0" y="365404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0125152" cy="371119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JAK SKORZYSTAĆ </a:t>
              </a:r>
            </a:p>
            <a:p>
              <a:pPr algn="ctr">
                <a:lnSpc>
                  <a:spcPts val="755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Z PROGRAMU NA IKP?</a:t>
              </a:r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3" name="Freeform 3"/>
          <p:cNvSpPr/>
          <p:nvPr/>
        </p:nvSpPr>
        <p:spPr>
          <a:xfrm>
            <a:off x="3493371" y="4156067"/>
            <a:ext cx="11301259" cy="6130933"/>
          </a:xfrm>
          <a:custGeom>
            <a:avLst/>
            <a:gdLst/>
            <a:ahLst/>
            <a:cxnLst/>
            <a:rect l="l" t="t" r="r" b="b"/>
            <a:pathLst>
              <a:path w="11301259" h="6130933">
                <a:moveTo>
                  <a:pt x="0" y="0"/>
                </a:moveTo>
                <a:lnTo>
                  <a:pt x="11301258" y="0"/>
                </a:lnTo>
                <a:lnTo>
                  <a:pt x="11301258" y="6130933"/>
                </a:lnTo>
                <a:lnTo>
                  <a:pt x="0" y="613093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4" name="Freeform 4"/>
          <p:cNvSpPr/>
          <p:nvPr/>
        </p:nvSpPr>
        <p:spPr>
          <a:xfrm rot="5400000">
            <a:off x="14515000" y="-1477903"/>
            <a:ext cx="2295097" cy="5250904"/>
          </a:xfrm>
          <a:custGeom>
            <a:avLst/>
            <a:gdLst/>
            <a:ahLst/>
            <a:cxnLst/>
            <a:rect l="l" t="t" r="r" b="b"/>
            <a:pathLst>
              <a:path w="2295097" h="5250904">
                <a:moveTo>
                  <a:pt x="0" y="0"/>
                </a:moveTo>
                <a:lnTo>
                  <a:pt x="2295097" y="0"/>
                </a:lnTo>
                <a:lnTo>
                  <a:pt x="2295097" y="5250903"/>
                </a:lnTo>
                <a:lnTo>
                  <a:pt x="0" y="52509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5" name="Group 5"/>
          <p:cNvGrpSpPr/>
          <p:nvPr/>
        </p:nvGrpSpPr>
        <p:grpSpPr>
          <a:xfrm>
            <a:off x="1209886" y="1449592"/>
            <a:ext cx="15093864" cy="2740533"/>
            <a:chOff x="0" y="0"/>
            <a:chExt cx="20125152" cy="365404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125151" cy="3654044"/>
            </a:xfrm>
            <a:custGeom>
              <a:avLst/>
              <a:gdLst/>
              <a:ahLst/>
              <a:cxnLst/>
              <a:rect l="l" t="t" r="r" b="b"/>
              <a:pathLst>
                <a:path w="20125151" h="3654044">
                  <a:moveTo>
                    <a:pt x="0" y="0"/>
                  </a:moveTo>
                  <a:lnTo>
                    <a:pt x="20125151" y="0"/>
                  </a:lnTo>
                  <a:lnTo>
                    <a:pt x="20125151" y="3654044"/>
                  </a:lnTo>
                  <a:lnTo>
                    <a:pt x="0" y="365404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0125152" cy="371119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JAK SKORZYSTAĆ </a:t>
              </a:r>
            </a:p>
            <a:p>
              <a:pPr algn="ctr">
                <a:lnSpc>
                  <a:spcPts val="755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Z PROGRAMU NA IKP?</a:t>
              </a:r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97068" y="1665685"/>
            <a:ext cx="15093864" cy="2689098"/>
            <a:chOff x="0" y="0"/>
            <a:chExt cx="20125152" cy="358546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125151" cy="3585464"/>
            </a:xfrm>
            <a:custGeom>
              <a:avLst/>
              <a:gdLst/>
              <a:ahLst/>
              <a:cxnLst/>
              <a:rect l="l" t="t" r="r" b="b"/>
              <a:pathLst>
                <a:path w="20125151" h="3585464">
                  <a:moveTo>
                    <a:pt x="0" y="0"/>
                  </a:moveTo>
                  <a:lnTo>
                    <a:pt x="20125151" y="0"/>
                  </a:lnTo>
                  <a:lnTo>
                    <a:pt x="20125151" y="3585464"/>
                  </a:lnTo>
                  <a:lnTo>
                    <a:pt x="0" y="358546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050"/>
              <a:ext cx="20125152" cy="356641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559"/>
                </a:lnSpc>
              </a:pPr>
              <a:r>
                <a:rPr lang="en-US" sz="6999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ZAKRES PYTAŃ W ANKIECIE:</a:t>
              </a:r>
            </a:p>
            <a:p>
              <a:pPr algn="ctr">
                <a:lnSpc>
                  <a:spcPts val="7559"/>
                </a:lnSpc>
              </a:pPr>
              <a:endParaRPr lang="en-US" sz="6999" b="1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528239" y="4354783"/>
            <a:ext cx="9231522" cy="4557522"/>
            <a:chOff x="0" y="0"/>
            <a:chExt cx="12308696" cy="607669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308697" cy="6076696"/>
            </a:xfrm>
            <a:custGeom>
              <a:avLst/>
              <a:gdLst/>
              <a:ahLst/>
              <a:cxnLst/>
              <a:rect l="l" t="t" r="r" b="b"/>
              <a:pathLst>
                <a:path w="12308697" h="6076696">
                  <a:moveTo>
                    <a:pt x="0" y="0"/>
                  </a:moveTo>
                  <a:lnTo>
                    <a:pt x="12308697" y="0"/>
                  </a:lnTo>
                  <a:lnTo>
                    <a:pt x="12308697" y="6076696"/>
                  </a:lnTo>
                  <a:lnTo>
                    <a:pt x="0" y="60766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57175"/>
              <a:ext cx="12308696" cy="633387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marL="647700" lvl="1" indent="-323850" algn="just">
                <a:lnSpc>
                  <a:spcPts val="6000"/>
                </a:lnSpc>
                <a:buFont typeface="Arial"/>
                <a:buChar char="•"/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WYKSZTAŁCENIE I WARUNKI SOCJALNE</a:t>
              </a:r>
            </a:p>
            <a:p>
              <a:pPr marL="647700" lvl="1" indent="-323850" algn="just">
                <a:lnSpc>
                  <a:spcPts val="6000"/>
                </a:lnSpc>
                <a:buFont typeface="Arial"/>
                <a:buChar char="•"/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WAGA I WZROST</a:t>
              </a:r>
            </a:p>
            <a:p>
              <a:pPr marL="647700" lvl="1" indent="-323850" algn="just">
                <a:lnSpc>
                  <a:spcPts val="6000"/>
                </a:lnSpc>
                <a:buFont typeface="Arial"/>
                <a:buChar char="•"/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HISTORIA CHORÓB W RODZINIE</a:t>
              </a:r>
            </a:p>
            <a:p>
              <a:pPr marL="647700" lvl="1" indent="-323850" algn="just">
                <a:lnSpc>
                  <a:spcPts val="6000"/>
                </a:lnSpc>
                <a:buFont typeface="Arial"/>
                <a:buChar char="•"/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STYL ŻYCIA </a:t>
              </a:r>
            </a:p>
            <a:p>
              <a:pPr marL="647700" lvl="1" indent="-323850" algn="just">
                <a:lnSpc>
                  <a:spcPts val="6000"/>
                </a:lnSpc>
                <a:buFont typeface="Arial"/>
                <a:buChar char="•"/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ZDROWIE PSYCHICZNE </a:t>
              </a:r>
            </a:p>
            <a:p>
              <a:pPr marL="647700" lvl="1" indent="-323850" algn="just">
                <a:lnSpc>
                  <a:spcPts val="6000"/>
                </a:lnSpc>
                <a:buFont typeface="Arial"/>
                <a:buChar char="•"/>
              </a:pPr>
              <a:r>
                <a:rPr lang="en-US" sz="3000" b="1" dirty="0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CZYNNIKI RYZYKA ZAKAŻENIA HCV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9" name="Freeform 9"/>
          <p:cNvSpPr/>
          <p:nvPr/>
        </p:nvSpPr>
        <p:spPr>
          <a:xfrm rot="5400000">
            <a:off x="14515000" y="-1477903"/>
            <a:ext cx="2295097" cy="5250904"/>
          </a:xfrm>
          <a:custGeom>
            <a:avLst/>
            <a:gdLst/>
            <a:ahLst/>
            <a:cxnLst/>
            <a:rect l="l" t="t" r="r" b="b"/>
            <a:pathLst>
              <a:path w="2295097" h="5250904">
                <a:moveTo>
                  <a:pt x="0" y="0"/>
                </a:moveTo>
                <a:lnTo>
                  <a:pt x="2295097" y="0"/>
                </a:lnTo>
                <a:lnTo>
                  <a:pt x="2295097" y="5250903"/>
                </a:lnTo>
                <a:lnTo>
                  <a:pt x="0" y="52509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872522" y="4960050"/>
            <a:ext cx="13322581" cy="940242"/>
            <a:chOff x="0" y="0"/>
            <a:chExt cx="3508828" cy="24763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08828" cy="247636"/>
            </a:xfrm>
            <a:custGeom>
              <a:avLst/>
              <a:gdLst/>
              <a:ahLst/>
              <a:cxnLst/>
              <a:rect l="l" t="t" r="r" b="b"/>
              <a:pathLst>
                <a:path w="3508828" h="247636">
                  <a:moveTo>
                    <a:pt x="0" y="0"/>
                  </a:moveTo>
                  <a:lnTo>
                    <a:pt x="3508828" y="0"/>
                  </a:lnTo>
                  <a:lnTo>
                    <a:pt x="3508828" y="247636"/>
                  </a:lnTo>
                  <a:lnTo>
                    <a:pt x="0" y="247636"/>
                  </a:lnTo>
                  <a:close/>
                </a:path>
              </a:pathLst>
            </a:custGeom>
            <a:solidFill>
              <a:srgbClr val="B4CDFF">
                <a:alpha val="8000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050"/>
              <a:ext cx="3508828" cy="2285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25246" y="4021206"/>
            <a:ext cx="13716000" cy="1877689"/>
            <a:chOff x="0" y="0"/>
            <a:chExt cx="18288000" cy="250358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288000" cy="2503586"/>
            </a:xfrm>
            <a:custGeom>
              <a:avLst/>
              <a:gdLst/>
              <a:ahLst/>
              <a:cxnLst/>
              <a:rect l="l" t="t" r="r" b="b"/>
              <a:pathLst>
                <a:path w="18288000" h="2503586">
                  <a:moveTo>
                    <a:pt x="0" y="0"/>
                  </a:moveTo>
                  <a:lnTo>
                    <a:pt x="18288000" y="0"/>
                  </a:lnTo>
                  <a:lnTo>
                    <a:pt x="18288000" y="2503586"/>
                  </a:lnTo>
                  <a:lnTo>
                    <a:pt x="0" y="250358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8288000" cy="256073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NAJWAŻNIEJSZE STATYSTYKI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9" name="Freeform 9"/>
          <p:cNvSpPr/>
          <p:nvPr/>
        </p:nvSpPr>
        <p:spPr>
          <a:xfrm rot="5400000">
            <a:off x="14515000" y="-1477903"/>
            <a:ext cx="2295097" cy="5250904"/>
          </a:xfrm>
          <a:custGeom>
            <a:avLst/>
            <a:gdLst/>
            <a:ahLst/>
            <a:cxnLst/>
            <a:rect l="l" t="t" r="r" b="b"/>
            <a:pathLst>
              <a:path w="2295097" h="5250904">
                <a:moveTo>
                  <a:pt x="0" y="0"/>
                </a:moveTo>
                <a:lnTo>
                  <a:pt x="2295097" y="0"/>
                </a:lnTo>
                <a:lnTo>
                  <a:pt x="2295097" y="5250903"/>
                </a:lnTo>
                <a:lnTo>
                  <a:pt x="0" y="52509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92262" y="2428133"/>
            <a:ext cx="13716000" cy="2791968"/>
            <a:chOff x="0" y="0"/>
            <a:chExt cx="18288000" cy="372262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288000" cy="3722624"/>
            </a:xfrm>
            <a:custGeom>
              <a:avLst/>
              <a:gdLst/>
              <a:ahLst/>
              <a:cxnLst/>
              <a:rect l="l" t="t" r="r" b="b"/>
              <a:pathLst>
                <a:path w="18288000" h="3722624">
                  <a:moveTo>
                    <a:pt x="0" y="0"/>
                  </a:moveTo>
                  <a:lnTo>
                    <a:pt x="18288000" y="0"/>
                  </a:lnTo>
                  <a:lnTo>
                    <a:pt x="18288000" y="3722624"/>
                  </a:lnTo>
                  <a:lnTo>
                    <a:pt x="0" y="372262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8288000" cy="377977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39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LICZBA WYPEŁNIONYCH ANKIET</a:t>
              </a:r>
              <a:r>
                <a:rPr lang="en-US" sz="6999" b="1">
                  <a:solidFill>
                    <a:srgbClr val="B4CD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*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6" name="Group 6"/>
          <p:cNvGrpSpPr/>
          <p:nvPr/>
        </p:nvGrpSpPr>
        <p:grpSpPr>
          <a:xfrm>
            <a:off x="4948274" y="5860273"/>
            <a:ext cx="8781264" cy="3058668"/>
            <a:chOff x="0" y="0"/>
            <a:chExt cx="2312761" cy="80557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12761" cy="805575"/>
            </a:xfrm>
            <a:custGeom>
              <a:avLst/>
              <a:gdLst/>
              <a:ahLst/>
              <a:cxnLst/>
              <a:rect l="l" t="t" r="r" b="b"/>
              <a:pathLst>
                <a:path w="2312761" h="805575">
                  <a:moveTo>
                    <a:pt x="88164" y="0"/>
                  </a:moveTo>
                  <a:lnTo>
                    <a:pt x="2224597" y="0"/>
                  </a:lnTo>
                  <a:cubicBezTo>
                    <a:pt x="2273288" y="0"/>
                    <a:pt x="2312761" y="39472"/>
                    <a:pt x="2312761" y="88164"/>
                  </a:cubicBezTo>
                  <a:lnTo>
                    <a:pt x="2312761" y="717411"/>
                  </a:lnTo>
                  <a:cubicBezTo>
                    <a:pt x="2312761" y="766103"/>
                    <a:pt x="2273288" y="805575"/>
                    <a:pt x="2224597" y="805575"/>
                  </a:cubicBezTo>
                  <a:lnTo>
                    <a:pt x="88164" y="805575"/>
                  </a:lnTo>
                  <a:cubicBezTo>
                    <a:pt x="39472" y="805575"/>
                    <a:pt x="0" y="766103"/>
                    <a:pt x="0" y="717411"/>
                  </a:cubicBezTo>
                  <a:lnTo>
                    <a:pt x="0" y="88164"/>
                  </a:lnTo>
                  <a:cubicBezTo>
                    <a:pt x="0" y="39472"/>
                    <a:pt x="39472" y="0"/>
                    <a:pt x="88164" y="0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9050"/>
              <a:ext cx="2312761" cy="786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2960"/>
                </a:lnSpc>
              </a:pPr>
              <a:r>
                <a:rPr lang="en-US" sz="120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80 tys.</a:t>
              </a: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1071515" y="9248775"/>
            <a:ext cx="2658023" cy="231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48"/>
              </a:lnSpc>
              <a:spcBef>
                <a:spcPct val="0"/>
              </a:spcBef>
            </a:pPr>
            <a:r>
              <a:rPr lang="en-US" sz="1456" b="1">
                <a:solidFill>
                  <a:srgbClr val="B4CDFF"/>
                </a:solidFill>
                <a:latin typeface="Poppins Bold"/>
                <a:ea typeface="Poppins Bold"/>
                <a:cs typeface="Poppins Bold"/>
                <a:sym typeface="Poppins Bold"/>
              </a:rPr>
              <a:t>*dane z 13 maja 2025 roku</a:t>
            </a:r>
          </a:p>
        </p:txBody>
      </p:sp>
      <p:sp>
        <p:nvSpPr>
          <p:cNvPr id="10" name="Freeform 10"/>
          <p:cNvSpPr/>
          <p:nvPr/>
        </p:nvSpPr>
        <p:spPr>
          <a:xfrm rot="5400000">
            <a:off x="14515000" y="-1477903"/>
            <a:ext cx="2295097" cy="5250904"/>
          </a:xfrm>
          <a:custGeom>
            <a:avLst/>
            <a:gdLst/>
            <a:ahLst/>
            <a:cxnLst/>
            <a:rect l="l" t="t" r="r" b="b"/>
            <a:pathLst>
              <a:path w="2295097" h="5250904">
                <a:moveTo>
                  <a:pt x="0" y="0"/>
                </a:moveTo>
                <a:lnTo>
                  <a:pt x="2295097" y="0"/>
                </a:lnTo>
                <a:lnTo>
                  <a:pt x="2295097" y="5250903"/>
                </a:lnTo>
                <a:lnTo>
                  <a:pt x="0" y="52509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61365" y="1933065"/>
            <a:ext cx="13716000" cy="1877690"/>
            <a:chOff x="0" y="0"/>
            <a:chExt cx="18288000" cy="25035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288000" cy="2503586"/>
            </a:xfrm>
            <a:custGeom>
              <a:avLst/>
              <a:gdLst/>
              <a:ahLst/>
              <a:cxnLst/>
              <a:rect l="l" t="t" r="r" b="b"/>
              <a:pathLst>
                <a:path w="18288000" h="2503586">
                  <a:moveTo>
                    <a:pt x="0" y="0"/>
                  </a:moveTo>
                  <a:lnTo>
                    <a:pt x="18288000" y="0"/>
                  </a:lnTo>
                  <a:lnTo>
                    <a:pt x="18288000" y="2503586"/>
                  </a:lnTo>
                  <a:lnTo>
                    <a:pt x="0" y="250358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050"/>
              <a:ext cx="18288000" cy="248453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559"/>
                </a:lnSpc>
              </a:pPr>
              <a:r>
                <a:rPr lang="en-US" sz="6999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KANAŁY ZŁOŻENIA ANKIETY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6" name="Freeform 6"/>
          <p:cNvSpPr/>
          <p:nvPr/>
        </p:nvSpPr>
        <p:spPr>
          <a:xfrm rot="5400000">
            <a:off x="14515000" y="-1477903"/>
            <a:ext cx="2295097" cy="5250904"/>
          </a:xfrm>
          <a:custGeom>
            <a:avLst/>
            <a:gdLst/>
            <a:ahLst/>
            <a:cxnLst/>
            <a:rect l="l" t="t" r="r" b="b"/>
            <a:pathLst>
              <a:path w="2295097" h="5250904">
                <a:moveTo>
                  <a:pt x="0" y="0"/>
                </a:moveTo>
                <a:lnTo>
                  <a:pt x="2295097" y="0"/>
                </a:lnTo>
                <a:lnTo>
                  <a:pt x="2295097" y="5250903"/>
                </a:lnTo>
                <a:lnTo>
                  <a:pt x="0" y="52509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8" name="TextBox 8"/>
          <p:cNvSpPr txBox="1"/>
          <p:nvPr/>
        </p:nvSpPr>
        <p:spPr>
          <a:xfrm>
            <a:off x="11423738" y="4886325"/>
            <a:ext cx="6559462" cy="30003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000"/>
              </a:lnSpc>
            </a:pPr>
            <a:r>
              <a:rPr lang="en-US" sz="3000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Internetowe</a:t>
            </a:r>
            <a:r>
              <a: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3000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Konto</a:t>
            </a:r>
            <a:r>
              <a: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3000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Pacjenta</a:t>
            </a:r>
            <a:endParaRPr lang="en-US" sz="3000" dirty="0">
              <a:solidFill>
                <a:srgbClr val="003A7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6000"/>
              </a:lnSpc>
            </a:pPr>
            <a:r>
              <a: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Moje IKP</a:t>
            </a:r>
          </a:p>
          <a:p>
            <a:pPr algn="l">
              <a:lnSpc>
                <a:spcPts val="6000"/>
              </a:lnSpc>
            </a:pPr>
            <a:r>
              <a:rPr lang="en-US" sz="3000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Gabinet</a:t>
            </a:r>
            <a:r>
              <a: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 GOV - POZ</a:t>
            </a:r>
          </a:p>
          <a:p>
            <a:pPr algn="l">
              <a:lnSpc>
                <a:spcPts val="6000"/>
              </a:lnSpc>
            </a:pPr>
            <a:r>
              <a:rPr lang="en-US" sz="3000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Gabinet</a:t>
            </a:r>
            <a:r>
              <a: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 GOV - </a:t>
            </a:r>
            <a:r>
              <a:rPr lang="en-US" sz="3000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inna</a:t>
            </a:r>
            <a:r>
              <a:rPr lang="en-US" sz="3000" dirty="0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3000" dirty="0" err="1">
                <a:solidFill>
                  <a:srgbClr val="003A72"/>
                </a:solidFill>
                <a:latin typeface="Poppins"/>
                <a:ea typeface="Poppins"/>
                <a:cs typeface="Poppins"/>
                <a:sym typeface="Poppins"/>
              </a:rPr>
              <a:t>placówka</a:t>
            </a:r>
            <a:endParaRPr lang="en-US" sz="3000" dirty="0">
              <a:solidFill>
                <a:srgbClr val="003A7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10916600" y="5126922"/>
            <a:ext cx="412793" cy="412793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4CDFF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95250"/>
              <a:ext cx="660400" cy="641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916600" y="5894057"/>
            <a:ext cx="412793" cy="412793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3A72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95250"/>
              <a:ext cx="660400" cy="641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916600" y="6644615"/>
            <a:ext cx="412793" cy="412793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9E80F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95250"/>
              <a:ext cx="660400" cy="641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0916600" y="7353300"/>
            <a:ext cx="412793" cy="412793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040F"/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95250"/>
              <a:ext cx="660400" cy="641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4"/>
                </a:lnSpc>
              </a:pPr>
              <a:endParaRPr/>
            </a:p>
          </p:txBody>
        </p:sp>
      </p:grp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B96BC77A-EBF5-6C7F-001A-1F22B50AAAAC}"/>
              </a:ext>
            </a:extLst>
          </p:cNvPr>
          <p:cNvSpPr txBox="1"/>
          <p:nvPr/>
        </p:nvSpPr>
        <p:spPr>
          <a:xfrm>
            <a:off x="4572000" y="5028684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pl-PL" dirty="0"/>
          </a:p>
        </p:txBody>
      </p:sp>
      <p:pic>
        <p:nvPicPr>
          <p:cNvPr id="28" name="Obraz 27" descr="Obraz zawierający krąg, Grafika, zrzut ekranu, Wielobarwność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5FAF402-4850-4DA1-DD9A-8A57C195B1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1570" y="3376458"/>
            <a:ext cx="11021469" cy="6199576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90040" y="889517"/>
            <a:ext cx="13716000" cy="1877689"/>
            <a:chOff x="0" y="0"/>
            <a:chExt cx="18288000" cy="25035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288000" cy="2503586"/>
            </a:xfrm>
            <a:custGeom>
              <a:avLst/>
              <a:gdLst/>
              <a:ahLst/>
              <a:cxnLst/>
              <a:rect l="l" t="t" r="r" b="b"/>
              <a:pathLst>
                <a:path w="18288000" h="2503586">
                  <a:moveTo>
                    <a:pt x="0" y="0"/>
                  </a:moveTo>
                  <a:lnTo>
                    <a:pt x="18288000" y="0"/>
                  </a:lnTo>
                  <a:lnTo>
                    <a:pt x="18288000" y="2503586"/>
                  </a:lnTo>
                  <a:lnTo>
                    <a:pt x="0" y="250358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pl-PL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050"/>
              <a:ext cx="18288000" cy="248453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003A7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GRUPY WIEKOWE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0" y="0"/>
            <a:ext cx="4267722" cy="2125654"/>
          </a:xfrm>
          <a:custGeom>
            <a:avLst/>
            <a:gdLst/>
            <a:ahLst/>
            <a:cxnLst/>
            <a:rect l="l" t="t" r="r" b="b"/>
            <a:pathLst>
              <a:path w="4267722" h="2125654">
                <a:moveTo>
                  <a:pt x="0" y="0"/>
                </a:moveTo>
                <a:lnTo>
                  <a:pt x="4267722" y="0"/>
                </a:lnTo>
                <a:lnTo>
                  <a:pt x="4267722" y="2125654"/>
                </a:lnTo>
                <a:lnTo>
                  <a:pt x="0" y="21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6" name="Freeform 6"/>
          <p:cNvSpPr/>
          <p:nvPr/>
        </p:nvSpPr>
        <p:spPr>
          <a:xfrm>
            <a:off x="2279738" y="1786581"/>
            <a:ext cx="14646931" cy="4964439"/>
          </a:xfrm>
          <a:custGeom>
            <a:avLst/>
            <a:gdLst/>
            <a:ahLst/>
            <a:cxnLst/>
            <a:rect l="l" t="t" r="r" b="b"/>
            <a:pathLst>
              <a:path w="14646931" h="4964439">
                <a:moveTo>
                  <a:pt x="0" y="0"/>
                </a:moveTo>
                <a:lnTo>
                  <a:pt x="14646931" y="0"/>
                </a:lnTo>
                <a:lnTo>
                  <a:pt x="14646931" y="4964439"/>
                </a:lnTo>
                <a:lnTo>
                  <a:pt x="0" y="496443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22" r="-14148" b="-73110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7" name="Freeform 7"/>
          <p:cNvSpPr/>
          <p:nvPr/>
        </p:nvSpPr>
        <p:spPr>
          <a:xfrm>
            <a:off x="2279738" y="6751020"/>
            <a:ext cx="16719202" cy="3699527"/>
          </a:xfrm>
          <a:custGeom>
            <a:avLst/>
            <a:gdLst/>
            <a:ahLst/>
            <a:cxnLst/>
            <a:rect l="l" t="t" r="r" b="b"/>
            <a:pathLst>
              <a:path w="16719202" h="3699527">
                <a:moveTo>
                  <a:pt x="0" y="0"/>
                </a:moveTo>
                <a:lnTo>
                  <a:pt x="16719202" y="0"/>
                </a:lnTo>
                <a:lnTo>
                  <a:pt x="16719202" y="3699527"/>
                </a:lnTo>
                <a:lnTo>
                  <a:pt x="0" y="36995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32298" b="-30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8" name="Freeform 8"/>
          <p:cNvSpPr/>
          <p:nvPr/>
        </p:nvSpPr>
        <p:spPr>
          <a:xfrm rot="5400000">
            <a:off x="14515000" y="-1477903"/>
            <a:ext cx="2295097" cy="5250904"/>
          </a:xfrm>
          <a:custGeom>
            <a:avLst/>
            <a:gdLst/>
            <a:ahLst/>
            <a:cxnLst/>
            <a:rect l="l" t="t" r="r" b="b"/>
            <a:pathLst>
              <a:path w="2295097" h="5250904">
                <a:moveTo>
                  <a:pt x="0" y="0"/>
                </a:moveTo>
                <a:lnTo>
                  <a:pt x="2295097" y="0"/>
                </a:lnTo>
                <a:lnTo>
                  <a:pt x="2295097" y="5250903"/>
                </a:lnTo>
                <a:lnTo>
                  <a:pt x="0" y="52509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840152-6F8C-413D-BD3C-E3938AC33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76FBA62-1B88-1065-CD32-14539045C4DD}"/>
              </a:ext>
            </a:extLst>
          </p:cNvPr>
          <p:cNvSpPr/>
          <p:nvPr/>
        </p:nvSpPr>
        <p:spPr>
          <a:xfrm>
            <a:off x="-7810119" y="-3695319"/>
            <a:ext cx="17677638" cy="17677638"/>
          </a:xfrm>
          <a:custGeom>
            <a:avLst/>
            <a:gdLst/>
            <a:ahLst/>
            <a:cxnLst/>
            <a:rect l="l" t="t" r="r" b="b"/>
            <a:pathLst>
              <a:path w="17677638" h="17677638">
                <a:moveTo>
                  <a:pt x="0" y="0"/>
                </a:moveTo>
                <a:lnTo>
                  <a:pt x="17677638" y="0"/>
                </a:lnTo>
                <a:lnTo>
                  <a:pt x="17677638" y="17677638"/>
                </a:lnTo>
                <a:lnTo>
                  <a:pt x="0" y="176776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7457CA15-463A-8961-8F7A-1B497CC1C9E5}"/>
              </a:ext>
            </a:extLst>
          </p:cNvPr>
          <p:cNvSpPr/>
          <p:nvPr/>
        </p:nvSpPr>
        <p:spPr>
          <a:xfrm>
            <a:off x="2337815" y="7428149"/>
            <a:ext cx="3354734" cy="1323503"/>
          </a:xfrm>
          <a:custGeom>
            <a:avLst/>
            <a:gdLst/>
            <a:ahLst/>
            <a:cxnLst/>
            <a:rect l="l" t="t" r="r" b="b"/>
            <a:pathLst>
              <a:path w="3354734" h="1323503">
                <a:moveTo>
                  <a:pt x="0" y="0"/>
                </a:moveTo>
                <a:lnTo>
                  <a:pt x="3354734" y="0"/>
                </a:lnTo>
                <a:lnTo>
                  <a:pt x="3354734" y="1323503"/>
                </a:lnTo>
                <a:lnTo>
                  <a:pt x="0" y="13235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5942" t="-13471" r="-5410" b="-12137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68AFB745-4BAE-D635-2B0C-83DF905EF996}"/>
              </a:ext>
            </a:extLst>
          </p:cNvPr>
          <p:cNvSpPr/>
          <p:nvPr/>
        </p:nvSpPr>
        <p:spPr>
          <a:xfrm>
            <a:off x="7759474" y="7555659"/>
            <a:ext cx="2769052" cy="1050820"/>
          </a:xfrm>
          <a:custGeom>
            <a:avLst/>
            <a:gdLst/>
            <a:ahLst/>
            <a:cxnLst/>
            <a:rect l="l" t="t" r="r" b="b"/>
            <a:pathLst>
              <a:path w="2769052" h="1050820">
                <a:moveTo>
                  <a:pt x="0" y="0"/>
                </a:moveTo>
                <a:lnTo>
                  <a:pt x="2769052" y="0"/>
                </a:lnTo>
                <a:lnTo>
                  <a:pt x="2769052" y="1050821"/>
                </a:lnTo>
                <a:lnTo>
                  <a:pt x="0" y="105082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4678E640-D3C3-AC94-D414-F72669D2C90A}"/>
              </a:ext>
            </a:extLst>
          </p:cNvPr>
          <p:cNvSpPr/>
          <p:nvPr/>
        </p:nvSpPr>
        <p:spPr>
          <a:xfrm>
            <a:off x="12595451" y="7571252"/>
            <a:ext cx="3623297" cy="1035228"/>
          </a:xfrm>
          <a:custGeom>
            <a:avLst/>
            <a:gdLst/>
            <a:ahLst/>
            <a:cxnLst/>
            <a:rect l="l" t="t" r="r" b="b"/>
            <a:pathLst>
              <a:path w="3623297" h="1035228">
                <a:moveTo>
                  <a:pt x="0" y="0"/>
                </a:moveTo>
                <a:lnTo>
                  <a:pt x="3623297" y="0"/>
                </a:lnTo>
                <a:lnTo>
                  <a:pt x="3623297" y="1035228"/>
                </a:lnTo>
                <a:lnTo>
                  <a:pt x="0" y="103522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8122" t="-63773" r="-28697" b="-76787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9F9055FF-91E8-B405-2F2B-FD9387464609}"/>
              </a:ext>
            </a:extLst>
          </p:cNvPr>
          <p:cNvSpPr/>
          <p:nvPr/>
        </p:nvSpPr>
        <p:spPr>
          <a:xfrm>
            <a:off x="4739030" y="517905"/>
            <a:ext cx="8809941" cy="4388028"/>
          </a:xfrm>
          <a:custGeom>
            <a:avLst/>
            <a:gdLst/>
            <a:ahLst/>
            <a:cxnLst/>
            <a:rect l="l" t="t" r="r" b="b"/>
            <a:pathLst>
              <a:path w="8809941" h="4388028">
                <a:moveTo>
                  <a:pt x="0" y="0"/>
                </a:moveTo>
                <a:lnTo>
                  <a:pt x="8809941" y="0"/>
                </a:lnTo>
                <a:lnTo>
                  <a:pt x="8809941" y="4388028"/>
                </a:lnTo>
                <a:lnTo>
                  <a:pt x="0" y="438802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5" r="-1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4D7F5F29-1431-F601-0D11-5013F810F897}"/>
              </a:ext>
            </a:extLst>
          </p:cNvPr>
          <p:cNvSpPr txBox="1"/>
          <p:nvPr/>
        </p:nvSpPr>
        <p:spPr>
          <a:xfrm>
            <a:off x="2409602" y="5143500"/>
            <a:ext cx="13468796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003A72"/>
                </a:solidFill>
                <a:latin typeface="Poppins Bold"/>
                <a:ea typeface="Poppins Bold"/>
                <a:cs typeface="Poppins Bold"/>
                <a:sym typeface="Poppins Bold"/>
              </a:rPr>
              <a:t>BILANS ZDROWIA OSOBY DOROSŁEJ</a:t>
            </a:r>
          </a:p>
        </p:txBody>
      </p:sp>
    </p:spTree>
    <p:extLst>
      <p:ext uri="{BB962C8B-B14F-4D97-AF65-F5344CB8AC3E}">
        <p14:creationId xmlns:p14="http://schemas.microsoft.com/office/powerpoint/2010/main" val="33085729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470</Words>
  <Application>Microsoft Office PowerPoint</Application>
  <PresentationFormat>Niestandardowy</PresentationFormat>
  <Paragraphs>149</Paragraphs>
  <Slides>29</Slides>
  <Notes>10</Notes>
  <HiddenSlides>0</HiddenSlides>
  <MMClips>1</MMClips>
  <ScaleCrop>false</ScaleCrop>
  <HeadingPairs>
    <vt:vector size="6" baseType="variant">
      <vt:variant>
        <vt:lpstr>Używane czcionki</vt:lpstr>
      </vt:variant>
      <vt:variant>
        <vt:i4>5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29</vt:i4>
      </vt:variant>
    </vt:vector>
  </HeadingPairs>
  <TitlesOfParts>
    <vt:vector size="35" baseType="lpstr">
      <vt:lpstr>Poppins Bold</vt:lpstr>
      <vt:lpstr>Arial</vt:lpstr>
      <vt:lpstr>Calibri</vt:lpstr>
      <vt:lpstr>Aptos</vt:lpstr>
      <vt:lpstr>Poppins</vt:lpstr>
      <vt:lpstr>Office Theme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ZDROWIE - prezentacja dla FINKI (002)_FINAL.pptx</dc:title>
  <dc:creator>Poskart Weronika</dc:creator>
  <cp:lastModifiedBy>Poskart Weronika</cp:lastModifiedBy>
  <cp:revision>8</cp:revision>
  <dcterms:created xsi:type="dcterms:W3CDTF">2006-08-16T00:00:00Z</dcterms:created>
  <dcterms:modified xsi:type="dcterms:W3CDTF">2025-05-14T08:17:41Z</dcterms:modified>
  <dc:identifier>DAGnUv-eyls</dc:identifier>
</cp:coreProperties>
</file>