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83" r:id="rId4"/>
    <p:sldId id="278" r:id="rId5"/>
    <p:sldId id="287" r:id="rId6"/>
    <p:sldId id="279" r:id="rId7"/>
    <p:sldId id="285" r:id="rId8"/>
    <p:sldId id="288" r:id="rId9"/>
    <p:sldId id="286" r:id="rId10"/>
    <p:sldId id="289" r:id="rId11"/>
    <p:sldId id="297" r:id="rId12"/>
    <p:sldId id="291" r:id="rId13"/>
    <p:sldId id="292" r:id="rId14"/>
    <p:sldId id="290" r:id="rId15"/>
    <p:sldId id="296" r:id="rId16"/>
    <p:sldId id="293" r:id="rId17"/>
    <p:sldId id="294" r:id="rId18"/>
    <p:sldId id="299" r:id="rId19"/>
    <p:sldId id="301" r:id="rId20"/>
    <p:sldId id="300" r:id="rId21"/>
    <p:sldId id="284" r:id="rId22"/>
    <p:sldId id="258" r:id="rId23"/>
    <p:sldId id="303" r:id="rId24"/>
    <p:sldId id="308" r:id="rId25"/>
    <p:sldId id="307" r:id="rId26"/>
    <p:sldId id="259" r:id="rId27"/>
    <p:sldId id="260" r:id="rId28"/>
    <p:sldId id="265" r:id="rId29"/>
    <p:sldId id="302" r:id="rId30"/>
    <p:sldId id="263" r:id="rId31"/>
    <p:sldId id="273" r:id="rId32"/>
    <p:sldId id="262" r:id="rId33"/>
    <p:sldId id="261" r:id="rId34"/>
    <p:sldId id="271" r:id="rId35"/>
    <p:sldId id="269" r:id="rId36"/>
    <p:sldId id="270" r:id="rId37"/>
    <p:sldId id="268" r:id="rId38"/>
    <p:sldId id="267" r:id="rId39"/>
    <p:sldId id="276" r:id="rId40"/>
    <p:sldId id="26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4"/>
    <p:restoredTop sz="86460"/>
  </p:normalViewPr>
  <p:slideViewPr>
    <p:cSldViewPr snapToGrid="0" snapToObjects="1">
      <p:cViewPr varScale="1">
        <p:scale>
          <a:sx n="80" d="100"/>
          <a:sy n="80" d="100"/>
        </p:scale>
        <p:origin x="-110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3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1DF6A-0E34-B243-8DDC-CF61837D7728}" type="doc">
      <dgm:prSet loTypeId="urn:microsoft.com/office/officeart/2005/8/layout/venn1" loCatId="" qsTypeId="urn:microsoft.com/office/officeart/2005/8/quickstyle/simple1" qsCatId="simple" csTypeId="urn:microsoft.com/office/officeart/2005/8/colors/colorful2" csCatId="colorful" phldr="1"/>
      <dgm:spPr/>
    </dgm:pt>
    <dgm:pt modelId="{A0F23583-AA6F-8748-8622-4D5B6F391E60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MEDYCYNA</a:t>
          </a:r>
          <a:r>
            <a:rPr lang="pl-PL" dirty="0"/>
            <a:t> </a:t>
          </a:r>
        </a:p>
      </dgm:t>
    </dgm:pt>
    <dgm:pt modelId="{9B4D3050-31C3-A34A-9759-72775602471D}" type="parTrans" cxnId="{2A51B494-3FA7-574F-B276-5B0512365ACB}">
      <dgm:prSet/>
      <dgm:spPr/>
      <dgm:t>
        <a:bodyPr/>
        <a:lstStyle/>
        <a:p>
          <a:endParaRPr lang="pl-PL"/>
        </a:p>
      </dgm:t>
    </dgm:pt>
    <dgm:pt modelId="{CC17BFB8-A66E-6348-86E5-71245A3FF675}" type="sibTrans" cxnId="{2A51B494-3FA7-574F-B276-5B0512365ACB}">
      <dgm:prSet/>
      <dgm:spPr/>
      <dgm:t>
        <a:bodyPr/>
        <a:lstStyle/>
        <a:p>
          <a:endParaRPr lang="pl-PL"/>
        </a:p>
      </dgm:t>
    </dgm:pt>
    <dgm:pt modelId="{5BC9170A-3B00-7745-905D-65D567007833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INFORMATYKA</a:t>
          </a:r>
        </a:p>
      </dgm:t>
    </dgm:pt>
    <dgm:pt modelId="{44FB98A7-D26E-FE45-AEB7-B5F49C906D66}" type="parTrans" cxnId="{B8D1A879-1CB9-344B-B5CD-ABD024EB4E82}">
      <dgm:prSet/>
      <dgm:spPr/>
      <dgm:t>
        <a:bodyPr/>
        <a:lstStyle/>
        <a:p>
          <a:endParaRPr lang="pl-PL"/>
        </a:p>
      </dgm:t>
    </dgm:pt>
    <dgm:pt modelId="{9A03F65C-5B0E-874A-A61C-980F9A76EDD2}" type="sibTrans" cxnId="{B8D1A879-1CB9-344B-B5CD-ABD024EB4E82}">
      <dgm:prSet/>
      <dgm:spPr/>
      <dgm:t>
        <a:bodyPr/>
        <a:lstStyle/>
        <a:p>
          <a:endParaRPr lang="pl-PL"/>
        </a:p>
      </dgm:t>
    </dgm:pt>
    <dgm:pt modelId="{54296DAD-05DF-6842-879C-9641FFCC7D79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PRAWO</a:t>
          </a:r>
        </a:p>
      </dgm:t>
    </dgm:pt>
    <dgm:pt modelId="{12FB4327-FAA2-F74B-B17E-3CAEBDABDC38}" type="parTrans" cxnId="{32BE8E25-A115-A24C-96FB-854C2A3C40C1}">
      <dgm:prSet/>
      <dgm:spPr/>
      <dgm:t>
        <a:bodyPr/>
        <a:lstStyle/>
        <a:p>
          <a:endParaRPr lang="pl-PL"/>
        </a:p>
      </dgm:t>
    </dgm:pt>
    <dgm:pt modelId="{83BE48CA-87E4-F848-9DF7-4EE0E3C8D958}" type="sibTrans" cxnId="{32BE8E25-A115-A24C-96FB-854C2A3C40C1}">
      <dgm:prSet/>
      <dgm:spPr/>
      <dgm:t>
        <a:bodyPr/>
        <a:lstStyle/>
        <a:p>
          <a:endParaRPr lang="pl-PL"/>
        </a:p>
      </dgm:t>
    </dgm:pt>
    <dgm:pt modelId="{39484B92-7984-3C40-A5A8-32393D64F62A}" type="pres">
      <dgm:prSet presAssocID="{12E1DF6A-0E34-B243-8DDC-CF61837D7728}" presName="compositeShape" presStyleCnt="0">
        <dgm:presLayoutVars>
          <dgm:chMax val="7"/>
          <dgm:dir/>
          <dgm:resizeHandles val="exact"/>
        </dgm:presLayoutVars>
      </dgm:prSet>
      <dgm:spPr/>
    </dgm:pt>
    <dgm:pt modelId="{F5086FED-4991-FF47-AB9D-93DB6D4EA3B3}" type="pres">
      <dgm:prSet presAssocID="{A0F23583-AA6F-8748-8622-4D5B6F391E60}" presName="circ1" presStyleLbl="vennNode1" presStyleIdx="0" presStyleCnt="3"/>
      <dgm:spPr/>
      <dgm:t>
        <a:bodyPr/>
        <a:lstStyle/>
        <a:p>
          <a:endParaRPr lang="pl-PL"/>
        </a:p>
      </dgm:t>
    </dgm:pt>
    <dgm:pt modelId="{27B354D1-B1BC-B44C-8F54-0031BB6F43D3}" type="pres">
      <dgm:prSet presAssocID="{A0F23583-AA6F-8748-8622-4D5B6F391E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5ADFCD-3EC1-6D4B-BB33-A98FCDB5055A}" type="pres">
      <dgm:prSet presAssocID="{5BC9170A-3B00-7745-905D-65D567007833}" presName="circ2" presStyleLbl="vennNode1" presStyleIdx="1" presStyleCnt="3"/>
      <dgm:spPr/>
      <dgm:t>
        <a:bodyPr/>
        <a:lstStyle/>
        <a:p>
          <a:endParaRPr lang="pl-PL"/>
        </a:p>
      </dgm:t>
    </dgm:pt>
    <dgm:pt modelId="{EDD6BAD7-2981-4746-B534-85FBDDE45015}" type="pres">
      <dgm:prSet presAssocID="{5BC9170A-3B00-7745-905D-65D5670078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4844BB-91B2-B149-BB3D-804F35EB4A09}" type="pres">
      <dgm:prSet presAssocID="{54296DAD-05DF-6842-879C-9641FFCC7D79}" presName="circ3" presStyleLbl="vennNode1" presStyleIdx="2" presStyleCnt="3"/>
      <dgm:spPr/>
      <dgm:t>
        <a:bodyPr/>
        <a:lstStyle/>
        <a:p>
          <a:endParaRPr lang="pl-PL"/>
        </a:p>
      </dgm:t>
    </dgm:pt>
    <dgm:pt modelId="{A189DC9D-EDAE-C043-BFE4-1A7C17553461}" type="pres">
      <dgm:prSet presAssocID="{54296DAD-05DF-6842-879C-9641FFCC7D7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21841A9-052B-484C-B512-3B529601DB00}" type="presOf" srcId="{54296DAD-05DF-6842-879C-9641FFCC7D79}" destId="{F54844BB-91B2-B149-BB3D-804F35EB4A09}" srcOrd="0" destOrd="0" presId="urn:microsoft.com/office/officeart/2005/8/layout/venn1"/>
    <dgm:cxn modelId="{6A0DDF2E-7B3F-8C45-A7CD-F3EBB493B288}" type="presOf" srcId="{12E1DF6A-0E34-B243-8DDC-CF61837D7728}" destId="{39484B92-7984-3C40-A5A8-32393D64F62A}" srcOrd="0" destOrd="0" presId="urn:microsoft.com/office/officeart/2005/8/layout/venn1"/>
    <dgm:cxn modelId="{B8D1A879-1CB9-344B-B5CD-ABD024EB4E82}" srcId="{12E1DF6A-0E34-B243-8DDC-CF61837D7728}" destId="{5BC9170A-3B00-7745-905D-65D567007833}" srcOrd="1" destOrd="0" parTransId="{44FB98A7-D26E-FE45-AEB7-B5F49C906D66}" sibTransId="{9A03F65C-5B0E-874A-A61C-980F9A76EDD2}"/>
    <dgm:cxn modelId="{111611B4-7AB7-6843-B10F-0512B937D59E}" type="presOf" srcId="{5BC9170A-3B00-7745-905D-65D567007833}" destId="{EDD6BAD7-2981-4746-B534-85FBDDE45015}" srcOrd="1" destOrd="0" presId="urn:microsoft.com/office/officeart/2005/8/layout/venn1"/>
    <dgm:cxn modelId="{EF80845C-B8D1-DF46-AF6D-7B2750046EDB}" type="presOf" srcId="{54296DAD-05DF-6842-879C-9641FFCC7D79}" destId="{A189DC9D-EDAE-C043-BFE4-1A7C17553461}" srcOrd="1" destOrd="0" presId="urn:microsoft.com/office/officeart/2005/8/layout/venn1"/>
    <dgm:cxn modelId="{32BE8E25-A115-A24C-96FB-854C2A3C40C1}" srcId="{12E1DF6A-0E34-B243-8DDC-CF61837D7728}" destId="{54296DAD-05DF-6842-879C-9641FFCC7D79}" srcOrd="2" destOrd="0" parTransId="{12FB4327-FAA2-F74B-B17E-3CAEBDABDC38}" sibTransId="{83BE48CA-87E4-F848-9DF7-4EE0E3C8D958}"/>
    <dgm:cxn modelId="{93D0BE17-6104-2541-8A81-C283177B7613}" type="presOf" srcId="{5BC9170A-3B00-7745-905D-65D567007833}" destId="{E85ADFCD-3EC1-6D4B-BB33-A98FCDB5055A}" srcOrd="0" destOrd="0" presId="urn:microsoft.com/office/officeart/2005/8/layout/venn1"/>
    <dgm:cxn modelId="{2A51B494-3FA7-574F-B276-5B0512365ACB}" srcId="{12E1DF6A-0E34-B243-8DDC-CF61837D7728}" destId="{A0F23583-AA6F-8748-8622-4D5B6F391E60}" srcOrd="0" destOrd="0" parTransId="{9B4D3050-31C3-A34A-9759-72775602471D}" sibTransId="{CC17BFB8-A66E-6348-86E5-71245A3FF675}"/>
    <dgm:cxn modelId="{776C6978-8090-0D49-B84A-6D674D71691F}" type="presOf" srcId="{A0F23583-AA6F-8748-8622-4D5B6F391E60}" destId="{27B354D1-B1BC-B44C-8F54-0031BB6F43D3}" srcOrd="1" destOrd="0" presId="urn:microsoft.com/office/officeart/2005/8/layout/venn1"/>
    <dgm:cxn modelId="{107AEEC9-C440-FB45-AD8F-8CF629BF3C71}" type="presOf" srcId="{A0F23583-AA6F-8748-8622-4D5B6F391E60}" destId="{F5086FED-4991-FF47-AB9D-93DB6D4EA3B3}" srcOrd="0" destOrd="0" presId="urn:microsoft.com/office/officeart/2005/8/layout/venn1"/>
    <dgm:cxn modelId="{FC59A0BE-162D-0E4F-A893-A3C364D6FC4C}" type="presParOf" srcId="{39484B92-7984-3C40-A5A8-32393D64F62A}" destId="{F5086FED-4991-FF47-AB9D-93DB6D4EA3B3}" srcOrd="0" destOrd="0" presId="urn:microsoft.com/office/officeart/2005/8/layout/venn1"/>
    <dgm:cxn modelId="{BEC26B8A-C97D-DE41-A8C9-B90371BC0773}" type="presParOf" srcId="{39484B92-7984-3C40-A5A8-32393D64F62A}" destId="{27B354D1-B1BC-B44C-8F54-0031BB6F43D3}" srcOrd="1" destOrd="0" presId="urn:microsoft.com/office/officeart/2005/8/layout/venn1"/>
    <dgm:cxn modelId="{B6EDC38A-518F-944F-9DF2-A162A95AB3E6}" type="presParOf" srcId="{39484B92-7984-3C40-A5A8-32393D64F62A}" destId="{E85ADFCD-3EC1-6D4B-BB33-A98FCDB5055A}" srcOrd="2" destOrd="0" presId="urn:microsoft.com/office/officeart/2005/8/layout/venn1"/>
    <dgm:cxn modelId="{36406E25-B4AC-FF4A-874B-75A791C46799}" type="presParOf" srcId="{39484B92-7984-3C40-A5A8-32393D64F62A}" destId="{EDD6BAD7-2981-4746-B534-85FBDDE45015}" srcOrd="3" destOrd="0" presId="urn:microsoft.com/office/officeart/2005/8/layout/venn1"/>
    <dgm:cxn modelId="{A865CD3A-9A95-7B42-BF93-A9D4656AC443}" type="presParOf" srcId="{39484B92-7984-3C40-A5A8-32393D64F62A}" destId="{F54844BB-91B2-B149-BB3D-804F35EB4A09}" srcOrd="4" destOrd="0" presId="urn:microsoft.com/office/officeart/2005/8/layout/venn1"/>
    <dgm:cxn modelId="{E4009503-7BD8-6949-AD63-EAD54BAF0ABC}" type="presParOf" srcId="{39484B92-7984-3C40-A5A8-32393D64F62A}" destId="{A189DC9D-EDAE-C043-BFE4-1A7C1755346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7618C-1993-334C-83EC-59CB9B592720}" type="doc">
      <dgm:prSet loTypeId="urn:microsoft.com/office/officeart/2005/8/layout/default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BC856C0-503B-B948-8BA0-079D8CF61AB0}">
      <dgm:prSet phldrT="[Tekst]" custT="1"/>
      <dgm:spPr/>
      <dgm:t>
        <a:bodyPr/>
        <a:lstStyle/>
        <a:p>
          <a:r>
            <a:rPr lang="pl-PL" sz="2300" dirty="0"/>
            <a:t>e-konsultacje</a:t>
          </a:r>
        </a:p>
      </dgm:t>
    </dgm:pt>
    <dgm:pt modelId="{986334FB-B0A9-5A42-9A18-0C70C5952B96}" type="parTrans" cxnId="{AC38EB7F-357E-CC46-B918-32F5D6D938A2}">
      <dgm:prSet/>
      <dgm:spPr/>
      <dgm:t>
        <a:bodyPr/>
        <a:lstStyle/>
        <a:p>
          <a:endParaRPr lang="pl-PL"/>
        </a:p>
      </dgm:t>
    </dgm:pt>
    <dgm:pt modelId="{8CB728EE-85C9-2C47-AA00-E7F2CA0056E0}" type="sibTrans" cxnId="{AC38EB7F-357E-CC46-B918-32F5D6D938A2}">
      <dgm:prSet/>
      <dgm:spPr/>
      <dgm:t>
        <a:bodyPr/>
        <a:lstStyle/>
        <a:p>
          <a:endParaRPr lang="pl-PL"/>
        </a:p>
      </dgm:t>
    </dgm:pt>
    <dgm:pt modelId="{7B4A7C43-C0C9-1144-8D4A-76D3D5ABFB0C}">
      <dgm:prSet phldrT="[Tekst]"/>
      <dgm:spPr/>
      <dgm:t>
        <a:bodyPr/>
        <a:lstStyle/>
        <a:p>
          <a:r>
            <a:rPr lang="pl-PL" dirty="0" err="1"/>
            <a:t>telerehabilitacja</a:t>
          </a:r>
          <a:r>
            <a:rPr lang="pl-PL" dirty="0"/>
            <a:t> </a:t>
          </a:r>
        </a:p>
      </dgm:t>
    </dgm:pt>
    <dgm:pt modelId="{978367E0-C7DD-ED45-A916-E3BDDE7D6343}" type="parTrans" cxnId="{DE503002-93F8-2748-8534-2B9A513CD7A0}">
      <dgm:prSet/>
      <dgm:spPr/>
      <dgm:t>
        <a:bodyPr/>
        <a:lstStyle/>
        <a:p>
          <a:endParaRPr lang="pl-PL"/>
        </a:p>
      </dgm:t>
    </dgm:pt>
    <dgm:pt modelId="{CF8768EE-F8F9-154F-9B25-2FFADBC274EB}" type="sibTrans" cxnId="{DE503002-93F8-2748-8534-2B9A513CD7A0}">
      <dgm:prSet/>
      <dgm:spPr/>
      <dgm:t>
        <a:bodyPr/>
        <a:lstStyle/>
        <a:p>
          <a:endParaRPr lang="pl-PL"/>
        </a:p>
      </dgm:t>
    </dgm:pt>
    <dgm:pt modelId="{008A092C-1C59-FD41-9A8D-0C81D1658304}">
      <dgm:prSet phldrT="[Tekst]"/>
      <dgm:spPr/>
      <dgm:t>
        <a:bodyPr/>
        <a:lstStyle/>
        <a:p>
          <a:r>
            <a:rPr lang="pl-PL" dirty="0"/>
            <a:t>ratownictwo medyczne </a:t>
          </a:r>
        </a:p>
      </dgm:t>
    </dgm:pt>
    <dgm:pt modelId="{B56DCEC3-6DE4-1D4B-AA12-1CC54E8579C3}" type="parTrans" cxnId="{B5F60D4F-1726-A241-B97B-400838ED7F11}">
      <dgm:prSet/>
      <dgm:spPr/>
      <dgm:t>
        <a:bodyPr/>
        <a:lstStyle/>
        <a:p>
          <a:endParaRPr lang="pl-PL"/>
        </a:p>
      </dgm:t>
    </dgm:pt>
    <dgm:pt modelId="{01CD9CDC-3D23-B74F-8C20-1410D61B88D8}" type="sibTrans" cxnId="{B5F60D4F-1726-A241-B97B-400838ED7F11}">
      <dgm:prSet/>
      <dgm:spPr/>
      <dgm:t>
        <a:bodyPr/>
        <a:lstStyle/>
        <a:p>
          <a:endParaRPr lang="pl-PL"/>
        </a:p>
      </dgm:t>
    </dgm:pt>
    <dgm:pt modelId="{4D7FE25B-DC66-4742-951D-A2C1489A3ADC}">
      <dgm:prSet phldrT="[Tekst]"/>
      <dgm:spPr/>
      <dgm:t>
        <a:bodyPr/>
        <a:lstStyle/>
        <a:p>
          <a:r>
            <a:rPr lang="pl-PL" dirty="0"/>
            <a:t>telenauczanie </a:t>
          </a:r>
        </a:p>
      </dgm:t>
    </dgm:pt>
    <dgm:pt modelId="{7998A48B-22C9-BA45-BDFF-691161985DB3}" type="parTrans" cxnId="{2F9D7E9E-4168-BE42-8918-D5D71CD86727}">
      <dgm:prSet/>
      <dgm:spPr/>
      <dgm:t>
        <a:bodyPr/>
        <a:lstStyle/>
        <a:p>
          <a:endParaRPr lang="pl-PL"/>
        </a:p>
      </dgm:t>
    </dgm:pt>
    <dgm:pt modelId="{8FAA1EFD-71A1-5541-B080-24C7E09B4DF9}" type="sibTrans" cxnId="{2F9D7E9E-4168-BE42-8918-D5D71CD86727}">
      <dgm:prSet/>
      <dgm:spPr/>
      <dgm:t>
        <a:bodyPr/>
        <a:lstStyle/>
        <a:p>
          <a:endParaRPr lang="pl-PL"/>
        </a:p>
      </dgm:t>
    </dgm:pt>
    <dgm:pt modelId="{56AA09B7-BE1C-1443-93B9-476740C3D758}">
      <dgm:prSet phldrT="[Tekst]"/>
      <dgm:spPr/>
      <dgm:t>
        <a:bodyPr/>
        <a:lstStyle/>
        <a:p>
          <a:r>
            <a:rPr lang="pl-PL" dirty="0"/>
            <a:t>system e-</a:t>
          </a:r>
          <a:r>
            <a:rPr lang="pl-PL" dirty="0" err="1"/>
            <a:t>call</a:t>
          </a:r>
          <a:endParaRPr lang="pl-PL" dirty="0"/>
        </a:p>
      </dgm:t>
    </dgm:pt>
    <dgm:pt modelId="{6940FE18-58B9-A344-ADF1-8801D1E5E7F3}" type="parTrans" cxnId="{7A37B920-D735-9A4F-BAE6-37F9C431E3E1}">
      <dgm:prSet/>
      <dgm:spPr/>
      <dgm:t>
        <a:bodyPr/>
        <a:lstStyle/>
        <a:p>
          <a:endParaRPr lang="pl-PL"/>
        </a:p>
      </dgm:t>
    </dgm:pt>
    <dgm:pt modelId="{D19DCC52-F37A-F64A-8D74-A3ABAEA516D6}" type="sibTrans" cxnId="{7A37B920-D735-9A4F-BAE6-37F9C431E3E1}">
      <dgm:prSet/>
      <dgm:spPr/>
      <dgm:t>
        <a:bodyPr/>
        <a:lstStyle/>
        <a:p>
          <a:endParaRPr lang="pl-PL"/>
        </a:p>
      </dgm:t>
    </dgm:pt>
    <dgm:pt modelId="{37CE3A28-3E94-9D41-B4BD-9EF53C7D4492}">
      <dgm:prSet/>
      <dgm:spPr/>
      <dgm:t>
        <a:bodyPr/>
        <a:lstStyle/>
        <a:p>
          <a:r>
            <a:rPr lang="pl-PL" dirty="0" err="1"/>
            <a:t>telezabiegi</a:t>
          </a:r>
          <a:r>
            <a:rPr lang="pl-PL" dirty="0"/>
            <a:t> i </a:t>
          </a:r>
          <a:r>
            <a:rPr lang="pl-PL" dirty="0" err="1"/>
            <a:t>teleoperacje</a:t>
          </a:r>
          <a:r>
            <a:rPr lang="pl-PL" dirty="0"/>
            <a:t> </a:t>
          </a:r>
        </a:p>
      </dgm:t>
    </dgm:pt>
    <dgm:pt modelId="{489E23EC-8F42-3C42-9F84-47A580F2D916}" type="parTrans" cxnId="{267F8C20-6DF9-7C44-A92E-47D279644496}">
      <dgm:prSet/>
      <dgm:spPr/>
      <dgm:t>
        <a:bodyPr/>
        <a:lstStyle/>
        <a:p>
          <a:endParaRPr lang="pl-PL"/>
        </a:p>
      </dgm:t>
    </dgm:pt>
    <dgm:pt modelId="{D6809DA7-A70E-7141-B71F-6BF932D4AF23}" type="sibTrans" cxnId="{267F8C20-6DF9-7C44-A92E-47D279644496}">
      <dgm:prSet/>
      <dgm:spPr/>
      <dgm:t>
        <a:bodyPr/>
        <a:lstStyle/>
        <a:p>
          <a:endParaRPr lang="pl-PL"/>
        </a:p>
      </dgm:t>
    </dgm:pt>
    <dgm:pt modelId="{56FA2A89-7076-5249-AB9E-0088DE5A3F17}">
      <dgm:prSet/>
      <dgm:spPr/>
      <dgm:t>
        <a:bodyPr/>
        <a:lstStyle/>
        <a:p>
          <a:r>
            <a:rPr lang="pl-PL" dirty="0" err="1"/>
            <a:t>teleopieka</a:t>
          </a:r>
          <a:r>
            <a:rPr lang="pl-PL" dirty="0"/>
            <a:t> </a:t>
          </a:r>
        </a:p>
      </dgm:t>
    </dgm:pt>
    <dgm:pt modelId="{4DEDB01E-4830-8540-9EE2-E5FCDE5CE6F9}" type="parTrans" cxnId="{3F728571-D33F-0F44-B334-CD2B9E9267AE}">
      <dgm:prSet/>
      <dgm:spPr/>
      <dgm:t>
        <a:bodyPr/>
        <a:lstStyle/>
        <a:p>
          <a:endParaRPr lang="pl-PL"/>
        </a:p>
      </dgm:t>
    </dgm:pt>
    <dgm:pt modelId="{74CE553B-0388-214F-A8FD-377019043724}" type="sibTrans" cxnId="{3F728571-D33F-0F44-B334-CD2B9E9267AE}">
      <dgm:prSet/>
      <dgm:spPr/>
      <dgm:t>
        <a:bodyPr/>
        <a:lstStyle/>
        <a:p>
          <a:endParaRPr lang="pl-PL"/>
        </a:p>
      </dgm:t>
    </dgm:pt>
    <dgm:pt modelId="{8A78C1B1-5F58-194A-A5CD-8153B3E9DC4C}">
      <dgm:prSet/>
      <dgm:spPr/>
      <dgm:t>
        <a:bodyPr/>
        <a:lstStyle/>
        <a:p>
          <a:r>
            <a:rPr lang="pl-PL" dirty="0"/>
            <a:t>monitoring </a:t>
          </a:r>
        </a:p>
      </dgm:t>
    </dgm:pt>
    <dgm:pt modelId="{E417BF8C-656E-D040-B98C-FE9F4954F595}" type="parTrans" cxnId="{4D244E56-24DC-DD45-BCD2-4E0DCE2D7570}">
      <dgm:prSet/>
      <dgm:spPr/>
      <dgm:t>
        <a:bodyPr/>
        <a:lstStyle/>
        <a:p>
          <a:endParaRPr lang="pl-PL"/>
        </a:p>
      </dgm:t>
    </dgm:pt>
    <dgm:pt modelId="{CDABB5EA-7201-F446-80CE-435E9856F5EC}" type="sibTrans" cxnId="{4D244E56-24DC-DD45-BCD2-4E0DCE2D7570}">
      <dgm:prSet/>
      <dgm:spPr/>
      <dgm:t>
        <a:bodyPr/>
        <a:lstStyle/>
        <a:p>
          <a:endParaRPr lang="pl-PL"/>
        </a:p>
      </dgm:t>
    </dgm:pt>
    <dgm:pt modelId="{79A440EE-34F8-314B-B0B1-67E5E63B3CD3}">
      <dgm:prSet/>
      <dgm:spPr/>
      <dgm:t>
        <a:bodyPr/>
        <a:lstStyle/>
        <a:p>
          <a:r>
            <a:rPr lang="pl-PL" dirty="0"/>
            <a:t>e-konsylia</a:t>
          </a:r>
        </a:p>
      </dgm:t>
    </dgm:pt>
    <dgm:pt modelId="{76050CF8-7864-DC44-AEA1-FD17E42B89BE}" type="parTrans" cxnId="{D52D2F1D-8134-174D-A9D7-8DE11940E956}">
      <dgm:prSet/>
      <dgm:spPr/>
      <dgm:t>
        <a:bodyPr/>
        <a:lstStyle/>
        <a:p>
          <a:endParaRPr lang="pl-PL"/>
        </a:p>
      </dgm:t>
    </dgm:pt>
    <dgm:pt modelId="{1B451057-D6E8-FB40-B647-1C6DF70CF74C}" type="sibTrans" cxnId="{D52D2F1D-8134-174D-A9D7-8DE11940E956}">
      <dgm:prSet/>
      <dgm:spPr/>
      <dgm:t>
        <a:bodyPr/>
        <a:lstStyle/>
        <a:p>
          <a:endParaRPr lang="pl-PL"/>
        </a:p>
      </dgm:t>
    </dgm:pt>
    <dgm:pt modelId="{4BCB21DD-BE1B-D64A-A429-619CB0902C3F}">
      <dgm:prSet/>
      <dgm:spPr/>
      <dgm:t>
        <a:bodyPr/>
        <a:lstStyle/>
        <a:p>
          <a:r>
            <a:rPr lang="pl-PL" dirty="0"/>
            <a:t>e-rejestracja </a:t>
          </a:r>
        </a:p>
      </dgm:t>
    </dgm:pt>
    <dgm:pt modelId="{9F78D26B-C4E6-7443-BA50-B2AE36A9DB66}" type="parTrans" cxnId="{C0525800-9052-9946-94AF-CB543541EE43}">
      <dgm:prSet/>
      <dgm:spPr/>
      <dgm:t>
        <a:bodyPr/>
        <a:lstStyle/>
        <a:p>
          <a:endParaRPr lang="pl-PL"/>
        </a:p>
      </dgm:t>
    </dgm:pt>
    <dgm:pt modelId="{4463F70B-4392-4546-B26B-E560463921B7}" type="sibTrans" cxnId="{C0525800-9052-9946-94AF-CB543541EE43}">
      <dgm:prSet/>
      <dgm:spPr/>
      <dgm:t>
        <a:bodyPr/>
        <a:lstStyle/>
        <a:p>
          <a:endParaRPr lang="pl-PL"/>
        </a:p>
      </dgm:t>
    </dgm:pt>
    <dgm:pt modelId="{2AC1EA90-A19D-A541-A2F4-FC4D0808FBA4}" type="pres">
      <dgm:prSet presAssocID="{5817618C-1993-334C-83EC-59CB9B5927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91A3B2C-A843-D448-B83D-9F988C168CD0}" type="pres">
      <dgm:prSet presAssocID="{DBC856C0-503B-B948-8BA0-079D8CF61AB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32FF8E-7134-9A46-8543-84930AA5545C}" type="pres">
      <dgm:prSet presAssocID="{8CB728EE-85C9-2C47-AA00-E7F2CA0056E0}" presName="sibTrans" presStyleCnt="0"/>
      <dgm:spPr/>
    </dgm:pt>
    <dgm:pt modelId="{55F1F0CD-A588-954F-B1F5-B26D03DA23D4}" type="pres">
      <dgm:prSet presAssocID="{37CE3A28-3E94-9D41-B4BD-9EF53C7D449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62FED2-F57A-F742-A1ED-C63277DEA766}" type="pres">
      <dgm:prSet presAssocID="{D6809DA7-A70E-7141-B71F-6BF932D4AF23}" presName="sibTrans" presStyleCnt="0"/>
      <dgm:spPr/>
    </dgm:pt>
    <dgm:pt modelId="{19B964EB-0CFA-6847-AC41-523638962B1E}" type="pres">
      <dgm:prSet presAssocID="{56FA2A89-7076-5249-AB9E-0088DE5A3F1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16F03E-8FAB-694C-AB29-9B6DDB450835}" type="pres">
      <dgm:prSet presAssocID="{74CE553B-0388-214F-A8FD-377019043724}" presName="sibTrans" presStyleCnt="0"/>
      <dgm:spPr/>
    </dgm:pt>
    <dgm:pt modelId="{BB94AE30-E73F-7A4E-B179-31F4F7EEECB8}" type="pres">
      <dgm:prSet presAssocID="{79A440EE-34F8-314B-B0B1-67E5E63B3CD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A0F030-724F-424B-AA9D-88A2DB129DC8}" type="pres">
      <dgm:prSet presAssocID="{1B451057-D6E8-FB40-B647-1C6DF70CF74C}" presName="sibTrans" presStyleCnt="0"/>
      <dgm:spPr/>
    </dgm:pt>
    <dgm:pt modelId="{07495F9C-D1E3-A34A-A844-972510379660}" type="pres">
      <dgm:prSet presAssocID="{4BCB21DD-BE1B-D64A-A429-619CB0902C3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3A862C-4F51-FD40-9C57-041AFFC6E146}" type="pres">
      <dgm:prSet presAssocID="{4463F70B-4392-4546-B26B-E560463921B7}" presName="sibTrans" presStyleCnt="0"/>
      <dgm:spPr/>
    </dgm:pt>
    <dgm:pt modelId="{425817FE-7BB4-6C42-ACC3-B3170EB75AFD}" type="pres">
      <dgm:prSet presAssocID="{8A78C1B1-5F58-194A-A5CD-8153B3E9DC4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D5D832-81A1-2D4B-9C14-8145C837101B}" type="pres">
      <dgm:prSet presAssocID="{CDABB5EA-7201-F446-80CE-435E9856F5EC}" presName="sibTrans" presStyleCnt="0"/>
      <dgm:spPr/>
    </dgm:pt>
    <dgm:pt modelId="{F3CD022E-CDBE-6941-8B84-1FFBAD77672F}" type="pres">
      <dgm:prSet presAssocID="{7B4A7C43-C0C9-1144-8D4A-76D3D5ABFB0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2A197A-38D4-7B4D-AD9C-BF69DB8E7F71}" type="pres">
      <dgm:prSet presAssocID="{CF8768EE-F8F9-154F-9B25-2FFADBC274EB}" presName="sibTrans" presStyleCnt="0"/>
      <dgm:spPr/>
    </dgm:pt>
    <dgm:pt modelId="{44A30393-FBDA-7748-B3EF-FB1C714FD20A}" type="pres">
      <dgm:prSet presAssocID="{008A092C-1C59-FD41-9A8D-0C81D165830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A38867-7E95-CF40-88B8-1C1285D97C28}" type="pres">
      <dgm:prSet presAssocID="{01CD9CDC-3D23-B74F-8C20-1410D61B88D8}" presName="sibTrans" presStyleCnt="0"/>
      <dgm:spPr/>
    </dgm:pt>
    <dgm:pt modelId="{FC2528FC-6C65-2642-A340-EC1F5A1F3430}" type="pres">
      <dgm:prSet presAssocID="{4D7FE25B-DC66-4742-951D-A2C1489A3AD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9768B1-01F6-4C40-AD88-57E5694FF06A}" type="pres">
      <dgm:prSet presAssocID="{8FAA1EFD-71A1-5541-B080-24C7E09B4DF9}" presName="sibTrans" presStyleCnt="0"/>
      <dgm:spPr/>
    </dgm:pt>
    <dgm:pt modelId="{BBD7FEE5-5E2A-A44D-9ADD-0BEF9BF02C8F}" type="pres">
      <dgm:prSet presAssocID="{56AA09B7-BE1C-1443-93B9-476740C3D75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8413633-10AC-BA43-B672-CDE6F09773AE}" type="presOf" srcId="{37CE3A28-3E94-9D41-B4BD-9EF53C7D4492}" destId="{55F1F0CD-A588-954F-B1F5-B26D03DA23D4}" srcOrd="0" destOrd="0" presId="urn:microsoft.com/office/officeart/2005/8/layout/default"/>
    <dgm:cxn modelId="{29CB51B3-79DE-D449-857D-AFF8493B9E54}" type="presOf" srcId="{56AA09B7-BE1C-1443-93B9-476740C3D758}" destId="{BBD7FEE5-5E2A-A44D-9ADD-0BEF9BF02C8F}" srcOrd="0" destOrd="0" presId="urn:microsoft.com/office/officeart/2005/8/layout/default"/>
    <dgm:cxn modelId="{B5F60D4F-1726-A241-B97B-400838ED7F11}" srcId="{5817618C-1993-334C-83EC-59CB9B592720}" destId="{008A092C-1C59-FD41-9A8D-0C81D1658304}" srcOrd="7" destOrd="0" parTransId="{B56DCEC3-6DE4-1D4B-AA12-1CC54E8579C3}" sibTransId="{01CD9CDC-3D23-B74F-8C20-1410D61B88D8}"/>
    <dgm:cxn modelId="{3F728571-D33F-0F44-B334-CD2B9E9267AE}" srcId="{5817618C-1993-334C-83EC-59CB9B592720}" destId="{56FA2A89-7076-5249-AB9E-0088DE5A3F17}" srcOrd="2" destOrd="0" parTransId="{4DEDB01E-4830-8540-9EE2-E5FCDE5CE6F9}" sibTransId="{74CE553B-0388-214F-A8FD-377019043724}"/>
    <dgm:cxn modelId="{C5DBAF25-72E5-9A49-B862-FC762A169F0D}" type="presOf" srcId="{4BCB21DD-BE1B-D64A-A429-619CB0902C3F}" destId="{07495F9C-D1E3-A34A-A844-972510379660}" srcOrd="0" destOrd="0" presId="urn:microsoft.com/office/officeart/2005/8/layout/default"/>
    <dgm:cxn modelId="{2F9D7E9E-4168-BE42-8918-D5D71CD86727}" srcId="{5817618C-1993-334C-83EC-59CB9B592720}" destId="{4D7FE25B-DC66-4742-951D-A2C1489A3ADC}" srcOrd="8" destOrd="0" parTransId="{7998A48B-22C9-BA45-BDFF-691161985DB3}" sibTransId="{8FAA1EFD-71A1-5541-B080-24C7E09B4DF9}"/>
    <dgm:cxn modelId="{B4228D0C-AD78-194B-B33D-0BE376F815FB}" type="presOf" srcId="{8A78C1B1-5F58-194A-A5CD-8153B3E9DC4C}" destId="{425817FE-7BB4-6C42-ACC3-B3170EB75AFD}" srcOrd="0" destOrd="0" presId="urn:microsoft.com/office/officeart/2005/8/layout/default"/>
    <dgm:cxn modelId="{AC38EB7F-357E-CC46-B918-32F5D6D938A2}" srcId="{5817618C-1993-334C-83EC-59CB9B592720}" destId="{DBC856C0-503B-B948-8BA0-079D8CF61AB0}" srcOrd="0" destOrd="0" parTransId="{986334FB-B0A9-5A42-9A18-0C70C5952B96}" sibTransId="{8CB728EE-85C9-2C47-AA00-E7F2CA0056E0}"/>
    <dgm:cxn modelId="{056F9921-3C9F-1A40-B9B3-4EA4A32D2983}" type="presOf" srcId="{4D7FE25B-DC66-4742-951D-A2C1489A3ADC}" destId="{FC2528FC-6C65-2642-A340-EC1F5A1F3430}" srcOrd="0" destOrd="0" presId="urn:microsoft.com/office/officeart/2005/8/layout/default"/>
    <dgm:cxn modelId="{D52D2F1D-8134-174D-A9D7-8DE11940E956}" srcId="{5817618C-1993-334C-83EC-59CB9B592720}" destId="{79A440EE-34F8-314B-B0B1-67E5E63B3CD3}" srcOrd="3" destOrd="0" parTransId="{76050CF8-7864-DC44-AEA1-FD17E42B89BE}" sibTransId="{1B451057-D6E8-FB40-B647-1C6DF70CF74C}"/>
    <dgm:cxn modelId="{7A37B920-D735-9A4F-BAE6-37F9C431E3E1}" srcId="{5817618C-1993-334C-83EC-59CB9B592720}" destId="{56AA09B7-BE1C-1443-93B9-476740C3D758}" srcOrd="9" destOrd="0" parTransId="{6940FE18-58B9-A344-ADF1-8801D1E5E7F3}" sibTransId="{D19DCC52-F37A-F64A-8D74-A3ABAEA516D6}"/>
    <dgm:cxn modelId="{C7C17D95-022A-4048-B758-9A9CB6549AA0}" type="presOf" srcId="{7B4A7C43-C0C9-1144-8D4A-76D3D5ABFB0C}" destId="{F3CD022E-CDBE-6941-8B84-1FFBAD77672F}" srcOrd="0" destOrd="0" presId="urn:microsoft.com/office/officeart/2005/8/layout/default"/>
    <dgm:cxn modelId="{B9AD88FD-004A-594E-8296-035F55AD40E0}" type="presOf" srcId="{DBC856C0-503B-B948-8BA0-079D8CF61AB0}" destId="{F91A3B2C-A843-D448-B83D-9F988C168CD0}" srcOrd="0" destOrd="0" presId="urn:microsoft.com/office/officeart/2005/8/layout/default"/>
    <dgm:cxn modelId="{267F8C20-6DF9-7C44-A92E-47D279644496}" srcId="{5817618C-1993-334C-83EC-59CB9B592720}" destId="{37CE3A28-3E94-9D41-B4BD-9EF53C7D4492}" srcOrd="1" destOrd="0" parTransId="{489E23EC-8F42-3C42-9F84-47A580F2D916}" sibTransId="{D6809DA7-A70E-7141-B71F-6BF932D4AF23}"/>
    <dgm:cxn modelId="{53691BA6-38F6-CA4E-9187-2DE83DC7729E}" type="presOf" srcId="{008A092C-1C59-FD41-9A8D-0C81D1658304}" destId="{44A30393-FBDA-7748-B3EF-FB1C714FD20A}" srcOrd="0" destOrd="0" presId="urn:microsoft.com/office/officeart/2005/8/layout/default"/>
    <dgm:cxn modelId="{4D244E56-24DC-DD45-BCD2-4E0DCE2D7570}" srcId="{5817618C-1993-334C-83EC-59CB9B592720}" destId="{8A78C1B1-5F58-194A-A5CD-8153B3E9DC4C}" srcOrd="5" destOrd="0" parTransId="{E417BF8C-656E-D040-B98C-FE9F4954F595}" sibTransId="{CDABB5EA-7201-F446-80CE-435E9856F5EC}"/>
    <dgm:cxn modelId="{DE503002-93F8-2748-8534-2B9A513CD7A0}" srcId="{5817618C-1993-334C-83EC-59CB9B592720}" destId="{7B4A7C43-C0C9-1144-8D4A-76D3D5ABFB0C}" srcOrd="6" destOrd="0" parTransId="{978367E0-C7DD-ED45-A916-E3BDDE7D6343}" sibTransId="{CF8768EE-F8F9-154F-9B25-2FFADBC274EB}"/>
    <dgm:cxn modelId="{C0525800-9052-9946-94AF-CB543541EE43}" srcId="{5817618C-1993-334C-83EC-59CB9B592720}" destId="{4BCB21DD-BE1B-D64A-A429-619CB0902C3F}" srcOrd="4" destOrd="0" parTransId="{9F78D26B-C4E6-7443-BA50-B2AE36A9DB66}" sibTransId="{4463F70B-4392-4546-B26B-E560463921B7}"/>
    <dgm:cxn modelId="{A646B4AA-023A-7F48-8C62-DD5C1DE528A5}" type="presOf" srcId="{79A440EE-34F8-314B-B0B1-67E5E63B3CD3}" destId="{BB94AE30-E73F-7A4E-B179-31F4F7EEECB8}" srcOrd="0" destOrd="0" presId="urn:microsoft.com/office/officeart/2005/8/layout/default"/>
    <dgm:cxn modelId="{598D095F-B910-A144-9826-87BBB6DD4D11}" type="presOf" srcId="{56FA2A89-7076-5249-AB9E-0088DE5A3F17}" destId="{19B964EB-0CFA-6847-AC41-523638962B1E}" srcOrd="0" destOrd="0" presId="urn:microsoft.com/office/officeart/2005/8/layout/default"/>
    <dgm:cxn modelId="{8FD5BE65-C2F1-214D-A343-C6DD04737A52}" type="presOf" srcId="{5817618C-1993-334C-83EC-59CB9B592720}" destId="{2AC1EA90-A19D-A541-A2F4-FC4D0808FBA4}" srcOrd="0" destOrd="0" presId="urn:microsoft.com/office/officeart/2005/8/layout/default"/>
    <dgm:cxn modelId="{4E13097B-0A7F-834A-A125-998780DDC89B}" type="presParOf" srcId="{2AC1EA90-A19D-A541-A2F4-FC4D0808FBA4}" destId="{F91A3B2C-A843-D448-B83D-9F988C168CD0}" srcOrd="0" destOrd="0" presId="urn:microsoft.com/office/officeart/2005/8/layout/default"/>
    <dgm:cxn modelId="{1E7F95D2-D589-1B4F-A135-8E45E03EB198}" type="presParOf" srcId="{2AC1EA90-A19D-A541-A2F4-FC4D0808FBA4}" destId="{2D32FF8E-7134-9A46-8543-84930AA5545C}" srcOrd="1" destOrd="0" presId="urn:microsoft.com/office/officeart/2005/8/layout/default"/>
    <dgm:cxn modelId="{225D1647-3922-7A43-ACE9-022FA9EA98F6}" type="presParOf" srcId="{2AC1EA90-A19D-A541-A2F4-FC4D0808FBA4}" destId="{55F1F0CD-A588-954F-B1F5-B26D03DA23D4}" srcOrd="2" destOrd="0" presId="urn:microsoft.com/office/officeart/2005/8/layout/default"/>
    <dgm:cxn modelId="{51560DCA-740D-0F4B-8FD9-B693B8744DB6}" type="presParOf" srcId="{2AC1EA90-A19D-A541-A2F4-FC4D0808FBA4}" destId="{A662FED2-F57A-F742-A1ED-C63277DEA766}" srcOrd="3" destOrd="0" presId="urn:microsoft.com/office/officeart/2005/8/layout/default"/>
    <dgm:cxn modelId="{A8AA8760-1029-5E49-B681-EDE3463A9CBB}" type="presParOf" srcId="{2AC1EA90-A19D-A541-A2F4-FC4D0808FBA4}" destId="{19B964EB-0CFA-6847-AC41-523638962B1E}" srcOrd="4" destOrd="0" presId="urn:microsoft.com/office/officeart/2005/8/layout/default"/>
    <dgm:cxn modelId="{ACF30634-6522-D142-8B0F-72358E7D88C2}" type="presParOf" srcId="{2AC1EA90-A19D-A541-A2F4-FC4D0808FBA4}" destId="{1216F03E-8FAB-694C-AB29-9B6DDB450835}" srcOrd="5" destOrd="0" presId="urn:microsoft.com/office/officeart/2005/8/layout/default"/>
    <dgm:cxn modelId="{3F7DD123-84F1-C147-8454-EF865E9709D8}" type="presParOf" srcId="{2AC1EA90-A19D-A541-A2F4-FC4D0808FBA4}" destId="{BB94AE30-E73F-7A4E-B179-31F4F7EEECB8}" srcOrd="6" destOrd="0" presId="urn:microsoft.com/office/officeart/2005/8/layout/default"/>
    <dgm:cxn modelId="{12DBA6A3-5F06-B34C-B60A-59EBF41AFEBA}" type="presParOf" srcId="{2AC1EA90-A19D-A541-A2F4-FC4D0808FBA4}" destId="{A5A0F030-724F-424B-AA9D-88A2DB129DC8}" srcOrd="7" destOrd="0" presId="urn:microsoft.com/office/officeart/2005/8/layout/default"/>
    <dgm:cxn modelId="{B2568C45-85C6-0144-883A-5C3CCA0796C0}" type="presParOf" srcId="{2AC1EA90-A19D-A541-A2F4-FC4D0808FBA4}" destId="{07495F9C-D1E3-A34A-A844-972510379660}" srcOrd="8" destOrd="0" presId="urn:microsoft.com/office/officeart/2005/8/layout/default"/>
    <dgm:cxn modelId="{D12ACA22-ED72-C041-A873-110C161AB7C5}" type="presParOf" srcId="{2AC1EA90-A19D-A541-A2F4-FC4D0808FBA4}" destId="{613A862C-4F51-FD40-9C57-041AFFC6E146}" srcOrd="9" destOrd="0" presId="urn:microsoft.com/office/officeart/2005/8/layout/default"/>
    <dgm:cxn modelId="{55B1E91A-E5CF-3B4B-8A63-B357B3FC48A4}" type="presParOf" srcId="{2AC1EA90-A19D-A541-A2F4-FC4D0808FBA4}" destId="{425817FE-7BB4-6C42-ACC3-B3170EB75AFD}" srcOrd="10" destOrd="0" presId="urn:microsoft.com/office/officeart/2005/8/layout/default"/>
    <dgm:cxn modelId="{4B0DA67F-D087-3C4C-857D-5973D15DF494}" type="presParOf" srcId="{2AC1EA90-A19D-A541-A2F4-FC4D0808FBA4}" destId="{65D5D832-81A1-2D4B-9C14-8145C837101B}" srcOrd="11" destOrd="0" presId="urn:microsoft.com/office/officeart/2005/8/layout/default"/>
    <dgm:cxn modelId="{92D6A90C-882A-2745-842F-AEFF44EB7F84}" type="presParOf" srcId="{2AC1EA90-A19D-A541-A2F4-FC4D0808FBA4}" destId="{F3CD022E-CDBE-6941-8B84-1FFBAD77672F}" srcOrd="12" destOrd="0" presId="urn:microsoft.com/office/officeart/2005/8/layout/default"/>
    <dgm:cxn modelId="{1CA7B383-12BC-BC4A-AE44-C3899214424D}" type="presParOf" srcId="{2AC1EA90-A19D-A541-A2F4-FC4D0808FBA4}" destId="{B42A197A-38D4-7B4D-AD9C-BF69DB8E7F71}" srcOrd="13" destOrd="0" presId="urn:microsoft.com/office/officeart/2005/8/layout/default"/>
    <dgm:cxn modelId="{A07A4DE6-3248-C24C-B9C4-D8220E98041D}" type="presParOf" srcId="{2AC1EA90-A19D-A541-A2F4-FC4D0808FBA4}" destId="{44A30393-FBDA-7748-B3EF-FB1C714FD20A}" srcOrd="14" destOrd="0" presId="urn:microsoft.com/office/officeart/2005/8/layout/default"/>
    <dgm:cxn modelId="{A9749E12-8BC5-B148-97C4-052095AB0BDB}" type="presParOf" srcId="{2AC1EA90-A19D-A541-A2F4-FC4D0808FBA4}" destId="{B5A38867-7E95-CF40-88B8-1C1285D97C28}" srcOrd="15" destOrd="0" presId="urn:microsoft.com/office/officeart/2005/8/layout/default"/>
    <dgm:cxn modelId="{1B44B9E9-6670-F143-82AF-4184C7C6718A}" type="presParOf" srcId="{2AC1EA90-A19D-A541-A2F4-FC4D0808FBA4}" destId="{FC2528FC-6C65-2642-A340-EC1F5A1F3430}" srcOrd="16" destOrd="0" presId="urn:microsoft.com/office/officeart/2005/8/layout/default"/>
    <dgm:cxn modelId="{BFACA14D-900B-4C46-9888-52AF34D463E8}" type="presParOf" srcId="{2AC1EA90-A19D-A541-A2F4-FC4D0808FBA4}" destId="{899768B1-01F6-4C40-AD88-57E5694FF06A}" srcOrd="17" destOrd="0" presId="urn:microsoft.com/office/officeart/2005/8/layout/default"/>
    <dgm:cxn modelId="{2EA79F3B-FAAB-9147-A163-89116801E180}" type="presParOf" srcId="{2AC1EA90-A19D-A541-A2F4-FC4D0808FBA4}" destId="{BBD7FEE5-5E2A-A44D-9ADD-0BEF9BF02C8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17618C-1993-334C-83EC-59CB9B592720}" type="doc">
      <dgm:prSet loTypeId="urn:microsoft.com/office/officeart/2005/8/layout/default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BC856C0-503B-B948-8BA0-079D8CF61AB0}">
      <dgm:prSet phldrT="[Tekst]" custT="1"/>
      <dgm:spPr/>
      <dgm:t>
        <a:bodyPr/>
        <a:lstStyle/>
        <a:p>
          <a:r>
            <a:rPr lang="pl-PL" sz="3200" b="1" dirty="0"/>
            <a:t>e-konsultacje</a:t>
          </a:r>
        </a:p>
      </dgm:t>
    </dgm:pt>
    <dgm:pt modelId="{986334FB-B0A9-5A42-9A18-0C70C5952B96}" type="parTrans" cxnId="{AC38EB7F-357E-CC46-B918-32F5D6D938A2}">
      <dgm:prSet/>
      <dgm:spPr/>
      <dgm:t>
        <a:bodyPr/>
        <a:lstStyle/>
        <a:p>
          <a:endParaRPr lang="pl-PL"/>
        </a:p>
      </dgm:t>
    </dgm:pt>
    <dgm:pt modelId="{8CB728EE-85C9-2C47-AA00-E7F2CA0056E0}" type="sibTrans" cxnId="{AC38EB7F-357E-CC46-B918-32F5D6D938A2}">
      <dgm:prSet/>
      <dgm:spPr/>
      <dgm:t>
        <a:bodyPr/>
        <a:lstStyle/>
        <a:p>
          <a:endParaRPr lang="pl-PL"/>
        </a:p>
      </dgm:t>
    </dgm:pt>
    <dgm:pt modelId="{7B4A7C43-C0C9-1144-8D4A-76D3D5ABFB0C}">
      <dgm:prSet phldrT="[Tekst]"/>
      <dgm:spPr/>
      <dgm:t>
        <a:bodyPr/>
        <a:lstStyle/>
        <a:p>
          <a:r>
            <a:rPr lang="pl-PL" dirty="0" err="1"/>
            <a:t>telerehabilitacja</a:t>
          </a:r>
          <a:r>
            <a:rPr lang="pl-PL" dirty="0"/>
            <a:t> </a:t>
          </a:r>
        </a:p>
      </dgm:t>
    </dgm:pt>
    <dgm:pt modelId="{978367E0-C7DD-ED45-A916-E3BDDE7D6343}" type="parTrans" cxnId="{DE503002-93F8-2748-8534-2B9A513CD7A0}">
      <dgm:prSet/>
      <dgm:spPr/>
      <dgm:t>
        <a:bodyPr/>
        <a:lstStyle/>
        <a:p>
          <a:endParaRPr lang="pl-PL"/>
        </a:p>
      </dgm:t>
    </dgm:pt>
    <dgm:pt modelId="{CF8768EE-F8F9-154F-9B25-2FFADBC274EB}" type="sibTrans" cxnId="{DE503002-93F8-2748-8534-2B9A513CD7A0}">
      <dgm:prSet/>
      <dgm:spPr/>
      <dgm:t>
        <a:bodyPr/>
        <a:lstStyle/>
        <a:p>
          <a:endParaRPr lang="pl-PL"/>
        </a:p>
      </dgm:t>
    </dgm:pt>
    <dgm:pt modelId="{008A092C-1C59-FD41-9A8D-0C81D1658304}">
      <dgm:prSet phldrT="[Tekst]"/>
      <dgm:spPr/>
      <dgm:t>
        <a:bodyPr/>
        <a:lstStyle/>
        <a:p>
          <a:r>
            <a:rPr lang="pl-PL" dirty="0"/>
            <a:t>ratownictwo medyczne </a:t>
          </a:r>
        </a:p>
      </dgm:t>
    </dgm:pt>
    <dgm:pt modelId="{B56DCEC3-6DE4-1D4B-AA12-1CC54E8579C3}" type="parTrans" cxnId="{B5F60D4F-1726-A241-B97B-400838ED7F11}">
      <dgm:prSet/>
      <dgm:spPr/>
      <dgm:t>
        <a:bodyPr/>
        <a:lstStyle/>
        <a:p>
          <a:endParaRPr lang="pl-PL"/>
        </a:p>
      </dgm:t>
    </dgm:pt>
    <dgm:pt modelId="{01CD9CDC-3D23-B74F-8C20-1410D61B88D8}" type="sibTrans" cxnId="{B5F60D4F-1726-A241-B97B-400838ED7F11}">
      <dgm:prSet/>
      <dgm:spPr/>
      <dgm:t>
        <a:bodyPr/>
        <a:lstStyle/>
        <a:p>
          <a:endParaRPr lang="pl-PL"/>
        </a:p>
      </dgm:t>
    </dgm:pt>
    <dgm:pt modelId="{4D7FE25B-DC66-4742-951D-A2C1489A3ADC}">
      <dgm:prSet phldrT="[Tekst]"/>
      <dgm:spPr/>
      <dgm:t>
        <a:bodyPr/>
        <a:lstStyle/>
        <a:p>
          <a:r>
            <a:rPr lang="pl-PL" dirty="0"/>
            <a:t>telenauczanie </a:t>
          </a:r>
        </a:p>
      </dgm:t>
    </dgm:pt>
    <dgm:pt modelId="{7998A48B-22C9-BA45-BDFF-691161985DB3}" type="parTrans" cxnId="{2F9D7E9E-4168-BE42-8918-D5D71CD86727}">
      <dgm:prSet/>
      <dgm:spPr/>
      <dgm:t>
        <a:bodyPr/>
        <a:lstStyle/>
        <a:p>
          <a:endParaRPr lang="pl-PL"/>
        </a:p>
      </dgm:t>
    </dgm:pt>
    <dgm:pt modelId="{8FAA1EFD-71A1-5541-B080-24C7E09B4DF9}" type="sibTrans" cxnId="{2F9D7E9E-4168-BE42-8918-D5D71CD86727}">
      <dgm:prSet/>
      <dgm:spPr/>
      <dgm:t>
        <a:bodyPr/>
        <a:lstStyle/>
        <a:p>
          <a:endParaRPr lang="pl-PL"/>
        </a:p>
      </dgm:t>
    </dgm:pt>
    <dgm:pt modelId="{56AA09B7-BE1C-1443-93B9-476740C3D758}">
      <dgm:prSet phldrT="[Tekst]"/>
      <dgm:spPr/>
      <dgm:t>
        <a:bodyPr/>
        <a:lstStyle/>
        <a:p>
          <a:r>
            <a:rPr lang="pl-PL" dirty="0"/>
            <a:t>system e-</a:t>
          </a:r>
          <a:r>
            <a:rPr lang="pl-PL" dirty="0" err="1"/>
            <a:t>call</a:t>
          </a:r>
          <a:endParaRPr lang="pl-PL" dirty="0"/>
        </a:p>
      </dgm:t>
    </dgm:pt>
    <dgm:pt modelId="{6940FE18-58B9-A344-ADF1-8801D1E5E7F3}" type="parTrans" cxnId="{7A37B920-D735-9A4F-BAE6-37F9C431E3E1}">
      <dgm:prSet/>
      <dgm:spPr/>
      <dgm:t>
        <a:bodyPr/>
        <a:lstStyle/>
        <a:p>
          <a:endParaRPr lang="pl-PL"/>
        </a:p>
      </dgm:t>
    </dgm:pt>
    <dgm:pt modelId="{D19DCC52-F37A-F64A-8D74-A3ABAEA516D6}" type="sibTrans" cxnId="{7A37B920-D735-9A4F-BAE6-37F9C431E3E1}">
      <dgm:prSet/>
      <dgm:spPr/>
      <dgm:t>
        <a:bodyPr/>
        <a:lstStyle/>
        <a:p>
          <a:endParaRPr lang="pl-PL"/>
        </a:p>
      </dgm:t>
    </dgm:pt>
    <dgm:pt modelId="{37CE3A28-3E94-9D41-B4BD-9EF53C7D4492}">
      <dgm:prSet/>
      <dgm:spPr/>
      <dgm:t>
        <a:bodyPr/>
        <a:lstStyle/>
        <a:p>
          <a:r>
            <a:rPr lang="pl-PL" dirty="0" err="1"/>
            <a:t>telezabiegi</a:t>
          </a:r>
          <a:r>
            <a:rPr lang="pl-PL" dirty="0"/>
            <a:t> i </a:t>
          </a:r>
          <a:r>
            <a:rPr lang="pl-PL" dirty="0" err="1"/>
            <a:t>teleoperacje</a:t>
          </a:r>
          <a:r>
            <a:rPr lang="pl-PL" dirty="0"/>
            <a:t> </a:t>
          </a:r>
        </a:p>
      </dgm:t>
    </dgm:pt>
    <dgm:pt modelId="{489E23EC-8F42-3C42-9F84-47A580F2D916}" type="parTrans" cxnId="{267F8C20-6DF9-7C44-A92E-47D279644496}">
      <dgm:prSet/>
      <dgm:spPr/>
      <dgm:t>
        <a:bodyPr/>
        <a:lstStyle/>
        <a:p>
          <a:endParaRPr lang="pl-PL"/>
        </a:p>
      </dgm:t>
    </dgm:pt>
    <dgm:pt modelId="{D6809DA7-A70E-7141-B71F-6BF932D4AF23}" type="sibTrans" cxnId="{267F8C20-6DF9-7C44-A92E-47D279644496}">
      <dgm:prSet/>
      <dgm:spPr/>
      <dgm:t>
        <a:bodyPr/>
        <a:lstStyle/>
        <a:p>
          <a:endParaRPr lang="pl-PL"/>
        </a:p>
      </dgm:t>
    </dgm:pt>
    <dgm:pt modelId="{56FA2A89-7076-5249-AB9E-0088DE5A3F17}">
      <dgm:prSet/>
      <dgm:spPr/>
      <dgm:t>
        <a:bodyPr/>
        <a:lstStyle/>
        <a:p>
          <a:r>
            <a:rPr lang="pl-PL" dirty="0" err="1"/>
            <a:t>teleopieka</a:t>
          </a:r>
          <a:r>
            <a:rPr lang="pl-PL" dirty="0"/>
            <a:t> </a:t>
          </a:r>
        </a:p>
      </dgm:t>
    </dgm:pt>
    <dgm:pt modelId="{4DEDB01E-4830-8540-9EE2-E5FCDE5CE6F9}" type="parTrans" cxnId="{3F728571-D33F-0F44-B334-CD2B9E9267AE}">
      <dgm:prSet/>
      <dgm:spPr/>
      <dgm:t>
        <a:bodyPr/>
        <a:lstStyle/>
        <a:p>
          <a:endParaRPr lang="pl-PL"/>
        </a:p>
      </dgm:t>
    </dgm:pt>
    <dgm:pt modelId="{74CE553B-0388-214F-A8FD-377019043724}" type="sibTrans" cxnId="{3F728571-D33F-0F44-B334-CD2B9E9267AE}">
      <dgm:prSet/>
      <dgm:spPr/>
      <dgm:t>
        <a:bodyPr/>
        <a:lstStyle/>
        <a:p>
          <a:endParaRPr lang="pl-PL"/>
        </a:p>
      </dgm:t>
    </dgm:pt>
    <dgm:pt modelId="{8A78C1B1-5F58-194A-A5CD-8153B3E9DC4C}">
      <dgm:prSet/>
      <dgm:spPr/>
      <dgm:t>
        <a:bodyPr/>
        <a:lstStyle/>
        <a:p>
          <a:r>
            <a:rPr lang="pl-PL" dirty="0"/>
            <a:t>monitoring </a:t>
          </a:r>
        </a:p>
      </dgm:t>
    </dgm:pt>
    <dgm:pt modelId="{E417BF8C-656E-D040-B98C-FE9F4954F595}" type="parTrans" cxnId="{4D244E56-24DC-DD45-BCD2-4E0DCE2D7570}">
      <dgm:prSet/>
      <dgm:spPr/>
      <dgm:t>
        <a:bodyPr/>
        <a:lstStyle/>
        <a:p>
          <a:endParaRPr lang="pl-PL"/>
        </a:p>
      </dgm:t>
    </dgm:pt>
    <dgm:pt modelId="{CDABB5EA-7201-F446-80CE-435E9856F5EC}" type="sibTrans" cxnId="{4D244E56-24DC-DD45-BCD2-4E0DCE2D7570}">
      <dgm:prSet/>
      <dgm:spPr/>
      <dgm:t>
        <a:bodyPr/>
        <a:lstStyle/>
        <a:p>
          <a:endParaRPr lang="pl-PL"/>
        </a:p>
      </dgm:t>
    </dgm:pt>
    <dgm:pt modelId="{79A440EE-34F8-314B-B0B1-67E5E63B3CD3}">
      <dgm:prSet/>
      <dgm:spPr/>
      <dgm:t>
        <a:bodyPr/>
        <a:lstStyle/>
        <a:p>
          <a:r>
            <a:rPr lang="pl-PL" dirty="0"/>
            <a:t>e-konsylia</a:t>
          </a:r>
        </a:p>
      </dgm:t>
    </dgm:pt>
    <dgm:pt modelId="{76050CF8-7864-DC44-AEA1-FD17E42B89BE}" type="parTrans" cxnId="{D52D2F1D-8134-174D-A9D7-8DE11940E956}">
      <dgm:prSet/>
      <dgm:spPr/>
      <dgm:t>
        <a:bodyPr/>
        <a:lstStyle/>
        <a:p>
          <a:endParaRPr lang="pl-PL"/>
        </a:p>
      </dgm:t>
    </dgm:pt>
    <dgm:pt modelId="{1B451057-D6E8-FB40-B647-1C6DF70CF74C}" type="sibTrans" cxnId="{D52D2F1D-8134-174D-A9D7-8DE11940E956}">
      <dgm:prSet/>
      <dgm:spPr/>
      <dgm:t>
        <a:bodyPr/>
        <a:lstStyle/>
        <a:p>
          <a:endParaRPr lang="pl-PL"/>
        </a:p>
      </dgm:t>
    </dgm:pt>
    <dgm:pt modelId="{4BCB21DD-BE1B-D64A-A429-619CB0902C3F}">
      <dgm:prSet/>
      <dgm:spPr/>
      <dgm:t>
        <a:bodyPr/>
        <a:lstStyle/>
        <a:p>
          <a:r>
            <a:rPr lang="pl-PL" dirty="0"/>
            <a:t>e-rejestracja </a:t>
          </a:r>
        </a:p>
      </dgm:t>
    </dgm:pt>
    <dgm:pt modelId="{9F78D26B-C4E6-7443-BA50-B2AE36A9DB66}" type="parTrans" cxnId="{C0525800-9052-9946-94AF-CB543541EE43}">
      <dgm:prSet/>
      <dgm:spPr/>
      <dgm:t>
        <a:bodyPr/>
        <a:lstStyle/>
        <a:p>
          <a:endParaRPr lang="pl-PL"/>
        </a:p>
      </dgm:t>
    </dgm:pt>
    <dgm:pt modelId="{4463F70B-4392-4546-B26B-E560463921B7}" type="sibTrans" cxnId="{C0525800-9052-9946-94AF-CB543541EE43}">
      <dgm:prSet/>
      <dgm:spPr/>
      <dgm:t>
        <a:bodyPr/>
        <a:lstStyle/>
        <a:p>
          <a:endParaRPr lang="pl-PL"/>
        </a:p>
      </dgm:t>
    </dgm:pt>
    <dgm:pt modelId="{2AC1EA90-A19D-A541-A2F4-FC4D0808FBA4}" type="pres">
      <dgm:prSet presAssocID="{5817618C-1993-334C-83EC-59CB9B5927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91A3B2C-A843-D448-B83D-9F988C168CD0}" type="pres">
      <dgm:prSet presAssocID="{DBC856C0-503B-B948-8BA0-079D8CF61AB0}" presName="node" presStyleLbl="node1" presStyleIdx="0" presStyleCnt="10" custScaleX="189800" custScaleY="2205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32FF8E-7134-9A46-8543-84930AA5545C}" type="pres">
      <dgm:prSet presAssocID="{8CB728EE-85C9-2C47-AA00-E7F2CA0056E0}" presName="sibTrans" presStyleCnt="0"/>
      <dgm:spPr/>
    </dgm:pt>
    <dgm:pt modelId="{55F1F0CD-A588-954F-B1F5-B26D03DA23D4}" type="pres">
      <dgm:prSet presAssocID="{37CE3A28-3E94-9D41-B4BD-9EF53C7D449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62FED2-F57A-F742-A1ED-C63277DEA766}" type="pres">
      <dgm:prSet presAssocID="{D6809DA7-A70E-7141-B71F-6BF932D4AF23}" presName="sibTrans" presStyleCnt="0"/>
      <dgm:spPr/>
    </dgm:pt>
    <dgm:pt modelId="{19B964EB-0CFA-6847-AC41-523638962B1E}" type="pres">
      <dgm:prSet presAssocID="{56FA2A89-7076-5249-AB9E-0088DE5A3F1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16F03E-8FAB-694C-AB29-9B6DDB450835}" type="pres">
      <dgm:prSet presAssocID="{74CE553B-0388-214F-A8FD-377019043724}" presName="sibTrans" presStyleCnt="0"/>
      <dgm:spPr/>
    </dgm:pt>
    <dgm:pt modelId="{BB94AE30-E73F-7A4E-B179-31F4F7EEECB8}" type="pres">
      <dgm:prSet presAssocID="{79A440EE-34F8-314B-B0B1-67E5E63B3CD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A0F030-724F-424B-AA9D-88A2DB129DC8}" type="pres">
      <dgm:prSet presAssocID="{1B451057-D6E8-FB40-B647-1C6DF70CF74C}" presName="sibTrans" presStyleCnt="0"/>
      <dgm:spPr/>
    </dgm:pt>
    <dgm:pt modelId="{07495F9C-D1E3-A34A-A844-972510379660}" type="pres">
      <dgm:prSet presAssocID="{4BCB21DD-BE1B-D64A-A429-619CB0902C3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3A862C-4F51-FD40-9C57-041AFFC6E146}" type="pres">
      <dgm:prSet presAssocID="{4463F70B-4392-4546-B26B-E560463921B7}" presName="sibTrans" presStyleCnt="0"/>
      <dgm:spPr/>
    </dgm:pt>
    <dgm:pt modelId="{425817FE-7BB4-6C42-ACC3-B3170EB75AFD}" type="pres">
      <dgm:prSet presAssocID="{8A78C1B1-5F58-194A-A5CD-8153B3E9DC4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D5D832-81A1-2D4B-9C14-8145C837101B}" type="pres">
      <dgm:prSet presAssocID="{CDABB5EA-7201-F446-80CE-435E9856F5EC}" presName="sibTrans" presStyleCnt="0"/>
      <dgm:spPr/>
    </dgm:pt>
    <dgm:pt modelId="{F3CD022E-CDBE-6941-8B84-1FFBAD77672F}" type="pres">
      <dgm:prSet presAssocID="{7B4A7C43-C0C9-1144-8D4A-76D3D5ABFB0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2A197A-38D4-7B4D-AD9C-BF69DB8E7F71}" type="pres">
      <dgm:prSet presAssocID="{CF8768EE-F8F9-154F-9B25-2FFADBC274EB}" presName="sibTrans" presStyleCnt="0"/>
      <dgm:spPr/>
    </dgm:pt>
    <dgm:pt modelId="{44A30393-FBDA-7748-B3EF-FB1C714FD20A}" type="pres">
      <dgm:prSet presAssocID="{008A092C-1C59-FD41-9A8D-0C81D165830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A38867-7E95-CF40-88B8-1C1285D97C28}" type="pres">
      <dgm:prSet presAssocID="{01CD9CDC-3D23-B74F-8C20-1410D61B88D8}" presName="sibTrans" presStyleCnt="0"/>
      <dgm:spPr/>
    </dgm:pt>
    <dgm:pt modelId="{FC2528FC-6C65-2642-A340-EC1F5A1F3430}" type="pres">
      <dgm:prSet presAssocID="{4D7FE25B-DC66-4742-951D-A2C1489A3AD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9768B1-01F6-4C40-AD88-57E5694FF06A}" type="pres">
      <dgm:prSet presAssocID="{8FAA1EFD-71A1-5541-B080-24C7E09B4DF9}" presName="sibTrans" presStyleCnt="0"/>
      <dgm:spPr/>
    </dgm:pt>
    <dgm:pt modelId="{BBD7FEE5-5E2A-A44D-9ADD-0BEF9BF02C8F}" type="pres">
      <dgm:prSet presAssocID="{56AA09B7-BE1C-1443-93B9-476740C3D75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8413633-10AC-BA43-B672-CDE6F09773AE}" type="presOf" srcId="{37CE3A28-3E94-9D41-B4BD-9EF53C7D4492}" destId="{55F1F0CD-A588-954F-B1F5-B26D03DA23D4}" srcOrd="0" destOrd="0" presId="urn:microsoft.com/office/officeart/2005/8/layout/default"/>
    <dgm:cxn modelId="{29CB51B3-79DE-D449-857D-AFF8493B9E54}" type="presOf" srcId="{56AA09B7-BE1C-1443-93B9-476740C3D758}" destId="{BBD7FEE5-5E2A-A44D-9ADD-0BEF9BF02C8F}" srcOrd="0" destOrd="0" presId="urn:microsoft.com/office/officeart/2005/8/layout/default"/>
    <dgm:cxn modelId="{B5F60D4F-1726-A241-B97B-400838ED7F11}" srcId="{5817618C-1993-334C-83EC-59CB9B592720}" destId="{008A092C-1C59-FD41-9A8D-0C81D1658304}" srcOrd="7" destOrd="0" parTransId="{B56DCEC3-6DE4-1D4B-AA12-1CC54E8579C3}" sibTransId="{01CD9CDC-3D23-B74F-8C20-1410D61B88D8}"/>
    <dgm:cxn modelId="{3F728571-D33F-0F44-B334-CD2B9E9267AE}" srcId="{5817618C-1993-334C-83EC-59CB9B592720}" destId="{56FA2A89-7076-5249-AB9E-0088DE5A3F17}" srcOrd="2" destOrd="0" parTransId="{4DEDB01E-4830-8540-9EE2-E5FCDE5CE6F9}" sibTransId="{74CE553B-0388-214F-A8FD-377019043724}"/>
    <dgm:cxn modelId="{C5DBAF25-72E5-9A49-B862-FC762A169F0D}" type="presOf" srcId="{4BCB21DD-BE1B-D64A-A429-619CB0902C3F}" destId="{07495F9C-D1E3-A34A-A844-972510379660}" srcOrd="0" destOrd="0" presId="urn:microsoft.com/office/officeart/2005/8/layout/default"/>
    <dgm:cxn modelId="{2F9D7E9E-4168-BE42-8918-D5D71CD86727}" srcId="{5817618C-1993-334C-83EC-59CB9B592720}" destId="{4D7FE25B-DC66-4742-951D-A2C1489A3ADC}" srcOrd="8" destOrd="0" parTransId="{7998A48B-22C9-BA45-BDFF-691161985DB3}" sibTransId="{8FAA1EFD-71A1-5541-B080-24C7E09B4DF9}"/>
    <dgm:cxn modelId="{B4228D0C-AD78-194B-B33D-0BE376F815FB}" type="presOf" srcId="{8A78C1B1-5F58-194A-A5CD-8153B3E9DC4C}" destId="{425817FE-7BB4-6C42-ACC3-B3170EB75AFD}" srcOrd="0" destOrd="0" presId="urn:microsoft.com/office/officeart/2005/8/layout/default"/>
    <dgm:cxn modelId="{AC38EB7F-357E-CC46-B918-32F5D6D938A2}" srcId="{5817618C-1993-334C-83EC-59CB9B592720}" destId="{DBC856C0-503B-B948-8BA0-079D8CF61AB0}" srcOrd="0" destOrd="0" parTransId="{986334FB-B0A9-5A42-9A18-0C70C5952B96}" sibTransId="{8CB728EE-85C9-2C47-AA00-E7F2CA0056E0}"/>
    <dgm:cxn modelId="{056F9921-3C9F-1A40-B9B3-4EA4A32D2983}" type="presOf" srcId="{4D7FE25B-DC66-4742-951D-A2C1489A3ADC}" destId="{FC2528FC-6C65-2642-A340-EC1F5A1F3430}" srcOrd="0" destOrd="0" presId="urn:microsoft.com/office/officeart/2005/8/layout/default"/>
    <dgm:cxn modelId="{D52D2F1D-8134-174D-A9D7-8DE11940E956}" srcId="{5817618C-1993-334C-83EC-59CB9B592720}" destId="{79A440EE-34F8-314B-B0B1-67E5E63B3CD3}" srcOrd="3" destOrd="0" parTransId="{76050CF8-7864-DC44-AEA1-FD17E42B89BE}" sibTransId="{1B451057-D6E8-FB40-B647-1C6DF70CF74C}"/>
    <dgm:cxn modelId="{7A37B920-D735-9A4F-BAE6-37F9C431E3E1}" srcId="{5817618C-1993-334C-83EC-59CB9B592720}" destId="{56AA09B7-BE1C-1443-93B9-476740C3D758}" srcOrd="9" destOrd="0" parTransId="{6940FE18-58B9-A344-ADF1-8801D1E5E7F3}" sibTransId="{D19DCC52-F37A-F64A-8D74-A3ABAEA516D6}"/>
    <dgm:cxn modelId="{C7C17D95-022A-4048-B758-9A9CB6549AA0}" type="presOf" srcId="{7B4A7C43-C0C9-1144-8D4A-76D3D5ABFB0C}" destId="{F3CD022E-CDBE-6941-8B84-1FFBAD77672F}" srcOrd="0" destOrd="0" presId="urn:microsoft.com/office/officeart/2005/8/layout/default"/>
    <dgm:cxn modelId="{B9AD88FD-004A-594E-8296-035F55AD40E0}" type="presOf" srcId="{DBC856C0-503B-B948-8BA0-079D8CF61AB0}" destId="{F91A3B2C-A843-D448-B83D-9F988C168CD0}" srcOrd="0" destOrd="0" presId="urn:microsoft.com/office/officeart/2005/8/layout/default"/>
    <dgm:cxn modelId="{267F8C20-6DF9-7C44-A92E-47D279644496}" srcId="{5817618C-1993-334C-83EC-59CB9B592720}" destId="{37CE3A28-3E94-9D41-B4BD-9EF53C7D4492}" srcOrd="1" destOrd="0" parTransId="{489E23EC-8F42-3C42-9F84-47A580F2D916}" sibTransId="{D6809DA7-A70E-7141-B71F-6BF932D4AF23}"/>
    <dgm:cxn modelId="{53691BA6-38F6-CA4E-9187-2DE83DC7729E}" type="presOf" srcId="{008A092C-1C59-FD41-9A8D-0C81D1658304}" destId="{44A30393-FBDA-7748-B3EF-FB1C714FD20A}" srcOrd="0" destOrd="0" presId="urn:microsoft.com/office/officeart/2005/8/layout/default"/>
    <dgm:cxn modelId="{4D244E56-24DC-DD45-BCD2-4E0DCE2D7570}" srcId="{5817618C-1993-334C-83EC-59CB9B592720}" destId="{8A78C1B1-5F58-194A-A5CD-8153B3E9DC4C}" srcOrd="5" destOrd="0" parTransId="{E417BF8C-656E-D040-B98C-FE9F4954F595}" sibTransId="{CDABB5EA-7201-F446-80CE-435E9856F5EC}"/>
    <dgm:cxn modelId="{DE503002-93F8-2748-8534-2B9A513CD7A0}" srcId="{5817618C-1993-334C-83EC-59CB9B592720}" destId="{7B4A7C43-C0C9-1144-8D4A-76D3D5ABFB0C}" srcOrd="6" destOrd="0" parTransId="{978367E0-C7DD-ED45-A916-E3BDDE7D6343}" sibTransId="{CF8768EE-F8F9-154F-9B25-2FFADBC274EB}"/>
    <dgm:cxn modelId="{C0525800-9052-9946-94AF-CB543541EE43}" srcId="{5817618C-1993-334C-83EC-59CB9B592720}" destId="{4BCB21DD-BE1B-D64A-A429-619CB0902C3F}" srcOrd="4" destOrd="0" parTransId="{9F78D26B-C4E6-7443-BA50-B2AE36A9DB66}" sibTransId="{4463F70B-4392-4546-B26B-E560463921B7}"/>
    <dgm:cxn modelId="{A646B4AA-023A-7F48-8C62-DD5C1DE528A5}" type="presOf" srcId="{79A440EE-34F8-314B-B0B1-67E5E63B3CD3}" destId="{BB94AE30-E73F-7A4E-B179-31F4F7EEECB8}" srcOrd="0" destOrd="0" presId="urn:microsoft.com/office/officeart/2005/8/layout/default"/>
    <dgm:cxn modelId="{598D095F-B910-A144-9826-87BBB6DD4D11}" type="presOf" srcId="{56FA2A89-7076-5249-AB9E-0088DE5A3F17}" destId="{19B964EB-0CFA-6847-AC41-523638962B1E}" srcOrd="0" destOrd="0" presId="urn:microsoft.com/office/officeart/2005/8/layout/default"/>
    <dgm:cxn modelId="{8FD5BE65-C2F1-214D-A343-C6DD04737A52}" type="presOf" srcId="{5817618C-1993-334C-83EC-59CB9B592720}" destId="{2AC1EA90-A19D-A541-A2F4-FC4D0808FBA4}" srcOrd="0" destOrd="0" presId="urn:microsoft.com/office/officeart/2005/8/layout/default"/>
    <dgm:cxn modelId="{4E13097B-0A7F-834A-A125-998780DDC89B}" type="presParOf" srcId="{2AC1EA90-A19D-A541-A2F4-FC4D0808FBA4}" destId="{F91A3B2C-A843-D448-B83D-9F988C168CD0}" srcOrd="0" destOrd="0" presId="urn:microsoft.com/office/officeart/2005/8/layout/default"/>
    <dgm:cxn modelId="{1E7F95D2-D589-1B4F-A135-8E45E03EB198}" type="presParOf" srcId="{2AC1EA90-A19D-A541-A2F4-FC4D0808FBA4}" destId="{2D32FF8E-7134-9A46-8543-84930AA5545C}" srcOrd="1" destOrd="0" presId="urn:microsoft.com/office/officeart/2005/8/layout/default"/>
    <dgm:cxn modelId="{225D1647-3922-7A43-ACE9-022FA9EA98F6}" type="presParOf" srcId="{2AC1EA90-A19D-A541-A2F4-FC4D0808FBA4}" destId="{55F1F0CD-A588-954F-B1F5-B26D03DA23D4}" srcOrd="2" destOrd="0" presId="urn:microsoft.com/office/officeart/2005/8/layout/default"/>
    <dgm:cxn modelId="{51560DCA-740D-0F4B-8FD9-B693B8744DB6}" type="presParOf" srcId="{2AC1EA90-A19D-A541-A2F4-FC4D0808FBA4}" destId="{A662FED2-F57A-F742-A1ED-C63277DEA766}" srcOrd="3" destOrd="0" presId="urn:microsoft.com/office/officeart/2005/8/layout/default"/>
    <dgm:cxn modelId="{A8AA8760-1029-5E49-B681-EDE3463A9CBB}" type="presParOf" srcId="{2AC1EA90-A19D-A541-A2F4-FC4D0808FBA4}" destId="{19B964EB-0CFA-6847-AC41-523638962B1E}" srcOrd="4" destOrd="0" presId="urn:microsoft.com/office/officeart/2005/8/layout/default"/>
    <dgm:cxn modelId="{ACF30634-6522-D142-8B0F-72358E7D88C2}" type="presParOf" srcId="{2AC1EA90-A19D-A541-A2F4-FC4D0808FBA4}" destId="{1216F03E-8FAB-694C-AB29-9B6DDB450835}" srcOrd="5" destOrd="0" presId="urn:microsoft.com/office/officeart/2005/8/layout/default"/>
    <dgm:cxn modelId="{3F7DD123-84F1-C147-8454-EF865E9709D8}" type="presParOf" srcId="{2AC1EA90-A19D-A541-A2F4-FC4D0808FBA4}" destId="{BB94AE30-E73F-7A4E-B179-31F4F7EEECB8}" srcOrd="6" destOrd="0" presId="urn:microsoft.com/office/officeart/2005/8/layout/default"/>
    <dgm:cxn modelId="{12DBA6A3-5F06-B34C-B60A-59EBF41AFEBA}" type="presParOf" srcId="{2AC1EA90-A19D-A541-A2F4-FC4D0808FBA4}" destId="{A5A0F030-724F-424B-AA9D-88A2DB129DC8}" srcOrd="7" destOrd="0" presId="urn:microsoft.com/office/officeart/2005/8/layout/default"/>
    <dgm:cxn modelId="{B2568C45-85C6-0144-883A-5C3CCA0796C0}" type="presParOf" srcId="{2AC1EA90-A19D-A541-A2F4-FC4D0808FBA4}" destId="{07495F9C-D1E3-A34A-A844-972510379660}" srcOrd="8" destOrd="0" presId="urn:microsoft.com/office/officeart/2005/8/layout/default"/>
    <dgm:cxn modelId="{D12ACA22-ED72-C041-A873-110C161AB7C5}" type="presParOf" srcId="{2AC1EA90-A19D-A541-A2F4-FC4D0808FBA4}" destId="{613A862C-4F51-FD40-9C57-041AFFC6E146}" srcOrd="9" destOrd="0" presId="urn:microsoft.com/office/officeart/2005/8/layout/default"/>
    <dgm:cxn modelId="{55B1E91A-E5CF-3B4B-8A63-B357B3FC48A4}" type="presParOf" srcId="{2AC1EA90-A19D-A541-A2F4-FC4D0808FBA4}" destId="{425817FE-7BB4-6C42-ACC3-B3170EB75AFD}" srcOrd="10" destOrd="0" presId="urn:microsoft.com/office/officeart/2005/8/layout/default"/>
    <dgm:cxn modelId="{4B0DA67F-D087-3C4C-857D-5973D15DF494}" type="presParOf" srcId="{2AC1EA90-A19D-A541-A2F4-FC4D0808FBA4}" destId="{65D5D832-81A1-2D4B-9C14-8145C837101B}" srcOrd="11" destOrd="0" presId="urn:microsoft.com/office/officeart/2005/8/layout/default"/>
    <dgm:cxn modelId="{92D6A90C-882A-2745-842F-AEFF44EB7F84}" type="presParOf" srcId="{2AC1EA90-A19D-A541-A2F4-FC4D0808FBA4}" destId="{F3CD022E-CDBE-6941-8B84-1FFBAD77672F}" srcOrd="12" destOrd="0" presId="urn:microsoft.com/office/officeart/2005/8/layout/default"/>
    <dgm:cxn modelId="{1CA7B383-12BC-BC4A-AE44-C3899214424D}" type="presParOf" srcId="{2AC1EA90-A19D-A541-A2F4-FC4D0808FBA4}" destId="{B42A197A-38D4-7B4D-AD9C-BF69DB8E7F71}" srcOrd="13" destOrd="0" presId="urn:microsoft.com/office/officeart/2005/8/layout/default"/>
    <dgm:cxn modelId="{A07A4DE6-3248-C24C-B9C4-D8220E98041D}" type="presParOf" srcId="{2AC1EA90-A19D-A541-A2F4-FC4D0808FBA4}" destId="{44A30393-FBDA-7748-B3EF-FB1C714FD20A}" srcOrd="14" destOrd="0" presId="urn:microsoft.com/office/officeart/2005/8/layout/default"/>
    <dgm:cxn modelId="{A9749E12-8BC5-B148-97C4-052095AB0BDB}" type="presParOf" srcId="{2AC1EA90-A19D-A541-A2F4-FC4D0808FBA4}" destId="{B5A38867-7E95-CF40-88B8-1C1285D97C28}" srcOrd="15" destOrd="0" presId="urn:microsoft.com/office/officeart/2005/8/layout/default"/>
    <dgm:cxn modelId="{1B44B9E9-6670-F143-82AF-4184C7C6718A}" type="presParOf" srcId="{2AC1EA90-A19D-A541-A2F4-FC4D0808FBA4}" destId="{FC2528FC-6C65-2642-A340-EC1F5A1F3430}" srcOrd="16" destOrd="0" presId="urn:microsoft.com/office/officeart/2005/8/layout/default"/>
    <dgm:cxn modelId="{BFACA14D-900B-4C46-9888-52AF34D463E8}" type="presParOf" srcId="{2AC1EA90-A19D-A541-A2F4-FC4D0808FBA4}" destId="{899768B1-01F6-4C40-AD88-57E5694FF06A}" srcOrd="17" destOrd="0" presId="urn:microsoft.com/office/officeart/2005/8/layout/default"/>
    <dgm:cxn modelId="{2EA79F3B-FAAB-9147-A163-89116801E180}" type="presParOf" srcId="{2AC1EA90-A19D-A541-A2F4-FC4D0808FBA4}" destId="{BBD7FEE5-5E2A-A44D-9ADD-0BEF9BF02C8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9469FB-FAA8-2C41-BF9E-7131C6F69B9B}" type="doc">
      <dgm:prSet loTypeId="urn:microsoft.com/office/officeart/2005/8/layout/process5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5B10184A-E789-A140-A20A-D950EC49A6F1}">
      <dgm:prSet phldrT="[Tekst]" custT="1"/>
      <dgm:spPr/>
      <dgm:t>
        <a:bodyPr/>
        <a:lstStyle/>
        <a:p>
          <a:r>
            <a:rPr lang="pl-PL" sz="1700" b="1" dirty="0"/>
            <a:t>TELEMEDYCZNE BADANIE PODMIOTOWE </a:t>
          </a:r>
          <a:r>
            <a:rPr lang="pl-PL" sz="1400" b="0" dirty="0"/>
            <a:t>(lekarz)</a:t>
          </a:r>
        </a:p>
      </dgm:t>
    </dgm:pt>
    <dgm:pt modelId="{A05B053E-8826-F24D-843C-1470A280CC36}" type="parTrans" cxnId="{F8B1C387-D790-B34C-91BD-B306F6E6CE45}">
      <dgm:prSet/>
      <dgm:spPr/>
      <dgm:t>
        <a:bodyPr/>
        <a:lstStyle/>
        <a:p>
          <a:endParaRPr lang="pl-PL"/>
        </a:p>
      </dgm:t>
    </dgm:pt>
    <dgm:pt modelId="{1D145D4A-DC4A-3D4F-A466-C95AB65B9781}" type="sibTrans" cxnId="{F8B1C387-D790-B34C-91BD-B306F6E6CE45}">
      <dgm:prSet/>
      <dgm:spPr/>
      <dgm:t>
        <a:bodyPr/>
        <a:lstStyle/>
        <a:p>
          <a:endParaRPr lang="pl-PL"/>
        </a:p>
      </dgm:t>
    </dgm:pt>
    <dgm:pt modelId="{01ACAE0A-A593-2540-8875-F9B04C384633}">
      <dgm:prSet phldrT="[Tekst]" custT="1"/>
      <dgm:spPr/>
      <dgm:t>
        <a:bodyPr/>
        <a:lstStyle/>
        <a:p>
          <a:r>
            <a:rPr lang="pl-PL" sz="1800" b="1" dirty="0"/>
            <a:t>POSTAWIENIE ROZPOZNANIA </a:t>
          </a:r>
          <a:r>
            <a:rPr lang="pl-PL" sz="1400" dirty="0"/>
            <a:t>(lekarz)</a:t>
          </a:r>
        </a:p>
      </dgm:t>
    </dgm:pt>
    <dgm:pt modelId="{187FB972-ABBA-C943-A8A8-2977A8DA7A50}" type="parTrans" cxnId="{1F6F4FA2-C65A-3949-B145-24BECFF92EFD}">
      <dgm:prSet/>
      <dgm:spPr/>
      <dgm:t>
        <a:bodyPr/>
        <a:lstStyle/>
        <a:p>
          <a:endParaRPr lang="pl-PL"/>
        </a:p>
      </dgm:t>
    </dgm:pt>
    <dgm:pt modelId="{C71C1716-B314-E74E-972A-58208EF7767E}" type="sibTrans" cxnId="{1F6F4FA2-C65A-3949-B145-24BECFF92EFD}">
      <dgm:prSet/>
      <dgm:spPr/>
      <dgm:t>
        <a:bodyPr/>
        <a:lstStyle/>
        <a:p>
          <a:endParaRPr lang="pl-PL"/>
        </a:p>
      </dgm:t>
    </dgm:pt>
    <dgm:pt modelId="{54879B3C-9690-F44F-9C4A-C6D707B03379}">
      <dgm:prSet phldrT="[Tekst]" custT="1"/>
      <dgm:spPr/>
      <dgm:t>
        <a:bodyPr/>
        <a:lstStyle/>
        <a:p>
          <a:pPr algn="ctr"/>
          <a:r>
            <a:rPr lang="pl-PL" sz="1800" b="1" dirty="0"/>
            <a:t>WYDANIE ZALECEŃ          </a:t>
          </a:r>
          <a:r>
            <a:rPr lang="pl-PL" sz="1200" b="0" dirty="0"/>
            <a:t>(e-</a:t>
          </a:r>
          <a:r>
            <a:rPr lang="pl-PL" sz="1200" b="0" dirty="0" err="1"/>
            <a:t>Rp</a:t>
          </a:r>
          <a:r>
            <a:rPr lang="pl-PL" sz="1200" b="0" dirty="0"/>
            <a:t>. ZUS ZLA,                     e-skierowanie)     </a:t>
          </a:r>
        </a:p>
      </dgm:t>
    </dgm:pt>
    <dgm:pt modelId="{C3CD8A18-AA36-554F-B7E5-6EEAA9C1FFB6}" type="parTrans" cxnId="{3EE6A93E-1451-9B46-811B-265C45C4AA18}">
      <dgm:prSet/>
      <dgm:spPr/>
      <dgm:t>
        <a:bodyPr/>
        <a:lstStyle/>
        <a:p>
          <a:endParaRPr lang="pl-PL"/>
        </a:p>
      </dgm:t>
    </dgm:pt>
    <dgm:pt modelId="{E477615D-2898-C744-9743-A1D5F791F570}" type="sibTrans" cxnId="{3EE6A93E-1451-9B46-811B-265C45C4AA18}">
      <dgm:prSet/>
      <dgm:spPr/>
      <dgm:t>
        <a:bodyPr/>
        <a:lstStyle/>
        <a:p>
          <a:endParaRPr lang="pl-PL"/>
        </a:p>
      </dgm:t>
    </dgm:pt>
    <dgm:pt modelId="{453A6794-ADC3-0F4A-A425-5B19879FE64C}">
      <dgm:prSet phldrT="[Tekst]" custT="1"/>
      <dgm:spPr/>
      <dgm:t>
        <a:bodyPr/>
        <a:lstStyle/>
        <a:p>
          <a:r>
            <a:rPr lang="pl-PL" sz="1400" b="1" dirty="0"/>
            <a:t>WYGENEROWANIE  I PODPISANIE DOKUMENTACJI MEDYCZNEJ</a:t>
          </a:r>
        </a:p>
        <a:p>
          <a:r>
            <a:rPr lang="pl-PL" sz="1400" dirty="0"/>
            <a:t>(lekarz)</a:t>
          </a:r>
        </a:p>
      </dgm:t>
    </dgm:pt>
    <dgm:pt modelId="{903FAAE1-211E-4043-9CB2-9FF083A1BDE8}" type="parTrans" cxnId="{C76727C4-609B-B04C-8378-832A6D2614C0}">
      <dgm:prSet/>
      <dgm:spPr/>
      <dgm:t>
        <a:bodyPr/>
        <a:lstStyle/>
        <a:p>
          <a:endParaRPr lang="pl-PL"/>
        </a:p>
      </dgm:t>
    </dgm:pt>
    <dgm:pt modelId="{C8B7E68B-08D8-B445-8DD1-FF2E8F3376DF}" type="sibTrans" cxnId="{C76727C4-609B-B04C-8378-832A6D2614C0}">
      <dgm:prSet/>
      <dgm:spPr/>
      <dgm:t>
        <a:bodyPr/>
        <a:lstStyle/>
        <a:p>
          <a:endParaRPr lang="pl-PL"/>
        </a:p>
      </dgm:t>
    </dgm:pt>
    <dgm:pt modelId="{FE7BE29E-B925-414B-96DA-548D43636EE7}">
      <dgm:prSet custT="1"/>
      <dgm:spPr/>
      <dgm:t>
        <a:bodyPr/>
        <a:lstStyle/>
        <a:p>
          <a:r>
            <a:rPr lang="pl-PL" sz="1600" b="1" dirty="0"/>
            <a:t>WYBÓR KANAŁU KOMUNIKACJI</a:t>
          </a:r>
        </a:p>
        <a:p>
          <a:r>
            <a:rPr lang="pl-PL" sz="1400" dirty="0"/>
            <a:t>(audio, video, chat)</a:t>
          </a:r>
        </a:p>
      </dgm:t>
    </dgm:pt>
    <dgm:pt modelId="{F75B31C4-0216-F649-85CF-28D4163B52D8}" type="parTrans" cxnId="{61033F61-CB7F-8049-A124-495217BADEA7}">
      <dgm:prSet/>
      <dgm:spPr/>
      <dgm:t>
        <a:bodyPr/>
        <a:lstStyle/>
        <a:p>
          <a:endParaRPr lang="pl-PL"/>
        </a:p>
      </dgm:t>
    </dgm:pt>
    <dgm:pt modelId="{00A8E127-88B6-4844-A758-5ECCC1271EA1}" type="sibTrans" cxnId="{61033F61-CB7F-8049-A124-495217BADEA7}">
      <dgm:prSet/>
      <dgm:spPr/>
      <dgm:t>
        <a:bodyPr/>
        <a:lstStyle/>
        <a:p>
          <a:endParaRPr lang="pl-PL"/>
        </a:p>
      </dgm:t>
    </dgm:pt>
    <dgm:pt modelId="{AD6ED657-C7A7-7A40-95BF-35F1388B2145}">
      <dgm:prSet custT="1"/>
      <dgm:spPr/>
      <dgm:t>
        <a:bodyPr/>
        <a:lstStyle/>
        <a:p>
          <a:r>
            <a:rPr lang="pl-PL" sz="1600" b="1" dirty="0"/>
            <a:t>PRZESŁANIE WYNIKÓW BADAŃ, DOKUMENTÓW </a:t>
          </a:r>
          <a:r>
            <a:rPr lang="pl-PL" sz="1400" dirty="0"/>
            <a:t>(pacjent)</a:t>
          </a:r>
        </a:p>
      </dgm:t>
    </dgm:pt>
    <dgm:pt modelId="{7F9A9179-18A6-C049-8BDC-1A52BAE4720D}" type="parTrans" cxnId="{9FF7D9AB-1665-0741-9C08-B4988DC8A69D}">
      <dgm:prSet/>
      <dgm:spPr/>
      <dgm:t>
        <a:bodyPr/>
        <a:lstStyle/>
        <a:p>
          <a:endParaRPr lang="pl-PL"/>
        </a:p>
      </dgm:t>
    </dgm:pt>
    <dgm:pt modelId="{3E9B93C2-92ED-DF4B-96AD-C4192A9DC1C3}" type="sibTrans" cxnId="{9FF7D9AB-1665-0741-9C08-B4988DC8A69D}">
      <dgm:prSet/>
      <dgm:spPr/>
      <dgm:t>
        <a:bodyPr/>
        <a:lstStyle/>
        <a:p>
          <a:endParaRPr lang="pl-PL"/>
        </a:p>
      </dgm:t>
    </dgm:pt>
    <dgm:pt modelId="{02A2D555-F76A-E64F-851A-7D3FA9844BD1}">
      <dgm:prSet custT="1"/>
      <dgm:spPr/>
      <dgm:t>
        <a:bodyPr/>
        <a:lstStyle/>
        <a:p>
          <a:r>
            <a:rPr lang="pl-PL" sz="1700" b="1" dirty="0"/>
            <a:t>ZAPIS PACJENTA NA GRAFIK</a:t>
          </a:r>
        </a:p>
        <a:p>
          <a:r>
            <a:rPr lang="pl-PL" sz="1400" dirty="0"/>
            <a:t>(wolny slot lekarza) </a:t>
          </a:r>
        </a:p>
      </dgm:t>
    </dgm:pt>
    <dgm:pt modelId="{C436827B-58DB-CC4D-8E08-2C3B2BAE5D0D}" type="parTrans" cxnId="{375E6E5C-F176-4644-8736-10696AE85CC8}">
      <dgm:prSet/>
      <dgm:spPr/>
      <dgm:t>
        <a:bodyPr/>
        <a:lstStyle/>
        <a:p>
          <a:endParaRPr lang="pl-PL"/>
        </a:p>
      </dgm:t>
    </dgm:pt>
    <dgm:pt modelId="{CF00404B-537A-2644-A18F-993C7375D979}" type="sibTrans" cxnId="{375E6E5C-F176-4644-8736-10696AE85CC8}">
      <dgm:prSet/>
      <dgm:spPr/>
      <dgm:t>
        <a:bodyPr/>
        <a:lstStyle/>
        <a:p>
          <a:endParaRPr lang="pl-PL"/>
        </a:p>
      </dgm:t>
    </dgm:pt>
    <dgm:pt modelId="{AB995815-3B6B-8C48-ABAB-DF6E284842F5}">
      <dgm:prSet custT="1"/>
      <dgm:spPr/>
      <dgm:t>
        <a:bodyPr/>
        <a:lstStyle/>
        <a:p>
          <a:r>
            <a:rPr lang="pl-PL" sz="1600" b="1" dirty="0"/>
            <a:t>POTWIERDZENIE GOTOWOŚCI W APLIKACJI </a:t>
          </a:r>
        </a:p>
        <a:p>
          <a:r>
            <a:rPr lang="pl-PL" sz="1400" dirty="0"/>
            <a:t>(pacjent)</a:t>
          </a:r>
        </a:p>
      </dgm:t>
    </dgm:pt>
    <dgm:pt modelId="{B6743A6A-E15A-A741-BDE5-EDAEC375EBB3}" type="sibTrans" cxnId="{28D91C14-4F96-7E4B-9151-BB745B658C02}">
      <dgm:prSet/>
      <dgm:spPr/>
      <dgm:t>
        <a:bodyPr/>
        <a:lstStyle/>
        <a:p>
          <a:endParaRPr lang="pl-PL"/>
        </a:p>
      </dgm:t>
    </dgm:pt>
    <dgm:pt modelId="{BE87BECA-86FE-4743-BADA-AD8AE4760E5F}" type="parTrans" cxnId="{28D91C14-4F96-7E4B-9151-BB745B658C02}">
      <dgm:prSet/>
      <dgm:spPr/>
      <dgm:t>
        <a:bodyPr/>
        <a:lstStyle/>
        <a:p>
          <a:endParaRPr lang="pl-PL"/>
        </a:p>
      </dgm:t>
    </dgm:pt>
    <dgm:pt modelId="{80D62CAB-1B0E-1945-84A6-1F15A9229CF8}">
      <dgm:prSet custT="1"/>
      <dgm:spPr/>
      <dgm:t>
        <a:bodyPr/>
        <a:lstStyle/>
        <a:p>
          <a:r>
            <a:rPr lang="pl-PL" sz="1600" b="1" dirty="0"/>
            <a:t>ZAINICJOWANIE POŁĄCZENIA Z PACJENTEM </a:t>
          </a:r>
        </a:p>
        <a:p>
          <a:r>
            <a:rPr lang="pl-PL" sz="1400" dirty="0"/>
            <a:t>(lekarz)</a:t>
          </a:r>
        </a:p>
      </dgm:t>
    </dgm:pt>
    <dgm:pt modelId="{723A8288-8DDA-0E49-918D-C0EE5AC30D21}" type="sibTrans" cxnId="{457020D9-F173-4642-BCD7-EE504E7325BC}">
      <dgm:prSet/>
      <dgm:spPr/>
      <dgm:t>
        <a:bodyPr/>
        <a:lstStyle/>
        <a:p>
          <a:endParaRPr lang="pl-PL"/>
        </a:p>
      </dgm:t>
    </dgm:pt>
    <dgm:pt modelId="{FF8F8ED5-019D-EC46-8215-71C959002C03}" type="parTrans" cxnId="{457020D9-F173-4642-BCD7-EE504E7325BC}">
      <dgm:prSet/>
      <dgm:spPr/>
      <dgm:t>
        <a:bodyPr/>
        <a:lstStyle/>
        <a:p>
          <a:endParaRPr lang="pl-PL"/>
        </a:p>
      </dgm:t>
    </dgm:pt>
    <dgm:pt modelId="{5CE3F23D-CD47-2942-8C6C-F7CB41711798}" type="pres">
      <dgm:prSet presAssocID="{089469FB-FAA8-2C41-BF9E-7131C6F69B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14EDADE-EA02-4D4E-ADC4-0A52DCB091F3}" type="pres">
      <dgm:prSet presAssocID="{02A2D555-F76A-E64F-851A-7D3FA9844BD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4A061A-A756-E347-9198-6ABF257A4A7F}" type="pres">
      <dgm:prSet presAssocID="{CF00404B-537A-2644-A18F-993C7375D979}" presName="sibTrans" presStyleLbl="sibTrans2D1" presStyleIdx="0" presStyleCnt="8"/>
      <dgm:spPr/>
      <dgm:t>
        <a:bodyPr/>
        <a:lstStyle/>
        <a:p>
          <a:endParaRPr lang="pl-PL"/>
        </a:p>
      </dgm:t>
    </dgm:pt>
    <dgm:pt modelId="{843AD2C8-B9C7-2548-8AED-E3F349B72B78}" type="pres">
      <dgm:prSet presAssocID="{CF00404B-537A-2644-A18F-993C7375D979}" presName="connectorText" presStyleLbl="sibTrans2D1" presStyleIdx="0" presStyleCnt="8"/>
      <dgm:spPr/>
      <dgm:t>
        <a:bodyPr/>
        <a:lstStyle/>
        <a:p>
          <a:endParaRPr lang="pl-PL"/>
        </a:p>
      </dgm:t>
    </dgm:pt>
    <dgm:pt modelId="{DA8F587D-53FF-7140-8A36-BFBFB0F28FA6}" type="pres">
      <dgm:prSet presAssocID="{FE7BE29E-B925-414B-96DA-548D43636EE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E87C0B-FA8C-F448-B9F9-FCD0D3C4C735}" type="pres">
      <dgm:prSet presAssocID="{00A8E127-88B6-4844-A758-5ECCC1271EA1}" presName="sibTrans" presStyleLbl="sibTrans2D1" presStyleIdx="1" presStyleCnt="8"/>
      <dgm:spPr/>
      <dgm:t>
        <a:bodyPr/>
        <a:lstStyle/>
        <a:p>
          <a:endParaRPr lang="pl-PL"/>
        </a:p>
      </dgm:t>
    </dgm:pt>
    <dgm:pt modelId="{7ED06EC9-894D-7E42-A1C4-EDF0A863BE84}" type="pres">
      <dgm:prSet presAssocID="{00A8E127-88B6-4844-A758-5ECCC1271EA1}" presName="connectorText" presStyleLbl="sibTrans2D1" presStyleIdx="1" presStyleCnt="8"/>
      <dgm:spPr/>
      <dgm:t>
        <a:bodyPr/>
        <a:lstStyle/>
        <a:p>
          <a:endParaRPr lang="pl-PL"/>
        </a:p>
      </dgm:t>
    </dgm:pt>
    <dgm:pt modelId="{9869549B-84A4-8748-8439-F5ED0D67D6F2}" type="pres">
      <dgm:prSet presAssocID="{AB995815-3B6B-8C48-ABAB-DF6E284842F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D118C0-9C84-934A-BAC1-B89B19734AED}" type="pres">
      <dgm:prSet presAssocID="{B6743A6A-E15A-A741-BDE5-EDAEC375EBB3}" presName="sibTrans" presStyleLbl="sibTrans2D1" presStyleIdx="2" presStyleCnt="8"/>
      <dgm:spPr/>
      <dgm:t>
        <a:bodyPr/>
        <a:lstStyle/>
        <a:p>
          <a:endParaRPr lang="pl-PL"/>
        </a:p>
      </dgm:t>
    </dgm:pt>
    <dgm:pt modelId="{6B08854A-C3E5-4648-9C53-26FCC3F2CDBD}" type="pres">
      <dgm:prSet presAssocID="{B6743A6A-E15A-A741-BDE5-EDAEC375EBB3}" presName="connectorText" presStyleLbl="sibTrans2D1" presStyleIdx="2" presStyleCnt="8"/>
      <dgm:spPr/>
      <dgm:t>
        <a:bodyPr/>
        <a:lstStyle/>
        <a:p>
          <a:endParaRPr lang="pl-PL"/>
        </a:p>
      </dgm:t>
    </dgm:pt>
    <dgm:pt modelId="{5B241A62-222E-084D-8375-299256BC6C59}" type="pres">
      <dgm:prSet presAssocID="{80D62CAB-1B0E-1945-84A6-1F15A9229CF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8AA924-FE6B-B540-8DED-9A67443B50AE}" type="pres">
      <dgm:prSet presAssocID="{723A8288-8DDA-0E49-918D-C0EE5AC30D21}" presName="sibTrans" presStyleLbl="sibTrans2D1" presStyleIdx="3" presStyleCnt="8"/>
      <dgm:spPr/>
      <dgm:t>
        <a:bodyPr/>
        <a:lstStyle/>
        <a:p>
          <a:endParaRPr lang="pl-PL"/>
        </a:p>
      </dgm:t>
    </dgm:pt>
    <dgm:pt modelId="{EE8703D8-A093-0C4A-AC97-CDC16D019F9C}" type="pres">
      <dgm:prSet presAssocID="{723A8288-8DDA-0E49-918D-C0EE5AC30D21}" presName="connectorText" presStyleLbl="sibTrans2D1" presStyleIdx="3" presStyleCnt="8"/>
      <dgm:spPr/>
      <dgm:t>
        <a:bodyPr/>
        <a:lstStyle/>
        <a:p>
          <a:endParaRPr lang="pl-PL"/>
        </a:p>
      </dgm:t>
    </dgm:pt>
    <dgm:pt modelId="{F854EB3C-5DF6-6E45-B320-722FE25F8115}" type="pres">
      <dgm:prSet presAssocID="{AD6ED657-C7A7-7A40-95BF-35F1388B214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766A4E-E3A4-C149-AF91-C9E30E3346E7}" type="pres">
      <dgm:prSet presAssocID="{3E9B93C2-92ED-DF4B-96AD-C4192A9DC1C3}" presName="sibTrans" presStyleLbl="sibTrans2D1" presStyleIdx="4" presStyleCnt="8"/>
      <dgm:spPr/>
      <dgm:t>
        <a:bodyPr/>
        <a:lstStyle/>
        <a:p>
          <a:endParaRPr lang="pl-PL"/>
        </a:p>
      </dgm:t>
    </dgm:pt>
    <dgm:pt modelId="{14A9198F-5286-7A4C-AFFC-F9097132CF13}" type="pres">
      <dgm:prSet presAssocID="{3E9B93C2-92ED-DF4B-96AD-C4192A9DC1C3}" presName="connectorText" presStyleLbl="sibTrans2D1" presStyleIdx="4" presStyleCnt="8"/>
      <dgm:spPr/>
      <dgm:t>
        <a:bodyPr/>
        <a:lstStyle/>
        <a:p>
          <a:endParaRPr lang="pl-PL"/>
        </a:p>
      </dgm:t>
    </dgm:pt>
    <dgm:pt modelId="{52CE7E05-BB01-134B-988D-61E5A43387FE}" type="pres">
      <dgm:prSet presAssocID="{5B10184A-E789-A140-A20A-D950EC49A6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92767F-6DA4-B542-99BB-2B697916AB3B}" type="pres">
      <dgm:prSet presAssocID="{1D145D4A-DC4A-3D4F-A466-C95AB65B9781}" presName="sibTrans" presStyleLbl="sibTrans2D1" presStyleIdx="5" presStyleCnt="8"/>
      <dgm:spPr/>
      <dgm:t>
        <a:bodyPr/>
        <a:lstStyle/>
        <a:p>
          <a:endParaRPr lang="pl-PL"/>
        </a:p>
      </dgm:t>
    </dgm:pt>
    <dgm:pt modelId="{50B9F4DE-BE01-4049-AAB6-ABCE6F4C5BCC}" type="pres">
      <dgm:prSet presAssocID="{1D145D4A-DC4A-3D4F-A466-C95AB65B9781}" presName="connectorText" presStyleLbl="sibTrans2D1" presStyleIdx="5" presStyleCnt="8"/>
      <dgm:spPr/>
      <dgm:t>
        <a:bodyPr/>
        <a:lstStyle/>
        <a:p>
          <a:endParaRPr lang="pl-PL"/>
        </a:p>
      </dgm:t>
    </dgm:pt>
    <dgm:pt modelId="{89D1185A-F02E-3546-971F-DE82944A5249}" type="pres">
      <dgm:prSet presAssocID="{01ACAE0A-A593-2540-8875-F9B04C38463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263DF3-5355-224B-BB16-EEB52531706D}" type="pres">
      <dgm:prSet presAssocID="{C71C1716-B314-E74E-972A-58208EF7767E}" presName="sibTrans" presStyleLbl="sibTrans2D1" presStyleIdx="6" presStyleCnt="8"/>
      <dgm:spPr/>
      <dgm:t>
        <a:bodyPr/>
        <a:lstStyle/>
        <a:p>
          <a:endParaRPr lang="pl-PL"/>
        </a:p>
      </dgm:t>
    </dgm:pt>
    <dgm:pt modelId="{84728290-6A58-0B40-8950-F8E6E7FF044A}" type="pres">
      <dgm:prSet presAssocID="{C71C1716-B314-E74E-972A-58208EF7767E}" presName="connectorText" presStyleLbl="sibTrans2D1" presStyleIdx="6" presStyleCnt="8"/>
      <dgm:spPr/>
      <dgm:t>
        <a:bodyPr/>
        <a:lstStyle/>
        <a:p>
          <a:endParaRPr lang="pl-PL"/>
        </a:p>
      </dgm:t>
    </dgm:pt>
    <dgm:pt modelId="{7D3DFD29-79DC-F84D-A6BE-3763B344AF21}" type="pres">
      <dgm:prSet presAssocID="{54879B3C-9690-F44F-9C4A-C6D707B0337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A8C263-0C57-0A49-BCB1-898B8EFB7103}" type="pres">
      <dgm:prSet presAssocID="{E477615D-2898-C744-9743-A1D5F791F570}" presName="sibTrans" presStyleLbl="sibTrans2D1" presStyleIdx="7" presStyleCnt="8"/>
      <dgm:spPr/>
      <dgm:t>
        <a:bodyPr/>
        <a:lstStyle/>
        <a:p>
          <a:endParaRPr lang="pl-PL"/>
        </a:p>
      </dgm:t>
    </dgm:pt>
    <dgm:pt modelId="{DE4A57F1-E894-134D-B618-6347363808BF}" type="pres">
      <dgm:prSet presAssocID="{E477615D-2898-C744-9743-A1D5F791F570}" presName="connectorText" presStyleLbl="sibTrans2D1" presStyleIdx="7" presStyleCnt="8"/>
      <dgm:spPr/>
      <dgm:t>
        <a:bodyPr/>
        <a:lstStyle/>
        <a:p>
          <a:endParaRPr lang="pl-PL"/>
        </a:p>
      </dgm:t>
    </dgm:pt>
    <dgm:pt modelId="{BEFF7C8D-D143-BB40-A072-6638E2A1C72C}" type="pres">
      <dgm:prSet presAssocID="{453A6794-ADC3-0F4A-A425-5B19879FE64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CAA493-559D-B84E-B359-A641857F8169}" type="presOf" srcId="{3E9B93C2-92ED-DF4B-96AD-C4192A9DC1C3}" destId="{13766A4E-E3A4-C149-AF91-C9E30E3346E7}" srcOrd="0" destOrd="0" presId="urn:microsoft.com/office/officeart/2005/8/layout/process5"/>
    <dgm:cxn modelId="{2597FE2C-5044-D944-ADAE-D70F2EA43CB0}" type="presOf" srcId="{E477615D-2898-C744-9743-A1D5F791F570}" destId="{DE4A57F1-E894-134D-B618-6347363808BF}" srcOrd="1" destOrd="0" presId="urn:microsoft.com/office/officeart/2005/8/layout/process5"/>
    <dgm:cxn modelId="{F8B1C387-D790-B34C-91BD-B306F6E6CE45}" srcId="{089469FB-FAA8-2C41-BF9E-7131C6F69B9B}" destId="{5B10184A-E789-A140-A20A-D950EC49A6F1}" srcOrd="5" destOrd="0" parTransId="{A05B053E-8826-F24D-843C-1470A280CC36}" sibTransId="{1D145D4A-DC4A-3D4F-A466-C95AB65B9781}"/>
    <dgm:cxn modelId="{23F148C0-EA52-1540-9655-E54C03D5C98D}" type="presOf" srcId="{B6743A6A-E15A-A741-BDE5-EDAEC375EBB3}" destId="{64D118C0-9C84-934A-BAC1-B89B19734AED}" srcOrd="0" destOrd="0" presId="urn:microsoft.com/office/officeart/2005/8/layout/process5"/>
    <dgm:cxn modelId="{28D91C14-4F96-7E4B-9151-BB745B658C02}" srcId="{089469FB-FAA8-2C41-BF9E-7131C6F69B9B}" destId="{AB995815-3B6B-8C48-ABAB-DF6E284842F5}" srcOrd="2" destOrd="0" parTransId="{BE87BECA-86FE-4743-BADA-AD8AE4760E5F}" sibTransId="{B6743A6A-E15A-A741-BDE5-EDAEC375EBB3}"/>
    <dgm:cxn modelId="{B1421A45-6DE3-2643-B63D-D49F24BFC8C0}" type="presOf" srcId="{CF00404B-537A-2644-A18F-993C7375D979}" destId="{354A061A-A756-E347-9198-6ABF257A4A7F}" srcOrd="0" destOrd="0" presId="urn:microsoft.com/office/officeart/2005/8/layout/process5"/>
    <dgm:cxn modelId="{1F6F4FA2-C65A-3949-B145-24BECFF92EFD}" srcId="{089469FB-FAA8-2C41-BF9E-7131C6F69B9B}" destId="{01ACAE0A-A593-2540-8875-F9B04C384633}" srcOrd="6" destOrd="0" parTransId="{187FB972-ABBA-C943-A8A8-2977A8DA7A50}" sibTransId="{C71C1716-B314-E74E-972A-58208EF7767E}"/>
    <dgm:cxn modelId="{9FF7D9AB-1665-0741-9C08-B4988DC8A69D}" srcId="{089469FB-FAA8-2C41-BF9E-7131C6F69B9B}" destId="{AD6ED657-C7A7-7A40-95BF-35F1388B2145}" srcOrd="4" destOrd="0" parTransId="{7F9A9179-18A6-C049-8BDC-1A52BAE4720D}" sibTransId="{3E9B93C2-92ED-DF4B-96AD-C4192A9DC1C3}"/>
    <dgm:cxn modelId="{59A3C24C-F4F5-0649-B644-B89D089BA5C3}" type="presOf" srcId="{089469FB-FAA8-2C41-BF9E-7131C6F69B9B}" destId="{5CE3F23D-CD47-2942-8C6C-F7CB41711798}" srcOrd="0" destOrd="0" presId="urn:microsoft.com/office/officeart/2005/8/layout/process5"/>
    <dgm:cxn modelId="{28FA4670-5299-CC49-84B3-FA4B4B000CA9}" type="presOf" srcId="{01ACAE0A-A593-2540-8875-F9B04C384633}" destId="{89D1185A-F02E-3546-971F-DE82944A5249}" srcOrd="0" destOrd="0" presId="urn:microsoft.com/office/officeart/2005/8/layout/process5"/>
    <dgm:cxn modelId="{C76727C4-609B-B04C-8378-832A6D2614C0}" srcId="{089469FB-FAA8-2C41-BF9E-7131C6F69B9B}" destId="{453A6794-ADC3-0F4A-A425-5B19879FE64C}" srcOrd="8" destOrd="0" parTransId="{903FAAE1-211E-4043-9CB2-9FF083A1BDE8}" sibTransId="{C8B7E68B-08D8-B445-8DD1-FF2E8F3376DF}"/>
    <dgm:cxn modelId="{A6210061-DB3E-AC48-9156-A33C9B6B7C41}" type="presOf" srcId="{00A8E127-88B6-4844-A758-5ECCC1271EA1}" destId="{75E87C0B-FA8C-F448-B9F9-FCD0D3C4C735}" srcOrd="0" destOrd="0" presId="urn:microsoft.com/office/officeart/2005/8/layout/process5"/>
    <dgm:cxn modelId="{CE62525D-02A1-2C46-BC79-C6EF769DA75F}" type="presOf" srcId="{1D145D4A-DC4A-3D4F-A466-C95AB65B9781}" destId="{5392767F-6DA4-B542-99BB-2B697916AB3B}" srcOrd="0" destOrd="0" presId="urn:microsoft.com/office/officeart/2005/8/layout/process5"/>
    <dgm:cxn modelId="{DBCF7D92-E95F-C948-B642-306E18913221}" type="presOf" srcId="{453A6794-ADC3-0F4A-A425-5B19879FE64C}" destId="{BEFF7C8D-D143-BB40-A072-6638E2A1C72C}" srcOrd="0" destOrd="0" presId="urn:microsoft.com/office/officeart/2005/8/layout/process5"/>
    <dgm:cxn modelId="{B142D42D-7B27-9449-AF2B-11F7154B8B12}" type="presOf" srcId="{5B10184A-E789-A140-A20A-D950EC49A6F1}" destId="{52CE7E05-BB01-134B-988D-61E5A43387FE}" srcOrd="0" destOrd="0" presId="urn:microsoft.com/office/officeart/2005/8/layout/process5"/>
    <dgm:cxn modelId="{1C54497F-891E-9344-99ED-489579481252}" type="presOf" srcId="{C71C1716-B314-E74E-972A-58208EF7767E}" destId="{94263DF3-5355-224B-BB16-EEB52531706D}" srcOrd="0" destOrd="0" presId="urn:microsoft.com/office/officeart/2005/8/layout/process5"/>
    <dgm:cxn modelId="{7396C159-4F71-3147-900C-231C986EDB62}" type="presOf" srcId="{3E9B93C2-92ED-DF4B-96AD-C4192A9DC1C3}" destId="{14A9198F-5286-7A4C-AFFC-F9097132CF13}" srcOrd="1" destOrd="0" presId="urn:microsoft.com/office/officeart/2005/8/layout/process5"/>
    <dgm:cxn modelId="{703F468B-F832-0149-91FC-9281DB995DAE}" type="presOf" srcId="{723A8288-8DDA-0E49-918D-C0EE5AC30D21}" destId="{EE8703D8-A093-0C4A-AC97-CDC16D019F9C}" srcOrd="1" destOrd="0" presId="urn:microsoft.com/office/officeart/2005/8/layout/process5"/>
    <dgm:cxn modelId="{22766380-14DE-564F-974F-4FB0CFA6E5BB}" type="presOf" srcId="{FE7BE29E-B925-414B-96DA-548D43636EE7}" destId="{DA8F587D-53FF-7140-8A36-BFBFB0F28FA6}" srcOrd="0" destOrd="0" presId="urn:microsoft.com/office/officeart/2005/8/layout/process5"/>
    <dgm:cxn modelId="{457020D9-F173-4642-BCD7-EE504E7325BC}" srcId="{089469FB-FAA8-2C41-BF9E-7131C6F69B9B}" destId="{80D62CAB-1B0E-1945-84A6-1F15A9229CF8}" srcOrd="3" destOrd="0" parTransId="{FF8F8ED5-019D-EC46-8215-71C959002C03}" sibTransId="{723A8288-8DDA-0E49-918D-C0EE5AC30D21}"/>
    <dgm:cxn modelId="{3EE6A93E-1451-9B46-811B-265C45C4AA18}" srcId="{089469FB-FAA8-2C41-BF9E-7131C6F69B9B}" destId="{54879B3C-9690-F44F-9C4A-C6D707B03379}" srcOrd="7" destOrd="0" parTransId="{C3CD8A18-AA36-554F-B7E5-6EEAA9C1FFB6}" sibTransId="{E477615D-2898-C744-9743-A1D5F791F570}"/>
    <dgm:cxn modelId="{334C30BE-41EF-584A-BE6E-D04A619A6FD3}" type="presOf" srcId="{723A8288-8DDA-0E49-918D-C0EE5AC30D21}" destId="{2E8AA924-FE6B-B540-8DED-9A67443B50AE}" srcOrd="0" destOrd="0" presId="urn:microsoft.com/office/officeart/2005/8/layout/process5"/>
    <dgm:cxn modelId="{E5D9CC83-605E-AF49-8EBA-3525C3D431D6}" type="presOf" srcId="{CF00404B-537A-2644-A18F-993C7375D979}" destId="{843AD2C8-B9C7-2548-8AED-E3F349B72B78}" srcOrd="1" destOrd="0" presId="urn:microsoft.com/office/officeart/2005/8/layout/process5"/>
    <dgm:cxn modelId="{2CCC417B-F8BC-2441-B4C8-DDB12BFB5811}" type="presOf" srcId="{54879B3C-9690-F44F-9C4A-C6D707B03379}" destId="{7D3DFD29-79DC-F84D-A6BE-3763B344AF21}" srcOrd="0" destOrd="0" presId="urn:microsoft.com/office/officeart/2005/8/layout/process5"/>
    <dgm:cxn modelId="{2EBE8908-27A8-6D4E-B02A-E727AAEB9BCC}" type="presOf" srcId="{00A8E127-88B6-4844-A758-5ECCC1271EA1}" destId="{7ED06EC9-894D-7E42-A1C4-EDF0A863BE84}" srcOrd="1" destOrd="0" presId="urn:microsoft.com/office/officeart/2005/8/layout/process5"/>
    <dgm:cxn modelId="{B2420641-1737-704D-AC2C-9CA318499764}" type="presOf" srcId="{02A2D555-F76A-E64F-851A-7D3FA9844BD1}" destId="{814EDADE-EA02-4D4E-ADC4-0A52DCB091F3}" srcOrd="0" destOrd="0" presId="urn:microsoft.com/office/officeart/2005/8/layout/process5"/>
    <dgm:cxn modelId="{521353C4-BE68-3348-AC3E-3E71479B1FEA}" type="presOf" srcId="{AB995815-3B6B-8C48-ABAB-DF6E284842F5}" destId="{9869549B-84A4-8748-8439-F5ED0D67D6F2}" srcOrd="0" destOrd="0" presId="urn:microsoft.com/office/officeart/2005/8/layout/process5"/>
    <dgm:cxn modelId="{375E6E5C-F176-4644-8736-10696AE85CC8}" srcId="{089469FB-FAA8-2C41-BF9E-7131C6F69B9B}" destId="{02A2D555-F76A-E64F-851A-7D3FA9844BD1}" srcOrd="0" destOrd="0" parTransId="{C436827B-58DB-CC4D-8E08-2C3B2BAE5D0D}" sibTransId="{CF00404B-537A-2644-A18F-993C7375D979}"/>
    <dgm:cxn modelId="{F88E78B7-84CD-054F-A56E-BA0F8ED18BF1}" type="presOf" srcId="{1D145D4A-DC4A-3D4F-A466-C95AB65B9781}" destId="{50B9F4DE-BE01-4049-AAB6-ABCE6F4C5BCC}" srcOrd="1" destOrd="0" presId="urn:microsoft.com/office/officeart/2005/8/layout/process5"/>
    <dgm:cxn modelId="{4E5C6D11-7F1B-B049-AADC-99BD730F5249}" type="presOf" srcId="{C71C1716-B314-E74E-972A-58208EF7767E}" destId="{84728290-6A58-0B40-8950-F8E6E7FF044A}" srcOrd="1" destOrd="0" presId="urn:microsoft.com/office/officeart/2005/8/layout/process5"/>
    <dgm:cxn modelId="{61033F61-CB7F-8049-A124-495217BADEA7}" srcId="{089469FB-FAA8-2C41-BF9E-7131C6F69B9B}" destId="{FE7BE29E-B925-414B-96DA-548D43636EE7}" srcOrd="1" destOrd="0" parTransId="{F75B31C4-0216-F649-85CF-28D4163B52D8}" sibTransId="{00A8E127-88B6-4844-A758-5ECCC1271EA1}"/>
    <dgm:cxn modelId="{674CDF6A-1CD9-0B42-8E63-23EF7FFF6F98}" type="presOf" srcId="{AD6ED657-C7A7-7A40-95BF-35F1388B2145}" destId="{F854EB3C-5DF6-6E45-B320-722FE25F8115}" srcOrd="0" destOrd="0" presId="urn:microsoft.com/office/officeart/2005/8/layout/process5"/>
    <dgm:cxn modelId="{98A20586-5640-384D-B7BC-E1F5E7962FC3}" type="presOf" srcId="{B6743A6A-E15A-A741-BDE5-EDAEC375EBB3}" destId="{6B08854A-C3E5-4648-9C53-26FCC3F2CDBD}" srcOrd="1" destOrd="0" presId="urn:microsoft.com/office/officeart/2005/8/layout/process5"/>
    <dgm:cxn modelId="{9F4E8EC6-2CFD-7C41-93EF-6A4E3A46A0F0}" type="presOf" srcId="{80D62CAB-1B0E-1945-84A6-1F15A9229CF8}" destId="{5B241A62-222E-084D-8375-299256BC6C59}" srcOrd="0" destOrd="0" presId="urn:microsoft.com/office/officeart/2005/8/layout/process5"/>
    <dgm:cxn modelId="{4AEB2FDF-2CCE-6C42-B7A7-8A6B010DA78F}" type="presOf" srcId="{E477615D-2898-C744-9743-A1D5F791F570}" destId="{96A8C263-0C57-0A49-BCB1-898B8EFB7103}" srcOrd="0" destOrd="0" presId="urn:microsoft.com/office/officeart/2005/8/layout/process5"/>
    <dgm:cxn modelId="{F4CCA152-A0A5-2840-B874-4A1DEFD88D44}" type="presParOf" srcId="{5CE3F23D-CD47-2942-8C6C-F7CB41711798}" destId="{814EDADE-EA02-4D4E-ADC4-0A52DCB091F3}" srcOrd="0" destOrd="0" presId="urn:microsoft.com/office/officeart/2005/8/layout/process5"/>
    <dgm:cxn modelId="{C694F153-59C2-AD40-9E4D-8ECA1C23A3E4}" type="presParOf" srcId="{5CE3F23D-CD47-2942-8C6C-F7CB41711798}" destId="{354A061A-A756-E347-9198-6ABF257A4A7F}" srcOrd="1" destOrd="0" presId="urn:microsoft.com/office/officeart/2005/8/layout/process5"/>
    <dgm:cxn modelId="{31B4F193-0AE6-1442-8830-01D84812D030}" type="presParOf" srcId="{354A061A-A756-E347-9198-6ABF257A4A7F}" destId="{843AD2C8-B9C7-2548-8AED-E3F349B72B78}" srcOrd="0" destOrd="0" presId="urn:microsoft.com/office/officeart/2005/8/layout/process5"/>
    <dgm:cxn modelId="{69C94309-20BC-704F-A2A4-9C67AA649568}" type="presParOf" srcId="{5CE3F23D-CD47-2942-8C6C-F7CB41711798}" destId="{DA8F587D-53FF-7140-8A36-BFBFB0F28FA6}" srcOrd="2" destOrd="0" presId="urn:microsoft.com/office/officeart/2005/8/layout/process5"/>
    <dgm:cxn modelId="{BD1DF741-612B-2E4D-8714-1DCFC2ABC8CF}" type="presParOf" srcId="{5CE3F23D-CD47-2942-8C6C-F7CB41711798}" destId="{75E87C0B-FA8C-F448-B9F9-FCD0D3C4C735}" srcOrd="3" destOrd="0" presId="urn:microsoft.com/office/officeart/2005/8/layout/process5"/>
    <dgm:cxn modelId="{97959516-60C6-F64F-9864-31FB06C3A7AA}" type="presParOf" srcId="{75E87C0B-FA8C-F448-B9F9-FCD0D3C4C735}" destId="{7ED06EC9-894D-7E42-A1C4-EDF0A863BE84}" srcOrd="0" destOrd="0" presId="urn:microsoft.com/office/officeart/2005/8/layout/process5"/>
    <dgm:cxn modelId="{58CEC43F-E4D3-2B4A-BFDD-4854520AF42C}" type="presParOf" srcId="{5CE3F23D-CD47-2942-8C6C-F7CB41711798}" destId="{9869549B-84A4-8748-8439-F5ED0D67D6F2}" srcOrd="4" destOrd="0" presId="urn:microsoft.com/office/officeart/2005/8/layout/process5"/>
    <dgm:cxn modelId="{86BFC377-3069-4040-91FF-69D8201D9BAA}" type="presParOf" srcId="{5CE3F23D-CD47-2942-8C6C-F7CB41711798}" destId="{64D118C0-9C84-934A-BAC1-B89B19734AED}" srcOrd="5" destOrd="0" presId="urn:microsoft.com/office/officeart/2005/8/layout/process5"/>
    <dgm:cxn modelId="{20288ADD-A344-4542-9DBE-12096BCF56C9}" type="presParOf" srcId="{64D118C0-9C84-934A-BAC1-B89B19734AED}" destId="{6B08854A-C3E5-4648-9C53-26FCC3F2CDBD}" srcOrd="0" destOrd="0" presId="urn:microsoft.com/office/officeart/2005/8/layout/process5"/>
    <dgm:cxn modelId="{1AA926F2-B48C-4F49-A4B1-95A1AA8B0993}" type="presParOf" srcId="{5CE3F23D-CD47-2942-8C6C-F7CB41711798}" destId="{5B241A62-222E-084D-8375-299256BC6C59}" srcOrd="6" destOrd="0" presId="urn:microsoft.com/office/officeart/2005/8/layout/process5"/>
    <dgm:cxn modelId="{64A21275-CCB1-DE4E-998A-C404C680D9D3}" type="presParOf" srcId="{5CE3F23D-CD47-2942-8C6C-F7CB41711798}" destId="{2E8AA924-FE6B-B540-8DED-9A67443B50AE}" srcOrd="7" destOrd="0" presId="urn:microsoft.com/office/officeart/2005/8/layout/process5"/>
    <dgm:cxn modelId="{22E67B1E-D3D0-BD40-8B12-A319D4C90483}" type="presParOf" srcId="{2E8AA924-FE6B-B540-8DED-9A67443B50AE}" destId="{EE8703D8-A093-0C4A-AC97-CDC16D019F9C}" srcOrd="0" destOrd="0" presId="urn:microsoft.com/office/officeart/2005/8/layout/process5"/>
    <dgm:cxn modelId="{2C9B4543-3381-D740-805F-176A96850E71}" type="presParOf" srcId="{5CE3F23D-CD47-2942-8C6C-F7CB41711798}" destId="{F854EB3C-5DF6-6E45-B320-722FE25F8115}" srcOrd="8" destOrd="0" presId="urn:microsoft.com/office/officeart/2005/8/layout/process5"/>
    <dgm:cxn modelId="{DA41D825-D6D5-784E-8C87-2B60FEC0D2D3}" type="presParOf" srcId="{5CE3F23D-CD47-2942-8C6C-F7CB41711798}" destId="{13766A4E-E3A4-C149-AF91-C9E30E3346E7}" srcOrd="9" destOrd="0" presId="urn:microsoft.com/office/officeart/2005/8/layout/process5"/>
    <dgm:cxn modelId="{BD297454-B455-8047-974E-69BE1CFE5764}" type="presParOf" srcId="{13766A4E-E3A4-C149-AF91-C9E30E3346E7}" destId="{14A9198F-5286-7A4C-AFFC-F9097132CF13}" srcOrd="0" destOrd="0" presId="urn:microsoft.com/office/officeart/2005/8/layout/process5"/>
    <dgm:cxn modelId="{59119EF9-0A5A-254B-A73D-2705FE8A8156}" type="presParOf" srcId="{5CE3F23D-CD47-2942-8C6C-F7CB41711798}" destId="{52CE7E05-BB01-134B-988D-61E5A43387FE}" srcOrd="10" destOrd="0" presId="urn:microsoft.com/office/officeart/2005/8/layout/process5"/>
    <dgm:cxn modelId="{F381872A-B43C-6C44-87EC-5B0488086CC8}" type="presParOf" srcId="{5CE3F23D-CD47-2942-8C6C-F7CB41711798}" destId="{5392767F-6DA4-B542-99BB-2B697916AB3B}" srcOrd="11" destOrd="0" presId="urn:microsoft.com/office/officeart/2005/8/layout/process5"/>
    <dgm:cxn modelId="{7569F303-0F37-3148-BF24-E0DB0A5DEF60}" type="presParOf" srcId="{5392767F-6DA4-B542-99BB-2B697916AB3B}" destId="{50B9F4DE-BE01-4049-AAB6-ABCE6F4C5BCC}" srcOrd="0" destOrd="0" presId="urn:microsoft.com/office/officeart/2005/8/layout/process5"/>
    <dgm:cxn modelId="{6C4002A5-11C6-E943-AEF5-D69E8370979C}" type="presParOf" srcId="{5CE3F23D-CD47-2942-8C6C-F7CB41711798}" destId="{89D1185A-F02E-3546-971F-DE82944A5249}" srcOrd="12" destOrd="0" presId="urn:microsoft.com/office/officeart/2005/8/layout/process5"/>
    <dgm:cxn modelId="{81561284-25AD-7247-9F55-26CE8937884A}" type="presParOf" srcId="{5CE3F23D-CD47-2942-8C6C-F7CB41711798}" destId="{94263DF3-5355-224B-BB16-EEB52531706D}" srcOrd="13" destOrd="0" presId="urn:microsoft.com/office/officeart/2005/8/layout/process5"/>
    <dgm:cxn modelId="{F8993105-B0E5-D24A-B0AD-29107AEB3FB4}" type="presParOf" srcId="{94263DF3-5355-224B-BB16-EEB52531706D}" destId="{84728290-6A58-0B40-8950-F8E6E7FF044A}" srcOrd="0" destOrd="0" presId="urn:microsoft.com/office/officeart/2005/8/layout/process5"/>
    <dgm:cxn modelId="{22164254-4964-5546-9C42-C722A643E24E}" type="presParOf" srcId="{5CE3F23D-CD47-2942-8C6C-F7CB41711798}" destId="{7D3DFD29-79DC-F84D-A6BE-3763B344AF21}" srcOrd="14" destOrd="0" presId="urn:microsoft.com/office/officeart/2005/8/layout/process5"/>
    <dgm:cxn modelId="{AF0B0987-849D-E140-A776-3F3456443652}" type="presParOf" srcId="{5CE3F23D-CD47-2942-8C6C-F7CB41711798}" destId="{96A8C263-0C57-0A49-BCB1-898B8EFB7103}" srcOrd="15" destOrd="0" presId="urn:microsoft.com/office/officeart/2005/8/layout/process5"/>
    <dgm:cxn modelId="{8A2AC56F-054C-2D4B-AF11-3547B1C1D649}" type="presParOf" srcId="{96A8C263-0C57-0A49-BCB1-898B8EFB7103}" destId="{DE4A57F1-E894-134D-B618-6347363808BF}" srcOrd="0" destOrd="0" presId="urn:microsoft.com/office/officeart/2005/8/layout/process5"/>
    <dgm:cxn modelId="{833A6665-0D79-F94C-8C41-B78EA9109AB7}" type="presParOf" srcId="{5CE3F23D-CD47-2942-8C6C-F7CB41711798}" destId="{BEFF7C8D-D143-BB40-A072-6638E2A1C72C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86FED-4991-FF47-AB9D-93DB6D4EA3B3}">
      <dsp:nvSpPr>
        <dsp:cNvPr id="0" name=""/>
        <dsp:cNvSpPr/>
      </dsp:nvSpPr>
      <dsp:spPr>
        <a:xfrm>
          <a:off x="1501533" y="45978"/>
          <a:ext cx="2206981" cy="220698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bg1"/>
              </a:solidFill>
            </a:rPr>
            <a:t>MEDYCYNA</a:t>
          </a:r>
          <a:r>
            <a:rPr lang="pl-PL" sz="1400" kern="1200" dirty="0"/>
            <a:t> </a:t>
          </a:r>
        </a:p>
      </dsp:txBody>
      <dsp:txXfrm>
        <a:off x="1795797" y="432200"/>
        <a:ext cx="1618453" cy="993141"/>
      </dsp:txXfrm>
    </dsp:sp>
    <dsp:sp modelId="{E85ADFCD-3EC1-6D4B-BB33-A98FCDB5055A}">
      <dsp:nvSpPr>
        <dsp:cNvPr id="0" name=""/>
        <dsp:cNvSpPr/>
      </dsp:nvSpPr>
      <dsp:spPr>
        <a:xfrm>
          <a:off x="2297885" y="1425342"/>
          <a:ext cx="2206981" cy="2206981"/>
        </a:xfrm>
        <a:prstGeom prst="ellipse">
          <a:avLst/>
        </a:prstGeom>
        <a:solidFill>
          <a:schemeClr val="accent2">
            <a:alpha val="50000"/>
            <a:hueOff val="595867"/>
            <a:satOff val="3457"/>
            <a:lumOff val="343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bg1"/>
              </a:solidFill>
            </a:rPr>
            <a:t>INFORMATYKA</a:t>
          </a:r>
        </a:p>
      </dsp:txBody>
      <dsp:txXfrm>
        <a:off x="2972854" y="1995479"/>
        <a:ext cx="1324189" cy="1213839"/>
      </dsp:txXfrm>
    </dsp:sp>
    <dsp:sp modelId="{F54844BB-91B2-B149-BB3D-804F35EB4A09}">
      <dsp:nvSpPr>
        <dsp:cNvPr id="0" name=""/>
        <dsp:cNvSpPr/>
      </dsp:nvSpPr>
      <dsp:spPr>
        <a:xfrm>
          <a:off x="705180" y="1425342"/>
          <a:ext cx="2206981" cy="2206981"/>
        </a:xfrm>
        <a:prstGeom prst="ellipse">
          <a:avLst/>
        </a:prstGeom>
        <a:solidFill>
          <a:schemeClr val="accent2">
            <a:alpha val="50000"/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bg1"/>
              </a:solidFill>
            </a:rPr>
            <a:t>PRAWO</a:t>
          </a:r>
        </a:p>
      </dsp:txBody>
      <dsp:txXfrm>
        <a:off x="913004" y="1995479"/>
        <a:ext cx="1324189" cy="1213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A3B2C-A843-D448-B83D-9F988C168CD0}">
      <dsp:nvSpPr>
        <dsp:cNvPr id="0" name=""/>
        <dsp:cNvSpPr/>
      </dsp:nvSpPr>
      <dsp:spPr>
        <a:xfrm>
          <a:off x="3925" y="741142"/>
          <a:ext cx="2125146" cy="12750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e-konsultacje</a:t>
          </a:r>
        </a:p>
      </dsp:txBody>
      <dsp:txXfrm>
        <a:off x="3925" y="741142"/>
        <a:ext cx="2125146" cy="1275087"/>
      </dsp:txXfrm>
    </dsp:sp>
    <dsp:sp modelId="{55F1F0CD-A588-954F-B1F5-B26D03DA23D4}">
      <dsp:nvSpPr>
        <dsp:cNvPr id="0" name=""/>
        <dsp:cNvSpPr/>
      </dsp:nvSpPr>
      <dsp:spPr>
        <a:xfrm>
          <a:off x="2341586" y="741142"/>
          <a:ext cx="2125146" cy="1275087"/>
        </a:xfrm>
        <a:prstGeom prst="rect">
          <a:avLst/>
        </a:prstGeom>
        <a:solidFill>
          <a:schemeClr val="accent3">
            <a:hueOff val="-933620"/>
            <a:satOff val="-5259"/>
            <a:lumOff val="193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err="1"/>
            <a:t>telezabiegi</a:t>
          </a:r>
          <a:r>
            <a:rPr lang="pl-PL" sz="1900" kern="1200" dirty="0"/>
            <a:t> i </a:t>
          </a:r>
          <a:r>
            <a:rPr lang="pl-PL" sz="1900" kern="1200" dirty="0" err="1"/>
            <a:t>teleoperacje</a:t>
          </a:r>
          <a:r>
            <a:rPr lang="pl-PL" sz="1900" kern="1200" dirty="0"/>
            <a:t> </a:t>
          </a:r>
        </a:p>
      </dsp:txBody>
      <dsp:txXfrm>
        <a:off x="2341586" y="741142"/>
        <a:ext cx="2125146" cy="1275087"/>
      </dsp:txXfrm>
    </dsp:sp>
    <dsp:sp modelId="{19B964EB-0CFA-6847-AC41-523638962B1E}">
      <dsp:nvSpPr>
        <dsp:cNvPr id="0" name=""/>
        <dsp:cNvSpPr/>
      </dsp:nvSpPr>
      <dsp:spPr>
        <a:xfrm>
          <a:off x="4679247" y="741142"/>
          <a:ext cx="2125146" cy="1275087"/>
        </a:xfrm>
        <a:prstGeom prst="rect">
          <a:avLst/>
        </a:prstGeom>
        <a:solidFill>
          <a:schemeClr val="accent3">
            <a:hueOff val="-1867240"/>
            <a:satOff val="-10518"/>
            <a:lumOff val="38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err="1"/>
            <a:t>teleopieka</a:t>
          </a:r>
          <a:r>
            <a:rPr lang="pl-PL" sz="1900" kern="1200" dirty="0"/>
            <a:t> </a:t>
          </a:r>
        </a:p>
      </dsp:txBody>
      <dsp:txXfrm>
        <a:off x="4679247" y="741142"/>
        <a:ext cx="2125146" cy="1275087"/>
      </dsp:txXfrm>
    </dsp:sp>
    <dsp:sp modelId="{BB94AE30-E73F-7A4E-B179-31F4F7EEECB8}">
      <dsp:nvSpPr>
        <dsp:cNvPr id="0" name=""/>
        <dsp:cNvSpPr/>
      </dsp:nvSpPr>
      <dsp:spPr>
        <a:xfrm>
          <a:off x="7016908" y="741142"/>
          <a:ext cx="2125146" cy="1275087"/>
        </a:xfrm>
        <a:prstGeom prst="rect">
          <a:avLst/>
        </a:prstGeom>
        <a:solidFill>
          <a:schemeClr val="accent3">
            <a:hueOff val="-2800860"/>
            <a:satOff val="-15777"/>
            <a:lumOff val="581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e-konsylia</a:t>
          </a:r>
        </a:p>
      </dsp:txBody>
      <dsp:txXfrm>
        <a:off x="7016908" y="741142"/>
        <a:ext cx="2125146" cy="1275087"/>
      </dsp:txXfrm>
    </dsp:sp>
    <dsp:sp modelId="{07495F9C-D1E3-A34A-A844-972510379660}">
      <dsp:nvSpPr>
        <dsp:cNvPr id="0" name=""/>
        <dsp:cNvSpPr/>
      </dsp:nvSpPr>
      <dsp:spPr>
        <a:xfrm>
          <a:off x="9354569" y="741142"/>
          <a:ext cx="2125146" cy="1275087"/>
        </a:xfrm>
        <a:prstGeom prst="rect">
          <a:avLst/>
        </a:prstGeom>
        <a:solidFill>
          <a:schemeClr val="accent3">
            <a:hueOff val="-3734480"/>
            <a:satOff val="-21036"/>
            <a:lumOff val="77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e-rejestracja </a:t>
          </a:r>
        </a:p>
      </dsp:txBody>
      <dsp:txXfrm>
        <a:off x="9354569" y="741142"/>
        <a:ext cx="2125146" cy="1275087"/>
      </dsp:txXfrm>
    </dsp:sp>
    <dsp:sp modelId="{425817FE-7BB4-6C42-ACC3-B3170EB75AFD}">
      <dsp:nvSpPr>
        <dsp:cNvPr id="0" name=""/>
        <dsp:cNvSpPr/>
      </dsp:nvSpPr>
      <dsp:spPr>
        <a:xfrm>
          <a:off x="3925" y="2228745"/>
          <a:ext cx="2125146" cy="1275087"/>
        </a:xfrm>
        <a:prstGeom prst="rect">
          <a:avLst/>
        </a:prstGeom>
        <a:solidFill>
          <a:schemeClr val="accent3">
            <a:hueOff val="-4668100"/>
            <a:satOff val="-26294"/>
            <a:lumOff val="96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monitoring </a:t>
          </a:r>
        </a:p>
      </dsp:txBody>
      <dsp:txXfrm>
        <a:off x="3925" y="2228745"/>
        <a:ext cx="2125146" cy="1275087"/>
      </dsp:txXfrm>
    </dsp:sp>
    <dsp:sp modelId="{F3CD022E-CDBE-6941-8B84-1FFBAD77672F}">
      <dsp:nvSpPr>
        <dsp:cNvPr id="0" name=""/>
        <dsp:cNvSpPr/>
      </dsp:nvSpPr>
      <dsp:spPr>
        <a:xfrm>
          <a:off x="2341586" y="2228745"/>
          <a:ext cx="2125146" cy="1275087"/>
        </a:xfrm>
        <a:prstGeom prst="rect">
          <a:avLst/>
        </a:prstGeom>
        <a:solidFill>
          <a:schemeClr val="accent3">
            <a:hueOff val="-5601720"/>
            <a:satOff val="-31553"/>
            <a:lumOff val="1163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err="1"/>
            <a:t>telerehabilitacja</a:t>
          </a:r>
          <a:r>
            <a:rPr lang="pl-PL" sz="1900" kern="1200" dirty="0"/>
            <a:t> </a:t>
          </a:r>
        </a:p>
      </dsp:txBody>
      <dsp:txXfrm>
        <a:off x="2341586" y="2228745"/>
        <a:ext cx="2125146" cy="1275087"/>
      </dsp:txXfrm>
    </dsp:sp>
    <dsp:sp modelId="{44A30393-FBDA-7748-B3EF-FB1C714FD20A}">
      <dsp:nvSpPr>
        <dsp:cNvPr id="0" name=""/>
        <dsp:cNvSpPr/>
      </dsp:nvSpPr>
      <dsp:spPr>
        <a:xfrm>
          <a:off x="4679247" y="2228745"/>
          <a:ext cx="2125146" cy="1275087"/>
        </a:xfrm>
        <a:prstGeom prst="rect">
          <a:avLst/>
        </a:prstGeom>
        <a:solidFill>
          <a:schemeClr val="accent3">
            <a:hueOff val="-6535340"/>
            <a:satOff val="-36812"/>
            <a:lumOff val="135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ratownictwo medyczne </a:t>
          </a:r>
        </a:p>
      </dsp:txBody>
      <dsp:txXfrm>
        <a:off x="4679247" y="2228745"/>
        <a:ext cx="2125146" cy="1275087"/>
      </dsp:txXfrm>
    </dsp:sp>
    <dsp:sp modelId="{FC2528FC-6C65-2642-A340-EC1F5A1F3430}">
      <dsp:nvSpPr>
        <dsp:cNvPr id="0" name=""/>
        <dsp:cNvSpPr/>
      </dsp:nvSpPr>
      <dsp:spPr>
        <a:xfrm>
          <a:off x="7016908" y="2228745"/>
          <a:ext cx="2125146" cy="1275087"/>
        </a:xfrm>
        <a:prstGeom prst="rect">
          <a:avLst/>
        </a:prstGeom>
        <a:solidFill>
          <a:schemeClr val="accent3">
            <a:hueOff val="-7468960"/>
            <a:satOff val="-42071"/>
            <a:lumOff val="1551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telenauczanie </a:t>
          </a:r>
        </a:p>
      </dsp:txBody>
      <dsp:txXfrm>
        <a:off x="7016908" y="2228745"/>
        <a:ext cx="2125146" cy="1275087"/>
      </dsp:txXfrm>
    </dsp:sp>
    <dsp:sp modelId="{BBD7FEE5-5E2A-A44D-9ADD-0BEF9BF02C8F}">
      <dsp:nvSpPr>
        <dsp:cNvPr id="0" name=""/>
        <dsp:cNvSpPr/>
      </dsp:nvSpPr>
      <dsp:spPr>
        <a:xfrm>
          <a:off x="9354569" y="2228745"/>
          <a:ext cx="2125146" cy="1275087"/>
        </a:xfrm>
        <a:prstGeom prst="rect">
          <a:avLst/>
        </a:prstGeom>
        <a:solidFill>
          <a:schemeClr val="accent3">
            <a:hueOff val="-8402580"/>
            <a:satOff val="-47330"/>
            <a:lumOff val="1745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system e-</a:t>
          </a:r>
          <a:r>
            <a:rPr lang="pl-PL" sz="1900" kern="1200" dirty="0" err="1"/>
            <a:t>call</a:t>
          </a:r>
          <a:endParaRPr lang="pl-PL" sz="1900" kern="1200" dirty="0"/>
        </a:p>
      </dsp:txBody>
      <dsp:txXfrm>
        <a:off x="9354569" y="2228745"/>
        <a:ext cx="2125146" cy="1275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A3B2C-A843-D448-B83D-9F988C168CD0}">
      <dsp:nvSpPr>
        <dsp:cNvPr id="0" name=""/>
        <dsp:cNvSpPr/>
      </dsp:nvSpPr>
      <dsp:spPr>
        <a:xfrm>
          <a:off x="3224" y="278661"/>
          <a:ext cx="3458830" cy="24120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/>
            <a:t>e-konsultacje</a:t>
          </a:r>
        </a:p>
      </dsp:txBody>
      <dsp:txXfrm>
        <a:off x="3224" y="278661"/>
        <a:ext cx="3458830" cy="2412003"/>
      </dsp:txXfrm>
    </dsp:sp>
    <dsp:sp modelId="{55F1F0CD-A588-954F-B1F5-B26D03DA23D4}">
      <dsp:nvSpPr>
        <dsp:cNvPr id="0" name=""/>
        <dsp:cNvSpPr/>
      </dsp:nvSpPr>
      <dsp:spPr>
        <a:xfrm>
          <a:off x="3644289" y="937957"/>
          <a:ext cx="1822355" cy="1093413"/>
        </a:xfrm>
        <a:prstGeom prst="rect">
          <a:avLst/>
        </a:prstGeom>
        <a:solidFill>
          <a:schemeClr val="accent3">
            <a:hueOff val="-933620"/>
            <a:satOff val="-5259"/>
            <a:lumOff val="193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/>
            <a:t>telezabiegi</a:t>
          </a:r>
          <a:r>
            <a:rPr lang="pl-PL" sz="1600" kern="1200" dirty="0"/>
            <a:t> i </a:t>
          </a:r>
          <a:r>
            <a:rPr lang="pl-PL" sz="1600" kern="1200" dirty="0" err="1"/>
            <a:t>teleoperacje</a:t>
          </a:r>
          <a:r>
            <a:rPr lang="pl-PL" sz="1600" kern="1200" dirty="0"/>
            <a:t> </a:t>
          </a:r>
        </a:p>
      </dsp:txBody>
      <dsp:txXfrm>
        <a:off x="3644289" y="937957"/>
        <a:ext cx="1822355" cy="1093413"/>
      </dsp:txXfrm>
    </dsp:sp>
    <dsp:sp modelId="{19B964EB-0CFA-6847-AC41-523638962B1E}">
      <dsp:nvSpPr>
        <dsp:cNvPr id="0" name=""/>
        <dsp:cNvSpPr/>
      </dsp:nvSpPr>
      <dsp:spPr>
        <a:xfrm>
          <a:off x="5648880" y="937957"/>
          <a:ext cx="1822355" cy="1093413"/>
        </a:xfrm>
        <a:prstGeom prst="rect">
          <a:avLst/>
        </a:prstGeom>
        <a:solidFill>
          <a:schemeClr val="accent3">
            <a:hueOff val="-1867240"/>
            <a:satOff val="-10518"/>
            <a:lumOff val="38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/>
            <a:t>teleopieka</a:t>
          </a:r>
          <a:r>
            <a:rPr lang="pl-PL" sz="1600" kern="1200" dirty="0"/>
            <a:t> </a:t>
          </a:r>
        </a:p>
      </dsp:txBody>
      <dsp:txXfrm>
        <a:off x="5648880" y="937957"/>
        <a:ext cx="1822355" cy="1093413"/>
      </dsp:txXfrm>
    </dsp:sp>
    <dsp:sp modelId="{BB94AE30-E73F-7A4E-B179-31F4F7EEECB8}">
      <dsp:nvSpPr>
        <dsp:cNvPr id="0" name=""/>
        <dsp:cNvSpPr/>
      </dsp:nvSpPr>
      <dsp:spPr>
        <a:xfrm>
          <a:off x="7653471" y="937957"/>
          <a:ext cx="1822355" cy="1093413"/>
        </a:xfrm>
        <a:prstGeom prst="rect">
          <a:avLst/>
        </a:prstGeom>
        <a:solidFill>
          <a:schemeClr val="accent3">
            <a:hueOff val="-2800860"/>
            <a:satOff val="-15777"/>
            <a:lumOff val="581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e-konsylia</a:t>
          </a:r>
        </a:p>
      </dsp:txBody>
      <dsp:txXfrm>
        <a:off x="7653471" y="937957"/>
        <a:ext cx="1822355" cy="1093413"/>
      </dsp:txXfrm>
    </dsp:sp>
    <dsp:sp modelId="{07495F9C-D1E3-A34A-A844-972510379660}">
      <dsp:nvSpPr>
        <dsp:cNvPr id="0" name=""/>
        <dsp:cNvSpPr/>
      </dsp:nvSpPr>
      <dsp:spPr>
        <a:xfrm>
          <a:off x="9658061" y="937957"/>
          <a:ext cx="1822355" cy="1093413"/>
        </a:xfrm>
        <a:prstGeom prst="rect">
          <a:avLst/>
        </a:prstGeom>
        <a:solidFill>
          <a:schemeClr val="accent3">
            <a:hueOff val="-3734480"/>
            <a:satOff val="-21036"/>
            <a:lumOff val="77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e-rejestracja </a:t>
          </a:r>
        </a:p>
      </dsp:txBody>
      <dsp:txXfrm>
        <a:off x="9658061" y="937957"/>
        <a:ext cx="1822355" cy="1093413"/>
      </dsp:txXfrm>
    </dsp:sp>
    <dsp:sp modelId="{425817FE-7BB4-6C42-ACC3-B3170EB75AFD}">
      <dsp:nvSpPr>
        <dsp:cNvPr id="0" name=""/>
        <dsp:cNvSpPr/>
      </dsp:nvSpPr>
      <dsp:spPr>
        <a:xfrm>
          <a:off x="821461" y="2872901"/>
          <a:ext cx="1822355" cy="1093413"/>
        </a:xfrm>
        <a:prstGeom prst="rect">
          <a:avLst/>
        </a:prstGeom>
        <a:solidFill>
          <a:schemeClr val="accent3">
            <a:hueOff val="-4668100"/>
            <a:satOff val="-26294"/>
            <a:lumOff val="96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monitoring </a:t>
          </a:r>
        </a:p>
      </dsp:txBody>
      <dsp:txXfrm>
        <a:off x="821461" y="2872901"/>
        <a:ext cx="1822355" cy="1093413"/>
      </dsp:txXfrm>
    </dsp:sp>
    <dsp:sp modelId="{F3CD022E-CDBE-6941-8B84-1FFBAD77672F}">
      <dsp:nvSpPr>
        <dsp:cNvPr id="0" name=""/>
        <dsp:cNvSpPr/>
      </dsp:nvSpPr>
      <dsp:spPr>
        <a:xfrm>
          <a:off x="2826052" y="2872901"/>
          <a:ext cx="1822355" cy="1093413"/>
        </a:xfrm>
        <a:prstGeom prst="rect">
          <a:avLst/>
        </a:prstGeom>
        <a:solidFill>
          <a:schemeClr val="accent3">
            <a:hueOff val="-5601720"/>
            <a:satOff val="-31553"/>
            <a:lumOff val="1163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/>
            <a:t>telerehabilitacja</a:t>
          </a:r>
          <a:r>
            <a:rPr lang="pl-PL" sz="1600" kern="1200" dirty="0"/>
            <a:t> </a:t>
          </a:r>
        </a:p>
      </dsp:txBody>
      <dsp:txXfrm>
        <a:off x="2826052" y="2872901"/>
        <a:ext cx="1822355" cy="1093413"/>
      </dsp:txXfrm>
    </dsp:sp>
    <dsp:sp modelId="{44A30393-FBDA-7748-B3EF-FB1C714FD20A}">
      <dsp:nvSpPr>
        <dsp:cNvPr id="0" name=""/>
        <dsp:cNvSpPr/>
      </dsp:nvSpPr>
      <dsp:spPr>
        <a:xfrm>
          <a:off x="4830642" y="2872901"/>
          <a:ext cx="1822355" cy="1093413"/>
        </a:xfrm>
        <a:prstGeom prst="rect">
          <a:avLst/>
        </a:prstGeom>
        <a:solidFill>
          <a:schemeClr val="accent3">
            <a:hueOff val="-6535340"/>
            <a:satOff val="-36812"/>
            <a:lumOff val="135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ratownictwo medyczne </a:t>
          </a:r>
        </a:p>
      </dsp:txBody>
      <dsp:txXfrm>
        <a:off x="4830642" y="2872901"/>
        <a:ext cx="1822355" cy="1093413"/>
      </dsp:txXfrm>
    </dsp:sp>
    <dsp:sp modelId="{FC2528FC-6C65-2642-A340-EC1F5A1F3430}">
      <dsp:nvSpPr>
        <dsp:cNvPr id="0" name=""/>
        <dsp:cNvSpPr/>
      </dsp:nvSpPr>
      <dsp:spPr>
        <a:xfrm>
          <a:off x="6835233" y="2872901"/>
          <a:ext cx="1822355" cy="1093413"/>
        </a:xfrm>
        <a:prstGeom prst="rect">
          <a:avLst/>
        </a:prstGeom>
        <a:solidFill>
          <a:schemeClr val="accent3">
            <a:hueOff val="-7468960"/>
            <a:satOff val="-42071"/>
            <a:lumOff val="1551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telenauczanie </a:t>
          </a:r>
        </a:p>
      </dsp:txBody>
      <dsp:txXfrm>
        <a:off x="6835233" y="2872901"/>
        <a:ext cx="1822355" cy="1093413"/>
      </dsp:txXfrm>
    </dsp:sp>
    <dsp:sp modelId="{BBD7FEE5-5E2A-A44D-9ADD-0BEF9BF02C8F}">
      <dsp:nvSpPr>
        <dsp:cNvPr id="0" name=""/>
        <dsp:cNvSpPr/>
      </dsp:nvSpPr>
      <dsp:spPr>
        <a:xfrm>
          <a:off x="8839824" y="2872901"/>
          <a:ext cx="1822355" cy="1093413"/>
        </a:xfrm>
        <a:prstGeom prst="rect">
          <a:avLst/>
        </a:prstGeom>
        <a:solidFill>
          <a:schemeClr val="accent3">
            <a:hueOff val="-8402580"/>
            <a:satOff val="-47330"/>
            <a:lumOff val="1745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system e-</a:t>
          </a:r>
          <a:r>
            <a:rPr lang="pl-PL" sz="1600" kern="1200" dirty="0" err="1"/>
            <a:t>call</a:t>
          </a:r>
          <a:endParaRPr lang="pl-PL" sz="1600" kern="1200" dirty="0"/>
        </a:p>
      </dsp:txBody>
      <dsp:txXfrm>
        <a:off x="8839824" y="2872901"/>
        <a:ext cx="1822355" cy="1093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EDADE-EA02-4D4E-ADC4-0A52DCB091F3}">
      <dsp:nvSpPr>
        <dsp:cNvPr id="0" name=""/>
        <dsp:cNvSpPr/>
      </dsp:nvSpPr>
      <dsp:spPr>
        <a:xfrm>
          <a:off x="105171" y="661"/>
          <a:ext cx="2083593" cy="12501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/>
            <a:t>ZAPIS PACJENTA NA GRAFIK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(wolny slot lekarza) </a:t>
          </a:r>
        </a:p>
      </dsp:txBody>
      <dsp:txXfrm>
        <a:off x="141787" y="37277"/>
        <a:ext cx="2010361" cy="1176924"/>
      </dsp:txXfrm>
    </dsp:sp>
    <dsp:sp modelId="{354A061A-A756-E347-9198-6ABF257A4A7F}">
      <dsp:nvSpPr>
        <dsp:cNvPr id="0" name=""/>
        <dsp:cNvSpPr/>
      </dsp:nvSpPr>
      <dsp:spPr>
        <a:xfrm>
          <a:off x="2372121" y="367374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2372121" y="470720"/>
        <a:ext cx="309205" cy="310039"/>
      </dsp:txXfrm>
    </dsp:sp>
    <dsp:sp modelId="{DA8F587D-53FF-7140-8A36-BFBFB0F28FA6}">
      <dsp:nvSpPr>
        <dsp:cNvPr id="0" name=""/>
        <dsp:cNvSpPr/>
      </dsp:nvSpPr>
      <dsp:spPr>
        <a:xfrm>
          <a:off x="3022203" y="661"/>
          <a:ext cx="2083593" cy="1250156"/>
        </a:xfrm>
        <a:prstGeom prst="roundRect">
          <a:avLst>
            <a:gd name="adj" fmla="val 10000"/>
          </a:avLst>
        </a:prstGeom>
        <a:solidFill>
          <a:schemeClr val="accent3">
            <a:hueOff val="-1050322"/>
            <a:satOff val="-5916"/>
            <a:lumOff val="218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WYBÓR KANAŁU KOMUNIKACJI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(audio, video, chat)</a:t>
          </a:r>
        </a:p>
      </dsp:txBody>
      <dsp:txXfrm>
        <a:off x="3058819" y="37277"/>
        <a:ext cx="2010361" cy="1176924"/>
      </dsp:txXfrm>
    </dsp:sp>
    <dsp:sp modelId="{75E87C0B-FA8C-F448-B9F9-FCD0D3C4C735}">
      <dsp:nvSpPr>
        <dsp:cNvPr id="0" name=""/>
        <dsp:cNvSpPr/>
      </dsp:nvSpPr>
      <dsp:spPr>
        <a:xfrm>
          <a:off x="5289153" y="367374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200369"/>
            <a:satOff val="-6761"/>
            <a:lumOff val="24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5289153" y="470720"/>
        <a:ext cx="309205" cy="310039"/>
      </dsp:txXfrm>
    </dsp:sp>
    <dsp:sp modelId="{9869549B-84A4-8748-8439-F5ED0D67D6F2}">
      <dsp:nvSpPr>
        <dsp:cNvPr id="0" name=""/>
        <dsp:cNvSpPr/>
      </dsp:nvSpPr>
      <dsp:spPr>
        <a:xfrm>
          <a:off x="5939234" y="661"/>
          <a:ext cx="2083593" cy="1250156"/>
        </a:xfrm>
        <a:prstGeom prst="roundRect">
          <a:avLst>
            <a:gd name="adj" fmla="val 10000"/>
          </a:avLst>
        </a:prstGeom>
        <a:solidFill>
          <a:schemeClr val="accent3">
            <a:hueOff val="-2100645"/>
            <a:satOff val="-11833"/>
            <a:lumOff val="436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POTWIERDZENIE GOTOWOŚCI W APLIKACJI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(pacjent)</a:t>
          </a:r>
        </a:p>
      </dsp:txBody>
      <dsp:txXfrm>
        <a:off x="5975850" y="37277"/>
        <a:ext cx="2010361" cy="1176924"/>
      </dsp:txXfrm>
    </dsp:sp>
    <dsp:sp modelId="{64D118C0-9C84-934A-BAC1-B89B19734AED}">
      <dsp:nvSpPr>
        <dsp:cNvPr id="0" name=""/>
        <dsp:cNvSpPr/>
      </dsp:nvSpPr>
      <dsp:spPr>
        <a:xfrm rot="5400000">
          <a:off x="6760170" y="1396669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400737"/>
            <a:satOff val="-13523"/>
            <a:lumOff val="49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 rot="-5400000">
        <a:off x="6826011" y="1434174"/>
        <a:ext cx="310039" cy="309205"/>
      </dsp:txXfrm>
    </dsp:sp>
    <dsp:sp modelId="{5B241A62-222E-084D-8375-299256BC6C59}">
      <dsp:nvSpPr>
        <dsp:cNvPr id="0" name=""/>
        <dsp:cNvSpPr/>
      </dsp:nvSpPr>
      <dsp:spPr>
        <a:xfrm>
          <a:off x="5939234" y="2084255"/>
          <a:ext cx="2083593" cy="1250156"/>
        </a:xfrm>
        <a:prstGeom prst="roundRect">
          <a:avLst>
            <a:gd name="adj" fmla="val 10000"/>
          </a:avLst>
        </a:prstGeom>
        <a:solidFill>
          <a:schemeClr val="accent3">
            <a:hueOff val="-3150967"/>
            <a:satOff val="-17749"/>
            <a:lumOff val="654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ZAINICJOWANIE POŁĄCZENIA Z PACJENTEM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(lekarz)</a:t>
          </a:r>
        </a:p>
      </dsp:txBody>
      <dsp:txXfrm>
        <a:off x="5975850" y="2120871"/>
        <a:ext cx="2010361" cy="1176924"/>
      </dsp:txXfrm>
    </dsp:sp>
    <dsp:sp modelId="{2E8AA924-FE6B-B540-8DED-9A67443B50AE}">
      <dsp:nvSpPr>
        <dsp:cNvPr id="0" name=""/>
        <dsp:cNvSpPr/>
      </dsp:nvSpPr>
      <dsp:spPr>
        <a:xfrm rot="10800000">
          <a:off x="5314156" y="2450967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601106"/>
            <a:satOff val="-20284"/>
            <a:lumOff val="74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 rot="10800000">
        <a:off x="5446672" y="2554313"/>
        <a:ext cx="309205" cy="310039"/>
      </dsp:txXfrm>
    </dsp:sp>
    <dsp:sp modelId="{F854EB3C-5DF6-6E45-B320-722FE25F8115}">
      <dsp:nvSpPr>
        <dsp:cNvPr id="0" name=""/>
        <dsp:cNvSpPr/>
      </dsp:nvSpPr>
      <dsp:spPr>
        <a:xfrm>
          <a:off x="3022203" y="2084255"/>
          <a:ext cx="2083593" cy="1250156"/>
        </a:xfrm>
        <a:prstGeom prst="roundRect">
          <a:avLst>
            <a:gd name="adj" fmla="val 10000"/>
          </a:avLst>
        </a:prstGeom>
        <a:solidFill>
          <a:schemeClr val="accent3">
            <a:hueOff val="-4201290"/>
            <a:satOff val="-23665"/>
            <a:lumOff val="872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PRZESŁANIE WYNIKÓW BADAŃ, DOKUMENTÓW </a:t>
          </a:r>
          <a:r>
            <a:rPr lang="pl-PL" sz="1400" kern="1200" dirty="0"/>
            <a:t>(pacjent)</a:t>
          </a:r>
        </a:p>
      </dsp:txBody>
      <dsp:txXfrm>
        <a:off x="3058819" y="2120871"/>
        <a:ext cx="2010361" cy="1176924"/>
      </dsp:txXfrm>
    </dsp:sp>
    <dsp:sp modelId="{13766A4E-E3A4-C149-AF91-C9E30E3346E7}">
      <dsp:nvSpPr>
        <dsp:cNvPr id="0" name=""/>
        <dsp:cNvSpPr/>
      </dsp:nvSpPr>
      <dsp:spPr>
        <a:xfrm rot="10800000">
          <a:off x="2397125" y="2450967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801474"/>
            <a:satOff val="-27046"/>
            <a:lumOff val="99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 rot="10800000">
        <a:off x="2529641" y="2554313"/>
        <a:ext cx="309205" cy="310039"/>
      </dsp:txXfrm>
    </dsp:sp>
    <dsp:sp modelId="{52CE7E05-BB01-134B-988D-61E5A43387FE}">
      <dsp:nvSpPr>
        <dsp:cNvPr id="0" name=""/>
        <dsp:cNvSpPr/>
      </dsp:nvSpPr>
      <dsp:spPr>
        <a:xfrm>
          <a:off x="105171" y="2084255"/>
          <a:ext cx="2083593" cy="1250156"/>
        </a:xfrm>
        <a:prstGeom prst="roundRect">
          <a:avLst>
            <a:gd name="adj" fmla="val 10000"/>
          </a:avLst>
        </a:prstGeom>
        <a:solidFill>
          <a:schemeClr val="accent3">
            <a:hueOff val="-5251612"/>
            <a:satOff val="-29581"/>
            <a:lumOff val="1090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/>
            <a:t>TELEMEDYCZNE BADANIE PODMIOTOWE </a:t>
          </a:r>
          <a:r>
            <a:rPr lang="pl-PL" sz="1400" b="0" kern="1200" dirty="0"/>
            <a:t>(lekarz)</a:t>
          </a:r>
        </a:p>
      </dsp:txBody>
      <dsp:txXfrm>
        <a:off x="141787" y="2120871"/>
        <a:ext cx="2010361" cy="1176924"/>
      </dsp:txXfrm>
    </dsp:sp>
    <dsp:sp modelId="{5392767F-6DA4-B542-99BB-2B697916AB3B}">
      <dsp:nvSpPr>
        <dsp:cNvPr id="0" name=""/>
        <dsp:cNvSpPr/>
      </dsp:nvSpPr>
      <dsp:spPr>
        <a:xfrm rot="5400000">
          <a:off x="926107" y="3480263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6001843"/>
            <a:satOff val="-33807"/>
            <a:lumOff val="1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 rot="-5400000">
        <a:off x="991948" y="3517768"/>
        <a:ext cx="310039" cy="309205"/>
      </dsp:txXfrm>
    </dsp:sp>
    <dsp:sp modelId="{89D1185A-F02E-3546-971F-DE82944A5249}">
      <dsp:nvSpPr>
        <dsp:cNvPr id="0" name=""/>
        <dsp:cNvSpPr/>
      </dsp:nvSpPr>
      <dsp:spPr>
        <a:xfrm>
          <a:off x="105171" y="4167849"/>
          <a:ext cx="2083593" cy="1250156"/>
        </a:xfrm>
        <a:prstGeom prst="roundRect">
          <a:avLst>
            <a:gd name="adj" fmla="val 10000"/>
          </a:avLst>
        </a:prstGeom>
        <a:solidFill>
          <a:schemeClr val="accent3">
            <a:hueOff val="-6301935"/>
            <a:satOff val="-35498"/>
            <a:lumOff val="130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POSTAWIENIE ROZPOZNANIA </a:t>
          </a:r>
          <a:r>
            <a:rPr lang="pl-PL" sz="1400" kern="1200" dirty="0"/>
            <a:t>(lekarz)</a:t>
          </a:r>
        </a:p>
      </dsp:txBody>
      <dsp:txXfrm>
        <a:off x="141787" y="4204465"/>
        <a:ext cx="2010361" cy="1176924"/>
      </dsp:txXfrm>
    </dsp:sp>
    <dsp:sp modelId="{94263DF3-5355-224B-BB16-EEB52531706D}">
      <dsp:nvSpPr>
        <dsp:cNvPr id="0" name=""/>
        <dsp:cNvSpPr/>
      </dsp:nvSpPr>
      <dsp:spPr>
        <a:xfrm>
          <a:off x="2372121" y="4534561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202211"/>
            <a:satOff val="-40569"/>
            <a:lumOff val="149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2372121" y="4637907"/>
        <a:ext cx="309205" cy="310039"/>
      </dsp:txXfrm>
    </dsp:sp>
    <dsp:sp modelId="{7D3DFD29-79DC-F84D-A6BE-3763B344AF21}">
      <dsp:nvSpPr>
        <dsp:cNvPr id="0" name=""/>
        <dsp:cNvSpPr/>
      </dsp:nvSpPr>
      <dsp:spPr>
        <a:xfrm>
          <a:off x="3022203" y="4167849"/>
          <a:ext cx="2083593" cy="1250156"/>
        </a:xfrm>
        <a:prstGeom prst="roundRect">
          <a:avLst>
            <a:gd name="adj" fmla="val 10000"/>
          </a:avLst>
        </a:prstGeom>
        <a:solidFill>
          <a:schemeClr val="accent3">
            <a:hueOff val="-7352258"/>
            <a:satOff val="-41414"/>
            <a:lumOff val="1527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WYDANIE ZALECEŃ          </a:t>
          </a:r>
          <a:r>
            <a:rPr lang="pl-PL" sz="1200" b="0" kern="1200" dirty="0"/>
            <a:t>(e-</a:t>
          </a:r>
          <a:r>
            <a:rPr lang="pl-PL" sz="1200" b="0" kern="1200" dirty="0" err="1"/>
            <a:t>Rp</a:t>
          </a:r>
          <a:r>
            <a:rPr lang="pl-PL" sz="1200" b="0" kern="1200" dirty="0"/>
            <a:t>. ZUS ZLA,                     e-skierowanie)     </a:t>
          </a:r>
        </a:p>
      </dsp:txBody>
      <dsp:txXfrm>
        <a:off x="3058819" y="4204465"/>
        <a:ext cx="2010361" cy="1176924"/>
      </dsp:txXfrm>
    </dsp:sp>
    <dsp:sp modelId="{96A8C263-0C57-0A49-BCB1-898B8EFB7103}">
      <dsp:nvSpPr>
        <dsp:cNvPr id="0" name=""/>
        <dsp:cNvSpPr/>
      </dsp:nvSpPr>
      <dsp:spPr>
        <a:xfrm>
          <a:off x="5289153" y="4534561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402580"/>
            <a:satOff val="-47330"/>
            <a:lumOff val="1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5289153" y="4637907"/>
        <a:ext cx="309205" cy="310039"/>
      </dsp:txXfrm>
    </dsp:sp>
    <dsp:sp modelId="{BEFF7C8D-D143-BB40-A072-6638E2A1C72C}">
      <dsp:nvSpPr>
        <dsp:cNvPr id="0" name=""/>
        <dsp:cNvSpPr/>
      </dsp:nvSpPr>
      <dsp:spPr>
        <a:xfrm>
          <a:off x="5939234" y="4167849"/>
          <a:ext cx="2083593" cy="1250156"/>
        </a:xfrm>
        <a:prstGeom prst="roundRect">
          <a:avLst>
            <a:gd name="adj" fmla="val 10000"/>
          </a:avLst>
        </a:prstGeom>
        <a:solidFill>
          <a:schemeClr val="accent3">
            <a:hueOff val="-8402580"/>
            <a:satOff val="-47330"/>
            <a:lumOff val="1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/>
            <a:t>WYGENEROWANIE  I PODPISANIE DOKUMENTACJI MEDYCZNEJ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(lekarz)</a:t>
          </a:r>
        </a:p>
      </dsp:txBody>
      <dsp:txXfrm>
        <a:off x="5975850" y="4204465"/>
        <a:ext cx="2010361" cy="117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468DCF79-24B9-AD48-88A5-8AF2790C23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5966BB0-B9A8-4F46-9350-E85E52B83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3F6EF-EFE2-7E43-BFC5-C14012019EE3}" type="datetimeFigureOut">
              <a:rPr lang="pl-PL" smtClean="0"/>
              <a:t>2019-11-07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6FA75CC7-659A-8348-A0FF-F68E02568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F19532E-24B0-3A4F-9D45-2989ED2D5E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D0282-F8D8-0A44-A552-D9B64297850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452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26805-70A4-5E4F-954F-FC8A646EE0D2}" type="datetimeFigureOut">
              <a:rPr lang="pl-PL" smtClean="0"/>
              <a:t>2019-11-07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5427C-607D-CF4A-98EC-5AC7803A93D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029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189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5427C-607D-CF4A-98EC-5AC7803A93D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1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5427C-607D-CF4A-98EC-5AC7803A93D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68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610338" y="0"/>
            <a:ext cx="10980001" cy="127220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/>
          </p:nvPr>
        </p:nvSpPr>
        <p:spPr>
          <a:xfrm>
            <a:off x="610338" y="1433739"/>
            <a:ext cx="10980001" cy="435133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731520" indent="-274320"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188720" indent="-274320"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645920" indent="-274320"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103120" indent="-274320"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86355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.sikorski@uksw.edu.pl" TargetMode="External"/><Relationship Id="rId2" Type="http://schemas.openxmlformats.org/officeDocument/2006/relationships/hyperlink" Target="mailto:sebastian_sikorski@onet.p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27F815-49C5-8443-BF66-72E826C62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1205934"/>
          </a:xfrm>
        </p:spPr>
        <p:txBody>
          <a:bodyPr>
            <a:normAutofit/>
          </a:bodyPr>
          <a:lstStyle/>
          <a:p>
            <a:r>
              <a:rPr lang="pl-PL" sz="3200" dirty="0"/>
              <a:t>POSIEDZENIE PLENARNE Rady naukowej przy ministrze zdrowia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54EFB91-0131-0145-B633-07DBF9195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/>
          <a:lstStyle/>
          <a:p>
            <a:r>
              <a:rPr lang="pl-PL" dirty="0"/>
              <a:t>07 listopada 2019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658D0DF-55F2-6C46-ADBB-9F6123434E6D}"/>
              </a:ext>
            </a:extLst>
          </p:cNvPr>
          <p:cNvSpPr txBox="1"/>
          <p:nvPr/>
        </p:nvSpPr>
        <p:spPr>
          <a:xfrm>
            <a:off x="581191" y="3965221"/>
            <a:ext cx="10555357" cy="13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b="1" u="sng" dirty="0">
                <a:solidFill>
                  <a:schemeClr val="bg1"/>
                </a:solidFill>
              </a:rPr>
              <a:t>Wdrożenie świadczeń opieki zdrowotnej z zastosowaniem telemedycyny w poradniach specjalistycznych.</a:t>
            </a:r>
            <a:endParaRPr lang="pl-PL" sz="2800" b="1" u="sng" dirty="0"/>
          </a:p>
        </p:txBody>
      </p:sp>
    </p:spTree>
    <p:extLst>
      <p:ext uri="{BB962C8B-B14F-4D97-AF65-F5344CB8AC3E}">
        <p14:creationId xmlns:p14="http://schemas.microsoft.com/office/powerpoint/2010/main" val="22936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CEC873-D2E8-5A4D-8E95-3B919E5F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Nowoczesne platformy </a:t>
            </a:r>
            <a:r>
              <a:rPr lang="pl-PL" dirty="0" err="1"/>
              <a:t>telemedyczne</a:t>
            </a:r>
            <a:r>
              <a:rPr lang="pl-PL" dirty="0"/>
              <a:t>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C92FD78-9789-5046-8C23-F82F5C649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pozwalają na realizację </a:t>
            </a:r>
            <a:r>
              <a:rPr lang="pl-PL" dirty="0" err="1"/>
              <a:t>świadczenia</a:t>
            </a:r>
            <a:r>
              <a:rPr lang="pl-PL" dirty="0"/>
              <a:t> przy </a:t>
            </a:r>
            <a:r>
              <a:rPr lang="pl-PL" dirty="0" err="1"/>
              <a:t>użyciu</a:t>
            </a:r>
            <a:r>
              <a:rPr lang="pl-PL" dirty="0"/>
              <a:t> trzech </a:t>
            </a:r>
            <a:r>
              <a:rPr lang="pl-PL" dirty="0" err="1"/>
              <a:t>kanałów</a:t>
            </a:r>
            <a:r>
              <a:rPr lang="pl-PL" dirty="0"/>
              <a:t> komunikacji tj. </a:t>
            </a:r>
            <a:r>
              <a:rPr lang="pl-PL" b="1" dirty="0"/>
              <a:t>audio, video i chat </a:t>
            </a:r>
          </a:p>
          <a:p>
            <a:pPr lvl="0"/>
            <a:r>
              <a:rPr lang="pl-PL" b="1" dirty="0"/>
              <a:t>przesyłanie przy </a:t>
            </a:r>
            <a:r>
              <a:rPr lang="pl-PL" b="1" dirty="0" err="1"/>
              <a:t>użyciu</a:t>
            </a:r>
            <a:r>
              <a:rPr lang="pl-PL" b="1" dirty="0"/>
              <a:t> aplikacji </a:t>
            </a:r>
            <a:r>
              <a:rPr lang="pl-PL" b="1" dirty="0" err="1"/>
              <a:t>wyników</a:t>
            </a:r>
            <a:r>
              <a:rPr lang="pl-PL" b="1" dirty="0"/>
              <a:t> badań </a:t>
            </a:r>
            <a:r>
              <a:rPr lang="pl-PL" dirty="0"/>
              <a:t>pacjenta </a:t>
            </a:r>
            <a:r>
              <a:rPr lang="pl-PL" i="1" dirty="0"/>
              <a:t>(np. badań laboratoryjnych, </a:t>
            </a:r>
            <a:r>
              <a:rPr lang="pl-PL" i="1" dirty="0" err="1"/>
              <a:t>zdjęc</a:t>
            </a:r>
            <a:r>
              <a:rPr lang="pl-PL" i="1" dirty="0"/>
              <a:t>́ z badania TK, USG oraz EKG)</a:t>
            </a:r>
          </a:p>
          <a:p>
            <a:pPr lvl="0"/>
            <a:r>
              <a:rPr lang="pl-PL" b="1" dirty="0" err="1"/>
              <a:t>trwaja</a:t>
            </a:r>
            <a:r>
              <a:rPr lang="pl-PL" b="1" dirty="0"/>
              <a:t>̨ próby </a:t>
            </a:r>
            <a:r>
              <a:rPr lang="pl-PL" dirty="0"/>
              <a:t>poszerzenia zakresu e-konsultacji </a:t>
            </a:r>
            <a:r>
              <a:rPr lang="pl-PL" b="1" dirty="0"/>
              <a:t>o badanie przedmiotowe </a:t>
            </a:r>
            <a:r>
              <a:rPr lang="pl-PL" dirty="0"/>
              <a:t>przy wykorzystaniu </a:t>
            </a:r>
            <a:r>
              <a:rPr lang="pl-PL" dirty="0" err="1"/>
              <a:t>sprzętu</a:t>
            </a:r>
            <a:r>
              <a:rPr lang="pl-PL" dirty="0"/>
              <a:t> </a:t>
            </a:r>
            <a:r>
              <a:rPr lang="pl-PL" dirty="0" err="1"/>
              <a:t>telemedycznego</a:t>
            </a:r>
            <a:r>
              <a:rPr lang="pl-PL" dirty="0"/>
              <a:t> </a:t>
            </a:r>
            <a:r>
              <a:rPr lang="pl-PL" i="1" dirty="0"/>
              <a:t>np. e-stetoskopu, e-</a:t>
            </a:r>
            <a:r>
              <a:rPr lang="pl-PL" i="1" dirty="0" err="1"/>
              <a:t>glukometru</a:t>
            </a:r>
            <a:r>
              <a:rPr lang="pl-PL" i="1" dirty="0"/>
              <a:t>, </a:t>
            </a:r>
            <a:r>
              <a:rPr lang="pl-PL" i="1" dirty="0" err="1"/>
              <a:t>e-ciśnieniomierza</a:t>
            </a:r>
            <a:r>
              <a:rPr lang="pl-PL" i="1" dirty="0"/>
              <a:t>, video-otoskopu i video- </a:t>
            </a:r>
            <a:r>
              <a:rPr lang="pl-PL" i="1" dirty="0" err="1"/>
              <a:t>dermatoskopu</a:t>
            </a:r>
            <a:r>
              <a:rPr lang="pl-PL" i="1" dirty="0"/>
              <a:t>, czy też kamery do obrazowania gardła; jednak </a:t>
            </a:r>
            <a:r>
              <a:rPr lang="pl-PL" i="1" dirty="0" err="1"/>
              <a:t>sa</a:t>
            </a:r>
            <a:r>
              <a:rPr lang="pl-PL" i="1" dirty="0"/>
              <a:t>̨ one dopiero na etapie </a:t>
            </a:r>
            <a:r>
              <a:rPr lang="pl-PL" i="1" dirty="0" err="1"/>
              <a:t>testów</a:t>
            </a:r>
            <a:r>
              <a:rPr lang="pl-PL" i="1" dirty="0"/>
              <a:t>.</a:t>
            </a: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74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stół, wewnątrz, zdalny, niebo&#10;&#10;Opis wygenerowany automatycznie">
            <a:extLst>
              <a:ext uri="{FF2B5EF4-FFF2-40B4-BE49-F238E27FC236}">
                <a16:creationId xmlns:a16="http://schemas.microsoft.com/office/drawing/2014/main" xmlns="" id="{C85A17F9-63D8-E14B-A814-6DC0730FE4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8" y="643467"/>
            <a:ext cx="2921124" cy="2475653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xmlns="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 descr="Obraz zawierający telefon komórkowy, telefon, siedzi, stół&#10;&#10;Opis wygenerowany automatycznie">
            <a:extLst>
              <a:ext uri="{FF2B5EF4-FFF2-40B4-BE49-F238E27FC236}">
                <a16:creationId xmlns:a16="http://schemas.microsoft.com/office/drawing/2014/main" xmlns="" id="{024D813C-8C35-9A45-A82E-DED10B7F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126" y="650497"/>
            <a:ext cx="3206003" cy="246862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3A695BF-3DC2-4B4D-8353-644B2008BC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815417"/>
            <a:ext cx="3252903" cy="21387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obiekt&#10;&#10;Opis wygenerowany automatycznie">
            <a:extLst>
              <a:ext uri="{FF2B5EF4-FFF2-40B4-BE49-F238E27FC236}">
                <a16:creationId xmlns:a16="http://schemas.microsoft.com/office/drawing/2014/main" xmlns="" id="{71953838-3DDB-F54C-92DB-A0FE23DA0A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5" y="3748194"/>
            <a:ext cx="2471631" cy="247163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xmlns="" id="{94666EFF-4383-4DAB-A637-387F71E8DD4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585"/>
          <a:stretch/>
        </p:blipFill>
        <p:spPr bwMode="auto">
          <a:xfrm>
            <a:off x="4405433" y="3930035"/>
            <a:ext cx="3217333" cy="217846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az 19" descr="Obraz zawierający czarny, jasne&#10;&#10;Opis wygenerowany automatycznie">
            <a:extLst>
              <a:ext uri="{FF2B5EF4-FFF2-40B4-BE49-F238E27FC236}">
                <a16:creationId xmlns:a16="http://schemas.microsoft.com/office/drawing/2014/main" xmlns="" id="{680121FE-7EAC-2E4C-8AE6-24DA53CA2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6199" y="3763571"/>
            <a:ext cx="2440875" cy="24408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525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4D38B051-5EDE-2342-B671-73CA13911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0893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3E30178-BA05-9743-9DD6-A58FBFFE758D}"/>
              </a:ext>
            </a:extLst>
          </p:cNvPr>
          <p:cNvSpPr txBox="1"/>
          <p:nvPr/>
        </p:nvSpPr>
        <p:spPr>
          <a:xfrm>
            <a:off x="10058400" y="633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65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4EDADE-EA02-4D4E-ADC4-0A52DCB09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4A061A-A756-E347-9198-6ABF257A4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8F587D-53FF-7140-8A36-BFBFB0F28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E87C0B-FA8C-F448-B9F9-FCD0D3C4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69549B-84A4-8748-8439-F5ED0D67D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D118C0-9C84-934A-BAC1-B89B19734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241A62-222E-084D-8375-299256BC6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8AA924-FE6B-B540-8DED-9A67443B5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54EB3C-5DF6-6E45-B320-722FE25F8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766A4E-E3A4-C149-AF91-C9E30E334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CE7E05-BB01-134B-988D-61E5A4338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2767F-6DA4-B542-99BB-2B697916A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D1185A-F02E-3546-971F-DE82944A5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263DF3-5355-224B-BB16-EEB525317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3DFD29-79DC-F84D-A6BE-3763B344A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A8C263-0C57-0A49-BCB1-898B8EFB7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FF7C8D-D143-BB40-A072-6638E2A1C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684FA4-93F0-3649-A9CE-3C59D522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 pacjenta: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3C578AC-2FC5-094F-9E8E-AA738F8D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Zalecenia z wizyty z opcją wydruku (z formatu PDF)</a:t>
            </a:r>
          </a:p>
          <a:p>
            <a:r>
              <a:rPr lang="pl-PL" sz="2000" dirty="0"/>
              <a:t>Wyniki badań diagnostycznych </a:t>
            </a:r>
          </a:p>
          <a:p>
            <a:r>
              <a:rPr lang="pl-PL" sz="2000" dirty="0"/>
              <a:t>Przepisane e-recepty</a:t>
            </a:r>
          </a:p>
          <a:p>
            <a:r>
              <a:rPr lang="pl-PL" sz="2000" dirty="0"/>
              <a:t>Podany okres czasowej niezdolności do pracy </a:t>
            </a:r>
          </a:p>
          <a:p>
            <a:r>
              <a:rPr lang="pl-PL" sz="2000" dirty="0"/>
              <a:t>Skierowanie na badania dodatkowe </a:t>
            </a:r>
          </a:p>
        </p:txBody>
      </p:sp>
    </p:spTree>
    <p:extLst>
      <p:ext uri="{BB962C8B-B14F-4D97-AF65-F5344CB8AC3E}">
        <p14:creationId xmlns:p14="http://schemas.microsoft.com/office/powerpoint/2010/main" val="40650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25A0D6-71DF-EA4E-8100-6466DEE7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831273"/>
            <a:ext cx="11665529" cy="74814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                                                                                                                     </a:t>
            </a:r>
            <a:r>
              <a:rPr lang="pl-PL" sz="2100" b="1" dirty="0" err="1"/>
              <a:t>głównE</a:t>
            </a:r>
            <a:r>
              <a:rPr lang="pl-PL" sz="2100" b="1" dirty="0"/>
              <a:t> zalety zastosowania </a:t>
            </a:r>
            <a:r>
              <a:rPr lang="pl-PL" sz="2100" b="1" dirty="0" err="1"/>
              <a:t>telemedycyny</a:t>
            </a:r>
            <a:r>
              <a:rPr lang="pl-PL" sz="2100" b="1" dirty="0"/>
              <a:t> w poradni specjalistycznej̨:</a:t>
            </a:r>
            <a:r>
              <a:rPr lang="pl-PL" sz="2100" dirty="0"/>
              <a:t/>
            </a:r>
            <a:br>
              <a:rPr lang="pl-PL" sz="2100" dirty="0"/>
            </a:br>
            <a:endParaRPr lang="pl-PL" sz="21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2F29C2A-2ED7-2849-8725-AD14CEB4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19745"/>
            <a:ext cx="11029615" cy="443345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pl-PL" b="1" dirty="0"/>
              <a:t>ułatwienie dostępu </a:t>
            </a:r>
            <a:r>
              <a:rPr lang="pl-PL" dirty="0"/>
              <a:t>do specjalistycznej opieki medycznej, </a:t>
            </a:r>
            <a:r>
              <a:rPr lang="pl-PL" dirty="0" err="1"/>
              <a:t>szczególnie</a:t>
            </a:r>
            <a:r>
              <a:rPr lang="pl-PL" dirty="0"/>
              <a:t> </a:t>
            </a:r>
            <a:r>
              <a:rPr lang="pl-PL" dirty="0" err="1"/>
              <a:t>mieszkańcom</a:t>
            </a:r>
            <a:r>
              <a:rPr lang="pl-PL" dirty="0"/>
              <a:t> małych miast i wsi; </a:t>
            </a:r>
          </a:p>
          <a:p>
            <a:pPr lvl="0"/>
            <a:r>
              <a:rPr lang="pl-PL" dirty="0"/>
              <a:t>pomoc w </a:t>
            </a:r>
            <a:r>
              <a:rPr lang="pl-PL" dirty="0" err="1"/>
              <a:t>świadczeniach</a:t>
            </a:r>
            <a:r>
              <a:rPr lang="pl-PL" dirty="0"/>
              <a:t> specjalistycznych oraz konsultacjach dla mniejszych </a:t>
            </a:r>
            <a:r>
              <a:rPr lang="pl-PL" dirty="0" err="1"/>
              <a:t>ośrodków</a:t>
            </a:r>
            <a:r>
              <a:rPr lang="pl-PL" dirty="0"/>
              <a:t> medycznych; </a:t>
            </a:r>
          </a:p>
          <a:p>
            <a:pPr lvl="0"/>
            <a:r>
              <a:rPr lang="pl-PL" dirty="0"/>
              <a:t>możliwości </a:t>
            </a:r>
            <a:r>
              <a:rPr lang="pl-PL" b="1" dirty="0"/>
              <a:t>uzyskania porady w nagłych przypadkach </a:t>
            </a:r>
            <a:r>
              <a:rPr lang="pl-PL" dirty="0"/>
              <a:t>podczas </a:t>
            </a:r>
            <a:r>
              <a:rPr lang="pl-PL" dirty="0" err="1"/>
              <a:t>dyżuru</a:t>
            </a:r>
            <a:r>
              <a:rPr lang="pl-PL" dirty="0"/>
              <a:t> </a:t>
            </a:r>
            <a:r>
              <a:rPr lang="pl-PL" dirty="0" err="1"/>
              <a:t>telemedycznego</a:t>
            </a:r>
            <a:r>
              <a:rPr lang="pl-PL" dirty="0"/>
              <a:t> </a:t>
            </a:r>
          </a:p>
          <a:p>
            <a:pPr lvl="0"/>
            <a:r>
              <a:rPr lang="pl-PL" b="1" dirty="0"/>
              <a:t>mniejsza liczba hospitalizacji i skrócenie czasu pobytu </a:t>
            </a:r>
            <a:r>
              <a:rPr lang="pl-PL" dirty="0"/>
              <a:t>w szpitalu; </a:t>
            </a:r>
          </a:p>
          <a:p>
            <a:pPr lvl="0"/>
            <a:r>
              <a:rPr lang="pl-PL" dirty="0"/>
              <a:t>zmniejszone </a:t>
            </a:r>
            <a:r>
              <a:rPr lang="pl-PL" dirty="0" err="1"/>
              <a:t>ogólne</a:t>
            </a:r>
            <a:r>
              <a:rPr lang="pl-PL" dirty="0"/>
              <a:t> koszty leczenia i opieki zdrowotnej w kraju </a:t>
            </a:r>
          </a:p>
          <a:p>
            <a:pPr lvl="0"/>
            <a:r>
              <a:rPr lang="pl-PL" b="1" dirty="0" err="1"/>
              <a:t>oszczędności</a:t>
            </a:r>
            <a:r>
              <a:rPr lang="pl-PL" b="1" dirty="0"/>
              <a:t> </a:t>
            </a:r>
            <a:r>
              <a:rPr lang="pl-PL" b="1" dirty="0" err="1"/>
              <a:t>wynikające</a:t>
            </a:r>
            <a:r>
              <a:rPr lang="pl-PL" b="1" dirty="0"/>
              <a:t> z </a:t>
            </a:r>
            <a:r>
              <a:rPr lang="pl-PL" b="1" dirty="0" err="1"/>
              <a:t>usprawnien</a:t>
            </a:r>
            <a:r>
              <a:rPr lang="pl-PL" b="1" dirty="0"/>
              <a:t>́ administracyjnych (</a:t>
            </a:r>
            <a:r>
              <a:rPr lang="pl-PL" dirty="0"/>
              <a:t>np. poprzez </a:t>
            </a:r>
            <a:r>
              <a:rPr lang="pl-PL" dirty="0" err="1"/>
              <a:t>wdrożenie</a:t>
            </a:r>
            <a:r>
              <a:rPr lang="pl-PL" dirty="0"/>
              <a:t> e-rejestracji); </a:t>
            </a:r>
          </a:p>
          <a:p>
            <a:pPr lvl="0"/>
            <a:r>
              <a:rPr lang="pl-PL" dirty="0" err="1"/>
              <a:t>krótszy</a:t>
            </a:r>
            <a:r>
              <a:rPr lang="pl-PL" dirty="0"/>
              <a:t> czas e-wizyty w </a:t>
            </a:r>
            <a:r>
              <a:rPr lang="pl-PL" dirty="0" err="1"/>
              <a:t>porównaniu</a:t>
            </a:r>
            <a:r>
              <a:rPr lang="pl-PL" dirty="0"/>
              <a:t> do wizyty stacjonarnej; </a:t>
            </a:r>
          </a:p>
          <a:p>
            <a:pPr lvl="0"/>
            <a:r>
              <a:rPr lang="pl-PL" dirty="0" err="1"/>
              <a:t>umożliwienie</a:t>
            </a:r>
            <a:r>
              <a:rPr lang="pl-PL" dirty="0"/>
              <a:t> realizacji badań naukowych, dotychczas </a:t>
            </a:r>
            <a:r>
              <a:rPr lang="pl-PL" dirty="0" err="1"/>
              <a:t>wymagających</a:t>
            </a:r>
            <a:r>
              <a:rPr lang="pl-PL" dirty="0"/>
              <a:t> </a:t>
            </a:r>
            <a:r>
              <a:rPr lang="pl-PL" dirty="0" err="1"/>
              <a:t>częstych</a:t>
            </a:r>
            <a:r>
              <a:rPr lang="pl-PL" dirty="0"/>
              <a:t> </a:t>
            </a:r>
            <a:r>
              <a:rPr lang="pl-PL" dirty="0" err="1"/>
              <a:t>dojazdów</a:t>
            </a:r>
            <a:r>
              <a:rPr lang="pl-PL" dirty="0"/>
              <a:t> </a:t>
            </a:r>
            <a:r>
              <a:rPr lang="pl-PL" dirty="0" err="1"/>
              <a:t>pacjentów</a:t>
            </a:r>
            <a:r>
              <a:rPr lang="pl-PL" dirty="0"/>
              <a:t> do Kliniki; </a:t>
            </a:r>
          </a:p>
          <a:p>
            <a:pPr lvl="0"/>
            <a:r>
              <a:rPr lang="pl-PL" dirty="0"/>
              <a:t>lepsza </a:t>
            </a:r>
            <a:r>
              <a:rPr lang="pl-PL" dirty="0" err="1"/>
              <a:t>współpraca</a:t>
            </a:r>
            <a:r>
              <a:rPr lang="pl-PL" dirty="0"/>
              <a:t> poradni specjalistycznej z lekarzami podstawowej opieki zdrowotnej</a:t>
            </a:r>
          </a:p>
          <a:p>
            <a:pPr lvl="0"/>
            <a:r>
              <a:rPr lang="pl-PL" b="1" dirty="0" err="1"/>
              <a:t>niższe</a:t>
            </a:r>
            <a:r>
              <a:rPr lang="pl-PL" b="1" dirty="0"/>
              <a:t> koszty finansowe dla pacjenta</a:t>
            </a:r>
            <a:r>
              <a:rPr lang="pl-PL" dirty="0"/>
              <a:t> i jego rodziny w </a:t>
            </a:r>
            <a:r>
              <a:rPr lang="pl-PL" dirty="0" err="1"/>
              <a:t>związku</a:t>
            </a:r>
            <a:r>
              <a:rPr lang="pl-PL" dirty="0"/>
              <a:t> z brakiem </a:t>
            </a:r>
            <a:r>
              <a:rPr lang="pl-PL" dirty="0" err="1"/>
              <a:t>konieczności</a:t>
            </a:r>
            <a:r>
              <a:rPr lang="pl-PL" dirty="0"/>
              <a:t> przyjazdu do Poradni</a:t>
            </a:r>
          </a:p>
          <a:p>
            <a:pPr lvl="0"/>
            <a:r>
              <a:rPr lang="pl-PL" b="1" dirty="0"/>
              <a:t>możliwość pozyskania lekarzy z innych obszarów kraju, aktywizacja lekarzy niepełnosprawnych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1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8F401B7-7AE1-F14E-8B0A-021199F42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95" y="0"/>
            <a:ext cx="11759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13FE19-8768-F64E-A64A-2442ADE6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Ogólne warunki do uruchomienia: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043184-1C50-DC4D-AF16-386430BAE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44548"/>
            <a:ext cx="11029615" cy="4653022"/>
          </a:xfrm>
        </p:spPr>
        <p:txBody>
          <a:bodyPr>
            <a:normAutofit fontScale="92500" lnSpcReduction="20000"/>
          </a:bodyPr>
          <a:lstStyle/>
          <a:p>
            <a:r>
              <a:rPr lang="pl-PL" sz="2100" dirty="0"/>
              <a:t>Uzyskanie </a:t>
            </a:r>
            <a:r>
              <a:rPr lang="pl-PL" sz="2100" b="1" dirty="0"/>
              <a:t>finansowania</a:t>
            </a:r>
            <a:r>
              <a:rPr lang="pl-PL" sz="2100" dirty="0"/>
              <a:t> projektu. </a:t>
            </a:r>
          </a:p>
          <a:p>
            <a:r>
              <a:rPr lang="pl-PL" sz="2100" dirty="0"/>
              <a:t>Nawiązanie </a:t>
            </a:r>
            <a:r>
              <a:rPr lang="pl-PL" sz="2100" b="1" dirty="0"/>
              <a:t>współpracy z firmą teleinformatyczna.̨ </a:t>
            </a:r>
          </a:p>
          <a:p>
            <a:r>
              <a:rPr lang="pl-PL" sz="2100" dirty="0"/>
              <a:t>Przygotowanie niezbędnego </a:t>
            </a:r>
            <a:r>
              <a:rPr lang="pl-PL" sz="2100" b="1" dirty="0"/>
              <a:t>sprzętu</a:t>
            </a:r>
            <a:r>
              <a:rPr lang="pl-PL" sz="2100" dirty="0"/>
              <a:t> do e-konsultacji. </a:t>
            </a:r>
          </a:p>
          <a:p>
            <a:r>
              <a:rPr lang="pl-PL" sz="2100" dirty="0"/>
              <a:t>Przeszkolenie pacjentów przy pomocy pielęgniarki, asystenta medycznego. </a:t>
            </a:r>
          </a:p>
          <a:p>
            <a:r>
              <a:rPr lang="pl-PL" sz="2100" dirty="0"/>
              <a:t>Utworzenie w systemie szablonów konsultacji lekarskich, wzorów skierowań́ i zaświadczeń́. </a:t>
            </a:r>
          </a:p>
          <a:p>
            <a:r>
              <a:rPr lang="pl-PL" sz="2100" dirty="0"/>
              <a:t>Umożliwienie pacjentowi </a:t>
            </a:r>
            <a:r>
              <a:rPr lang="pl-PL" sz="2100" b="1" dirty="0"/>
              <a:t>przesłania załączników </a:t>
            </a:r>
            <a:r>
              <a:rPr lang="pl-PL" sz="2100" dirty="0"/>
              <a:t>poprzez aplikację do platformy. </a:t>
            </a:r>
          </a:p>
          <a:p>
            <a:r>
              <a:rPr lang="pl-PL" sz="2100" b="1" dirty="0"/>
              <a:t>Integracja systemu z platformą P1 (e-recepta, e-skierowanie), ZUS ZLA, EWUŚ. </a:t>
            </a:r>
          </a:p>
          <a:p>
            <a:r>
              <a:rPr lang="pl-PL" sz="2100" b="1" dirty="0"/>
              <a:t>Integracja z aktualną bazą </a:t>
            </a:r>
            <a:r>
              <a:rPr lang="pl-PL" sz="2100" b="1" dirty="0" err="1"/>
              <a:t>leków</a:t>
            </a:r>
            <a:r>
              <a:rPr lang="pl-PL" sz="2100" b="1" dirty="0"/>
              <a:t> </a:t>
            </a:r>
            <a:r>
              <a:rPr lang="pl-PL" sz="2100" dirty="0"/>
              <a:t>np. </a:t>
            </a:r>
            <a:r>
              <a:rPr lang="pl-PL" sz="2100" dirty="0" err="1"/>
              <a:t>Pharmindex</a:t>
            </a:r>
            <a:r>
              <a:rPr lang="pl-PL" sz="2100" dirty="0"/>
              <a:t>, </a:t>
            </a:r>
            <a:r>
              <a:rPr lang="pl-PL" sz="2100" dirty="0" err="1"/>
              <a:t>empendium</a:t>
            </a:r>
            <a:r>
              <a:rPr lang="pl-PL" sz="2100" dirty="0"/>
              <a:t>. </a:t>
            </a:r>
          </a:p>
          <a:p>
            <a:r>
              <a:rPr lang="pl-PL" sz="2100" dirty="0" err="1"/>
              <a:t>Nawiązanie</a:t>
            </a:r>
            <a:r>
              <a:rPr lang="pl-PL" sz="2100" dirty="0"/>
              <a:t> </a:t>
            </a:r>
            <a:r>
              <a:rPr lang="pl-PL" sz="2100" b="1" dirty="0" err="1"/>
              <a:t>współpracy</a:t>
            </a:r>
            <a:r>
              <a:rPr lang="pl-PL" sz="2100" b="1" dirty="0"/>
              <a:t> z laboratoriami i innymi centrami diagnostycznymi. </a:t>
            </a:r>
          </a:p>
          <a:p>
            <a:r>
              <a:rPr lang="pl-PL" sz="2100" dirty="0"/>
              <a:t>Stworzenie dedykowanej linii wsparcia technicznego dla lekarzy i </a:t>
            </a:r>
            <a:r>
              <a:rPr lang="pl-PL" sz="2100" dirty="0" err="1"/>
              <a:t>pacjentów</a:t>
            </a:r>
            <a:r>
              <a:rPr lang="pl-PL" sz="2100" dirty="0"/>
              <a:t> </a:t>
            </a:r>
            <a:r>
              <a:rPr lang="pl-PL" sz="2100" b="1" dirty="0"/>
              <a:t>(</a:t>
            </a:r>
            <a:r>
              <a:rPr lang="pl-PL" sz="2100" b="1" dirty="0" err="1"/>
              <a:t>dyżur</a:t>
            </a:r>
            <a:r>
              <a:rPr lang="pl-PL" sz="2100" b="1" dirty="0"/>
              <a:t> IT) </a:t>
            </a:r>
          </a:p>
          <a:p>
            <a:r>
              <a:rPr lang="pl-PL" sz="2100" dirty="0"/>
              <a:t>Stworzenie </a:t>
            </a:r>
            <a:r>
              <a:rPr lang="pl-PL" sz="2100" b="1" dirty="0"/>
              <a:t>panelu administratora </a:t>
            </a:r>
            <a:r>
              <a:rPr lang="pl-PL" sz="2100" dirty="0"/>
              <a:t>do analizy danych zbiorczych, kosztów itp. </a:t>
            </a:r>
          </a:p>
          <a:p>
            <a:r>
              <a:rPr lang="pl-PL" sz="2100" dirty="0"/>
              <a:t>Zabezpieczenie </a:t>
            </a:r>
            <a:r>
              <a:rPr lang="pl-PL" sz="2100" b="1" dirty="0"/>
              <a:t>przechowywania dokumentacji medycznej </a:t>
            </a:r>
            <a:r>
              <a:rPr lang="pl-PL" sz="2100" dirty="0"/>
              <a:t>w chmurze.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99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C3706C-77CA-EC42-BA9A-1F00B0C5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Dalsze perspektywy: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963838F-23D6-6243-9764-00739174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40223"/>
          </a:xfrm>
        </p:spPr>
        <p:txBody>
          <a:bodyPr/>
          <a:lstStyle/>
          <a:p>
            <a:r>
              <a:rPr lang="pl-PL" sz="2400" dirty="0"/>
              <a:t>poszerzenie zakresu e-konsultacji o badanie przedmiotowe przy wykorzystaniu sprzętu </a:t>
            </a:r>
            <a:r>
              <a:rPr lang="pl-PL" sz="2400" dirty="0" err="1"/>
              <a:t>telemedycznego</a:t>
            </a:r>
            <a:r>
              <a:rPr lang="pl-PL" sz="2400" dirty="0"/>
              <a:t>. </a:t>
            </a:r>
          </a:p>
          <a:p>
            <a:r>
              <a:rPr lang="pl-PL" sz="2400" dirty="0"/>
              <a:t>wsparcie lekarza algorytmami sztucznej inteligencji </a:t>
            </a:r>
          </a:p>
          <a:p>
            <a:r>
              <a:rPr lang="pl-PL" sz="2400" dirty="0"/>
              <a:t>uruchomienie platformy e-konsylium dla lekarzy do konsultacji pacjenta ze specjalistą z ośrodka klinicznego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21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1D9ECF-6BC5-BE4A-B19C-8CED1A69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69BD271-105A-F640-8721-3D2424285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ECA54C4-83B6-2443-B43B-BFA4278B7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206500"/>
            <a:ext cx="116078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37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EAADD7-37B9-8249-8115-B41AA53B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D5D275A-E2DA-0A43-A6FE-BA9E7B6A0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A59F9F9-D774-5348-B277-0AC3903E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977900"/>
            <a:ext cx="109093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93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DEB581-CD2A-9F42-B07A-64C391A5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52064"/>
            <a:ext cx="11029616" cy="101714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Wdrożenie świadczeń opieki zdrowotnej z zastosowaniem telemedycyny w poradniach specjalistycznych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60F322-D0F7-7B45-B9B8-361D87A75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97978"/>
            <a:ext cx="11029615" cy="4867866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pl-PL" b="1" dirty="0"/>
              <a:t>1. „Aspekty medyczne” </a:t>
            </a:r>
            <a:endParaRPr lang="pl-PL" dirty="0"/>
          </a:p>
          <a:p>
            <a:pPr marL="0" indent="0" algn="just">
              <a:buNone/>
            </a:pPr>
            <a:r>
              <a:rPr lang="pl-PL" i="1" dirty="0"/>
              <a:t>Wystąpienia:</a:t>
            </a:r>
            <a:endParaRPr lang="pl-PL" dirty="0"/>
          </a:p>
          <a:p>
            <a:pPr algn="just"/>
            <a:r>
              <a:rPr lang="pl-PL" dirty="0"/>
              <a:t>- </a:t>
            </a:r>
            <a:r>
              <a:rPr lang="pl-PL" b="1" dirty="0"/>
              <a:t>dr n. med. Michał Florczak </a:t>
            </a:r>
            <a:r>
              <a:rPr lang="pl-PL" dirty="0"/>
              <a:t>(Warszawski Uniwersytet Medyczny)</a:t>
            </a:r>
          </a:p>
          <a:p>
            <a:pPr algn="just"/>
            <a:r>
              <a:rPr lang="pl-PL" dirty="0"/>
              <a:t>- </a:t>
            </a:r>
            <a:r>
              <a:rPr lang="pl-PL" b="1" dirty="0"/>
              <a:t>dr n. o zdr. inż. Łukasz Bruski </a:t>
            </a:r>
            <a:r>
              <a:rPr lang="pl-PL" dirty="0"/>
              <a:t>(Centrum Słuchu i Mowy Medincus Kajetany)</a:t>
            </a:r>
          </a:p>
          <a:p>
            <a:pPr marL="0" indent="0" algn="just">
              <a:buNone/>
            </a:pPr>
            <a:r>
              <a:rPr lang="pl-PL" b="1" dirty="0"/>
              <a:t>2. „Aspekty prawne” </a:t>
            </a:r>
            <a:endParaRPr lang="pl-PL" dirty="0"/>
          </a:p>
          <a:p>
            <a:pPr marL="0" indent="0" algn="just">
              <a:buNone/>
            </a:pPr>
            <a:r>
              <a:rPr lang="pl-PL" i="1" dirty="0"/>
              <a:t>Wystąpienia:</a:t>
            </a:r>
            <a:endParaRPr lang="pl-PL" dirty="0"/>
          </a:p>
          <a:p>
            <a:pPr algn="just"/>
            <a:r>
              <a:rPr lang="pl-PL" dirty="0"/>
              <a:t>- </a:t>
            </a:r>
            <a:r>
              <a:rPr lang="pl-PL" b="1" dirty="0"/>
              <a:t>prof. UKSW dr hab. n. praw. Irena Lipowicz </a:t>
            </a:r>
            <a:r>
              <a:rPr lang="pl-PL" dirty="0"/>
              <a:t>(Uniwersytet Kardynała Stefana Wyszyńskiego w Warszawie, Wydział Prawa i Administracji) </a:t>
            </a:r>
          </a:p>
          <a:p>
            <a:pPr algn="just"/>
            <a:r>
              <a:rPr lang="pl-PL" dirty="0"/>
              <a:t>- </a:t>
            </a:r>
            <a:r>
              <a:rPr lang="pl-PL" b="1" dirty="0"/>
              <a:t>dr n. praw. Sebastian Sikorski </a:t>
            </a:r>
            <a:r>
              <a:rPr lang="pl-PL" dirty="0"/>
              <a:t>(Uniwersytet Kardynała Stefana Wyszyńskiego w Warszawie, Wydział Prawa i Administracji )                              </a:t>
            </a:r>
          </a:p>
          <a:p>
            <a:pPr marL="0" lvl="0" indent="0" algn="just">
              <a:buNone/>
            </a:pPr>
            <a:r>
              <a:rPr lang="pl-PL" b="1" dirty="0"/>
              <a:t>3. „Rola samorządu lekarskiego w rozwoju telemedycyny. Standardy medyczne. Kodeks etyki lekarskiej”</a:t>
            </a:r>
            <a:r>
              <a:rPr lang="pl-PL" i="1" dirty="0"/>
              <a:t> </a:t>
            </a:r>
            <a:endParaRPr lang="pl-PL" dirty="0"/>
          </a:p>
          <a:p>
            <a:pPr algn="just"/>
            <a:r>
              <a:rPr lang="pl-PL" i="1" dirty="0"/>
              <a:t>Wystąpienie</a:t>
            </a:r>
            <a:r>
              <a:rPr lang="pl-PL" dirty="0"/>
              <a:t>: </a:t>
            </a:r>
            <a:r>
              <a:rPr lang="pl-PL" b="1" dirty="0"/>
              <a:t>dr Łukasz Jankowski </a:t>
            </a:r>
            <a:r>
              <a:rPr lang="pl-PL" dirty="0"/>
              <a:t>(Okręgowa Izba Lekarska w Warszawie)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23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594C97-EDAB-8F40-A4DB-48E93793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F4F8963-5DF8-974A-8DC1-09A9F47E9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A5CFE43-77FC-7F4A-A777-B299302DE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168400"/>
            <a:ext cx="93218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82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xmlns="" id="{9871FB50-0611-45F2-8BF2-739990C2B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xmlns="" id="{7FA9C932-1785-4A1F-B97A-5248EE0DC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xmlns="" id="{2E490B7E-8308-49C9-9C90-6752EE1304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budynek, mężczyzna, zdjęcie, stojące&#10;&#10;Opis wygenerowany automatycznie">
            <a:extLst>
              <a:ext uri="{FF2B5EF4-FFF2-40B4-BE49-F238E27FC236}">
                <a16:creationId xmlns:a16="http://schemas.microsoft.com/office/drawing/2014/main" xmlns="" id="{1F3E71E5-BE7D-AF4C-A8B6-3C78603F1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8" y="1508484"/>
            <a:ext cx="4010318" cy="383987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26B8CCE-6B07-4893-AAA1-800EDAEF1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7765C21-6EFA-4B34-9F54-9CCD8B953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 descr="Obraz zawierający zdjęcie, stare, duży&#10;&#10;Opis wygenerowany automatycznie">
            <a:extLst>
              <a:ext uri="{FF2B5EF4-FFF2-40B4-BE49-F238E27FC236}">
                <a16:creationId xmlns:a16="http://schemas.microsoft.com/office/drawing/2014/main" xmlns="" id="{D5B0F342-9C4C-554A-AEF3-55DD5DF3A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41" y="3162052"/>
            <a:ext cx="4010318" cy="5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43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prof. UKSW dr hab. n. praw. Irena Lipowicz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900052"/>
            <a:ext cx="11029615" cy="4607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/>
              <a:t>Telemedycyna w aspekcie równości wobec prawa</a:t>
            </a:r>
          </a:p>
          <a:p>
            <a:pPr marL="0" indent="0" algn="ctr">
              <a:buNone/>
            </a:pPr>
            <a:endParaRPr lang="pl-PL" sz="2000" b="1" dirty="0"/>
          </a:p>
          <a:p>
            <a:pPr lvl="0" algn="just" fontAlgn="base"/>
            <a:r>
              <a:rPr lang="pl-PL" sz="2000" dirty="0"/>
              <a:t>konstytucyjny i ustawowy  nakaz zapewnienia równego dostępu do świadczeń zdrowotnych w warunkach rosnącej depopulacji oraz współczesnych deficytów placówek opieki zdrowotnej na części terytorium kraju</a:t>
            </a:r>
          </a:p>
          <a:p>
            <a:pPr algn="just"/>
            <a:r>
              <a:rPr lang="pl-PL" sz="2000" dirty="0" smtClean="0"/>
              <a:t>obowiązek </a:t>
            </a:r>
            <a:r>
              <a:rPr lang="pl-PL" sz="2000" dirty="0"/>
              <a:t>pieczy </a:t>
            </a:r>
            <a:r>
              <a:rPr lang="pl-PL" sz="2000" dirty="0" smtClean="0"/>
              <a:t>publicznej</a:t>
            </a:r>
            <a:endParaRPr lang="pl-PL" sz="2000" dirty="0"/>
          </a:p>
          <a:p>
            <a:pPr algn="just"/>
            <a:r>
              <a:rPr lang="pl-PL" sz="2000" dirty="0"/>
              <a:t>obowiązek odwracania</a:t>
            </a:r>
            <a:r>
              <a:rPr lang="de-DE" sz="2000" dirty="0"/>
              <a:t> przez o</a:t>
            </a:r>
            <a:r>
              <a:rPr lang="pl-PL" sz="2000" dirty="0"/>
              <a:t>rgany ochrony zdrowia niebezpieczeństw i ochrony podmiotów słabszych w kontekście specjalistycznych świadczeń zdrowotnych</a:t>
            </a:r>
          </a:p>
          <a:p>
            <a:pPr algn="just"/>
            <a:r>
              <a:rPr lang="pl-PL" sz="2000" dirty="0"/>
              <a:t>obowiązek opieki po okresie </a:t>
            </a:r>
            <a:r>
              <a:rPr lang="de-DE" sz="2000" dirty="0"/>
              <a:t>h</a:t>
            </a:r>
            <a:r>
              <a:rPr lang="pl-PL" sz="2000" dirty="0"/>
              <a:t>ospitalizacji</a:t>
            </a:r>
          </a:p>
          <a:p>
            <a:pPr algn="just"/>
            <a:r>
              <a:rPr lang="pl-PL" sz="2000" dirty="0" smtClean="0"/>
              <a:t>realizacja </a:t>
            </a:r>
            <a:r>
              <a:rPr lang="pl-PL" sz="2000" dirty="0"/>
              <a:t>badań kontrolnych a problemy transportu </a:t>
            </a:r>
            <a:r>
              <a:rPr lang="pl-PL" sz="2000" dirty="0" smtClean="0"/>
              <a:t>pacjenta</a:t>
            </a:r>
          </a:p>
          <a:p>
            <a:pPr algn="just"/>
            <a:r>
              <a:rPr lang="pl-PL" sz="1800" dirty="0" smtClean="0"/>
              <a:t>Prawny </a:t>
            </a:r>
            <a:r>
              <a:rPr lang="pl-PL" sz="1800" dirty="0"/>
              <a:t>obowiązek minimalizacji ryzyka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89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prof. UKSW dr hab. n. praw. Irena Lipowicz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2030682"/>
            <a:ext cx="11029615" cy="4168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Telemedycyna jako przykład działań współczesnej administracji na odległość</a:t>
            </a:r>
          </a:p>
          <a:p>
            <a:endParaRPr lang="pl-PL" dirty="0"/>
          </a:p>
          <a:p>
            <a:pPr algn="just"/>
            <a:r>
              <a:rPr lang="pl-PL" dirty="0"/>
              <a:t>konsekwencje prawne odmiejscowienia działań podmiotów publicznych w sferze administracji świadczącej </a:t>
            </a:r>
          </a:p>
          <a:p>
            <a:pPr algn="just"/>
            <a:r>
              <a:rPr lang="pl-PL" dirty="0"/>
              <a:t>świadczenie zdrowotne na odległość – problem poinformowania pacjenta i jego przedstawiciela ustawowego </a:t>
            </a:r>
          </a:p>
          <a:p>
            <a:pPr algn="just"/>
            <a:r>
              <a:rPr lang="pl-PL" dirty="0"/>
              <a:t> świadoma zgoda pacjenta na leczenie odmiejscowione – znaczenie dla odpowiedzialności lekarza</a:t>
            </a:r>
          </a:p>
          <a:p>
            <a:pPr algn="just"/>
            <a:r>
              <a:rPr lang="pl-PL" dirty="0"/>
              <a:t>dywersyfikacja odpowiedzialności podmiotów zaangażowanych w ramach telemedycyny</a:t>
            </a:r>
          </a:p>
          <a:p>
            <a:pPr algn="just"/>
            <a:r>
              <a:rPr lang="pl-PL" dirty="0"/>
              <a:t>konsekwencje dla nadzoru medycznego oraz nadzoru organów administracji państwowej w zakresie świadczeń </a:t>
            </a:r>
            <a:r>
              <a:rPr lang="pl-PL" dirty="0" smtClean="0"/>
              <a:t>zdrowotnych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41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prof. UKSW dr hab. n. praw. Irena Lipowicz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Konsekwencje prawno-organizacyjne upowszechnienia telemedycyny</a:t>
            </a:r>
          </a:p>
          <a:p>
            <a:pPr marL="0" indent="0">
              <a:buNone/>
            </a:pPr>
            <a:endParaRPr lang="pl-PL" dirty="0"/>
          </a:p>
          <a:p>
            <a:pPr algn="just"/>
            <a:r>
              <a:rPr lang="pl-PL" dirty="0"/>
              <a:t>inżynier medyczny oraz inżynier telemedyczny jako nowe pomocnicze zawody medyczne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edukacja pacjenta pozostającego w opiece telemedycznej - problemy prawne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celowość tworzenia centrów telemedycznych w szpitalach klinicznych </a:t>
            </a:r>
            <a:r>
              <a:rPr lang="pl-PL" i="1" dirty="0"/>
              <a:t>versus</a:t>
            </a:r>
            <a:r>
              <a:rPr lang="pl-PL" dirty="0"/>
              <a:t> decentralizacja kontaktu z pacjentem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53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prof. UKSW dr hab. n. praw. Irena Lipowicz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/>
              <a:t>Równość pacjentów wobec prawa w kontekście telemedycyny</a:t>
            </a:r>
          </a:p>
          <a:p>
            <a:pPr marL="0" indent="0" algn="ctr">
              <a:buNone/>
            </a:pPr>
            <a:endParaRPr lang="pl-PL" b="1" dirty="0"/>
          </a:p>
          <a:p>
            <a:pPr algn="just"/>
            <a:r>
              <a:rPr lang="pl-PL" dirty="0"/>
              <a:t>postulat równego dostępu do świadczeń medycznych w warunkach wykluczenia przestrzennego, komunikacyjnego i finansowego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problem długiego oczekiwania na świadczenia medyczne jako kwestia  dyskryminacji obywateli z powodu wieku i miejsca zamieszkania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samorząd terytorialny a świadczenia na odległość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telemedycyna jako element strategii zatrzymania depopulacji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5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5930"/>
          </a:xfrm>
        </p:spPr>
        <p:txBody>
          <a:bodyPr/>
          <a:lstStyle/>
          <a:p>
            <a:pPr marL="0" indent="0" algn="just">
              <a:buNone/>
            </a:pPr>
            <a:r>
              <a:rPr lang="pl-PL" sz="2800" b="1" dirty="0">
                <a:solidFill>
                  <a:schemeClr val="tx1"/>
                </a:solidFill>
              </a:rPr>
              <a:t>Analiza prawna zostanie przeprowadzona według następującego podziału obowiązujących na dzień 7 listopada br. regulacji prawnych</a:t>
            </a:r>
          </a:p>
          <a:p>
            <a:pPr marL="514350" indent="-514350" algn="just">
              <a:buAutoNum type="arabicPeriod"/>
            </a:pPr>
            <a:r>
              <a:rPr lang="pl-PL" sz="2800" b="1" dirty="0">
                <a:solidFill>
                  <a:srgbClr val="00B050"/>
                </a:solidFill>
              </a:rPr>
              <a:t>Rozwiązania prawne dotyczące telemedycyny nie wymagające zmian</a:t>
            </a:r>
          </a:p>
          <a:p>
            <a:pPr marL="514350" indent="-514350" algn="just">
              <a:buAutoNum type="arabicPeriod"/>
            </a:pPr>
            <a:r>
              <a:rPr lang="pl-PL" sz="2800" b="1" dirty="0">
                <a:solidFill>
                  <a:srgbClr val="FF0000"/>
                </a:solidFill>
              </a:rPr>
              <a:t>Bariery prawne ograniczające rozwój telemedycyny tj. przepisy wymagające </a:t>
            </a:r>
            <a:r>
              <a:rPr lang="pl-PL" sz="2800" b="1" u="sng" dirty="0">
                <a:solidFill>
                  <a:srgbClr val="FF0000"/>
                </a:solidFill>
              </a:rPr>
              <a:t>rozważenia</a:t>
            </a:r>
            <a:r>
              <a:rPr lang="pl-PL" sz="2800" b="1" dirty="0">
                <a:solidFill>
                  <a:srgbClr val="FF0000"/>
                </a:solidFill>
              </a:rPr>
              <a:t> wprowadzenia zmian</a:t>
            </a:r>
            <a:endParaRPr lang="pl-PL" sz="2800" dirty="0">
              <a:solidFill>
                <a:srgbClr val="FF0000"/>
              </a:solidFill>
            </a:endParaRPr>
          </a:p>
          <a:p>
            <a:pPr algn="ctr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21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 algn="just">
              <a:buAutoNum type="romanUcPeriod"/>
            </a:pPr>
            <a:r>
              <a:rPr lang="pl-PL" sz="2000" b="1" dirty="0">
                <a:solidFill>
                  <a:srgbClr val="00B050"/>
                </a:solidFill>
              </a:rPr>
              <a:t>Rozwiązania prawne dotyczące telemedycyny nie wymagające zmian</a:t>
            </a:r>
          </a:p>
          <a:p>
            <a:pPr marL="0" indent="0" algn="just">
              <a:buNone/>
            </a:pPr>
            <a:endParaRPr lang="pl-PL" sz="2000" b="1" dirty="0"/>
          </a:p>
          <a:p>
            <a:pPr marL="0" indent="0" algn="just">
              <a:buNone/>
            </a:pPr>
            <a:r>
              <a:rPr lang="pl-PL" b="1" dirty="0"/>
              <a:t>Ustawa z dnia z dnia 15 kwietnia 2011 r. o działalności leczniczej  (Dz.U.2018.2190 </a:t>
            </a:r>
            <a:r>
              <a:rPr lang="pl-PL" b="1" dirty="0" err="1"/>
              <a:t>t.j</a:t>
            </a:r>
            <a:r>
              <a:rPr lang="pl-PL" b="1" dirty="0"/>
              <a:t>.).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 3.  [</a:t>
            </a:r>
            <a:r>
              <a:rPr lang="pl-PL" dirty="0">
                <a:solidFill>
                  <a:srgbClr val="00B050"/>
                </a:solidFill>
              </a:rPr>
              <a:t>Zakres pojęcia "działalność lecznicza</a:t>
            </a:r>
            <a:r>
              <a:rPr lang="pl-PL" dirty="0"/>
              <a:t>] </a:t>
            </a:r>
          </a:p>
          <a:p>
            <a:pPr marL="342900" indent="-342900" algn="just">
              <a:buAutoNum type="arabicPeriod"/>
            </a:pPr>
            <a:r>
              <a:rPr lang="pl-PL" dirty="0"/>
              <a:t>Działalność lecznicza polega na udzielaniu świadczeń zdrowotnych. </a:t>
            </a:r>
            <a:r>
              <a:rPr lang="pl-PL" b="1" dirty="0">
                <a:solidFill>
                  <a:srgbClr val="00B050"/>
                </a:solidFill>
              </a:rPr>
              <a:t>Świadczenia te mogą być udzielane za pośrednictwem systemów teleinformatycznych lub systemów łączności.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84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715957"/>
            <a:ext cx="11029615" cy="5005478"/>
          </a:xfrm>
        </p:spPr>
        <p:txBody>
          <a:bodyPr>
            <a:normAutofit fontScale="62500" lnSpcReduction="20000"/>
          </a:bodyPr>
          <a:lstStyle/>
          <a:p>
            <a:pPr marL="400050" indent="-400050" algn="just">
              <a:buAutoNum type="romanUcPeriod"/>
            </a:pPr>
            <a:endParaRPr lang="pl-PL" sz="2000" b="1" dirty="0" smtClean="0">
              <a:solidFill>
                <a:srgbClr val="FF0000"/>
              </a:solidFill>
            </a:endParaRPr>
          </a:p>
          <a:p>
            <a:pPr marL="400050" indent="-400050" algn="just">
              <a:buAutoNum type="romanUcPeriod"/>
            </a:pPr>
            <a:r>
              <a:rPr lang="pl-PL" sz="2000" b="1" dirty="0" smtClean="0">
                <a:solidFill>
                  <a:srgbClr val="FF0000"/>
                </a:solidFill>
              </a:rPr>
              <a:t>Bariera </a:t>
            </a:r>
            <a:r>
              <a:rPr lang="pl-PL" sz="2000" b="1" dirty="0">
                <a:solidFill>
                  <a:srgbClr val="FF0000"/>
                </a:solidFill>
              </a:rPr>
              <a:t>prawna rozwoju telemedycyny</a:t>
            </a:r>
          </a:p>
          <a:p>
            <a:pPr marL="0" indent="0" algn="just">
              <a:buNone/>
            </a:pPr>
            <a:endParaRPr lang="pl-PL" sz="2000" b="1" dirty="0"/>
          </a:p>
          <a:p>
            <a:pPr marL="0" indent="0" algn="just">
              <a:buNone/>
            </a:pPr>
            <a:r>
              <a:rPr lang="pl-PL" b="1" dirty="0"/>
              <a:t>Ustawa z dnia z dnia 15 kwietnia 2011 r. o działalności leczniczej  (Dz.U.2018.2190 </a:t>
            </a:r>
            <a:r>
              <a:rPr lang="pl-PL" b="1" dirty="0" err="1"/>
              <a:t>t.j</a:t>
            </a:r>
            <a:r>
              <a:rPr lang="pl-PL" b="1" dirty="0"/>
              <a:t>.).</a:t>
            </a:r>
          </a:p>
          <a:p>
            <a:pPr marL="0" indent="0" algn="just">
              <a:buNone/>
            </a:pPr>
            <a:r>
              <a:rPr lang="pl-PL" dirty="0"/>
              <a:t>Art.  22.  [Wymagania względem pomieszczeń i urządzeń podmiotu wykonującego działalność leczniczą] </a:t>
            </a:r>
          </a:p>
          <a:p>
            <a:pPr marL="0" indent="0" algn="just">
              <a:buNone/>
            </a:pPr>
            <a:r>
              <a:rPr lang="pl-PL" dirty="0"/>
              <a:t>3a.  Wymagań określonych w rozporządzeniu wydanym na podstawie ust. 3 </a:t>
            </a:r>
            <a:r>
              <a:rPr lang="pl-PL" u="sng" dirty="0"/>
              <a:t>nie stosuje się do pomieszczeń i urządzeń podmiotów wykonujących działalność leczniczą udzielających wyłącznie ambulatoryjnych świadczeń zdrowotnych za pośrednictwem systemów teleinformatycznych lub systemów łączności.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Na tle brzmienia tego przepisu </a:t>
            </a:r>
            <a:r>
              <a:rPr lang="pl-PL" b="1" u="sng" dirty="0"/>
              <a:t>do rozważenia </a:t>
            </a:r>
            <a:r>
              <a:rPr lang="pl-PL" b="1" dirty="0"/>
              <a:t>są dwie kwestie</a:t>
            </a:r>
            <a:r>
              <a:rPr lang="pl-PL" b="1" dirty="0" smtClean="0"/>
              <a:t>:</a:t>
            </a:r>
          </a:p>
          <a:p>
            <a:pPr marL="0" indent="0" algn="just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1. </a:t>
            </a:r>
            <a:r>
              <a:rPr lang="pl-PL" b="1" dirty="0">
                <a:solidFill>
                  <a:srgbClr val="FF0000"/>
                </a:solidFill>
              </a:rPr>
              <a:t>P</a:t>
            </a:r>
            <a:r>
              <a:rPr lang="pl-PL" b="1" dirty="0" smtClean="0">
                <a:solidFill>
                  <a:srgbClr val="FF0000"/>
                </a:solidFill>
              </a:rPr>
              <a:t>rzypadku </a:t>
            </a:r>
            <a:r>
              <a:rPr lang="pl-PL" b="1" dirty="0">
                <a:solidFill>
                  <a:srgbClr val="FF0000"/>
                </a:solidFill>
              </a:rPr>
              <a:t>w którym podmioty wykonują działalność leczniczą w dwojaki sposób (z wykorzystaniem i bez wykorzystania telemedycyny).</a:t>
            </a: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2. </a:t>
            </a:r>
            <a:r>
              <a:rPr lang="pl-PL" b="1" dirty="0">
                <a:solidFill>
                  <a:srgbClr val="FF0000"/>
                </a:solidFill>
              </a:rPr>
              <a:t>P</a:t>
            </a:r>
            <a:r>
              <a:rPr lang="pl-PL" b="1" dirty="0" smtClean="0">
                <a:solidFill>
                  <a:srgbClr val="FF0000"/>
                </a:solidFill>
              </a:rPr>
              <a:t>odmiotów </a:t>
            </a:r>
            <a:r>
              <a:rPr lang="pl-PL" b="1" dirty="0">
                <a:solidFill>
                  <a:srgbClr val="FF0000"/>
                </a:solidFill>
              </a:rPr>
              <a:t>udzielających świadczeń całodobowo i stacjonarnie (szpitali</a:t>
            </a:r>
            <a:r>
              <a:rPr lang="pl-PL" b="1" dirty="0" smtClean="0">
                <a:solidFill>
                  <a:srgbClr val="FF0000"/>
                </a:solidFill>
              </a:rPr>
              <a:t>).</a:t>
            </a:r>
          </a:p>
          <a:p>
            <a:pPr marL="0" indent="0" algn="just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Można </a:t>
            </a:r>
            <a:r>
              <a:rPr lang="pl-PL" b="1" dirty="0">
                <a:solidFill>
                  <a:srgbClr val="FF0000"/>
                </a:solidFill>
              </a:rPr>
              <a:t>zadać pytanie: jakie wymogi </a:t>
            </a:r>
            <a:r>
              <a:rPr lang="pl-PL" b="1" dirty="0" smtClean="0">
                <a:solidFill>
                  <a:srgbClr val="FF0000"/>
                </a:solidFill>
              </a:rPr>
              <a:t>miałyby spełniać </a:t>
            </a:r>
            <a:r>
              <a:rPr lang="pl-PL" b="1" dirty="0" smtClean="0">
                <a:solidFill>
                  <a:srgbClr val="FF0000"/>
                </a:solidFill>
              </a:rPr>
              <a:t>np. gabinet </a:t>
            </a:r>
            <a:r>
              <a:rPr lang="pl-PL" b="1" dirty="0">
                <a:solidFill>
                  <a:srgbClr val="FF0000"/>
                </a:solidFill>
              </a:rPr>
              <a:t>w szpitalu do udzielania świadczeń z wykorzystaniem telemedycyny</a:t>
            </a:r>
            <a:r>
              <a:rPr lang="pl-PL" b="1" dirty="0" smtClean="0">
                <a:solidFill>
                  <a:srgbClr val="FF0000"/>
                </a:solidFill>
              </a:rPr>
              <a:t>?</a:t>
            </a:r>
          </a:p>
          <a:p>
            <a:pPr marL="0" indent="0" algn="just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Nie jest tu konieczna jednak zmiana ustawy, a jedynie rozważenie uzupełnienia Rozporządzenia Ministra Zdrowia</a:t>
            </a:r>
            <a:r>
              <a:rPr lang="pl-PL" b="1" dirty="0" smtClean="0"/>
              <a:t> z </a:t>
            </a:r>
            <a:r>
              <a:rPr lang="pl-PL" b="1" dirty="0"/>
              <a:t>dnia 26 marca 2019 </a:t>
            </a:r>
            <a:r>
              <a:rPr lang="pl-PL" b="1" dirty="0" smtClean="0"/>
              <a:t>r. w </a:t>
            </a:r>
            <a:r>
              <a:rPr lang="pl-PL" b="1" dirty="0"/>
              <a:t>sprawie szczegółowych wymagań, jakim powinny odpowiadać pomieszczenia i urządzenia podmiotu wykonującego działalność leczniczą </a:t>
            </a:r>
            <a:r>
              <a:rPr lang="pl-PL" b="1" dirty="0" smtClean="0"/>
              <a:t>(Dz.U.2019.595  </a:t>
            </a:r>
            <a:r>
              <a:rPr lang="pl-PL" b="1" dirty="0"/>
              <a:t>z dnia </a:t>
            </a:r>
            <a:r>
              <a:rPr lang="pl-PL" b="1" dirty="0" smtClean="0"/>
              <a:t>2019.03.29) </a:t>
            </a:r>
            <a:endParaRPr lang="pl-PL" b="1" dirty="0"/>
          </a:p>
          <a:p>
            <a:pPr marL="0" indent="0" algn="just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5142044"/>
          </a:xfrm>
        </p:spPr>
        <p:txBody>
          <a:bodyPr>
            <a:normAutofit fontScale="85000" lnSpcReduction="10000"/>
          </a:bodyPr>
          <a:lstStyle/>
          <a:p>
            <a:pPr marL="400050" indent="-400050" algn="just">
              <a:buAutoNum type="romanUcPeriod"/>
            </a:pPr>
            <a:endParaRPr lang="pl-PL" sz="2000" b="1" dirty="0">
              <a:solidFill>
                <a:srgbClr val="FF0000"/>
              </a:solidFill>
            </a:endParaRPr>
          </a:p>
          <a:p>
            <a:pPr marL="400050" indent="-400050" algn="just">
              <a:buAutoNum type="romanUcPeriod"/>
            </a:pPr>
            <a:endParaRPr lang="pl-PL" sz="2000" b="1" dirty="0">
              <a:solidFill>
                <a:srgbClr val="FF0000"/>
              </a:solidFill>
            </a:endParaRPr>
          </a:p>
          <a:p>
            <a:pPr marL="400050" indent="-400050" algn="just">
              <a:buAutoNum type="romanUcPeriod"/>
            </a:pPr>
            <a:r>
              <a:rPr lang="pl-PL" sz="2000" b="1" dirty="0">
                <a:solidFill>
                  <a:srgbClr val="FF0000"/>
                </a:solidFill>
              </a:rPr>
              <a:t>Bariera prawna rozwoju telemedycyny</a:t>
            </a:r>
          </a:p>
          <a:p>
            <a:pPr marL="0" indent="0" algn="just">
              <a:buNone/>
            </a:pPr>
            <a:r>
              <a:rPr lang="pl-PL" sz="2000" b="1" dirty="0">
                <a:solidFill>
                  <a:schemeClr val="tx1"/>
                </a:solidFill>
              </a:rPr>
              <a:t>Ustawa z dnia z dnia 15 kwietnia 2011 r. o działalności leczniczej  (Dz.U.2018.2190 </a:t>
            </a:r>
            <a:r>
              <a:rPr lang="pl-PL" sz="2000" b="1" dirty="0" err="1">
                <a:solidFill>
                  <a:schemeClr val="tx1"/>
                </a:solidFill>
              </a:rPr>
              <a:t>t.j</a:t>
            </a:r>
            <a:r>
              <a:rPr lang="pl-PL" sz="2000" b="1" dirty="0">
                <a:solidFill>
                  <a:schemeClr val="tx1"/>
                </a:solidFill>
              </a:rPr>
              <a:t>.).</a:t>
            </a:r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Art.  22.  [Wymagania względem pomieszczeń i urządzeń podmiotu wykonującego działalność leczniczą] 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tx1"/>
                </a:solidFill>
              </a:rPr>
              <a:t>3b.  </a:t>
            </a:r>
            <a:r>
              <a:rPr lang="pl-PL" sz="2000" u="sng" dirty="0">
                <a:solidFill>
                  <a:schemeClr val="tx1"/>
                </a:solidFill>
              </a:rPr>
              <a:t>Minister właściwy do spraw zdrowia, w porozumieniu z ministrem właściwym do spraw informatyzacji, </a:t>
            </a:r>
            <a:r>
              <a:rPr lang="pl-PL" sz="2000" b="1" u="sng" dirty="0">
                <a:solidFill>
                  <a:schemeClr val="tx1"/>
                </a:solidFill>
              </a:rPr>
              <a:t>może</a:t>
            </a:r>
            <a:r>
              <a:rPr lang="pl-PL" sz="2000" u="sng" dirty="0">
                <a:solidFill>
                  <a:schemeClr val="tx1"/>
                </a:solidFill>
              </a:rPr>
              <a:t> określić, </a:t>
            </a:r>
            <a:r>
              <a:rPr lang="pl-PL" sz="2000" b="1" u="sng" dirty="0">
                <a:solidFill>
                  <a:schemeClr val="tx1"/>
                </a:solidFill>
              </a:rPr>
              <a:t>w drodze rozporządzenia, szczegółowe wymagania, jakim powinny odpowiadać pomieszczenia i urządzenia oraz systemy teleinformatyczne lub systemy łączności podmiotu wykonującego działalność leczniczą udzielającego wyłącznie ambulatoryjnych świadczeń zdrowotnych za pośrednictwem systemów teleinformatycznych lub systemów łączności</a:t>
            </a:r>
            <a:r>
              <a:rPr lang="pl-PL" sz="2000" dirty="0">
                <a:solidFill>
                  <a:schemeClr val="tx1"/>
                </a:solidFill>
              </a:rPr>
              <a:t>, kierując się potrzebą zapewnienia bezpieczeństwa zdrowotnego pacjentów, a także rodzajem wykonywanej działalności i zakresem udzielanych świadczeń zdrowotnych.</a:t>
            </a:r>
          </a:p>
          <a:p>
            <a:pPr marL="0" indent="0" algn="just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Jest to umocowanie fakultatywne i dotyczy tylko podmiotów ambulatoryjnie udzielających świadczeń wyłącznie przy wykorzystaniu telemedycyny, niemniej jednak rozporządzenie takie powinno zostać wydane. </a:t>
            </a:r>
          </a:p>
          <a:p>
            <a:pPr marL="0" indent="0" algn="just">
              <a:buNone/>
            </a:pPr>
            <a:endParaRPr lang="pl-PL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sz="2000" b="1" dirty="0"/>
          </a:p>
          <a:p>
            <a:pPr marL="0" indent="0" algn="just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5"/>
          <p:cNvSpPr txBox="1"/>
          <p:nvPr/>
        </p:nvSpPr>
        <p:spPr>
          <a:xfrm>
            <a:off x="294321" y="1908491"/>
            <a:ext cx="680553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/>
          <a:p>
            <a:pPr>
              <a:defRPr sz="3800" b="1">
                <a:solidFill>
                  <a:srgbClr val="215142"/>
                </a:solidFill>
                <a:latin typeface="Lato-Bold"/>
                <a:ea typeface="Lato-Bold"/>
                <a:cs typeface="Lato-Bold"/>
                <a:sym typeface="Lato-Bold"/>
              </a:defRPr>
            </a:pPr>
            <a:endParaRPr sz="1900" dirty="0"/>
          </a:p>
        </p:txBody>
      </p:sp>
      <p:sp>
        <p:nvSpPr>
          <p:cNvPr id="168" name="Prostokąt 5"/>
          <p:cNvSpPr txBox="1"/>
          <p:nvPr/>
        </p:nvSpPr>
        <p:spPr>
          <a:xfrm>
            <a:off x="633186" y="6358066"/>
            <a:ext cx="5440841" cy="257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21514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* </a:t>
            </a:r>
            <a:r>
              <a:rPr sz="800" dirty="0" err="1">
                <a:solidFill>
                  <a:schemeClr val="tx1"/>
                </a:solidFill>
              </a:rPr>
              <a:t>Raport</a:t>
            </a:r>
            <a:r>
              <a:rPr sz="800" dirty="0">
                <a:solidFill>
                  <a:schemeClr val="tx1"/>
                </a:solidFill>
              </a:rPr>
              <a:t> </a:t>
            </a:r>
            <a:r>
              <a:rPr sz="800" dirty="0" err="1">
                <a:solidFill>
                  <a:schemeClr val="tx1"/>
                </a:solidFill>
              </a:rPr>
              <a:t>firmy</a:t>
            </a:r>
            <a:r>
              <a:rPr sz="800" dirty="0">
                <a:solidFill>
                  <a:schemeClr val="tx1"/>
                </a:solidFill>
              </a:rPr>
              <a:t> Deloitte „ </a:t>
            </a:r>
            <a:r>
              <a:rPr sz="800" dirty="0" err="1">
                <a:solidFill>
                  <a:schemeClr val="tx1"/>
                </a:solidFill>
              </a:rPr>
              <a:t>Technologia</a:t>
            </a:r>
            <a:r>
              <a:rPr sz="800" dirty="0">
                <a:solidFill>
                  <a:schemeClr val="tx1"/>
                </a:solidFill>
              </a:rPr>
              <a:t>, a </a:t>
            </a:r>
            <a:r>
              <a:rPr sz="800" dirty="0" err="1">
                <a:solidFill>
                  <a:schemeClr val="tx1"/>
                </a:solidFill>
              </a:rPr>
              <a:t>opieka</a:t>
            </a:r>
            <a:r>
              <a:rPr sz="800" dirty="0">
                <a:solidFill>
                  <a:schemeClr val="tx1"/>
                </a:solidFill>
              </a:rPr>
              <a:t> </a:t>
            </a:r>
            <a:r>
              <a:rPr sz="800" dirty="0" err="1">
                <a:solidFill>
                  <a:schemeClr val="tx1"/>
                </a:solidFill>
              </a:rPr>
              <a:t>medyczna</a:t>
            </a:r>
            <a:r>
              <a:rPr sz="800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170" name="image5.jpeg" descr="image5.jpeg"/>
          <p:cNvPicPr>
            <a:picLocks noChangeAspect="1"/>
          </p:cNvPicPr>
          <p:nvPr/>
        </p:nvPicPr>
        <p:blipFill>
          <a:blip r:embed="rId2"/>
          <a:srcRect r="6" b="1"/>
          <a:stretch>
            <a:fillRect/>
          </a:stretch>
        </p:blipFill>
        <p:spPr>
          <a:xfrm>
            <a:off x="7335103" y="1470862"/>
            <a:ext cx="1543646" cy="1764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lnTo>
                  <a:pt x="0" y="5434"/>
                </a:lnTo>
                <a:lnTo>
                  <a:pt x="0" y="16304"/>
                </a:lnTo>
                <a:lnTo>
                  <a:pt x="10526" y="21600"/>
                </a:lnTo>
                <a:lnTo>
                  <a:pt x="11076" y="21600"/>
                </a:lnTo>
                <a:lnTo>
                  <a:pt x="21600" y="16304"/>
                </a:lnTo>
                <a:lnTo>
                  <a:pt x="21600" y="5434"/>
                </a:lnTo>
                <a:lnTo>
                  <a:pt x="10801" y="0"/>
                </a:lnTo>
                <a:close/>
              </a:path>
            </a:pathLst>
          </a:custGeom>
          <a:ln w="127000">
            <a:solidFill>
              <a:srgbClr val="FFFFFF"/>
            </a:solidFill>
            <a:miter/>
          </a:ln>
          <a:effectLst>
            <a:outerShdw blurRad="254000" dir="5400000" rotWithShape="0">
              <a:srgbClr val="000000">
                <a:alpha val="30000"/>
              </a:srgbClr>
            </a:outerShdw>
          </a:effectLst>
        </p:spPr>
      </p:pic>
      <p:pic>
        <p:nvPicPr>
          <p:cNvPr id="171" name="Biuro-04.jpg" descr="Biuro-04.jpg"/>
          <p:cNvPicPr>
            <a:picLocks noChangeAspect="1"/>
          </p:cNvPicPr>
          <p:nvPr/>
        </p:nvPicPr>
        <p:blipFill>
          <a:blip r:embed="rId3"/>
          <a:srcRect r="6"/>
          <a:stretch>
            <a:fillRect/>
          </a:stretch>
        </p:blipFill>
        <p:spPr>
          <a:xfrm>
            <a:off x="6531531" y="4174365"/>
            <a:ext cx="1543646" cy="1775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lnTo>
                  <a:pt x="0" y="5399"/>
                </a:lnTo>
                <a:lnTo>
                  <a:pt x="0" y="16201"/>
                </a:lnTo>
                <a:lnTo>
                  <a:pt x="10801" y="21600"/>
                </a:lnTo>
                <a:lnTo>
                  <a:pt x="21600" y="16201"/>
                </a:lnTo>
                <a:lnTo>
                  <a:pt x="21600" y="5399"/>
                </a:lnTo>
                <a:lnTo>
                  <a:pt x="10801" y="0"/>
                </a:lnTo>
                <a:close/>
              </a:path>
            </a:pathLst>
          </a:custGeom>
          <a:ln w="127000">
            <a:solidFill>
              <a:srgbClr val="FFFFFF"/>
            </a:solidFill>
            <a:miter/>
          </a:ln>
          <a:effectLst>
            <a:outerShdw blurRad="254000" dir="5400000" rotWithShape="0">
              <a:srgbClr val="000000">
                <a:alpha val="30396"/>
              </a:srgbClr>
            </a:outerShdw>
          </a:effectLst>
        </p:spPr>
      </p:pic>
      <p:grpSp>
        <p:nvGrpSpPr>
          <p:cNvPr id="176" name="Group"/>
          <p:cNvGrpSpPr/>
          <p:nvPr/>
        </p:nvGrpSpPr>
        <p:grpSpPr>
          <a:xfrm>
            <a:off x="7753916" y="2720167"/>
            <a:ext cx="1590344" cy="1836371"/>
            <a:chOff x="246026" y="0"/>
            <a:chExt cx="3180687" cy="3672740"/>
          </a:xfrm>
        </p:grpSpPr>
        <p:sp>
          <p:nvSpPr>
            <p:cNvPr id="172" name="Polygon"/>
            <p:cNvSpPr/>
            <p:nvPr/>
          </p:nvSpPr>
          <p:spPr>
            <a:xfrm>
              <a:off x="246026" y="0"/>
              <a:ext cx="3180688" cy="367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127000" cap="flat">
              <a:solidFill>
                <a:srgbClr val="FFFFFF"/>
              </a:solidFill>
              <a:prstDash val="solid"/>
              <a:round/>
            </a:ln>
            <a:effectLst>
              <a:outerShdw blurRad="254000" dir="5400000" rotWithShape="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sz="900"/>
            </a:p>
          </p:txBody>
        </p:sp>
        <p:grpSp>
          <p:nvGrpSpPr>
            <p:cNvPr id="175" name="Group 35"/>
            <p:cNvGrpSpPr/>
            <p:nvPr/>
          </p:nvGrpSpPr>
          <p:grpSpPr>
            <a:xfrm>
              <a:off x="823376" y="915855"/>
              <a:ext cx="2061218" cy="1759113"/>
              <a:chOff x="0" y="0"/>
              <a:chExt cx="2061217" cy="1759111"/>
            </a:xfrm>
          </p:grpSpPr>
          <p:pic>
            <p:nvPicPr>
              <p:cNvPr id="173" name="Picture 36" descr="Picture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2061218" cy="9418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4" name="Picture 37" descr="Picture 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254" y="941849"/>
                <a:ext cx="1889511" cy="8172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77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290" y="1470862"/>
            <a:ext cx="2658620" cy="41868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xmlns="" id="{880B49AA-CEBB-B448-929D-5F026F0A6808}"/>
              </a:ext>
            </a:extLst>
          </p:cNvPr>
          <p:cNvSpPr txBox="1"/>
          <p:nvPr/>
        </p:nvSpPr>
        <p:spPr>
          <a:xfrm>
            <a:off x="633186" y="3422460"/>
            <a:ext cx="680553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/>
          <a:p>
            <a:pPr>
              <a:defRPr sz="3800" b="1">
                <a:solidFill>
                  <a:srgbClr val="215142"/>
                </a:solidFill>
                <a:latin typeface="Lato-Bold"/>
                <a:ea typeface="Lato-Bold"/>
                <a:cs typeface="Lato-Bold"/>
                <a:sym typeface="Lato-Bold"/>
              </a:defRPr>
            </a:pPr>
            <a:endParaRPr sz="1900" dirty="0"/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xmlns="" id="{E20C6012-B6A6-D54B-8B65-3E78D60C2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r>
              <a:rPr lang="pl-PL" dirty="0"/>
              <a:t>XXI WIEK CZAS REWOLUCJI TECHNOLOGICZNEJ</a:t>
            </a:r>
            <a:br>
              <a:rPr lang="pl-PL" dirty="0"/>
            </a:b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778D1EEB-FD2D-E249-A980-70E23CB3A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950339" cy="3678303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Polska jest jednym z liderów w Europie w korzystaniu z nowych technologii: </a:t>
            </a:r>
            <a:endParaRPr lang="pl-PL" dirty="0"/>
          </a:p>
          <a:p>
            <a:pPr lvl="0"/>
            <a:r>
              <a:rPr lang="pl-PL" i="1" dirty="0"/>
              <a:t>bankowość mobilna, </a:t>
            </a:r>
            <a:r>
              <a:rPr lang="pl-PL" i="1" dirty="0" err="1"/>
              <a:t>ApplePay</a:t>
            </a:r>
            <a:r>
              <a:rPr lang="pl-PL" i="1" dirty="0"/>
              <a:t>, blik, płatności zbliżeniowe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b="1" dirty="0"/>
              <a:t>Na świecie dynamicznie wzrasta ilość mobilnych </a:t>
            </a:r>
            <a:br>
              <a:rPr lang="pl-PL" b="1" dirty="0"/>
            </a:br>
            <a:r>
              <a:rPr lang="pl-PL" b="1" dirty="0"/>
              <a:t>aplikacji zdrowotnych</a:t>
            </a:r>
            <a:endParaRPr lang="pl-PL" dirty="0"/>
          </a:p>
          <a:p>
            <a:pPr lvl="0"/>
            <a:r>
              <a:rPr lang="pl-PL" i="1" dirty="0"/>
              <a:t>w 2017 roku powstało </a:t>
            </a:r>
            <a:r>
              <a:rPr lang="pl-PL" b="1" i="1" dirty="0"/>
              <a:t>78 tys. nowych aplikacji </a:t>
            </a:r>
            <a:br>
              <a:rPr lang="pl-PL" b="1" i="1" dirty="0"/>
            </a:br>
            <a:r>
              <a:rPr lang="pl-PL" b="1" i="1" dirty="0"/>
              <a:t>do monitorowania stanu zdrowia</a:t>
            </a:r>
            <a:r>
              <a:rPr lang="pl-PL" i="1" dirty="0"/>
              <a:t>, </a:t>
            </a:r>
            <a:br>
              <a:rPr lang="pl-PL" i="1" dirty="0"/>
            </a:br>
            <a:r>
              <a:rPr lang="pl-PL" i="1" dirty="0"/>
              <a:t>obecnie jest ich 325 tys.*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7801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959430"/>
            <a:ext cx="11029615" cy="4898570"/>
          </a:xfrm>
        </p:spPr>
        <p:txBody>
          <a:bodyPr>
            <a:normAutofit fontScale="85000" lnSpcReduction="10000"/>
          </a:bodyPr>
          <a:lstStyle/>
          <a:p>
            <a:pPr marL="400050" indent="-400050">
              <a:buAutoNum type="romanUcPeriod"/>
            </a:pPr>
            <a:endParaRPr lang="pl-PL" b="1" dirty="0">
              <a:solidFill>
                <a:srgbClr val="FF0000"/>
              </a:solidFill>
            </a:endParaRPr>
          </a:p>
          <a:p>
            <a:pPr marL="400050" indent="-400050">
              <a:buAutoNum type="romanUcPeriod"/>
            </a:pPr>
            <a:r>
              <a:rPr lang="pl-PL" b="1" dirty="0">
                <a:solidFill>
                  <a:srgbClr val="FF0000"/>
                </a:solidFill>
              </a:rPr>
              <a:t>Bariera prawna rozwoju telemedycyny</a:t>
            </a:r>
          </a:p>
          <a:p>
            <a:pPr marL="0" indent="0" algn="just">
              <a:buNone/>
            </a:pPr>
            <a:r>
              <a:rPr lang="pl-PL" b="1" dirty="0"/>
              <a:t>Ustawa  z dnia 27 sierpnia 2004 r. o świadczeniach opieki zdrowotnej finansowanych ze środków publicznych</a:t>
            </a:r>
          </a:p>
          <a:p>
            <a:pPr marL="0" indent="0" algn="just">
              <a:buNone/>
            </a:pPr>
            <a:r>
              <a:rPr lang="pl-PL" dirty="0"/>
              <a:t> (Dz.U.2019.1373 </a:t>
            </a:r>
            <a:r>
              <a:rPr lang="pl-PL" dirty="0" err="1"/>
              <a:t>t.j</a:t>
            </a:r>
            <a:r>
              <a:rPr lang="pl-PL" dirty="0"/>
              <a:t>.).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 31b.  [</a:t>
            </a:r>
            <a:r>
              <a:rPr lang="pl-PL" b="1" dirty="0">
                <a:solidFill>
                  <a:srgbClr val="FF0000"/>
                </a:solidFill>
              </a:rPr>
              <a:t>Uprawnienia Ministra Zdrowia w zakresie kwalifikowania świadczeń jako gwarantowane</a:t>
            </a:r>
            <a:r>
              <a:rPr lang="pl-PL" dirty="0"/>
              <a:t>] </a:t>
            </a:r>
          </a:p>
          <a:p>
            <a:pPr marL="342900" indent="-342900" algn="just">
              <a:buAutoNum type="arabicPeriod"/>
            </a:pPr>
            <a:r>
              <a:rPr lang="pl-PL" dirty="0"/>
              <a:t>Kwalifikacji świadczenia opieki zdrowotnej jako świadczenia gwarantowanego w zakresie, o którym mowa w art. 15 ust. 2 pkt 1-8 i 10-13, dokonuje minister właściwy do spraw zdrowia po uzyskaniu rekomendacji Prezesa Agencji, biorąc pod uwagę kryteria określone w art. 31a ust. 1.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>
                <a:solidFill>
                  <a:srgbClr val="FF0000"/>
                </a:solidFill>
              </a:rPr>
              <a:t>Na tle brzmienia  tego przepisu należy zgłosić konieczność objęcia „rozporządzeniem koszykowym” świadczeń zdrowotnych finansowanych ze środków publicznych poza nielicznymi świadczeniami już uwzględnionymi.</a:t>
            </a:r>
          </a:p>
          <a:p>
            <a:pPr marL="0" indent="0" algn="just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b="1" dirty="0">
                <a:solidFill>
                  <a:srgbClr val="FF0000"/>
                </a:solidFill>
              </a:rPr>
              <a:t>Oczywiście dla kontraktowania przez podmioty lecznicze konieczna jest także </a:t>
            </a:r>
            <a:r>
              <a:rPr lang="pl-PL" b="1" u="sng" dirty="0">
                <a:solidFill>
                  <a:srgbClr val="FF0000"/>
                </a:solidFill>
              </a:rPr>
              <a:t>prawidłowa wycena tak udzielanych świadczeń.</a:t>
            </a:r>
            <a:endParaRPr lang="pl-PL" u="sng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31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403761"/>
            <a:ext cx="11029616" cy="1312195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805049"/>
            <a:ext cx="11029615" cy="47806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…………………………………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>
                <a:solidFill>
                  <a:srgbClr val="00B050"/>
                </a:solidFill>
              </a:rPr>
              <a:t>Rozwiązania prawne dotyczące telemedycyny nie wymagające zmian.</a:t>
            </a:r>
          </a:p>
          <a:p>
            <a:pPr marL="0" indent="0" algn="just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l-PL" b="1" dirty="0"/>
              <a:t>Ustawa  z dnia 27 sierpnia 2004 r. o świadczeniach opieki zdrowotnej finansowanych ze środków publicznych</a:t>
            </a:r>
          </a:p>
          <a:p>
            <a:pPr marL="0" indent="0" algn="just">
              <a:buNone/>
            </a:pPr>
            <a:r>
              <a:rPr lang="pl-PL" dirty="0"/>
              <a:t> (Dz.U.2019.1373 </a:t>
            </a:r>
            <a:r>
              <a:rPr lang="pl-PL" dirty="0" err="1"/>
              <a:t>t.j</a:t>
            </a:r>
            <a:r>
              <a:rPr lang="pl-PL" dirty="0"/>
              <a:t>.).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Art.  48e.  [</a:t>
            </a:r>
            <a:r>
              <a:rPr lang="pl-PL" b="1" dirty="0">
                <a:solidFill>
                  <a:srgbClr val="00B050"/>
                </a:solidFill>
              </a:rPr>
              <a:t>Program pilotażowy</a:t>
            </a:r>
            <a:r>
              <a:rPr lang="pl-PL" dirty="0"/>
              <a:t>]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B050"/>
                </a:solidFill>
              </a:rPr>
              <a:t>1.  Program pilotażowy opracowuje, ustala, nadzoruje i kontroluje minister właściwy do spraw zdrowia, a wdraża, finansuje, monitoruje i ewaluuje Fundusz.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B050"/>
                </a:solidFill>
              </a:rPr>
              <a:t>2.  Program pilotażowy może być finansowany z budżetu państwa z części, której dysponentem jest minister właściwy do spraw zdrowia.</a:t>
            </a:r>
          </a:p>
          <a:p>
            <a:pPr marL="0" indent="0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10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959430"/>
            <a:ext cx="11029615" cy="389937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>
                <a:solidFill>
                  <a:srgbClr val="00B050"/>
                </a:solidFill>
              </a:rPr>
              <a:t>Rozwiązania prawne dotyczące telemedycyny nie wymagające zmian</a:t>
            </a:r>
          </a:p>
          <a:p>
            <a:pPr marL="0" indent="0" algn="just">
              <a:buNone/>
            </a:pPr>
            <a:r>
              <a:rPr lang="pl-PL" b="1" dirty="0"/>
              <a:t>Ustawa z dnia 5 grudnia 1996 r. o zawodach lekarza i lekarza dentysty</a:t>
            </a:r>
            <a:r>
              <a:rPr lang="pl-PL" dirty="0"/>
              <a:t>  (Dz.U.2019.537 </a:t>
            </a:r>
            <a:r>
              <a:rPr lang="pl-PL" dirty="0" err="1"/>
              <a:t>t.j</a:t>
            </a:r>
            <a:r>
              <a:rPr lang="pl-PL" dirty="0"/>
              <a:t>.)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>
                <a:solidFill>
                  <a:srgbClr val="00B050"/>
                </a:solidFill>
              </a:rPr>
              <a:t>Art.  2.  [Wykonywanie zawodu lekarza] </a:t>
            </a:r>
          </a:p>
          <a:p>
            <a:pPr marL="0" indent="0" algn="just">
              <a:buNone/>
            </a:pPr>
            <a:r>
              <a:rPr lang="pl-PL" b="1" dirty="0"/>
              <a:t>Lekarz, lekarz dentysta może wykonywać czynności, o których mowa w ust. 1 i 2, </a:t>
            </a:r>
            <a:r>
              <a:rPr lang="pl-PL" b="1" u="sng" dirty="0">
                <a:solidFill>
                  <a:srgbClr val="00B050"/>
                </a:solidFill>
              </a:rPr>
              <a:t>także za pośrednictwem systemów teleinformatycznych lub systemów łączności.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>
                <a:solidFill>
                  <a:srgbClr val="00B050"/>
                </a:solidFill>
              </a:rPr>
              <a:t>Art.  42.  [Orzekanie o stanie zdrowia pacjenta; wystawianie recept] </a:t>
            </a:r>
          </a:p>
          <a:p>
            <a:pPr marL="0" indent="0" algn="just">
              <a:buNone/>
            </a:pPr>
            <a:r>
              <a:rPr lang="pl-PL" dirty="0"/>
              <a:t>1.  Lekarz </a:t>
            </a:r>
            <a:r>
              <a:rPr lang="pl-PL" b="1" u="sng" dirty="0">
                <a:solidFill>
                  <a:srgbClr val="00B050"/>
                </a:solidFill>
              </a:rPr>
              <a:t>orzeka</a:t>
            </a:r>
            <a:r>
              <a:rPr lang="pl-PL" dirty="0"/>
              <a:t> o stanie zdrowia określonej osoby po uprzednim, osobistym jej zbadaniu </a:t>
            </a:r>
            <a:r>
              <a:rPr lang="pl-PL" b="1" u="sng" dirty="0">
                <a:solidFill>
                  <a:srgbClr val="00B050"/>
                </a:solidFill>
              </a:rPr>
              <a:t>lub zbadaniu jej za pośrednictwem systemów teleinformatycznych lub systemów łączności,</a:t>
            </a:r>
            <a:r>
              <a:rPr lang="pl-PL" dirty="0"/>
              <a:t> a także po analizie dostępnej dokumentacji medycznej tej osoby.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368135"/>
            <a:ext cx="11029616" cy="155313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921267"/>
            <a:ext cx="11029615" cy="45822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>
                <a:solidFill>
                  <a:srgbClr val="FF0000"/>
                </a:solidFill>
              </a:rPr>
              <a:t>Bariera prawna rozwoju telemedycyny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Ustawa z dnia 5 grudnia 1996 r. o zawodach lekarza i lekarza dentysty  (Dz.U.2019.537 </a:t>
            </a:r>
            <a:r>
              <a:rPr lang="pl-PL" b="1" dirty="0" err="1"/>
              <a:t>t.j</a:t>
            </a:r>
            <a:r>
              <a:rPr lang="pl-PL" b="1" dirty="0"/>
              <a:t>.)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Art.  42.  [Orzekanie o stanie zdrowia pacjenta; wystawianie recept] </a:t>
            </a:r>
          </a:p>
          <a:p>
            <a:pPr marL="342900" indent="-342900" algn="just">
              <a:buAutoNum type="arabicPeriod" startAt="2"/>
            </a:pPr>
            <a:r>
              <a:rPr lang="pl-PL" dirty="0"/>
              <a:t>Lekarz może, bez dokonania badania pacjenta, wystawić </a:t>
            </a:r>
            <a:r>
              <a:rPr lang="pl-PL" b="1" u="sng" dirty="0">
                <a:solidFill>
                  <a:srgbClr val="FF0000"/>
                </a:solidFill>
              </a:rPr>
              <a:t>receptę niezbędną do kontynuacji leczenia oraz zlecenie na zaopatrzenie w wyroby medyczne jako kontynuację zaopatrzenia w wyroby medyczne,</a:t>
            </a:r>
            <a:r>
              <a:rPr lang="pl-PL" dirty="0"/>
              <a:t> jeżeli jest to uzasadnione stanem zdrowia pacjenta odzwierciedlonym w dokumentacji medycznej.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>
                <a:solidFill>
                  <a:srgbClr val="FF0000"/>
                </a:solidFill>
              </a:rPr>
              <a:t>Nasuwa się tutaj wątpliwość czy kontynuacja </a:t>
            </a:r>
            <a:r>
              <a:rPr lang="pl-PL" b="1" dirty="0" smtClean="0">
                <a:solidFill>
                  <a:srgbClr val="FF0000"/>
                </a:solidFill>
              </a:rPr>
              <a:t>leczenia to </a:t>
            </a:r>
            <a:r>
              <a:rPr lang="pl-PL" b="1" dirty="0">
                <a:solidFill>
                  <a:srgbClr val="FF0000"/>
                </a:solidFill>
              </a:rPr>
              <a:t>tylko dalsze zlecanie tego samego leku, czy też zmiana dawkowania bądź całkowite zastąpienie dotychczas stosowanego leku?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04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3"/>
            <a:ext cx="11029616" cy="1366464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921267"/>
            <a:ext cx="11029615" cy="4582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>
                <a:solidFill>
                  <a:srgbClr val="FF0000"/>
                </a:solidFill>
              </a:rPr>
              <a:t>Bariera prawna rozwoju telemedycyny 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Obwieszczenie Nr 1/04/IV PREZESA NACZELNEJ RADY LEKARSKIEJ z dnia 2 stycznia 2004 r.</a:t>
            </a:r>
          </a:p>
          <a:p>
            <a:pPr marL="0" indent="0" algn="just">
              <a:buNone/>
            </a:pPr>
            <a:r>
              <a:rPr lang="pl-PL" b="1" dirty="0"/>
              <a:t>w sprawie ogłoszenia jednolitego tekstu uchwały w sprawie Kodeksu Etyki Lekarskiej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Art.  9.  Lekarz może podejmować leczenie jedynie po uprzednim zbadaniu pacjenta. </a:t>
            </a:r>
            <a:r>
              <a:rPr lang="pl-PL" b="1" u="sng" dirty="0">
                <a:solidFill>
                  <a:srgbClr val="FF0000"/>
                </a:solidFill>
              </a:rPr>
              <a:t>Wyjątki stanowią sytuację, gdy porada lekarska może być udzielona wyłącznie na odległość.</a:t>
            </a:r>
          </a:p>
          <a:p>
            <a:pPr marL="0" indent="0" algn="just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9770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>
                <a:solidFill>
                  <a:srgbClr val="FF0000"/>
                </a:solidFill>
              </a:rPr>
              <a:t>Bariera prawna rozwoju telemedycyny</a:t>
            </a:r>
          </a:p>
          <a:p>
            <a:pPr marL="0" indent="0" algn="just">
              <a:buNone/>
            </a:pPr>
            <a:r>
              <a:rPr lang="pl-PL" b="1" dirty="0">
                <a:solidFill>
                  <a:srgbClr val="FF0000"/>
                </a:solidFill>
              </a:rPr>
              <a:t>Brak uregulowań analogicznych do przyjętych dla lekarzy, pielęgniarek i położnych </a:t>
            </a:r>
            <a:r>
              <a:rPr lang="pl-PL" b="1" u="sng" dirty="0">
                <a:solidFill>
                  <a:srgbClr val="FF0000"/>
                </a:solidFill>
              </a:rPr>
              <a:t>w innych zawodach medycznych.</a:t>
            </a:r>
          </a:p>
          <a:p>
            <a:pPr marL="0" indent="0" algn="just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Przykład</a:t>
            </a:r>
          </a:p>
          <a:p>
            <a:pPr marL="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z dnia 8 września 2006 r. o Państwowym Ratownictwie Medycznym (Dz.U.2019.993 </a:t>
            </a:r>
            <a:r>
              <a:rPr lang="pl-PL" b="1" dirty="0" err="1">
                <a:solidFill>
                  <a:schemeClr val="tx1"/>
                </a:solidFill>
              </a:rPr>
              <a:t>t.j</a:t>
            </a:r>
            <a:r>
              <a:rPr lang="pl-PL" b="1" dirty="0">
                <a:solidFill>
                  <a:schemeClr val="tx1"/>
                </a:solidFill>
              </a:rPr>
              <a:t>.).</a:t>
            </a:r>
          </a:p>
          <a:p>
            <a:pPr marL="0" indent="0" algn="just">
              <a:buNone/>
            </a:pPr>
            <a:r>
              <a:rPr lang="pl-PL" b="1" dirty="0"/>
              <a:t>Art.  41.   (15)  [Kierujący akcją medyczną] </a:t>
            </a:r>
          </a:p>
          <a:p>
            <a:pPr marL="0" indent="0" algn="just">
              <a:buNone/>
            </a:pPr>
            <a:r>
              <a:rPr lang="pl-PL" dirty="0"/>
              <a:t>1.  Kierującym akcją medyczną jest kierownik zespołu ratownictwa medycznego.</a:t>
            </a:r>
          </a:p>
          <a:p>
            <a:pPr marL="0" indent="0" algn="just">
              <a:buNone/>
            </a:pPr>
            <a:r>
              <a:rPr lang="pl-PL" dirty="0"/>
              <a:t>2.  W przypadku gdy do zdarzenia został zadysponowany więcej niż jeden zespół ratownictwa medycznego, dyspozytor medyczny wyznacza kierującego akcją medyczną spośród kierowników zespołów ratownictwa medycznego zadysponowanych na miejsce zdarzenia.</a:t>
            </a:r>
          </a:p>
          <a:p>
            <a:pPr marL="0" indent="0" algn="just">
              <a:buNone/>
            </a:pPr>
            <a:r>
              <a:rPr lang="pl-PL" dirty="0"/>
              <a:t>3.  Podczas prowadzenia medycznych czynności ratunkowych kierujący akcją medyczną </a:t>
            </a:r>
            <a:r>
              <a:rPr lang="pl-PL" b="1" dirty="0">
                <a:solidFill>
                  <a:srgbClr val="FF0000"/>
                </a:solidFill>
              </a:rPr>
              <a:t>pozostaje w stałym kontakcie z dyspozytorem medycznym wskazanym przez głównego dyspozytora medycznego lub z głównym dyspozytorem medycznym.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08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1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413164"/>
            <a:ext cx="11029615" cy="54448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sz="1900" b="1" dirty="0" smtClean="0">
                <a:solidFill>
                  <a:srgbClr val="FF0000"/>
                </a:solidFill>
              </a:rPr>
              <a:t>Bariera </a:t>
            </a:r>
            <a:r>
              <a:rPr lang="pl-PL" sz="1900" b="1" dirty="0">
                <a:solidFill>
                  <a:srgbClr val="FF0000"/>
                </a:solidFill>
              </a:rPr>
              <a:t>prawna rozwoju telemedycyny</a:t>
            </a:r>
          </a:p>
          <a:p>
            <a:pPr marL="0" indent="0" algn="just">
              <a:buNone/>
            </a:pPr>
            <a:endParaRPr lang="pl-PL" sz="1900" b="1" dirty="0"/>
          </a:p>
          <a:p>
            <a:pPr marL="0" indent="0" algn="just">
              <a:buNone/>
            </a:pPr>
            <a:r>
              <a:rPr lang="pl-PL" sz="1900" b="1" dirty="0"/>
              <a:t>Ustawa z dnia 20 maja 2010 r. o wyrobach medycznych</a:t>
            </a:r>
            <a:r>
              <a:rPr lang="pl-PL" sz="1900" dirty="0"/>
              <a:t>  (Dz.U.2019.175 </a:t>
            </a:r>
            <a:r>
              <a:rPr lang="pl-PL" sz="1900" dirty="0" err="1"/>
              <a:t>t.j</a:t>
            </a:r>
            <a:r>
              <a:rPr lang="pl-PL" sz="1900" dirty="0"/>
              <a:t>.)</a:t>
            </a:r>
          </a:p>
          <a:p>
            <a:pPr marL="0" indent="0" algn="just">
              <a:buNone/>
            </a:pPr>
            <a:r>
              <a:rPr lang="pl-PL" sz="1900" b="1" dirty="0">
                <a:solidFill>
                  <a:srgbClr val="FF0000"/>
                </a:solidFill>
              </a:rPr>
              <a:t>38) wyrób medyczny </a:t>
            </a:r>
            <a:r>
              <a:rPr lang="pl-PL" sz="1900" dirty="0"/>
              <a:t>- </a:t>
            </a:r>
            <a:r>
              <a:rPr lang="pl-PL" sz="1900" b="1" u="sng" dirty="0">
                <a:solidFill>
                  <a:srgbClr val="FF0000"/>
                </a:solidFill>
              </a:rPr>
              <a:t>narzędzie, przyrząd, urządzenie, oprogramowanie, materiał lub inny artykuł, stosowany samodzielnie lub w połączeniu, w tym z oprogramowaniem </a:t>
            </a:r>
            <a:r>
              <a:rPr lang="pl-PL" sz="1900" b="1" dirty="0">
                <a:solidFill>
                  <a:srgbClr val="FF0000"/>
                </a:solidFill>
              </a:rPr>
              <a:t>przeznaczonym przez jego wytwórcę do używania specjalnie w celach diagnostycznych lub terapeutycznych i niezbędnym do jego właściwego stosowania, przeznaczony przez wytwórcę do stosowania </a:t>
            </a:r>
            <a:r>
              <a:rPr lang="pl-PL" sz="1900" dirty="0"/>
              <a:t>u ludzi w celu:</a:t>
            </a:r>
          </a:p>
          <a:p>
            <a:pPr marL="0" indent="0" algn="just">
              <a:buNone/>
            </a:pPr>
            <a:endParaRPr lang="pl-PL" sz="1900" dirty="0"/>
          </a:p>
          <a:p>
            <a:pPr marL="0" indent="0" algn="just">
              <a:buNone/>
            </a:pPr>
            <a:r>
              <a:rPr lang="pl-PL" sz="1900" dirty="0"/>
              <a:t>a) diagnozowania, zapobiegania, monitorowania, leczenia lub łagodzenia przebiegu choroby,</a:t>
            </a:r>
          </a:p>
          <a:p>
            <a:pPr marL="0" indent="0" algn="just">
              <a:buNone/>
            </a:pPr>
            <a:r>
              <a:rPr lang="pl-PL" sz="1900" dirty="0"/>
              <a:t>b) diagnozowania, monitorowania, leczenia, łagodzenia lub kompensowania skutków urazu lub upośledzenia,</a:t>
            </a:r>
          </a:p>
          <a:p>
            <a:pPr marL="0" indent="0" algn="just">
              <a:buNone/>
            </a:pPr>
            <a:r>
              <a:rPr lang="pl-PL" sz="1900" dirty="0"/>
              <a:t>c) badania, zastępowania lub modyfikowania budowy anatomicznej lub procesu fizjologicznego,</a:t>
            </a:r>
          </a:p>
          <a:p>
            <a:pPr marL="0" indent="0" algn="just">
              <a:buNone/>
            </a:pPr>
            <a:r>
              <a:rPr lang="pl-PL" sz="1900" dirty="0"/>
              <a:t>d) regulacji poczęć</a:t>
            </a:r>
          </a:p>
          <a:p>
            <a:pPr algn="just">
              <a:buFontTx/>
              <a:buChar char="-"/>
            </a:pPr>
            <a:r>
              <a:rPr lang="pl-PL" sz="1900" dirty="0"/>
              <a:t>który nie osiąga zasadniczego zamierzonego działania w ciele lub na ciele ludzkim środkami farmakologicznymi, immunologicznymi lub metabolicznymi, lecz którego działanie może być wspomagane takimi środkami.</a:t>
            </a:r>
          </a:p>
          <a:p>
            <a:pPr algn="just">
              <a:buFontTx/>
              <a:buChar char="-"/>
            </a:pPr>
            <a:endParaRPr lang="pl-PL" sz="1900" dirty="0"/>
          </a:p>
          <a:p>
            <a:pPr marL="0" indent="0" algn="just">
              <a:buNone/>
            </a:pPr>
            <a:r>
              <a:rPr lang="pl-PL" sz="1900" b="1" dirty="0"/>
              <a:t>Tutaj nastąpi zmiana: </a:t>
            </a:r>
          </a:p>
          <a:p>
            <a:pPr marL="0" indent="0" algn="just">
              <a:buNone/>
            </a:pPr>
            <a:r>
              <a:rPr lang="pl-PL" sz="1900" dirty="0"/>
              <a:t>ROZPORZĄDZENIE PARLAMENTU EUROPEJSKIEGO I RADY (UE) 2017/745 z dnia 5 kwietnia 2017 r. w sprawie wyrobów medycznych, zmiany dyrektywy 2001/83/WE, rozporządzenia (WE) nr 178/2002 i rozporządzenia (WE) nr 1223/2009 oraz uchylenia dyrektyw Rady 90/385/EWG i 93/42/EWG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13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3" y="2180496"/>
            <a:ext cx="11029615" cy="441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B050"/>
                </a:solidFill>
              </a:rPr>
              <a:t>Obwiązujące rozwiązania prawne dotyczące telemedycyny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Ustawa z dnia 6 listopada 2008 r. o prawach pacjenta i Rzeczniku Praw Pacjenta </a:t>
            </a:r>
            <a:r>
              <a:rPr lang="pl-PL" dirty="0"/>
              <a:t>(Dz.U.2019.1127 </a:t>
            </a:r>
            <a:r>
              <a:rPr lang="pl-PL" dirty="0" err="1"/>
              <a:t>t.j</a:t>
            </a:r>
            <a:r>
              <a:rPr lang="pl-PL" dirty="0"/>
              <a:t>.)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 12.  [</a:t>
            </a:r>
            <a:r>
              <a:rPr lang="pl-PL" b="1" dirty="0"/>
              <a:t>Prawo do informacji o rodzaju i zakresie udzielanych świadczeń zdrowotnych</a:t>
            </a:r>
            <a:r>
              <a:rPr lang="pl-PL" dirty="0"/>
              <a:t>] </a:t>
            </a:r>
          </a:p>
          <a:p>
            <a:pPr marL="0" indent="0" algn="just">
              <a:buNone/>
            </a:pPr>
            <a:r>
              <a:rPr lang="pl-PL" b="1" u="sng" dirty="0">
                <a:solidFill>
                  <a:srgbClr val="00B050"/>
                </a:solidFill>
              </a:rPr>
              <a:t>Pacjent ma prawo do informacji o rodzaju i zakresie świadczeń zdrowotnych udzielanych przez podmiot udzielający świadczeń zdrowotnych</a:t>
            </a:r>
            <a:r>
              <a:rPr lang="pl-PL" dirty="0">
                <a:solidFill>
                  <a:srgbClr val="00B050"/>
                </a:solidFill>
              </a:rPr>
              <a:t>,</a:t>
            </a:r>
            <a:r>
              <a:rPr lang="pl-PL" dirty="0"/>
              <a:t> w tym o profilaktycznych programach zdrowotnych finansowanych ze środków publicznych, realizowanych przez ten podmiot. Przepisy art. 11 ust. 1 zdanie drugie i ust. 3 stosuje się odpowiednio.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B050"/>
                </a:solidFill>
              </a:rPr>
              <a:t>Konieczne jest opracowanie </a:t>
            </a:r>
            <a:r>
              <a:rPr lang="pl-PL" b="1" dirty="0">
                <a:solidFill>
                  <a:srgbClr val="00B050"/>
                </a:solidFill>
              </a:rPr>
              <a:t>wzorcowej informacji </a:t>
            </a:r>
            <a:r>
              <a:rPr lang="pl-PL" b="1" dirty="0" smtClean="0">
                <a:solidFill>
                  <a:srgbClr val="00B050"/>
                </a:solidFill>
              </a:rPr>
              <a:t>dotyczącej </a:t>
            </a:r>
            <a:r>
              <a:rPr lang="pl-PL" b="1" dirty="0">
                <a:solidFill>
                  <a:srgbClr val="00B050"/>
                </a:solidFill>
              </a:rPr>
              <a:t>udzielanych świadczeń w ramach telemedycyny – regulamin organizacyjny.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47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Aspekty prawne</a:t>
            </a:r>
            <a:br>
              <a:rPr lang="pl-PL" sz="1800" dirty="0"/>
            </a:br>
            <a:r>
              <a:rPr lang="pl-PL" sz="1800" b="1" dirty="0"/>
              <a:t>dr n. praw. Sebastian Sikorski </a:t>
            </a:r>
            <a:r>
              <a:rPr lang="pl-PL" sz="1800" dirty="0"/>
              <a:t>(Uniwersytet Kardynała Stefana Wyszyńskiego w Warszawie, Wydział Prawa i Administracji)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561672"/>
            <a:ext cx="11029615" cy="5003515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pPr marL="0" indent="0" algn="just">
              <a:buNone/>
            </a:pPr>
            <a:r>
              <a:rPr lang="pl-PL" dirty="0"/>
              <a:t>Art.  18.  [</a:t>
            </a:r>
            <a:r>
              <a:rPr lang="pl-PL" b="1" dirty="0"/>
              <a:t>Wyrażenie zgody na zabieg operacyjny, </a:t>
            </a:r>
            <a:r>
              <a:rPr lang="pl-PL" b="1" u="sng" dirty="0"/>
              <a:t>metody leczenia lub diagnostykę stwarzające podwyższone ryzyko</a:t>
            </a:r>
            <a:r>
              <a:rPr lang="pl-PL" dirty="0"/>
              <a:t>] </a:t>
            </a:r>
          </a:p>
          <a:p>
            <a:pPr marL="0" indent="0" algn="just">
              <a:buNone/>
            </a:pPr>
            <a:r>
              <a:rPr lang="pl-PL" dirty="0"/>
              <a:t>1.  W przypadku zabiegu operacyjnego albo zastosowania </a:t>
            </a:r>
            <a:r>
              <a:rPr lang="pl-PL" b="1" dirty="0"/>
              <a:t>metody leczenia lub diagnostyki stwarzających podwyższone ryzyko dla pacjenta</a:t>
            </a:r>
            <a:r>
              <a:rPr lang="pl-PL" dirty="0"/>
              <a:t>, zgodę, o której mowa w art. 17 ust. 1</a:t>
            </a:r>
            <a:r>
              <a:rPr lang="pl-PL" b="1" u="sng" dirty="0"/>
              <a:t>, wyraża się w formie pisemnej.</a:t>
            </a:r>
            <a:r>
              <a:rPr lang="pl-PL" dirty="0"/>
              <a:t> Do wyrażania zgody oraz sprzeciwu stosuje się art. 17 ust. 2 i 3.</a:t>
            </a:r>
          </a:p>
          <a:p>
            <a:pPr marL="0" indent="0" algn="just">
              <a:buNone/>
            </a:pPr>
            <a:r>
              <a:rPr lang="pl-PL" dirty="0"/>
              <a:t>1a.   (1)  W przypadku wyrażenia zgody na zabieg operacyjny albo zastosowanie metody leczenia lub diagnostyki stwarzających podwyższone ryzyko dla pacjenta za pośrednictwem Internetowego Konta Pacjenta, o którym mowa w art. 7a ust. 1 ustawy z dnia 28 kwietnia 2011 r. o systemie informacji w ochronie zdrowia (Dz. U. z 2019 r. poz. 408 i 730), lub przy użyciu podpisu osobistego, wymagana jest forma dokumentowa.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u="sng" dirty="0">
                <a:solidFill>
                  <a:srgbClr val="00B050"/>
                </a:solidFill>
              </a:rPr>
              <a:t>Do rozważenia </a:t>
            </a:r>
            <a:r>
              <a:rPr lang="pl-PL" b="1" dirty="0">
                <a:solidFill>
                  <a:srgbClr val="00B050"/>
                </a:solidFill>
              </a:rPr>
              <a:t>pozostaje opracowanie szczególnej formy zgody </a:t>
            </a:r>
            <a:r>
              <a:rPr lang="pl-PL" b="1" dirty="0" smtClean="0">
                <a:solidFill>
                  <a:srgbClr val="00B050"/>
                </a:solidFill>
              </a:rPr>
              <a:t>pacjenta na udzielenie świadczenia zdrowotnego </a:t>
            </a:r>
            <a:r>
              <a:rPr lang="pl-PL" b="1" dirty="0">
                <a:solidFill>
                  <a:srgbClr val="00B050"/>
                </a:solidFill>
              </a:rPr>
              <a:t>przy wykorzystaniu telemedycyny.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52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190005"/>
            <a:ext cx="11029616" cy="1306285"/>
          </a:xfrm>
        </p:spPr>
        <p:txBody>
          <a:bodyPr>
            <a:noAutofit/>
          </a:bodyPr>
          <a:lstStyle/>
          <a:p>
            <a:pPr algn="ctr"/>
            <a:r>
              <a:rPr lang="pl-PL" dirty="0"/>
              <a:t>Rekomendacje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222625"/>
            <a:ext cx="11029615" cy="56353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2600" b="1" dirty="0"/>
              <a:t>prof. UKSW dr hab. Irena Lipowicz</a:t>
            </a:r>
          </a:p>
          <a:p>
            <a:pPr marL="0" indent="0">
              <a:buNone/>
            </a:pPr>
            <a:r>
              <a:rPr lang="pl-PL" sz="2600" b="1" dirty="0"/>
              <a:t>dr n. med. Michał Florczak</a:t>
            </a:r>
          </a:p>
          <a:p>
            <a:pPr marL="0" indent="0">
              <a:buNone/>
            </a:pPr>
            <a:r>
              <a:rPr lang="pl-PL" sz="2600" b="1" dirty="0"/>
              <a:t>adw. dr n. praw. Sebastian Sikorski </a:t>
            </a:r>
          </a:p>
          <a:p>
            <a:pPr marL="342900" indent="-342900" algn="just">
              <a:buAutoNum type="arabicPeriod"/>
            </a:pPr>
            <a:endParaRPr lang="pl-PL" sz="2600" dirty="0"/>
          </a:p>
          <a:p>
            <a:pPr marL="342900" indent="-342900" algn="just">
              <a:buAutoNum type="arabicPeriod"/>
            </a:pPr>
            <a:r>
              <a:rPr lang="pl-PL" sz="2600" b="1" dirty="0"/>
              <a:t>Utworzenie zespołu interdyscyplinarnego ds. telemedycyny przy Radzie Naukowej przy Ministrze Zdrowia.</a:t>
            </a:r>
          </a:p>
          <a:p>
            <a:pPr marL="342900" indent="-342900" algn="just">
              <a:buAutoNum type="arabicPeriod"/>
            </a:pPr>
            <a:r>
              <a:rPr lang="pl-PL" sz="2600" b="1" dirty="0"/>
              <a:t>Przygotowanie i złożenie grantu badawczego (</a:t>
            </a:r>
            <a:r>
              <a:rPr lang="pl-PL" sz="2600" b="1" dirty="0" err="1"/>
              <a:t>NCN</a:t>
            </a:r>
            <a:r>
              <a:rPr lang="pl-PL" sz="2600" b="1" dirty="0"/>
              <a:t>, </a:t>
            </a:r>
            <a:r>
              <a:rPr lang="pl-PL" sz="2600" b="1" dirty="0" err="1"/>
              <a:t>NCBIR</a:t>
            </a:r>
            <a:r>
              <a:rPr lang="pl-PL" sz="2600" b="1" dirty="0"/>
              <a:t>, Fundacja na rzecz nauki polskiej) obejmującego:</a:t>
            </a:r>
          </a:p>
          <a:p>
            <a:pPr algn="just">
              <a:buFontTx/>
              <a:buChar char="-"/>
            </a:pPr>
            <a:r>
              <a:rPr lang="pl-PL" sz="2600" dirty="0"/>
              <a:t>analizę medyczną</a:t>
            </a:r>
          </a:p>
          <a:p>
            <a:pPr algn="just">
              <a:buFontTx/>
              <a:buChar char="-"/>
            </a:pPr>
            <a:r>
              <a:rPr lang="pl-PL" sz="2600" dirty="0"/>
              <a:t>analizę prawną obejmującą wszystkie kluczowe aspekty prawne dotyczące wdrożenia rozwiązań telemedycznych </a:t>
            </a:r>
            <a:r>
              <a:rPr lang="pl-PL" sz="2600" u="sng" dirty="0"/>
              <a:t>wraz z przygotowaniem konkretnych propozycji zmian w </a:t>
            </a:r>
            <a:r>
              <a:rPr lang="pl-PL" sz="2600" u="sng" dirty="0" smtClean="0"/>
              <a:t>przepisach prawa</a:t>
            </a:r>
            <a:endParaRPr lang="pl-PL" sz="2600" u="sng" dirty="0"/>
          </a:p>
          <a:p>
            <a:pPr algn="just">
              <a:buFontTx/>
              <a:buChar char="-"/>
            </a:pPr>
            <a:r>
              <a:rPr lang="pl-PL" sz="2600" dirty="0"/>
              <a:t>analizę rozwiązań </a:t>
            </a:r>
            <a:r>
              <a:rPr lang="pl-PL" sz="2600" dirty="0" smtClean="0"/>
              <a:t>informatycznych</a:t>
            </a:r>
            <a:endParaRPr lang="pl-PL" sz="2600" dirty="0"/>
          </a:p>
          <a:p>
            <a:pPr algn="just">
              <a:buFontTx/>
              <a:buChar char="-"/>
            </a:pPr>
            <a:r>
              <a:rPr lang="pl-PL" sz="2600" dirty="0"/>
              <a:t>przygotowanie założeń pilotażu (w tym narzędzi informatycznych – konieczny udział </a:t>
            </a:r>
            <a:r>
              <a:rPr lang="pl-PL" sz="2600" dirty="0" smtClean="0"/>
              <a:t>wielu podmiotów)</a:t>
            </a:r>
            <a:endParaRPr lang="pl-PL" sz="2600" dirty="0"/>
          </a:p>
          <a:p>
            <a:pPr algn="just">
              <a:buFontTx/>
              <a:buChar char="-"/>
            </a:pPr>
            <a:r>
              <a:rPr lang="pl-PL" sz="2600" dirty="0"/>
              <a:t>przeprowadzenie pilotażu (współfinansowanych przez Ministra Zdrowia</a:t>
            </a:r>
            <a:r>
              <a:rPr lang="pl-PL" sz="2600" dirty="0" smtClean="0"/>
              <a:t>)</a:t>
            </a:r>
            <a:endParaRPr lang="pl-PL" sz="2600" dirty="0"/>
          </a:p>
          <a:p>
            <a:pPr algn="just">
              <a:buFontTx/>
              <a:buChar char="-"/>
            </a:pPr>
            <a:r>
              <a:rPr lang="pl-PL" sz="2600" dirty="0"/>
              <a:t>wnioski końcowe opracowane w ramach międzynarodowej </a:t>
            </a:r>
            <a:r>
              <a:rPr lang="pl-PL" sz="2600" dirty="0" smtClean="0"/>
              <a:t>publikacji</a:t>
            </a:r>
            <a:endParaRPr lang="pl-PL" sz="2600" dirty="0"/>
          </a:p>
          <a:p>
            <a:pPr algn="just">
              <a:buFontTx/>
              <a:buChar char="-"/>
            </a:pPr>
            <a:endParaRPr lang="pl-PL" sz="2600" dirty="0"/>
          </a:p>
          <a:p>
            <a:pPr marL="0" indent="0" algn="just">
              <a:buNone/>
            </a:pPr>
            <a:r>
              <a:rPr lang="pl-PL" sz="2600" b="1" dirty="0"/>
              <a:t>Finasowanie projektu:</a:t>
            </a:r>
          </a:p>
          <a:p>
            <a:pPr marL="514350" indent="-514350" algn="just">
              <a:buAutoNum type="arabicPeriod"/>
            </a:pPr>
            <a:r>
              <a:rPr lang="pl-PL" sz="2600" dirty="0"/>
              <a:t>W ramach grantu badawczego albo</a:t>
            </a:r>
          </a:p>
          <a:p>
            <a:pPr marL="514350" indent="-514350" algn="just">
              <a:buAutoNum type="arabicPeriod"/>
            </a:pPr>
            <a:r>
              <a:rPr lang="pl-PL" sz="2600" dirty="0"/>
              <a:t>Pilotażu prowadzonego przez Ministra Zdrowia </a:t>
            </a:r>
          </a:p>
          <a:p>
            <a:pPr algn="just">
              <a:buFontTx/>
              <a:buChar char="-"/>
            </a:pPr>
            <a:endParaRPr lang="pl-PL" sz="1600" dirty="0"/>
          </a:p>
          <a:p>
            <a:pPr algn="just">
              <a:buFontTx/>
              <a:buChar char="-"/>
            </a:pPr>
            <a:endParaRPr lang="pl-PL" sz="1600" dirty="0"/>
          </a:p>
          <a:p>
            <a:pPr marL="0" indent="0" algn="ctr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99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A5C70C-AE06-1C47-9381-347512F8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Telemedycyna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AB92968-CCCE-604F-93AD-31849986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5957"/>
            <a:ext cx="11029615" cy="2270828"/>
          </a:xfrm>
        </p:spPr>
        <p:txBody>
          <a:bodyPr/>
          <a:lstStyle/>
          <a:p>
            <a:r>
              <a:rPr lang="pl-PL" sz="2400" dirty="0"/>
              <a:t>Forma świadczenia usług medycznych i opieki zdrowotnej łącząca w sobie elementy </a:t>
            </a:r>
            <a:r>
              <a:rPr lang="pl-PL" sz="2400" b="1" dirty="0"/>
              <a:t>telekomunikacji, informatyki i medycyny. 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BA0FC31-38F8-6D46-AA4A-78F55545A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273405"/>
              </p:ext>
            </p:extLst>
          </p:nvPr>
        </p:nvGraphicFramePr>
        <p:xfrm>
          <a:off x="3490976" y="2990382"/>
          <a:ext cx="5210048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3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554804"/>
            <a:ext cx="11029616" cy="1161152"/>
          </a:xfrm>
        </p:spPr>
        <p:txBody>
          <a:bodyPr>
            <a:noAutofit/>
          </a:bodyPr>
          <a:lstStyle/>
          <a:p>
            <a:pPr algn="ctr"/>
            <a:r>
              <a:rPr lang="pl-PL" dirty="0"/>
              <a:t>Dane </a:t>
            </a:r>
            <a:r>
              <a:rPr lang="pl-PL" dirty="0" smtClean="0"/>
              <a:t>Kontaktowe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941698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pPr marL="0" indent="0" algn="just">
              <a:buNone/>
            </a:pPr>
            <a:r>
              <a:rPr lang="pl-PL" b="1" dirty="0"/>
              <a:t>prof. UKSW dr hab. n. praw. Irena Lipowicz</a:t>
            </a:r>
            <a:r>
              <a:rPr lang="pl-PL" dirty="0"/>
              <a:t>, Uniwersytet Kardynała Stefana Wyszyńskiego w Warszawie, Wydział Prawa i Administracji, Warszawa, ul. Wóycickiego 1/3, bud. 17, s. 1754, e-mail: </a:t>
            </a:r>
            <a:r>
              <a:rPr lang="pl-PL" b="1" dirty="0"/>
              <a:t>i.lipowicz@uksw.edu.pl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dr n. med. Michał Florczak, </a:t>
            </a:r>
            <a:r>
              <a:rPr lang="pl-PL" dirty="0"/>
              <a:t>Warszawski Uniwersytet Medyczny, Klinika Immunologii Transplantologii i Chorób Wewnętrznych WUM, e-mail: mflorek1983@gmail.com, tel. </a:t>
            </a:r>
            <a:r>
              <a:rPr lang="pl-PL" dirty="0" smtClean="0"/>
              <a:t>604 073 311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adw. dr n. praw. Sebastian Sikorski, </a:t>
            </a:r>
            <a:r>
              <a:rPr lang="pl-PL" dirty="0"/>
              <a:t>Uniwersytet Kardynała Stefana Wyszyńskiego w Warszawie, Wydział Prawa i Administracji, Warszawa, ul. Wóycickiego 1/3, bud. 17, s. 1737, </a:t>
            </a:r>
          </a:p>
          <a:p>
            <a:pPr marL="0" indent="0" algn="just">
              <a:buNone/>
            </a:pPr>
            <a:r>
              <a:rPr lang="pl-PL" dirty="0"/>
              <a:t>e-mail: </a:t>
            </a:r>
            <a:r>
              <a:rPr lang="pl-PL" b="1" dirty="0">
                <a:solidFill>
                  <a:schemeClr val="tx1"/>
                </a:solidFill>
                <a:hlinkClick r:id="rId2"/>
              </a:rPr>
              <a:t>sebastian_sikorski@onet.pl</a:t>
            </a:r>
            <a:r>
              <a:rPr lang="pl-PL" b="1" dirty="0">
                <a:solidFill>
                  <a:schemeClr val="tx1"/>
                </a:solidFill>
              </a:rPr>
              <a:t>,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  <a:hlinkClick r:id="rId3"/>
              </a:rPr>
              <a:t>s.sikorski@uksw.edu.pl</a:t>
            </a:r>
            <a:r>
              <a:rPr lang="pl-PL" b="1" dirty="0" smtClean="0"/>
              <a:t>,</a:t>
            </a:r>
            <a:r>
              <a:rPr lang="pl-PL" dirty="0" smtClean="0"/>
              <a:t> tel</a:t>
            </a:r>
            <a:r>
              <a:rPr lang="pl-PL" dirty="0"/>
              <a:t>. 604 611 895.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44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A5C70C-AE06-1C47-9381-347512F8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Telemedycyna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AB92968-CCCE-604F-93AD-318499863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Światowa Organizacja Zdrowia (WHO)</a:t>
            </a:r>
            <a:r>
              <a:rPr lang="pl-PL" sz="2400" dirty="0"/>
              <a:t> podaje, że </a:t>
            </a:r>
            <a:r>
              <a:rPr lang="pl-PL" sz="2400" dirty="0" err="1"/>
              <a:t>telemedycyna</a:t>
            </a:r>
            <a:r>
              <a:rPr lang="pl-PL" sz="2400" dirty="0"/>
              <a:t> to dostarczanie przez specjalistów usług medycznych, w przypadku, gdy </a:t>
            </a:r>
            <a:r>
              <a:rPr lang="pl-PL" sz="2400" b="1" dirty="0"/>
              <a:t>dystans jest kluczowym czynnikiem, </a:t>
            </a:r>
            <a:r>
              <a:rPr lang="pl-PL" sz="2400" dirty="0"/>
              <a:t>wykorzystując technologie komunikacyjne do wymiany istotnych informacji dla diagnozy, leczenia, profilaktyki, badań, konsultacji czy wiedzy medycznej w celu polepszenia zdrowia pacjenta.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2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6A22AF-CFA5-9A45-8210-F195A974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Obszary </a:t>
            </a:r>
            <a:r>
              <a:rPr lang="pl-PL" dirty="0" err="1"/>
              <a:t>telemedycyny</a:t>
            </a:r>
            <a:r>
              <a:rPr lang="pl-PL" dirty="0"/>
              <a:t>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BDE0E0F-37E0-A14A-90B1-FC7A90B50A3B}"/>
              </a:ext>
            </a:extLst>
          </p:cNvPr>
          <p:cNvSpPr txBox="1"/>
          <p:nvPr/>
        </p:nvSpPr>
        <p:spPr>
          <a:xfrm>
            <a:off x="10464800" y="-6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94C7ADA5-F773-074E-A8B6-72399245D83F}"/>
              </a:ext>
            </a:extLst>
          </p:cNvPr>
          <p:cNvSpPr txBox="1"/>
          <p:nvPr/>
        </p:nvSpPr>
        <p:spPr>
          <a:xfrm>
            <a:off x="270933" y="1405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xmlns="" id="{6D6D2B8C-E91F-DF46-B23A-0C54FB705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917080"/>
              </p:ext>
            </p:extLst>
          </p:nvPr>
        </p:nvGraphicFramePr>
        <p:xfrm>
          <a:off x="127000" y="2181224"/>
          <a:ext cx="11483641" cy="424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24C8FB2-1427-7243-BCF7-08FEDD80AA52}"/>
              </a:ext>
            </a:extLst>
          </p:cNvPr>
          <p:cNvSpPr txBox="1"/>
          <p:nvPr/>
        </p:nvSpPr>
        <p:spPr>
          <a:xfrm>
            <a:off x="-2540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9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1A3B2C-A843-D448-B83D-9F988C16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F91A3B2C-A843-D448-B83D-9F988C16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F91A3B2C-A843-D448-B83D-9F988C16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F91A3B2C-A843-D448-B83D-9F988C16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F91A3B2C-A843-D448-B83D-9F988C168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F1F0CD-A588-954F-B1F5-B26D03DA2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55F1F0CD-A588-954F-B1F5-B26D03DA2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55F1F0CD-A588-954F-B1F5-B26D03DA2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graphicEl>
                                              <a:dgm id="{55F1F0CD-A588-954F-B1F5-B26D03DA2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55F1F0CD-A588-954F-B1F5-B26D03DA2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B964EB-0CFA-6847-AC41-523638962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19B964EB-0CFA-6847-AC41-523638962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19B964EB-0CFA-6847-AC41-523638962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19B964EB-0CFA-6847-AC41-523638962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19B964EB-0CFA-6847-AC41-523638962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94AE30-E73F-7A4E-B179-31F4F7EE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BB94AE30-E73F-7A4E-B179-31F4F7EE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BB94AE30-E73F-7A4E-B179-31F4F7EE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BB94AE30-E73F-7A4E-B179-31F4F7EEE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dgm id="{BB94AE30-E73F-7A4E-B179-31F4F7EEE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495F9C-D1E3-A34A-A844-972510379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07495F9C-D1E3-A34A-A844-972510379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07495F9C-D1E3-A34A-A844-972510379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graphicEl>
                                              <a:dgm id="{07495F9C-D1E3-A34A-A844-972510379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graphicEl>
                                              <a:dgm id="{07495F9C-D1E3-A34A-A844-972510379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5817FE-7BB4-6C42-ACC3-B3170EB75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425817FE-7BB4-6C42-ACC3-B3170EB75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dgm id="{425817FE-7BB4-6C42-ACC3-B3170EB75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425817FE-7BB4-6C42-ACC3-B3170EB75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425817FE-7BB4-6C42-ACC3-B3170EB75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3CD022E-CDBE-6941-8B84-1FFBAD776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dgm id="{F3CD022E-CDBE-6941-8B84-1FFBAD776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F3CD022E-CDBE-6941-8B84-1FFBAD776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F3CD022E-CDBE-6941-8B84-1FFBAD776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graphicEl>
                                              <a:dgm id="{F3CD022E-CDBE-6941-8B84-1FFBAD776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A30393-FBDA-7748-B3EF-FB1C714F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44A30393-FBDA-7748-B3EF-FB1C714F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44A30393-FBDA-7748-B3EF-FB1C714F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graphicEl>
                                              <a:dgm id="{44A30393-FBDA-7748-B3EF-FB1C714F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graphicEl>
                                              <a:dgm id="{44A30393-FBDA-7748-B3EF-FB1C714FD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2528FC-6C65-2642-A340-EC1F5A1F3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FC2528FC-6C65-2642-A340-EC1F5A1F3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graphicEl>
                                              <a:dgm id="{FC2528FC-6C65-2642-A340-EC1F5A1F3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graphicEl>
                                              <a:dgm id="{FC2528FC-6C65-2642-A340-EC1F5A1F3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FC2528FC-6C65-2642-A340-EC1F5A1F3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D7FEE5-5E2A-A44D-9ADD-0BEF9BF02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BBD7FEE5-5E2A-A44D-9ADD-0BEF9BF02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BBD7FEE5-5E2A-A44D-9ADD-0BEF9BF02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graphicEl>
                                              <a:dgm id="{BBD7FEE5-5E2A-A44D-9ADD-0BEF9BF02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>
                                            <p:graphicEl>
                                              <a:dgm id="{BBD7FEE5-5E2A-A44D-9ADD-0BEF9BF02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6A22AF-CFA5-9A45-8210-F195A974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Obszary </a:t>
            </a:r>
            <a:r>
              <a:rPr lang="pl-PL" dirty="0" err="1"/>
              <a:t>telemedycyny</a:t>
            </a:r>
            <a:r>
              <a:rPr lang="pl-PL" dirty="0"/>
              <a:t>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BDE0E0F-37E0-A14A-90B1-FC7A90B50A3B}"/>
              </a:ext>
            </a:extLst>
          </p:cNvPr>
          <p:cNvSpPr txBox="1"/>
          <p:nvPr/>
        </p:nvSpPr>
        <p:spPr>
          <a:xfrm>
            <a:off x="10464800" y="-6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94C7ADA5-F773-074E-A8B6-72399245D83F}"/>
              </a:ext>
            </a:extLst>
          </p:cNvPr>
          <p:cNvSpPr txBox="1"/>
          <p:nvPr/>
        </p:nvSpPr>
        <p:spPr>
          <a:xfrm>
            <a:off x="270933" y="1405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xmlns="" id="{6D6D2B8C-E91F-DF46-B23A-0C54FB705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309250"/>
              </p:ext>
            </p:extLst>
          </p:nvPr>
        </p:nvGraphicFramePr>
        <p:xfrm>
          <a:off x="127167" y="2382392"/>
          <a:ext cx="11483641" cy="424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24C8FB2-1427-7243-BCF7-08FEDD80AA52}"/>
              </a:ext>
            </a:extLst>
          </p:cNvPr>
          <p:cNvSpPr txBox="1"/>
          <p:nvPr/>
        </p:nvSpPr>
        <p:spPr>
          <a:xfrm>
            <a:off x="-2540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57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345916-8E4C-7F45-BEBF-86B0E837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b="1" dirty="0"/>
              <a:t>Wizyty kontrolne w poradniach specjalistycznych: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9164EA0-A436-AA45-B9DF-8864B0738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średnio, co 4-6 </a:t>
            </a:r>
            <a:r>
              <a:rPr lang="pl-PL" b="1" dirty="0" err="1"/>
              <a:t>miesiący</a:t>
            </a:r>
            <a:r>
              <a:rPr lang="pl-PL" b="1" dirty="0"/>
              <a:t> </a:t>
            </a:r>
            <a:r>
              <a:rPr lang="pl-PL" dirty="0"/>
              <a:t>lub </a:t>
            </a:r>
            <a:r>
              <a:rPr lang="pl-PL" dirty="0" err="1"/>
              <a:t>częściej</a:t>
            </a:r>
            <a:r>
              <a:rPr lang="pl-PL" dirty="0"/>
              <a:t> w przypadku progresji choroby albo nagłego jej zaostrzenia</a:t>
            </a:r>
          </a:p>
          <a:p>
            <a:pPr lvl="0"/>
            <a:r>
              <a:rPr lang="pl-PL" b="1" dirty="0"/>
              <a:t>osobiste stawiennictwo pacjenta  </a:t>
            </a:r>
          </a:p>
          <a:p>
            <a:pPr lvl="0"/>
            <a:r>
              <a:rPr lang="pl-PL" b="1" dirty="0"/>
              <a:t>kluczową rolę odgrywa: badanie podmiotowe, </a:t>
            </a:r>
            <a:r>
              <a:rPr lang="pl-PL" dirty="0"/>
              <a:t>ocena podstawowych </a:t>
            </a:r>
            <a:r>
              <a:rPr lang="pl-PL" dirty="0" err="1"/>
              <a:t>parametrów</a:t>
            </a:r>
            <a:r>
              <a:rPr lang="pl-PL" dirty="0"/>
              <a:t> </a:t>
            </a:r>
            <a:r>
              <a:rPr lang="pl-PL" dirty="0" err="1"/>
              <a:t>życiowych</a:t>
            </a:r>
            <a:r>
              <a:rPr lang="pl-PL" dirty="0"/>
              <a:t> i wyników badań laboratoryjnych i obrazowych </a:t>
            </a:r>
          </a:p>
          <a:p>
            <a:pPr lvl="0"/>
            <a:r>
              <a:rPr lang="pl-PL" dirty="0"/>
              <a:t>skierowania do innych lekarzy specjalistów </a:t>
            </a:r>
          </a:p>
          <a:p>
            <a:pPr lvl="0"/>
            <a:r>
              <a:rPr lang="pl-PL" dirty="0"/>
              <a:t>kwalifikacje do hospitalizacji </a:t>
            </a:r>
          </a:p>
          <a:p>
            <a:pPr lvl="0"/>
            <a:r>
              <a:rPr lang="pl-PL" dirty="0"/>
              <a:t>konsultacje na konsyliach lekarskich w trudniejszych przypadkach </a:t>
            </a:r>
          </a:p>
          <a:p>
            <a:r>
              <a:rPr lang="pl-PL" dirty="0"/>
              <a:t>wystawianie zaświadczeń, skierowań, recept</a:t>
            </a:r>
          </a:p>
        </p:txBody>
      </p:sp>
    </p:spTree>
    <p:extLst>
      <p:ext uri="{BB962C8B-B14F-4D97-AF65-F5344CB8AC3E}">
        <p14:creationId xmlns:p14="http://schemas.microsoft.com/office/powerpoint/2010/main" val="26467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"/>
          <p:cNvGrpSpPr/>
          <p:nvPr/>
        </p:nvGrpSpPr>
        <p:grpSpPr>
          <a:xfrm>
            <a:off x="6870772" y="839913"/>
            <a:ext cx="1620001" cy="1091929"/>
            <a:chOff x="0" y="0"/>
            <a:chExt cx="3240001" cy="2183855"/>
          </a:xfrm>
          <a:solidFill>
            <a:schemeClr val="accent2"/>
          </a:solidFill>
        </p:grpSpPr>
        <p:sp>
          <p:nvSpPr>
            <p:cNvPr id="268" name="Title 1"/>
            <p:cNvSpPr txBox="1"/>
            <p:nvPr/>
          </p:nvSpPr>
          <p:spPr>
            <a:xfrm>
              <a:off x="0" y="1322082"/>
              <a:ext cx="3240001" cy="861773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>
              <a:softEdge rad="31750"/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2800" b="1">
                  <a:solidFill>
                    <a:srgbClr val="215142"/>
                  </a:solidFill>
                  <a:latin typeface="Lato-Bold"/>
                  <a:ea typeface="Lato-Bold"/>
                  <a:cs typeface="Lato-Bold"/>
                  <a:sym typeface="Lato-Bold"/>
                </a:defRPr>
              </a:pPr>
              <a:r>
                <a:rPr sz="1400" dirty="0" err="1">
                  <a:solidFill>
                    <a:schemeClr val="bg1"/>
                  </a:solidFill>
                </a:rPr>
                <a:t>konsultacja</a:t>
              </a:r>
              <a:endParaRPr sz="1400" dirty="0">
                <a:solidFill>
                  <a:schemeClr val="bg1"/>
                </a:solidFill>
              </a:endParaRPr>
            </a:p>
            <a:p>
              <a:pPr algn="ctr">
                <a:defRPr sz="2800" b="1">
                  <a:solidFill>
                    <a:srgbClr val="215142"/>
                  </a:solidFill>
                  <a:latin typeface="Lato-Bold"/>
                  <a:ea typeface="Lato-Bold"/>
                  <a:cs typeface="Lato-Bold"/>
                  <a:sym typeface="Lato-Bold"/>
                </a:defRPr>
              </a:pPr>
              <a:r>
                <a:rPr sz="1400" dirty="0">
                  <a:solidFill>
                    <a:schemeClr val="bg1"/>
                  </a:solidFill>
                </a:rPr>
                <a:t>z </a:t>
              </a:r>
              <a:r>
                <a:rPr sz="1400" dirty="0" err="1">
                  <a:solidFill>
                    <a:schemeClr val="bg1"/>
                  </a:solidFill>
                </a:rPr>
                <a:t>lekarzem</a:t>
              </a:r>
              <a:r>
                <a:rPr sz="1400" dirty="0">
                  <a:solidFill>
                    <a:schemeClr val="bg1"/>
                  </a:solidFill>
                </a:rPr>
                <a:t> </a:t>
              </a:r>
            </a:p>
          </p:txBody>
        </p:sp>
        <p:grpSp>
          <p:nvGrpSpPr>
            <p:cNvPr id="273" name="Group"/>
            <p:cNvGrpSpPr/>
            <p:nvPr/>
          </p:nvGrpSpPr>
          <p:grpSpPr>
            <a:xfrm>
              <a:off x="1076952" y="0"/>
              <a:ext cx="1086095" cy="1086094"/>
              <a:chOff x="0" y="0"/>
              <a:chExt cx="1086093" cy="1086093"/>
            </a:xfrm>
            <a:grpFill/>
          </p:grpSpPr>
          <p:sp>
            <p:nvSpPr>
              <p:cNvPr id="269" name="Circle"/>
              <p:cNvSpPr/>
              <p:nvPr/>
            </p:nvSpPr>
            <p:spPr>
              <a:xfrm>
                <a:off x="-1" y="-1"/>
                <a:ext cx="1086095" cy="108609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grpSp>
            <p:nvGrpSpPr>
              <p:cNvPr id="272" name="Group"/>
              <p:cNvGrpSpPr/>
              <p:nvPr/>
            </p:nvGrpSpPr>
            <p:grpSpPr>
              <a:xfrm>
                <a:off x="239163" y="345344"/>
                <a:ext cx="607767" cy="395407"/>
                <a:chOff x="0" y="0"/>
                <a:chExt cx="607765" cy="395406"/>
              </a:xfrm>
              <a:grpFill/>
            </p:grpSpPr>
            <p:sp>
              <p:nvSpPr>
                <p:cNvPr id="270" name="Line"/>
                <p:cNvSpPr/>
                <p:nvPr/>
              </p:nvSpPr>
              <p:spPr>
                <a:xfrm flipV="1">
                  <a:off x="212359" y="0"/>
                  <a:ext cx="395407" cy="39540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71" name="Line"/>
                <p:cNvSpPr/>
                <p:nvPr/>
              </p:nvSpPr>
              <p:spPr>
                <a:xfrm flipH="1" flipV="1">
                  <a:off x="0" y="118513"/>
                  <a:ext cx="266297" cy="26629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/>
                </a:p>
              </p:txBody>
            </p:sp>
          </p:grpSp>
        </p:grpSp>
      </p:grpSp>
      <p:grpSp>
        <p:nvGrpSpPr>
          <p:cNvPr id="281" name="Group"/>
          <p:cNvGrpSpPr/>
          <p:nvPr/>
        </p:nvGrpSpPr>
        <p:grpSpPr>
          <a:xfrm>
            <a:off x="8833091" y="839913"/>
            <a:ext cx="1620001" cy="876486"/>
            <a:chOff x="0" y="0"/>
            <a:chExt cx="3240001" cy="1752968"/>
          </a:xfrm>
          <a:solidFill>
            <a:schemeClr val="accent2"/>
          </a:solidFill>
        </p:grpSpPr>
        <p:sp>
          <p:nvSpPr>
            <p:cNvPr id="275" name="Title 1"/>
            <p:cNvSpPr txBox="1"/>
            <p:nvPr/>
          </p:nvSpPr>
          <p:spPr>
            <a:xfrm>
              <a:off x="0" y="1322081"/>
              <a:ext cx="3240001" cy="43088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31750"/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800" b="1">
                  <a:solidFill>
                    <a:srgbClr val="215142"/>
                  </a:solidFill>
                  <a:latin typeface="Lato-Bold"/>
                  <a:ea typeface="Lato-Bold"/>
                  <a:cs typeface="Lato-Bold"/>
                  <a:sym typeface="Lato-Bold"/>
                </a:defRPr>
              </a:lvl1pPr>
            </a:lstStyle>
            <a:p>
              <a:r>
                <a:rPr sz="1400" dirty="0" err="1">
                  <a:solidFill>
                    <a:schemeClr val="bg1"/>
                  </a:solidFill>
                </a:rPr>
                <a:t>diagnoza</a:t>
              </a:r>
              <a:r>
                <a:rPr sz="1400" dirty="0">
                  <a:solidFill>
                    <a:schemeClr val="bg1"/>
                  </a:solidFill>
                </a:rPr>
                <a:t> </a:t>
              </a:r>
            </a:p>
          </p:txBody>
        </p:sp>
        <p:grpSp>
          <p:nvGrpSpPr>
            <p:cNvPr id="280" name="Group"/>
            <p:cNvGrpSpPr/>
            <p:nvPr/>
          </p:nvGrpSpPr>
          <p:grpSpPr>
            <a:xfrm>
              <a:off x="1076952" y="0"/>
              <a:ext cx="1086095" cy="1086094"/>
              <a:chOff x="0" y="0"/>
              <a:chExt cx="1086093" cy="1086093"/>
            </a:xfrm>
            <a:grpFill/>
          </p:grpSpPr>
          <p:sp>
            <p:nvSpPr>
              <p:cNvPr id="276" name="Circle"/>
              <p:cNvSpPr/>
              <p:nvPr/>
            </p:nvSpPr>
            <p:spPr>
              <a:xfrm>
                <a:off x="-1" y="0"/>
                <a:ext cx="1086095" cy="108609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9" name="Group"/>
              <p:cNvGrpSpPr/>
              <p:nvPr/>
            </p:nvGrpSpPr>
            <p:grpSpPr>
              <a:xfrm>
                <a:off x="239163" y="345344"/>
                <a:ext cx="607767" cy="395407"/>
                <a:chOff x="0" y="0"/>
                <a:chExt cx="607765" cy="395405"/>
              </a:xfrm>
              <a:grpFill/>
            </p:grpSpPr>
            <p:sp>
              <p:nvSpPr>
                <p:cNvPr id="277" name="Line"/>
                <p:cNvSpPr/>
                <p:nvPr/>
              </p:nvSpPr>
              <p:spPr>
                <a:xfrm flipV="1">
                  <a:off x="212359" y="0"/>
                  <a:ext cx="395407" cy="39540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8" name="Line"/>
                <p:cNvSpPr/>
                <p:nvPr/>
              </p:nvSpPr>
              <p:spPr>
                <a:xfrm flipH="1" flipV="1">
                  <a:off x="0" y="118513"/>
                  <a:ext cx="266297" cy="26629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289" name="Group"/>
          <p:cNvGrpSpPr/>
          <p:nvPr/>
        </p:nvGrpSpPr>
        <p:grpSpPr>
          <a:xfrm>
            <a:off x="6870772" y="3641415"/>
            <a:ext cx="1620001" cy="884756"/>
            <a:chOff x="0" y="0"/>
            <a:chExt cx="3240001" cy="1769507"/>
          </a:xfrm>
          <a:solidFill>
            <a:schemeClr val="accent2"/>
          </a:solidFill>
        </p:grpSpPr>
        <p:grpSp>
          <p:nvGrpSpPr>
            <p:cNvPr id="287" name="Group"/>
            <p:cNvGrpSpPr/>
            <p:nvPr/>
          </p:nvGrpSpPr>
          <p:grpSpPr>
            <a:xfrm>
              <a:off x="1076952" y="0"/>
              <a:ext cx="1086095" cy="1086094"/>
              <a:chOff x="0" y="0"/>
              <a:chExt cx="1086093" cy="1086093"/>
            </a:xfrm>
            <a:grpFill/>
          </p:grpSpPr>
          <p:sp>
            <p:nvSpPr>
              <p:cNvPr id="283" name="Circle"/>
              <p:cNvSpPr/>
              <p:nvPr/>
            </p:nvSpPr>
            <p:spPr>
              <a:xfrm>
                <a:off x="-1" y="0"/>
                <a:ext cx="1086095" cy="108609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grpSp>
            <p:nvGrpSpPr>
              <p:cNvPr id="286" name="Group"/>
              <p:cNvGrpSpPr/>
              <p:nvPr/>
            </p:nvGrpSpPr>
            <p:grpSpPr>
              <a:xfrm>
                <a:off x="239163" y="345344"/>
                <a:ext cx="607768" cy="395407"/>
                <a:chOff x="0" y="0"/>
                <a:chExt cx="607766" cy="395406"/>
              </a:xfrm>
              <a:grpFill/>
            </p:grpSpPr>
            <p:sp>
              <p:nvSpPr>
                <p:cNvPr id="284" name="Line"/>
                <p:cNvSpPr/>
                <p:nvPr/>
              </p:nvSpPr>
              <p:spPr>
                <a:xfrm flipV="1">
                  <a:off x="212359" y="0"/>
                  <a:ext cx="395408" cy="39540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85" name="Line"/>
                <p:cNvSpPr/>
                <p:nvPr/>
              </p:nvSpPr>
              <p:spPr>
                <a:xfrm flipH="1" flipV="1">
                  <a:off x="0" y="118513"/>
                  <a:ext cx="266297" cy="26629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/>
                </a:p>
              </p:txBody>
            </p:sp>
          </p:grpSp>
        </p:grpSp>
        <p:sp>
          <p:nvSpPr>
            <p:cNvPr id="288" name="Title 1"/>
            <p:cNvSpPr txBox="1"/>
            <p:nvPr/>
          </p:nvSpPr>
          <p:spPr>
            <a:xfrm>
              <a:off x="0" y="1338620"/>
              <a:ext cx="3240001" cy="43088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31750"/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800" b="1">
                  <a:solidFill>
                    <a:srgbClr val="215142"/>
                  </a:solidFill>
                  <a:latin typeface="Lato-Bold"/>
                  <a:ea typeface="Lato-Bold"/>
                  <a:cs typeface="Lato-Bold"/>
                  <a:sym typeface="Lato-Bold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</a:rPr>
                <a:t>e-</a:t>
              </a:r>
              <a:r>
                <a:rPr sz="1400" dirty="0" err="1">
                  <a:solidFill>
                    <a:schemeClr val="bg1"/>
                  </a:solidFill>
                </a:rPr>
                <a:t>skierowanie</a:t>
              </a:r>
              <a:endParaRPr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6" name="Group"/>
          <p:cNvGrpSpPr/>
          <p:nvPr/>
        </p:nvGrpSpPr>
        <p:grpSpPr>
          <a:xfrm>
            <a:off x="8833091" y="3641415"/>
            <a:ext cx="1620001" cy="884756"/>
            <a:chOff x="0" y="0"/>
            <a:chExt cx="3240001" cy="1769508"/>
          </a:xfrm>
          <a:solidFill>
            <a:schemeClr val="accent2"/>
          </a:solidFill>
        </p:grpSpPr>
        <p:grpSp>
          <p:nvGrpSpPr>
            <p:cNvPr id="294" name="Group"/>
            <p:cNvGrpSpPr/>
            <p:nvPr/>
          </p:nvGrpSpPr>
          <p:grpSpPr>
            <a:xfrm>
              <a:off x="1076952" y="0"/>
              <a:ext cx="1086095" cy="1086094"/>
              <a:chOff x="0" y="0"/>
              <a:chExt cx="1086093" cy="1086093"/>
            </a:xfrm>
            <a:grpFill/>
          </p:grpSpPr>
          <p:sp>
            <p:nvSpPr>
              <p:cNvPr id="290" name="Circle"/>
              <p:cNvSpPr/>
              <p:nvPr/>
            </p:nvSpPr>
            <p:spPr>
              <a:xfrm>
                <a:off x="-1" y="0"/>
                <a:ext cx="1086095" cy="108609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grpSp>
            <p:nvGrpSpPr>
              <p:cNvPr id="293" name="Group"/>
              <p:cNvGrpSpPr/>
              <p:nvPr/>
            </p:nvGrpSpPr>
            <p:grpSpPr>
              <a:xfrm>
                <a:off x="239164" y="345344"/>
                <a:ext cx="607767" cy="395407"/>
                <a:chOff x="0" y="0"/>
                <a:chExt cx="607766" cy="395405"/>
              </a:xfrm>
              <a:grpFill/>
            </p:grpSpPr>
            <p:sp>
              <p:nvSpPr>
                <p:cNvPr id="291" name="Line"/>
                <p:cNvSpPr/>
                <p:nvPr/>
              </p:nvSpPr>
              <p:spPr>
                <a:xfrm flipV="1">
                  <a:off x="212360" y="0"/>
                  <a:ext cx="395408" cy="39540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92" name="Line"/>
                <p:cNvSpPr/>
                <p:nvPr/>
              </p:nvSpPr>
              <p:spPr>
                <a:xfrm flipH="1" flipV="1">
                  <a:off x="0" y="118513"/>
                  <a:ext cx="266297" cy="26629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/>
                </a:p>
              </p:txBody>
            </p:sp>
          </p:grpSp>
        </p:grpSp>
        <p:sp>
          <p:nvSpPr>
            <p:cNvPr id="295" name="Title 1"/>
            <p:cNvSpPr txBox="1"/>
            <p:nvPr/>
          </p:nvSpPr>
          <p:spPr>
            <a:xfrm>
              <a:off x="0" y="1338621"/>
              <a:ext cx="3240001" cy="43088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31750"/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2800" b="1">
                  <a:solidFill>
                    <a:srgbClr val="215142"/>
                  </a:solidFill>
                  <a:latin typeface="Lato-Bold"/>
                  <a:ea typeface="Lato-Bold"/>
                  <a:cs typeface="Lato-Bold"/>
                  <a:sym typeface="Lato-Bold"/>
                </a:defRPr>
              </a:pPr>
              <a:r>
                <a:rPr sz="1400" dirty="0" err="1">
                  <a:solidFill>
                    <a:schemeClr val="bg1"/>
                  </a:solidFill>
                </a:rPr>
                <a:t>zalecenia</a:t>
              </a:r>
              <a:r>
                <a:rPr sz="1400" dirty="0"/>
                <a:t> </a:t>
              </a:r>
              <a:r>
                <a:rPr sz="1400" dirty="0" err="1">
                  <a:solidFill>
                    <a:schemeClr val="bg1"/>
                  </a:solidFill>
                </a:rPr>
                <a:t>lekarskie</a:t>
              </a:r>
              <a:r>
                <a:rPr sz="1400" dirty="0"/>
                <a:t> </a:t>
              </a:r>
            </a:p>
          </p:txBody>
        </p:sp>
      </p:grpSp>
      <p:grpSp>
        <p:nvGrpSpPr>
          <p:cNvPr id="304" name="Group"/>
          <p:cNvGrpSpPr/>
          <p:nvPr/>
        </p:nvGrpSpPr>
        <p:grpSpPr>
          <a:xfrm>
            <a:off x="6870772" y="2283420"/>
            <a:ext cx="1620001" cy="903059"/>
            <a:chOff x="0" y="0"/>
            <a:chExt cx="3240001" cy="1806114"/>
          </a:xfrm>
          <a:solidFill>
            <a:schemeClr val="accent2"/>
          </a:solidFill>
        </p:grpSpPr>
        <p:grpSp>
          <p:nvGrpSpPr>
            <p:cNvPr id="302" name="Group"/>
            <p:cNvGrpSpPr/>
            <p:nvPr/>
          </p:nvGrpSpPr>
          <p:grpSpPr>
            <a:xfrm>
              <a:off x="1076954" y="0"/>
              <a:ext cx="1086093" cy="1086094"/>
              <a:chOff x="0" y="0"/>
              <a:chExt cx="1086091" cy="1086093"/>
            </a:xfrm>
            <a:grpFill/>
          </p:grpSpPr>
          <p:sp>
            <p:nvSpPr>
              <p:cNvPr id="298" name="Circle"/>
              <p:cNvSpPr/>
              <p:nvPr/>
            </p:nvSpPr>
            <p:spPr>
              <a:xfrm>
                <a:off x="0" y="0"/>
                <a:ext cx="1086092" cy="108609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grpSp>
            <p:nvGrpSpPr>
              <p:cNvPr id="301" name="Group"/>
              <p:cNvGrpSpPr/>
              <p:nvPr/>
            </p:nvGrpSpPr>
            <p:grpSpPr>
              <a:xfrm>
                <a:off x="239163" y="345344"/>
                <a:ext cx="607767" cy="395407"/>
                <a:chOff x="0" y="0"/>
                <a:chExt cx="607765" cy="395405"/>
              </a:xfrm>
              <a:grpFill/>
            </p:grpSpPr>
            <p:sp>
              <p:nvSpPr>
                <p:cNvPr id="299" name="Line"/>
                <p:cNvSpPr/>
                <p:nvPr/>
              </p:nvSpPr>
              <p:spPr>
                <a:xfrm flipV="1">
                  <a:off x="212359" y="0"/>
                  <a:ext cx="395407" cy="39540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300" name="Line"/>
                <p:cNvSpPr/>
                <p:nvPr/>
              </p:nvSpPr>
              <p:spPr>
                <a:xfrm flipH="1" flipV="1">
                  <a:off x="0" y="118513"/>
                  <a:ext cx="266297" cy="26629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/>
                </a:p>
              </p:txBody>
            </p:sp>
          </p:grpSp>
        </p:grpSp>
        <p:sp>
          <p:nvSpPr>
            <p:cNvPr id="303" name="Title 1"/>
            <p:cNvSpPr txBox="1"/>
            <p:nvPr/>
          </p:nvSpPr>
          <p:spPr>
            <a:xfrm>
              <a:off x="0" y="1375227"/>
              <a:ext cx="3240001" cy="43088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31750"/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2800" b="1">
                  <a:solidFill>
                    <a:srgbClr val="215142"/>
                  </a:solidFill>
                  <a:latin typeface="Lato-Bold"/>
                  <a:ea typeface="Lato-Bold"/>
                  <a:cs typeface="Lato-Bold"/>
                  <a:sym typeface="Lato-Bold"/>
                </a:defRPr>
              </a:pPr>
              <a:r>
                <a:rPr sz="1400" dirty="0">
                  <a:solidFill>
                    <a:schemeClr val="bg1"/>
                  </a:solidFill>
                </a:rPr>
                <a:t>e-</a:t>
              </a:r>
              <a:r>
                <a:rPr sz="1400" dirty="0" err="1">
                  <a:solidFill>
                    <a:schemeClr val="bg1"/>
                  </a:solidFill>
                </a:rPr>
                <a:t>recepta</a:t>
              </a:r>
              <a:r>
                <a:rPr sz="1400" dirty="0"/>
                <a:t> </a:t>
              </a:r>
            </a:p>
          </p:txBody>
        </p:sp>
      </p:grpSp>
      <p:grpSp>
        <p:nvGrpSpPr>
          <p:cNvPr id="311" name="Group"/>
          <p:cNvGrpSpPr/>
          <p:nvPr/>
        </p:nvGrpSpPr>
        <p:grpSpPr>
          <a:xfrm>
            <a:off x="8833091" y="2283420"/>
            <a:ext cx="1620001" cy="903059"/>
            <a:chOff x="0" y="0"/>
            <a:chExt cx="3240001" cy="1806114"/>
          </a:xfrm>
          <a:solidFill>
            <a:schemeClr val="accent2"/>
          </a:solidFill>
        </p:grpSpPr>
        <p:grpSp>
          <p:nvGrpSpPr>
            <p:cNvPr id="309" name="Group"/>
            <p:cNvGrpSpPr/>
            <p:nvPr/>
          </p:nvGrpSpPr>
          <p:grpSpPr>
            <a:xfrm>
              <a:off x="1076952" y="0"/>
              <a:ext cx="1086095" cy="1086094"/>
              <a:chOff x="0" y="0"/>
              <a:chExt cx="1086093" cy="1086093"/>
            </a:xfrm>
            <a:grpFill/>
          </p:grpSpPr>
          <p:sp>
            <p:nvSpPr>
              <p:cNvPr id="305" name="Circle"/>
              <p:cNvSpPr/>
              <p:nvPr/>
            </p:nvSpPr>
            <p:spPr>
              <a:xfrm>
                <a:off x="0" y="0"/>
                <a:ext cx="1086094" cy="1086094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08" name="Group"/>
              <p:cNvGrpSpPr/>
              <p:nvPr/>
            </p:nvGrpSpPr>
            <p:grpSpPr>
              <a:xfrm>
                <a:off x="239163" y="345343"/>
                <a:ext cx="607768" cy="395407"/>
                <a:chOff x="0" y="0"/>
                <a:chExt cx="607766" cy="395406"/>
              </a:xfrm>
              <a:grpFill/>
            </p:grpSpPr>
            <p:sp>
              <p:nvSpPr>
                <p:cNvPr id="306" name="Line"/>
                <p:cNvSpPr/>
                <p:nvPr/>
              </p:nvSpPr>
              <p:spPr>
                <a:xfrm flipV="1">
                  <a:off x="212359" y="0"/>
                  <a:ext cx="395408" cy="39540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7" name="Line"/>
                <p:cNvSpPr/>
                <p:nvPr/>
              </p:nvSpPr>
              <p:spPr>
                <a:xfrm flipH="1" flipV="1">
                  <a:off x="0" y="118513"/>
                  <a:ext cx="266297" cy="26629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10" name="Title 1"/>
            <p:cNvSpPr txBox="1"/>
            <p:nvPr/>
          </p:nvSpPr>
          <p:spPr>
            <a:xfrm>
              <a:off x="0" y="1375227"/>
              <a:ext cx="3240001" cy="43088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31750"/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800" b="1">
                  <a:solidFill>
                    <a:srgbClr val="215142"/>
                  </a:solidFill>
                  <a:latin typeface="Lato-Bold"/>
                  <a:ea typeface="Lato-Bold"/>
                  <a:cs typeface="Lato-Bold"/>
                  <a:sym typeface="Lato-Bold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</a:rPr>
                <a:t>e-</a:t>
              </a:r>
              <a:r>
                <a:rPr sz="1400" dirty="0" err="1">
                  <a:solidFill>
                    <a:schemeClr val="bg1"/>
                  </a:solidFill>
                </a:rPr>
                <a:t>zwolnienie</a:t>
              </a:r>
              <a:endParaRPr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9" name="Group"/>
          <p:cNvGrpSpPr/>
          <p:nvPr/>
        </p:nvGrpSpPr>
        <p:grpSpPr>
          <a:xfrm>
            <a:off x="6870772" y="4875048"/>
            <a:ext cx="1620001" cy="1114719"/>
            <a:chOff x="0" y="0"/>
            <a:chExt cx="3240001" cy="2229435"/>
          </a:xfrm>
          <a:solidFill>
            <a:schemeClr val="accent2"/>
          </a:solidFill>
        </p:grpSpPr>
        <p:sp>
          <p:nvSpPr>
            <p:cNvPr id="313" name="Title 1"/>
            <p:cNvSpPr txBox="1"/>
            <p:nvPr/>
          </p:nvSpPr>
          <p:spPr>
            <a:xfrm>
              <a:off x="0" y="1367662"/>
              <a:ext cx="3240001" cy="86177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31750"/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2800" b="1">
                  <a:solidFill>
                    <a:srgbClr val="215142"/>
                  </a:solidFill>
                  <a:latin typeface="Lato-Bold"/>
                  <a:ea typeface="Lato-Bold"/>
                  <a:cs typeface="Lato-Bold"/>
                  <a:sym typeface="Lato-Bold"/>
                </a:defRPr>
              </a:pPr>
              <a:r>
                <a:rPr sz="1400" dirty="0" err="1">
                  <a:solidFill>
                    <a:schemeClr val="bg1"/>
                  </a:solidFill>
                </a:rPr>
                <a:t>porada</a:t>
              </a:r>
              <a:r>
                <a:rPr sz="1400" dirty="0"/>
                <a:t> </a:t>
              </a:r>
            </a:p>
            <a:p>
              <a:pPr algn="ctr">
                <a:defRPr sz="2800" b="1">
                  <a:solidFill>
                    <a:srgbClr val="215142"/>
                  </a:solidFill>
                  <a:latin typeface="Lato-Bold"/>
                  <a:ea typeface="Lato-Bold"/>
                  <a:cs typeface="Lato-Bold"/>
                  <a:sym typeface="Lato-Bold"/>
                </a:defRPr>
              </a:pPr>
              <a:r>
                <a:rPr sz="1400" dirty="0" err="1">
                  <a:solidFill>
                    <a:schemeClr val="bg1"/>
                  </a:solidFill>
                </a:rPr>
                <a:t>profilaktyczna</a:t>
              </a:r>
              <a:endParaRPr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318" name="Group"/>
            <p:cNvGrpSpPr/>
            <p:nvPr/>
          </p:nvGrpSpPr>
          <p:grpSpPr>
            <a:xfrm>
              <a:off x="1076952" y="0"/>
              <a:ext cx="1086095" cy="1086094"/>
              <a:chOff x="0" y="0"/>
              <a:chExt cx="1086093" cy="1086093"/>
            </a:xfrm>
            <a:grpFill/>
          </p:grpSpPr>
          <p:sp>
            <p:nvSpPr>
              <p:cNvPr id="314" name="Circle"/>
              <p:cNvSpPr/>
              <p:nvPr/>
            </p:nvSpPr>
            <p:spPr>
              <a:xfrm>
                <a:off x="0" y="-1"/>
                <a:ext cx="1086094" cy="1086095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grpSp>
            <p:nvGrpSpPr>
              <p:cNvPr id="317" name="Group"/>
              <p:cNvGrpSpPr/>
              <p:nvPr/>
            </p:nvGrpSpPr>
            <p:grpSpPr>
              <a:xfrm>
                <a:off x="239163" y="345344"/>
                <a:ext cx="607768" cy="395407"/>
                <a:chOff x="0" y="0"/>
                <a:chExt cx="607766" cy="395406"/>
              </a:xfrm>
              <a:grpFill/>
            </p:grpSpPr>
            <p:sp>
              <p:nvSpPr>
                <p:cNvPr id="315" name="Line"/>
                <p:cNvSpPr/>
                <p:nvPr/>
              </p:nvSpPr>
              <p:spPr>
                <a:xfrm flipV="1">
                  <a:off x="212359" y="0"/>
                  <a:ext cx="395408" cy="39540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316" name="Line"/>
                <p:cNvSpPr/>
                <p:nvPr/>
              </p:nvSpPr>
              <p:spPr>
                <a:xfrm flipH="1" flipV="1">
                  <a:off x="0" y="118513"/>
                  <a:ext cx="266297" cy="26629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/>
                </a:p>
              </p:txBody>
            </p:sp>
          </p:grpSp>
        </p:grpSp>
      </p:grpSp>
      <p:grpSp>
        <p:nvGrpSpPr>
          <p:cNvPr id="326" name="Group"/>
          <p:cNvGrpSpPr/>
          <p:nvPr/>
        </p:nvGrpSpPr>
        <p:grpSpPr>
          <a:xfrm>
            <a:off x="8833091" y="4875048"/>
            <a:ext cx="1620001" cy="1114719"/>
            <a:chOff x="0" y="0"/>
            <a:chExt cx="3240001" cy="2229435"/>
          </a:xfrm>
          <a:solidFill>
            <a:schemeClr val="accent2"/>
          </a:solidFill>
        </p:grpSpPr>
        <p:sp>
          <p:nvSpPr>
            <p:cNvPr id="320" name="Title 1"/>
            <p:cNvSpPr txBox="1"/>
            <p:nvPr/>
          </p:nvSpPr>
          <p:spPr>
            <a:xfrm>
              <a:off x="0" y="1367662"/>
              <a:ext cx="3240001" cy="86177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31750"/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2800" b="1">
                  <a:solidFill>
                    <a:srgbClr val="215142"/>
                  </a:solidFill>
                  <a:latin typeface="Lato-Bold"/>
                  <a:ea typeface="Lato-Bold"/>
                  <a:cs typeface="Lato-Bold"/>
                  <a:sym typeface="Lato-Bold"/>
                </a:defRPr>
              </a:pPr>
              <a:r>
                <a:rPr sz="1400" dirty="0" err="1">
                  <a:solidFill>
                    <a:schemeClr val="bg1"/>
                  </a:solidFill>
                </a:rPr>
                <a:t>interpretacja</a:t>
              </a:r>
              <a:r>
                <a:rPr sz="1400" dirty="0">
                  <a:solidFill>
                    <a:schemeClr val="bg1"/>
                  </a:solidFill>
                </a:rPr>
                <a:t> </a:t>
              </a:r>
              <a:r>
                <a:rPr sz="1400" dirty="0" err="1">
                  <a:solidFill>
                    <a:schemeClr val="bg1"/>
                  </a:solidFill>
                </a:rPr>
                <a:t>wyników</a:t>
              </a:r>
              <a:r>
                <a:rPr sz="1400" dirty="0">
                  <a:solidFill>
                    <a:schemeClr val="bg1"/>
                  </a:solidFill>
                </a:rPr>
                <a:t> </a:t>
              </a:r>
              <a:r>
                <a:rPr sz="1400" dirty="0" err="1">
                  <a:solidFill>
                    <a:schemeClr val="bg1"/>
                  </a:solidFill>
                </a:rPr>
                <a:t>badań</a:t>
              </a:r>
              <a:r>
                <a:rPr sz="1400" dirty="0">
                  <a:solidFill>
                    <a:schemeClr val="bg1"/>
                  </a:solidFill>
                </a:rPr>
                <a:t> </a:t>
              </a:r>
            </a:p>
          </p:txBody>
        </p:sp>
        <p:grpSp>
          <p:nvGrpSpPr>
            <p:cNvPr id="325" name="Group"/>
            <p:cNvGrpSpPr/>
            <p:nvPr/>
          </p:nvGrpSpPr>
          <p:grpSpPr>
            <a:xfrm>
              <a:off x="1076952" y="0"/>
              <a:ext cx="1086095" cy="1086094"/>
              <a:chOff x="0" y="0"/>
              <a:chExt cx="1086093" cy="1086093"/>
            </a:xfrm>
            <a:grpFill/>
          </p:grpSpPr>
          <p:sp>
            <p:nvSpPr>
              <p:cNvPr id="321" name="Circle"/>
              <p:cNvSpPr/>
              <p:nvPr/>
            </p:nvSpPr>
            <p:spPr>
              <a:xfrm>
                <a:off x="0" y="0"/>
                <a:ext cx="1086094" cy="1086094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4" name="Group"/>
              <p:cNvGrpSpPr/>
              <p:nvPr/>
            </p:nvGrpSpPr>
            <p:grpSpPr>
              <a:xfrm>
                <a:off x="239163" y="345343"/>
                <a:ext cx="607768" cy="395407"/>
                <a:chOff x="0" y="0"/>
                <a:chExt cx="607766" cy="395406"/>
              </a:xfrm>
              <a:grpFill/>
            </p:grpSpPr>
            <p:sp>
              <p:nvSpPr>
                <p:cNvPr id="322" name="Line"/>
                <p:cNvSpPr/>
                <p:nvPr/>
              </p:nvSpPr>
              <p:spPr>
                <a:xfrm flipV="1">
                  <a:off x="212359" y="0"/>
                  <a:ext cx="395408" cy="39540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3" name="Line"/>
                <p:cNvSpPr/>
                <p:nvPr/>
              </p:nvSpPr>
              <p:spPr>
                <a:xfrm flipH="1" flipV="1">
                  <a:off x="0" y="118513"/>
                  <a:ext cx="266297" cy="266297"/>
                </a:xfrm>
                <a:prstGeom prst="line">
                  <a:avLst/>
                </a:prstGeom>
                <a:grpFill/>
                <a:ln w="101600" cap="flat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lIns="22859" tIns="22859" rIns="22859" bIns="22859" numCol="1" anchor="t">
                  <a:noAutofit/>
                </a:bodyPr>
                <a:lstStyle/>
                <a:p>
                  <a:endParaRPr sz="9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431C5DB-3F02-964C-B993-0B3E51531BBE}"/>
              </a:ext>
            </a:extLst>
          </p:cNvPr>
          <p:cNvSpPr txBox="1"/>
          <p:nvPr/>
        </p:nvSpPr>
        <p:spPr>
          <a:xfrm>
            <a:off x="10396026" y="-1"/>
            <a:ext cx="182880" cy="31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pic>
        <p:nvPicPr>
          <p:cNvPr id="64" name="Obraz 63">
            <a:extLst>
              <a:ext uri="{FF2B5EF4-FFF2-40B4-BE49-F238E27FC236}">
                <a16:creationId xmlns:a16="http://schemas.microsoft.com/office/drawing/2014/main" xmlns="" id="{FAAEF135-6689-9042-AEA5-D2B39BCB2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5" y="2185631"/>
            <a:ext cx="5057176" cy="33754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532410BD-532A-BC42-B34C-B4CDD5E2CF41}"/>
              </a:ext>
            </a:extLst>
          </p:cNvPr>
          <p:cNvSpPr txBox="1"/>
          <p:nvPr/>
        </p:nvSpPr>
        <p:spPr>
          <a:xfrm>
            <a:off x="3090672" y="5742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3084A51D-39C6-9D4F-9A01-6D7523776653}"/>
              </a:ext>
            </a:extLst>
          </p:cNvPr>
          <p:cNvSpPr txBox="1"/>
          <p:nvPr/>
        </p:nvSpPr>
        <p:spPr>
          <a:xfrm>
            <a:off x="746815" y="1100504"/>
            <a:ext cx="4493689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e-konsultacje</a:t>
            </a:r>
          </a:p>
        </p:txBody>
      </p:sp>
    </p:spTree>
    <p:extLst>
      <p:ext uri="{BB962C8B-B14F-4D97-AF65-F5344CB8AC3E}">
        <p14:creationId xmlns:p14="http://schemas.microsoft.com/office/powerpoint/2010/main" val="2812197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yw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2810</Words>
  <Application>Microsoft Office PowerPoint</Application>
  <PresentationFormat>Niestandardowy</PresentationFormat>
  <Paragraphs>344</Paragraphs>
  <Slides>40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Dywidenda</vt:lpstr>
      <vt:lpstr>POSIEDZENIE PLENARNE Rady naukowej przy ministrze zdrowia </vt:lpstr>
      <vt:lpstr>  Wdrożenie świadczeń opieki zdrowotnej z zastosowaniem telemedycyny w poradniach specjalistycznych </vt:lpstr>
      <vt:lpstr>XXI WIEK CZAS REWOLUCJI TECHNOLOGICZNEJ </vt:lpstr>
      <vt:lpstr>Telemedycyna </vt:lpstr>
      <vt:lpstr>Telemedycyna </vt:lpstr>
      <vt:lpstr>Obszary telemedycyny:</vt:lpstr>
      <vt:lpstr>Obszary telemedycyny:</vt:lpstr>
      <vt:lpstr>  Wizyty kontrolne w poradniach specjalistycznych: </vt:lpstr>
      <vt:lpstr>Prezentacja programu PowerPoint</vt:lpstr>
      <vt:lpstr>Nowoczesne platformy telemedyczne: </vt:lpstr>
      <vt:lpstr>Prezentacja programu PowerPoint</vt:lpstr>
      <vt:lpstr>Prezentacja programu PowerPoint</vt:lpstr>
      <vt:lpstr>Profil pacjenta:</vt:lpstr>
      <vt:lpstr>                                                                                                                                     głównE zalety zastosowania telemedycyny w poradni specjalistycznej̨: </vt:lpstr>
      <vt:lpstr>Prezentacja programu PowerPoint</vt:lpstr>
      <vt:lpstr>Ogólne warunki do uruchomienia:  </vt:lpstr>
      <vt:lpstr>Dalsze perspektywy:  </vt:lpstr>
      <vt:lpstr>Prezentacja programu PowerPoint</vt:lpstr>
      <vt:lpstr>Prezentacja programu PowerPoint</vt:lpstr>
      <vt:lpstr>Prezentacja programu PowerPoint</vt:lpstr>
      <vt:lpstr>Prezentacja programu PowerPoint</vt:lpstr>
      <vt:lpstr>Aspekty prawne prof. UKSW dr hab. n. praw. Irena Lipowicz (Uniwersytet Kardynała Stefana Wyszyńskiego w Warszawie, Wydział Prawa i Administracji)  </vt:lpstr>
      <vt:lpstr>Aspekty prawne prof. UKSW dr hab. n. praw. Irena Lipowicz (Uniwersytet Kardynała Stefana Wyszyńskiego w Warszawie, Wydział Prawa i Administracji)  </vt:lpstr>
      <vt:lpstr>Aspekty prawne prof. UKSW dr hab. n. praw. Irena Lipowicz (Uniwersytet Kardynała Stefana Wyszyńskiego w Warszawie, Wydział Prawa i Administracji)  </vt:lpstr>
      <vt:lpstr>Aspekty prawne prof. UKSW dr hab. n. praw. Irena Lipowicz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Aspekty prawne dr n. praw. Sebastian Sikorski (Uniwersytet Kardynała Stefana Wyszyńskiego w Warszawie, Wydział Prawa i Administracji)  </vt:lpstr>
      <vt:lpstr>Rekomendacje </vt:lpstr>
      <vt:lpstr>Dane Kontaktowe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POSIEDZENIE PLENARNE Rady naukowej przy ministrze zdrowia </dc:title>
  <dc:creator>Michał Florczak</dc:creator>
  <cp:lastModifiedBy>Sebastian Sikorski</cp:lastModifiedBy>
  <cp:revision>20</cp:revision>
  <dcterms:created xsi:type="dcterms:W3CDTF">2019-11-01T20:33:54Z</dcterms:created>
  <dcterms:modified xsi:type="dcterms:W3CDTF">2019-11-07T05:54:16Z</dcterms:modified>
</cp:coreProperties>
</file>