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7" r:id="rId3"/>
    <p:sldId id="260" r:id="rId4"/>
    <p:sldId id="270" r:id="rId5"/>
    <p:sldId id="261" r:id="rId6"/>
    <p:sldId id="263" r:id="rId7"/>
    <p:sldId id="268" r:id="rId8"/>
    <p:sldId id="271" r:id="rId9"/>
    <p:sldId id="272" r:id="rId10"/>
    <p:sldId id="273" r:id="rId11"/>
  </p:sldIdLst>
  <p:sldSz cx="10691813" cy="7559675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j Aleksandra" initials="M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howGuides="1">
      <p:cViewPr varScale="1">
        <p:scale>
          <a:sx n="110" d="100"/>
          <a:sy n="110" d="100"/>
        </p:scale>
        <p:origin x="1459" y="8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03.09.2026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42988" y="1233488"/>
            <a:ext cx="471170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03.09.2026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5356" y="540402"/>
            <a:ext cx="1799844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03.09.2026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F1479EF7-49AE-D4AB-14CE-4AE50F6FB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ED84ADAC-920E-D6A4-7646-D07C69C04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76380"/>
            <a:ext cx="3959225" cy="72009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92949C4-D299-0206-BE4D-585107DDC0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6C415DC-1D37-9121-4722-D28872850A0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24EE4ED-225E-FB06-A486-E510B76FAB7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8DA41456-16A9-1CBC-889B-A4F84FC7E98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0AF7C5D-268D-0FDA-7324-B09ED8701F3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1F03D59E-AA1F-AA66-82BD-52A825192C8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485075E-2C38-992D-3306-92BD2654138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E56EA5AD-92F9-E329-2605-B88765875F9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E05BA49C-79A1-C7BA-872C-B9DCE08C938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ECA714BC-D1EA-4207-A8A0-B913176EF3D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F5C73415-C5B6-47B9-0010-952C0A9A6A5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C47BF7BF-A5A1-A00C-8F6C-F6386C5F2BD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66444" y="539750"/>
            <a:ext cx="1799844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03.09.2026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465388" y="4500563"/>
            <a:ext cx="8226426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75" y="4500563"/>
            <a:ext cx="3959225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00" y="6371047"/>
            <a:ext cx="1621258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00" y="6371047"/>
            <a:ext cx="2633371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43" y="6370378"/>
            <a:ext cx="2239772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9888" y="2926080"/>
            <a:ext cx="7918704" cy="1737360"/>
          </a:xfrm>
        </p:spPr>
        <p:txBody>
          <a:bodyPr wrap="square"/>
          <a:lstStyle/>
          <a:p>
            <a:pPr>
              <a:lnSpc>
                <a:spcPts val="3800"/>
              </a:lnSpc>
            </a:pPr>
            <a:r>
              <a:rPr sz="3000" b="1">
                <a:solidFill>
                  <a:srgbClr val="002073"/>
                </a:solidFill>
                <a:latin typeface="Open Sans"/>
              </a:rPr>
              <a:t>Moduł III: Jak szkolenia kadr systemu oświaty zmienią polską szkołę?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9888" y="4773168"/>
            <a:ext cx="7918704" cy="914400"/>
          </a:xfrm>
        </p:spPr>
        <p:txBody>
          <a:bodyPr wrap="square"/>
          <a:lstStyle/>
          <a:p>
            <a:pPr>
              <a:lnSpc>
                <a:spcPts val="3000"/>
              </a:lnSpc>
            </a:pPr>
            <a:r>
              <a:rPr sz="2300" b="1">
                <a:solidFill>
                  <a:srgbClr val="002073"/>
                </a:solidFill>
                <a:latin typeface="Open Sans"/>
              </a:rPr>
              <a:t>Wsparcie realizowane przez Ośrodek Rozwoju Edukacji w Warszawie</a:t>
            </a:r>
          </a:p>
        </p:txBody>
      </p:sp>
      <p:sp>
        <p:nvSpPr>
          <p:cNvPr id="6" name="Symbol zastępczy daty 1">
            <a:extLst>
              <a:ext uri="{FF2B5EF4-FFF2-40B4-BE49-F238E27FC236}">
                <a16:creationId xmlns:a16="http://schemas.microsoft.com/office/drawing/2014/main" id="{01A395D3-35E7-4FC6-9F13-A51704F85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385F5-A64F-428D-9CAC-5D502640F501}" type="datetime1">
              <a:rPr lang="pl-PL" smtClean="0"/>
              <a:t>03.09.2026</a:t>
            </a:fld>
            <a:endParaRPr lang="pl-PL" dirty="0"/>
          </a:p>
        </p:txBody>
      </p:sp>
      <p:pic>
        <p:nvPicPr>
          <p:cNvPr id="4" name="Picture 3" descr="image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954" y="624340"/>
            <a:ext cx="2395728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200"/>
              </a:lnSpc>
            </a:pPr>
            <a:r>
              <a:rPr sz="2500" b="1" dirty="0" err="1">
                <a:solidFill>
                  <a:srgbClr val="002073"/>
                </a:solidFill>
                <a:latin typeface="Open Sans"/>
              </a:rPr>
              <a:t>Wsparcie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kadr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systemu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oświaty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realizowane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przez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Ośrodek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Rozwoju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Edukacji</a:t>
            </a:r>
            <a:endParaRPr sz="2500" b="1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  <p:pic>
        <p:nvPicPr>
          <p:cNvPr id="5" name="Picture 4" descr="image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743200" y="2084831"/>
            <a:ext cx="5202936" cy="841248"/>
          </a:xfrm>
          <a:prstGeom prst="roundRect">
            <a:avLst>
              <a:gd name="adj" fmla="val 5000"/>
            </a:avLst>
          </a:prstGeom>
          <a:solidFill>
            <a:srgbClr val="002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10972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 dirty="0">
                <a:solidFill>
                  <a:srgbClr val="FFFFFF"/>
                </a:solidFill>
                <a:latin typeface="Open Sans"/>
              </a:rPr>
              <a:t>OŚRODEK ROZWOJU EDUKACJI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A6D3FF"/>
                </a:solidFill>
                <a:latin typeface="Open Sans"/>
              </a:rPr>
              <a:t>koordynator</a:t>
            </a:r>
            <a:r>
              <a:rPr sz="1200" b="0" i="0" dirty="0">
                <a:solidFill>
                  <a:srgbClr val="A6D3FF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A6D3FF"/>
                </a:solidFill>
                <a:latin typeface="Open Sans"/>
              </a:rPr>
              <a:t>Modułu</a:t>
            </a:r>
            <a:r>
              <a:rPr sz="1200" b="0" i="0" dirty="0">
                <a:solidFill>
                  <a:srgbClr val="A6D3FF"/>
                </a:solidFill>
                <a:latin typeface="Open Sans"/>
              </a:rPr>
              <a:t> 3. — </a:t>
            </a:r>
            <a:r>
              <a:rPr sz="1200" b="0" i="0" dirty="0" err="1">
                <a:solidFill>
                  <a:srgbClr val="A6D3FF"/>
                </a:solidFill>
                <a:latin typeface="Open Sans"/>
              </a:rPr>
              <a:t>Doskonalenie</a:t>
            </a:r>
            <a:r>
              <a:rPr sz="1200" b="0" i="0" dirty="0">
                <a:solidFill>
                  <a:srgbClr val="A6D3FF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A6D3FF"/>
                </a:solidFill>
                <a:latin typeface="Open Sans"/>
              </a:rPr>
              <a:t>kadr</a:t>
            </a:r>
            <a:r>
              <a:rPr sz="1200" b="0" i="0" dirty="0">
                <a:solidFill>
                  <a:srgbClr val="A6D3FF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A6D3FF"/>
                </a:solidFill>
                <a:latin typeface="Open Sans"/>
              </a:rPr>
              <a:t>systemu</a:t>
            </a:r>
            <a:r>
              <a:rPr sz="1200" b="0" i="0" dirty="0">
                <a:solidFill>
                  <a:srgbClr val="A6D3FF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A6D3FF"/>
                </a:solidFill>
                <a:latin typeface="Open Sans"/>
              </a:rPr>
              <a:t>oświaty</a:t>
            </a:r>
            <a:endParaRPr sz="1200" b="0" i="0" dirty="0">
              <a:solidFill>
                <a:srgbClr val="A6D3FF"/>
              </a:solidFill>
              <a:latin typeface="Open Sans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703320" y="2999232"/>
            <a:ext cx="310896" cy="475488"/>
          </a:xfrm>
          <a:prstGeom prst="downArrow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Down Arrow 7"/>
          <p:cNvSpPr/>
          <p:nvPr/>
        </p:nvSpPr>
        <p:spPr>
          <a:xfrm>
            <a:off x="6675120" y="2999232"/>
            <a:ext cx="310896" cy="475488"/>
          </a:xfrm>
          <a:prstGeom prst="downArrow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24128" y="3566160"/>
            <a:ext cx="4206240" cy="1298448"/>
          </a:xfrm>
          <a:prstGeom prst="roundRect">
            <a:avLst>
              <a:gd name="adj" fmla="val 5000"/>
            </a:avLst>
          </a:prstGeom>
          <a:solidFill>
            <a:srgbClr val="E7F1FF"/>
          </a:solidFill>
          <a:ln w="15875">
            <a:solidFill>
              <a:srgbClr val="00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109728" rIns="14630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002073"/>
                </a:solidFill>
                <a:latin typeface="Open Sans"/>
              </a:rPr>
              <a:t>POZIOM CENTRALNY</a:t>
            </a:r>
          </a:p>
          <a:p>
            <a:pPr algn="ctr">
              <a:lnSpc>
                <a:spcPts val="1400"/>
              </a:lnSpc>
              <a:spcBef>
                <a:spcPts val="400"/>
              </a:spcBef>
              <a:spcAft>
                <a:spcPts val="0"/>
              </a:spcAft>
            </a:pPr>
            <a:r>
              <a:rPr sz="1200" b="1" i="0" dirty="0" err="1">
                <a:solidFill>
                  <a:srgbClr val="0051B0"/>
                </a:solidFill>
                <a:latin typeface="Open Sans"/>
              </a:rPr>
              <a:t>Działania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realizowane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bezpośrednio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przez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ORE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58968" y="3566160"/>
            <a:ext cx="4206240" cy="1298448"/>
          </a:xfrm>
          <a:prstGeom prst="roundRect">
            <a:avLst>
              <a:gd name="adj" fmla="val 5000"/>
            </a:avLst>
          </a:prstGeom>
          <a:solidFill>
            <a:srgbClr val="E7F1FF"/>
          </a:solidFill>
          <a:ln w="15875">
            <a:solidFill>
              <a:srgbClr val="00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109728" rIns="14630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002073"/>
                </a:solidFill>
                <a:latin typeface="Open Sans"/>
              </a:rPr>
              <a:t>POZIOM REGIONALNY</a:t>
            </a:r>
          </a:p>
          <a:p>
            <a:pPr algn="ctr">
              <a:lnSpc>
                <a:spcPts val="1400"/>
              </a:lnSpc>
              <a:spcBef>
                <a:spcPts val="400"/>
              </a:spcBef>
              <a:spcAft>
                <a:spcPts val="0"/>
              </a:spcAft>
            </a:pPr>
            <a:r>
              <a:rPr sz="1200" b="1" i="0" dirty="0">
                <a:solidFill>
                  <a:srgbClr val="0051B0"/>
                </a:solidFill>
                <a:latin typeface="Open Sans"/>
              </a:rPr>
              <a:t>16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operatorów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regionalnych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— po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jednym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w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każdym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województwie</a:t>
            </a:r>
            <a:endParaRPr sz="1200" b="1" i="0" dirty="0">
              <a:solidFill>
                <a:srgbClr val="0051B0"/>
              </a:solidFill>
              <a:latin typeface="Open Sans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175504" y="4937760"/>
            <a:ext cx="310896" cy="384048"/>
          </a:xfrm>
          <a:prstGeom prst="downArrow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24128" y="5394960"/>
            <a:ext cx="8641080" cy="658368"/>
          </a:xfrm>
          <a:prstGeom prst="roundRect">
            <a:avLst>
              <a:gd name="adj" fmla="val 5000"/>
            </a:avLst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 dirty="0">
                <a:solidFill>
                  <a:srgbClr val="FFFFFF"/>
                </a:solidFill>
                <a:latin typeface="Open Sans"/>
              </a:rPr>
              <a:t>Kadry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systemu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oświaty</a:t>
            </a:r>
            <a:r>
              <a:rPr lang="pl-PL" sz="1350" b="1" i="0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pl-PL" sz="1350" b="1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pl-PL" sz="1350" b="1" i="0" dirty="0">
                <a:solidFill>
                  <a:srgbClr val="FFFFFF"/>
                </a:solidFill>
                <a:latin typeface="Open Sans"/>
              </a:rPr>
              <a:t>szkoły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do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których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uczęszczają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uczniowie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i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uczennice</a:t>
            </a:r>
            <a:r>
              <a:rPr sz="1350" b="1" i="0" dirty="0">
                <a:solidFill>
                  <a:srgbClr val="FFFFFF"/>
                </a:solidFill>
                <a:latin typeface="Open Sans"/>
              </a:rPr>
              <a:t> z </a:t>
            </a:r>
            <a:r>
              <a:rPr sz="1350" b="1" i="0" dirty="0" err="1">
                <a:solidFill>
                  <a:srgbClr val="FFFFFF"/>
                </a:solidFill>
                <a:latin typeface="Open Sans"/>
              </a:rPr>
              <a:t>Ukrainy</a:t>
            </a:r>
            <a:endParaRPr sz="1350" b="1" i="0" dirty="0">
              <a:solidFill>
                <a:srgbClr val="FFFFFF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200"/>
              </a:lnSpc>
            </a:pPr>
            <a:r>
              <a:rPr sz="2600" b="1">
                <a:solidFill>
                  <a:srgbClr val="002073"/>
                </a:solidFill>
                <a:latin typeface="Open Sans"/>
              </a:rPr>
              <a:t>Komu udzielane jest wsparcie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3</a:t>
            </a:fld>
            <a:endParaRPr lang="pl-PL" dirty="0"/>
          </a:p>
        </p:txBody>
      </p:sp>
      <p:pic>
        <p:nvPicPr>
          <p:cNvPr id="5" name="Picture 4" descr="image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24128" y="2340864"/>
            <a:ext cx="4206240" cy="2834640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5875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24128" y="2340864"/>
            <a:ext cx="4206240" cy="475488"/>
          </a:xfrm>
          <a:prstGeom prst="roundRect">
            <a:avLst>
              <a:gd name="adj" fmla="val 5000"/>
            </a:avLst>
          </a:prstGeom>
          <a:solidFill>
            <a:srgbClr val="002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54864" rIns="128016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FFFFFF"/>
                </a:solidFill>
                <a:latin typeface="Open Sans"/>
              </a:rPr>
              <a:t>POZIOM CENTRALNY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962656"/>
            <a:ext cx="3877056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b="1" i="0">
                <a:solidFill>
                  <a:srgbClr val="1A1A1A"/>
                </a:solidFill>
                <a:latin typeface="Open Sans"/>
              </a:rPr>
              <a:t>Kadra </a:t>
            </a:r>
            <a:r>
              <a:rPr sz="1200" b="1" i="0" dirty="0" err="1">
                <a:solidFill>
                  <a:srgbClr val="1A1A1A"/>
                </a:solidFill>
                <a:latin typeface="Open Sans"/>
              </a:rPr>
              <a:t>kierownicza</a:t>
            </a:r>
            <a:r>
              <a:rPr sz="1200" b="1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1A1A1A"/>
                </a:solidFill>
                <a:latin typeface="Open Sans"/>
              </a:rPr>
              <a:t>szkół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—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dyrektorzy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wicedyrektorzy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oraz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osoby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zajmujące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inne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stanowiska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kierownicze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określone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w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statucie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szkoły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  <a:p>
            <a:pPr marL="171450" indent="-171450" algn="l">
              <a:lnSpc>
                <a:spcPts val="1400"/>
              </a:lnSpc>
              <a:spcBef>
                <a:spcPts val="9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b="1" i="0">
                <a:solidFill>
                  <a:srgbClr val="1A1A1A"/>
                </a:solidFill>
                <a:latin typeface="Open Sans"/>
              </a:rPr>
              <a:t>Kuratorzy </a:t>
            </a:r>
            <a:r>
              <a:rPr sz="1200" b="1" i="0" dirty="0" err="1">
                <a:solidFill>
                  <a:srgbClr val="1A1A1A"/>
                </a:solidFill>
                <a:latin typeface="Open Sans"/>
              </a:rPr>
              <a:t>oświaty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—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pracownicy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organów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sprawujących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nadzór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pedagogiczny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nad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szkołami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  <a:p>
            <a:pPr marL="171450" indent="-171450" algn="l">
              <a:lnSpc>
                <a:spcPts val="1400"/>
              </a:lnSpc>
              <a:spcBef>
                <a:spcPts val="9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b="1" i="0">
                <a:solidFill>
                  <a:srgbClr val="1A1A1A"/>
                </a:solidFill>
                <a:latin typeface="Open Sans"/>
              </a:rPr>
              <a:t>Operatorzy </a:t>
            </a:r>
            <a:r>
              <a:rPr sz="1200" b="1" i="0" dirty="0" err="1">
                <a:solidFill>
                  <a:srgbClr val="1A1A1A"/>
                </a:solidFill>
                <a:latin typeface="Open Sans"/>
              </a:rPr>
              <a:t>regionalni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—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szkolenia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przygotowujące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do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realizacji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wsparcia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kadr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w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pracy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z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uczniami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uczennicami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z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doświadczeniem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migracji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lub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uchodźstwa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58968" y="2340864"/>
            <a:ext cx="4206240" cy="2834640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5875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458968" y="2340864"/>
            <a:ext cx="4206240" cy="475488"/>
          </a:xfrm>
          <a:prstGeom prst="roundRect">
            <a:avLst>
              <a:gd name="adj" fmla="val 5000"/>
            </a:avLst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54864" rIns="128016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FFFFFF"/>
                </a:solidFill>
                <a:latin typeface="Open Sans"/>
              </a:rPr>
              <a:t>POZIOM REGIONALNY</a:t>
            </a:r>
            <a:r>
              <a:rPr lang="pl-PL" sz="1200" b="1" i="0" dirty="0">
                <a:solidFill>
                  <a:srgbClr val="FFFFFF"/>
                </a:solidFill>
                <a:latin typeface="Open Sans"/>
              </a:rPr>
              <a:t> (</a:t>
            </a:r>
            <a:r>
              <a:rPr lang="pl-PL" sz="1200" b="1" dirty="0">
                <a:solidFill>
                  <a:srgbClr val="FFFFFF"/>
                </a:solidFill>
                <a:latin typeface="Open Sans"/>
              </a:rPr>
              <a:t>O</a:t>
            </a:r>
            <a:r>
              <a:rPr lang="pl-PL" sz="1200" b="1" i="0" dirty="0">
                <a:solidFill>
                  <a:srgbClr val="FFFFFF"/>
                </a:solidFill>
                <a:latin typeface="Open Sans"/>
              </a:rPr>
              <a:t>peratorzy regionalni)</a:t>
            </a:r>
            <a:endParaRPr sz="1200" b="1" i="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3559" y="2962656"/>
            <a:ext cx="3877056" cy="17099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i="0">
                <a:solidFill>
                  <a:srgbClr val="1A1A1A"/>
                </a:solidFill>
                <a:latin typeface="Open Sans"/>
              </a:rPr>
              <a:t>Nauczyciele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,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wychowawcy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inni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pracownicy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pedagogiczni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zatrudnieni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w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szkołach</a:t>
            </a:r>
            <a:endParaRPr sz="1200" i="0" dirty="0">
              <a:solidFill>
                <a:srgbClr val="1A1A1A"/>
              </a:solidFill>
              <a:latin typeface="Open Sans"/>
            </a:endParaRPr>
          </a:p>
          <a:p>
            <a:pPr marL="171450" indent="-171450" algn="l">
              <a:lnSpc>
                <a:spcPts val="1400"/>
              </a:lnSpc>
              <a:spcBef>
                <a:spcPts val="9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i="0">
                <a:solidFill>
                  <a:srgbClr val="1A1A1A"/>
                </a:solidFill>
                <a:latin typeface="Open Sans"/>
              </a:rPr>
              <a:t>Specjaliści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niebędący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nauczycielami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oraz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asystenci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zatrudnieni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w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szkołach</a:t>
            </a:r>
            <a:endParaRPr sz="1200" i="0" dirty="0">
              <a:solidFill>
                <a:srgbClr val="1A1A1A"/>
              </a:solidFill>
              <a:latin typeface="Open Sans"/>
            </a:endParaRPr>
          </a:p>
          <a:p>
            <a:pPr marL="171450" indent="-171450" algn="l">
              <a:lnSpc>
                <a:spcPts val="1400"/>
              </a:lnSpc>
              <a:spcBef>
                <a:spcPts val="9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i="0">
                <a:solidFill>
                  <a:srgbClr val="1A1A1A"/>
                </a:solidFill>
                <a:latin typeface="Open Sans"/>
              </a:rPr>
              <a:t>Pracownicy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niepedagogiczni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szkół</a:t>
            </a:r>
            <a:endParaRPr sz="1200" i="0" dirty="0">
              <a:solidFill>
                <a:srgbClr val="1A1A1A"/>
              </a:solidFill>
              <a:latin typeface="Open Sans"/>
            </a:endParaRPr>
          </a:p>
          <a:p>
            <a:pPr marL="171450" indent="-171450" algn="l">
              <a:lnSpc>
                <a:spcPts val="1400"/>
              </a:lnSpc>
              <a:spcBef>
                <a:spcPts val="9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i="0">
                <a:solidFill>
                  <a:srgbClr val="1A1A1A"/>
                </a:solidFill>
                <a:latin typeface="Open Sans"/>
              </a:rPr>
              <a:t>Kadra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kierownicza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szkół</a:t>
            </a:r>
            <a:endParaRPr sz="1200" i="0" dirty="0">
              <a:solidFill>
                <a:srgbClr val="1A1A1A"/>
              </a:solidFill>
              <a:latin typeface="Open Sans"/>
            </a:endParaRPr>
          </a:p>
          <a:p>
            <a:pPr marL="171450" indent="-171450" algn="l">
              <a:lnSpc>
                <a:spcPts val="1400"/>
              </a:lnSpc>
              <a:spcBef>
                <a:spcPts val="9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sz="1200" i="0">
                <a:solidFill>
                  <a:srgbClr val="1A1A1A"/>
                </a:solidFill>
                <a:latin typeface="Open Sans"/>
              </a:rPr>
              <a:t>Pracownicy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organów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prowadzących</a:t>
            </a:r>
            <a:r>
              <a:rPr sz="120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i="0" dirty="0" err="1">
                <a:solidFill>
                  <a:srgbClr val="1A1A1A"/>
                </a:solidFill>
                <a:latin typeface="Open Sans"/>
              </a:rPr>
              <a:t>szkoły</a:t>
            </a:r>
            <a:endParaRPr sz="120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24128" y="5358384"/>
            <a:ext cx="8641080" cy="640080"/>
          </a:xfrm>
          <a:prstGeom prst="roundRect">
            <a:avLst>
              <a:gd name="adj" fmla="val 5000"/>
            </a:avLst>
          </a:prstGeom>
          <a:solidFill>
            <a:srgbClr val="FFF6D1"/>
          </a:solidFill>
          <a:ln w="15875">
            <a:solidFill>
              <a:srgbClr val="FFD6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rIns="146304" rtlCol="0" anchor="ctr"/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002073"/>
                </a:solidFill>
                <a:latin typeface="Open Sans"/>
              </a:rPr>
              <a:t>Warunek objęcia szkoły wsparciem:  </a:t>
            </a:r>
            <a:r>
              <a:rPr sz="1150" b="0" i="0">
                <a:solidFill>
                  <a:srgbClr val="1A1A1A"/>
                </a:solidFill>
                <a:latin typeface="Open Sans"/>
              </a:rPr>
              <a:t>w dniu rozpoczęcia wsparcia obowiązek szkolny albo obowiązek nauki realizuje </a:t>
            </a:r>
            <a:br>
              <a:rPr lang="pl-PL" sz="1150" b="0" i="0">
                <a:solidFill>
                  <a:srgbClr val="1A1A1A"/>
                </a:solidFill>
                <a:latin typeface="Open Sans"/>
              </a:rPr>
            </a:br>
            <a:r>
              <a:rPr sz="1150" b="0" i="0">
                <a:solidFill>
                  <a:srgbClr val="1A1A1A"/>
                </a:solidFill>
                <a:latin typeface="Open Sans"/>
              </a:rPr>
              <a:t>co najmniej jeden uczeń lub jedna uczennica z Ukrainy.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E7BDB-5B3E-E06D-05B7-E9D89AF1B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D0F45-CE9F-A9A4-FDFF-011CDEC0C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200"/>
              </a:lnSpc>
            </a:pPr>
            <a:r>
              <a:rPr lang="pl-PL" sz="2600">
                <a:solidFill>
                  <a:srgbClr val="002073"/>
                </a:solidFill>
                <a:latin typeface="Open Sans"/>
              </a:rPr>
              <a:t>Obszary programowe</a:t>
            </a:r>
            <a:endParaRPr sz="2600" b="1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AFE351D-9891-8334-951B-E58F67483C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4</a:t>
            </a:fld>
            <a:endParaRPr lang="pl-PL" dirty="0"/>
          </a:p>
        </p:txBody>
      </p:sp>
      <p:pic>
        <p:nvPicPr>
          <p:cNvPr id="5" name="Picture 4" descr="image24.png">
            <a:extLst>
              <a:ext uri="{FF2B5EF4-FFF2-40B4-BE49-F238E27FC236}">
                <a16:creationId xmlns:a16="http://schemas.microsoft.com/office/drawing/2014/main" id="{7055BEF9-F906-8346-DF2E-1DD61BDE5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A9614E-ACC7-A769-9BE7-53245161F2AE}"/>
              </a:ext>
            </a:extLst>
          </p:cNvPr>
          <p:cNvSpPr txBox="1"/>
          <p:nvPr/>
        </p:nvSpPr>
        <p:spPr>
          <a:xfrm>
            <a:off x="1115568" y="2852928"/>
            <a:ext cx="1874519" cy="5191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pl-PL">
                <a:solidFill>
                  <a:schemeClr val="bg1"/>
                </a:solidFill>
              </a:rPr>
              <a:t>wpływ migracji i uchodźstwa na proces edukacyjny,</a:t>
            </a:r>
            <a:endParaRPr sz="1100" b="1" i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36E9F2-A988-9AFD-E92B-B113DDF06653}"/>
              </a:ext>
            </a:extLst>
          </p:cNvPr>
          <p:cNvSpPr txBox="1"/>
          <p:nvPr/>
        </p:nvSpPr>
        <p:spPr>
          <a:xfrm>
            <a:off x="3310128" y="2852928"/>
            <a:ext cx="187451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Open Sans"/>
              </a:rPr>
              <a:t>KONSULTACJE EKSPERCKIE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C6B14D-DE9A-1E49-B6A7-DA38B8B92E5D}"/>
              </a:ext>
            </a:extLst>
          </p:cNvPr>
          <p:cNvSpPr txBox="1"/>
          <p:nvPr/>
        </p:nvSpPr>
        <p:spPr>
          <a:xfrm>
            <a:off x="5504688" y="2852928"/>
            <a:ext cx="187451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Open Sans"/>
              </a:rPr>
              <a:t>SIECI WSPÓŁPRACY</a:t>
            </a: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50232A5B-CE2A-B786-BDF8-7B17F4295C28}"/>
              </a:ext>
            </a:extLst>
          </p:cNvPr>
          <p:cNvSpPr txBox="1"/>
          <p:nvPr/>
        </p:nvSpPr>
        <p:spPr>
          <a:xfrm>
            <a:off x="1024128" y="1464468"/>
            <a:ext cx="86410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0051B0"/>
                </a:solidFill>
                <a:latin typeface="Open Sans"/>
              </a:rPr>
              <a:t>Wspólna</a:t>
            </a:r>
            <a:r>
              <a:rPr sz="16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600" b="1" i="0" dirty="0" err="1">
                <a:solidFill>
                  <a:srgbClr val="0051B0"/>
                </a:solidFill>
                <a:latin typeface="Open Sans"/>
              </a:rPr>
              <a:t>podstawa</a:t>
            </a:r>
            <a:r>
              <a:rPr sz="16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600" b="1" i="0" dirty="0" err="1">
                <a:solidFill>
                  <a:srgbClr val="0051B0"/>
                </a:solidFill>
                <a:latin typeface="Open Sans"/>
              </a:rPr>
              <a:t>merytoryczna</a:t>
            </a:r>
            <a:r>
              <a:rPr sz="16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lang="pl-PL" sz="1600" b="1" i="0">
                <a:solidFill>
                  <a:srgbClr val="0051B0"/>
                </a:solidFill>
                <a:latin typeface="Open Sans"/>
              </a:rPr>
              <a:t>działań szkoleniowo-wspierających w zakresie wsparcia uczniów i uczennic z doświadczeniem migracji i uchodźstwa</a:t>
            </a:r>
            <a:endParaRPr sz="1600" b="1" i="0" dirty="0">
              <a:solidFill>
                <a:srgbClr val="0051B0"/>
              </a:solidFill>
              <a:latin typeface="Open Sans"/>
            </a:endParaRPr>
          </a:p>
        </p:txBody>
      </p:sp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FCBF90B5-A491-11A0-8D45-723938DD80BC}"/>
              </a:ext>
            </a:extLst>
          </p:cNvPr>
          <p:cNvSpPr/>
          <p:nvPr/>
        </p:nvSpPr>
        <p:spPr>
          <a:xfrm>
            <a:off x="1024129" y="2083200"/>
            <a:ext cx="3745714" cy="4077122"/>
          </a:xfrm>
          <a:prstGeom prst="roundRect">
            <a:avLst>
              <a:gd name="adj" fmla="val 5000"/>
            </a:avLst>
          </a:prstGeom>
          <a:solidFill>
            <a:srgbClr val="E7F1FF"/>
          </a:solidFill>
          <a:ln w="15875">
            <a:solidFill>
              <a:srgbClr val="00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109728" rIns="146304" rtlCol="0" anchor="ctr"/>
          <a:lstStyle/>
          <a:p>
            <a:pPr marL="342900" indent="-3429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wpływ migracji i uchodźstwa na proces edukacyjny,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prawa uchodźców i migrantów </a:t>
            </a:r>
            <a:b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kontekście edukacji,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wyzwania związane z kształtowaniem tożsamości kulturowej,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wsparcie emocjonalne dla uczniów i uczennic,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dostosowanie języka edukacji,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efektywne metody nauczania,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adaptacja treści edukacyjnych,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ocenianie uczniów i uczennic,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edukacja antydyskryminacyjna – przeciwdziałanie konfliktom na tle narodowościowym lub kulturowym,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5CB8CE6E-6570-B434-F68D-20E43272B7D8}"/>
              </a:ext>
            </a:extLst>
          </p:cNvPr>
          <p:cNvSpPr/>
          <p:nvPr/>
        </p:nvSpPr>
        <p:spPr>
          <a:xfrm>
            <a:off x="5174691" y="2061127"/>
            <a:ext cx="4131655" cy="4099195"/>
          </a:xfrm>
          <a:prstGeom prst="roundRect">
            <a:avLst>
              <a:gd name="adj" fmla="val 5000"/>
            </a:avLst>
          </a:prstGeom>
          <a:solidFill>
            <a:srgbClr val="E7F1FF"/>
          </a:solidFill>
          <a:ln w="15875">
            <a:solidFill>
              <a:srgbClr val="00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109728" rIns="146304" rtlCol="0" anchor="ctr"/>
          <a:lstStyle/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integracja kulturowa w środowisku szkolnym – metody wsparcia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organizacja i funkcjonowanie oddziałów przygotowawczych,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wsparcie nauczycieli w pracy z uczniami i o zróżnicowanych potrzebach edukacyjnych,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praca z uczniami i uczennicami z Ukrainy pochodzenia romskiego,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współpraca z rodzicami,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współpraca z asystentem,</a:t>
            </a:r>
          </a:p>
          <a:p>
            <a:pPr marL="342900" indent="-342900">
              <a:spcBef>
                <a:spcPts val="300"/>
              </a:spcBef>
              <a:buFont typeface="+mj-lt"/>
              <a:buAutoNum type="arabicPeriod" startAt="10"/>
            </a:pPr>
            <a:r>
              <a:rPr lang="pl-PL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rozwój kompetencji liderów i liderek edukacyjnych w efektywnym zarządzaniu szkołą różnorodną narodowościowo i kulturowo.</a:t>
            </a:r>
          </a:p>
        </p:txBody>
      </p:sp>
      <p:sp>
        <p:nvSpPr>
          <p:cNvPr id="24" name="Rounded Rectangle 12">
            <a:extLst>
              <a:ext uri="{FF2B5EF4-FFF2-40B4-BE49-F238E27FC236}">
                <a16:creationId xmlns:a16="http://schemas.microsoft.com/office/drawing/2014/main" id="{87551B90-AA5B-C2A2-13E0-37326E82795C}"/>
              </a:ext>
            </a:extLst>
          </p:cNvPr>
          <p:cNvSpPr/>
          <p:nvPr/>
        </p:nvSpPr>
        <p:spPr>
          <a:xfrm>
            <a:off x="1014674" y="6343968"/>
            <a:ext cx="8282218" cy="426111"/>
          </a:xfrm>
          <a:prstGeom prst="roundRect">
            <a:avLst>
              <a:gd name="adj" fmla="val 5000"/>
            </a:avLst>
          </a:prstGeom>
          <a:solidFill>
            <a:srgbClr val="FFF6D1"/>
          </a:solidFill>
          <a:ln w="15875">
            <a:solidFill>
              <a:srgbClr val="FFD6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rIns="146304" rtlCol="0" anchor="ctr"/>
          <a:lstStyle/>
          <a:p>
            <a:r>
              <a:rPr lang="pl-PL" sz="1300" b="1">
                <a:solidFill>
                  <a:srgbClr val="002073"/>
                </a:solidFill>
                <a:latin typeface="Open Sans"/>
              </a:rPr>
              <a:t>Obszary określone w module 3. — na ich podstawie ORE opracowuje programy szkoleń </a:t>
            </a:r>
            <a:br>
              <a:rPr lang="pl-PL" sz="1300" b="1">
                <a:solidFill>
                  <a:srgbClr val="002073"/>
                </a:solidFill>
                <a:latin typeface="Open Sans"/>
              </a:rPr>
            </a:br>
            <a:r>
              <a:rPr lang="pl-PL" sz="1300" b="1">
                <a:solidFill>
                  <a:srgbClr val="002073"/>
                </a:solidFill>
                <a:latin typeface="Open Sans"/>
              </a:rPr>
              <a:t>i materiały merytoryczno-metodyczne</a:t>
            </a:r>
            <a:endParaRPr lang="pl-PL" sz="1300" b="1" dirty="0">
              <a:solidFill>
                <a:srgbClr val="002073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422067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200"/>
              </a:lnSpc>
            </a:pPr>
            <a:r>
              <a:rPr sz="2600" b="1" dirty="0" err="1">
                <a:solidFill>
                  <a:srgbClr val="002073"/>
                </a:solidFill>
                <a:latin typeface="Open Sans"/>
              </a:rPr>
              <a:t>Poziom</a:t>
            </a:r>
            <a:r>
              <a:rPr sz="26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600" b="1" dirty="0" err="1">
                <a:solidFill>
                  <a:srgbClr val="002073"/>
                </a:solidFill>
                <a:latin typeface="Open Sans"/>
              </a:rPr>
              <a:t>centralny</a:t>
            </a:r>
            <a:r>
              <a:rPr sz="2600" b="1" dirty="0">
                <a:solidFill>
                  <a:srgbClr val="002073"/>
                </a:solidFill>
                <a:latin typeface="Open Sans"/>
              </a:rPr>
              <a:t>:</a:t>
            </a:r>
            <a:r>
              <a:rPr lang="pl-PL" sz="2600" b="1" dirty="0">
                <a:solidFill>
                  <a:srgbClr val="002073"/>
                </a:solidFill>
                <a:latin typeface="Open Sans"/>
              </a:rPr>
              <a:t> działania realizowane przez ORE</a:t>
            </a:r>
            <a:endParaRPr sz="2600" b="1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  <p:pic>
        <p:nvPicPr>
          <p:cNvPr id="5" name="Picture 4" descr="image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24128" y="2286000"/>
            <a:ext cx="4206240" cy="896112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8" name="Oval 7"/>
          <p:cNvSpPr/>
          <p:nvPr/>
        </p:nvSpPr>
        <p:spPr>
          <a:xfrm>
            <a:off x="1170432" y="2423160"/>
            <a:ext cx="329184" cy="329184"/>
          </a:xfrm>
          <a:prstGeom prst="ellipse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1056" y="2386584"/>
            <a:ext cx="3511296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002073"/>
                </a:solidFill>
                <a:latin typeface="Open Sans"/>
              </a:rPr>
              <a:t>Modelowe programy nauczania</a:t>
            </a:r>
          </a:p>
          <a:p>
            <a:pPr algn="l">
              <a:lnSpc>
                <a:spcPts val="1150"/>
              </a:lnSpc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Open Sans"/>
              </a:rPr>
              <a:t>dla oddziałów przygotowawczych na poszczególnych etapach edukacyjnych (klasy I–III i IV–VIII szkoły podstawowej oraz szkoły ponadpodstawowe), </a:t>
            </a:r>
            <a:br>
              <a:rPr lang="pl-PL" sz="1100" b="0" i="0">
                <a:solidFill>
                  <a:srgbClr val="4A5568"/>
                </a:solidFill>
                <a:latin typeface="Open Sans"/>
              </a:rPr>
            </a:br>
            <a:r>
              <a:rPr sz="1100" b="0" i="0">
                <a:solidFill>
                  <a:srgbClr val="4A5568"/>
                </a:solidFill>
                <a:latin typeface="Open Sans"/>
              </a:rPr>
              <a:t>z katalogami kompetencji językowych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4128" y="3273552"/>
            <a:ext cx="4206240" cy="896112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70432" y="3410712"/>
            <a:ext cx="329184" cy="329184"/>
          </a:xfrm>
          <a:prstGeom prst="ellipse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91056" y="3374136"/>
            <a:ext cx="3511296" cy="813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002073"/>
                </a:solidFill>
                <a:latin typeface="Open Sans"/>
              </a:rPr>
              <a:t>Programy szkoleń dla kadr systemu oświaty</a:t>
            </a:r>
          </a:p>
          <a:p>
            <a:pPr algn="l">
              <a:lnSpc>
                <a:spcPts val="1150"/>
              </a:lnSpc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Open Sans"/>
              </a:rPr>
              <a:t>obejmujące wsparcie edukacyjne, pracę z oddziałami </a:t>
            </a:r>
            <a:br>
              <a:rPr lang="pl-PL" sz="1100" b="0" i="0">
                <a:solidFill>
                  <a:srgbClr val="4A5568"/>
                </a:solidFill>
                <a:latin typeface="Open Sans"/>
              </a:rPr>
            </a:br>
            <a:r>
              <a:rPr sz="1100" b="0" i="0">
                <a:solidFill>
                  <a:srgbClr val="4A5568"/>
                </a:solidFill>
                <a:latin typeface="Open Sans"/>
              </a:rPr>
              <a:t>i zespołami klasowymi, wspieranie włączenia oraz wsparcie indywidualne uczniów z doświadczeniem migracji lub uchodźstwa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24128" y="4261104"/>
            <a:ext cx="4206240" cy="896112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1170432" y="4398264"/>
            <a:ext cx="329184" cy="329184"/>
          </a:xfrm>
          <a:prstGeom prst="ellipse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Open San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1056" y="4361688"/>
            <a:ext cx="3511296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dirty="0" err="1">
                <a:solidFill>
                  <a:srgbClr val="002073"/>
                </a:solidFill>
                <a:latin typeface="Open Sans"/>
              </a:rPr>
              <a:t>Materiały</a:t>
            </a:r>
            <a:r>
              <a:rPr sz="115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merytoryczne</a:t>
            </a:r>
            <a:endParaRPr sz="1150" b="1" i="0" dirty="0">
              <a:solidFill>
                <a:srgbClr val="002073"/>
              </a:solidFill>
              <a:latin typeface="Open Sans"/>
            </a:endParaRPr>
          </a:p>
          <a:p>
            <a:pPr algn="l">
              <a:lnSpc>
                <a:spcPts val="1150"/>
              </a:lnSpc>
              <a:spcBef>
                <a:spcPts val="200"/>
              </a:spcBef>
              <a:spcAft>
                <a:spcPts val="0"/>
              </a:spcAft>
            </a:pPr>
            <a:r>
              <a:rPr sz="1100" b="0" i="0" dirty="0" err="1">
                <a:solidFill>
                  <a:srgbClr val="4A5568"/>
                </a:solidFill>
                <a:latin typeface="Open Sans"/>
              </a:rPr>
              <a:t>opracowywane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we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współpracy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z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operatorami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regionalnymi</a:t>
            </a:r>
            <a:endParaRPr sz="1100" b="0" i="0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24128" y="5248656"/>
            <a:ext cx="4206240" cy="896112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1170432" y="5385816"/>
            <a:ext cx="329184" cy="329184"/>
          </a:xfrm>
          <a:prstGeom prst="ellipse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Open San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91056" y="5349240"/>
            <a:ext cx="3511296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dirty="0">
                <a:solidFill>
                  <a:srgbClr val="002073"/>
                </a:solidFill>
                <a:latin typeface="Open Sans"/>
              </a:rPr>
              <a:t>Szkolenia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dla</a:t>
            </a:r>
            <a:r>
              <a:rPr sz="115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liderów</a:t>
            </a:r>
            <a:r>
              <a:rPr sz="115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lang="pl-PL" sz="1150" b="1" i="0" dirty="0">
                <a:solidFill>
                  <a:srgbClr val="002073"/>
                </a:solidFill>
                <a:latin typeface="Open Sans"/>
              </a:rPr>
              <a:t>i liderek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edukacyjnych</a:t>
            </a:r>
            <a:endParaRPr sz="1150" b="1" i="0" dirty="0">
              <a:solidFill>
                <a:srgbClr val="002073"/>
              </a:solidFill>
              <a:latin typeface="Open Sans"/>
            </a:endParaRPr>
          </a:p>
          <a:p>
            <a:pPr algn="l">
              <a:lnSpc>
                <a:spcPts val="1150"/>
              </a:lnSpc>
              <a:spcBef>
                <a:spcPts val="200"/>
              </a:spcBef>
              <a:spcAft>
                <a:spcPts val="0"/>
              </a:spcAft>
            </a:pPr>
            <a:r>
              <a:rPr sz="1100" b="0" i="0" dirty="0" err="1">
                <a:solidFill>
                  <a:srgbClr val="4A5568"/>
                </a:solidFill>
                <a:latin typeface="Open Sans"/>
              </a:rPr>
              <a:t>dla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kadry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kierowniczej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szkół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oraz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kuratorów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oświaty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—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efektywne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zarządzanie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szkołą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err="1">
                <a:solidFill>
                  <a:srgbClr val="4A5568"/>
                </a:solidFill>
                <a:latin typeface="Open Sans"/>
              </a:rPr>
              <a:t>różnorodną</a:t>
            </a:r>
            <a:r>
              <a:rPr sz="1100" b="0" i="0">
                <a:solidFill>
                  <a:srgbClr val="4A5568"/>
                </a:solidFill>
                <a:latin typeface="Open Sans"/>
              </a:rPr>
              <a:t> narodowościowo</a:t>
            </a:r>
            <a:r>
              <a:rPr lang="pl-PL" sz="1100" b="0" i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>
                <a:solidFill>
                  <a:srgbClr val="4A5568"/>
                </a:solidFill>
                <a:latin typeface="Open Sans"/>
              </a:rPr>
              <a:t>i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kulturowo</a:t>
            </a:r>
            <a:endParaRPr sz="1100" b="0" i="0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58968" y="2285999"/>
            <a:ext cx="4206240" cy="1007691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20" name="Oval 19"/>
          <p:cNvSpPr/>
          <p:nvPr/>
        </p:nvSpPr>
        <p:spPr>
          <a:xfrm>
            <a:off x="5605272" y="2423160"/>
            <a:ext cx="329184" cy="329184"/>
          </a:xfrm>
          <a:prstGeom prst="ellipse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Open Sans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25896" y="2386584"/>
            <a:ext cx="3511296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dirty="0">
                <a:solidFill>
                  <a:srgbClr val="002073"/>
                </a:solidFill>
                <a:latin typeface="Open Sans"/>
              </a:rPr>
              <a:t>Szkolenia </a:t>
            </a:r>
            <a:r>
              <a:rPr lang="pl-PL" sz="1150" b="1" i="0" dirty="0">
                <a:solidFill>
                  <a:srgbClr val="002073"/>
                </a:solidFill>
                <a:latin typeface="Open Sans"/>
              </a:rPr>
              <a:t>i </a:t>
            </a:r>
            <a:r>
              <a:rPr lang="pl-PL" sz="1150" b="1" i="0" dirty="0" err="1">
                <a:solidFill>
                  <a:srgbClr val="002073"/>
                </a:solidFill>
                <a:latin typeface="Open Sans"/>
              </a:rPr>
              <a:t>kosultacje</a:t>
            </a:r>
            <a:r>
              <a:rPr lang="pl-PL" sz="115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dla</a:t>
            </a:r>
            <a:r>
              <a:rPr sz="115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operatorów</a:t>
            </a:r>
            <a:r>
              <a:rPr sz="115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regionalnych</a:t>
            </a:r>
            <a:endParaRPr sz="1150" b="1" i="0" dirty="0">
              <a:solidFill>
                <a:srgbClr val="002073"/>
              </a:solidFill>
              <a:latin typeface="Open Sans"/>
            </a:endParaRPr>
          </a:p>
          <a:p>
            <a:pPr algn="l">
              <a:lnSpc>
                <a:spcPts val="1150"/>
              </a:lnSpc>
              <a:spcBef>
                <a:spcPts val="200"/>
              </a:spcBef>
              <a:spcAft>
                <a:spcPts val="0"/>
              </a:spcAft>
            </a:pPr>
            <a:r>
              <a:rPr sz="1100" b="0" i="0" dirty="0" err="1">
                <a:solidFill>
                  <a:srgbClr val="4A5568"/>
                </a:solidFill>
                <a:latin typeface="Open Sans"/>
              </a:rPr>
              <a:t>przygotowujące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do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realizacji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wsparcia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kadr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systemu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err="1">
                <a:solidFill>
                  <a:srgbClr val="4A5568"/>
                </a:solidFill>
                <a:latin typeface="Open Sans"/>
              </a:rPr>
              <a:t>oświaty</a:t>
            </a:r>
            <a:r>
              <a:rPr sz="1100" b="0" i="0">
                <a:solidFill>
                  <a:srgbClr val="4A5568"/>
                </a:solidFill>
                <a:latin typeface="Open Sans"/>
              </a:rPr>
              <a:t> w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pracy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z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uczniami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i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uczennicami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z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doświadczeniem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migracji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lub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uchodźstwa</a:t>
            </a:r>
            <a:endParaRPr sz="1100" b="0" i="0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458968" y="3417906"/>
            <a:ext cx="4206240" cy="896112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26" name="Oval 25"/>
          <p:cNvSpPr/>
          <p:nvPr/>
        </p:nvSpPr>
        <p:spPr>
          <a:xfrm>
            <a:off x="5598164" y="3575304"/>
            <a:ext cx="329184" cy="329184"/>
          </a:xfrm>
          <a:prstGeom prst="ellipse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pl-PL" sz="1300" b="1" dirty="0">
                <a:solidFill>
                  <a:srgbClr val="FFFFFF"/>
                </a:solidFill>
                <a:latin typeface="Open Sans"/>
              </a:rPr>
              <a:t>6</a:t>
            </a:r>
            <a:endParaRPr sz="13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41648" y="3534156"/>
            <a:ext cx="3511296" cy="3590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150" b="1" dirty="0">
                <a:solidFill>
                  <a:srgbClr val="002073"/>
                </a:solidFill>
                <a:latin typeface="Open Sans"/>
              </a:rPr>
              <a:t>K</a:t>
            </a:r>
            <a:r>
              <a:rPr sz="1150" b="1" i="0" dirty="0" err="1">
                <a:solidFill>
                  <a:srgbClr val="002073"/>
                </a:solidFill>
                <a:latin typeface="Open Sans"/>
              </a:rPr>
              <a:t>onferencje</a:t>
            </a:r>
            <a:endParaRPr sz="1150" b="1" i="0" dirty="0">
              <a:solidFill>
                <a:srgbClr val="002073"/>
              </a:solidFill>
              <a:latin typeface="Open Sans"/>
            </a:endParaRPr>
          </a:p>
          <a:p>
            <a:pPr algn="l">
              <a:lnSpc>
                <a:spcPts val="1150"/>
              </a:lnSpc>
              <a:spcBef>
                <a:spcPts val="200"/>
              </a:spcBef>
              <a:spcAft>
                <a:spcPts val="0"/>
              </a:spcAft>
            </a:pPr>
            <a:r>
              <a:rPr sz="1100" b="0" i="0" dirty="0" err="1">
                <a:solidFill>
                  <a:srgbClr val="4A5568"/>
                </a:solidFill>
                <a:latin typeface="Open Sans"/>
              </a:rPr>
              <a:t>dotyczące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działań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wdrażanych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w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ramach</a:t>
            </a:r>
            <a:r>
              <a:rPr sz="1100" b="0" i="0" dirty="0">
                <a:solidFill>
                  <a:srgbClr val="4A5568"/>
                </a:solidFill>
                <a:latin typeface="Open Sans"/>
              </a:rPr>
              <a:t> </a:t>
            </a:r>
            <a:r>
              <a:rPr sz="1100" b="0" i="0" dirty="0" err="1">
                <a:solidFill>
                  <a:srgbClr val="4A5568"/>
                </a:solidFill>
                <a:latin typeface="Open Sans"/>
              </a:rPr>
              <a:t>Programu</a:t>
            </a:r>
            <a:endParaRPr sz="1100" b="0" i="0" dirty="0">
              <a:solidFill>
                <a:srgbClr val="4A5568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100"/>
              </a:lnSpc>
            </a:pPr>
            <a:r>
              <a:rPr sz="2500" b="1" dirty="0" err="1">
                <a:solidFill>
                  <a:srgbClr val="002073"/>
                </a:solidFill>
                <a:latin typeface="Open Sans"/>
              </a:rPr>
              <a:t>Liderki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i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liderzy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</a:t>
            </a:r>
            <a:r>
              <a:rPr sz="2500" b="1" dirty="0" err="1">
                <a:solidFill>
                  <a:srgbClr val="002073"/>
                </a:solidFill>
                <a:latin typeface="Open Sans"/>
              </a:rPr>
              <a:t>edukacyjni</a:t>
            </a:r>
            <a:r>
              <a:rPr sz="2500" b="1" dirty="0">
                <a:solidFill>
                  <a:srgbClr val="002073"/>
                </a:solidFill>
                <a:latin typeface="Open Sans"/>
              </a:rPr>
              <a:t> — </a:t>
            </a:r>
            <a:r>
              <a:rPr lang="pl-PL" sz="2500" b="1" dirty="0">
                <a:solidFill>
                  <a:srgbClr val="002073"/>
                </a:solidFill>
                <a:latin typeface="Open Sans"/>
              </a:rPr>
              <a:t>działania szkoleniowo-wspierające</a:t>
            </a:r>
            <a:endParaRPr sz="2500" b="1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pic>
        <p:nvPicPr>
          <p:cNvPr id="5" name="Picture 4" descr="image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24128" y="2395728"/>
            <a:ext cx="3749039" cy="2761488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5875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24128" y="2395728"/>
            <a:ext cx="3749039" cy="457200"/>
          </a:xfrm>
          <a:prstGeom prst="roundRect">
            <a:avLst>
              <a:gd name="adj" fmla="val 5000"/>
            </a:avLst>
          </a:prstGeom>
          <a:solidFill>
            <a:srgbClr val="002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54864" rIns="128016" bIns="54864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Open Sans"/>
              </a:rPr>
              <a:t>ODBIORCY DZIAŁAŃ</a:t>
            </a:r>
          </a:p>
        </p:txBody>
      </p:sp>
      <p:sp>
        <p:nvSpPr>
          <p:cNvPr id="9" name="Oval 8"/>
          <p:cNvSpPr/>
          <p:nvPr/>
        </p:nvSpPr>
        <p:spPr>
          <a:xfrm>
            <a:off x="1207008" y="3017520"/>
            <a:ext cx="310896" cy="310896"/>
          </a:xfrm>
          <a:prstGeom prst="ellipse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9344" y="2990088"/>
            <a:ext cx="2999232" cy="3590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2073"/>
                </a:solidFill>
                <a:latin typeface="Open Sans"/>
              </a:rPr>
              <a:t>Pracownicy organów sprawujących nadzór pedagogiczny nad szkołami</a:t>
            </a:r>
          </a:p>
        </p:txBody>
      </p:sp>
      <p:sp>
        <p:nvSpPr>
          <p:cNvPr id="11" name="Oval 10"/>
          <p:cNvSpPr/>
          <p:nvPr/>
        </p:nvSpPr>
        <p:spPr>
          <a:xfrm>
            <a:off x="1207008" y="3730752"/>
            <a:ext cx="310896" cy="310896"/>
          </a:xfrm>
          <a:prstGeom prst="ellipse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9344" y="3782884"/>
            <a:ext cx="2999232" cy="1795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 err="1">
                <a:solidFill>
                  <a:srgbClr val="002073"/>
                </a:solidFill>
                <a:latin typeface="Open Sans"/>
              </a:rPr>
              <a:t>Dyrektorzy</a:t>
            </a:r>
            <a:r>
              <a:rPr sz="120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2073"/>
                </a:solidFill>
                <a:latin typeface="Open Sans"/>
              </a:rPr>
              <a:t>i</a:t>
            </a:r>
            <a:r>
              <a:rPr sz="120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2073"/>
                </a:solidFill>
                <a:latin typeface="Open Sans"/>
              </a:rPr>
              <a:t>wicedyrektorzy</a:t>
            </a:r>
            <a:r>
              <a:rPr sz="120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2073"/>
                </a:solidFill>
                <a:latin typeface="Open Sans"/>
              </a:rPr>
              <a:t>szkół</a:t>
            </a:r>
            <a:endParaRPr sz="1200" b="1" i="0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07008" y="4443983"/>
            <a:ext cx="310896" cy="310896"/>
          </a:xfrm>
          <a:prstGeom prst="ellipse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Open San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9344" y="4416551"/>
            <a:ext cx="2999232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2073"/>
                </a:solidFill>
                <a:latin typeface="Open Sans"/>
              </a:rPr>
              <a:t>Osoby zajmujące inne stanowiska kierownicze w szkole, określone w statucie szkoły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56048" y="2395728"/>
            <a:ext cx="4709160" cy="12070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003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003399"/>
                </a:solidFill>
                <a:latin typeface="Open Sans"/>
              </a:rPr>
              <a:t>ETAP 1  •  </a:t>
            </a:r>
            <a:r>
              <a:rPr sz="1200" b="1" i="0">
                <a:solidFill>
                  <a:srgbClr val="002073"/>
                </a:solidFill>
                <a:latin typeface="Open Sans"/>
              </a:rPr>
              <a:t>SZKOLENIA</a:t>
            </a:r>
          </a:p>
          <a:p>
            <a:pPr algn="l">
              <a:lnSpc>
                <a:spcPts val="1400"/>
              </a:lnSpc>
              <a:spcBef>
                <a:spcPts val="400"/>
              </a:spcBef>
              <a:spcAft>
                <a:spcPts val="0"/>
              </a:spcAft>
            </a:pPr>
            <a:r>
              <a:rPr sz="1200" b="0" i="0">
                <a:solidFill>
                  <a:srgbClr val="1A1A1A"/>
                </a:solidFill>
                <a:latin typeface="Open Sans"/>
              </a:rPr>
              <a:t>rozwój kompetencji przywódczych i zarządczych w zakresie efektywnego zarządzania szkołą różnorodną narodowościowo i kulturowo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56048" y="3968496"/>
            <a:ext cx="4709160" cy="12070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0051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28016" rIns="164592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0051B0"/>
                </a:solidFill>
                <a:latin typeface="Open Sans"/>
              </a:rPr>
              <a:t>ETAP 2  •  </a:t>
            </a:r>
            <a:r>
              <a:rPr sz="1200" b="1" i="0">
                <a:solidFill>
                  <a:srgbClr val="002073"/>
                </a:solidFill>
                <a:latin typeface="Open Sans"/>
              </a:rPr>
              <a:t>KONSULTACJE EKSPERCKIE</a:t>
            </a:r>
          </a:p>
          <a:p>
            <a:pPr algn="l">
              <a:lnSpc>
                <a:spcPts val="1400"/>
              </a:lnSpc>
              <a:spcBef>
                <a:spcPts val="400"/>
              </a:spcBef>
              <a:spcAft>
                <a:spcPts val="0"/>
              </a:spcAft>
            </a:pPr>
            <a:r>
              <a:rPr sz="1200" b="0" i="0">
                <a:solidFill>
                  <a:srgbClr val="1A1A1A"/>
                </a:solidFill>
                <a:latin typeface="Open Sans"/>
              </a:rPr>
              <a:t>kontynuacja i pogłębienie procesu rozwojowego zapoczątkowanego na etapie szkoleniowym — w tym superwizja jako wyspecjalizowana forma konsultacji rozwojowej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7150608" y="3675887"/>
            <a:ext cx="310896" cy="274320"/>
          </a:xfrm>
          <a:prstGeom prst="downArrow">
            <a:avLst/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024128" y="5559552"/>
            <a:ext cx="8641080" cy="1005840"/>
          </a:xfrm>
          <a:prstGeom prst="roundRect">
            <a:avLst>
              <a:gd name="adj" fmla="val 5000"/>
            </a:avLst>
          </a:prstGeom>
          <a:solidFill>
            <a:srgbClr val="FFF6D1"/>
          </a:solidFill>
          <a:ln w="15875">
            <a:solidFill>
              <a:srgbClr val="FFD6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02073"/>
                </a:solidFill>
                <a:latin typeface="Open Sans"/>
              </a:rPr>
              <a:t>Cel działań wspierających</a:t>
            </a:r>
          </a:p>
          <a:p>
            <a:pPr algn="l">
              <a:lnSpc>
                <a:spcPts val="150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i="0">
                <a:solidFill>
                  <a:srgbClr val="1A1A1A"/>
                </a:solidFill>
                <a:latin typeface="Open Sans"/>
              </a:rPr>
              <a:t>Podnoszenie kompetencji liderskich, w szczególności w przygotowaniu do wdrażania zmian w zakresie budowania szkoły wrażliwej kulturowo — z uwzględnieniem doświadczeń wynikających z migracji </a:t>
            </a:r>
            <a:br>
              <a:rPr lang="pl-PL" sz="1300" b="0" i="0">
                <a:solidFill>
                  <a:srgbClr val="1A1A1A"/>
                </a:solidFill>
                <a:latin typeface="Open Sans"/>
              </a:rPr>
            </a:br>
            <a:r>
              <a:rPr sz="1300" b="0" i="0">
                <a:solidFill>
                  <a:srgbClr val="1A1A1A"/>
                </a:solidFill>
                <a:latin typeface="Open Sans"/>
              </a:rPr>
              <a:t>i uchodźstwa.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200"/>
              </a:lnSpc>
            </a:pPr>
            <a:r>
              <a:rPr lang="pl-PL" sz="2600" dirty="0">
                <a:solidFill>
                  <a:srgbClr val="002073"/>
                </a:solidFill>
                <a:latin typeface="Open Sans"/>
              </a:rPr>
              <a:t>Działania realizowane przez 16 operatorów regionalnych</a:t>
            </a:r>
            <a:endParaRPr sz="2600" b="1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pic>
        <p:nvPicPr>
          <p:cNvPr id="5" name="Picture 4" descr="image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4128" y="1984248"/>
            <a:ext cx="86410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l-PL" sz="1200" b="1" i="0" dirty="0">
                <a:solidFill>
                  <a:srgbClr val="0051B0"/>
                </a:solidFill>
                <a:latin typeface="Open Sans"/>
              </a:rPr>
              <a:t>na podstawie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wyników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diagnozy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potrzeb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kadr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systemu</a:t>
            </a:r>
            <a:r>
              <a:rPr sz="1200" b="1" i="0" dirty="0">
                <a:solidFill>
                  <a:srgbClr val="0051B0"/>
                </a:solidFill>
                <a:latin typeface="Open Sans"/>
              </a:rPr>
              <a:t> </a:t>
            </a:r>
            <a:r>
              <a:rPr sz="1200" b="1" i="0" dirty="0" err="1">
                <a:solidFill>
                  <a:srgbClr val="0051B0"/>
                </a:solidFill>
                <a:latin typeface="Open Sans"/>
              </a:rPr>
              <a:t>oświaty</a:t>
            </a:r>
            <a:r>
              <a:rPr lang="pl-PL" sz="1200" b="1" i="0" dirty="0">
                <a:solidFill>
                  <a:srgbClr val="0051B0"/>
                </a:solidFill>
                <a:latin typeface="Open Sans"/>
              </a:rPr>
              <a:t> w każdym województwie</a:t>
            </a:r>
            <a:endParaRPr sz="1200" b="1" i="0" dirty="0">
              <a:solidFill>
                <a:srgbClr val="0051B0"/>
              </a:solidFill>
              <a:latin typeface="Open San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24128" y="2340864"/>
            <a:ext cx="2057400" cy="1005840"/>
          </a:xfrm>
          <a:prstGeom prst="roundRect">
            <a:avLst>
              <a:gd name="adj" fmla="val 5000"/>
            </a:avLst>
          </a:prstGeom>
          <a:solidFill>
            <a:srgbClr val="002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8" name="Oval 7"/>
          <p:cNvSpPr/>
          <p:nvPr/>
        </p:nvSpPr>
        <p:spPr>
          <a:xfrm>
            <a:off x="1897380" y="246888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002073"/>
                </a:solidFill>
                <a:latin typeface="Open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852928"/>
            <a:ext cx="187451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Open Sans"/>
              </a:rPr>
              <a:t>SZKOLENIA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18688" y="2340864"/>
            <a:ext cx="2057400" cy="1005840"/>
          </a:xfrm>
          <a:prstGeom prst="roundRect">
            <a:avLst>
              <a:gd name="adj" fmla="val 5000"/>
            </a:avLst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4091939" y="246888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003399"/>
                </a:solidFill>
                <a:latin typeface="Open Sa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0128" y="2852928"/>
            <a:ext cx="187451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Open Sans"/>
              </a:rPr>
              <a:t>KONSULTACJE EKSPERCKIE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13248" y="2340864"/>
            <a:ext cx="2057400" cy="1005840"/>
          </a:xfrm>
          <a:prstGeom prst="roundRect">
            <a:avLst>
              <a:gd name="adj" fmla="val 5000"/>
            </a:avLst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6286500" y="246888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0051B0"/>
                </a:solidFill>
                <a:latin typeface="Open San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4688" y="2852928"/>
            <a:ext cx="187451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Open Sans"/>
              </a:rPr>
              <a:t>SIECI WSPÓŁPRACY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07808" y="2340864"/>
            <a:ext cx="2057400" cy="1005840"/>
          </a:xfrm>
          <a:prstGeom prst="roundRect">
            <a:avLst>
              <a:gd name="adj" fmla="val 5000"/>
            </a:avLst>
          </a:prstGeom>
          <a:solidFill>
            <a:srgbClr val="6BB1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8481060" y="246888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002073"/>
                </a:solidFill>
                <a:latin typeface="Open San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9248" y="2852928"/>
            <a:ext cx="187451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02073"/>
                </a:solidFill>
                <a:latin typeface="Open Sans"/>
              </a:rPr>
              <a:t>PROCESOWE WSPOMAGANIE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610" y="4405087"/>
            <a:ext cx="8641080" cy="1133856"/>
          </a:xfrm>
          <a:prstGeom prst="roundRect">
            <a:avLst>
              <a:gd name="adj" fmla="val 5000"/>
            </a:avLst>
          </a:prstGeom>
          <a:solidFill>
            <a:srgbClr val="FFF6D1"/>
          </a:solidFill>
          <a:ln w="15875">
            <a:solidFill>
              <a:srgbClr val="FFD6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Ins="18288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002073"/>
                </a:solidFill>
                <a:latin typeface="Open Sans"/>
              </a:rPr>
              <a:t>Do </a:t>
            </a:r>
            <a:r>
              <a:rPr sz="1400" b="1" i="0" dirty="0" err="1">
                <a:solidFill>
                  <a:srgbClr val="002073"/>
                </a:solidFill>
                <a:latin typeface="Open Sans"/>
              </a:rPr>
              <a:t>czego</a:t>
            </a:r>
            <a:r>
              <a:rPr sz="1400" b="1" i="0" dirty="0">
                <a:solidFill>
                  <a:srgbClr val="002073"/>
                </a:solidFill>
                <a:latin typeface="Open Sans"/>
              </a:rPr>
              <a:t> </a:t>
            </a:r>
            <a:r>
              <a:rPr sz="1400" b="1" i="0" dirty="0" err="1">
                <a:solidFill>
                  <a:srgbClr val="002073"/>
                </a:solidFill>
                <a:latin typeface="Open Sans"/>
              </a:rPr>
              <a:t>dążymy</a:t>
            </a:r>
            <a:endParaRPr sz="1400" b="1" i="0" dirty="0">
              <a:solidFill>
                <a:srgbClr val="002073"/>
              </a:solidFill>
              <a:latin typeface="Open Sans"/>
            </a:endParaRPr>
          </a:p>
          <a:p>
            <a:pPr algn="l">
              <a:lnSpc>
                <a:spcPts val="1500"/>
              </a:lnSpc>
              <a:spcBef>
                <a:spcPts val="40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A1A1A"/>
                </a:solidFill>
                <a:latin typeface="Open Sans"/>
              </a:rPr>
              <a:t>Podniesienie</a:t>
            </a:r>
            <a:r>
              <a:rPr sz="14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400" b="0" i="0" dirty="0" err="1">
                <a:solidFill>
                  <a:srgbClr val="1A1A1A"/>
                </a:solidFill>
                <a:latin typeface="Open Sans"/>
              </a:rPr>
              <a:t>kompetencji</a:t>
            </a:r>
            <a:r>
              <a:rPr sz="14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400" b="0" i="0" dirty="0" err="1">
                <a:solidFill>
                  <a:srgbClr val="1A1A1A"/>
                </a:solidFill>
                <a:latin typeface="Open Sans"/>
              </a:rPr>
              <a:t>kadr</a:t>
            </a:r>
            <a:r>
              <a:rPr sz="14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400" b="0" i="0" dirty="0" err="1">
                <a:solidFill>
                  <a:srgbClr val="1A1A1A"/>
                </a:solidFill>
                <a:latin typeface="Open Sans"/>
              </a:rPr>
              <a:t>systemu</a:t>
            </a:r>
            <a:r>
              <a:rPr sz="14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400" b="0" i="0" dirty="0" err="1">
                <a:solidFill>
                  <a:srgbClr val="1A1A1A"/>
                </a:solidFill>
                <a:latin typeface="Open Sans"/>
              </a:rPr>
              <a:t>oświaty</a:t>
            </a:r>
            <a:r>
              <a:rPr lang="pl-PL" sz="1400" b="0" i="0" dirty="0">
                <a:solidFill>
                  <a:srgbClr val="1A1A1A"/>
                </a:solidFill>
                <a:latin typeface="Open Sans"/>
              </a:rPr>
              <a:t> w zakresie pracy z ucznia i </a:t>
            </a:r>
            <a:r>
              <a:rPr lang="pl-PL" sz="1400" b="0" i="0">
                <a:solidFill>
                  <a:srgbClr val="1A1A1A"/>
                </a:solidFill>
                <a:latin typeface="Open Sans"/>
              </a:rPr>
              <a:t>uczennicami </a:t>
            </a:r>
            <a:br>
              <a:rPr lang="pl-PL" sz="1400" b="0" i="0">
                <a:solidFill>
                  <a:srgbClr val="1A1A1A"/>
                </a:solidFill>
                <a:latin typeface="Open Sans"/>
              </a:rPr>
            </a:br>
            <a:r>
              <a:rPr lang="pl-PL" sz="1400" b="0" i="0">
                <a:solidFill>
                  <a:srgbClr val="1A1A1A"/>
                </a:solidFill>
                <a:latin typeface="Open Sans"/>
              </a:rPr>
              <a:t>z </a:t>
            </a:r>
            <a:r>
              <a:rPr lang="pl-PL" sz="1400" b="0" i="0" err="1">
                <a:solidFill>
                  <a:srgbClr val="1A1A1A"/>
                </a:solidFill>
                <a:latin typeface="Open Sans"/>
              </a:rPr>
              <a:t>doświadzceniem</a:t>
            </a:r>
            <a:r>
              <a:rPr lang="pl-PL" sz="1400" b="0" i="0">
                <a:solidFill>
                  <a:srgbClr val="1A1A1A"/>
                </a:solidFill>
                <a:latin typeface="Open Sans"/>
              </a:rPr>
              <a:t> migracji i uchodźstwa </a:t>
            </a:r>
            <a:r>
              <a:rPr lang="pl-PL" sz="1400">
                <a:solidFill>
                  <a:srgbClr val="1A1A1A"/>
                </a:solidFill>
                <a:latin typeface="Open Sans"/>
              </a:rPr>
              <a:t>oraz </a:t>
            </a:r>
            <a:r>
              <a:rPr lang="pl-PL" sz="1400" b="0" i="0">
                <a:solidFill>
                  <a:srgbClr val="1A1A1A"/>
                </a:solidFill>
                <a:latin typeface="Open Sans"/>
              </a:rPr>
              <a:t>budowania </a:t>
            </a:r>
            <a:r>
              <a:rPr lang="pl-PL" sz="1400" b="0" i="0" dirty="0">
                <a:solidFill>
                  <a:srgbClr val="1A1A1A"/>
                </a:solidFill>
                <a:latin typeface="Open Sans"/>
              </a:rPr>
              <a:t>szkoły wrażliwej kulturowo</a:t>
            </a:r>
            <a:endParaRPr sz="14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AFCD1A5-4356-914D-437E-CBEFF1EAE5D5}"/>
              </a:ext>
            </a:extLst>
          </p:cNvPr>
          <p:cNvSpPr txBox="1"/>
          <p:nvPr/>
        </p:nvSpPr>
        <p:spPr>
          <a:xfrm>
            <a:off x="1115568" y="3635821"/>
            <a:ext cx="8549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0051B0"/>
                </a:solidFill>
                <a:latin typeface="Open Sans"/>
              </a:rPr>
              <a:t>Elastyczny model wsparcia – dostosowany do potrzeb odbiorców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ECE2-7047-D35D-80C9-6530670B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A463-A8DD-D827-50EB-761A8E685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859536"/>
            <a:ext cx="8641080" cy="1115568"/>
          </a:xfrm>
        </p:spPr>
        <p:txBody>
          <a:bodyPr wrap="square"/>
          <a:lstStyle/>
          <a:p>
            <a:pPr>
              <a:lnSpc>
                <a:spcPts val="3200"/>
              </a:lnSpc>
            </a:pPr>
            <a:r>
              <a:rPr lang="pl-PL" sz="2600">
                <a:solidFill>
                  <a:srgbClr val="002073"/>
                </a:solidFill>
                <a:latin typeface="Open Sans"/>
              </a:rPr>
              <a:t>Efekty programu</a:t>
            </a:r>
            <a:endParaRPr sz="2600" b="1" dirty="0">
              <a:solidFill>
                <a:srgbClr val="002073"/>
              </a:solidFill>
              <a:latin typeface="Open Sans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357BF68-7CFF-7F5C-CDAD-A667D983D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pic>
        <p:nvPicPr>
          <p:cNvPr id="5" name="Picture 4" descr="image24.png">
            <a:extLst>
              <a:ext uri="{FF2B5EF4-FFF2-40B4-BE49-F238E27FC236}">
                <a16:creationId xmlns:a16="http://schemas.microsoft.com/office/drawing/2014/main" id="{0C198B33-B43F-7939-0A80-5CC3161FA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C86E06-C5AC-6F64-891C-E9C147DA7FFF}"/>
              </a:ext>
            </a:extLst>
          </p:cNvPr>
          <p:cNvSpPr/>
          <p:nvPr/>
        </p:nvSpPr>
        <p:spPr>
          <a:xfrm>
            <a:off x="1024128" y="2340864"/>
            <a:ext cx="5029200" cy="3931920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5875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69A69A-EB8F-9E2C-48DE-84DF88F9FCC5}"/>
              </a:ext>
            </a:extLst>
          </p:cNvPr>
          <p:cNvSpPr/>
          <p:nvPr/>
        </p:nvSpPr>
        <p:spPr>
          <a:xfrm>
            <a:off x="1024128" y="2132299"/>
            <a:ext cx="5029200" cy="475488"/>
          </a:xfrm>
          <a:prstGeom prst="roundRect">
            <a:avLst>
              <a:gd name="adj" fmla="val 5000"/>
            </a:avLst>
          </a:prstGeom>
          <a:solidFill>
            <a:srgbClr val="002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54864" rIns="14630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FFFFFF"/>
                </a:solidFill>
                <a:latin typeface="Open Sans"/>
              </a:rPr>
              <a:t>POZIOM </a:t>
            </a:r>
            <a:r>
              <a:rPr sz="1200" b="1" i="0">
                <a:solidFill>
                  <a:srgbClr val="FFFFFF"/>
                </a:solidFill>
                <a:latin typeface="Open Sans"/>
              </a:rPr>
              <a:t>CENTRALNY </a:t>
            </a:r>
            <a:r>
              <a:rPr lang="pl-PL" sz="1200" b="1" i="0">
                <a:solidFill>
                  <a:srgbClr val="FFFFFF"/>
                </a:solidFill>
                <a:latin typeface="Open Sans"/>
              </a:rPr>
              <a:t>— </a:t>
            </a:r>
            <a:r>
              <a:rPr sz="1200" b="1" i="0">
                <a:solidFill>
                  <a:srgbClr val="FFFFFF"/>
                </a:solidFill>
                <a:latin typeface="Open Sans"/>
              </a:rPr>
              <a:t>OŚRODEK </a:t>
            </a:r>
            <a:r>
              <a:rPr sz="1200" b="1" i="0" dirty="0">
                <a:solidFill>
                  <a:srgbClr val="FFFFFF"/>
                </a:solidFill>
                <a:latin typeface="Open Sans"/>
              </a:rPr>
              <a:t>ROZWOJU EDUKACJI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44371A-4129-BBC7-55BC-47F6819BD723}"/>
              </a:ext>
            </a:extLst>
          </p:cNvPr>
          <p:cNvSpPr txBox="1"/>
          <p:nvPr/>
        </p:nvSpPr>
        <p:spPr>
          <a:xfrm>
            <a:off x="1170432" y="2944368"/>
            <a:ext cx="93268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3399"/>
                </a:solidFill>
                <a:latin typeface="Open Sans"/>
              </a:rPr>
              <a:t>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13C121-552F-CA25-F017-DBC1467DDC6C}"/>
              </a:ext>
            </a:extLst>
          </p:cNvPr>
          <p:cNvSpPr txBox="1"/>
          <p:nvPr/>
        </p:nvSpPr>
        <p:spPr>
          <a:xfrm>
            <a:off x="2231136" y="3051975"/>
            <a:ext cx="3584448" cy="3334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200" b="0" i="0" dirty="0">
                <a:solidFill>
                  <a:srgbClr val="1A1A1A"/>
                </a:solidFill>
                <a:latin typeface="Open Sans"/>
              </a:rPr>
              <a:t>pakietów materiałów merytorycznych oraz programów szkoleń dla kadr systemu oświaty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642E31-DD82-F975-EDB4-C239BEFD30CA}"/>
              </a:ext>
            </a:extLst>
          </p:cNvPr>
          <p:cNvSpPr txBox="1"/>
          <p:nvPr/>
        </p:nvSpPr>
        <p:spPr>
          <a:xfrm>
            <a:off x="1170432" y="3602736"/>
            <a:ext cx="93268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3399"/>
                </a:solidFill>
                <a:latin typeface="Open Sans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5FE9FC-1D58-E93E-C045-43484449D35A}"/>
              </a:ext>
            </a:extLst>
          </p:cNvPr>
          <p:cNvSpPr txBox="1"/>
          <p:nvPr/>
        </p:nvSpPr>
        <p:spPr>
          <a:xfrm>
            <a:off x="2231136" y="3626987"/>
            <a:ext cx="3584448" cy="50013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1A1A1A"/>
                </a:solidFill>
                <a:latin typeface="Open Sans"/>
              </a:rPr>
              <a:t>modelowe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programy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nauczania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dla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oddziałów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przygotowawczych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na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poszczególnych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etapach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edukacyjnych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787A6B-6BD0-957D-B11D-EB10CCD9D8EC}"/>
              </a:ext>
            </a:extLst>
          </p:cNvPr>
          <p:cNvSpPr txBox="1"/>
          <p:nvPr/>
        </p:nvSpPr>
        <p:spPr>
          <a:xfrm>
            <a:off x="1170432" y="4261104"/>
            <a:ext cx="93268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3399"/>
                </a:solidFill>
                <a:latin typeface="Open Sans"/>
              </a:rPr>
              <a:t>16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0357DF-DA26-B5BE-DEAC-D4585992A4EF}"/>
              </a:ext>
            </a:extLst>
          </p:cNvPr>
          <p:cNvSpPr txBox="1"/>
          <p:nvPr/>
        </p:nvSpPr>
        <p:spPr>
          <a:xfrm>
            <a:off x="2231136" y="4368711"/>
            <a:ext cx="3584448" cy="3334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1A1A1A"/>
                </a:solidFill>
                <a:latin typeface="Open Sans"/>
              </a:rPr>
              <a:t>szkoleń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przygotowujących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operatorów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regionalnych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5E9E75-B4A0-C072-CDBA-1FB36CB9B394}"/>
              </a:ext>
            </a:extLst>
          </p:cNvPr>
          <p:cNvSpPr txBox="1"/>
          <p:nvPr/>
        </p:nvSpPr>
        <p:spPr>
          <a:xfrm>
            <a:off x="1170432" y="5039903"/>
            <a:ext cx="932688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 dirty="0">
                <a:solidFill>
                  <a:srgbClr val="003399"/>
                </a:solidFill>
                <a:latin typeface="Open Sans"/>
              </a:rPr>
              <a:t>1230</a:t>
            </a:r>
            <a:r>
              <a:rPr lang="pl-PL" sz="2100" b="1" i="0" dirty="0">
                <a:solidFill>
                  <a:srgbClr val="003399"/>
                </a:solidFill>
                <a:latin typeface="Open Sans"/>
              </a:rPr>
              <a:t>+</a:t>
            </a:r>
            <a:endParaRPr sz="2100" b="1" i="0" dirty="0">
              <a:solidFill>
                <a:srgbClr val="003399"/>
              </a:solidFill>
              <a:latin typeface="Open Sa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C11B60-44F2-79A2-73E7-95C7528D1157}"/>
              </a:ext>
            </a:extLst>
          </p:cNvPr>
          <p:cNvSpPr txBox="1"/>
          <p:nvPr/>
        </p:nvSpPr>
        <p:spPr>
          <a:xfrm>
            <a:off x="2231136" y="5110436"/>
            <a:ext cx="3584448" cy="1667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1200" dirty="0">
                <a:solidFill>
                  <a:srgbClr val="1A1A1A"/>
                </a:solidFill>
                <a:latin typeface="Open Sans"/>
              </a:rPr>
              <a:t>p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rzeszkolonyc</a:t>
            </a:r>
            <a:r>
              <a:rPr lang="pl-PL" sz="1200" b="0" i="0" dirty="0">
                <a:solidFill>
                  <a:srgbClr val="1A1A1A"/>
                </a:solidFill>
                <a:latin typeface="Open Sans"/>
              </a:rPr>
              <a:t>h liderek i liderów edukacyjnych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3DCDE2-47F9-FD6C-2B6B-1D7743F8AECA}"/>
              </a:ext>
            </a:extLst>
          </p:cNvPr>
          <p:cNvSpPr txBox="1"/>
          <p:nvPr/>
        </p:nvSpPr>
        <p:spPr>
          <a:xfrm>
            <a:off x="1170432" y="5577840"/>
            <a:ext cx="93268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3399"/>
                </a:solidFill>
                <a:latin typeface="Open Sans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B66337-1A9E-62DF-B2F0-703BCB76AB42}"/>
              </a:ext>
            </a:extLst>
          </p:cNvPr>
          <p:cNvSpPr txBox="1"/>
          <p:nvPr/>
        </p:nvSpPr>
        <p:spPr>
          <a:xfrm>
            <a:off x="2231136" y="5685447"/>
            <a:ext cx="3584448" cy="3334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1A1A1A"/>
                </a:solidFill>
                <a:latin typeface="Open Sans"/>
              </a:rPr>
              <a:t>konferencje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dotyczące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działań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A1A1A"/>
                </a:solidFill>
                <a:latin typeface="Open Sans"/>
              </a:rPr>
              <a:t>wdrażanych</a:t>
            </a:r>
            <a:r>
              <a:rPr sz="1200" b="0" i="0">
                <a:solidFill>
                  <a:srgbClr val="1A1A1A"/>
                </a:solidFill>
                <a:latin typeface="Open Sans"/>
              </a:rPr>
              <a:t> </a:t>
            </a:r>
            <a:br>
              <a:rPr lang="pl-PL" sz="1200" b="0" i="0">
                <a:solidFill>
                  <a:srgbClr val="1A1A1A"/>
                </a:solidFill>
                <a:latin typeface="Open Sans"/>
              </a:rPr>
            </a:br>
            <a:r>
              <a:rPr sz="1200" b="0" i="0">
                <a:solidFill>
                  <a:srgbClr val="1A1A1A"/>
                </a:solidFill>
                <a:latin typeface="Open Sans"/>
              </a:rPr>
              <a:t>w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ramach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Programu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C5AD0BF-973E-DE73-43D7-312B2D038A01}"/>
              </a:ext>
            </a:extLst>
          </p:cNvPr>
          <p:cNvSpPr/>
          <p:nvPr/>
        </p:nvSpPr>
        <p:spPr>
          <a:xfrm>
            <a:off x="6281928" y="2340864"/>
            <a:ext cx="3383280" cy="3931920"/>
          </a:xfrm>
          <a:prstGeom prst="roundRect">
            <a:avLst>
              <a:gd name="adj" fmla="val 5000"/>
            </a:avLst>
          </a:prstGeom>
          <a:solidFill>
            <a:srgbClr val="F3F8FF"/>
          </a:solidFill>
          <a:ln w="15875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endParaRPr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F29A7D0-8751-A58B-F0F4-C70503F2D9D6}"/>
              </a:ext>
            </a:extLst>
          </p:cNvPr>
          <p:cNvSpPr/>
          <p:nvPr/>
        </p:nvSpPr>
        <p:spPr>
          <a:xfrm>
            <a:off x="6273290" y="2132299"/>
            <a:ext cx="3383280" cy="475488"/>
          </a:xfrm>
          <a:prstGeom prst="roundRect">
            <a:avLst>
              <a:gd name="adj" fmla="val 5000"/>
            </a:avLst>
          </a:prstGeom>
          <a:solidFill>
            <a:srgbClr val="0051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54864" rIns="14630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FFFFFF"/>
                </a:solidFill>
                <a:latin typeface="Open Sans"/>
              </a:rPr>
              <a:t>POZIOM REGIONALNY </a:t>
            </a:r>
            <a:r>
              <a:rPr sz="1200" b="1" i="0">
                <a:solidFill>
                  <a:srgbClr val="FFFFFF"/>
                </a:solidFill>
                <a:latin typeface="Open Sans"/>
              </a:rPr>
              <a:t>— OPERATORZY</a:t>
            </a:r>
            <a:r>
              <a:rPr lang="pl-PL" sz="1200" b="1" i="0">
                <a:solidFill>
                  <a:srgbClr val="FFFFFF"/>
                </a:solidFill>
                <a:latin typeface="Open Sans"/>
              </a:rPr>
              <a:t> REGIONALNI</a:t>
            </a:r>
            <a:endParaRPr sz="1200" b="1" i="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FB1D9F7-8B80-C8C2-CD4F-DDAA25988EB2}"/>
              </a:ext>
            </a:extLst>
          </p:cNvPr>
          <p:cNvSpPr/>
          <p:nvPr/>
        </p:nvSpPr>
        <p:spPr>
          <a:xfrm>
            <a:off x="6446520" y="2930802"/>
            <a:ext cx="3054096" cy="140817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>
                <a:solidFill>
                  <a:srgbClr val="002073"/>
                </a:solidFill>
                <a:latin typeface="Open Sans"/>
              </a:rPr>
              <a:t>123</a:t>
            </a:r>
            <a:r>
              <a:rPr lang="pl-PL" sz="3200" b="1" i="0" dirty="0">
                <a:solidFill>
                  <a:srgbClr val="002073"/>
                </a:solidFill>
                <a:latin typeface="Open Sans"/>
              </a:rPr>
              <a:t>0+</a:t>
            </a:r>
            <a:endParaRPr sz="3200" b="1" i="0" dirty="0">
              <a:solidFill>
                <a:srgbClr val="002073"/>
              </a:solidFill>
              <a:latin typeface="Open Sans"/>
            </a:endParaRPr>
          </a:p>
          <a:p>
            <a:pPr algn="ctr">
              <a:lnSpc>
                <a:spcPts val="12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1A1A1A"/>
                </a:solidFill>
                <a:latin typeface="Open Sans"/>
              </a:rPr>
              <a:t>szkół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objętych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wsparciem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, w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których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przeszkolono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pracowników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kadr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systemu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oświaty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E5ACDC4-8B88-CB86-A47B-2DCF6C456126}"/>
              </a:ext>
            </a:extLst>
          </p:cNvPr>
          <p:cNvSpPr/>
          <p:nvPr/>
        </p:nvSpPr>
        <p:spPr>
          <a:xfrm>
            <a:off x="6446520" y="4645152"/>
            <a:ext cx="3054096" cy="140817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A6D3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ctr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>
                <a:solidFill>
                  <a:srgbClr val="002073"/>
                </a:solidFill>
                <a:latin typeface="Open Sans"/>
              </a:rPr>
              <a:t>2500</a:t>
            </a:r>
            <a:r>
              <a:rPr lang="pl-PL" sz="3200" b="1" i="0" dirty="0">
                <a:solidFill>
                  <a:srgbClr val="002073"/>
                </a:solidFill>
                <a:latin typeface="Open Sans"/>
              </a:rPr>
              <a:t>+</a:t>
            </a:r>
            <a:endParaRPr sz="3200" b="1" i="0" dirty="0">
              <a:solidFill>
                <a:srgbClr val="002073"/>
              </a:solidFill>
              <a:latin typeface="Open Sans"/>
            </a:endParaRPr>
          </a:p>
          <a:p>
            <a:pPr algn="ctr">
              <a:lnSpc>
                <a:spcPts val="1200"/>
              </a:lnSpc>
              <a:spcBef>
                <a:spcPts val="300"/>
              </a:spcBef>
              <a:spcAft>
                <a:spcPts val="0"/>
              </a:spcAft>
            </a:pPr>
            <a:r>
              <a:rPr sz="1200" b="0" i="0" dirty="0" err="1">
                <a:solidFill>
                  <a:srgbClr val="1A1A1A"/>
                </a:solidFill>
                <a:latin typeface="Open Sans"/>
              </a:rPr>
              <a:t>pracowników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kadr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systemu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oświaty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,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którzy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podnieśli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lub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nabyli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nowe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kompetencje</a:t>
            </a:r>
            <a:r>
              <a:rPr sz="1200" b="0" i="0" dirty="0">
                <a:solidFill>
                  <a:srgbClr val="1A1A1A"/>
                </a:solidFill>
                <a:latin typeface="Open Sans"/>
              </a:rPr>
              <a:t> </a:t>
            </a:r>
            <a:r>
              <a:rPr sz="1200" b="0" i="0" dirty="0" err="1">
                <a:solidFill>
                  <a:srgbClr val="1A1A1A"/>
                </a:solidFill>
                <a:latin typeface="Open Sans"/>
              </a:rPr>
              <a:t>zawodowe</a:t>
            </a:r>
            <a:endParaRPr sz="1200" b="0" i="0" dirty="0">
              <a:solidFill>
                <a:srgbClr val="1A1A1A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79399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6C5B6-CBB4-8323-5576-DF3C64A2E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C9EA0-6BDC-16C2-03AA-2DA0908B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0" y="1644878"/>
            <a:ext cx="8930298" cy="2855039"/>
          </a:xfrm>
        </p:spPr>
        <p:txBody>
          <a:bodyPr wrap="square">
            <a:normAutofit fontScale="90000"/>
          </a:bodyPr>
          <a:lstStyle/>
          <a:p>
            <a:r>
              <a:rPr lang="pl-PL" sz="2200" dirty="0"/>
              <a:t>Rozwój wiedzy i kompetencji kadr systemu </a:t>
            </a:r>
            <a:r>
              <a:rPr lang="pl-PL" sz="2200"/>
              <a:t>oświaty;</a:t>
            </a:r>
            <a:br>
              <a:rPr lang="pl-PL" sz="2200"/>
            </a:br>
            <a:r>
              <a:rPr lang="pl-PL" sz="2200"/>
              <a:t>materiały </a:t>
            </a:r>
            <a:r>
              <a:rPr lang="pl-PL" sz="2200" dirty="0"/>
              <a:t>wypracowane </a:t>
            </a:r>
            <a:r>
              <a:rPr lang="pl-PL" sz="2200"/>
              <a:t>w rządowym programie </a:t>
            </a:r>
            <a:r>
              <a:rPr lang="pl-PL" sz="2200" dirty="0"/>
              <a:t>„Przyjazna </a:t>
            </a:r>
            <a:r>
              <a:rPr lang="pl-PL" sz="2200"/>
              <a:t>szkoła”;</a:t>
            </a:r>
            <a:br>
              <a:rPr lang="pl-PL" sz="2200"/>
            </a:br>
            <a:r>
              <a:rPr lang="pl-PL" sz="2200" b="0" dirty="0"/>
              <a:t>b</a:t>
            </a:r>
            <a:r>
              <a:rPr lang="pl-PL" sz="2200" b="0"/>
              <a:t>udowanie </a:t>
            </a:r>
            <a:r>
              <a:rPr lang="pl-PL" sz="2200" b="0" dirty="0"/>
              <a:t>szkoły wrażliwej kulturowo, w której każdy uczeń </a:t>
            </a:r>
            <a:br>
              <a:rPr lang="pl-PL" sz="2200" b="0" dirty="0"/>
            </a:br>
            <a:r>
              <a:rPr lang="pl-PL" sz="2200" b="0" dirty="0"/>
              <a:t>i uczennica mają równe szanse na rozwój;</a:t>
            </a:r>
            <a:br>
              <a:rPr lang="pl-PL" sz="2200" b="0"/>
            </a:br>
            <a:r>
              <a:rPr lang="pl-PL" sz="2200" b="0"/>
              <a:t>wdrożenie </a:t>
            </a:r>
            <a:r>
              <a:rPr lang="pl-PL" sz="2200" b="0" dirty="0"/>
              <a:t>wypracowanych rozwiązań  do codziennej praktyki.</a:t>
            </a:r>
            <a:br>
              <a:rPr lang="pl-PL" sz="2400" dirty="0"/>
            </a:b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Sukcesem programu nie jest jego sama realizacja, lecz zmiana, która pozostanie w szkołach po jego zakończeniu.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29F9AAE-5DAA-4FE3-87DD-E398753A55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pic>
        <p:nvPicPr>
          <p:cNvPr id="5" name="Picture 4" descr="image24.png">
            <a:extLst>
              <a:ext uri="{FF2B5EF4-FFF2-40B4-BE49-F238E27FC236}">
                <a16:creationId xmlns:a16="http://schemas.microsoft.com/office/drawing/2014/main" id="{6EBC18A2-3D3E-D32B-39AA-E5182B275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6803136"/>
            <a:ext cx="4745736" cy="64922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B910FC6-2FF6-7B3B-94B3-E22F97F1B28B}"/>
              </a:ext>
            </a:extLst>
          </p:cNvPr>
          <p:cNvSpPr txBox="1">
            <a:spLocks/>
          </p:cNvSpPr>
          <p:nvPr/>
        </p:nvSpPr>
        <p:spPr>
          <a:xfrm>
            <a:off x="1024120" y="611485"/>
            <a:ext cx="8641080" cy="9143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400"/>
              <a:t>Trwałość programu</a:t>
            </a:r>
          </a:p>
        </p:txBody>
      </p:sp>
    </p:spTree>
    <p:extLst>
      <p:ext uri="{BB962C8B-B14F-4D97-AF65-F5344CB8AC3E}">
        <p14:creationId xmlns:p14="http://schemas.microsoft.com/office/powerpoint/2010/main" val="94804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D41D6-A8FA-9B45-7B75-CA7608CE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996910"/>
            <a:ext cx="8640381" cy="1080001"/>
          </a:xfrm>
        </p:spPr>
        <p:txBody>
          <a:bodyPr/>
          <a:lstStyle/>
          <a:p>
            <a:r>
              <a:rPr lang="pl-PL"/>
              <a:t>Dziękuję za uwagę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A17488-B425-6D97-27CC-5C27E21AF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/>
              <a:t>Mariusz Biniewski</a:t>
            </a:r>
          </a:p>
          <a:p>
            <a:pPr marL="0" indent="0">
              <a:buNone/>
            </a:pPr>
            <a:r>
              <a:rPr lang="pl-PL"/>
              <a:t>Dyrektor Ośrodka Rozwoju Edukacji w Warszawie</a:t>
            </a:r>
          </a:p>
          <a:p>
            <a:pPr marL="0" indent="0">
              <a:buNone/>
            </a:pPr>
            <a:endParaRPr lang="pl-PL"/>
          </a:p>
          <a:p>
            <a:pPr marL="0" indent="0">
              <a:buNone/>
            </a:pPr>
            <a:r>
              <a:rPr lang="pl-PL"/>
              <a:t>Kontakt:</a:t>
            </a:r>
            <a:br>
              <a:rPr lang="pl-PL"/>
            </a:br>
            <a:r>
              <a:rPr lang="pl-PL"/>
              <a:t>Ośrodek Rozwoju Edukacji</a:t>
            </a:r>
            <a:br>
              <a:rPr lang="pl-PL"/>
            </a:br>
            <a:r>
              <a:rPr lang="pl-PL"/>
              <a:t>Aleje Ujazdowskie 28</a:t>
            </a:r>
            <a:br>
              <a:rPr lang="pl-PL"/>
            </a:br>
            <a:r>
              <a:rPr lang="pl-PL"/>
              <a:t>00-478 Warszawa</a:t>
            </a:r>
            <a:br>
              <a:rPr lang="pl-PL"/>
            </a:br>
            <a:r>
              <a:rPr lang="pl-PL"/>
              <a:t>tel. 22 345 37 00</a:t>
            </a:r>
          </a:p>
          <a:p>
            <a:pPr marL="0" indent="0">
              <a:buNone/>
            </a:pPr>
            <a:endParaRPr lang="pl-PL"/>
          </a:p>
          <a:p>
            <a:pPr marL="0" indent="0">
              <a:buNone/>
            </a:pP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E51554D-363D-D445-FEED-4CBDE85A9F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pic>
        <p:nvPicPr>
          <p:cNvPr id="5" name="Picture 4" descr="image24.png">
            <a:extLst>
              <a:ext uri="{FF2B5EF4-FFF2-40B4-BE49-F238E27FC236}">
                <a16:creationId xmlns:a16="http://schemas.microsoft.com/office/drawing/2014/main" id="{CD5CDE5C-F3A6-C28A-9A47-C80A16350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105" y="6623576"/>
            <a:ext cx="5793217" cy="792521"/>
          </a:xfrm>
          <a:prstGeom prst="rect">
            <a:avLst/>
          </a:prstGeom>
        </p:spPr>
      </p:pic>
      <p:pic>
        <p:nvPicPr>
          <p:cNvPr id="6" name="Picture 3" descr="image23.jpg">
            <a:extLst>
              <a:ext uri="{FF2B5EF4-FFF2-40B4-BE49-F238E27FC236}">
                <a16:creationId xmlns:a16="http://schemas.microsoft.com/office/drawing/2014/main" id="{BC268330-DF02-5FD1-3821-050339C41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485" y="348488"/>
            <a:ext cx="2159054" cy="57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9864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482</TotalTime>
  <Words>849</Words>
  <Application>Microsoft Office PowerPoint</Application>
  <PresentationFormat>Niestandardowy</PresentationFormat>
  <Paragraphs>124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Calibri</vt:lpstr>
      <vt:lpstr>Open Sans</vt:lpstr>
      <vt:lpstr>Motyw pakietu Office</vt:lpstr>
      <vt:lpstr>Moduł III: Jak szkolenia kadr systemu oświaty zmienią polską szkołę?</vt:lpstr>
      <vt:lpstr>Wsparcie kadr systemu oświaty realizowane przez Ośrodek Rozwoju Edukacji</vt:lpstr>
      <vt:lpstr>Komu udzielane jest wsparcie</vt:lpstr>
      <vt:lpstr>Obszary programowe</vt:lpstr>
      <vt:lpstr>Poziom centralny: działania realizowane przez ORE</vt:lpstr>
      <vt:lpstr>Liderki i liderzy edukacyjni — działania szkoleniowo-wspierające</vt:lpstr>
      <vt:lpstr>Działania realizowane przez 16 operatorów regionalnych</vt:lpstr>
      <vt:lpstr>Efekty programu</vt:lpstr>
      <vt:lpstr>Rozwój wiedzy i kompetencji kadr systemu oświaty; materiały wypracowane w rządowym programie „Przyjazna szkoła”; budowanie szkoły wrażliwej kulturowo, w której każdy uczeń  i uczennica mają równe szanse na rozwój; wdrożenie wypracowanych rozwiązań  do codziennej praktyki.   Sukcesem programu nie jest jego sama realizacja, lecz zmiana, która pozostanie w szkołach po jego zakończeniu.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Bilińska Edyta</cp:lastModifiedBy>
  <cp:revision>35</cp:revision>
  <cp:lastPrinted>2026-08-20T12:57:53Z</cp:lastPrinted>
  <dcterms:created xsi:type="dcterms:W3CDTF">2022-06-22T09:40:44Z</dcterms:created>
  <dcterms:modified xsi:type="dcterms:W3CDTF">2026-09-03T08:49:09Z</dcterms:modified>
</cp:coreProperties>
</file>