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99" r:id="rId2"/>
    <p:sldId id="304" r:id="rId3"/>
    <p:sldId id="307" r:id="rId4"/>
    <p:sldId id="308" r:id="rId5"/>
    <p:sldId id="309" r:id="rId6"/>
    <p:sldId id="314" r:id="rId7"/>
    <p:sldId id="317" r:id="rId8"/>
    <p:sldId id="318" r:id="rId9"/>
    <p:sldId id="315" r:id="rId10"/>
    <p:sldId id="328" r:id="rId11"/>
    <p:sldId id="329" r:id="rId12"/>
    <p:sldId id="331" r:id="rId13"/>
    <p:sldId id="333" r:id="rId14"/>
    <p:sldId id="340" r:id="rId15"/>
    <p:sldId id="338" r:id="rId16"/>
    <p:sldId id="350" r:id="rId17"/>
    <p:sldId id="362" r:id="rId18"/>
    <p:sldId id="351" r:id="rId19"/>
    <p:sldId id="360" r:id="rId20"/>
    <p:sldId id="358" r:id="rId21"/>
    <p:sldId id="269" r:id="rId22"/>
  </p:sldIdLst>
  <p:sldSz cx="13004800" cy="9753600"/>
  <p:notesSz cx="6797675" cy="9926638"/>
  <p:defaultTextStyle>
    <a:lvl1pPr algn="ctr" defTabSz="584200">
      <a:defRPr sz="3600">
        <a:latin typeface="+mn-lt"/>
        <a:ea typeface="+mn-ea"/>
        <a:cs typeface="+mn-cs"/>
        <a:sym typeface="Helvetica Light"/>
      </a:defRPr>
    </a:lvl1pPr>
    <a:lvl2pPr indent="228600" algn="ctr" defTabSz="584200">
      <a:defRPr sz="3600">
        <a:latin typeface="+mn-lt"/>
        <a:ea typeface="+mn-ea"/>
        <a:cs typeface="+mn-cs"/>
        <a:sym typeface="Helvetica Light"/>
      </a:defRPr>
    </a:lvl2pPr>
    <a:lvl3pPr indent="457200" algn="ctr" defTabSz="584200">
      <a:defRPr sz="3600">
        <a:latin typeface="+mn-lt"/>
        <a:ea typeface="+mn-ea"/>
        <a:cs typeface="+mn-cs"/>
        <a:sym typeface="Helvetica Light"/>
      </a:defRPr>
    </a:lvl3pPr>
    <a:lvl4pPr indent="685800" algn="ctr" defTabSz="584200">
      <a:defRPr sz="3600">
        <a:latin typeface="+mn-lt"/>
        <a:ea typeface="+mn-ea"/>
        <a:cs typeface="+mn-cs"/>
        <a:sym typeface="Helvetica Light"/>
      </a:defRPr>
    </a:lvl4pPr>
    <a:lvl5pPr indent="914400" algn="ctr" defTabSz="584200">
      <a:defRPr sz="3600">
        <a:latin typeface="+mn-lt"/>
        <a:ea typeface="+mn-ea"/>
        <a:cs typeface="+mn-cs"/>
        <a:sym typeface="Helvetica Light"/>
      </a:defRPr>
    </a:lvl5pPr>
    <a:lvl6pPr indent="1143000" algn="ctr" defTabSz="584200">
      <a:defRPr sz="3600">
        <a:latin typeface="+mn-lt"/>
        <a:ea typeface="+mn-ea"/>
        <a:cs typeface="+mn-cs"/>
        <a:sym typeface="Helvetica Light"/>
      </a:defRPr>
    </a:lvl6pPr>
    <a:lvl7pPr indent="1371600" algn="ctr" defTabSz="584200">
      <a:defRPr sz="3600">
        <a:latin typeface="+mn-lt"/>
        <a:ea typeface="+mn-ea"/>
        <a:cs typeface="+mn-cs"/>
        <a:sym typeface="Helvetica Light"/>
      </a:defRPr>
    </a:lvl7pPr>
    <a:lvl8pPr indent="1600200" algn="ctr" defTabSz="584200">
      <a:defRPr sz="3600">
        <a:latin typeface="+mn-lt"/>
        <a:ea typeface="+mn-ea"/>
        <a:cs typeface="+mn-cs"/>
        <a:sym typeface="Helvetica Light"/>
      </a:defRPr>
    </a:lvl8pPr>
    <a:lvl9pPr indent="1828800" algn="ctr" defTabSz="584200">
      <a:defRPr sz="3600"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7" autoAdjust="0"/>
    <p:restoredTop sz="84438" autoAdjust="0"/>
  </p:normalViewPr>
  <p:slideViewPr>
    <p:cSldViewPr>
      <p:cViewPr>
        <p:scale>
          <a:sx n="50" d="100"/>
          <a:sy n="50" d="100"/>
        </p:scale>
        <p:origin x="-2748" y="-1062"/>
      </p:cViewPr>
      <p:guideLst>
        <p:guide orient="horz" pos="3072"/>
        <p:guide pos="40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0" d="100"/>
          <a:sy n="60" d="100"/>
        </p:scale>
        <p:origin x="-2202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B1178C-28A7-4D31-BD52-F1491313C44E}" type="datetimeFigureOut">
              <a:rPr lang="pl-PL" smtClean="0"/>
              <a:t>2024-06-04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8B21CF-8D73-4311-9B7F-12EA652CC1E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39252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  <p:txBody>
          <a:bodyPr/>
          <a:lstStyle/>
          <a:p>
            <a:pPr lvl="0"/>
            <a:endParaRPr dirty="0"/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906357" y="4715153"/>
            <a:ext cx="4984962" cy="4466987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286026785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>
                <a:latin typeface="Calibri" panose="020F0502020204030204" pitchFamily="34" charset="0"/>
              </a:rPr>
              <a:t>Warian</a:t>
            </a:r>
            <a:r>
              <a:rPr lang="pl-PL" baseline="0" dirty="0" smtClean="0">
                <a:latin typeface="Calibri" panose="020F0502020204030204" pitchFamily="34" charset="0"/>
              </a:rPr>
              <a:t>t slajdu tytułowego z fotografią bądź innym elementem ilustracyjnym. Zamieszczono tutaj przykładowe zdjęcie. Aby je podmienić, należy kliknąć na nie prawym przyciskiem myszy, potem wybrać z menu „Formatuj tło…”, a następnie w oknie, które się pojawi, kliknąć „Wstaw z…” &gt; „Plik…” i wybrać plik zapisany na komputerze. Inne elementy graficzne oraz logo ZUS są stałymi elementami szablonu i nie podlegają modyfikacji. Prosimy o zachowanie zastosowanej czcionki Calibri. </a:t>
            </a:r>
            <a:endParaRPr lang="pl-PL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03273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>
                <a:latin typeface="Calibri" panose="020F0502020204030204" pitchFamily="34" charset="0"/>
              </a:rPr>
              <a:t>Slajd z treścią wariant specjalny stosowany tylko</a:t>
            </a:r>
            <a:r>
              <a:rPr lang="pl-PL" baseline="0" dirty="0" smtClean="0">
                <a:latin typeface="Calibri" panose="020F0502020204030204" pitchFamily="34" charset="0"/>
              </a:rPr>
              <a:t> w razie konieczności (np. gdy trzeba zamieścić obszerną tabelę, skomplikowany wykres itp.). Elementy graficzne na dole i na górze slajdu („chorągiewki”) oraz logo ZUS są stałymi elementami szablonu i nie podlegają modyfikacji. Prosimy o zachowanie zastosowanej czcionki Calibri. Warto dostosować w tym względzie teksty i inne elementy wklejone z innych prezentacji czy np. z plików Worda.</a:t>
            </a:r>
            <a:endParaRPr lang="pl-PL" dirty="0" smtClean="0">
              <a:latin typeface="Calibri" panose="020F0502020204030204" pitchFamily="34" charset="0"/>
            </a:endParaRPr>
          </a:p>
          <a:p>
            <a:endParaRPr lang="pl-PL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5744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>
                <a:latin typeface="Calibri" panose="020F0502020204030204" pitchFamily="34" charset="0"/>
              </a:rPr>
              <a:t>Slajd z treścią wariant specjalny stosowany tylko</a:t>
            </a:r>
            <a:r>
              <a:rPr lang="pl-PL" baseline="0" dirty="0" smtClean="0">
                <a:latin typeface="Calibri" panose="020F0502020204030204" pitchFamily="34" charset="0"/>
              </a:rPr>
              <a:t> w razie konieczności (np. gdy trzeba zamieścić obszerną tabelę, skomplikowany wykres itp.). Elementy graficzne na dole i na górze slajdu („chorągiewki”) oraz logo ZUS są stałymi elementami szablonu i nie podlegają modyfikacji. Prosimy o zachowanie zastosowanej czcionki Calibri. Warto dostosować w tym względzie teksty i inne elementy wklejone z innych prezentacji czy np. z plików Worda.</a:t>
            </a:r>
            <a:endParaRPr lang="pl-PL" dirty="0" smtClean="0">
              <a:latin typeface="Calibri" panose="020F0502020204030204" pitchFamily="34" charset="0"/>
            </a:endParaRPr>
          </a:p>
          <a:p>
            <a:endParaRPr lang="pl-PL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5744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>
                <a:latin typeface="Calibri" panose="020F0502020204030204" pitchFamily="34" charset="0"/>
              </a:rPr>
              <a:t>Slajd z treścią wariant specjalny stosowany tylko</a:t>
            </a:r>
            <a:r>
              <a:rPr lang="pl-PL" baseline="0" dirty="0" smtClean="0">
                <a:latin typeface="Calibri" panose="020F0502020204030204" pitchFamily="34" charset="0"/>
              </a:rPr>
              <a:t> w razie konieczności (np. gdy trzeba zamieścić obszerną tabelę, skomplikowany wykres itp.). Elementy graficzne na dole i na górze slajdu („chorągiewki”) oraz logo ZUS są stałymi elementami szablonu i nie podlegają modyfikacji. Prosimy o zachowanie zastosowanej czcionki Calibri. Warto dostosować w tym względzie teksty i inne elementy wklejone z innych prezentacji czy np. z plików Worda.</a:t>
            </a:r>
            <a:endParaRPr lang="pl-PL" dirty="0" smtClean="0">
              <a:latin typeface="Calibri" panose="020F0502020204030204" pitchFamily="34" charset="0"/>
            </a:endParaRPr>
          </a:p>
          <a:p>
            <a:endParaRPr lang="pl-PL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5744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>
                <a:latin typeface="Calibri" panose="020F0502020204030204" pitchFamily="34" charset="0"/>
              </a:rPr>
              <a:t>Slajd z treścią wariant specjalny stosowany tylko</a:t>
            </a:r>
            <a:r>
              <a:rPr lang="pl-PL" baseline="0" dirty="0" smtClean="0">
                <a:latin typeface="Calibri" panose="020F0502020204030204" pitchFamily="34" charset="0"/>
              </a:rPr>
              <a:t> w razie konieczności (np. gdy trzeba zamieścić obszerną tabelę, skomplikowany wykres itp.). Elementy graficzne na dole i na górze slajdu („chorągiewki”) oraz logo ZUS są stałymi elementami szablonu i nie podlegają modyfikacji. Prosimy o zachowanie zastosowanej czcionki Calibri. Warto dostosować w tym względzie teksty i inne elementy wklejone z innych prezentacji czy np. z plików Worda.</a:t>
            </a:r>
            <a:endParaRPr lang="pl-PL" dirty="0" smtClean="0">
              <a:latin typeface="Calibri" panose="020F0502020204030204" pitchFamily="34" charset="0"/>
            </a:endParaRPr>
          </a:p>
          <a:p>
            <a:endParaRPr lang="pl-PL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5744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>
                <a:latin typeface="Calibri" panose="020F0502020204030204" pitchFamily="34" charset="0"/>
              </a:rPr>
              <a:t>Slajd z treścią wariant specjalny stosowany tylko</a:t>
            </a:r>
            <a:r>
              <a:rPr lang="pl-PL" baseline="0" dirty="0" smtClean="0">
                <a:latin typeface="Calibri" panose="020F0502020204030204" pitchFamily="34" charset="0"/>
              </a:rPr>
              <a:t> w razie konieczności (np. gdy trzeba zamieścić obszerną tabelę, skomplikowany wykres itp.). Elementy graficzne na dole i na górze slajdu („chorągiewki”) oraz logo ZUS są stałymi elementami szablonu i nie podlegają modyfikacji. Prosimy o zachowanie zastosowanej czcionki Calibri. Warto dostosować w tym względzie teksty i inne elementy wklejone z innych prezentacji czy np. z plików Worda.</a:t>
            </a:r>
            <a:endParaRPr lang="pl-PL" dirty="0" smtClean="0">
              <a:latin typeface="Calibri" panose="020F0502020204030204" pitchFamily="34" charset="0"/>
            </a:endParaRPr>
          </a:p>
          <a:p>
            <a:endParaRPr lang="pl-PL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5744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>
                <a:latin typeface="Calibri" panose="020F0502020204030204" pitchFamily="34" charset="0"/>
              </a:rPr>
              <a:t>Slajd z treścią wariant specjalny stosowany tylko</a:t>
            </a:r>
            <a:r>
              <a:rPr lang="pl-PL" baseline="0" dirty="0" smtClean="0">
                <a:latin typeface="Calibri" panose="020F0502020204030204" pitchFamily="34" charset="0"/>
              </a:rPr>
              <a:t> w razie konieczności (np. gdy trzeba zamieścić obszerną tabelę, skomplikowany wykres itp.). Elementy graficzne na dole i na górze slajdu („chorągiewki”) oraz logo ZUS są stałymi elementami szablonu i nie podlegają modyfikacji. Prosimy o zachowanie zastosowanej czcionki Calibri. Warto dostosować w tym względzie teksty i inne elementy wklejone z innych prezentacji czy np. z plików Worda.</a:t>
            </a:r>
            <a:endParaRPr lang="pl-PL" dirty="0" smtClean="0">
              <a:latin typeface="Calibri" panose="020F0502020204030204" pitchFamily="34" charset="0"/>
            </a:endParaRPr>
          </a:p>
          <a:p>
            <a:endParaRPr lang="pl-PL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5744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>
                <a:latin typeface="Calibri" panose="020F0502020204030204" pitchFamily="34" charset="0"/>
              </a:rPr>
              <a:t>Slajd z treścią wariant specjalny stosowany tylko</a:t>
            </a:r>
            <a:r>
              <a:rPr lang="pl-PL" baseline="0" dirty="0" smtClean="0">
                <a:latin typeface="Calibri" panose="020F0502020204030204" pitchFamily="34" charset="0"/>
              </a:rPr>
              <a:t> w razie konieczności (np. gdy trzeba zamieścić obszerną tabelę, skomplikowany wykres itp.). Elementy graficzne na dole i na górze slajdu („chorągiewki”) oraz logo ZUS są stałymi elementami szablonu i nie podlegają modyfikacji. Prosimy o zachowanie zastosowanej czcionki Calibri. Warto dostosować w tym względzie teksty i inne elementy wklejone z innych prezentacji czy np. z plików Worda.</a:t>
            </a:r>
            <a:endParaRPr lang="pl-PL" dirty="0" smtClean="0">
              <a:latin typeface="Calibri" panose="020F0502020204030204" pitchFamily="34" charset="0"/>
            </a:endParaRPr>
          </a:p>
          <a:p>
            <a:endParaRPr lang="pl-PL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5744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>
                <a:latin typeface="Calibri" panose="020F0502020204030204" pitchFamily="34" charset="0"/>
              </a:rPr>
              <a:t>Slajd z treścią wariant specjalny stosowany tylko</a:t>
            </a:r>
            <a:r>
              <a:rPr lang="pl-PL" baseline="0" dirty="0" smtClean="0">
                <a:latin typeface="Calibri" panose="020F0502020204030204" pitchFamily="34" charset="0"/>
              </a:rPr>
              <a:t> w razie konieczności (np. gdy trzeba zamieścić obszerną tabelę, skomplikowany wykres itp.). Elementy graficzne na dole i na górze slajdu („chorągiewki”) oraz logo ZUS są stałymi elementami szablonu i nie podlegają modyfikacji. Prosimy o zachowanie zastosowanej czcionki Calibri. Warto dostosować w tym względzie teksty i inne elementy wklejone z innych prezentacji czy np. z plików Worda.</a:t>
            </a:r>
            <a:endParaRPr lang="pl-PL" dirty="0" smtClean="0">
              <a:latin typeface="Calibri" panose="020F0502020204030204" pitchFamily="34" charset="0"/>
            </a:endParaRPr>
          </a:p>
          <a:p>
            <a:endParaRPr lang="pl-PL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5744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>
                <a:latin typeface="Calibri" panose="020F0502020204030204" pitchFamily="34" charset="0"/>
              </a:rPr>
              <a:t>Slajd z treścią wariant specjalny stosowany tylko</a:t>
            </a:r>
            <a:r>
              <a:rPr lang="pl-PL" baseline="0" dirty="0" smtClean="0">
                <a:latin typeface="Calibri" panose="020F0502020204030204" pitchFamily="34" charset="0"/>
              </a:rPr>
              <a:t> w razie konieczności (np. gdy trzeba zamieścić obszerną tabelę, skomplikowany wykres itp.). Elementy graficzne na dole i na górze slajdu („chorągiewki”) oraz logo ZUS są stałymi elementami szablonu i nie podlegają modyfikacji. Prosimy o zachowanie zastosowanej czcionki Calibri. Warto dostosować w tym względzie teksty i inne elementy wklejone z innych prezentacji czy np. z plików Worda.</a:t>
            </a:r>
            <a:endParaRPr lang="pl-PL" dirty="0" smtClean="0">
              <a:latin typeface="Calibri" panose="020F0502020204030204" pitchFamily="34" charset="0"/>
            </a:endParaRPr>
          </a:p>
          <a:p>
            <a:endParaRPr lang="pl-PL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5744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>
                <a:latin typeface="Calibri" panose="020F0502020204030204" pitchFamily="34" charset="0"/>
              </a:rPr>
              <a:t>Slajd końcowy.</a:t>
            </a:r>
            <a:r>
              <a:rPr lang="pl-PL" baseline="0" dirty="0" smtClean="0">
                <a:latin typeface="Calibri" panose="020F0502020204030204" pitchFamily="34" charset="0"/>
              </a:rPr>
              <a:t> Treść pozdrowienia można zmienić </a:t>
            </a:r>
            <a:r>
              <a:rPr lang="pl-PL" dirty="0" smtClean="0">
                <a:latin typeface="Calibri" panose="020F0502020204030204" pitchFamily="34" charset="0"/>
              </a:rPr>
              <a:t>we wzorcu: górne menu „Widok” &gt; „Wzorzec slajdów”. </a:t>
            </a:r>
            <a:r>
              <a:rPr lang="pl-PL" baseline="0" dirty="0" smtClean="0">
                <a:latin typeface="Calibri" panose="020F0502020204030204" pitchFamily="34" charset="0"/>
              </a:rPr>
              <a:t>Elementy graficzne („chorągiewki”) i logo ZUS są stałymi elementami szablonu i nie podlegają modyfikacji. Prosimy o zachowanie zastosowanej czcionki Calibri. </a:t>
            </a:r>
            <a:endParaRPr lang="pl-PL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1674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>
                <a:latin typeface="Calibri" panose="020F0502020204030204" pitchFamily="34" charset="0"/>
              </a:rPr>
              <a:t>Slajd z treścią wariant specjalny stosowany tylko</a:t>
            </a:r>
            <a:r>
              <a:rPr lang="pl-PL" baseline="0" dirty="0" smtClean="0">
                <a:latin typeface="Calibri" panose="020F0502020204030204" pitchFamily="34" charset="0"/>
              </a:rPr>
              <a:t> w razie konieczności (np. gdy trzeba zamieścić obszerną tabelę, skomplikowany wykres itp.). Elementy graficzne na dole i na górze slajdu („chorągiewki”) oraz logo ZUS są stałymi elementami szablonu i nie podlegają modyfikacji. Prosimy o zachowanie zastosowanej czcionki Calibri. Warto dostosować w tym względzie teksty i inne elementy wklejone z innych prezentacji czy np. z plików Worda.</a:t>
            </a:r>
            <a:endParaRPr lang="pl-PL" dirty="0" smtClean="0">
              <a:latin typeface="Calibri" panose="020F0502020204030204" pitchFamily="34" charset="0"/>
            </a:endParaRPr>
          </a:p>
          <a:p>
            <a:endParaRPr lang="pl-PL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5744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>
                <a:latin typeface="Calibri" panose="020F0502020204030204" pitchFamily="34" charset="0"/>
              </a:rPr>
              <a:t>Slajd z treścią wariant specjalny stosowany tylko</a:t>
            </a:r>
            <a:r>
              <a:rPr lang="pl-PL" baseline="0" dirty="0" smtClean="0">
                <a:latin typeface="Calibri" panose="020F0502020204030204" pitchFamily="34" charset="0"/>
              </a:rPr>
              <a:t> w razie konieczności (np. gdy trzeba zamieścić obszerną tabelę, skomplikowany wykres itp.). Elementy graficzne na dole i na górze slajdu („chorągiewki”) oraz logo ZUS są stałymi elementami szablonu i nie podlegają modyfikacji. Prosimy o zachowanie zastosowanej czcionki Calibri. Warto dostosować w tym względzie teksty i inne elementy wklejone z innych prezentacji czy np. z plików Worda.</a:t>
            </a:r>
            <a:endParaRPr lang="pl-PL" dirty="0" smtClean="0">
              <a:latin typeface="Calibri" panose="020F0502020204030204" pitchFamily="34" charset="0"/>
            </a:endParaRPr>
          </a:p>
          <a:p>
            <a:endParaRPr lang="pl-PL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5744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>
                <a:latin typeface="Calibri" panose="020F0502020204030204" pitchFamily="34" charset="0"/>
              </a:rPr>
              <a:t>Slajd z treścią wariant specjalny stosowany tylko</a:t>
            </a:r>
            <a:r>
              <a:rPr lang="pl-PL" baseline="0" dirty="0" smtClean="0">
                <a:latin typeface="Calibri" panose="020F0502020204030204" pitchFamily="34" charset="0"/>
              </a:rPr>
              <a:t> w razie konieczności (np. gdy trzeba zamieścić obszerną tabelę, skomplikowany wykres itp.). Elementy graficzne na dole i na górze slajdu („chorągiewki”) oraz logo ZUS są stałymi elementami szablonu i nie podlegają modyfikacji. Prosimy o zachowanie zastosowanej czcionki Calibri. Warto dostosować w tym względzie teksty i inne elementy wklejone z innych prezentacji czy np. z plików Worda.</a:t>
            </a:r>
            <a:endParaRPr lang="pl-PL" dirty="0" smtClean="0">
              <a:latin typeface="Calibri" panose="020F0502020204030204" pitchFamily="34" charset="0"/>
            </a:endParaRPr>
          </a:p>
          <a:p>
            <a:endParaRPr lang="pl-PL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5744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>
                <a:latin typeface="Calibri" panose="020F0502020204030204" pitchFamily="34" charset="0"/>
              </a:rPr>
              <a:t>Slajd z treścią wariant specjalny stosowany tylko</a:t>
            </a:r>
            <a:r>
              <a:rPr lang="pl-PL" baseline="0" dirty="0" smtClean="0">
                <a:latin typeface="Calibri" panose="020F0502020204030204" pitchFamily="34" charset="0"/>
              </a:rPr>
              <a:t> w razie konieczności (np. gdy trzeba zamieścić obszerną tabelę, skomplikowany wykres itp.). Elementy graficzne na dole i na górze slajdu („chorągiewki”) oraz logo ZUS są stałymi elementami szablonu i nie podlegają modyfikacji. Prosimy o zachowanie zastosowanej czcionki Calibri. Warto dostosować w tym względzie teksty i inne elementy wklejone z innych prezentacji czy np. z plików Worda.</a:t>
            </a:r>
            <a:endParaRPr lang="pl-PL" dirty="0" smtClean="0">
              <a:latin typeface="Calibri" panose="020F0502020204030204" pitchFamily="34" charset="0"/>
            </a:endParaRPr>
          </a:p>
          <a:p>
            <a:endParaRPr lang="pl-PL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5744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>
                <a:latin typeface="Calibri" panose="020F0502020204030204" pitchFamily="34" charset="0"/>
              </a:rPr>
              <a:t>Slajd z treścią wariant specjalny stosowany tylko</a:t>
            </a:r>
            <a:r>
              <a:rPr lang="pl-PL" baseline="0" dirty="0" smtClean="0">
                <a:latin typeface="Calibri" panose="020F0502020204030204" pitchFamily="34" charset="0"/>
              </a:rPr>
              <a:t> w razie konieczności (np. gdy trzeba zamieścić obszerną tabelę, skomplikowany wykres itp.). Elementy graficzne na dole i na górze slajdu („chorągiewki”) oraz logo ZUS są stałymi elementami szablonu i nie podlegają modyfikacji. Prosimy o zachowanie zastosowanej czcionki Calibri. Warto dostosować w tym względzie teksty i inne elementy wklejone z innych prezentacji czy np. z plików Worda.</a:t>
            </a:r>
            <a:endParaRPr lang="pl-PL" dirty="0" smtClean="0">
              <a:latin typeface="Calibri" panose="020F0502020204030204" pitchFamily="34" charset="0"/>
            </a:endParaRPr>
          </a:p>
          <a:p>
            <a:endParaRPr lang="pl-PL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5744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>
                <a:latin typeface="Calibri" panose="020F0502020204030204" pitchFamily="34" charset="0"/>
              </a:rPr>
              <a:t>Slajd z treścią wariant specjalny stosowany tylko</a:t>
            </a:r>
            <a:r>
              <a:rPr lang="pl-PL" baseline="0" dirty="0" smtClean="0">
                <a:latin typeface="Calibri" panose="020F0502020204030204" pitchFamily="34" charset="0"/>
              </a:rPr>
              <a:t> w razie konieczności (np. gdy trzeba zamieścić obszerną tabelę, skomplikowany wykres itp.). Elementy graficzne na dole i na górze slajdu („chorągiewki”) oraz logo ZUS są stałymi elementami szablonu i nie podlegają modyfikacji. Prosimy o zachowanie zastosowanej czcionki Calibri. Warto dostosować w tym względzie teksty i inne elementy wklejone z innych prezentacji czy np. z plików Worda.</a:t>
            </a:r>
            <a:endParaRPr lang="pl-PL" dirty="0" smtClean="0">
              <a:latin typeface="Calibri" panose="020F0502020204030204" pitchFamily="34" charset="0"/>
            </a:endParaRPr>
          </a:p>
          <a:p>
            <a:endParaRPr lang="pl-PL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5744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>
                <a:latin typeface="Calibri" panose="020F0502020204030204" pitchFamily="34" charset="0"/>
              </a:rPr>
              <a:t>Slajd z treścią wariant specjalny stosowany tylko</a:t>
            </a:r>
            <a:r>
              <a:rPr lang="pl-PL" baseline="0" dirty="0" smtClean="0">
                <a:latin typeface="Calibri" panose="020F0502020204030204" pitchFamily="34" charset="0"/>
              </a:rPr>
              <a:t> w razie konieczności (np. gdy trzeba zamieścić obszerną tabelę, skomplikowany wykres itp.). Elementy graficzne na dole i na górze slajdu („chorągiewki”) oraz logo ZUS są stałymi elementami szablonu i nie podlegają modyfikacji. Prosimy o zachowanie zastosowanej czcionki Calibri. Warto dostosować w tym względzie teksty i inne elementy wklejone z innych prezentacji czy np. z plików Worda.</a:t>
            </a:r>
            <a:endParaRPr lang="pl-PL" dirty="0" smtClean="0">
              <a:latin typeface="Calibri" panose="020F0502020204030204" pitchFamily="34" charset="0"/>
            </a:endParaRPr>
          </a:p>
          <a:p>
            <a:endParaRPr lang="pl-PL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5744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>
                <a:latin typeface="Calibri" panose="020F0502020204030204" pitchFamily="34" charset="0"/>
              </a:rPr>
              <a:t>Slajd z treścią wariant specjalny stosowany tylko</a:t>
            </a:r>
            <a:r>
              <a:rPr lang="pl-PL" baseline="0" dirty="0" smtClean="0">
                <a:latin typeface="Calibri" panose="020F0502020204030204" pitchFamily="34" charset="0"/>
              </a:rPr>
              <a:t> w razie konieczności (np. gdy trzeba zamieścić obszerną tabelę, skomplikowany wykres itp.). Elementy graficzne na dole i na górze slajdu („chorągiewki”) oraz logo ZUS są stałymi elementami szablonu i nie podlegają modyfikacji. Prosimy o zachowanie zastosowanej czcionki Calibri. Warto dostosować w tym względzie teksty i inne elementy wklejone z innych prezentacji czy np. z plików Worda.</a:t>
            </a:r>
            <a:endParaRPr lang="pl-PL" dirty="0" smtClean="0">
              <a:latin typeface="Calibri" panose="020F0502020204030204" pitchFamily="34" charset="0"/>
            </a:endParaRPr>
          </a:p>
          <a:p>
            <a:endParaRPr lang="pl-PL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574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podtytuł z grafiką"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Moje obrazy\logo zus\logoZUSnoweRozwiniecie.png"/>
          <p:cNvPicPr>
            <a:picLocks noChangeAspect="1" noChangeArrowheads="1"/>
          </p:cNvPicPr>
          <p:nvPr userDrawn="1"/>
        </p:nvPicPr>
        <p:blipFill>
          <a:blip r:embed="rId3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0747" y="8682125"/>
            <a:ext cx="2560325" cy="57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upa 3"/>
          <p:cNvGrpSpPr/>
          <p:nvPr userDrawn="1"/>
        </p:nvGrpSpPr>
        <p:grpSpPr>
          <a:xfrm>
            <a:off x="-12998" y="0"/>
            <a:ext cx="13017798" cy="9769012"/>
            <a:chOff x="-12998" y="0"/>
            <a:chExt cx="13017798" cy="9769012"/>
          </a:xfrm>
        </p:grpSpPr>
        <p:sp>
          <p:nvSpPr>
            <p:cNvPr id="19" name="Trapez 3"/>
            <p:cNvSpPr/>
            <p:nvPr/>
          </p:nvSpPr>
          <p:spPr>
            <a:xfrm>
              <a:off x="-12998" y="7678476"/>
              <a:ext cx="13017797" cy="2090536"/>
            </a:xfrm>
            <a:custGeom>
              <a:avLst/>
              <a:gdLst>
                <a:gd name="connsiteX0" fmla="*/ 0 w 12651729"/>
                <a:gd name="connsiteY0" fmla="*/ 1132384 h 1132384"/>
                <a:gd name="connsiteX1" fmla="*/ 448503 w 12651729"/>
                <a:gd name="connsiteY1" fmla="*/ 0 h 1132384"/>
                <a:gd name="connsiteX2" fmla="*/ 12203226 w 12651729"/>
                <a:gd name="connsiteY2" fmla="*/ 0 h 1132384"/>
                <a:gd name="connsiteX3" fmla="*/ 12651729 w 12651729"/>
                <a:gd name="connsiteY3" fmla="*/ 1132384 h 1132384"/>
                <a:gd name="connsiteX4" fmla="*/ 0 w 12651729"/>
                <a:gd name="connsiteY4" fmla="*/ 1132384 h 1132384"/>
                <a:gd name="connsiteX0" fmla="*/ 0 w 12651729"/>
                <a:gd name="connsiteY0" fmla="*/ 1160959 h 1160959"/>
                <a:gd name="connsiteX1" fmla="*/ 448503 w 12651729"/>
                <a:gd name="connsiteY1" fmla="*/ 28575 h 1160959"/>
                <a:gd name="connsiteX2" fmla="*/ 12622326 w 12651729"/>
                <a:gd name="connsiteY2" fmla="*/ 0 h 1160959"/>
                <a:gd name="connsiteX3" fmla="*/ 12651729 w 12651729"/>
                <a:gd name="connsiteY3" fmla="*/ 1160959 h 1160959"/>
                <a:gd name="connsiteX4" fmla="*/ 0 w 12651729"/>
                <a:gd name="connsiteY4" fmla="*/ 1160959 h 1160959"/>
                <a:gd name="connsiteX0" fmla="*/ 0 w 12654076"/>
                <a:gd name="connsiteY0" fmla="*/ 1167309 h 1167309"/>
                <a:gd name="connsiteX1" fmla="*/ 448503 w 12654076"/>
                <a:gd name="connsiteY1" fmla="*/ 34925 h 1167309"/>
                <a:gd name="connsiteX2" fmla="*/ 12654076 w 12654076"/>
                <a:gd name="connsiteY2" fmla="*/ 0 h 1167309"/>
                <a:gd name="connsiteX3" fmla="*/ 12651729 w 12654076"/>
                <a:gd name="connsiteY3" fmla="*/ 1167309 h 1167309"/>
                <a:gd name="connsiteX4" fmla="*/ 0 w 12654076"/>
                <a:gd name="connsiteY4" fmla="*/ 1167309 h 1167309"/>
                <a:gd name="connsiteX0" fmla="*/ 0 w 12660426"/>
                <a:gd name="connsiteY0" fmla="*/ 1148259 h 1148259"/>
                <a:gd name="connsiteX1" fmla="*/ 448503 w 12660426"/>
                <a:gd name="connsiteY1" fmla="*/ 15875 h 1148259"/>
                <a:gd name="connsiteX2" fmla="*/ 12660426 w 12660426"/>
                <a:gd name="connsiteY2" fmla="*/ 0 h 1148259"/>
                <a:gd name="connsiteX3" fmla="*/ 12651729 w 12660426"/>
                <a:gd name="connsiteY3" fmla="*/ 1148259 h 1148259"/>
                <a:gd name="connsiteX4" fmla="*/ 0 w 12660426"/>
                <a:gd name="connsiteY4" fmla="*/ 1148259 h 1148259"/>
                <a:gd name="connsiteX0" fmla="*/ 0 w 12670336"/>
                <a:gd name="connsiteY0" fmla="*/ 1148259 h 1148259"/>
                <a:gd name="connsiteX1" fmla="*/ 448503 w 12670336"/>
                <a:gd name="connsiteY1" fmla="*/ 15875 h 1148259"/>
                <a:gd name="connsiteX2" fmla="*/ 12660426 w 12670336"/>
                <a:gd name="connsiteY2" fmla="*/ 0 h 1148259"/>
                <a:gd name="connsiteX3" fmla="*/ 12670298 w 12670336"/>
                <a:gd name="connsiteY3" fmla="*/ 1148259 h 1148259"/>
                <a:gd name="connsiteX4" fmla="*/ 0 w 12670336"/>
                <a:gd name="connsiteY4" fmla="*/ 1148259 h 1148259"/>
                <a:gd name="connsiteX0" fmla="*/ 0 w 12672031"/>
                <a:gd name="connsiteY0" fmla="*/ 1143497 h 1143497"/>
                <a:gd name="connsiteX1" fmla="*/ 448503 w 12672031"/>
                <a:gd name="connsiteY1" fmla="*/ 11113 h 1143497"/>
                <a:gd name="connsiteX2" fmla="*/ 12672031 w 12672031"/>
                <a:gd name="connsiteY2" fmla="*/ 0 h 1143497"/>
                <a:gd name="connsiteX3" fmla="*/ 12670298 w 12672031"/>
                <a:gd name="connsiteY3" fmla="*/ 1143497 h 1143497"/>
                <a:gd name="connsiteX4" fmla="*/ 0 w 12672031"/>
                <a:gd name="connsiteY4" fmla="*/ 1143497 h 1143497"/>
                <a:gd name="connsiteX0" fmla="*/ 0 w 12670360"/>
                <a:gd name="connsiteY0" fmla="*/ 1143497 h 1143497"/>
                <a:gd name="connsiteX1" fmla="*/ 448503 w 12670360"/>
                <a:gd name="connsiteY1" fmla="*/ 11113 h 1143497"/>
                <a:gd name="connsiteX2" fmla="*/ 12665068 w 12670360"/>
                <a:gd name="connsiteY2" fmla="*/ 0 h 1143497"/>
                <a:gd name="connsiteX3" fmla="*/ 12670298 w 12670360"/>
                <a:gd name="connsiteY3" fmla="*/ 1143497 h 1143497"/>
                <a:gd name="connsiteX4" fmla="*/ 0 w 12670360"/>
                <a:gd name="connsiteY4" fmla="*/ 1143497 h 1143497"/>
                <a:gd name="connsiteX0" fmla="*/ 0 w 12672030"/>
                <a:gd name="connsiteY0" fmla="*/ 1145878 h 1145878"/>
                <a:gd name="connsiteX1" fmla="*/ 448503 w 12672030"/>
                <a:gd name="connsiteY1" fmla="*/ 13494 h 1145878"/>
                <a:gd name="connsiteX2" fmla="*/ 12672030 w 12672030"/>
                <a:gd name="connsiteY2" fmla="*/ 0 h 1145878"/>
                <a:gd name="connsiteX3" fmla="*/ 12670298 w 12672030"/>
                <a:gd name="connsiteY3" fmla="*/ 1145878 h 1145878"/>
                <a:gd name="connsiteX4" fmla="*/ 0 w 12672030"/>
                <a:gd name="connsiteY4" fmla="*/ 1145878 h 1145878"/>
                <a:gd name="connsiteX0" fmla="*/ 0 w 12670360"/>
                <a:gd name="connsiteY0" fmla="*/ 1145878 h 1145878"/>
                <a:gd name="connsiteX1" fmla="*/ 448503 w 12670360"/>
                <a:gd name="connsiteY1" fmla="*/ 13494 h 1145878"/>
                <a:gd name="connsiteX2" fmla="*/ 12665067 w 12670360"/>
                <a:gd name="connsiteY2" fmla="*/ 0 h 1145878"/>
                <a:gd name="connsiteX3" fmla="*/ 12670298 w 12670360"/>
                <a:gd name="connsiteY3" fmla="*/ 1145878 h 1145878"/>
                <a:gd name="connsiteX4" fmla="*/ 0 w 12670360"/>
                <a:gd name="connsiteY4" fmla="*/ 1145878 h 1145878"/>
                <a:gd name="connsiteX0" fmla="*/ 0 w 12674351"/>
                <a:gd name="connsiteY0" fmla="*/ 1145878 h 1145878"/>
                <a:gd name="connsiteX1" fmla="*/ 448503 w 12674351"/>
                <a:gd name="connsiteY1" fmla="*/ 13494 h 1145878"/>
                <a:gd name="connsiteX2" fmla="*/ 12674351 w 12674351"/>
                <a:gd name="connsiteY2" fmla="*/ 0 h 1145878"/>
                <a:gd name="connsiteX3" fmla="*/ 12670298 w 12674351"/>
                <a:gd name="connsiteY3" fmla="*/ 1145878 h 1145878"/>
                <a:gd name="connsiteX4" fmla="*/ 0 w 12674351"/>
                <a:gd name="connsiteY4" fmla="*/ 1145878 h 1145878"/>
                <a:gd name="connsiteX0" fmla="*/ 0 w 12670390"/>
                <a:gd name="connsiteY0" fmla="*/ 1145878 h 1145878"/>
                <a:gd name="connsiteX1" fmla="*/ 448503 w 12670390"/>
                <a:gd name="connsiteY1" fmla="*/ 13494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70390"/>
                <a:gd name="connsiteY0" fmla="*/ 1145878 h 1145878"/>
                <a:gd name="connsiteX1" fmla="*/ 436898 w 12670390"/>
                <a:gd name="connsiteY1" fmla="*/ 1588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81995"/>
                <a:gd name="connsiteY0" fmla="*/ 1148260 h 1148260"/>
                <a:gd name="connsiteX1" fmla="*/ 448503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3153589"/>
                <a:gd name="connsiteY0" fmla="*/ 1143022 h 1145878"/>
                <a:gd name="connsiteX1" fmla="*/ 920097 w 13153589"/>
                <a:gd name="connsiteY1" fmla="*/ 1588 h 1145878"/>
                <a:gd name="connsiteX2" fmla="*/ 13150586 w 13153589"/>
                <a:gd name="connsiteY2" fmla="*/ 0 h 1145878"/>
                <a:gd name="connsiteX3" fmla="*/ 13153497 w 13153589"/>
                <a:gd name="connsiteY3" fmla="*/ 1145878 h 1145878"/>
                <a:gd name="connsiteX4" fmla="*/ 0 w 13153589"/>
                <a:gd name="connsiteY4" fmla="*/ 1143022 h 1145878"/>
                <a:gd name="connsiteX0" fmla="*/ 0 w 13153589"/>
                <a:gd name="connsiteY0" fmla="*/ 1146671 h 1149527"/>
                <a:gd name="connsiteX1" fmla="*/ 833477 w 13153589"/>
                <a:gd name="connsiteY1" fmla="*/ 0 h 1149527"/>
                <a:gd name="connsiteX2" fmla="*/ 13150586 w 13153589"/>
                <a:gd name="connsiteY2" fmla="*/ 3649 h 1149527"/>
                <a:gd name="connsiteX3" fmla="*/ 13153497 w 13153589"/>
                <a:gd name="connsiteY3" fmla="*/ 1149527 h 1149527"/>
                <a:gd name="connsiteX4" fmla="*/ 0 w 13153589"/>
                <a:gd name="connsiteY4" fmla="*/ 1146671 h 1149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53589" h="1149527">
                  <a:moveTo>
                    <a:pt x="0" y="1146671"/>
                  </a:moveTo>
                  <a:lnTo>
                    <a:pt x="833477" y="0"/>
                  </a:lnTo>
                  <a:lnTo>
                    <a:pt x="13150586" y="3649"/>
                  </a:lnTo>
                  <a:cubicBezTo>
                    <a:pt x="13149804" y="392752"/>
                    <a:pt x="13154279" y="760424"/>
                    <a:pt x="13153497" y="1149527"/>
                  </a:cubicBezTo>
                  <a:lnTo>
                    <a:pt x="0" y="1146671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0" name="Prostokąt 19"/>
            <p:cNvSpPr/>
            <p:nvPr userDrawn="1"/>
          </p:nvSpPr>
          <p:spPr>
            <a:xfrm>
              <a:off x="0" y="8178527"/>
              <a:ext cx="13004800" cy="1590485"/>
            </a:xfrm>
            <a:prstGeom prst="rect">
              <a:avLst/>
            </a:prstGeom>
            <a:solidFill>
              <a:schemeClr val="tx1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1" name="Trójkąt prostokątny 14"/>
            <p:cNvSpPr/>
            <p:nvPr/>
          </p:nvSpPr>
          <p:spPr>
            <a:xfrm flipV="1">
              <a:off x="-2756" y="8171381"/>
              <a:ext cx="621929" cy="1596952"/>
            </a:xfrm>
            <a:custGeom>
              <a:avLst/>
              <a:gdLst>
                <a:gd name="connsiteX0" fmla="*/ 0 w 525736"/>
                <a:gd name="connsiteY0" fmla="*/ 792088 h 792088"/>
                <a:gd name="connsiteX1" fmla="*/ 0 w 525736"/>
                <a:gd name="connsiteY1" fmla="*/ 0 h 792088"/>
                <a:gd name="connsiteX2" fmla="*/ 525736 w 525736"/>
                <a:gd name="connsiteY2" fmla="*/ 792088 h 792088"/>
                <a:gd name="connsiteX3" fmla="*/ 0 w 525736"/>
                <a:gd name="connsiteY3" fmla="*/ 792088 h 792088"/>
                <a:gd name="connsiteX0" fmla="*/ 0 w 313804"/>
                <a:gd name="connsiteY0" fmla="*/ 792088 h 792088"/>
                <a:gd name="connsiteX1" fmla="*/ 0 w 313804"/>
                <a:gd name="connsiteY1" fmla="*/ 0 h 792088"/>
                <a:gd name="connsiteX2" fmla="*/ 313804 w 313804"/>
                <a:gd name="connsiteY2" fmla="*/ 792088 h 792088"/>
                <a:gd name="connsiteX3" fmla="*/ 0 w 313804"/>
                <a:gd name="connsiteY3" fmla="*/ 792088 h 792088"/>
                <a:gd name="connsiteX0" fmla="*/ 0 w 318566"/>
                <a:gd name="connsiteY0" fmla="*/ 792088 h 792088"/>
                <a:gd name="connsiteX1" fmla="*/ 0 w 318566"/>
                <a:gd name="connsiteY1" fmla="*/ 0 h 792088"/>
                <a:gd name="connsiteX2" fmla="*/ 318566 w 318566"/>
                <a:gd name="connsiteY2" fmla="*/ 789707 h 792088"/>
                <a:gd name="connsiteX3" fmla="*/ 0 w 318566"/>
                <a:gd name="connsiteY3" fmla="*/ 792088 h 792088"/>
                <a:gd name="connsiteX0" fmla="*/ 0 w 318566"/>
                <a:gd name="connsiteY0" fmla="*/ 787325 h 789707"/>
                <a:gd name="connsiteX1" fmla="*/ 0 w 318566"/>
                <a:gd name="connsiteY1" fmla="*/ 0 h 789707"/>
                <a:gd name="connsiteX2" fmla="*/ 318566 w 318566"/>
                <a:gd name="connsiteY2" fmla="*/ 789707 h 789707"/>
                <a:gd name="connsiteX3" fmla="*/ 0 w 318566"/>
                <a:gd name="connsiteY3" fmla="*/ 787325 h 789707"/>
                <a:gd name="connsiteX0" fmla="*/ 0 w 604316"/>
                <a:gd name="connsiteY0" fmla="*/ 787325 h 1599332"/>
                <a:gd name="connsiteX1" fmla="*/ 0 w 604316"/>
                <a:gd name="connsiteY1" fmla="*/ 0 h 1599332"/>
                <a:gd name="connsiteX2" fmla="*/ 604316 w 604316"/>
                <a:gd name="connsiteY2" fmla="*/ 1599332 h 1599332"/>
                <a:gd name="connsiteX3" fmla="*/ 0 w 604316"/>
                <a:gd name="connsiteY3" fmla="*/ 787325 h 1599332"/>
                <a:gd name="connsiteX0" fmla="*/ 0 w 604316"/>
                <a:gd name="connsiteY0" fmla="*/ 1596950 h 1599332"/>
                <a:gd name="connsiteX1" fmla="*/ 0 w 604316"/>
                <a:gd name="connsiteY1" fmla="*/ 0 h 1599332"/>
                <a:gd name="connsiteX2" fmla="*/ 604316 w 604316"/>
                <a:gd name="connsiteY2" fmla="*/ 1599332 h 1599332"/>
                <a:gd name="connsiteX3" fmla="*/ 0 w 604316"/>
                <a:gd name="connsiteY3" fmla="*/ 1596950 h 1599332"/>
                <a:gd name="connsiteX0" fmla="*/ 0 w 613841"/>
                <a:gd name="connsiteY0" fmla="*/ 1596950 h 1596950"/>
                <a:gd name="connsiteX1" fmla="*/ 0 w 613841"/>
                <a:gd name="connsiteY1" fmla="*/ 0 h 1596950"/>
                <a:gd name="connsiteX2" fmla="*/ 613841 w 613841"/>
                <a:gd name="connsiteY2" fmla="*/ 1594570 h 1596950"/>
                <a:gd name="connsiteX3" fmla="*/ 0 w 613841"/>
                <a:gd name="connsiteY3" fmla="*/ 1596950 h 1596950"/>
                <a:gd name="connsiteX0" fmla="*/ 0 w 613841"/>
                <a:gd name="connsiteY0" fmla="*/ 1589806 h 1594570"/>
                <a:gd name="connsiteX1" fmla="*/ 0 w 613841"/>
                <a:gd name="connsiteY1" fmla="*/ 0 h 1594570"/>
                <a:gd name="connsiteX2" fmla="*/ 613841 w 613841"/>
                <a:gd name="connsiteY2" fmla="*/ 1594570 h 1594570"/>
                <a:gd name="connsiteX3" fmla="*/ 0 w 613841"/>
                <a:gd name="connsiteY3" fmla="*/ 1589806 h 1594570"/>
                <a:gd name="connsiteX0" fmla="*/ 0 w 611460"/>
                <a:gd name="connsiteY0" fmla="*/ 1589806 h 1589806"/>
                <a:gd name="connsiteX1" fmla="*/ 0 w 611460"/>
                <a:gd name="connsiteY1" fmla="*/ 0 h 1589806"/>
                <a:gd name="connsiteX2" fmla="*/ 611460 w 611460"/>
                <a:gd name="connsiteY2" fmla="*/ 1585045 h 1589806"/>
                <a:gd name="connsiteX3" fmla="*/ 0 w 611460"/>
                <a:gd name="connsiteY3" fmla="*/ 1589806 h 1589806"/>
                <a:gd name="connsiteX0" fmla="*/ 0 w 613841"/>
                <a:gd name="connsiteY0" fmla="*/ 1589806 h 1589806"/>
                <a:gd name="connsiteX1" fmla="*/ 0 w 613841"/>
                <a:gd name="connsiteY1" fmla="*/ 0 h 1589806"/>
                <a:gd name="connsiteX2" fmla="*/ 613841 w 613841"/>
                <a:gd name="connsiteY2" fmla="*/ 1587426 h 1589806"/>
                <a:gd name="connsiteX3" fmla="*/ 0 w 613841"/>
                <a:gd name="connsiteY3" fmla="*/ 1589806 h 1589806"/>
                <a:gd name="connsiteX0" fmla="*/ 0 w 613841"/>
                <a:gd name="connsiteY0" fmla="*/ 1589806 h 1594570"/>
                <a:gd name="connsiteX1" fmla="*/ 0 w 613841"/>
                <a:gd name="connsiteY1" fmla="*/ 0 h 1594570"/>
                <a:gd name="connsiteX2" fmla="*/ 613841 w 613841"/>
                <a:gd name="connsiteY2" fmla="*/ 1594570 h 1594570"/>
                <a:gd name="connsiteX3" fmla="*/ 0 w 613841"/>
                <a:gd name="connsiteY3" fmla="*/ 1589806 h 1594570"/>
                <a:gd name="connsiteX0" fmla="*/ 2381 w 613841"/>
                <a:gd name="connsiteY0" fmla="*/ 1596950 h 1596950"/>
                <a:gd name="connsiteX1" fmla="*/ 0 w 613841"/>
                <a:gd name="connsiteY1" fmla="*/ 0 h 1596950"/>
                <a:gd name="connsiteX2" fmla="*/ 613841 w 613841"/>
                <a:gd name="connsiteY2" fmla="*/ 1594570 h 1596950"/>
                <a:gd name="connsiteX3" fmla="*/ 2381 w 613841"/>
                <a:gd name="connsiteY3" fmla="*/ 1596950 h 1596950"/>
                <a:gd name="connsiteX0" fmla="*/ 105 w 616327"/>
                <a:gd name="connsiteY0" fmla="*/ 1596950 h 1596950"/>
                <a:gd name="connsiteX1" fmla="*/ 2486 w 616327"/>
                <a:gd name="connsiteY1" fmla="*/ 0 h 1596950"/>
                <a:gd name="connsiteX2" fmla="*/ 616327 w 616327"/>
                <a:gd name="connsiteY2" fmla="*/ 1594570 h 1596950"/>
                <a:gd name="connsiteX3" fmla="*/ 105 w 616327"/>
                <a:gd name="connsiteY3" fmla="*/ 1596950 h 1596950"/>
                <a:gd name="connsiteX0" fmla="*/ 105 w 609303"/>
                <a:gd name="connsiteY0" fmla="*/ 1596950 h 1596952"/>
                <a:gd name="connsiteX1" fmla="*/ 2486 w 609303"/>
                <a:gd name="connsiteY1" fmla="*/ 0 h 1596952"/>
                <a:gd name="connsiteX2" fmla="*/ 609303 w 609303"/>
                <a:gd name="connsiteY2" fmla="*/ 1596952 h 1596952"/>
                <a:gd name="connsiteX3" fmla="*/ 105 w 609303"/>
                <a:gd name="connsiteY3" fmla="*/ 1596950 h 1596952"/>
                <a:gd name="connsiteX0" fmla="*/ 2302 w 611500"/>
                <a:gd name="connsiteY0" fmla="*/ 1596950 h 1596952"/>
                <a:gd name="connsiteX1" fmla="*/ 0 w 611500"/>
                <a:gd name="connsiteY1" fmla="*/ 0 h 1596952"/>
                <a:gd name="connsiteX2" fmla="*/ 611500 w 611500"/>
                <a:gd name="connsiteY2" fmla="*/ 1596952 h 1596952"/>
                <a:gd name="connsiteX3" fmla="*/ 2302 w 611500"/>
                <a:gd name="connsiteY3" fmla="*/ 1596950 h 1596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1500" h="1596952">
                  <a:moveTo>
                    <a:pt x="2302" y="1596950"/>
                  </a:moveTo>
                  <a:cubicBezTo>
                    <a:pt x="1508" y="1064633"/>
                    <a:pt x="794" y="532317"/>
                    <a:pt x="0" y="0"/>
                  </a:cubicBezTo>
                  <a:lnTo>
                    <a:pt x="611500" y="1596952"/>
                  </a:lnTo>
                  <a:lnTo>
                    <a:pt x="2302" y="159695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6" name="Prostokąt 5"/>
            <p:cNvSpPr/>
            <p:nvPr userDrawn="1"/>
          </p:nvSpPr>
          <p:spPr>
            <a:xfrm>
              <a:off x="6495900" y="0"/>
              <a:ext cx="6508899" cy="7678476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29" name="Symbol zastępczy tekstu 2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7042248" y="268289"/>
            <a:ext cx="5329238" cy="50405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50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 smtClean="0"/>
              <a:t>Miejsce i data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0000" y="8683200"/>
            <a:ext cx="25606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Symbol zastępczy tekstu 2"/>
          <p:cNvSpPr>
            <a:spLocks noGrp="1"/>
          </p:cNvSpPr>
          <p:nvPr>
            <p:ph type="body" sz="quarter" idx="15" hasCustomPrompt="1"/>
          </p:nvPr>
        </p:nvSpPr>
        <p:spPr>
          <a:xfrm>
            <a:off x="7056064" y="6586760"/>
            <a:ext cx="5567016" cy="86518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50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 smtClean="0"/>
              <a:t>Imię i nazwisko prelegenta </a:t>
            </a:r>
            <a:br>
              <a:rPr lang="pl-PL" dirty="0" smtClean="0"/>
            </a:br>
            <a:r>
              <a:rPr lang="pl-PL" dirty="0" smtClean="0"/>
              <a:t>Stanowisko</a:t>
            </a:r>
          </a:p>
        </p:txBody>
      </p:sp>
      <p:sp>
        <p:nvSpPr>
          <p:cNvPr id="22" name="Symbol zastępczy tekstu 2"/>
          <p:cNvSpPr>
            <a:spLocks noGrp="1"/>
          </p:cNvSpPr>
          <p:nvPr>
            <p:ph type="body" sz="quarter" idx="11" hasCustomPrompt="1"/>
          </p:nvPr>
        </p:nvSpPr>
        <p:spPr>
          <a:xfrm>
            <a:off x="7060008" y="5003675"/>
            <a:ext cx="5563072" cy="108012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l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3400" b="1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 smtClean="0"/>
              <a:t>Podtytuł</a:t>
            </a:r>
          </a:p>
        </p:txBody>
      </p:sp>
      <p:sp>
        <p:nvSpPr>
          <p:cNvPr id="23" name="Shape 35"/>
          <p:cNvSpPr/>
          <p:nvPr userDrawn="1"/>
        </p:nvSpPr>
        <p:spPr>
          <a:xfrm>
            <a:off x="7192764" y="4423220"/>
            <a:ext cx="1270000" cy="212031"/>
          </a:xfrm>
          <a:prstGeom prst="rect">
            <a:avLst/>
          </a:prstGeom>
          <a:solidFill>
            <a:schemeClr val="tx1"/>
          </a:solidFill>
          <a:ln w="12700">
            <a:noFill/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lang="pl-PL" dirty="0"/>
          </a:p>
        </p:txBody>
      </p:sp>
      <p:sp>
        <p:nvSpPr>
          <p:cNvPr id="25" name="Tytuł 1"/>
          <p:cNvSpPr>
            <a:spLocks noGrp="1"/>
          </p:cNvSpPr>
          <p:nvPr>
            <p:ph type="title" hasCustomPrompt="1"/>
          </p:nvPr>
        </p:nvSpPr>
        <p:spPr>
          <a:xfrm>
            <a:off x="7042248" y="1060376"/>
            <a:ext cx="5580832" cy="2952328"/>
          </a:xfrm>
          <a:prstGeom prst="rect">
            <a:avLst/>
          </a:prstGeom>
        </p:spPr>
        <p:txBody>
          <a:bodyPr/>
          <a:lstStyle>
            <a:lvl1pPr algn="l">
              <a:spcBef>
                <a:spcPts val="0"/>
              </a:spcBef>
              <a:defRPr sz="6400" b="1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pl-PL" dirty="0" smtClean="0"/>
              <a:t>Tutaj proszę wpisać tytuł prezentacji</a:t>
            </a:r>
            <a:endParaRPr lang="pl-PL" dirty="0"/>
          </a:p>
        </p:txBody>
      </p:sp>
      <p:sp>
        <p:nvSpPr>
          <p:cNvPr id="26" name="Symbol zastępczy tekstu 2"/>
          <p:cNvSpPr>
            <a:spLocks noGrp="1"/>
          </p:cNvSpPr>
          <p:nvPr>
            <p:ph type="body" sz="quarter" idx="14" hasCustomPrompt="1"/>
          </p:nvPr>
        </p:nvSpPr>
        <p:spPr>
          <a:xfrm>
            <a:off x="957784" y="8693224"/>
            <a:ext cx="8208912" cy="43259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50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 smtClean="0"/>
              <a:t>Nazwa jednostki lub komórki</a:t>
            </a:r>
          </a:p>
        </p:txBody>
      </p:sp>
    </p:spTree>
    <p:extLst>
      <p:ext uri="{BB962C8B-B14F-4D97-AF65-F5344CB8AC3E}">
        <p14:creationId xmlns:p14="http://schemas.microsoft.com/office/powerpoint/2010/main" val="277901601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sekcj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777600" y="6187802"/>
            <a:ext cx="11413432" cy="86518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50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 smtClean="0"/>
              <a:t>Dodatkowy tekst</a:t>
            </a:r>
          </a:p>
        </p:txBody>
      </p:sp>
      <p:grpSp>
        <p:nvGrpSpPr>
          <p:cNvPr id="2" name="Grupa 1"/>
          <p:cNvGrpSpPr/>
          <p:nvPr userDrawn="1"/>
        </p:nvGrpSpPr>
        <p:grpSpPr>
          <a:xfrm>
            <a:off x="-12998" y="7678476"/>
            <a:ext cx="13017798" cy="2090536"/>
            <a:chOff x="-12998" y="7678476"/>
            <a:chExt cx="13017798" cy="2090536"/>
          </a:xfrm>
        </p:grpSpPr>
        <p:sp>
          <p:nvSpPr>
            <p:cNvPr id="19" name="Trapez 3"/>
            <p:cNvSpPr/>
            <p:nvPr/>
          </p:nvSpPr>
          <p:spPr>
            <a:xfrm>
              <a:off x="-12998" y="7678476"/>
              <a:ext cx="13017797" cy="2090536"/>
            </a:xfrm>
            <a:custGeom>
              <a:avLst/>
              <a:gdLst>
                <a:gd name="connsiteX0" fmla="*/ 0 w 12651729"/>
                <a:gd name="connsiteY0" fmla="*/ 1132384 h 1132384"/>
                <a:gd name="connsiteX1" fmla="*/ 448503 w 12651729"/>
                <a:gd name="connsiteY1" fmla="*/ 0 h 1132384"/>
                <a:gd name="connsiteX2" fmla="*/ 12203226 w 12651729"/>
                <a:gd name="connsiteY2" fmla="*/ 0 h 1132384"/>
                <a:gd name="connsiteX3" fmla="*/ 12651729 w 12651729"/>
                <a:gd name="connsiteY3" fmla="*/ 1132384 h 1132384"/>
                <a:gd name="connsiteX4" fmla="*/ 0 w 12651729"/>
                <a:gd name="connsiteY4" fmla="*/ 1132384 h 1132384"/>
                <a:gd name="connsiteX0" fmla="*/ 0 w 12651729"/>
                <a:gd name="connsiteY0" fmla="*/ 1160959 h 1160959"/>
                <a:gd name="connsiteX1" fmla="*/ 448503 w 12651729"/>
                <a:gd name="connsiteY1" fmla="*/ 28575 h 1160959"/>
                <a:gd name="connsiteX2" fmla="*/ 12622326 w 12651729"/>
                <a:gd name="connsiteY2" fmla="*/ 0 h 1160959"/>
                <a:gd name="connsiteX3" fmla="*/ 12651729 w 12651729"/>
                <a:gd name="connsiteY3" fmla="*/ 1160959 h 1160959"/>
                <a:gd name="connsiteX4" fmla="*/ 0 w 12651729"/>
                <a:gd name="connsiteY4" fmla="*/ 1160959 h 1160959"/>
                <a:gd name="connsiteX0" fmla="*/ 0 w 12654076"/>
                <a:gd name="connsiteY0" fmla="*/ 1167309 h 1167309"/>
                <a:gd name="connsiteX1" fmla="*/ 448503 w 12654076"/>
                <a:gd name="connsiteY1" fmla="*/ 34925 h 1167309"/>
                <a:gd name="connsiteX2" fmla="*/ 12654076 w 12654076"/>
                <a:gd name="connsiteY2" fmla="*/ 0 h 1167309"/>
                <a:gd name="connsiteX3" fmla="*/ 12651729 w 12654076"/>
                <a:gd name="connsiteY3" fmla="*/ 1167309 h 1167309"/>
                <a:gd name="connsiteX4" fmla="*/ 0 w 12654076"/>
                <a:gd name="connsiteY4" fmla="*/ 1167309 h 1167309"/>
                <a:gd name="connsiteX0" fmla="*/ 0 w 12660426"/>
                <a:gd name="connsiteY0" fmla="*/ 1148259 h 1148259"/>
                <a:gd name="connsiteX1" fmla="*/ 448503 w 12660426"/>
                <a:gd name="connsiteY1" fmla="*/ 15875 h 1148259"/>
                <a:gd name="connsiteX2" fmla="*/ 12660426 w 12660426"/>
                <a:gd name="connsiteY2" fmla="*/ 0 h 1148259"/>
                <a:gd name="connsiteX3" fmla="*/ 12651729 w 12660426"/>
                <a:gd name="connsiteY3" fmla="*/ 1148259 h 1148259"/>
                <a:gd name="connsiteX4" fmla="*/ 0 w 12660426"/>
                <a:gd name="connsiteY4" fmla="*/ 1148259 h 1148259"/>
                <a:gd name="connsiteX0" fmla="*/ 0 w 12670336"/>
                <a:gd name="connsiteY0" fmla="*/ 1148259 h 1148259"/>
                <a:gd name="connsiteX1" fmla="*/ 448503 w 12670336"/>
                <a:gd name="connsiteY1" fmla="*/ 15875 h 1148259"/>
                <a:gd name="connsiteX2" fmla="*/ 12660426 w 12670336"/>
                <a:gd name="connsiteY2" fmla="*/ 0 h 1148259"/>
                <a:gd name="connsiteX3" fmla="*/ 12670298 w 12670336"/>
                <a:gd name="connsiteY3" fmla="*/ 1148259 h 1148259"/>
                <a:gd name="connsiteX4" fmla="*/ 0 w 12670336"/>
                <a:gd name="connsiteY4" fmla="*/ 1148259 h 1148259"/>
                <a:gd name="connsiteX0" fmla="*/ 0 w 12672031"/>
                <a:gd name="connsiteY0" fmla="*/ 1143497 h 1143497"/>
                <a:gd name="connsiteX1" fmla="*/ 448503 w 12672031"/>
                <a:gd name="connsiteY1" fmla="*/ 11113 h 1143497"/>
                <a:gd name="connsiteX2" fmla="*/ 12672031 w 12672031"/>
                <a:gd name="connsiteY2" fmla="*/ 0 h 1143497"/>
                <a:gd name="connsiteX3" fmla="*/ 12670298 w 12672031"/>
                <a:gd name="connsiteY3" fmla="*/ 1143497 h 1143497"/>
                <a:gd name="connsiteX4" fmla="*/ 0 w 12672031"/>
                <a:gd name="connsiteY4" fmla="*/ 1143497 h 1143497"/>
                <a:gd name="connsiteX0" fmla="*/ 0 w 12670360"/>
                <a:gd name="connsiteY0" fmla="*/ 1143497 h 1143497"/>
                <a:gd name="connsiteX1" fmla="*/ 448503 w 12670360"/>
                <a:gd name="connsiteY1" fmla="*/ 11113 h 1143497"/>
                <a:gd name="connsiteX2" fmla="*/ 12665068 w 12670360"/>
                <a:gd name="connsiteY2" fmla="*/ 0 h 1143497"/>
                <a:gd name="connsiteX3" fmla="*/ 12670298 w 12670360"/>
                <a:gd name="connsiteY3" fmla="*/ 1143497 h 1143497"/>
                <a:gd name="connsiteX4" fmla="*/ 0 w 12670360"/>
                <a:gd name="connsiteY4" fmla="*/ 1143497 h 1143497"/>
                <a:gd name="connsiteX0" fmla="*/ 0 w 12672030"/>
                <a:gd name="connsiteY0" fmla="*/ 1145878 h 1145878"/>
                <a:gd name="connsiteX1" fmla="*/ 448503 w 12672030"/>
                <a:gd name="connsiteY1" fmla="*/ 13494 h 1145878"/>
                <a:gd name="connsiteX2" fmla="*/ 12672030 w 12672030"/>
                <a:gd name="connsiteY2" fmla="*/ 0 h 1145878"/>
                <a:gd name="connsiteX3" fmla="*/ 12670298 w 12672030"/>
                <a:gd name="connsiteY3" fmla="*/ 1145878 h 1145878"/>
                <a:gd name="connsiteX4" fmla="*/ 0 w 12672030"/>
                <a:gd name="connsiteY4" fmla="*/ 1145878 h 1145878"/>
                <a:gd name="connsiteX0" fmla="*/ 0 w 12670360"/>
                <a:gd name="connsiteY0" fmla="*/ 1145878 h 1145878"/>
                <a:gd name="connsiteX1" fmla="*/ 448503 w 12670360"/>
                <a:gd name="connsiteY1" fmla="*/ 13494 h 1145878"/>
                <a:gd name="connsiteX2" fmla="*/ 12665067 w 12670360"/>
                <a:gd name="connsiteY2" fmla="*/ 0 h 1145878"/>
                <a:gd name="connsiteX3" fmla="*/ 12670298 w 12670360"/>
                <a:gd name="connsiteY3" fmla="*/ 1145878 h 1145878"/>
                <a:gd name="connsiteX4" fmla="*/ 0 w 12670360"/>
                <a:gd name="connsiteY4" fmla="*/ 1145878 h 1145878"/>
                <a:gd name="connsiteX0" fmla="*/ 0 w 12674351"/>
                <a:gd name="connsiteY0" fmla="*/ 1145878 h 1145878"/>
                <a:gd name="connsiteX1" fmla="*/ 448503 w 12674351"/>
                <a:gd name="connsiteY1" fmla="*/ 13494 h 1145878"/>
                <a:gd name="connsiteX2" fmla="*/ 12674351 w 12674351"/>
                <a:gd name="connsiteY2" fmla="*/ 0 h 1145878"/>
                <a:gd name="connsiteX3" fmla="*/ 12670298 w 12674351"/>
                <a:gd name="connsiteY3" fmla="*/ 1145878 h 1145878"/>
                <a:gd name="connsiteX4" fmla="*/ 0 w 12674351"/>
                <a:gd name="connsiteY4" fmla="*/ 1145878 h 1145878"/>
                <a:gd name="connsiteX0" fmla="*/ 0 w 12670390"/>
                <a:gd name="connsiteY0" fmla="*/ 1145878 h 1145878"/>
                <a:gd name="connsiteX1" fmla="*/ 448503 w 12670390"/>
                <a:gd name="connsiteY1" fmla="*/ 13494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70390"/>
                <a:gd name="connsiteY0" fmla="*/ 1145878 h 1145878"/>
                <a:gd name="connsiteX1" fmla="*/ 436898 w 12670390"/>
                <a:gd name="connsiteY1" fmla="*/ 1588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81995"/>
                <a:gd name="connsiteY0" fmla="*/ 1148260 h 1148260"/>
                <a:gd name="connsiteX1" fmla="*/ 448503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3153589"/>
                <a:gd name="connsiteY0" fmla="*/ 1143022 h 1145878"/>
                <a:gd name="connsiteX1" fmla="*/ 920097 w 13153589"/>
                <a:gd name="connsiteY1" fmla="*/ 1588 h 1145878"/>
                <a:gd name="connsiteX2" fmla="*/ 13150586 w 13153589"/>
                <a:gd name="connsiteY2" fmla="*/ 0 h 1145878"/>
                <a:gd name="connsiteX3" fmla="*/ 13153497 w 13153589"/>
                <a:gd name="connsiteY3" fmla="*/ 1145878 h 1145878"/>
                <a:gd name="connsiteX4" fmla="*/ 0 w 13153589"/>
                <a:gd name="connsiteY4" fmla="*/ 1143022 h 1145878"/>
                <a:gd name="connsiteX0" fmla="*/ 0 w 13153589"/>
                <a:gd name="connsiteY0" fmla="*/ 1146671 h 1149527"/>
                <a:gd name="connsiteX1" fmla="*/ 833477 w 13153589"/>
                <a:gd name="connsiteY1" fmla="*/ 0 h 1149527"/>
                <a:gd name="connsiteX2" fmla="*/ 13150586 w 13153589"/>
                <a:gd name="connsiteY2" fmla="*/ 3649 h 1149527"/>
                <a:gd name="connsiteX3" fmla="*/ 13153497 w 13153589"/>
                <a:gd name="connsiteY3" fmla="*/ 1149527 h 1149527"/>
                <a:gd name="connsiteX4" fmla="*/ 0 w 13153589"/>
                <a:gd name="connsiteY4" fmla="*/ 1146671 h 1149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53589" h="1149527">
                  <a:moveTo>
                    <a:pt x="0" y="1146671"/>
                  </a:moveTo>
                  <a:lnTo>
                    <a:pt x="833477" y="0"/>
                  </a:lnTo>
                  <a:lnTo>
                    <a:pt x="13150586" y="3649"/>
                  </a:lnTo>
                  <a:cubicBezTo>
                    <a:pt x="13149804" y="392752"/>
                    <a:pt x="13154279" y="760424"/>
                    <a:pt x="13153497" y="1149527"/>
                  </a:cubicBezTo>
                  <a:lnTo>
                    <a:pt x="0" y="1146671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0" name="Prostokąt 19"/>
            <p:cNvSpPr/>
            <p:nvPr/>
          </p:nvSpPr>
          <p:spPr>
            <a:xfrm>
              <a:off x="0" y="8178527"/>
              <a:ext cx="13004800" cy="1590485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1" name="Trójkąt prostokątny 14"/>
            <p:cNvSpPr/>
            <p:nvPr/>
          </p:nvSpPr>
          <p:spPr>
            <a:xfrm flipV="1">
              <a:off x="-2756" y="8171381"/>
              <a:ext cx="621929" cy="1596952"/>
            </a:xfrm>
            <a:custGeom>
              <a:avLst/>
              <a:gdLst>
                <a:gd name="connsiteX0" fmla="*/ 0 w 525736"/>
                <a:gd name="connsiteY0" fmla="*/ 792088 h 792088"/>
                <a:gd name="connsiteX1" fmla="*/ 0 w 525736"/>
                <a:gd name="connsiteY1" fmla="*/ 0 h 792088"/>
                <a:gd name="connsiteX2" fmla="*/ 525736 w 525736"/>
                <a:gd name="connsiteY2" fmla="*/ 792088 h 792088"/>
                <a:gd name="connsiteX3" fmla="*/ 0 w 525736"/>
                <a:gd name="connsiteY3" fmla="*/ 792088 h 792088"/>
                <a:gd name="connsiteX0" fmla="*/ 0 w 313804"/>
                <a:gd name="connsiteY0" fmla="*/ 792088 h 792088"/>
                <a:gd name="connsiteX1" fmla="*/ 0 w 313804"/>
                <a:gd name="connsiteY1" fmla="*/ 0 h 792088"/>
                <a:gd name="connsiteX2" fmla="*/ 313804 w 313804"/>
                <a:gd name="connsiteY2" fmla="*/ 792088 h 792088"/>
                <a:gd name="connsiteX3" fmla="*/ 0 w 313804"/>
                <a:gd name="connsiteY3" fmla="*/ 792088 h 792088"/>
                <a:gd name="connsiteX0" fmla="*/ 0 w 318566"/>
                <a:gd name="connsiteY0" fmla="*/ 792088 h 792088"/>
                <a:gd name="connsiteX1" fmla="*/ 0 w 318566"/>
                <a:gd name="connsiteY1" fmla="*/ 0 h 792088"/>
                <a:gd name="connsiteX2" fmla="*/ 318566 w 318566"/>
                <a:gd name="connsiteY2" fmla="*/ 789707 h 792088"/>
                <a:gd name="connsiteX3" fmla="*/ 0 w 318566"/>
                <a:gd name="connsiteY3" fmla="*/ 792088 h 792088"/>
                <a:gd name="connsiteX0" fmla="*/ 0 w 318566"/>
                <a:gd name="connsiteY0" fmla="*/ 787325 h 789707"/>
                <a:gd name="connsiteX1" fmla="*/ 0 w 318566"/>
                <a:gd name="connsiteY1" fmla="*/ 0 h 789707"/>
                <a:gd name="connsiteX2" fmla="*/ 318566 w 318566"/>
                <a:gd name="connsiteY2" fmla="*/ 789707 h 789707"/>
                <a:gd name="connsiteX3" fmla="*/ 0 w 318566"/>
                <a:gd name="connsiteY3" fmla="*/ 787325 h 789707"/>
                <a:gd name="connsiteX0" fmla="*/ 0 w 604316"/>
                <a:gd name="connsiteY0" fmla="*/ 787325 h 1599332"/>
                <a:gd name="connsiteX1" fmla="*/ 0 w 604316"/>
                <a:gd name="connsiteY1" fmla="*/ 0 h 1599332"/>
                <a:gd name="connsiteX2" fmla="*/ 604316 w 604316"/>
                <a:gd name="connsiteY2" fmla="*/ 1599332 h 1599332"/>
                <a:gd name="connsiteX3" fmla="*/ 0 w 604316"/>
                <a:gd name="connsiteY3" fmla="*/ 787325 h 1599332"/>
                <a:gd name="connsiteX0" fmla="*/ 0 w 604316"/>
                <a:gd name="connsiteY0" fmla="*/ 1596950 h 1599332"/>
                <a:gd name="connsiteX1" fmla="*/ 0 w 604316"/>
                <a:gd name="connsiteY1" fmla="*/ 0 h 1599332"/>
                <a:gd name="connsiteX2" fmla="*/ 604316 w 604316"/>
                <a:gd name="connsiteY2" fmla="*/ 1599332 h 1599332"/>
                <a:gd name="connsiteX3" fmla="*/ 0 w 604316"/>
                <a:gd name="connsiteY3" fmla="*/ 1596950 h 1599332"/>
                <a:gd name="connsiteX0" fmla="*/ 0 w 613841"/>
                <a:gd name="connsiteY0" fmla="*/ 1596950 h 1596950"/>
                <a:gd name="connsiteX1" fmla="*/ 0 w 613841"/>
                <a:gd name="connsiteY1" fmla="*/ 0 h 1596950"/>
                <a:gd name="connsiteX2" fmla="*/ 613841 w 613841"/>
                <a:gd name="connsiteY2" fmla="*/ 1594570 h 1596950"/>
                <a:gd name="connsiteX3" fmla="*/ 0 w 613841"/>
                <a:gd name="connsiteY3" fmla="*/ 1596950 h 1596950"/>
                <a:gd name="connsiteX0" fmla="*/ 0 w 613841"/>
                <a:gd name="connsiteY0" fmla="*/ 1589806 h 1594570"/>
                <a:gd name="connsiteX1" fmla="*/ 0 w 613841"/>
                <a:gd name="connsiteY1" fmla="*/ 0 h 1594570"/>
                <a:gd name="connsiteX2" fmla="*/ 613841 w 613841"/>
                <a:gd name="connsiteY2" fmla="*/ 1594570 h 1594570"/>
                <a:gd name="connsiteX3" fmla="*/ 0 w 613841"/>
                <a:gd name="connsiteY3" fmla="*/ 1589806 h 1594570"/>
                <a:gd name="connsiteX0" fmla="*/ 0 w 611460"/>
                <a:gd name="connsiteY0" fmla="*/ 1589806 h 1589806"/>
                <a:gd name="connsiteX1" fmla="*/ 0 w 611460"/>
                <a:gd name="connsiteY1" fmla="*/ 0 h 1589806"/>
                <a:gd name="connsiteX2" fmla="*/ 611460 w 611460"/>
                <a:gd name="connsiteY2" fmla="*/ 1585045 h 1589806"/>
                <a:gd name="connsiteX3" fmla="*/ 0 w 611460"/>
                <a:gd name="connsiteY3" fmla="*/ 1589806 h 1589806"/>
                <a:gd name="connsiteX0" fmla="*/ 0 w 613841"/>
                <a:gd name="connsiteY0" fmla="*/ 1589806 h 1589806"/>
                <a:gd name="connsiteX1" fmla="*/ 0 w 613841"/>
                <a:gd name="connsiteY1" fmla="*/ 0 h 1589806"/>
                <a:gd name="connsiteX2" fmla="*/ 613841 w 613841"/>
                <a:gd name="connsiteY2" fmla="*/ 1587426 h 1589806"/>
                <a:gd name="connsiteX3" fmla="*/ 0 w 613841"/>
                <a:gd name="connsiteY3" fmla="*/ 1589806 h 1589806"/>
                <a:gd name="connsiteX0" fmla="*/ 0 w 613841"/>
                <a:gd name="connsiteY0" fmla="*/ 1589806 h 1594570"/>
                <a:gd name="connsiteX1" fmla="*/ 0 w 613841"/>
                <a:gd name="connsiteY1" fmla="*/ 0 h 1594570"/>
                <a:gd name="connsiteX2" fmla="*/ 613841 w 613841"/>
                <a:gd name="connsiteY2" fmla="*/ 1594570 h 1594570"/>
                <a:gd name="connsiteX3" fmla="*/ 0 w 613841"/>
                <a:gd name="connsiteY3" fmla="*/ 1589806 h 1594570"/>
                <a:gd name="connsiteX0" fmla="*/ 2381 w 613841"/>
                <a:gd name="connsiteY0" fmla="*/ 1596950 h 1596950"/>
                <a:gd name="connsiteX1" fmla="*/ 0 w 613841"/>
                <a:gd name="connsiteY1" fmla="*/ 0 h 1596950"/>
                <a:gd name="connsiteX2" fmla="*/ 613841 w 613841"/>
                <a:gd name="connsiteY2" fmla="*/ 1594570 h 1596950"/>
                <a:gd name="connsiteX3" fmla="*/ 2381 w 613841"/>
                <a:gd name="connsiteY3" fmla="*/ 1596950 h 1596950"/>
                <a:gd name="connsiteX0" fmla="*/ 105 w 616327"/>
                <a:gd name="connsiteY0" fmla="*/ 1596950 h 1596950"/>
                <a:gd name="connsiteX1" fmla="*/ 2486 w 616327"/>
                <a:gd name="connsiteY1" fmla="*/ 0 h 1596950"/>
                <a:gd name="connsiteX2" fmla="*/ 616327 w 616327"/>
                <a:gd name="connsiteY2" fmla="*/ 1594570 h 1596950"/>
                <a:gd name="connsiteX3" fmla="*/ 105 w 616327"/>
                <a:gd name="connsiteY3" fmla="*/ 1596950 h 1596950"/>
                <a:gd name="connsiteX0" fmla="*/ 105 w 609303"/>
                <a:gd name="connsiteY0" fmla="*/ 1596950 h 1596952"/>
                <a:gd name="connsiteX1" fmla="*/ 2486 w 609303"/>
                <a:gd name="connsiteY1" fmla="*/ 0 h 1596952"/>
                <a:gd name="connsiteX2" fmla="*/ 609303 w 609303"/>
                <a:gd name="connsiteY2" fmla="*/ 1596952 h 1596952"/>
                <a:gd name="connsiteX3" fmla="*/ 105 w 609303"/>
                <a:gd name="connsiteY3" fmla="*/ 1596950 h 1596952"/>
                <a:gd name="connsiteX0" fmla="*/ 2302 w 611500"/>
                <a:gd name="connsiteY0" fmla="*/ 1596950 h 1596952"/>
                <a:gd name="connsiteX1" fmla="*/ 0 w 611500"/>
                <a:gd name="connsiteY1" fmla="*/ 0 h 1596952"/>
                <a:gd name="connsiteX2" fmla="*/ 611500 w 611500"/>
                <a:gd name="connsiteY2" fmla="*/ 1596952 h 1596952"/>
                <a:gd name="connsiteX3" fmla="*/ 2302 w 611500"/>
                <a:gd name="connsiteY3" fmla="*/ 1596950 h 1596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1500" h="1596952">
                  <a:moveTo>
                    <a:pt x="2302" y="1596950"/>
                  </a:moveTo>
                  <a:cubicBezTo>
                    <a:pt x="1508" y="1064633"/>
                    <a:pt x="794" y="532317"/>
                    <a:pt x="0" y="0"/>
                  </a:cubicBezTo>
                  <a:lnTo>
                    <a:pt x="611500" y="1596952"/>
                  </a:lnTo>
                  <a:lnTo>
                    <a:pt x="2302" y="1596950"/>
                  </a:lnTo>
                  <a:close/>
                </a:path>
              </a:pathLst>
            </a:custGeom>
            <a:solidFill>
              <a:schemeClr val="tx1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pic>
          <p:nvPicPr>
            <p:cNvPr id="1026" name="Picture 2" descr="D:\Moje obrazy\logo zus\logoZUSnoweRozwiniecie.pn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90747" y="8682125"/>
              <a:ext cx="2560325" cy="5754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4" name="Symbol zastępczy tekstu 2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777600" y="4565526"/>
            <a:ext cx="11413432" cy="108012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l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3400" b="1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 smtClean="0"/>
              <a:t>Podtytuł sekcji</a:t>
            </a:r>
          </a:p>
        </p:txBody>
      </p:sp>
      <p:sp>
        <p:nvSpPr>
          <p:cNvPr id="25" name="Symbol zastępczy tekstu 2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777600" y="1189534"/>
            <a:ext cx="11413432" cy="201622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6400" b="1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pl-PL" dirty="0" smtClean="0"/>
              <a:t>Tu proszę wpisać tytuł sekcji tytuł sekcji</a:t>
            </a:r>
          </a:p>
        </p:txBody>
      </p:sp>
      <p:sp>
        <p:nvSpPr>
          <p:cNvPr id="28" name="Shape 35"/>
          <p:cNvSpPr/>
          <p:nvPr userDrawn="1"/>
        </p:nvSpPr>
        <p:spPr>
          <a:xfrm>
            <a:off x="885776" y="3796481"/>
            <a:ext cx="1270000" cy="212031"/>
          </a:xfrm>
          <a:prstGeom prst="rect">
            <a:avLst/>
          </a:prstGeom>
          <a:solidFill>
            <a:schemeClr val="tx1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lang="pl-PL" dirty="0"/>
          </a:p>
        </p:txBody>
      </p:sp>
      <p:sp>
        <p:nvSpPr>
          <p:cNvPr id="14" name="Symbol zastępczy tekstu 2"/>
          <p:cNvSpPr>
            <a:spLocks noGrp="1"/>
          </p:cNvSpPr>
          <p:nvPr>
            <p:ph type="body" sz="quarter" idx="13" hasCustomPrompt="1"/>
          </p:nvPr>
        </p:nvSpPr>
        <p:spPr>
          <a:xfrm>
            <a:off x="957784" y="8693224"/>
            <a:ext cx="8208912" cy="43259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500" baseline="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 smtClean="0"/>
              <a:t>Nazwa jednostki lub komórki</a:t>
            </a:r>
          </a:p>
        </p:txBody>
      </p:sp>
    </p:spTree>
    <p:extLst>
      <p:ext uri="{BB962C8B-B14F-4D97-AF65-F5344CB8AC3E}">
        <p14:creationId xmlns:p14="http://schemas.microsoft.com/office/powerpoint/2010/main" val="245387367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i grafika - krótszy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/>
          <p:cNvGrpSpPr/>
          <p:nvPr userDrawn="1"/>
        </p:nvGrpSpPr>
        <p:grpSpPr>
          <a:xfrm>
            <a:off x="-1" y="0"/>
            <a:ext cx="13004802" cy="9773344"/>
            <a:chOff x="-1" y="0"/>
            <a:chExt cx="13004802" cy="9773344"/>
          </a:xfrm>
        </p:grpSpPr>
        <p:sp>
          <p:nvSpPr>
            <p:cNvPr id="5" name="Trapez 3"/>
            <p:cNvSpPr/>
            <p:nvPr/>
          </p:nvSpPr>
          <p:spPr>
            <a:xfrm flipH="1" flipV="1">
              <a:off x="2439" y="0"/>
              <a:ext cx="2923680" cy="574130"/>
            </a:xfrm>
            <a:custGeom>
              <a:avLst/>
              <a:gdLst>
                <a:gd name="connsiteX0" fmla="*/ 0 w 12651729"/>
                <a:gd name="connsiteY0" fmla="*/ 1132384 h 1132384"/>
                <a:gd name="connsiteX1" fmla="*/ 448503 w 12651729"/>
                <a:gd name="connsiteY1" fmla="*/ 0 h 1132384"/>
                <a:gd name="connsiteX2" fmla="*/ 12203226 w 12651729"/>
                <a:gd name="connsiteY2" fmla="*/ 0 h 1132384"/>
                <a:gd name="connsiteX3" fmla="*/ 12651729 w 12651729"/>
                <a:gd name="connsiteY3" fmla="*/ 1132384 h 1132384"/>
                <a:gd name="connsiteX4" fmla="*/ 0 w 12651729"/>
                <a:gd name="connsiteY4" fmla="*/ 1132384 h 1132384"/>
                <a:gd name="connsiteX0" fmla="*/ 0 w 12651729"/>
                <a:gd name="connsiteY0" fmla="*/ 1160959 h 1160959"/>
                <a:gd name="connsiteX1" fmla="*/ 448503 w 12651729"/>
                <a:gd name="connsiteY1" fmla="*/ 28575 h 1160959"/>
                <a:gd name="connsiteX2" fmla="*/ 12622326 w 12651729"/>
                <a:gd name="connsiteY2" fmla="*/ 0 h 1160959"/>
                <a:gd name="connsiteX3" fmla="*/ 12651729 w 12651729"/>
                <a:gd name="connsiteY3" fmla="*/ 1160959 h 1160959"/>
                <a:gd name="connsiteX4" fmla="*/ 0 w 12651729"/>
                <a:gd name="connsiteY4" fmla="*/ 1160959 h 1160959"/>
                <a:gd name="connsiteX0" fmla="*/ 0 w 12654076"/>
                <a:gd name="connsiteY0" fmla="*/ 1167309 h 1167309"/>
                <a:gd name="connsiteX1" fmla="*/ 448503 w 12654076"/>
                <a:gd name="connsiteY1" fmla="*/ 34925 h 1167309"/>
                <a:gd name="connsiteX2" fmla="*/ 12654076 w 12654076"/>
                <a:gd name="connsiteY2" fmla="*/ 0 h 1167309"/>
                <a:gd name="connsiteX3" fmla="*/ 12651729 w 12654076"/>
                <a:gd name="connsiteY3" fmla="*/ 1167309 h 1167309"/>
                <a:gd name="connsiteX4" fmla="*/ 0 w 12654076"/>
                <a:gd name="connsiteY4" fmla="*/ 1167309 h 1167309"/>
                <a:gd name="connsiteX0" fmla="*/ 0 w 12660426"/>
                <a:gd name="connsiteY0" fmla="*/ 1148259 h 1148259"/>
                <a:gd name="connsiteX1" fmla="*/ 448503 w 12660426"/>
                <a:gd name="connsiteY1" fmla="*/ 15875 h 1148259"/>
                <a:gd name="connsiteX2" fmla="*/ 12660426 w 12660426"/>
                <a:gd name="connsiteY2" fmla="*/ 0 h 1148259"/>
                <a:gd name="connsiteX3" fmla="*/ 12651729 w 12660426"/>
                <a:gd name="connsiteY3" fmla="*/ 1148259 h 1148259"/>
                <a:gd name="connsiteX4" fmla="*/ 0 w 12660426"/>
                <a:gd name="connsiteY4" fmla="*/ 1148259 h 1148259"/>
                <a:gd name="connsiteX0" fmla="*/ 0 w 12670336"/>
                <a:gd name="connsiteY0" fmla="*/ 1148259 h 1148259"/>
                <a:gd name="connsiteX1" fmla="*/ 448503 w 12670336"/>
                <a:gd name="connsiteY1" fmla="*/ 15875 h 1148259"/>
                <a:gd name="connsiteX2" fmla="*/ 12660426 w 12670336"/>
                <a:gd name="connsiteY2" fmla="*/ 0 h 1148259"/>
                <a:gd name="connsiteX3" fmla="*/ 12670298 w 12670336"/>
                <a:gd name="connsiteY3" fmla="*/ 1148259 h 1148259"/>
                <a:gd name="connsiteX4" fmla="*/ 0 w 12670336"/>
                <a:gd name="connsiteY4" fmla="*/ 1148259 h 1148259"/>
                <a:gd name="connsiteX0" fmla="*/ 0 w 12672031"/>
                <a:gd name="connsiteY0" fmla="*/ 1143497 h 1143497"/>
                <a:gd name="connsiteX1" fmla="*/ 448503 w 12672031"/>
                <a:gd name="connsiteY1" fmla="*/ 11113 h 1143497"/>
                <a:gd name="connsiteX2" fmla="*/ 12672031 w 12672031"/>
                <a:gd name="connsiteY2" fmla="*/ 0 h 1143497"/>
                <a:gd name="connsiteX3" fmla="*/ 12670298 w 12672031"/>
                <a:gd name="connsiteY3" fmla="*/ 1143497 h 1143497"/>
                <a:gd name="connsiteX4" fmla="*/ 0 w 12672031"/>
                <a:gd name="connsiteY4" fmla="*/ 1143497 h 1143497"/>
                <a:gd name="connsiteX0" fmla="*/ 0 w 12670360"/>
                <a:gd name="connsiteY0" fmla="*/ 1143497 h 1143497"/>
                <a:gd name="connsiteX1" fmla="*/ 448503 w 12670360"/>
                <a:gd name="connsiteY1" fmla="*/ 11113 h 1143497"/>
                <a:gd name="connsiteX2" fmla="*/ 12665068 w 12670360"/>
                <a:gd name="connsiteY2" fmla="*/ 0 h 1143497"/>
                <a:gd name="connsiteX3" fmla="*/ 12670298 w 12670360"/>
                <a:gd name="connsiteY3" fmla="*/ 1143497 h 1143497"/>
                <a:gd name="connsiteX4" fmla="*/ 0 w 12670360"/>
                <a:gd name="connsiteY4" fmla="*/ 1143497 h 1143497"/>
                <a:gd name="connsiteX0" fmla="*/ 0 w 12672030"/>
                <a:gd name="connsiteY0" fmla="*/ 1145878 h 1145878"/>
                <a:gd name="connsiteX1" fmla="*/ 448503 w 12672030"/>
                <a:gd name="connsiteY1" fmla="*/ 13494 h 1145878"/>
                <a:gd name="connsiteX2" fmla="*/ 12672030 w 12672030"/>
                <a:gd name="connsiteY2" fmla="*/ 0 h 1145878"/>
                <a:gd name="connsiteX3" fmla="*/ 12670298 w 12672030"/>
                <a:gd name="connsiteY3" fmla="*/ 1145878 h 1145878"/>
                <a:gd name="connsiteX4" fmla="*/ 0 w 12672030"/>
                <a:gd name="connsiteY4" fmla="*/ 1145878 h 1145878"/>
                <a:gd name="connsiteX0" fmla="*/ 0 w 12670360"/>
                <a:gd name="connsiteY0" fmla="*/ 1145878 h 1145878"/>
                <a:gd name="connsiteX1" fmla="*/ 448503 w 12670360"/>
                <a:gd name="connsiteY1" fmla="*/ 13494 h 1145878"/>
                <a:gd name="connsiteX2" fmla="*/ 12665067 w 12670360"/>
                <a:gd name="connsiteY2" fmla="*/ 0 h 1145878"/>
                <a:gd name="connsiteX3" fmla="*/ 12670298 w 12670360"/>
                <a:gd name="connsiteY3" fmla="*/ 1145878 h 1145878"/>
                <a:gd name="connsiteX4" fmla="*/ 0 w 12670360"/>
                <a:gd name="connsiteY4" fmla="*/ 1145878 h 1145878"/>
                <a:gd name="connsiteX0" fmla="*/ 0 w 12674351"/>
                <a:gd name="connsiteY0" fmla="*/ 1145878 h 1145878"/>
                <a:gd name="connsiteX1" fmla="*/ 448503 w 12674351"/>
                <a:gd name="connsiteY1" fmla="*/ 13494 h 1145878"/>
                <a:gd name="connsiteX2" fmla="*/ 12674351 w 12674351"/>
                <a:gd name="connsiteY2" fmla="*/ 0 h 1145878"/>
                <a:gd name="connsiteX3" fmla="*/ 12670298 w 12674351"/>
                <a:gd name="connsiteY3" fmla="*/ 1145878 h 1145878"/>
                <a:gd name="connsiteX4" fmla="*/ 0 w 12674351"/>
                <a:gd name="connsiteY4" fmla="*/ 1145878 h 1145878"/>
                <a:gd name="connsiteX0" fmla="*/ 0 w 12670390"/>
                <a:gd name="connsiteY0" fmla="*/ 1145878 h 1145878"/>
                <a:gd name="connsiteX1" fmla="*/ 448503 w 12670390"/>
                <a:gd name="connsiteY1" fmla="*/ 13494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70390"/>
                <a:gd name="connsiteY0" fmla="*/ 1145878 h 1145878"/>
                <a:gd name="connsiteX1" fmla="*/ 436898 w 12670390"/>
                <a:gd name="connsiteY1" fmla="*/ 1588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81995"/>
                <a:gd name="connsiteY0" fmla="*/ 1148260 h 1148260"/>
                <a:gd name="connsiteX1" fmla="*/ 448503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61912 h 1161912"/>
                <a:gd name="connsiteX1" fmla="*/ 745982 w 12681995"/>
                <a:gd name="connsiteY1" fmla="*/ 0 h 1161912"/>
                <a:gd name="connsiteX2" fmla="*/ 12678992 w 12681995"/>
                <a:gd name="connsiteY2" fmla="*/ 13652 h 1161912"/>
                <a:gd name="connsiteX3" fmla="*/ 12681903 w 12681995"/>
                <a:gd name="connsiteY3" fmla="*/ 1159530 h 1161912"/>
                <a:gd name="connsiteX4" fmla="*/ 0 w 12681995"/>
                <a:gd name="connsiteY4" fmla="*/ 1161912 h 1161912"/>
                <a:gd name="connsiteX0" fmla="*/ 0 w 12681995"/>
                <a:gd name="connsiteY0" fmla="*/ 1148260 h 1148260"/>
                <a:gd name="connsiteX1" fmla="*/ 1010407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208726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61912 h 1161912"/>
                <a:gd name="connsiteX1" fmla="*/ 1043460 w 12681995"/>
                <a:gd name="connsiteY1" fmla="*/ 0 h 1161912"/>
                <a:gd name="connsiteX2" fmla="*/ 12678992 w 12681995"/>
                <a:gd name="connsiteY2" fmla="*/ 13652 h 1161912"/>
                <a:gd name="connsiteX3" fmla="*/ 12681903 w 12681995"/>
                <a:gd name="connsiteY3" fmla="*/ 1159530 h 1161912"/>
                <a:gd name="connsiteX4" fmla="*/ 0 w 12681995"/>
                <a:gd name="connsiteY4" fmla="*/ 1161912 h 1161912"/>
                <a:gd name="connsiteX0" fmla="*/ 0 w 12681995"/>
                <a:gd name="connsiteY0" fmla="*/ 1148260 h 1148260"/>
                <a:gd name="connsiteX1" fmla="*/ 1043460 w 12681995"/>
                <a:gd name="connsiteY1" fmla="*/ 53024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064120 w 12681995"/>
                <a:gd name="connsiteY1" fmla="*/ 25304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033132 w 12681995"/>
                <a:gd name="connsiteY1" fmla="*/ 636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81995" h="1148260">
                  <a:moveTo>
                    <a:pt x="0" y="1148260"/>
                  </a:moveTo>
                  <a:lnTo>
                    <a:pt x="1033132" y="636"/>
                  </a:lnTo>
                  <a:lnTo>
                    <a:pt x="12678992" y="0"/>
                  </a:lnTo>
                  <a:cubicBezTo>
                    <a:pt x="12678210" y="389103"/>
                    <a:pt x="12682685" y="756775"/>
                    <a:pt x="12681903" y="1145878"/>
                  </a:cubicBezTo>
                  <a:lnTo>
                    <a:pt x="0" y="114826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grpSp>
          <p:nvGrpSpPr>
            <p:cNvPr id="6" name="Grupa 5"/>
            <p:cNvGrpSpPr/>
            <p:nvPr/>
          </p:nvGrpSpPr>
          <p:grpSpPr>
            <a:xfrm>
              <a:off x="-1" y="8625084"/>
              <a:ext cx="13004802" cy="1148260"/>
              <a:chOff x="-1" y="8625084"/>
              <a:chExt cx="13004802" cy="1148260"/>
            </a:xfrm>
          </p:grpSpPr>
          <p:sp>
            <p:nvSpPr>
              <p:cNvPr id="7" name="Trapez 3"/>
              <p:cNvSpPr/>
              <p:nvPr/>
            </p:nvSpPr>
            <p:spPr>
              <a:xfrm>
                <a:off x="-1" y="8625084"/>
                <a:ext cx="13004801" cy="1148260"/>
              </a:xfrm>
              <a:custGeom>
                <a:avLst/>
                <a:gdLst>
                  <a:gd name="connsiteX0" fmla="*/ 0 w 12651729"/>
                  <a:gd name="connsiteY0" fmla="*/ 1132384 h 1132384"/>
                  <a:gd name="connsiteX1" fmla="*/ 448503 w 12651729"/>
                  <a:gd name="connsiteY1" fmla="*/ 0 h 1132384"/>
                  <a:gd name="connsiteX2" fmla="*/ 12203226 w 12651729"/>
                  <a:gd name="connsiteY2" fmla="*/ 0 h 1132384"/>
                  <a:gd name="connsiteX3" fmla="*/ 12651729 w 12651729"/>
                  <a:gd name="connsiteY3" fmla="*/ 1132384 h 1132384"/>
                  <a:gd name="connsiteX4" fmla="*/ 0 w 12651729"/>
                  <a:gd name="connsiteY4" fmla="*/ 1132384 h 1132384"/>
                  <a:gd name="connsiteX0" fmla="*/ 0 w 12651729"/>
                  <a:gd name="connsiteY0" fmla="*/ 1160959 h 1160959"/>
                  <a:gd name="connsiteX1" fmla="*/ 448503 w 12651729"/>
                  <a:gd name="connsiteY1" fmla="*/ 28575 h 1160959"/>
                  <a:gd name="connsiteX2" fmla="*/ 12622326 w 12651729"/>
                  <a:gd name="connsiteY2" fmla="*/ 0 h 1160959"/>
                  <a:gd name="connsiteX3" fmla="*/ 12651729 w 12651729"/>
                  <a:gd name="connsiteY3" fmla="*/ 1160959 h 1160959"/>
                  <a:gd name="connsiteX4" fmla="*/ 0 w 12651729"/>
                  <a:gd name="connsiteY4" fmla="*/ 1160959 h 1160959"/>
                  <a:gd name="connsiteX0" fmla="*/ 0 w 12654076"/>
                  <a:gd name="connsiteY0" fmla="*/ 1167309 h 1167309"/>
                  <a:gd name="connsiteX1" fmla="*/ 448503 w 12654076"/>
                  <a:gd name="connsiteY1" fmla="*/ 34925 h 1167309"/>
                  <a:gd name="connsiteX2" fmla="*/ 12654076 w 12654076"/>
                  <a:gd name="connsiteY2" fmla="*/ 0 h 1167309"/>
                  <a:gd name="connsiteX3" fmla="*/ 12651729 w 12654076"/>
                  <a:gd name="connsiteY3" fmla="*/ 1167309 h 1167309"/>
                  <a:gd name="connsiteX4" fmla="*/ 0 w 12654076"/>
                  <a:gd name="connsiteY4" fmla="*/ 1167309 h 1167309"/>
                  <a:gd name="connsiteX0" fmla="*/ 0 w 12660426"/>
                  <a:gd name="connsiteY0" fmla="*/ 1148259 h 1148259"/>
                  <a:gd name="connsiteX1" fmla="*/ 448503 w 12660426"/>
                  <a:gd name="connsiteY1" fmla="*/ 15875 h 1148259"/>
                  <a:gd name="connsiteX2" fmla="*/ 12660426 w 12660426"/>
                  <a:gd name="connsiteY2" fmla="*/ 0 h 1148259"/>
                  <a:gd name="connsiteX3" fmla="*/ 12651729 w 12660426"/>
                  <a:gd name="connsiteY3" fmla="*/ 1148259 h 1148259"/>
                  <a:gd name="connsiteX4" fmla="*/ 0 w 12660426"/>
                  <a:gd name="connsiteY4" fmla="*/ 1148259 h 1148259"/>
                  <a:gd name="connsiteX0" fmla="*/ 0 w 12670336"/>
                  <a:gd name="connsiteY0" fmla="*/ 1148259 h 1148259"/>
                  <a:gd name="connsiteX1" fmla="*/ 448503 w 12670336"/>
                  <a:gd name="connsiteY1" fmla="*/ 15875 h 1148259"/>
                  <a:gd name="connsiteX2" fmla="*/ 12660426 w 12670336"/>
                  <a:gd name="connsiteY2" fmla="*/ 0 h 1148259"/>
                  <a:gd name="connsiteX3" fmla="*/ 12670298 w 12670336"/>
                  <a:gd name="connsiteY3" fmla="*/ 1148259 h 1148259"/>
                  <a:gd name="connsiteX4" fmla="*/ 0 w 12670336"/>
                  <a:gd name="connsiteY4" fmla="*/ 1148259 h 1148259"/>
                  <a:gd name="connsiteX0" fmla="*/ 0 w 12672031"/>
                  <a:gd name="connsiteY0" fmla="*/ 1143497 h 1143497"/>
                  <a:gd name="connsiteX1" fmla="*/ 448503 w 12672031"/>
                  <a:gd name="connsiteY1" fmla="*/ 11113 h 1143497"/>
                  <a:gd name="connsiteX2" fmla="*/ 12672031 w 12672031"/>
                  <a:gd name="connsiteY2" fmla="*/ 0 h 1143497"/>
                  <a:gd name="connsiteX3" fmla="*/ 12670298 w 12672031"/>
                  <a:gd name="connsiteY3" fmla="*/ 1143497 h 1143497"/>
                  <a:gd name="connsiteX4" fmla="*/ 0 w 12672031"/>
                  <a:gd name="connsiteY4" fmla="*/ 1143497 h 1143497"/>
                  <a:gd name="connsiteX0" fmla="*/ 0 w 12670360"/>
                  <a:gd name="connsiteY0" fmla="*/ 1143497 h 1143497"/>
                  <a:gd name="connsiteX1" fmla="*/ 448503 w 12670360"/>
                  <a:gd name="connsiteY1" fmla="*/ 11113 h 1143497"/>
                  <a:gd name="connsiteX2" fmla="*/ 12665068 w 12670360"/>
                  <a:gd name="connsiteY2" fmla="*/ 0 h 1143497"/>
                  <a:gd name="connsiteX3" fmla="*/ 12670298 w 12670360"/>
                  <a:gd name="connsiteY3" fmla="*/ 1143497 h 1143497"/>
                  <a:gd name="connsiteX4" fmla="*/ 0 w 12670360"/>
                  <a:gd name="connsiteY4" fmla="*/ 1143497 h 1143497"/>
                  <a:gd name="connsiteX0" fmla="*/ 0 w 12672030"/>
                  <a:gd name="connsiteY0" fmla="*/ 1145878 h 1145878"/>
                  <a:gd name="connsiteX1" fmla="*/ 448503 w 12672030"/>
                  <a:gd name="connsiteY1" fmla="*/ 13494 h 1145878"/>
                  <a:gd name="connsiteX2" fmla="*/ 12672030 w 12672030"/>
                  <a:gd name="connsiteY2" fmla="*/ 0 h 1145878"/>
                  <a:gd name="connsiteX3" fmla="*/ 12670298 w 12672030"/>
                  <a:gd name="connsiteY3" fmla="*/ 1145878 h 1145878"/>
                  <a:gd name="connsiteX4" fmla="*/ 0 w 12672030"/>
                  <a:gd name="connsiteY4" fmla="*/ 1145878 h 1145878"/>
                  <a:gd name="connsiteX0" fmla="*/ 0 w 12670360"/>
                  <a:gd name="connsiteY0" fmla="*/ 1145878 h 1145878"/>
                  <a:gd name="connsiteX1" fmla="*/ 448503 w 12670360"/>
                  <a:gd name="connsiteY1" fmla="*/ 13494 h 1145878"/>
                  <a:gd name="connsiteX2" fmla="*/ 12665067 w 12670360"/>
                  <a:gd name="connsiteY2" fmla="*/ 0 h 1145878"/>
                  <a:gd name="connsiteX3" fmla="*/ 12670298 w 12670360"/>
                  <a:gd name="connsiteY3" fmla="*/ 1145878 h 1145878"/>
                  <a:gd name="connsiteX4" fmla="*/ 0 w 12670360"/>
                  <a:gd name="connsiteY4" fmla="*/ 1145878 h 1145878"/>
                  <a:gd name="connsiteX0" fmla="*/ 0 w 12674351"/>
                  <a:gd name="connsiteY0" fmla="*/ 1145878 h 1145878"/>
                  <a:gd name="connsiteX1" fmla="*/ 448503 w 12674351"/>
                  <a:gd name="connsiteY1" fmla="*/ 13494 h 1145878"/>
                  <a:gd name="connsiteX2" fmla="*/ 12674351 w 12674351"/>
                  <a:gd name="connsiteY2" fmla="*/ 0 h 1145878"/>
                  <a:gd name="connsiteX3" fmla="*/ 12670298 w 12674351"/>
                  <a:gd name="connsiteY3" fmla="*/ 1145878 h 1145878"/>
                  <a:gd name="connsiteX4" fmla="*/ 0 w 12674351"/>
                  <a:gd name="connsiteY4" fmla="*/ 1145878 h 1145878"/>
                  <a:gd name="connsiteX0" fmla="*/ 0 w 12670390"/>
                  <a:gd name="connsiteY0" fmla="*/ 1145878 h 1145878"/>
                  <a:gd name="connsiteX1" fmla="*/ 448503 w 12670390"/>
                  <a:gd name="connsiteY1" fmla="*/ 13494 h 1145878"/>
                  <a:gd name="connsiteX2" fmla="*/ 12667387 w 12670390"/>
                  <a:gd name="connsiteY2" fmla="*/ 0 h 1145878"/>
                  <a:gd name="connsiteX3" fmla="*/ 12670298 w 12670390"/>
                  <a:gd name="connsiteY3" fmla="*/ 1145878 h 1145878"/>
                  <a:gd name="connsiteX4" fmla="*/ 0 w 12670390"/>
                  <a:gd name="connsiteY4" fmla="*/ 1145878 h 1145878"/>
                  <a:gd name="connsiteX0" fmla="*/ 0 w 12670390"/>
                  <a:gd name="connsiteY0" fmla="*/ 1145878 h 1145878"/>
                  <a:gd name="connsiteX1" fmla="*/ 436898 w 12670390"/>
                  <a:gd name="connsiteY1" fmla="*/ 1588 h 1145878"/>
                  <a:gd name="connsiteX2" fmla="*/ 12667387 w 12670390"/>
                  <a:gd name="connsiteY2" fmla="*/ 0 h 1145878"/>
                  <a:gd name="connsiteX3" fmla="*/ 12670298 w 12670390"/>
                  <a:gd name="connsiteY3" fmla="*/ 1145878 h 1145878"/>
                  <a:gd name="connsiteX4" fmla="*/ 0 w 12670390"/>
                  <a:gd name="connsiteY4" fmla="*/ 1145878 h 1145878"/>
                  <a:gd name="connsiteX0" fmla="*/ 0 w 12681995"/>
                  <a:gd name="connsiteY0" fmla="*/ 1148260 h 1148260"/>
                  <a:gd name="connsiteX1" fmla="*/ 448503 w 12681995"/>
                  <a:gd name="connsiteY1" fmla="*/ 1588 h 1148260"/>
                  <a:gd name="connsiteX2" fmla="*/ 12678992 w 12681995"/>
                  <a:gd name="connsiteY2" fmla="*/ 0 h 1148260"/>
                  <a:gd name="connsiteX3" fmla="*/ 12681903 w 12681995"/>
                  <a:gd name="connsiteY3" fmla="*/ 1145878 h 1148260"/>
                  <a:gd name="connsiteX4" fmla="*/ 0 w 12681995"/>
                  <a:gd name="connsiteY4" fmla="*/ 1148260 h 1148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81995" h="1148260">
                    <a:moveTo>
                      <a:pt x="0" y="1148260"/>
                    </a:moveTo>
                    <a:lnTo>
                      <a:pt x="448503" y="1588"/>
                    </a:lnTo>
                    <a:lnTo>
                      <a:pt x="12678992" y="0"/>
                    </a:lnTo>
                    <a:cubicBezTo>
                      <a:pt x="12678210" y="389103"/>
                      <a:pt x="12682685" y="756775"/>
                      <a:pt x="12681903" y="1145878"/>
                    </a:cubicBezTo>
                    <a:lnTo>
                      <a:pt x="0" y="114826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  <p:sp>
            <p:nvSpPr>
              <p:cNvPr id="10" name="Shape 42"/>
              <p:cNvSpPr/>
              <p:nvPr/>
            </p:nvSpPr>
            <p:spPr>
              <a:xfrm>
                <a:off x="0" y="8981256"/>
                <a:ext cx="13004801" cy="792088"/>
              </a:xfrm>
              <a:prstGeom prst="rect">
                <a:avLst/>
              </a:prstGeom>
              <a:solidFill>
                <a:schemeClr val="tx1"/>
              </a:solidFill>
              <a:ln w="12700">
                <a:miter lim="400000"/>
              </a:ln>
              <a:effectLst/>
            </p:spPr>
            <p:txBody>
              <a:bodyPr lIns="0" tIns="0" rIns="0" bIns="0" anchor="ctr"/>
              <a:lstStyle/>
              <a:p>
                <a:pPr lvl="0">
                  <a:defRPr sz="2400">
                    <a:solidFill>
                      <a:srgbClr val="FFFFFF"/>
                    </a:solidFill>
                  </a:defRPr>
                </a:pPr>
                <a:endParaRPr lang="pl-PL" dirty="0"/>
              </a:p>
            </p:txBody>
          </p:sp>
          <p:sp>
            <p:nvSpPr>
              <p:cNvPr id="11" name="Trójkąt prostokątny 14"/>
              <p:cNvSpPr/>
              <p:nvPr/>
            </p:nvSpPr>
            <p:spPr>
              <a:xfrm flipV="1">
                <a:off x="0" y="8978626"/>
                <a:ext cx="318566" cy="789707"/>
              </a:xfrm>
              <a:custGeom>
                <a:avLst/>
                <a:gdLst>
                  <a:gd name="connsiteX0" fmla="*/ 0 w 525736"/>
                  <a:gd name="connsiteY0" fmla="*/ 792088 h 792088"/>
                  <a:gd name="connsiteX1" fmla="*/ 0 w 525736"/>
                  <a:gd name="connsiteY1" fmla="*/ 0 h 792088"/>
                  <a:gd name="connsiteX2" fmla="*/ 525736 w 525736"/>
                  <a:gd name="connsiteY2" fmla="*/ 792088 h 792088"/>
                  <a:gd name="connsiteX3" fmla="*/ 0 w 525736"/>
                  <a:gd name="connsiteY3" fmla="*/ 792088 h 792088"/>
                  <a:gd name="connsiteX0" fmla="*/ 0 w 313804"/>
                  <a:gd name="connsiteY0" fmla="*/ 792088 h 792088"/>
                  <a:gd name="connsiteX1" fmla="*/ 0 w 313804"/>
                  <a:gd name="connsiteY1" fmla="*/ 0 h 792088"/>
                  <a:gd name="connsiteX2" fmla="*/ 313804 w 313804"/>
                  <a:gd name="connsiteY2" fmla="*/ 792088 h 792088"/>
                  <a:gd name="connsiteX3" fmla="*/ 0 w 313804"/>
                  <a:gd name="connsiteY3" fmla="*/ 792088 h 792088"/>
                  <a:gd name="connsiteX0" fmla="*/ 0 w 318566"/>
                  <a:gd name="connsiteY0" fmla="*/ 792088 h 792088"/>
                  <a:gd name="connsiteX1" fmla="*/ 0 w 318566"/>
                  <a:gd name="connsiteY1" fmla="*/ 0 h 792088"/>
                  <a:gd name="connsiteX2" fmla="*/ 318566 w 318566"/>
                  <a:gd name="connsiteY2" fmla="*/ 789707 h 792088"/>
                  <a:gd name="connsiteX3" fmla="*/ 0 w 318566"/>
                  <a:gd name="connsiteY3" fmla="*/ 792088 h 792088"/>
                  <a:gd name="connsiteX0" fmla="*/ 0 w 318566"/>
                  <a:gd name="connsiteY0" fmla="*/ 787325 h 789707"/>
                  <a:gd name="connsiteX1" fmla="*/ 0 w 318566"/>
                  <a:gd name="connsiteY1" fmla="*/ 0 h 789707"/>
                  <a:gd name="connsiteX2" fmla="*/ 318566 w 318566"/>
                  <a:gd name="connsiteY2" fmla="*/ 789707 h 789707"/>
                  <a:gd name="connsiteX3" fmla="*/ 0 w 318566"/>
                  <a:gd name="connsiteY3" fmla="*/ 787325 h 789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8566" h="789707">
                    <a:moveTo>
                      <a:pt x="0" y="787325"/>
                    </a:moveTo>
                    <a:lnTo>
                      <a:pt x="0" y="0"/>
                    </a:lnTo>
                    <a:lnTo>
                      <a:pt x="318566" y="789707"/>
                    </a:lnTo>
                    <a:lnTo>
                      <a:pt x="0" y="787325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</p:grpSp>
      </p:grpSp>
      <p:pic>
        <p:nvPicPr>
          <p:cNvPr id="12" name="Picture 2" descr="D:\Moje obrazy\logo zus\logoZUSnoweRozwiniecie.png"/>
          <p:cNvPicPr>
            <a:picLocks noChangeAspect="1" noChangeArrowheads="1"/>
          </p:cNvPicPr>
          <p:nvPr userDrawn="1"/>
        </p:nvPicPr>
        <p:blipFill>
          <a:blip r:embed="rId2" cstate="print"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6936" y="9233434"/>
            <a:ext cx="1280160" cy="28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ymbol zastępczy tekstu 14"/>
          <p:cNvSpPr>
            <a:spLocks noGrp="1"/>
          </p:cNvSpPr>
          <p:nvPr>
            <p:ph type="body" sz="quarter" idx="11"/>
          </p:nvPr>
        </p:nvSpPr>
        <p:spPr>
          <a:xfrm>
            <a:off x="777600" y="3364632"/>
            <a:ext cx="5508776" cy="496855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32000" indent="-432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864000" indent="-432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marL="1296000" indent="-432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marL="2222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</p:txBody>
      </p:sp>
      <p:sp>
        <p:nvSpPr>
          <p:cNvPr id="16" name="Symbol zastępczy tekstu 14"/>
          <p:cNvSpPr>
            <a:spLocks noGrp="1"/>
          </p:cNvSpPr>
          <p:nvPr>
            <p:ph type="body" sz="quarter" idx="12" hasCustomPrompt="1"/>
          </p:nvPr>
        </p:nvSpPr>
        <p:spPr>
          <a:xfrm>
            <a:off x="741760" y="2212504"/>
            <a:ext cx="11521280" cy="864096"/>
          </a:xfrm>
          <a:prstGeom prst="rect">
            <a:avLst/>
          </a:prstGeom>
        </p:spPr>
        <p:txBody>
          <a:bodyPr/>
          <a:lstStyle>
            <a:lvl1pPr marL="0" marR="0" indent="0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75000"/>
              <a:buFont typeface="Arial" panose="020B0604020202020204" pitchFamily="34" charset="0"/>
              <a:buNone/>
              <a:tabLst/>
              <a:defRPr sz="2500" b="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89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2pPr>
            <a:lvl3pPr marL="1333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3pPr>
            <a:lvl4pPr marL="1778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4pPr>
            <a:lvl5pPr marL="2222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5pPr>
          </a:lstStyle>
          <a:p>
            <a:pPr marL="0" marR="0" lvl="0" indent="0" defTabSz="584200" eaLnBrk="1" fontAlgn="auto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 typeface="Arial" panose="020B0604020202020204" pitchFamily="34" charset="0"/>
              <a:buNone/>
              <a:tabLst/>
              <a:defRPr/>
            </a:pPr>
            <a:r>
              <a:rPr lang="pl-PL" dirty="0" smtClean="0"/>
              <a:t>Tu można wpisać tekst wprowadzający. Zieloną kreskę można w razie potrzeby przesunąć (ale nie wydłużać) we wzorcu: menu „Widok” &gt; „Wzorzec slajdów”.</a:t>
            </a:r>
          </a:p>
        </p:txBody>
      </p:sp>
      <p:sp>
        <p:nvSpPr>
          <p:cNvPr id="17" name="Symbol zastępczy tekstu 2"/>
          <p:cNvSpPr>
            <a:spLocks noGrp="1"/>
          </p:cNvSpPr>
          <p:nvPr>
            <p:ph type="body" sz="quarter" idx="13" hasCustomPrompt="1"/>
          </p:nvPr>
        </p:nvSpPr>
        <p:spPr>
          <a:xfrm>
            <a:off x="3046016" y="77664"/>
            <a:ext cx="9217024" cy="38171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spcAft>
                <a:spcPts val="600"/>
              </a:spcAft>
              <a:buNone/>
              <a:defRPr sz="1900" b="1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pl-PL" dirty="0" smtClean="0"/>
              <a:t>Tytuł sekcji (najlepiej wpisać w „Widoku wzorca” do układu slajdu dla każdej sekcji) </a:t>
            </a:r>
          </a:p>
        </p:txBody>
      </p:sp>
      <p:sp>
        <p:nvSpPr>
          <p:cNvPr id="18" name="Symbol zastępczy tekstu 14"/>
          <p:cNvSpPr>
            <a:spLocks noGrp="1"/>
          </p:cNvSpPr>
          <p:nvPr>
            <p:ph type="body" sz="quarter" idx="14" hasCustomPrompt="1"/>
          </p:nvPr>
        </p:nvSpPr>
        <p:spPr>
          <a:xfrm>
            <a:off x="741760" y="844352"/>
            <a:ext cx="11521280" cy="86409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200" b="1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89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2pPr>
            <a:lvl3pPr marL="1333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3pPr>
            <a:lvl4pPr marL="1778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4pPr>
            <a:lvl5pPr marL="2222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5pPr>
          </a:lstStyle>
          <a:p>
            <a:pPr lvl="0"/>
            <a:r>
              <a:rPr lang="pl-PL" dirty="0" smtClean="0"/>
              <a:t>Tytuł slajdu krótszy</a:t>
            </a:r>
          </a:p>
        </p:txBody>
      </p:sp>
      <p:sp>
        <p:nvSpPr>
          <p:cNvPr id="19" name="Shape 35"/>
          <p:cNvSpPr/>
          <p:nvPr userDrawn="1"/>
        </p:nvSpPr>
        <p:spPr>
          <a:xfrm>
            <a:off x="829279" y="1780456"/>
            <a:ext cx="1270000" cy="212031"/>
          </a:xfrm>
          <a:prstGeom prst="rect">
            <a:avLst/>
          </a:prstGeom>
          <a:solidFill>
            <a:srgbClr val="029A3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lang="pl-PL" dirty="0"/>
          </a:p>
        </p:txBody>
      </p:sp>
      <p:sp>
        <p:nvSpPr>
          <p:cNvPr id="21" name="Symbol zastępczy zawartości 20"/>
          <p:cNvSpPr>
            <a:spLocks noGrp="1"/>
          </p:cNvSpPr>
          <p:nvPr>
            <p:ph sz="quarter" idx="15"/>
          </p:nvPr>
        </p:nvSpPr>
        <p:spPr>
          <a:xfrm>
            <a:off x="6789738" y="3364632"/>
            <a:ext cx="5473302" cy="496855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32000" indent="-432000"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864000" indent="-432000"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marL="1296000" indent="-432000"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>
              <a:defRPr sz="16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</p:txBody>
      </p:sp>
      <p:sp>
        <p:nvSpPr>
          <p:cNvPr id="2" name="pole tekstowe 1"/>
          <p:cNvSpPr txBox="1"/>
          <p:nvPr userDrawn="1"/>
        </p:nvSpPr>
        <p:spPr>
          <a:xfrm>
            <a:off x="829279" y="83994"/>
            <a:ext cx="776577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C19836D0-3F8D-48FA-A6B3-A53F85479A39}" type="slidenum">
              <a:rPr kumimoji="0" lang="pl-PL" sz="2000" b="1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libri" panose="020F0502020204030204" pitchFamily="34" charset="0"/>
                <a:ea typeface="+mn-ea"/>
                <a:cs typeface="+mn-cs"/>
                <a:sym typeface="Helvetica Light"/>
              </a:rPr>
              <a:t>‹#›</a:t>
            </a:fld>
            <a:endParaRPr kumimoji="0" lang="pl-PL" sz="2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alibri" panose="020F0502020204030204" pitchFamily="34" charset="0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16358335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z dużą grafiką - krótszy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/>
          <p:cNvGrpSpPr/>
          <p:nvPr userDrawn="1"/>
        </p:nvGrpSpPr>
        <p:grpSpPr>
          <a:xfrm>
            <a:off x="-1" y="0"/>
            <a:ext cx="13004802" cy="9773344"/>
            <a:chOff x="-1" y="0"/>
            <a:chExt cx="13004802" cy="9773344"/>
          </a:xfrm>
        </p:grpSpPr>
        <p:sp>
          <p:nvSpPr>
            <p:cNvPr id="5" name="Trapez 3"/>
            <p:cNvSpPr/>
            <p:nvPr/>
          </p:nvSpPr>
          <p:spPr>
            <a:xfrm flipH="1" flipV="1">
              <a:off x="2439" y="0"/>
              <a:ext cx="2923680" cy="574130"/>
            </a:xfrm>
            <a:custGeom>
              <a:avLst/>
              <a:gdLst>
                <a:gd name="connsiteX0" fmla="*/ 0 w 12651729"/>
                <a:gd name="connsiteY0" fmla="*/ 1132384 h 1132384"/>
                <a:gd name="connsiteX1" fmla="*/ 448503 w 12651729"/>
                <a:gd name="connsiteY1" fmla="*/ 0 h 1132384"/>
                <a:gd name="connsiteX2" fmla="*/ 12203226 w 12651729"/>
                <a:gd name="connsiteY2" fmla="*/ 0 h 1132384"/>
                <a:gd name="connsiteX3" fmla="*/ 12651729 w 12651729"/>
                <a:gd name="connsiteY3" fmla="*/ 1132384 h 1132384"/>
                <a:gd name="connsiteX4" fmla="*/ 0 w 12651729"/>
                <a:gd name="connsiteY4" fmla="*/ 1132384 h 1132384"/>
                <a:gd name="connsiteX0" fmla="*/ 0 w 12651729"/>
                <a:gd name="connsiteY0" fmla="*/ 1160959 h 1160959"/>
                <a:gd name="connsiteX1" fmla="*/ 448503 w 12651729"/>
                <a:gd name="connsiteY1" fmla="*/ 28575 h 1160959"/>
                <a:gd name="connsiteX2" fmla="*/ 12622326 w 12651729"/>
                <a:gd name="connsiteY2" fmla="*/ 0 h 1160959"/>
                <a:gd name="connsiteX3" fmla="*/ 12651729 w 12651729"/>
                <a:gd name="connsiteY3" fmla="*/ 1160959 h 1160959"/>
                <a:gd name="connsiteX4" fmla="*/ 0 w 12651729"/>
                <a:gd name="connsiteY4" fmla="*/ 1160959 h 1160959"/>
                <a:gd name="connsiteX0" fmla="*/ 0 w 12654076"/>
                <a:gd name="connsiteY0" fmla="*/ 1167309 h 1167309"/>
                <a:gd name="connsiteX1" fmla="*/ 448503 w 12654076"/>
                <a:gd name="connsiteY1" fmla="*/ 34925 h 1167309"/>
                <a:gd name="connsiteX2" fmla="*/ 12654076 w 12654076"/>
                <a:gd name="connsiteY2" fmla="*/ 0 h 1167309"/>
                <a:gd name="connsiteX3" fmla="*/ 12651729 w 12654076"/>
                <a:gd name="connsiteY3" fmla="*/ 1167309 h 1167309"/>
                <a:gd name="connsiteX4" fmla="*/ 0 w 12654076"/>
                <a:gd name="connsiteY4" fmla="*/ 1167309 h 1167309"/>
                <a:gd name="connsiteX0" fmla="*/ 0 w 12660426"/>
                <a:gd name="connsiteY0" fmla="*/ 1148259 h 1148259"/>
                <a:gd name="connsiteX1" fmla="*/ 448503 w 12660426"/>
                <a:gd name="connsiteY1" fmla="*/ 15875 h 1148259"/>
                <a:gd name="connsiteX2" fmla="*/ 12660426 w 12660426"/>
                <a:gd name="connsiteY2" fmla="*/ 0 h 1148259"/>
                <a:gd name="connsiteX3" fmla="*/ 12651729 w 12660426"/>
                <a:gd name="connsiteY3" fmla="*/ 1148259 h 1148259"/>
                <a:gd name="connsiteX4" fmla="*/ 0 w 12660426"/>
                <a:gd name="connsiteY4" fmla="*/ 1148259 h 1148259"/>
                <a:gd name="connsiteX0" fmla="*/ 0 w 12670336"/>
                <a:gd name="connsiteY0" fmla="*/ 1148259 h 1148259"/>
                <a:gd name="connsiteX1" fmla="*/ 448503 w 12670336"/>
                <a:gd name="connsiteY1" fmla="*/ 15875 h 1148259"/>
                <a:gd name="connsiteX2" fmla="*/ 12660426 w 12670336"/>
                <a:gd name="connsiteY2" fmla="*/ 0 h 1148259"/>
                <a:gd name="connsiteX3" fmla="*/ 12670298 w 12670336"/>
                <a:gd name="connsiteY3" fmla="*/ 1148259 h 1148259"/>
                <a:gd name="connsiteX4" fmla="*/ 0 w 12670336"/>
                <a:gd name="connsiteY4" fmla="*/ 1148259 h 1148259"/>
                <a:gd name="connsiteX0" fmla="*/ 0 w 12672031"/>
                <a:gd name="connsiteY0" fmla="*/ 1143497 h 1143497"/>
                <a:gd name="connsiteX1" fmla="*/ 448503 w 12672031"/>
                <a:gd name="connsiteY1" fmla="*/ 11113 h 1143497"/>
                <a:gd name="connsiteX2" fmla="*/ 12672031 w 12672031"/>
                <a:gd name="connsiteY2" fmla="*/ 0 h 1143497"/>
                <a:gd name="connsiteX3" fmla="*/ 12670298 w 12672031"/>
                <a:gd name="connsiteY3" fmla="*/ 1143497 h 1143497"/>
                <a:gd name="connsiteX4" fmla="*/ 0 w 12672031"/>
                <a:gd name="connsiteY4" fmla="*/ 1143497 h 1143497"/>
                <a:gd name="connsiteX0" fmla="*/ 0 w 12670360"/>
                <a:gd name="connsiteY0" fmla="*/ 1143497 h 1143497"/>
                <a:gd name="connsiteX1" fmla="*/ 448503 w 12670360"/>
                <a:gd name="connsiteY1" fmla="*/ 11113 h 1143497"/>
                <a:gd name="connsiteX2" fmla="*/ 12665068 w 12670360"/>
                <a:gd name="connsiteY2" fmla="*/ 0 h 1143497"/>
                <a:gd name="connsiteX3" fmla="*/ 12670298 w 12670360"/>
                <a:gd name="connsiteY3" fmla="*/ 1143497 h 1143497"/>
                <a:gd name="connsiteX4" fmla="*/ 0 w 12670360"/>
                <a:gd name="connsiteY4" fmla="*/ 1143497 h 1143497"/>
                <a:gd name="connsiteX0" fmla="*/ 0 w 12672030"/>
                <a:gd name="connsiteY0" fmla="*/ 1145878 h 1145878"/>
                <a:gd name="connsiteX1" fmla="*/ 448503 w 12672030"/>
                <a:gd name="connsiteY1" fmla="*/ 13494 h 1145878"/>
                <a:gd name="connsiteX2" fmla="*/ 12672030 w 12672030"/>
                <a:gd name="connsiteY2" fmla="*/ 0 h 1145878"/>
                <a:gd name="connsiteX3" fmla="*/ 12670298 w 12672030"/>
                <a:gd name="connsiteY3" fmla="*/ 1145878 h 1145878"/>
                <a:gd name="connsiteX4" fmla="*/ 0 w 12672030"/>
                <a:gd name="connsiteY4" fmla="*/ 1145878 h 1145878"/>
                <a:gd name="connsiteX0" fmla="*/ 0 w 12670360"/>
                <a:gd name="connsiteY0" fmla="*/ 1145878 h 1145878"/>
                <a:gd name="connsiteX1" fmla="*/ 448503 w 12670360"/>
                <a:gd name="connsiteY1" fmla="*/ 13494 h 1145878"/>
                <a:gd name="connsiteX2" fmla="*/ 12665067 w 12670360"/>
                <a:gd name="connsiteY2" fmla="*/ 0 h 1145878"/>
                <a:gd name="connsiteX3" fmla="*/ 12670298 w 12670360"/>
                <a:gd name="connsiteY3" fmla="*/ 1145878 h 1145878"/>
                <a:gd name="connsiteX4" fmla="*/ 0 w 12670360"/>
                <a:gd name="connsiteY4" fmla="*/ 1145878 h 1145878"/>
                <a:gd name="connsiteX0" fmla="*/ 0 w 12674351"/>
                <a:gd name="connsiteY0" fmla="*/ 1145878 h 1145878"/>
                <a:gd name="connsiteX1" fmla="*/ 448503 w 12674351"/>
                <a:gd name="connsiteY1" fmla="*/ 13494 h 1145878"/>
                <a:gd name="connsiteX2" fmla="*/ 12674351 w 12674351"/>
                <a:gd name="connsiteY2" fmla="*/ 0 h 1145878"/>
                <a:gd name="connsiteX3" fmla="*/ 12670298 w 12674351"/>
                <a:gd name="connsiteY3" fmla="*/ 1145878 h 1145878"/>
                <a:gd name="connsiteX4" fmla="*/ 0 w 12674351"/>
                <a:gd name="connsiteY4" fmla="*/ 1145878 h 1145878"/>
                <a:gd name="connsiteX0" fmla="*/ 0 w 12670390"/>
                <a:gd name="connsiteY0" fmla="*/ 1145878 h 1145878"/>
                <a:gd name="connsiteX1" fmla="*/ 448503 w 12670390"/>
                <a:gd name="connsiteY1" fmla="*/ 13494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70390"/>
                <a:gd name="connsiteY0" fmla="*/ 1145878 h 1145878"/>
                <a:gd name="connsiteX1" fmla="*/ 436898 w 12670390"/>
                <a:gd name="connsiteY1" fmla="*/ 1588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81995"/>
                <a:gd name="connsiteY0" fmla="*/ 1148260 h 1148260"/>
                <a:gd name="connsiteX1" fmla="*/ 448503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61912 h 1161912"/>
                <a:gd name="connsiteX1" fmla="*/ 745982 w 12681995"/>
                <a:gd name="connsiteY1" fmla="*/ 0 h 1161912"/>
                <a:gd name="connsiteX2" fmla="*/ 12678992 w 12681995"/>
                <a:gd name="connsiteY2" fmla="*/ 13652 h 1161912"/>
                <a:gd name="connsiteX3" fmla="*/ 12681903 w 12681995"/>
                <a:gd name="connsiteY3" fmla="*/ 1159530 h 1161912"/>
                <a:gd name="connsiteX4" fmla="*/ 0 w 12681995"/>
                <a:gd name="connsiteY4" fmla="*/ 1161912 h 1161912"/>
                <a:gd name="connsiteX0" fmla="*/ 0 w 12681995"/>
                <a:gd name="connsiteY0" fmla="*/ 1148260 h 1148260"/>
                <a:gd name="connsiteX1" fmla="*/ 1010407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208726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61912 h 1161912"/>
                <a:gd name="connsiteX1" fmla="*/ 1043460 w 12681995"/>
                <a:gd name="connsiteY1" fmla="*/ 0 h 1161912"/>
                <a:gd name="connsiteX2" fmla="*/ 12678992 w 12681995"/>
                <a:gd name="connsiteY2" fmla="*/ 13652 h 1161912"/>
                <a:gd name="connsiteX3" fmla="*/ 12681903 w 12681995"/>
                <a:gd name="connsiteY3" fmla="*/ 1159530 h 1161912"/>
                <a:gd name="connsiteX4" fmla="*/ 0 w 12681995"/>
                <a:gd name="connsiteY4" fmla="*/ 1161912 h 1161912"/>
                <a:gd name="connsiteX0" fmla="*/ 0 w 12681995"/>
                <a:gd name="connsiteY0" fmla="*/ 1148260 h 1148260"/>
                <a:gd name="connsiteX1" fmla="*/ 1043460 w 12681995"/>
                <a:gd name="connsiteY1" fmla="*/ 53024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064120 w 12681995"/>
                <a:gd name="connsiteY1" fmla="*/ 25304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033132 w 12681995"/>
                <a:gd name="connsiteY1" fmla="*/ 636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81995" h="1148260">
                  <a:moveTo>
                    <a:pt x="0" y="1148260"/>
                  </a:moveTo>
                  <a:lnTo>
                    <a:pt x="1033132" y="636"/>
                  </a:lnTo>
                  <a:lnTo>
                    <a:pt x="12678992" y="0"/>
                  </a:lnTo>
                  <a:cubicBezTo>
                    <a:pt x="12678210" y="389103"/>
                    <a:pt x="12682685" y="756775"/>
                    <a:pt x="12681903" y="1145878"/>
                  </a:cubicBezTo>
                  <a:lnTo>
                    <a:pt x="0" y="114826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grpSp>
          <p:nvGrpSpPr>
            <p:cNvPr id="6" name="Grupa 5"/>
            <p:cNvGrpSpPr/>
            <p:nvPr/>
          </p:nvGrpSpPr>
          <p:grpSpPr>
            <a:xfrm>
              <a:off x="-1" y="8625084"/>
              <a:ext cx="13004802" cy="1148260"/>
              <a:chOff x="-1" y="8625084"/>
              <a:chExt cx="13004802" cy="1148260"/>
            </a:xfrm>
          </p:grpSpPr>
          <p:sp>
            <p:nvSpPr>
              <p:cNvPr id="7" name="Trapez 3"/>
              <p:cNvSpPr/>
              <p:nvPr/>
            </p:nvSpPr>
            <p:spPr>
              <a:xfrm>
                <a:off x="-1" y="8625084"/>
                <a:ext cx="13004801" cy="1148260"/>
              </a:xfrm>
              <a:custGeom>
                <a:avLst/>
                <a:gdLst>
                  <a:gd name="connsiteX0" fmla="*/ 0 w 12651729"/>
                  <a:gd name="connsiteY0" fmla="*/ 1132384 h 1132384"/>
                  <a:gd name="connsiteX1" fmla="*/ 448503 w 12651729"/>
                  <a:gd name="connsiteY1" fmla="*/ 0 h 1132384"/>
                  <a:gd name="connsiteX2" fmla="*/ 12203226 w 12651729"/>
                  <a:gd name="connsiteY2" fmla="*/ 0 h 1132384"/>
                  <a:gd name="connsiteX3" fmla="*/ 12651729 w 12651729"/>
                  <a:gd name="connsiteY3" fmla="*/ 1132384 h 1132384"/>
                  <a:gd name="connsiteX4" fmla="*/ 0 w 12651729"/>
                  <a:gd name="connsiteY4" fmla="*/ 1132384 h 1132384"/>
                  <a:gd name="connsiteX0" fmla="*/ 0 w 12651729"/>
                  <a:gd name="connsiteY0" fmla="*/ 1160959 h 1160959"/>
                  <a:gd name="connsiteX1" fmla="*/ 448503 w 12651729"/>
                  <a:gd name="connsiteY1" fmla="*/ 28575 h 1160959"/>
                  <a:gd name="connsiteX2" fmla="*/ 12622326 w 12651729"/>
                  <a:gd name="connsiteY2" fmla="*/ 0 h 1160959"/>
                  <a:gd name="connsiteX3" fmla="*/ 12651729 w 12651729"/>
                  <a:gd name="connsiteY3" fmla="*/ 1160959 h 1160959"/>
                  <a:gd name="connsiteX4" fmla="*/ 0 w 12651729"/>
                  <a:gd name="connsiteY4" fmla="*/ 1160959 h 1160959"/>
                  <a:gd name="connsiteX0" fmla="*/ 0 w 12654076"/>
                  <a:gd name="connsiteY0" fmla="*/ 1167309 h 1167309"/>
                  <a:gd name="connsiteX1" fmla="*/ 448503 w 12654076"/>
                  <a:gd name="connsiteY1" fmla="*/ 34925 h 1167309"/>
                  <a:gd name="connsiteX2" fmla="*/ 12654076 w 12654076"/>
                  <a:gd name="connsiteY2" fmla="*/ 0 h 1167309"/>
                  <a:gd name="connsiteX3" fmla="*/ 12651729 w 12654076"/>
                  <a:gd name="connsiteY3" fmla="*/ 1167309 h 1167309"/>
                  <a:gd name="connsiteX4" fmla="*/ 0 w 12654076"/>
                  <a:gd name="connsiteY4" fmla="*/ 1167309 h 1167309"/>
                  <a:gd name="connsiteX0" fmla="*/ 0 w 12660426"/>
                  <a:gd name="connsiteY0" fmla="*/ 1148259 h 1148259"/>
                  <a:gd name="connsiteX1" fmla="*/ 448503 w 12660426"/>
                  <a:gd name="connsiteY1" fmla="*/ 15875 h 1148259"/>
                  <a:gd name="connsiteX2" fmla="*/ 12660426 w 12660426"/>
                  <a:gd name="connsiteY2" fmla="*/ 0 h 1148259"/>
                  <a:gd name="connsiteX3" fmla="*/ 12651729 w 12660426"/>
                  <a:gd name="connsiteY3" fmla="*/ 1148259 h 1148259"/>
                  <a:gd name="connsiteX4" fmla="*/ 0 w 12660426"/>
                  <a:gd name="connsiteY4" fmla="*/ 1148259 h 1148259"/>
                  <a:gd name="connsiteX0" fmla="*/ 0 w 12670336"/>
                  <a:gd name="connsiteY0" fmla="*/ 1148259 h 1148259"/>
                  <a:gd name="connsiteX1" fmla="*/ 448503 w 12670336"/>
                  <a:gd name="connsiteY1" fmla="*/ 15875 h 1148259"/>
                  <a:gd name="connsiteX2" fmla="*/ 12660426 w 12670336"/>
                  <a:gd name="connsiteY2" fmla="*/ 0 h 1148259"/>
                  <a:gd name="connsiteX3" fmla="*/ 12670298 w 12670336"/>
                  <a:gd name="connsiteY3" fmla="*/ 1148259 h 1148259"/>
                  <a:gd name="connsiteX4" fmla="*/ 0 w 12670336"/>
                  <a:gd name="connsiteY4" fmla="*/ 1148259 h 1148259"/>
                  <a:gd name="connsiteX0" fmla="*/ 0 w 12672031"/>
                  <a:gd name="connsiteY0" fmla="*/ 1143497 h 1143497"/>
                  <a:gd name="connsiteX1" fmla="*/ 448503 w 12672031"/>
                  <a:gd name="connsiteY1" fmla="*/ 11113 h 1143497"/>
                  <a:gd name="connsiteX2" fmla="*/ 12672031 w 12672031"/>
                  <a:gd name="connsiteY2" fmla="*/ 0 h 1143497"/>
                  <a:gd name="connsiteX3" fmla="*/ 12670298 w 12672031"/>
                  <a:gd name="connsiteY3" fmla="*/ 1143497 h 1143497"/>
                  <a:gd name="connsiteX4" fmla="*/ 0 w 12672031"/>
                  <a:gd name="connsiteY4" fmla="*/ 1143497 h 1143497"/>
                  <a:gd name="connsiteX0" fmla="*/ 0 w 12670360"/>
                  <a:gd name="connsiteY0" fmla="*/ 1143497 h 1143497"/>
                  <a:gd name="connsiteX1" fmla="*/ 448503 w 12670360"/>
                  <a:gd name="connsiteY1" fmla="*/ 11113 h 1143497"/>
                  <a:gd name="connsiteX2" fmla="*/ 12665068 w 12670360"/>
                  <a:gd name="connsiteY2" fmla="*/ 0 h 1143497"/>
                  <a:gd name="connsiteX3" fmla="*/ 12670298 w 12670360"/>
                  <a:gd name="connsiteY3" fmla="*/ 1143497 h 1143497"/>
                  <a:gd name="connsiteX4" fmla="*/ 0 w 12670360"/>
                  <a:gd name="connsiteY4" fmla="*/ 1143497 h 1143497"/>
                  <a:gd name="connsiteX0" fmla="*/ 0 w 12672030"/>
                  <a:gd name="connsiteY0" fmla="*/ 1145878 h 1145878"/>
                  <a:gd name="connsiteX1" fmla="*/ 448503 w 12672030"/>
                  <a:gd name="connsiteY1" fmla="*/ 13494 h 1145878"/>
                  <a:gd name="connsiteX2" fmla="*/ 12672030 w 12672030"/>
                  <a:gd name="connsiteY2" fmla="*/ 0 h 1145878"/>
                  <a:gd name="connsiteX3" fmla="*/ 12670298 w 12672030"/>
                  <a:gd name="connsiteY3" fmla="*/ 1145878 h 1145878"/>
                  <a:gd name="connsiteX4" fmla="*/ 0 w 12672030"/>
                  <a:gd name="connsiteY4" fmla="*/ 1145878 h 1145878"/>
                  <a:gd name="connsiteX0" fmla="*/ 0 w 12670360"/>
                  <a:gd name="connsiteY0" fmla="*/ 1145878 h 1145878"/>
                  <a:gd name="connsiteX1" fmla="*/ 448503 w 12670360"/>
                  <a:gd name="connsiteY1" fmla="*/ 13494 h 1145878"/>
                  <a:gd name="connsiteX2" fmla="*/ 12665067 w 12670360"/>
                  <a:gd name="connsiteY2" fmla="*/ 0 h 1145878"/>
                  <a:gd name="connsiteX3" fmla="*/ 12670298 w 12670360"/>
                  <a:gd name="connsiteY3" fmla="*/ 1145878 h 1145878"/>
                  <a:gd name="connsiteX4" fmla="*/ 0 w 12670360"/>
                  <a:gd name="connsiteY4" fmla="*/ 1145878 h 1145878"/>
                  <a:gd name="connsiteX0" fmla="*/ 0 w 12674351"/>
                  <a:gd name="connsiteY0" fmla="*/ 1145878 h 1145878"/>
                  <a:gd name="connsiteX1" fmla="*/ 448503 w 12674351"/>
                  <a:gd name="connsiteY1" fmla="*/ 13494 h 1145878"/>
                  <a:gd name="connsiteX2" fmla="*/ 12674351 w 12674351"/>
                  <a:gd name="connsiteY2" fmla="*/ 0 h 1145878"/>
                  <a:gd name="connsiteX3" fmla="*/ 12670298 w 12674351"/>
                  <a:gd name="connsiteY3" fmla="*/ 1145878 h 1145878"/>
                  <a:gd name="connsiteX4" fmla="*/ 0 w 12674351"/>
                  <a:gd name="connsiteY4" fmla="*/ 1145878 h 1145878"/>
                  <a:gd name="connsiteX0" fmla="*/ 0 w 12670390"/>
                  <a:gd name="connsiteY0" fmla="*/ 1145878 h 1145878"/>
                  <a:gd name="connsiteX1" fmla="*/ 448503 w 12670390"/>
                  <a:gd name="connsiteY1" fmla="*/ 13494 h 1145878"/>
                  <a:gd name="connsiteX2" fmla="*/ 12667387 w 12670390"/>
                  <a:gd name="connsiteY2" fmla="*/ 0 h 1145878"/>
                  <a:gd name="connsiteX3" fmla="*/ 12670298 w 12670390"/>
                  <a:gd name="connsiteY3" fmla="*/ 1145878 h 1145878"/>
                  <a:gd name="connsiteX4" fmla="*/ 0 w 12670390"/>
                  <a:gd name="connsiteY4" fmla="*/ 1145878 h 1145878"/>
                  <a:gd name="connsiteX0" fmla="*/ 0 w 12670390"/>
                  <a:gd name="connsiteY0" fmla="*/ 1145878 h 1145878"/>
                  <a:gd name="connsiteX1" fmla="*/ 436898 w 12670390"/>
                  <a:gd name="connsiteY1" fmla="*/ 1588 h 1145878"/>
                  <a:gd name="connsiteX2" fmla="*/ 12667387 w 12670390"/>
                  <a:gd name="connsiteY2" fmla="*/ 0 h 1145878"/>
                  <a:gd name="connsiteX3" fmla="*/ 12670298 w 12670390"/>
                  <a:gd name="connsiteY3" fmla="*/ 1145878 h 1145878"/>
                  <a:gd name="connsiteX4" fmla="*/ 0 w 12670390"/>
                  <a:gd name="connsiteY4" fmla="*/ 1145878 h 1145878"/>
                  <a:gd name="connsiteX0" fmla="*/ 0 w 12681995"/>
                  <a:gd name="connsiteY0" fmla="*/ 1148260 h 1148260"/>
                  <a:gd name="connsiteX1" fmla="*/ 448503 w 12681995"/>
                  <a:gd name="connsiteY1" fmla="*/ 1588 h 1148260"/>
                  <a:gd name="connsiteX2" fmla="*/ 12678992 w 12681995"/>
                  <a:gd name="connsiteY2" fmla="*/ 0 h 1148260"/>
                  <a:gd name="connsiteX3" fmla="*/ 12681903 w 12681995"/>
                  <a:gd name="connsiteY3" fmla="*/ 1145878 h 1148260"/>
                  <a:gd name="connsiteX4" fmla="*/ 0 w 12681995"/>
                  <a:gd name="connsiteY4" fmla="*/ 1148260 h 1148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81995" h="1148260">
                    <a:moveTo>
                      <a:pt x="0" y="1148260"/>
                    </a:moveTo>
                    <a:lnTo>
                      <a:pt x="448503" y="1588"/>
                    </a:lnTo>
                    <a:lnTo>
                      <a:pt x="12678992" y="0"/>
                    </a:lnTo>
                    <a:cubicBezTo>
                      <a:pt x="12678210" y="389103"/>
                      <a:pt x="12682685" y="756775"/>
                      <a:pt x="12681903" y="1145878"/>
                    </a:cubicBezTo>
                    <a:lnTo>
                      <a:pt x="0" y="114826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  <p:sp>
            <p:nvSpPr>
              <p:cNvPr id="10" name="Shape 42"/>
              <p:cNvSpPr/>
              <p:nvPr/>
            </p:nvSpPr>
            <p:spPr>
              <a:xfrm>
                <a:off x="0" y="8981256"/>
                <a:ext cx="13004801" cy="792088"/>
              </a:xfrm>
              <a:prstGeom prst="rect">
                <a:avLst/>
              </a:prstGeom>
              <a:solidFill>
                <a:schemeClr val="tx1"/>
              </a:solidFill>
              <a:ln w="12700">
                <a:miter lim="400000"/>
              </a:ln>
              <a:effectLst/>
            </p:spPr>
            <p:txBody>
              <a:bodyPr lIns="0" tIns="0" rIns="0" bIns="0" anchor="ctr"/>
              <a:lstStyle/>
              <a:p>
                <a:pPr lvl="0">
                  <a:defRPr sz="2400">
                    <a:solidFill>
                      <a:srgbClr val="FFFFFF"/>
                    </a:solidFill>
                  </a:defRPr>
                </a:pPr>
                <a:endParaRPr lang="pl-PL" dirty="0"/>
              </a:p>
            </p:txBody>
          </p:sp>
          <p:sp>
            <p:nvSpPr>
              <p:cNvPr id="11" name="Trójkąt prostokątny 14"/>
              <p:cNvSpPr/>
              <p:nvPr/>
            </p:nvSpPr>
            <p:spPr>
              <a:xfrm flipV="1">
                <a:off x="0" y="8978626"/>
                <a:ext cx="318566" cy="789707"/>
              </a:xfrm>
              <a:custGeom>
                <a:avLst/>
                <a:gdLst>
                  <a:gd name="connsiteX0" fmla="*/ 0 w 525736"/>
                  <a:gd name="connsiteY0" fmla="*/ 792088 h 792088"/>
                  <a:gd name="connsiteX1" fmla="*/ 0 w 525736"/>
                  <a:gd name="connsiteY1" fmla="*/ 0 h 792088"/>
                  <a:gd name="connsiteX2" fmla="*/ 525736 w 525736"/>
                  <a:gd name="connsiteY2" fmla="*/ 792088 h 792088"/>
                  <a:gd name="connsiteX3" fmla="*/ 0 w 525736"/>
                  <a:gd name="connsiteY3" fmla="*/ 792088 h 792088"/>
                  <a:gd name="connsiteX0" fmla="*/ 0 w 313804"/>
                  <a:gd name="connsiteY0" fmla="*/ 792088 h 792088"/>
                  <a:gd name="connsiteX1" fmla="*/ 0 w 313804"/>
                  <a:gd name="connsiteY1" fmla="*/ 0 h 792088"/>
                  <a:gd name="connsiteX2" fmla="*/ 313804 w 313804"/>
                  <a:gd name="connsiteY2" fmla="*/ 792088 h 792088"/>
                  <a:gd name="connsiteX3" fmla="*/ 0 w 313804"/>
                  <a:gd name="connsiteY3" fmla="*/ 792088 h 792088"/>
                  <a:gd name="connsiteX0" fmla="*/ 0 w 318566"/>
                  <a:gd name="connsiteY0" fmla="*/ 792088 h 792088"/>
                  <a:gd name="connsiteX1" fmla="*/ 0 w 318566"/>
                  <a:gd name="connsiteY1" fmla="*/ 0 h 792088"/>
                  <a:gd name="connsiteX2" fmla="*/ 318566 w 318566"/>
                  <a:gd name="connsiteY2" fmla="*/ 789707 h 792088"/>
                  <a:gd name="connsiteX3" fmla="*/ 0 w 318566"/>
                  <a:gd name="connsiteY3" fmla="*/ 792088 h 792088"/>
                  <a:gd name="connsiteX0" fmla="*/ 0 w 318566"/>
                  <a:gd name="connsiteY0" fmla="*/ 787325 h 789707"/>
                  <a:gd name="connsiteX1" fmla="*/ 0 w 318566"/>
                  <a:gd name="connsiteY1" fmla="*/ 0 h 789707"/>
                  <a:gd name="connsiteX2" fmla="*/ 318566 w 318566"/>
                  <a:gd name="connsiteY2" fmla="*/ 789707 h 789707"/>
                  <a:gd name="connsiteX3" fmla="*/ 0 w 318566"/>
                  <a:gd name="connsiteY3" fmla="*/ 787325 h 789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8566" h="789707">
                    <a:moveTo>
                      <a:pt x="0" y="787325"/>
                    </a:moveTo>
                    <a:lnTo>
                      <a:pt x="0" y="0"/>
                    </a:lnTo>
                    <a:lnTo>
                      <a:pt x="318566" y="789707"/>
                    </a:lnTo>
                    <a:lnTo>
                      <a:pt x="0" y="787325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</p:grpSp>
      </p:grpSp>
      <p:pic>
        <p:nvPicPr>
          <p:cNvPr id="12" name="Picture 2" descr="D:\Moje obrazy\logo zus\logoZUSnoweRozwiniecie.png"/>
          <p:cNvPicPr>
            <a:picLocks noChangeAspect="1" noChangeArrowheads="1"/>
          </p:cNvPicPr>
          <p:nvPr userDrawn="1"/>
        </p:nvPicPr>
        <p:blipFill>
          <a:blip r:embed="rId2" cstate="print"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6936" y="9233434"/>
            <a:ext cx="1280160" cy="28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ymbol zastępczy tekstu 14"/>
          <p:cNvSpPr>
            <a:spLocks noGrp="1"/>
          </p:cNvSpPr>
          <p:nvPr>
            <p:ph type="body" sz="quarter" idx="11"/>
          </p:nvPr>
        </p:nvSpPr>
        <p:spPr>
          <a:xfrm>
            <a:off x="6790432" y="4588768"/>
            <a:ext cx="5508776" cy="374441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32000" indent="-432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864000" indent="-432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marL="1296000" indent="-432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marL="2222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</p:txBody>
      </p:sp>
      <p:sp>
        <p:nvSpPr>
          <p:cNvPr id="16" name="Symbol zastępczy tekstu 14"/>
          <p:cNvSpPr>
            <a:spLocks noGrp="1"/>
          </p:cNvSpPr>
          <p:nvPr>
            <p:ph type="body" sz="quarter" idx="12" hasCustomPrompt="1"/>
          </p:nvPr>
        </p:nvSpPr>
        <p:spPr>
          <a:xfrm>
            <a:off x="6790432" y="2716560"/>
            <a:ext cx="5472608" cy="1656184"/>
          </a:xfrm>
          <a:prstGeom prst="rect">
            <a:avLst/>
          </a:prstGeom>
        </p:spPr>
        <p:txBody>
          <a:bodyPr/>
          <a:lstStyle>
            <a:lvl1pPr marL="0" marR="0" indent="0" defTabSz="584200" eaLnBrk="1" fontAlgn="auto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 typeface="Arial" panose="020B0604020202020204" pitchFamily="34" charset="0"/>
              <a:buNone/>
              <a:tabLst/>
              <a:defRPr sz="2500" b="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89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2pPr>
            <a:lvl3pPr marL="1333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3pPr>
            <a:lvl4pPr marL="1778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4pPr>
            <a:lvl5pPr marL="2222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5pPr>
          </a:lstStyle>
          <a:p>
            <a:pPr marL="0" marR="0" lvl="0" indent="0" defTabSz="584200" eaLnBrk="1" fontAlgn="auto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 typeface="Arial" panose="020B0604020202020204" pitchFamily="34" charset="0"/>
              <a:buNone/>
              <a:tabLst/>
              <a:defRPr/>
            </a:pPr>
            <a:r>
              <a:rPr lang="pl-PL" dirty="0" smtClean="0"/>
              <a:t>Tu można wpisać tekst wprowadzający. Zieloną kreskę można w razie potrzeby przesunąć (ale nie wydłużać) we wzorcu: menu „Widok” &gt; „Wzorzec slajdów”</a:t>
            </a:r>
          </a:p>
        </p:txBody>
      </p:sp>
      <p:sp>
        <p:nvSpPr>
          <p:cNvPr id="17" name="Symbol zastępczy tekstu 2"/>
          <p:cNvSpPr>
            <a:spLocks noGrp="1"/>
          </p:cNvSpPr>
          <p:nvPr>
            <p:ph type="body" sz="quarter" idx="13" hasCustomPrompt="1"/>
          </p:nvPr>
        </p:nvSpPr>
        <p:spPr>
          <a:xfrm>
            <a:off x="3046016" y="77664"/>
            <a:ext cx="9217024" cy="38171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0"/>
              </a:spcBef>
              <a:spcAft>
                <a:spcPts val="600"/>
              </a:spcAft>
              <a:buNone/>
              <a:defRPr sz="1900" b="1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pl-PL" dirty="0" smtClean="0"/>
              <a:t>Tytuł sekcji (najlepiej wpisać w „Widoku wzorca” do układu slajdu dla każdej sekcji) </a:t>
            </a:r>
          </a:p>
        </p:txBody>
      </p:sp>
      <p:sp>
        <p:nvSpPr>
          <p:cNvPr id="18" name="Symbol zastępczy tekstu 14"/>
          <p:cNvSpPr>
            <a:spLocks noGrp="1"/>
          </p:cNvSpPr>
          <p:nvPr>
            <p:ph type="body" sz="quarter" idx="14" hasCustomPrompt="1"/>
          </p:nvPr>
        </p:nvSpPr>
        <p:spPr>
          <a:xfrm>
            <a:off x="6790432" y="916359"/>
            <a:ext cx="5472608" cy="129614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4200" b="1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89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2pPr>
            <a:lvl3pPr marL="1333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3pPr>
            <a:lvl4pPr marL="1778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4pPr>
            <a:lvl5pPr marL="2222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5pPr>
          </a:lstStyle>
          <a:p>
            <a:pPr lvl="0"/>
            <a:r>
              <a:rPr lang="pl-PL" dirty="0" smtClean="0"/>
              <a:t>Tytuł slajdu</a:t>
            </a:r>
            <a:br>
              <a:rPr lang="pl-PL" dirty="0" smtClean="0"/>
            </a:br>
            <a:r>
              <a:rPr lang="pl-PL" dirty="0" smtClean="0"/>
              <a:t>krótszy</a:t>
            </a:r>
          </a:p>
        </p:txBody>
      </p:sp>
      <p:sp>
        <p:nvSpPr>
          <p:cNvPr id="19" name="Shape 35"/>
          <p:cNvSpPr/>
          <p:nvPr userDrawn="1"/>
        </p:nvSpPr>
        <p:spPr>
          <a:xfrm>
            <a:off x="6816576" y="2356520"/>
            <a:ext cx="1270000" cy="212031"/>
          </a:xfrm>
          <a:prstGeom prst="rect">
            <a:avLst/>
          </a:prstGeom>
          <a:solidFill>
            <a:srgbClr val="029A3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lang="pl-PL" dirty="0"/>
          </a:p>
        </p:txBody>
      </p:sp>
      <p:sp>
        <p:nvSpPr>
          <p:cNvPr id="21" name="Symbol zastępczy zawartości 20"/>
          <p:cNvSpPr>
            <a:spLocks noGrp="1"/>
          </p:cNvSpPr>
          <p:nvPr>
            <p:ph sz="quarter" idx="15"/>
          </p:nvPr>
        </p:nvSpPr>
        <p:spPr>
          <a:xfrm>
            <a:off x="741760" y="916360"/>
            <a:ext cx="5473302" cy="74168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32000" indent="-432000"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864000" indent="-432000"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marL="1296000" indent="-432000"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>
              <a:defRPr sz="16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</p:txBody>
      </p:sp>
      <p:sp>
        <p:nvSpPr>
          <p:cNvPr id="20" name="pole tekstowe 19"/>
          <p:cNvSpPr txBox="1"/>
          <p:nvPr userDrawn="1"/>
        </p:nvSpPr>
        <p:spPr>
          <a:xfrm>
            <a:off x="829279" y="83994"/>
            <a:ext cx="776577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C19836D0-3F8D-48FA-A6B3-A53F85479A39}" type="slidenum">
              <a:rPr kumimoji="0" lang="pl-PL" sz="2000" b="1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libri" panose="020F0502020204030204" pitchFamily="34" charset="0"/>
                <a:ea typeface="+mn-ea"/>
                <a:cs typeface="+mn-cs"/>
                <a:sym typeface="Helvetica Light"/>
              </a:rPr>
              <a:t>‹#›</a:t>
            </a:fld>
            <a:endParaRPr kumimoji="0" lang="pl-PL" sz="2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alibri" panose="020F0502020204030204" pitchFamily="34" charset="0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28534994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z dużą grafiką - dłuższy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/>
          <p:cNvGrpSpPr/>
          <p:nvPr userDrawn="1"/>
        </p:nvGrpSpPr>
        <p:grpSpPr>
          <a:xfrm>
            <a:off x="-1" y="0"/>
            <a:ext cx="13004802" cy="9773344"/>
            <a:chOff x="-1" y="0"/>
            <a:chExt cx="13004802" cy="9773344"/>
          </a:xfrm>
        </p:grpSpPr>
        <p:sp>
          <p:nvSpPr>
            <p:cNvPr id="5" name="Trapez 3"/>
            <p:cNvSpPr/>
            <p:nvPr/>
          </p:nvSpPr>
          <p:spPr>
            <a:xfrm flipH="1" flipV="1">
              <a:off x="2439" y="0"/>
              <a:ext cx="2923680" cy="574130"/>
            </a:xfrm>
            <a:custGeom>
              <a:avLst/>
              <a:gdLst>
                <a:gd name="connsiteX0" fmla="*/ 0 w 12651729"/>
                <a:gd name="connsiteY0" fmla="*/ 1132384 h 1132384"/>
                <a:gd name="connsiteX1" fmla="*/ 448503 w 12651729"/>
                <a:gd name="connsiteY1" fmla="*/ 0 h 1132384"/>
                <a:gd name="connsiteX2" fmla="*/ 12203226 w 12651729"/>
                <a:gd name="connsiteY2" fmla="*/ 0 h 1132384"/>
                <a:gd name="connsiteX3" fmla="*/ 12651729 w 12651729"/>
                <a:gd name="connsiteY3" fmla="*/ 1132384 h 1132384"/>
                <a:gd name="connsiteX4" fmla="*/ 0 w 12651729"/>
                <a:gd name="connsiteY4" fmla="*/ 1132384 h 1132384"/>
                <a:gd name="connsiteX0" fmla="*/ 0 w 12651729"/>
                <a:gd name="connsiteY0" fmla="*/ 1160959 h 1160959"/>
                <a:gd name="connsiteX1" fmla="*/ 448503 w 12651729"/>
                <a:gd name="connsiteY1" fmla="*/ 28575 h 1160959"/>
                <a:gd name="connsiteX2" fmla="*/ 12622326 w 12651729"/>
                <a:gd name="connsiteY2" fmla="*/ 0 h 1160959"/>
                <a:gd name="connsiteX3" fmla="*/ 12651729 w 12651729"/>
                <a:gd name="connsiteY3" fmla="*/ 1160959 h 1160959"/>
                <a:gd name="connsiteX4" fmla="*/ 0 w 12651729"/>
                <a:gd name="connsiteY4" fmla="*/ 1160959 h 1160959"/>
                <a:gd name="connsiteX0" fmla="*/ 0 w 12654076"/>
                <a:gd name="connsiteY0" fmla="*/ 1167309 h 1167309"/>
                <a:gd name="connsiteX1" fmla="*/ 448503 w 12654076"/>
                <a:gd name="connsiteY1" fmla="*/ 34925 h 1167309"/>
                <a:gd name="connsiteX2" fmla="*/ 12654076 w 12654076"/>
                <a:gd name="connsiteY2" fmla="*/ 0 h 1167309"/>
                <a:gd name="connsiteX3" fmla="*/ 12651729 w 12654076"/>
                <a:gd name="connsiteY3" fmla="*/ 1167309 h 1167309"/>
                <a:gd name="connsiteX4" fmla="*/ 0 w 12654076"/>
                <a:gd name="connsiteY4" fmla="*/ 1167309 h 1167309"/>
                <a:gd name="connsiteX0" fmla="*/ 0 w 12660426"/>
                <a:gd name="connsiteY0" fmla="*/ 1148259 h 1148259"/>
                <a:gd name="connsiteX1" fmla="*/ 448503 w 12660426"/>
                <a:gd name="connsiteY1" fmla="*/ 15875 h 1148259"/>
                <a:gd name="connsiteX2" fmla="*/ 12660426 w 12660426"/>
                <a:gd name="connsiteY2" fmla="*/ 0 h 1148259"/>
                <a:gd name="connsiteX3" fmla="*/ 12651729 w 12660426"/>
                <a:gd name="connsiteY3" fmla="*/ 1148259 h 1148259"/>
                <a:gd name="connsiteX4" fmla="*/ 0 w 12660426"/>
                <a:gd name="connsiteY4" fmla="*/ 1148259 h 1148259"/>
                <a:gd name="connsiteX0" fmla="*/ 0 w 12670336"/>
                <a:gd name="connsiteY0" fmla="*/ 1148259 h 1148259"/>
                <a:gd name="connsiteX1" fmla="*/ 448503 w 12670336"/>
                <a:gd name="connsiteY1" fmla="*/ 15875 h 1148259"/>
                <a:gd name="connsiteX2" fmla="*/ 12660426 w 12670336"/>
                <a:gd name="connsiteY2" fmla="*/ 0 h 1148259"/>
                <a:gd name="connsiteX3" fmla="*/ 12670298 w 12670336"/>
                <a:gd name="connsiteY3" fmla="*/ 1148259 h 1148259"/>
                <a:gd name="connsiteX4" fmla="*/ 0 w 12670336"/>
                <a:gd name="connsiteY4" fmla="*/ 1148259 h 1148259"/>
                <a:gd name="connsiteX0" fmla="*/ 0 w 12672031"/>
                <a:gd name="connsiteY0" fmla="*/ 1143497 h 1143497"/>
                <a:gd name="connsiteX1" fmla="*/ 448503 w 12672031"/>
                <a:gd name="connsiteY1" fmla="*/ 11113 h 1143497"/>
                <a:gd name="connsiteX2" fmla="*/ 12672031 w 12672031"/>
                <a:gd name="connsiteY2" fmla="*/ 0 h 1143497"/>
                <a:gd name="connsiteX3" fmla="*/ 12670298 w 12672031"/>
                <a:gd name="connsiteY3" fmla="*/ 1143497 h 1143497"/>
                <a:gd name="connsiteX4" fmla="*/ 0 w 12672031"/>
                <a:gd name="connsiteY4" fmla="*/ 1143497 h 1143497"/>
                <a:gd name="connsiteX0" fmla="*/ 0 w 12670360"/>
                <a:gd name="connsiteY0" fmla="*/ 1143497 h 1143497"/>
                <a:gd name="connsiteX1" fmla="*/ 448503 w 12670360"/>
                <a:gd name="connsiteY1" fmla="*/ 11113 h 1143497"/>
                <a:gd name="connsiteX2" fmla="*/ 12665068 w 12670360"/>
                <a:gd name="connsiteY2" fmla="*/ 0 h 1143497"/>
                <a:gd name="connsiteX3" fmla="*/ 12670298 w 12670360"/>
                <a:gd name="connsiteY3" fmla="*/ 1143497 h 1143497"/>
                <a:gd name="connsiteX4" fmla="*/ 0 w 12670360"/>
                <a:gd name="connsiteY4" fmla="*/ 1143497 h 1143497"/>
                <a:gd name="connsiteX0" fmla="*/ 0 w 12672030"/>
                <a:gd name="connsiteY0" fmla="*/ 1145878 h 1145878"/>
                <a:gd name="connsiteX1" fmla="*/ 448503 w 12672030"/>
                <a:gd name="connsiteY1" fmla="*/ 13494 h 1145878"/>
                <a:gd name="connsiteX2" fmla="*/ 12672030 w 12672030"/>
                <a:gd name="connsiteY2" fmla="*/ 0 h 1145878"/>
                <a:gd name="connsiteX3" fmla="*/ 12670298 w 12672030"/>
                <a:gd name="connsiteY3" fmla="*/ 1145878 h 1145878"/>
                <a:gd name="connsiteX4" fmla="*/ 0 w 12672030"/>
                <a:gd name="connsiteY4" fmla="*/ 1145878 h 1145878"/>
                <a:gd name="connsiteX0" fmla="*/ 0 w 12670360"/>
                <a:gd name="connsiteY0" fmla="*/ 1145878 h 1145878"/>
                <a:gd name="connsiteX1" fmla="*/ 448503 w 12670360"/>
                <a:gd name="connsiteY1" fmla="*/ 13494 h 1145878"/>
                <a:gd name="connsiteX2" fmla="*/ 12665067 w 12670360"/>
                <a:gd name="connsiteY2" fmla="*/ 0 h 1145878"/>
                <a:gd name="connsiteX3" fmla="*/ 12670298 w 12670360"/>
                <a:gd name="connsiteY3" fmla="*/ 1145878 h 1145878"/>
                <a:gd name="connsiteX4" fmla="*/ 0 w 12670360"/>
                <a:gd name="connsiteY4" fmla="*/ 1145878 h 1145878"/>
                <a:gd name="connsiteX0" fmla="*/ 0 w 12674351"/>
                <a:gd name="connsiteY0" fmla="*/ 1145878 h 1145878"/>
                <a:gd name="connsiteX1" fmla="*/ 448503 w 12674351"/>
                <a:gd name="connsiteY1" fmla="*/ 13494 h 1145878"/>
                <a:gd name="connsiteX2" fmla="*/ 12674351 w 12674351"/>
                <a:gd name="connsiteY2" fmla="*/ 0 h 1145878"/>
                <a:gd name="connsiteX3" fmla="*/ 12670298 w 12674351"/>
                <a:gd name="connsiteY3" fmla="*/ 1145878 h 1145878"/>
                <a:gd name="connsiteX4" fmla="*/ 0 w 12674351"/>
                <a:gd name="connsiteY4" fmla="*/ 1145878 h 1145878"/>
                <a:gd name="connsiteX0" fmla="*/ 0 w 12670390"/>
                <a:gd name="connsiteY0" fmla="*/ 1145878 h 1145878"/>
                <a:gd name="connsiteX1" fmla="*/ 448503 w 12670390"/>
                <a:gd name="connsiteY1" fmla="*/ 13494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70390"/>
                <a:gd name="connsiteY0" fmla="*/ 1145878 h 1145878"/>
                <a:gd name="connsiteX1" fmla="*/ 436898 w 12670390"/>
                <a:gd name="connsiteY1" fmla="*/ 1588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81995"/>
                <a:gd name="connsiteY0" fmla="*/ 1148260 h 1148260"/>
                <a:gd name="connsiteX1" fmla="*/ 448503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61912 h 1161912"/>
                <a:gd name="connsiteX1" fmla="*/ 745982 w 12681995"/>
                <a:gd name="connsiteY1" fmla="*/ 0 h 1161912"/>
                <a:gd name="connsiteX2" fmla="*/ 12678992 w 12681995"/>
                <a:gd name="connsiteY2" fmla="*/ 13652 h 1161912"/>
                <a:gd name="connsiteX3" fmla="*/ 12681903 w 12681995"/>
                <a:gd name="connsiteY3" fmla="*/ 1159530 h 1161912"/>
                <a:gd name="connsiteX4" fmla="*/ 0 w 12681995"/>
                <a:gd name="connsiteY4" fmla="*/ 1161912 h 1161912"/>
                <a:gd name="connsiteX0" fmla="*/ 0 w 12681995"/>
                <a:gd name="connsiteY0" fmla="*/ 1148260 h 1148260"/>
                <a:gd name="connsiteX1" fmla="*/ 1010407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208726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61912 h 1161912"/>
                <a:gd name="connsiteX1" fmla="*/ 1043460 w 12681995"/>
                <a:gd name="connsiteY1" fmla="*/ 0 h 1161912"/>
                <a:gd name="connsiteX2" fmla="*/ 12678992 w 12681995"/>
                <a:gd name="connsiteY2" fmla="*/ 13652 h 1161912"/>
                <a:gd name="connsiteX3" fmla="*/ 12681903 w 12681995"/>
                <a:gd name="connsiteY3" fmla="*/ 1159530 h 1161912"/>
                <a:gd name="connsiteX4" fmla="*/ 0 w 12681995"/>
                <a:gd name="connsiteY4" fmla="*/ 1161912 h 1161912"/>
                <a:gd name="connsiteX0" fmla="*/ 0 w 12681995"/>
                <a:gd name="connsiteY0" fmla="*/ 1148260 h 1148260"/>
                <a:gd name="connsiteX1" fmla="*/ 1043460 w 12681995"/>
                <a:gd name="connsiteY1" fmla="*/ 53024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064120 w 12681995"/>
                <a:gd name="connsiteY1" fmla="*/ 25304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033132 w 12681995"/>
                <a:gd name="connsiteY1" fmla="*/ 636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81995" h="1148260">
                  <a:moveTo>
                    <a:pt x="0" y="1148260"/>
                  </a:moveTo>
                  <a:lnTo>
                    <a:pt x="1033132" y="636"/>
                  </a:lnTo>
                  <a:lnTo>
                    <a:pt x="12678992" y="0"/>
                  </a:lnTo>
                  <a:cubicBezTo>
                    <a:pt x="12678210" y="389103"/>
                    <a:pt x="12682685" y="756775"/>
                    <a:pt x="12681903" y="1145878"/>
                  </a:cubicBezTo>
                  <a:lnTo>
                    <a:pt x="0" y="114826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grpSp>
          <p:nvGrpSpPr>
            <p:cNvPr id="6" name="Grupa 5"/>
            <p:cNvGrpSpPr/>
            <p:nvPr/>
          </p:nvGrpSpPr>
          <p:grpSpPr>
            <a:xfrm>
              <a:off x="-1" y="8625084"/>
              <a:ext cx="13004802" cy="1148260"/>
              <a:chOff x="-1" y="8625084"/>
              <a:chExt cx="13004802" cy="1148260"/>
            </a:xfrm>
          </p:grpSpPr>
          <p:sp>
            <p:nvSpPr>
              <p:cNvPr id="7" name="Trapez 3"/>
              <p:cNvSpPr/>
              <p:nvPr/>
            </p:nvSpPr>
            <p:spPr>
              <a:xfrm>
                <a:off x="-1" y="8625084"/>
                <a:ext cx="13004801" cy="1148260"/>
              </a:xfrm>
              <a:custGeom>
                <a:avLst/>
                <a:gdLst>
                  <a:gd name="connsiteX0" fmla="*/ 0 w 12651729"/>
                  <a:gd name="connsiteY0" fmla="*/ 1132384 h 1132384"/>
                  <a:gd name="connsiteX1" fmla="*/ 448503 w 12651729"/>
                  <a:gd name="connsiteY1" fmla="*/ 0 h 1132384"/>
                  <a:gd name="connsiteX2" fmla="*/ 12203226 w 12651729"/>
                  <a:gd name="connsiteY2" fmla="*/ 0 h 1132384"/>
                  <a:gd name="connsiteX3" fmla="*/ 12651729 w 12651729"/>
                  <a:gd name="connsiteY3" fmla="*/ 1132384 h 1132384"/>
                  <a:gd name="connsiteX4" fmla="*/ 0 w 12651729"/>
                  <a:gd name="connsiteY4" fmla="*/ 1132384 h 1132384"/>
                  <a:gd name="connsiteX0" fmla="*/ 0 w 12651729"/>
                  <a:gd name="connsiteY0" fmla="*/ 1160959 h 1160959"/>
                  <a:gd name="connsiteX1" fmla="*/ 448503 w 12651729"/>
                  <a:gd name="connsiteY1" fmla="*/ 28575 h 1160959"/>
                  <a:gd name="connsiteX2" fmla="*/ 12622326 w 12651729"/>
                  <a:gd name="connsiteY2" fmla="*/ 0 h 1160959"/>
                  <a:gd name="connsiteX3" fmla="*/ 12651729 w 12651729"/>
                  <a:gd name="connsiteY3" fmla="*/ 1160959 h 1160959"/>
                  <a:gd name="connsiteX4" fmla="*/ 0 w 12651729"/>
                  <a:gd name="connsiteY4" fmla="*/ 1160959 h 1160959"/>
                  <a:gd name="connsiteX0" fmla="*/ 0 w 12654076"/>
                  <a:gd name="connsiteY0" fmla="*/ 1167309 h 1167309"/>
                  <a:gd name="connsiteX1" fmla="*/ 448503 w 12654076"/>
                  <a:gd name="connsiteY1" fmla="*/ 34925 h 1167309"/>
                  <a:gd name="connsiteX2" fmla="*/ 12654076 w 12654076"/>
                  <a:gd name="connsiteY2" fmla="*/ 0 h 1167309"/>
                  <a:gd name="connsiteX3" fmla="*/ 12651729 w 12654076"/>
                  <a:gd name="connsiteY3" fmla="*/ 1167309 h 1167309"/>
                  <a:gd name="connsiteX4" fmla="*/ 0 w 12654076"/>
                  <a:gd name="connsiteY4" fmla="*/ 1167309 h 1167309"/>
                  <a:gd name="connsiteX0" fmla="*/ 0 w 12660426"/>
                  <a:gd name="connsiteY0" fmla="*/ 1148259 h 1148259"/>
                  <a:gd name="connsiteX1" fmla="*/ 448503 w 12660426"/>
                  <a:gd name="connsiteY1" fmla="*/ 15875 h 1148259"/>
                  <a:gd name="connsiteX2" fmla="*/ 12660426 w 12660426"/>
                  <a:gd name="connsiteY2" fmla="*/ 0 h 1148259"/>
                  <a:gd name="connsiteX3" fmla="*/ 12651729 w 12660426"/>
                  <a:gd name="connsiteY3" fmla="*/ 1148259 h 1148259"/>
                  <a:gd name="connsiteX4" fmla="*/ 0 w 12660426"/>
                  <a:gd name="connsiteY4" fmla="*/ 1148259 h 1148259"/>
                  <a:gd name="connsiteX0" fmla="*/ 0 w 12670336"/>
                  <a:gd name="connsiteY0" fmla="*/ 1148259 h 1148259"/>
                  <a:gd name="connsiteX1" fmla="*/ 448503 w 12670336"/>
                  <a:gd name="connsiteY1" fmla="*/ 15875 h 1148259"/>
                  <a:gd name="connsiteX2" fmla="*/ 12660426 w 12670336"/>
                  <a:gd name="connsiteY2" fmla="*/ 0 h 1148259"/>
                  <a:gd name="connsiteX3" fmla="*/ 12670298 w 12670336"/>
                  <a:gd name="connsiteY3" fmla="*/ 1148259 h 1148259"/>
                  <a:gd name="connsiteX4" fmla="*/ 0 w 12670336"/>
                  <a:gd name="connsiteY4" fmla="*/ 1148259 h 1148259"/>
                  <a:gd name="connsiteX0" fmla="*/ 0 w 12672031"/>
                  <a:gd name="connsiteY0" fmla="*/ 1143497 h 1143497"/>
                  <a:gd name="connsiteX1" fmla="*/ 448503 w 12672031"/>
                  <a:gd name="connsiteY1" fmla="*/ 11113 h 1143497"/>
                  <a:gd name="connsiteX2" fmla="*/ 12672031 w 12672031"/>
                  <a:gd name="connsiteY2" fmla="*/ 0 h 1143497"/>
                  <a:gd name="connsiteX3" fmla="*/ 12670298 w 12672031"/>
                  <a:gd name="connsiteY3" fmla="*/ 1143497 h 1143497"/>
                  <a:gd name="connsiteX4" fmla="*/ 0 w 12672031"/>
                  <a:gd name="connsiteY4" fmla="*/ 1143497 h 1143497"/>
                  <a:gd name="connsiteX0" fmla="*/ 0 w 12670360"/>
                  <a:gd name="connsiteY0" fmla="*/ 1143497 h 1143497"/>
                  <a:gd name="connsiteX1" fmla="*/ 448503 w 12670360"/>
                  <a:gd name="connsiteY1" fmla="*/ 11113 h 1143497"/>
                  <a:gd name="connsiteX2" fmla="*/ 12665068 w 12670360"/>
                  <a:gd name="connsiteY2" fmla="*/ 0 h 1143497"/>
                  <a:gd name="connsiteX3" fmla="*/ 12670298 w 12670360"/>
                  <a:gd name="connsiteY3" fmla="*/ 1143497 h 1143497"/>
                  <a:gd name="connsiteX4" fmla="*/ 0 w 12670360"/>
                  <a:gd name="connsiteY4" fmla="*/ 1143497 h 1143497"/>
                  <a:gd name="connsiteX0" fmla="*/ 0 w 12672030"/>
                  <a:gd name="connsiteY0" fmla="*/ 1145878 h 1145878"/>
                  <a:gd name="connsiteX1" fmla="*/ 448503 w 12672030"/>
                  <a:gd name="connsiteY1" fmla="*/ 13494 h 1145878"/>
                  <a:gd name="connsiteX2" fmla="*/ 12672030 w 12672030"/>
                  <a:gd name="connsiteY2" fmla="*/ 0 h 1145878"/>
                  <a:gd name="connsiteX3" fmla="*/ 12670298 w 12672030"/>
                  <a:gd name="connsiteY3" fmla="*/ 1145878 h 1145878"/>
                  <a:gd name="connsiteX4" fmla="*/ 0 w 12672030"/>
                  <a:gd name="connsiteY4" fmla="*/ 1145878 h 1145878"/>
                  <a:gd name="connsiteX0" fmla="*/ 0 w 12670360"/>
                  <a:gd name="connsiteY0" fmla="*/ 1145878 h 1145878"/>
                  <a:gd name="connsiteX1" fmla="*/ 448503 w 12670360"/>
                  <a:gd name="connsiteY1" fmla="*/ 13494 h 1145878"/>
                  <a:gd name="connsiteX2" fmla="*/ 12665067 w 12670360"/>
                  <a:gd name="connsiteY2" fmla="*/ 0 h 1145878"/>
                  <a:gd name="connsiteX3" fmla="*/ 12670298 w 12670360"/>
                  <a:gd name="connsiteY3" fmla="*/ 1145878 h 1145878"/>
                  <a:gd name="connsiteX4" fmla="*/ 0 w 12670360"/>
                  <a:gd name="connsiteY4" fmla="*/ 1145878 h 1145878"/>
                  <a:gd name="connsiteX0" fmla="*/ 0 w 12674351"/>
                  <a:gd name="connsiteY0" fmla="*/ 1145878 h 1145878"/>
                  <a:gd name="connsiteX1" fmla="*/ 448503 w 12674351"/>
                  <a:gd name="connsiteY1" fmla="*/ 13494 h 1145878"/>
                  <a:gd name="connsiteX2" fmla="*/ 12674351 w 12674351"/>
                  <a:gd name="connsiteY2" fmla="*/ 0 h 1145878"/>
                  <a:gd name="connsiteX3" fmla="*/ 12670298 w 12674351"/>
                  <a:gd name="connsiteY3" fmla="*/ 1145878 h 1145878"/>
                  <a:gd name="connsiteX4" fmla="*/ 0 w 12674351"/>
                  <a:gd name="connsiteY4" fmla="*/ 1145878 h 1145878"/>
                  <a:gd name="connsiteX0" fmla="*/ 0 w 12670390"/>
                  <a:gd name="connsiteY0" fmla="*/ 1145878 h 1145878"/>
                  <a:gd name="connsiteX1" fmla="*/ 448503 w 12670390"/>
                  <a:gd name="connsiteY1" fmla="*/ 13494 h 1145878"/>
                  <a:gd name="connsiteX2" fmla="*/ 12667387 w 12670390"/>
                  <a:gd name="connsiteY2" fmla="*/ 0 h 1145878"/>
                  <a:gd name="connsiteX3" fmla="*/ 12670298 w 12670390"/>
                  <a:gd name="connsiteY3" fmla="*/ 1145878 h 1145878"/>
                  <a:gd name="connsiteX4" fmla="*/ 0 w 12670390"/>
                  <a:gd name="connsiteY4" fmla="*/ 1145878 h 1145878"/>
                  <a:gd name="connsiteX0" fmla="*/ 0 w 12670390"/>
                  <a:gd name="connsiteY0" fmla="*/ 1145878 h 1145878"/>
                  <a:gd name="connsiteX1" fmla="*/ 436898 w 12670390"/>
                  <a:gd name="connsiteY1" fmla="*/ 1588 h 1145878"/>
                  <a:gd name="connsiteX2" fmla="*/ 12667387 w 12670390"/>
                  <a:gd name="connsiteY2" fmla="*/ 0 h 1145878"/>
                  <a:gd name="connsiteX3" fmla="*/ 12670298 w 12670390"/>
                  <a:gd name="connsiteY3" fmla="*/ 1145878 h 1145878"/>
                  <a:gd name="connsiteX4" fmla="*/ 0 w 12670390"/>
                  <a:gd name="connsiteY4" fmla="*/ 1145878 h 1145878"/>
                  <a:gd name="connsiteX0" fmla="*/ 0 w 12681995"/>
                  <a:gd name="connsiteY0" fmla="*/ 1148260 h 1148260"/>
                  <a:gd name="connsiteX1" fmla="*/ 448503 w 12681995"/>
                  <a:gd name="connsiteY1" fmla="*/ 1588 h 1148260"/>
                  <a:gd name="connsiteX2" fmla="*/ 12678992 w 12681995"/>
                  <a:gd name="connsiteY2" fmla="*/ 0 h 1148260"/>
                  <a:gd name="connsiteX3" fmla="*/ 12681903 w 12681995"/>
                  <a:gd name="connsiteY3" fmla="*/ 1145878 h 1148260"/>
                  <a:gd name="connsiteX4" fmla="*/ 0 w 12681995"/>
                  <a:gd name="connsiteY4" fmla="*/ 1148260 h 1148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81995" h="1148260">
                    <a:moveTo>
                      <a:pt x="0" y="1148260"/>
                    </a:moveTo>
                    <a:lnTo>
                      <a:pt x="448503" y="1588"/>
                    </a:lnTo>
                    <a:lnTo>
                      <a:pt x="12678992" y="0"/>
                    </a:lnTo>
                    <a:cubicBezTo>
                      <a:pt x="12678210" y="389103"/>
                      <a:pt x="12682685" y="756775"/>
                      <a:pt x="12681903" y="1145878"/>
                    </a:cubicBezTo>
                    <a:lnTo>
                      <a:pt x="0" y="114826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  <p:sp>
            <p:nvSpPr>
              <p:cNvPr id="10" name="Shape 42"/>
              <p:cNvSpPr/>
              <p:nvPr/>
            </p:nvSpPr>
            <p:spPr>
              <a:xfrm>
                <a:off x="0" y="8981256"/>
                <a:ext cx="13004801" cy="792088"/>
              </a:xfrm>
              <a:prstGeom prst="rect">
                <a:avLst/>
              </a:prstGeom>
              <a:solidFill>
                <a:schemeClr val="tx1"/>
              </a:solidFill>
              <a:ln w="12700">
                <a:miter lim="400000"/>
              </a:ln>
              <a:effectLst/>
            </p:spPr>
            <p:txBody>
              <a:bodyPr lIns="0" tIns="0" rIns="0" bIns="0" anchor="ctr"/>
              <a:lstStyle/>
              <a:p>
                <a:pPr lvl="0">
                  <a:defRPr sz="2400">
                    <a:solidFill>
                      <a:srgbClr val="FFFFFF"/>
                    </a:solidFill>
                  </a:defRPr>
                </a:pPr>
                <a:endParaRPr lang="pl-PL" dirty="0"/>
              </a:p>
            </p:txBody>
          </p:sp>
          <p:sp>
            <p:nvSpPr>
              <p:cNvPr id="11" name="Trójkąt prostokątny 14"/>
              <p:cNvSpPr/>
              <p:nvPr/>
            </p:nvSpPr>
            <p:spPr>
              <a:xfrm flipV="1">
                <a:off x="0" y="8978626"/>
                <a:ext cx="318566" cy="789707"/>
              </a:xfrm>
              <a:custGeom>
                <a:avLst/>
                <a:gdLst>
                  <a:gd name="connsiteX0" fmla="*/ 0 w 525736"/>
                  <a:gd name="connsiteY0" fmla="*/ 792088 h 792088"/>
                  <a:gd name="connsiteX1" fmla="*/ 0 w 525736"/>
                  <a:gd name="connsiteY1" fmla="*/ 0 h 792088"/>
                  <a:gd name="connsiteX2" fmla="*/ 525736 w 525736"/>
                  <a:gd name="connsiteY2" fmla="*/ 792088 h 792088"/>
                  <a:gd name="connsiteX3" fmla="*/ 0 w 525736"/>
                  <a:gd name="connsiteY3" fmla="*/ 792088 h 792088"/>
                  <a:gd name="connsiteX0" fmla="*/ 0 w 313804"/>
                  <a:gd name="connsiteY0" fmla="*/ 792088 h 792088"/>
                  <a:gd name="connsiteX1" fmla="*/ 0 w 313804"/>
                  <a:gd name="connsiteY1" fmla="*/ 0 h 792088"/>
                  <a:gd name="connsiteX2" fmla="*/ 313804 w 313804"/>
                  <a:gd name="connsiteY2" fmla="*/ 792088 h 792088"/>
                  <a:gd name="connsiteX3" fmla="*/ 0 w 313804"/>
                  <a:gd name="connsiteY3" fmla="*/ 792088 h 792088"/>
                  <a:gd name="connsiteX0" fmla="*/ 0 w 318566"/>
                  <a:gd name="connsiteY0" fmla="*/ 792088 h 792088"/>
                  <a:gd name="connsiteX1" fmla="*/ 0 w 318566"/>
                  <a:gd name="connsiteY1" fmla="*/ 0 h 792088"/>
                  <a:gd name="connsiteX2" fmla="*/ 318566 w 318566"/>
                  <a:gd name="connsiteY2" fmla="*/ 789707 h 792088"/>
                  <a:gd name="connsiteX3" fmla="*/ 0 w 318566"/>
                  <a:gd name="connsiteY3" fmla="*/ 792088 h 792088"/>
                  <a:gd name="connsiteX0" fmla="*/ 0 w 318566"/>
                  <a:gd name="connsiteY0" fmla="*/ 787325 h 789707"/>
                  <a:gd name="connsiteX1" fmla="*/ 0 w 318566"/>
                  <a:gd name="connsiteY1" fmla="*/ 0 h 789707"/>
                  <a:gd name="connsiteX2" fmla="*/ 318566 w 318566"/>
                  <a:gd name="connsiteY2" fmla="*/ 789707 h 789707"/>
                  <a:gd name="connsiteX3" fmla="*/ 0 w 318566"/>
                  <a:gd name="connsiteY3" fmla="*/ 787325 h 789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8566" h="789707">
                    <a:moveTo>
                      <a:pt x="0" y="787325"/>
                    </a:moveTo>
                    <a:lnTo>
                      <a:pt x="0" y="0"/>
                    </a:lnTo>
                    <a:lnTo>
                      <a:pt x="318566" y="789707"/>
                    </a:lnTo>
                    <a:lnTo>
                      <a:pt x="0" y="787325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</p:grpSp>
      </p:grpSp>
      <p:pic>
        <p:nvPicPr>
          <p:cNvPr id="12" name="Picture 2" descr="D:\Moje obrazy\logo zus\logoZUSnoweRozwiniecie.png"/>
          <p:cNvPicPr>
            <a:picLocks noChangeAspect="1" noChangeArrowheads="1"/>
          </p:cNvPicPr>
          <p:nvPr userDrawn="1"/>
        </p:nvPicPr>
        <p:blipFill>
          <a:blip r:embed="rId2" cstate="print"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6936" y="9233434"/>
            <a:ext cx="1280160" cy="28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ymbol zastępczy tekstu 14"/>
          <p:cNvSpPr>
            <a:spLocks noGrp="1"/>
          </p:cNvSpPr>
          <p:nvPr>
            <p:ph type="body" sz="quarter" idx="11"/>
          </p:nvPr>
        </p:nvSpPr>
        <p:spPr>
          <a:xfrm>
            <a:off x="6790432" y="4804792"/>
            <a:ext cx="5508776" cy="352839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32000" indent="-432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864000" indent="-432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marL="1296000" indent="-432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marL="2222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</p:txBody>
      </p:sp>
      <p:sp>
        <p:nvSpPr>
          <p:cNvPr id="16" name="Symbol zastępczy tekstu 14"/>
          <p:cNvSpPr>
            <a:spLocks noGrp="1"/>
          </p:cNvSpPr>
          <p:nvPr>
            <p:ph type="body" sz="quarter" idx="12" hasCustomPrompt="1"/>
          </p:nvPr>
        </p:nvSpPr>
        <p:spPr>
          <a:xfrm>
            <a:off x="6790432" y="2932584"/>
            <a:ext cx="5472608" cy="1656184"/>
          </a:xfrm>
          <a:prstGeom prst="rect">
            <a:avLst/>
          </a:prstGeom>
        </p:spPr>
        <p:txBody>
          <a:bodyPr/>
          <a:lstStyle>
            <a:lvl1pPr marL="0" marR="0" indent="0" defTabSz="584200" eaLnBrk="1" fontAlgn="auto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 typeface="Arial" panose="020B0604020202020204" pitchFamily="34" charset="0"/>
              <a:buNone/>
              <a:tabLst/>
              <a:defRPr sz="2500" b="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89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2pPr>
            <a:lvl3pPr marL="1333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3pPr>
            <a:lvl4pPr marL="1778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4pPr>
            <a:lvl5pPr marL="2222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5pPr>
          </a:lstStyle>
          <a:p>
            <a:pPr marL="0" marR="0" lvl="0" indent="0" defTabSz="584200" eaLnBrk="1" fontAlgn="auto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 typeface="Arial" panose="020B0604020202020204" pitchFamily="34" charset="0"/>
              <a:buNone/>
              <a:tabLst/>
              <a:defRPr/>
            </a:pPr>
            <a:r>
              <a:rPr lang="pl-PL" dirty="0" smtClean="0"/>
              <a:t>Tu można wpisać tekst wprowadzający. Zieloną kreskę można w razie potrzeby przesunąć (ale nie wydłużać) we wzorcu: menu „Widok” &gt; „Wzorzec slajdów”</a:t>
            </a:r>
          </a:p>
        </p:txBody>
      </p:sp>
      <p:sp>
        <p:nvSpPr>
          <p:cNvPr id="17" name="Symbol zastępczy tekstu 2"/>
          <p:cNvSpPr>
            <a:spLocks noGrp="1"/>
          </p:cNvSpPr>
          <p:nvPr>
            <p:ph type="body" sz="quarter" idx="13" hasCustomPrompt="1"/>
          </p:nvPr>
        </p:nvSpPr>
        <p:spPr>
          <a:xfrm>
            <a:off x="3046016" y="77664"/>
            <a:ext cx="9217024" cy="38171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spcAft>
                <a:spcPts val="600"/>
              </a:spcAft>
              <a:buNone/>
              <a:defRPr sz="1900" b="1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pl-PL" dirty="0" smtClean="0"/>
              <a:t>Tytuł sekcji (najlepiej wpisać w „Widoku wzorca” do układu slajdu dla każdej sekcji) </a:t>
            </a:r>
          </a:p>
        </p:txBody>
      </p:sp>
      <p:sp>
        <p:nvSpPr>
          <p:cNvPr id="18" name="Symbol zastępczy tekstu 14"/>
          <p:cNvSpPr>
            <a:spLocks noGrp="1"/>
          </p:cNvSpPr>
          <p:nvPr>
            <p:ph type="body" sz="quarter" idx="14" hasCustomPrompt="1"/>
          </p:nvPr>
        </p:nvSpPr>
        <p:spPr>
          <a:xfrm>
            <a:off x="6790432" y="916359"/>
            <a:ext cx="5472608" cy="151216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400" b="1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89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2pPr>
            <a:lvl3pPr marL="1333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3pPr>
            <a:lvl4pPr marL="1778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4pPr>
            <a:lvl5pPr marL="2222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5pPr>
          </a:lstStyle>
          <a:p>
            <a:pPr lvl="0"/>
            <a:r>
              <a:rPr lang="pl-PL" dirty="0" smtClean="0"/>
              <a:t>Tytuł </a:t>
            </a:r>
            <a:br>
              <a:rPr lang="pl-PL" dirty="0" smtClean="0"/>
            </a:br>
            <a:r>
              <a:rPr lang="pl-PL" dirty="0" smtClean="0"/>
              <a:t>slajdu dłuższy</a:t>
            </a:r>
          </a:p>
        </p:txBody>
      </p:sp>
      <p:sp>
        <p:nvSpPr>
          <p:cNvPr id="19" name="Shape 35"/>
          <p:cNvSpPr/>
          <p:nvPr userDrawn="1"/>
        </p:nvSpPr>
        <p:spPr>
          <a:xfrm>
            <a:off x="6816576" y="2572544"/>
            <a:ext cx="1270000" cy="212031"/>
          </a:xfrm>
          <a:prstGeom prst="rect">
            <a:avLst/>
          </a:prstGeom>
          <a:solidFill>
            <a:srgbClr val="029A3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lang="pl-PL" dirty="0"/>
          </a:p>
        </p:txBody>
      </p:sp>
      <p:sp>
        <p:nvSpPr>
          <p:cNvPr id="21" name="Symbol zastępczy zawartości 20"/>
          <p:cNvSpPr>
            <a:spLocks noGrp="1"/>
          </p:cNvSpPr>
          <p:nvPr>
            <p:ph sz="quarter" idx="15"/>
          </p:nvPr>
        </p:nvSpPr>
        <p:spPr>
          <a:xfrm>
            <a:off x="741760" y="916360"/>
            <a:ext cx="5473302" cy="74168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32000" indent="-432000"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864000" indent="-432000"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marL="1296000" indent="-432000"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>
              <a:defRPr sz="16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</p:txBody>
      </p:sp>
      <p:sp>
        <p:nvSpPr>
          <p:cNvPr id="20" name="pole tekstowe 19"/>
          <p:cNvSpPr txBox="1"/>
          <p:nvPr userDrawn="1"/>
        </p:nvSpPr>
        <p:spPr>
          <a:xfrm>
            <a:off x="829279" y="83994"/>
            <a:ext cx="776577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C19836D0-3F8D-48FA-A6B3-A53F85479A39}" type="slidenum">
              <a:rPr kumimoji="0" lang="pl-PL" sz="2000" b="1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libri" panose="020F0502020204030204" pitchFamily="34" charset="0"/>
                <a:ea typeface="+mn-ea"/>
                <a:cs typeface="+mn-cs"/>
                <a:sym typeface="Helvetica Light"/>
              </a:rPr>
              <a:t>‹#›</a:t>
            </a:fld>
            <a:endParaRPr kumimoji="0" lang="pl-PL" sz="19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alibri" panose="020F0502020204030204" pitchFamily="34" charset="0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6001462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/>
          <p:cNvGrpSpPr/>
          <p:nvPr userDrawn="1"/>
        </p:nvGrpSpPr>
        <p:grpSpPr>
          <a:xfrm>
            <a:off x="-1" y="0"/>
            <a:ext cx="13004802" cy="9773344"/>
            <a:chOff x="-1" y="0"/>
            <a:chExt cx="13004802" cy="9773344"/>
          </a:xfrm>
        </p:grpSpPr>
        <p:sp>
          <p:nvSpPr>
            <p:cNvPr id="5" name="Trapez 3"/>
            <p:cNvSpPr/>
            <p:nvPr/>
          </p:nvSpPr>
          <p:spPr>
            <a:xfrm flipH="1" flipV="1">
              <a:off x="2439" y="0"/>
              <a:ext cx="2923680" cy="574130"/>
            </a:xfrm>
            <a:custGeom>
              <a:avLst/>
              <a:gdLst>
                <a:gd name="connsiteX0" fmla="*/ 0 w 12651729"/>
                <a:gd name="connsiteY0" fmla="*/ 1132384 h 1132384"/>
                <a:gd name="connsiteX1" fmla="*/ 448503 w 12651729"/>
                <a:gd name="connsiteY1" fmla="*/ 0 h 1132384"/>
                <a:gd name="connsiteX2" fmla="*/ 12203226 w 12651729"/>
                <a:gd name="connsiteY2" fmla="*/ 0 h 1132384"/>
                <a:gd name="connsiteX3" fmla="*/ 12651729 w 12651729"/>
                <a:gd name="connsiteY3" fmla="*/ 1132384 h 1132384"/>
                <a:gd name="connsiteX4" fmla="*/ 0 w 12651729"/>
                <a:gd name="connsiteY4" fmla="*/ 1132384 h 1132384"/>
                <a:gd name="connsiteX0" fmla="*/ 0 w 12651729"/>
                <a:gd name="connsiteY0" fmla="*/ 1160959 h 1160959"/>
                <a:gd name="connsiteX1" fmla="*/ 448503 w 12651729"/>
                <a:gd name="connsiteY1" fmla="*/ 28575 h 1160959"/>
                <a:gd name="connsiteX2" fmla="*/ 12622326 w 12651729"/>
                <a:gd name="connsiteY2" fmla="*/ 0 h 1160959"/>
                <a:gd name="connsiteX3" fmla="*/ 12651729 w 12651729"/>
                <a:gd name="connsiteY3" fmla="*/ 1160959 h 1160959"/>
                <a:gd name="connsiteX4" fmla="*/ 0 w 12651729"/>
                <a:gd name="connsiteY4" fmla="*/ 1160959 h 1160959"/>
                <a:gd name="connsiteX0" fmla="*/ 0 w 12654076"/>
                <a:gd name="connsiteY0" fmla="*/ 1167309 h 1167309"/>
                <a:gd name="connsiteX1" fmla="*/ 448503 w 12654076"/>
                <a:gd name="connsiteY1" fmla="*/ 34925 h 1167309"/>
                <a:gd name="connsiteX2" fmla="*/ 12654076 w 12654076"/>
                <a:gd name="connsiteY2" fmla="*/ 0 h 1167309"/>
                <a:gd name="connsiteX3" fmla="*/ 12651729 w 12654076"/>
                <a:gd name="connsiteY3" fmla="*/ 1167309 h 1167309"/>
                <a:gd name="connsiteX4" fmla="*/ 0 w 12654076"/>
                <a:gd name="connsiteY4" fmla="*/ 1167309 h 1167309"/>
                <a:gd name="connsiteX0" fmla="*/ 0 w 12660426"/>
                <a:gd name="connsiteY0" fmla="*/ 1148259 h 1148259"/>
                <a:gd name="connsiteX1" fmla="*/ 448503 w 12660426"/>
                <a:gd name="connsiteY1" fmla="*/ 15875 h 1148259"/>
                <a:gd name="connsiteX2" fmla="*/ 12660426 w 12660426"/>
                <a:gd name="connsiteY2" fmla="*/ 0 h 1148259"/>
                <a:gd name="connsiteX3" fmla="*/ 12651729 w 12660426"/>
                <a:gd name="connsiteY3" fmla="*/ 1148259 h 1148259"/>
                <a:gd name="connsiteX4" fmla="*/ 0 w 12660426"/>
                <a:gd name="connsiteY4" fmla="*/ 1148259 h 1148259"/>
                <a:gd name="connsiteX0" fmla="*/ 0 w 12670336"/>
                <a:gd name="connsiteY0" fmla="*/ 1148259 h 1148259"/>
                <a:gd name="connsiteX1" fmla="*/ 448503 w 12670336"/>
                <a:gd name="connsiteY1" fmla="*/ 15875 h 1148259"/>
                <a:gd name="connsiteX2" fmla="*/ 12660426 w 12670336"/>
                <a:gd name="connsiteY2" fmla="*/ 0 h 1148259"/>
                <a:gd name="connsiteX3" fmla="*/ 12670298 w 12670336"/>
                <a:gd name="connsiteY3" fmla="*/ 1148259 h 1148259"/>
                <a:gd name="connsiteX4" fmla="*/ 0 w 12670336"/>
                <a:gd name="connsiteY4" fmla="*/ 1148259 h 1148259"/>
                <a:gd name="connsiteX0" fmla="*/ 0 w 12672031"/>
                <a:gd name="connsiteY0" fmla="*/ 1143497 h 1143497"/>
                <a:gd name="connsiteX1" fmla="*/ 448503 w 12672031"/>
                <a:gd name="connsiteY1" fmla="*/ 11113 h 1143497"/>
                <a:gd name="connsiteX2" fmla="*/ 12672031 w 12672031"/>
                <a:gd name="connsiteY2" fmla="*/ 0 h 1143497"/>
                <a:gd name="connsiteX3" fmla="*/ 12670298 w 12672031"/>
                <a:gd name="connsiteY3" fmla="*/ 1143497 h 1143497"/>
                <a:gd name="connsiteX4" fmla="*/ 0 w 12672031"/>
                <a:gd name="connsiteY4" fmla="*/ 1143497 h 1143497"/>
                <a:gd name="connsiteX0" fmla="*/ 0 w 12670360"/>
                <a:gd name="connsiteY0" fmla="*/ 1143497 h 1143497"/>
                <a:gd name="connsiteX1" fmla="*/ 448503 w 12670360"/>
                <a:gd name="connsiteY1" fmla="*/ 11113 h 1143497"/>
                <a:gd name="connsiteX2" fmla="*/ 12665068 w 12670360"/>
                <a:gd name="connsiteY2" fmla="*/ 0 h 1143497"/>
                <a:gd name="connsiteX3" fmla="*/ 12670298 w 12670360"/>
                <a:gd name="connsiteY3" fmla="*/ 1143497 h 1143497"/>
                <a:gd name="connsiteX4" fmla="*/ 0 w 12670360"/>
                <a:gd name="connsiteY4" fmla="*/ 1143497 h 1143497"/>
                <a:gd name="connsiteX0" fmla="*/ 0 w 12672030"/>
                <a:gd name="connsiteY0" fmla="*/ 1145878 h 1145878"/>
                <a:gd name="connsiteX1" fmla="*/ 448503 w 12672030"/>
                <a:gd name="connsiteY1" fmla="*/ 13494 h 1145878"/>
                <a:gd name="connsiteX2" fmla="*/ 12672030 w 12672030"/>
                <a:gd name="connsiteY2" fmla="*/ 0 h 1145878"/>
                <a:gd name="connsiteX3" fmla="*/ 12670298 w 12672030"/>
                <a:gd name="connsiteY3" fmla="*/ 1145878 h 1145878"/>
                <a:gd name="connsiteX4" fmla="*/ 0 w 12672030"/>
                <a:gd name="connsiteY4" fmla="*/ 1145878 h 1145878"/>
                <a:gd name="connsiteX0" fmla="*/ 0 w 12670360"/>
                <a:gd name="connsiteY0" fmla="*/ 1145878 h 1145878"/>
                <a:gd name="connsiteX1" fmla="*/ 448503 w 12670360"/>
                <a:gd name="connsiteY1" fmla="*/ 13494 h 1145878"/>
                <a:gd name="connsiteX2" fmla="*/ 12665067 w 12670360"/>
                <a:gd name="connsiteY2" fmla="*/ 0 h 1145878"/>
                <a:gd name="connsiteX3" fmla="*/ 12670298 w 12670360"/>
                <a:gd name="connsiteY3" fmla="*/ 1145878 h 1145878"/>
                <a:gd name="connsiteX4" fmla="*/ 0 w 12670360"/>
                <a:gd name="connsiteY4" fmla="*/ 1145878 h 1145878"/>
                <a:gd name="connsiteX0" fmla="*/ 0 w 12674351"/>
                <a:gd name="connsiteY0" fmla="*/ 1145878 h 1145878"/>
                <a:gd name="connsiteX1" fmla="*/ 448503 w 12674351"/>
                <a:gd name="connsiteY1" fmla="*/ 13494 h 1145878"/>
                <a:gd name="connsiteX2" fmla="*/ 12674351 w 12674351"/>
                <a:gd name="connsiteY2" fmla="*/ 0 h 1145878"/>
                <a:gd name="connsiteX3" fmla="*/ 12670298 w 12674351"/>
                <a:gd name="connsiteY3" fmla="*/ 1145878 h 1145878"/>
                <a:gd name="connsiteX4" fmla="*/ 0 w 12674351"/>
                <a:gd name="connsiteY4" fmla="*/ 1145878 h 1145878"/>
                <a:gd name="connsiteX0" fmla="*/ 0 w 12670390"/>
                <a:gd name="connsiteY0" fmla="*/ 1145878 h 1145878"/>
                <a:gd name="connsiteX1" fmla="*/ 448503 w 12670390"/>
                <a:gd name="connsiteY1" fmla="*/ 13494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70390"/>
                <a:gd name="connsiteY0" fmla="*/ 1145878 h 1145878"/>
                <a:gd name="connsiteX1" fmla="*/ 436898 w 12670390"/>
                <a:gd name="connsiteY1" fmla="*/ 1588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81995"/>
                <a:gd name="connsiteY0" fmla="*/ 1148260 h 1148260"/>
                <a:gd name="connsiteX1" fmla="*/ 448503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61912 h 1161912"/>
                <a:gd name="connsiteX1" fmla="*/ 745982 w 12681995"/>
                <a:gd name="connsiteY1" fmla="*/ 0 h 1161912"/>
                <a:gd name="connsiteX2" fmla="*/ 12678992 w 12681995"/>
                <a:gd name="connsiteY2" fmla="*/ 13652 h 1161912"/>
                <a:gd name="connsiteX3" fmla="*/ 12681903 w 12681995"/>
                <a:gd name="connsiteY3" fmla="*/ 1159530 h 1161912"/>
                <a:gd name="connsiteX4" fmla="*/ 0 w 12681995"/>
                <a:gd name="connsiteY4" fmla="*/ 1161912 h 1161912"/>
                <a:gd name="connsiteX0" fmla="*/ 0 w 12681995"/>
                <a:gd name="connsiteY0" fmla="*/ 1148260 h 1148260"/>
                <a:gd name="connsiteX1" fmla="*/ 1010407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208726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61912 h 1161912"/>
                <a:gd name="connsiteX1" fmla="*/ 1043460 w 12681995"/>
                <a:gd name="connsiteY1" fmla="*/ 0 h 1161912"/>
                <a:gd name="connsiteX2" fmla="*/ 12678992 w 12681995"/>
                <a:gd name="connsiteY2" fmla="*/ 13652 h 1161912"/>
                <a:gd name="connsiteX3" fmla="*/ 12681903 w 12681995"/>
                <a:gd name="connsiteY3" fmla="*/ 1159530 h 1161912"/>
                <a:gd name="connsiteX4" fmla="*/ 0 w 12681995"/>
                <a:gd name="connsiteY4" fmla="*/ 1161912 h 1161912"/>
                <a:gd name="connsiteX0" fmla="*/ 0 w 12681995"/>
                <a:gd name="connsiteY0" fmla="*/ 1148260 h 1148260"/>
                <a:gd name="connsiteX1" fmla="*/ 1043460 w 12681995"/>
                <a:gd name="connsiteY1" fmla="*/ 53024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064120 w 12681995"/>
                <a:gd name="connsiteY1" fmla="*/ 25304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033132 w 12681995"/>
                <a:gd name="connsiteY1" fmla="*/ 636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81995" h="1148260">
                  <a:moveTo>
                    <a:pt x="0" y="1148260"/>
                  </a:moveTo>
                  <a:lnTo>
                    <a:pt x="1033132" y="636"/>
                  </a:lnTo>
                  <a:lnTo>
                    <a:pt x="12678992" y="0"/>
                  </a:lnTo>
                  <a:cubicBezTo>
                    <a:pt x="12678210" y="389103"/>
                    <a:pt x="12682685" y="756775"/>
                    <a:pt x="12681903" y="1145878"/>
                  </a:cubicBezTo>
                  <a:lnTo>
                    <a:pt x="0" y="114826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grpSp>
          <p:nvGrpSpPr>
            <p:cNvPr id="6" name="Grupa 5"/>
            <p:cNvGrpSpPr/>
            <p:nvPr/>
          </p:nvGrpSpPr>
          <p:grpSpPr>
            <a:xfrm>
              <a:off x="-1" y="8625084"/>
              <a:ext cx="13004802" cy="1148260"/>
              <a:chOff x="-1" y="8625084"/>
              <a:chExt cx="13004802" cy="1148260"/>
            </a:xfrm>
          </p:grpSpPr>
          <p:sp>
            <p:nvSpPr>
              <p:cNvPr id="7" name="Trapez 3"/>
              <p:cNvSpPr/>
              <p:nvPr/>
            </p:nvSpPr>
            <p:spPr>
              <a:xfrm>
                <a:off x="-1" y="8625084"/>
                <a:ext cx="13004801" cy="1148260"/>
              </a:xfrm>
              <a:custGeom>
                <a:avLst/>
                <a:gdLst>
                  <a:gd name="connsiteX0" fmla="*/ 0 w 12651729"/>
                  <a:gd name="connsiteY0" fmla="*/ 1132384 h 1132384"/>
                  <a:gd name="connsiteX1" fmla="*/ 448503 w 12651729"/>
                  <a:gd name="connsiteY1" fmla="*/ 0 h 1132384"/>
                  <a:gd name="connsiteX2" fmla="*/ 12203226 w 12651729"/>
                  <a:gd name="connsiteY2" fmla="*/ 0 h 1132384"/>
                  <a:gd name="connsiteX3" fmla="*/ 12651729 w 12651729"/>
                  <a:gd name="connsiteY3" fmla="*/ 1132384 h 1132384"/>
                  <a:gd name="connsiteX4" fmla="*/ 0 w 12651729"/>
                  <a:gd name="connsiteY4" fmla="*/ 1132384 h 1132384"/>
                  <a:gd name="connsiteX0" fmla="*/ 0 w 12651729"/>
                  <a:gd name="connsiteY0" fmla="*/ 1160959 h 1160959"/>
                  <a:gd name="connsiteX1" fmla="*/ 448503 w 12651729"/>
                  <a:gd name="connsiteY1" fmla="*/ 28575 h 1160959"/>
                  <a:gd name="connsiteX2" fmla="*/ 12622326 w 12651729"/>
                  <a:gd name="connsiteY2" fmla="*/ 0 h 1160959"/>
                  <a:gd name="connsiteX3" fmla="*/ 12651729 w 12651729"/>
                  <a:gd name="connsiteY3" fmla="*/ 1160959 h 1160959"/>
                  <a:gd name="connsiteX4" fmla="*/ 0 w 12651729"/>
                  <a:gd name="connsiteY4" fmla="*/ 1160959 h 1160959"/>
                  <a:gd name="connsiteX0" fmla="*/ 0 w 12654076"/>
                  <a:gd name="connsiteY0" fmla="*/ 1167309 h 1167309"/>
                  <a:gd name="connsiteX1" fmla="*/ 448503 w 12654076"/>
                  <a:gd name="connsiteY1" fmla="*/ 34925 h 1167309"/>
                  <a:gd name="connsiteX2" fmla="*/ 12654076 w 12654076"/>
                  <a:gd name="connsiteY2" fmla="*/ 0 h 1167309"/>
                  <a:gd name="connsiteX3" fmla="*/ 12651729 w 12654076"/>
                  <a:gd name="connsiteY3" fmla="*/ 1167309 h 1167309"/>
                  <a:gd name="connsiteX4" fmla="*/ 0 w 12654076"/>
                  <a:gd name="connsiteY4" fmla="*/ 1167309 h 1167309"/>
                  <a:gd name="connsiteX0" fmla="*/ 0 w 12660426"/>
                  <a:gd name="connsiteY0" fmla="*/ 1148259 h 1148259"/>
                  <a:gd name="connsiteX1" fmla="*/ 448503 w 12660426"/>
                  <a:gd name="connsiteY1" fmla="*/ 15875 h 1148259"/>
                  <a:gd name="connsiteX2" fmla="*/ 12660426 w 12660426"/>
                  <a:gd name="connsiteY2" fmla="*/ 0 h 1148259"/>
                  <a:gd name="connsiteX3" fmla="*/ 12651729 w 12660426"/>
                  <a:gd name="connsiteY3" fmla="*/ 1148259 h 1148259"/>
                  <a:gd name="connsiteX4" fmla="*/ 0 w 12660426"/>
                  <a:gd name="connsiteY4" fmla="*/ 1148259 h 1148259"/>
                  <a:gd name="connsiteX0" fmla="*/ 0 w 12670336"/>
                  <a:gd name="connsiteY0" fmla="*/ 1148259 h 1148259"/>
                  <a:gd name="connsiteX1" fmla="*/ 448503 w 12670336"/>
                  <a:gd name="connsiteY1" fmla="*/ 15875 h 1148259"/>
                  <a:gd name="connsiteX2" fmla="*/ 12660426 w 12670336"/>
                  <a:gd name="connsiteY2" fmla="*/ 0 h 1148259"/>
                  <a:gd name="connsiteX3" fmla="*/ 12670298 w 12670336"/>
                  <a:gd name="connsiteY3" fmla="*/ 1148259 h 1148259"/>
                  <a:gd name="connsiteX4" fmla="*/ 0 w 12670336"/>
                  <a:gd name="connsiteY4" fmla="*/ 1148259 h 1148259"/>
                  <a:gd name="connsiteX0" fmla="*/ 0 w 12672031"/>
                  <a:gd name="connsiteY0" fmla="*/ 1143497 h 1143497"/>
                  <a:gd name="connsiteX1" fmla="*/ 448503 w 12672031"/>
                  <a:gd name="connsiteY1" fmla="*/ 11113 h 1143497"/>
                  <a:gd name="connsiteX2" fmla="*/ 12672031 w 12672031"/>
                  <a:gd name="connsiteY2" fmla="*/ 0 h 1143497"/>
                  <a:gd name="connsiteX3" fmla="*/ 12670298 w 12672031"/>
                  <a:gd name="connsiteY3" fmla="*/ 1143497 h 1143497"/>
                  <a:gd name="connsiteX4" fmla="*/ 0 w 12672031"/>
                  <a:gd name="connsiteY4" fmla="*/ 1143497 h 1143497"/>
                  <a:gd name="connsiteX0" fmla="*/ 0 w 12670360"/>
                  <a:gd name="connsiteY0" fmla="*/ 1143497 h 1143497"/>
                  <a:gd name="connsiteX1" fmla="*/ 448503 w 12670360"/>
                  <a:gd name="connsiteY1" fmla="*/ 11113 h 1143497"/>
                  <a:gd name="connsiteX2" fmla="*/ 12665068 w 12670360"/>
                  <a:gd name="connsiteY2" fmla="*/ 0 h 1143497"/>
                  <a:gd name="connsiteX3" fmla="*/ 12670298 w 12670360"/>
                  <a:gd name="connsiteY3" fmla="*/ 1143497 h 1143497"/>
                  <a:gd name="connsiteX4" fmla="*/ 0 w 12670360"/>
                  <a:gd name="connsiteY4" fmla="*/ 1143497 h 1143497"/>
                  <a:gd name="connsiteX0" fmla="*/ 0 w 12672030"/>
                  <a:gd name="connsiteY0" fmla="*/ 1145878 h 1145878"/>
                  <a:gd name="connsiteX1" fmla="*/ 448503 w 12672030"/>
                  <a:gd name="connsiteY1" fmla="*/ 13494 h 1145878"/>
                  <a:gd name="connsiteX2" fmla="*/ 12672030 w 12672030"/>
                  <a:gd name="connsiteY2" fmla="*/ 0 h 1145878"/>
                  <a:gd name="connsiteX3" fmla="*/ 12670298 w 12672030"/>
                  <a:gd name="connsiteY3" fmla="*/ 1145878 h 1145878"/>
                  <a:gd name="connsiteX4" fmla="*/ 0 w 12672030"/>
                  <a:gd name="connsiteY4" fmla="*/ 1145878 h 1145878"/>
                  <a:gd name="connsiteX0" fmla="*/ 0 w 12670360"/>
                  <a:gd name="connsiteY0" fmla="*/ 1145878 h 1145878"/>
                  <a:gd name="connsiteX1" fmla="*/ 448503 w 12670360"/>
                  <a:gd name="connsiteY1" fmla="*/ 13494 h 1145878"/>
                  <a:gd name="connsiteX2" fmla="*/ 12665067 w 12670360"/>
                  <a:gd name="connsiteY2" fmla="*/ 0 h 1145878"/>
                  <a:gd name="connsiteX3" fmla="*/ 12670298 w 12670360"/>
                  <a:gd name="connsiteY3" fmla="*/ 1145878 h 1145878"/>
                  <a:gd name="connsiteX4" fmla="*/ 0 w 12670360"/>
                  <a:gd name="connsiteY4" fmla="*/ 1145878 h 1145878"/>
                  <a:gd name="connsiteX0" fmla="*/ 0 w 12674351"/>
                  <a:gd name="connsiteY0" fmla="*/ 1145878 h 1145878"/>
                  <a:gd name="connsiteX1" fmla="*/ 448503 w 12674351"/>
                  <a:gd name="connsiteY1" fmla="*/ 13494 h 1145878"/>
                  <a:gd name="connsiteX2" fmla="*/ 12674351 w 12674351"/>
                  <a:gd name="connsiteY2" fmla="*/ 0 h 1145878"/>
                  <a:gd name="connsiteX3" fmla="*/ 12670298 w 12674351"/>
                  <a:gd name="connsiteY3" fmla="*/ 1145878 h 1145878"/>
                  <a:gd name="connsiteX4" fmla="*/ 0 w 12674351"/>
                  <a:gd name="connsiteY4" fmla="*/ 1145878 h 1145878"/>
                  <a:gd name="connsiteX0" fmla="*/ 0 w 12670390"/>
                  <a:gd name="connsiteY0" fmla="*/ 1145878 h 1145878"/>
                  <a:gd name="connsiteX1" fmla="*/ 448503 w 12670390"/>
                  <a:gd name="connsiteY1" fmla="*/ 13494 h 1145878"/>
                  <a:gd name="connsiteX2" fmla="*/ 12667387 w 12670390"/>
                  <a:gd name="connsiteY2" fmla="*/ 0 h 1145878"/>
                  <a:gd name="connsiteX3" fmla="*/ 12670298 w 12670390"/>
                  <a:gd name="connsiteY3" fmla="*/ 1145878 h 1145878"/>
                  <a:gd name="connsiteX4" fmla="*/ 0 w 12670390"/>
                  <a:gd name="connsiteY4" fmla="*/ 1145878 h 1145878"/>
                  <a:gd name="connsiteX0" fmla="*/ 0 w 12670390"/>
                  <a:gd name="connsiteY0" fmla="*/ 1145878 h 1145878"/>
                  <a:gd name="connsiteX1" fmla="*/ 436898 w 12670390"/>
                  <a:gd name="connsiteY1" fmla="*/ 1588 h 1145878"/>
                  <a:gd name="connsiteX2" fmla="*/ 12667387 w 12670390"/>
                  <a:gd name="connsiteY2" fmla="*/ 0 h 1145878"/>
                  <a:gd name="connsiteX3" fmla="*/ 12670298 w 12670390"/>
                  <a:gd name="connsiteY3" fmla="*/ 1145878 h 1145878"/>
                  <a:gd name="connsiteX4" fmla="*/ 0 w 12670390"/>
                  <a:gd name="connsiteY4" fmla="*/ 1145878 h 1145878"/>
                  <a:gd name="connsiteX0" fmla="*/ 0 w 12681995"/>
                  <a:gd name="connsiteY0" fmla="*/ 1148260 h 1148260"/>
                  <a:gd name="connsiteX1" fmla="*/ 448503 w 12681995"/>
                  <a:gd name="connsiteY1" fmla="*/ 1588 h 1148260"/>
                  <a:gd name="connsiteX2" fmla="*/ 12678992 w 12681995"/>
                  <a:gd name="connsiteY2" fmla="*/ 0 h 1148260"/>
                  <a:gd name="connsiteX3" fmla="*/ 12681903 w 12681995"/>
                  <a:gd name="connsiteY3" fmla="*/ 1145878 h 1148260"/>
                  <a:gd name="connsiteX4" fmla="*/ 0 w 12681995"/>
                  <a:gd name="connsiteY4" fmla="*/ 1148260 h 1148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81995" h="1148260">
                    <a:moveTo>
                      <a:pt x="0" y="1148260"/>
                    </a:moveTo>
                    <a:lnTo>
                      <a:pt x="448503" y="1588"/>
                    </a:lnTo>
                    <a:lnTo>
                      <a:pt x="12678992" y="0"/>
                    </a:lnTo>
                    <a:cubicBezTo>
                      <a:pt x="12678210" y="389103"/>
                      <a:pt x="12682685" y="756775"/>
                      <a:pt x="12681903" y="1145878"/>
                    </a:cubicBezTo>
                    <a:lnTo>
                      <a:pt x="0" y="114826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  <p:sp>
            <p:nvSpPr>
              <p:cNvPr id="10" name="Shape 42"/>
              <p:cNvSpPr/>
              <p:nvPr/>
            </p:nvSpPr>
            <p:spPr>
              <a:xfrm>
                <a:off x="0" y="8981256"/>
                <a:ext cx="13004801" cy="792088"/>
              </a:xfrm>
              <a:prstGeom prst="rect">
                <a:avLst/>
              </a:prstGeom>
              <a:solidFill>
                <a:schemeClr val="tx1"/>
              </a:solidFill>
              <a:ln w="12700">
                <a:miter lim="400000"/>
              </a:ln>
              <a:effectLst/>
            </p:spPr>
            <p:txBody>
              <a:bodyPr lIns="0" tIns="0" rIns="0" bIns="0" anchor="ctr"/>
              <a:lstStyle/>
              <a:p>
                <a:pPr lvl="0">
                  <a:defRPr sz="2400">
                    <a:solidFill>
                      <a:srgbClr val="FFFFFF"/>
                    </a:solidFill>
                  </a:defRPr>
                </a:pPr>
                <a:endParaRPr lang="pl-PL" dirty="0"/>
              </a:p>
            </p:txBody>
          </p:sp>
          <p:sp>
            <p:nvSpPr>
              <p:cNvPr id="11" name="Trójkąt prostokątny 14"/>
              <p:cNvSpPr/>
              <p:nvPr/>
            </p:nvSpPr>
            <p:spPr>
              <a:xfrm flipV="1">
                <a:off x="0" y="8978626"/>
                <a:ext cx="318566" cy="789707"/>
              </a:xfrm>
              <a:custGeom>
                <a:avLst/>
                <a:gdLst>
                  <a:gd name="connsiteX0" fmla="*/ 0 w 525736"/>
                  <a:gd name="connsiteY0" fmla="*/ 792088 h 792088"/>
                  <a:gd name="connsiteX1" fmla="*/ 0 w 525736"/>
                  <a:gd name="connsiteY1" fmla="*/ 0 h 792088"/>
                  <a:gd name="connsiteX2" fmla="*/ 525736 w 525736"/>
                  <a:gd name="connsiteY2" fmla="*/ 792088 h 792088"/>
                  <a:gd name="connsiteX3" fmla="*/ 0 w 525736"/>
                  <a:gd name="connsiteY3" fmla="*/ 792088 h 792088"/>
                  <a:gd name="connsiteX0" fmla="*/ 0 w 313804"/>
                  <a:gd name="connsiteY0" fmla="*/ 792088 h 792088"/>
                  <a:gd name="connsiteX1" fmla="*/ 0 w 313804"/>
                  <a:gd name="connsiteY1" fmla="*/ 0 h 792088"/>
                  <a:gd name="connsiteX2" fmla="*/ 313804 w 313804"/>
                  <a:gd name="connsiteY2" fmla="*/ 792088 h 792088"/>
                  <a:gd name="connsiteX3" fmla="*/ 0 w 313804"/>
                  <a:gd name="connsiteY3" fmla="*/ 792088 h 792088"/>
                  <a:gd name="connsiteX0" fmla="*/ 0 w 318566"/>
                  <a:gd name="connsiteY0" fmla="*/ 792088 h 792088"/>
                  <a:gd name="connsiteX1" fmla="*/ 0 w 318566"/>
                  <a:gd name="connsiteY1" fmla="*/ 0 h 792088"/>
                  <a:gd name="connsiteX2" fmla="*/ 318566 w 318566"/>
                  <a:gd name="connsiteY2" fmla="*/ 789707 h 792088"/>
                  <a:gd name="connsiteX3" fmla="*/ 0 w 318566"/>
                  <a:gd name="connsiteY3" fmla="*/ 792088 h 792088"/>
                  <a:gd name="connsiteX0" fmla="*/ 0 w 318566"/>
                  <a:gd name="connsiteY0" fmla="*/ 787325 h 789707"/>
                  <a:gd name="connsiteX1" fmla="*/ 0 w 318566"/>
                  <a:gd name="connsiteY1" fmla="*/ 0 h 789707"/>
                  <a:gd name="connsiteX2" fmla="*/ 318566 w 318566"/>
                  <a:gd name="connsiteY2" fmla="*/ 789707 h 789707"/>
                  <a:gd name="connsiteX3" fmla="*/ 0 w 318566"/>
                  <a:gd name="connsiteY3" fmla="*/ 787325 h 789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8566" h="789707">
                    <a:moveTo>
                      <a:pt x="0" y="787325"/>
                    </a:moveTo>
                    <a:lnTo>
                      <a:pt x="0" y="0"/>
                    </a:lnTo>
                    <a:lnTo>
                      <a:pt x="318566" y="789707"/>
                    </a:lnTo>
                    <a:lnTo>
                      <a:pt x="0" y="787325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</p:grpSp>
      </p:grpSp>
      <p:pic>
        <p:nvPicPr>
          <p:cNvPr id="12" name="Picture 2" descr="D:\Moje obrazy\logo zus\logoZUSnoweRozwiniecie.png"/>
          <p:cNvPicPr>
            <a:picLocks noChangeAspect="1" noChangeArrowheads="1"/>
          </p:cNvPicPr>
          <p:nvPr userDrawn="1"/>
        </p:nvPicPr>
        <p:blipFill>
          <a:blip r:embed="rId2" cstate="print"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6936" y="9233434"/>
            <a:ext cx="1280160" cy="28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ymbol zastępczy tekstu 2"/>
          <p:cNvSpPr>
            <a:spLocks noGrp="1"/>
          </p:cNvSpPr>
          <p:nvPr>
            <p:ph type="body" sz="quarter" idx="13" hasCustomPrompt="1"/>
          </p:nvPr>
        </p:nvSpPr>
        <p:spPr>
          <a:xfrm>
            <a:off x="3046016" y="77664"/>
            <a:ext cx="9217024" cy="38171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0"/>
              </a:spcBef>
              <a:spcAft>
                <a:spcPts val="600"/>
              </a:spcAft>
              <a:buNone/>
              <a:defRPr sz="1900" b="1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pl-PL" dirty="0" smtClean="0"/>
              <a:t>Tytuł sekcji (najlepiej wpisać w „Widoku wzorca” do układu slajdu dla każdej sekcji) </a:t>
            </a:r>
          </a:p>
        </p:txBody>
      </p:sp>
      <p:sp>
        <p:nvSpPr>
          <p:cNvPr id="13" name="pole tekstowe 12"/>
          <p:cNvSpPr txBox="1"/>
          <p:nvPr userDrawn="1"/>
        </p:nvSpPr>
        <p:spPr>
          <a:xfrm>
            <a:off x="829279" y="83995"/>
            <a:ext cx="776577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C19836D0-3F8D-48FA-A6B3-A53F85479A39}" type="slidenum">
              <a:rPr kumimoji="0" lang="pl-PL" sz="2000" b="1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libri" panose="020F0502020204030204" pitchFamily="34" charset="0"/>
                <a:ea typeface="+mn-ea"/>
                <a:cs typeface="+mn-cs"/>
                <a:sym typeface="Helvetica Light"/>
              </a:rPr>
              <a:t>‹#›</a:t>
            </a:fld>
            <a:endParaRPr kumimoji="0" lang="pl-PL" sz="19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alibri" panose="020F0502020204030204" pitchFamily="34" charset="0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77033653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końcow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rapez 3"/>
          <p:cNvSpPr/>
          <p:nvPr/>
        </p:nvSpPr>
        <p:spPr>
          <a:xfrm>
            <a:off x="-12998" y="7678476"/>
            <a:ext cx="13017797" cy="2090536"/>
          </a:xfrm>
          <a:custGeom>
            <a:avLst/>
            <a:gdLst>
              <a:gd name="connsiteX0" fmla="*/ 0 w 12651729"/>
              <a:gd name="connsiteY0" fmla="*/ 1132384 h 1132384"/>
              <a:gd name="connsiteX1" fmla="*/ 448503 w 12651729"/>
              <a:gd name="connsiteY1" fmla="*/ 0 h 1132384"/>
              <a:gd name="connsiteX2" fmla="*/ 12203226 w 12651729"/>
              <a:gd name="connsiteY2" fmla="*/ 0 h 1132384"/>
              <a:gd name="connsiteX3" fmla="*/ 12651729 w 12651729"/>
              <a:gd name="connsiteY3" fmla="*/ 1132384 h 1132384"/>
              <a:gd name="connsiteX4" fmla="*/ 0 w 12651729"/>
              <a:gd name="connsiteY4" fmla="*/ 1132384 h 1132384"/>
              <a:gd name="connsiteX0" fmla="*/ 0 w 12651729"/>
              <a:gd name="connsiteY0" fmla="*/ 1160959 h 1160959"/>
              <a:gd name="connsiteX1" fmla="*/ 448503 w 12651729"/>
              <a:gd name="connsiteY1" fmla="*/ 28575 h 1160959"/>
              <a:gd name="connsiteX2" fmla="*/ 12622326 w 12651729"/>
              <a:gd name="connsiteY2" fmla="*/ 0 h 1160959"/>
              <a:gd name="connsiteX3" fmla="*/ 12651729 w 12651729"/>
              <a:gd name="connsiteY3" fmla="*/ 1160959 h 1160959"/>
              <a:gd name="connsiteX4" fmla="*/ 0 w 12651729"/>
              <a:gd name="connsiteY4" fmla="*/ 1160959 h 1160959"/>
              <a:gd name="connsiteX0" fmla="*/ 0 w 12654076"/>
              <a:gd name="connsiteY0" fmla="*/ 1167309 h 1167309"/>
              <a:gd name="connsiteX1" fmla="*/ 448503 w 12654076"/>
              <a:gd name="connsiteY1" fmla="*/ 34925 h 1167309"/>
              <a:gd name="connsiteX2" fmla="*/ 12654076 w 12654076"/>
              <a:gd name="connsiteY2" fmla="*/ 0 h 1167309"/>
              <a:gd name="connsiteX3" fmla="*/ 12651729 w 12654076"/>
              <a:gd name="connsiteY3" fmla="*/ 1167309 h 1167309"/>
              <a:gd name="connsiteX4" fmla="*/ 0 w 12654076"/>
              <a:gd name="connsiteY4" fmla="*/ 1167309 h 1167309"/>
              <a:gd name="connsiteX0" fmla="*/ 0 w 12660426"/>
              <a:gd name="connsiteY0" fmla="*/ 1148259 h 1148259"/>
              <a:gd name="connsiteX1" fmla="*/ 448503 w 12660426"/>
              <a:gd name="connsiteY1" fmla="*/ 15875 h 1148259"/>
              <a:gd name="connsiteX2" fmla="*/ 12660426 w 12660426"/>
              <a:gd name="connsiteY2" fmla="*/ 0 h 1148259"/>
              <a:gd name="connsiteX3" fmla="*/ 12651729 w 12660426"/>
              <a:gd name="connsiteY3" fmla="*/ 1148259 h 1148259"/>
              <a:gd name="connsiteX4" fmla="*/ 0 w 12660426"/>
              <a:gd name="connsiteY4" fmla="*/ 1148259 h 1148259"/>
              <a:gd name="connsiteX0" fmla="*/ 0 w 12670336"/>
              <a:gd name="connsiteY0" fmla="*/ 1148259 h 1148259"/>
              <a:gd name="connsiteX1" fmla="*/ 448503 w 12670336"/>
              <a:gd name="connsiteY1" fmla="*/ 15875 h 1148259"/>
              <a:gd name="connsiteX2" fmla="*/ 12660426 w 12670336"/>
              <a:gd name="connsiteY2" fmla="*/ 0 h 1148259"/>
              <a:gd name="connsiteX3" fmla="*/ 12670298 w 12670336"/>
              <a:gd name="connsiteY3" fmla="*/ 1148259 h 1148259"/>
              <a:gd name="connsiteX4" fmla="*/ 0 w 12670336"/>
              <a:gd name="connsiteY4" fmla="*/ 1148259 h 1148259"/>
              <a:gd name="connsiteX0" fmla="*/ 0 w 12672031"/>
              <a:gd name="connsiteY0" fmla="*/ 1143497 h 1143497"/>
              <a:gd name="connsiteX1" fmla="*/ 448503 w 12672031"/>
              <a:gd name="connsiteY1" fmla="*/ 11113 h 1143497"/>
              <a:gd name="connsiteX2" fmla="*/ 12672031 w 12672031"/>
              <a:gd name="connsiteY2" fmla="*/ 0 h 1143497"/>
              <a:gd name="connsiteX3" fmla="*/ 12670298 w 12672031"/>
              <a:gd name="connsiteY3" fmla="*/ 1143497 h 1143497"/>
              <a:gd name="connsiteX4" fmla="*/ 0 w 12672031"/>
              <a:gd name="connsiteY4" fmla="*/ 1143497 h 1143497"/>
              <a:gd name="connsiteX0" fmla="*/ 0 w 12670360"/>
              <a:gd name="connsiteY0" fmla="*/ 1143497 h 1143497"/>
              <a:gd name="connsiteX1" fmla="*/ 448503 w 12670360"/>
              <a:gd name="connsiteY1" fmla="*/ 11113 h 1143497"/>
              <a:gd name="connsiteX2" fmla="*/ 12665068 w 12670360"/>
              <a:gd name="connsiteY2" fmla="*/ 0 h 1143497"/>
              <a:gd name="connsiteX3" fmla="*/ 12670298 w 12670360"/>
              <a:gd name="connsiteY3" fmla="*/ 1143497 h 1143497"/>
              <a:gd name="connsiteX4" fmla="*/ 0 w 12670360"/>
              <a:gd name="connsiteY4" fmla="*/ 1143497 h 1143497"/>
              <a:gd name="connsiteX0" fmla="*/ 0 w 12672030"/>
              <a:gd name="connsiteY0" fmla="*/ 1145878 h 1145878"/>
              <a:gd name="connsiteX1" fmla="*/ 448503 w 12672030"/>
              <a:gd name="connsiteY1" fmla="*/ 13494 h 1145878"/>
              <a:gd name="connsiteX2" fmla="*/ 12672030 w 12672030"/>
              <a:gd name="connsiteY2" fmla="*/ 0 h 1145878"/>
              <a:gd name="connsiteX3" fmla="*/ 12670298 w 12672030"/>
              <a:gd name="connsiteY3" fmla="*/ 1145878 h 1145878"/>
              <a:gd name="connsiteX4" fmla="*/ 0 w 12672030"/>
              <a:gd name="connsiteY4" fmla="*/ 1145878 h 1145878"/>
              <a:gd name="connsiteX0" fmla="*/ 0 w 12670360"/>
              <a:gd name="connsiteY0" fmla="*/ 1145878 h 1145878"/>
              <a:gd name="connsiteX1" fmla="*/ 448503 w 12670360"/>
              <a:gd name="connsiteY1" fmla="*/ 13494 h 1145878"/>
              <a:gd name="connsiteX2" fmla="*/ 12665067 w 12670360"/>
              <a:gd name="connsiteY2" fmla="*/ 0 h 1145878"/>
              <a:gd name="connsiteX3" fmla="*/ 12670298 w 12670360"/>
              <a:gd name="connsiteY3" fmla="*/ 1145878 h 1145878"/>
              <a:gd name="connsiteX4" fmla="*/ 0 w 12670360"/>
              <a:gd name="connsiteY4" fmla="*/ 1145878 h 1145878"/>
              <a:gd name="connsiteX0" fmla="*/ 0 w 12674351"/>
              <a:gd name="connsiteY0" fmla="*/ 1145878 h 1145878"/>
              <a:gd name="connsiteX1" fmla="*/ 448503 w 12674351"/>
              <a:gd name="connsiteY1" fmla="*/ 13494 h 1145878"/>
              <a:gd name="connsiteX2" fmla="*/ 12674351 w 12674351"/>
              <a:gd name="connsiteY2" fmla="*/ 0 h 1145878"/>
              <a:gd name="connsiteX3" fmla="*/ 12670298 w 12674351"/>
              <a:gd name="connsiteY3" fmla="*/ 1145878 h 1145878"/>
              <a:gd name="connsiteX4" fmla="*/ 0 w 12674351"/>
              <a:gd name="connsiteY4" fmla="*/ 1145878 h 1145878"/>
              <a:gd name="connsiteX0" fmla="*/ 0 w 12670390"/>
              <a:gd name="connsiteY0" fmla="*/ 1145878 h 1145878"/>
              <a:gd name="connsiteX1" fmla="*/ 448503 w 12670390"/>
              <a:gd name="connsiteY1" fmla="*/ 13494 h 1145878"/>
              <a:gd name="connsiteX2" fmla="*/ 12667387 w 12670390"/>
              <a:gd name="connsiteY2" fmla="*/ 0 h 1145878"/>
              <a:gd name="connsiteX3" fmla="*/ 12670298 w 12670390"/>
              <a:gd name="connsiteY3" fmla="*/ 1145878 h 1145878"/>
              <a:gd name="connsiteX4" fmla="*/ 0 w 12670390"/>
              <a:gd name="connsiteY4" fmla="*/ 1145878 h 1145878"/>
              <a:gd name="connsiteX0" fmla="*/ 0 w 12670390"/>
              <a:gd name="connsiteY0" fmla="*/ 1145878 h 1145878"/>
              <a:gd name="connsiteX1" fmla="*/ 436898 w 12670390"/>
              <a:gd name="connsiteY1" fmla="*/ 1588 h 1145878"/>
              <a:gd name="connsiteX2" fmla="*/ 12667387 w 12670390"/>
              <a:gd name="connsiteY2" fmla="*/ 0 h 1145878"/>
              <a:gd name="connsiteX3" fmla="*/ 12670298 w 12670390"/>
              <a:gd name="connsiteY3" fmla="*/ 1145878 h 1145878"/>
              <a:gd name="connsiteX4" fmla="*/ 0 w 12670390"/>
              <a:gd name="connsiteY4" fmla="*/ 1145878 h 1145878"/>
              <a:gd name="connsiteX0" fmla="*/ 0 w 12681995"/>
              <a:gd name="connsiteY0" fmla="*/ 1148260 h 1148260"/>
              <a:gd name="connsiteX1" fmla="*/ 448503 w 12681995"/>
              <a:gd name="connsiteY1" fmla="*/ 1588 h 1148260"/>
              <a:gd name="connsiteX2" fmla="*/ 12678992 w 12681995"/>
              <a:gd name="connsiteY2" fmla="*/ 0 h 1148260"/>
              <a:gd name="connsiteX3" fmla="*/ 12681903 w 12681995"/>
              <a:gd name="connsiteY3" fmla="*/ 1145878 h 1148260"/>
              <a:gd name="connsiteX4" fmla="*/ 0 w 12681995"/>
              <a:gd name="connsiteY4" fmla="*/ 1148260 h 1148260"/>
              <a:gd name="connsiteX0" fmla="*/ 0 w 13153589"/>
              <a:gd name="connsiteY0" fmla="*/ 1143022 h 1145878"/>
              <a:gd name="connsiteX1" fmla="*/ 920097 w 13153589"/>
              <a:gd name="connsiteY1" fmla="*/ 1588 h 1145878"/>
              <a:gd name="connsiteX2" fmla="*/ 13150586 w 13153589"/>
              <a:gd name="connsiteY2" fmla="*/ 0 h 1145878"/>
              <a:gd name="connsiteX3" fmla="*/ 13153497 w 13153589"/>
              <a:gd name="connsiteY3" fmla="*/ 1145878 h 1145878"/>
              <a:gd name="connsiteX4" fmla="*/ 0 w 13153589"/>
              <a:gd name="connsiteY4" fmla="*/ 1143022 h 1145878"/>
              <a:gd name="connsiteX0" fmla="*/ 0 w 13153589"/>
              <a:gd name="connsiteY0" fmla="*/ 1146671 h 1149527"/>
              <a:gd name="connsiteX1" fmla="*/ 833477 w 13153589"/>
              <a:gd name="connsiteY1" fmla="*/ 0 h 1149527"/>
              <a:gd name="connsiteX2" fmla="*/ 13150586 w 13153589"/>
              <a:gd name="connsiteY2" fmla="*/ 3649 h 1149527"/>
              <a:gd name="connsiteX3" fmla="*/ 13153497 w 13153589"/>
              <a:gd name="connsiteY3" fmla="*/ 1149527 h 1149527"/>
              <a:gd name="connsiteX4" fmla="*/ 0 w 13153589"/>
              <a:gd name="connsiteY4" fmla="*/ 1146671 h 1149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53589" h="1149527">
                <a:moveTo>
                  <a:pt x="0" y="1146671"/>
                </a:moveTo>
                <a:lnTo>
                  <a:pt x="833477" y="0"/>
                </a:lnTo>
                <a:lnTo>
                  <a:pt x="13150586" y="3649"/>
                </a:lnTo>
                <a:cubicBezTo>
                  <a:pt x="13149804" y="392752"/>
                  <a:pt x="13154279" y="760424"/>
                  <a:pt x="13153497" y="1149527"/>
                </a:cubicBezTo>
                <a:lnTo>
                  <a:pt x="0" y="1146671"/>
                </a:lnTo>
                <a:close/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0" name="Prostokąt 19"/>
          <p:cNvSpPr/>
          <p:nvPr/>
        </p:nvSpPr>
        <p:spPr>
          <a:xfrm>
            <a:off x="0" y="8178527"/>
            <a:ext cx="13004800" cy="1590485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1" name="Trójkąt prostokątny 14"/>
          <p:cNvSpPr/>
          <p:nvPr/>
        </p:nvSpPr>
        <p:spPr>
          <a:xfrm flipV="1">
            <a:off x="-2756" y="8171381"/>
            <a:ext cx="621929" cy="1596952"/>
          </a:xfrm>
          <a:custGeom>
            <a:avLst/>
            <a:gdLst>
              <a:gd name="connsiteX0" fmla="*/ 0 w 525736"/>
              <a:gd name="connsiteY0" fmla="*/ 792088 h 792088"/>
              <a:gd name="connsiteX1" fmla="*/ 0 w 525736"/>
              <a:gd name="connsiteY1" fmla="*/ 0 h 792088"/>
              <a:gd name="connsiteX2" fmla="*/ 525736 w 525736"/>
              <a:gd name="connsiteY2" fmla="*/ 792088 h 792088"/>
              <a:gd name="connsiteX3" fmla="*/ 0 w 525736"/>
              <a:gd name="connsiteY3" fmla="*/ 792088 h 792088"/>
              <a:gd name="connsiteX0" fmla="*/ 0 w 313804"/>
              <a:gd name="connsiteY0" fmla="*/ 792088 h 792088"/>
              <a:gd name="connsiteX1" fmla="*/ 0 w 313804"/>
              <a:gd name="connsiteY1" fmla="*/ 0 h 792088"/>
              <a:gd name="connsiteX2" fmla="*/ 313804 w 313804"/>
              <a:gd name="connsiteY2" fmla="*/ 792088 h 792088"/>
              <a:gd name="connsiteX3" fmla="*/ 0 w 313804"/>
              <a:gd name="connsiteY3" fmla="*/ 792088 h 792088"/>
              <a:gd name="connsiteX0" fmla="*/ 0 w 318566"/>
              <a:gd name="connsiteY0" fmla="*/ 792088 h 792088"/>
              <a:gd name="connsiteX1" fmla="*/ 0 w 318566"/>
              <a:gd name="connsiteY1" fmla="*/ 0 h 792088"/>
              <a:gd name="connsiteX2" fmla="*/ 318566 w 318566"/>
              <a:gd name="connsiteY2" fmla="*/ 789707 h 792088"/>
              <a:gd name="connsiteX3" fmla="*/ 0 w 318566"/>
              <a:gd name="connsiteY3" fmla="*/ 792088 h 792088"/>
              <a:gd name="connsiteX0" fmla="*/ 0 w 318566"/>
              <a:gd name="connsiteY0" fmla="*/ 787325 h 789707"/>
              <a:gd name="connsiteX1" fmla="*/ 0 w 318566"/>
              <a:gd name="connsiteY1" fmla="*/ 0 h 789707"/>
              <a:gd name="connsiteX2" fmla="*/ 318566 w 318566"/>
              <a:gd name="connsiteY2" fmla="*/ 789707 h 789707"/>
              <a:gd name="connsiteX3" fmla="*/ 0 w 318566"/>
              <a:gd name="connsiteY3" fmla="*/ 787325 h 789707"/>
              <a:gd name="connsiteX0" fmla="*/ 0 w 604316"/>
              <a:gd name="connsiteY0" fmla="*/ 787325 h 1599332"/>
              <a:gd name="connsiteX1" fmla="*/ 0 w 604316"/>
              <a:gd name="connsiteY1" fmla="*/ 0 h 1599332"/>
              <a:gd name="connsiteX2" fmla="*/ 604316 w 604316"/>
              <a:gd name="connsiteY2" fmla="*/ 1599332 h 1599332"/>
              <a:gd name="connsiteX3" fmla="*/ 0 w 604316"/>
              <a:gd name="connsiteY3" fmla="*/ 787325 h 1599332"/>
              <a:gd name="connsiteX0" fmla="*/ 0 w 604316"/>
              <a:gd name="connsiteY0" fmla="*/ 1596950 h 1599332"/>
              <a:gd name="connsiteX1" fmla="*/ 0 w 604316"/>
              <a:gd name="connsiteY1" fmla="*/ 0 h 1599332"/>
              <a:gd name="connsiteX2" fmla="*/ 604316 w 604316"/>
              <a:gd name="connsiteY2" fmla="*/ 1599332 h 1599332"/>
              <a:gd name="connsiteX3" fmla="*/ 0 w 604316"/>
              <a:gd name="connsiteY3" fmla="*/ 1596950 h 1599332"/>
              <a:gd name="connsiteX0" fmla="*/ 0 w 613841"/>
              <a:gd name="connsiteY0" fmla="*/ 1596950 h 1596950"/>
              <a:gd name="connsiteX1" fmla="*/ 0 w 613841"/>
              <a:gd name="connsiteY1" fmla="*/ 0 h 1596950"/>
              <a:gd name="connsiteX2" fmla="*/ 613841 w 613841"/>
              <a:gd name="connsiteY2" fmla="*/ 1594570 h 1596950"/>
              <a:gd name="connsiteX3" fmla="*/ 0 w 613841"/>
              <a:gd name="connsiteY3" fmla="*/ 1596950 h 1596950"/>
              <a:gd name="connsiteX0" fmla="*/ 0 w 613841"/>
              <a:gd name="connsiteY0" fmla="*/ 1589806 h 1594570"/>
              <a:gd name="connsiteX1" fmla="*/ 0 w 613841"/>
              <a:gd name="connsiteY1" fmla="*/ 0 h 1594570"/>
              <a:gd name="connsiteX2" fmla="*/ 613841 w 613841"/>
              <a:gd name="connsiteY2" fmla="*/ 1594570 h 1594570"/>
              <a:gd name="connsiteX3" fmla="*/ 0 w 613841"/>
              <a:gd name="connsiteY3" fmla="*/ 1589806 h 1594570"/>
              <a:gd name="connsiteX0" fmla="*/ 0 w 611460"/>
              <a:gd name="connsiteY0" fmla="*/ 1589806 h 1589806"/>
              <a:gd name="connsiteX1" fmla="*/ 0 w 611460"/>
              <a:gd name="connsiteY1" fmla="*/ 0 h 1589806"/>
              <a:gd name="connsiteX2" fmla="*/ 611460 w 611460"/>
              <a:gd name="connsiteY2" fmla="*/ 1585045 h 1589806"/>
              <a:gd name="connsiteX3" fmla="*/ 0 w 611460"/>
              <a:gd name="connsiteY3" fmla="*/ 1589806 h 1589806"/>
              <a:gd name="connsiteX0" fmla="*/ 0 w 613841"/>
              <a:gd name="connsiteY0" fmla="*/ 1589806 h 1589806"/>
              <a:gd name="connsiteX1" fmla="*/ 0 w 613841"/>
              <a:gd name="connsiteY1" fmla="*/ 0 h 1589806"/>
              <a:gd name="connsiteX2" fmla="*/ 613841 w 613841"/>
              <a:gd name="connsiteY2" fmla="*/ 1587426 h 1589806"/>
              <a:gd name="connsiteX3" fmla="*/ 0 w 613841"/>
              <a:gd name="connsiteY3" fmla="*/ 1589806 h 1589806"/>
              <a:gd name="connsiteX0" fmla="*/ 0 w 613841"/>
              <a:gd name="connsiteY0" fmla="*/ 1589806 h 1594570"/>
              <a:gd name="connsiteX1" fmla="*/ 0 w 613841"/>
              <a:gd name="connsiteY1" fmla="*/ 0 h 1594570"/>
              <a:gd name="connsiteX2" fmla="*/ 613841 w 613841"/>
              <a:gd name="connsiteY2" fmla="*/ 1594570 h 1594570"/>
              <a:gd name="connsiteX3" fmla="*/ 0 w 613841"/>
              <a:gd name="connsiteY3" fmla="*/ 1589806 h 1594570"/>
              <a:gd name="connsiteX0" fmla="*/ 2381 w 613841"/>
              <a:gd name="connsiteY0" fmla="*/ 1596950 h 1596950"/>
              <a:gd name="connsiteX1" fmla="*/ 0 w 613841"/>
              <a:gd name="connsiteY1" fmla="*/ 0 h 1596950"/>
              <a:gd name="connsiteX2" fmla="*/ 613841 w 613841"/>
              <a:gd name="connsiteY2" fmla="*/ 1594570 h 1596950"/>
              <a:gd name="connsiteX3" fmla="*/ 2381 w 613841"/>
              <a:gd name="connsiteY3" fmla="*/ 1596950 h 1596950"/>
              <a:gd name="connsiteX0" fmla="*/ 105 w 616327"/>
              <a:gd name="connsiteY0" fmla="*/ 1596950 h 1596950"/>
              <a:gd name="connsiteX1" fmla="*/ 2486 w 616327"/>
              <a:gd name="connsiteY1" fmla="*/ 0 h 1596950"/>
              <a:gd name="connsiteX2" fmla="*/ 616327 w 616327"/>
              <a:gd name="connsiteY2" fmla="*/ 1594570 h 1596950"/>
              <a:gd name="connsiteX3" fmla="*/ 105 w 616327"/>
              <a:gd name="connsiteY3" fmla="*/ 1596950 h 1596950"/>
              <a:gd name="connsiteX0" fmla="*/ 105 w 609303"/>
              <a:gd name="connsiteY0" fmla="*/ 1596950 h 1596952"/>
              <a:gd name="connsiteX1" fmla="*/ 2486 w 609303"/>
              <a:gd name="connsiteY1" fmla="*/ 0 h 1596952"/>
              <a:gd name="connsiteX2" fmla="*/ 609303 w 609303"/>
              <a:gd name="connsiteY2" fmla="*/ 1596952 h 1596952"/>
              <a:gd name="connsiteX3" fmla="*/ 105 w 609303"/>
              <a:gd name="connsiteY3" fmla="*/ 1596950 h 1596952"/>
              <a:gd name="connsiteX0" fmla="*/ 2302 w 611500"/>
              <a:gd name="connsiteY0" fmla="*/ 1596950 h 1596952"/>
              <a:gd name="connsiteX1" fmla="*/ 0 w 611500"/>
              <a:gd name="connsiteY1" fmla="*/ 0 h 1596952"/>
              <a:gd name="connsiteX2" fmla="*/ 611500 w 611500"/>
              <a:gd name="connsiteY2" fmla="*/ 1596952 h 1596952"/>
              <a:gd name="connsiteX3" fmla="*/ 2302 w 611500"/>
              <a:gd name="connsiteY3" fmla="*/ 1596950 h 1596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1500" h="1596952">
                <a:moveTo>
                  <a:pt x="2302" y="1596950"/>
                </a:moveTo>
                <a:cubicBezTo>
                  <a:pt x="1508" y="1064633"/>
                  <a:pt x="794" y="532317"/>
                  <a:pt x="0" y="0"/>
                </a:cubicBezTo>
                <a:lnTo>
                  <a:pt x="611500" y="1596952"/>
                </a:lnTo>
                <a:lnTo>
                  <a:pt x="2302" y="1596950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" name="pole tekstowe 3"/>
          <p:cNvSpPr txBox="1"/>
          <p:nvPr userDrawn="1"/>
        </p:nvSpPr>
        <p:spPr>
          <a:xfrm>
            <a:off x="957784" y="3417573"/>
            <a:ext cx="10945216" cy="111825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66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libri" panose="020F0502020204030204" pitchFamily="34" charset="0"/>
                <a:ea typeface="+mn-ea"/>
                <a:cs typeface="+mn-cs"/>
                <a:sym typeface="Helvetica Light"/>
              </a:rPr>
              <a:t>Dziękuję za uwagę</a:t>
            </a:r>
            <a:endParaRPr kumimoji="0" lang="pl-PL" sz="66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alibri" panose="020F0502020204030204" pitchFamily="34" charset="0"/>
              <a:ea typeface="+mn-ea"/>
              <a:cs typeface="+mn-cs"/>
              <a:sym typeface="Helvetica Light"/>
            </a:endParaRPr>
          </a:p>
        </p:txBody>
      </p:sp>
      <p:pic>
        <p:nvPicPr>
          <p:cNvPr id="1026" name="Picture 2" descr="D:\Moje obrazy\logo zus\logoZUSnoweRozwiniecie.png"/>
          <p:cNvPicPr>
            <a:picLocks noChangeAspect="1" noChangeArrowheads="1"/>
          </p:cNvPicPr>
          <p:nvPr userDrawn="1"/>
        </p:nvPicPr>
        <p:blipFill>
          <a:blip r:embed="rId2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0747" y="8682125"/>
            <a:ext cx="2560325" cy="57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88820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2" r:id="rId2"/>
    <p:sldLayoutId id="2147483657" r:id="rId3"/>
    <p:sldLayoutId id="2147483656" r:id="rId4"/>
    <p:sldLayoutId id="2147483654" r:id="rId5"/>
    <p:sldLayoutId id="2147483651" r:id="rId6"/>
    <p:sldLayoutId id="2147483655" r:id="rId7"/>
  </p:sldLayoutIdLst>
  <p:transition spd="med"/>
  <p:timing>
    <p:tnLst>
      <p:par>
        <p:cTn id="1" dur="indefinite" restart="never" nodeType="tmRoot"/>
      </p:par>
    </p:tnLst>
  </p:timing>
  <p:txStyles>
    <p:titleStyle>
      <a:lvl1pPr algn="ctr" defTabSz="584200" eaLnBrk="1" hangingPunct="1">
        <a:defRPr sz="6000">
          <a:latin typeface="Lato Bold" panose="020F0802020204030203" charset="-18"/>
          <a:ea typeface="+mn-ea"/>
          <a:cs typeface="+mn-cs"/>
          <a:sym typeface="Helvetica Light"/>
        </a:defRPr>
      </a:lvl1pPr>
      <a:lvl2pPr indent="228600" algn="ctr" defTabSz="584200" eaLnBrk="1" hangingPunct="1">
        <a:defRPr sz="8000">
          <a:latin typeface="+mn-lt"/>
          <a:ea typeface="+mn-ea"/>
          <a:cs typeface="+mn-cs"/>
          <a:sym typeface="Helvetica Light"/>
        </a:defRPr>
      </a:lvl2pPr>
      <a:lvl3pPr indent="457200" algn="ctr" defTabSz="584200" eaLnBrk="1" hangingPunct="1">
        <a:defRPr sz="8000">
          <a:latin typeface="+mn-lt"/>
          <a:ea typeface="+mn-ea"/>
          <a:cs typeface="+mn-cs"/>
          <a:sym typeface="Helvetica Light"/>
        </a:defRPr>
      </a:lvl3pPr>
      <a:lvl4pPr indent="685800" algn="ctr" defTabSz="584200" eaLnBrk="1" hangingPunct="1">
        <a:defRPr sz="8000">
          <a:latin typeface="+mn-lt"/>
          <a:ea typeface="+mn-ea"/>
          <a:cs typeface="+mn-cs"/>
          <a:sym typeface="Helvetica Light"/>
        </a:defRPr>
      </a:lvl4pPr>
      <a:lvl5pPr indent="914400" algn="ctr" defTabSz="584200" eaLnBrk="1" hangingPunct="1">
        <a:defRPr sz="8000">
          <a:latin typeface="+mn-lt"/>
          <a:ea typeface="+mn-ea"/>
          <a:cs typeface="+mn-cs"/>
          <a:sym typeface="Helvetica Light"/>
        </a:defRPr>
      </a:lvl5pPr>
      <a:lvl6pPr indent="1143000" algn="ctr" defTabSz="584200" eaLnBrk="1" hangingPunct="1">
        <a:defRPr sz="8000">
          <a:latin typeface="+mn-lt"/>
          <a:ea typeface="+mn-ea"/>
          <a:cs typeface="+mn-cs"/>
          <a:sym typeface="Helvetica Light"/>
        </a:defRPr>
      </a:lvl6pPr>
      <a:lvl7pPr indent="1371600" algn="ctr" defTabSz="584200" eaLnBrk="1" hangingPunct="1">
        <a:defRPr sz="8000">
          <a:latin typeface="+mn-lt"/>
          <a:ea typeface="+mn-ea"/>
          <a:cs typeface="+mn-cs"/>
          <a:sym typeface="Helvetica Light"/>
        </a:defRPr>
      </a:lvl7pPr>
      <a:lvl8pPr indent="1600200" algn="ctr" defTabSz="584200" eaLnBrk="1" hangingPunct="1">
        <a:defRPr sz="8000">
          <a:latin typeface="+mn-lt"/>
          <a:ea typeface="+mn-ea"/>
          <a:cs typeface="+mn-cs"/>
          <a:sym typeface="Helvetica Light"/>
        </a:defRPr>
      </a:lvl8pPr>
      <a:lvl9pPr indent="1828800" algn="ctr" defTabSz="584200" eaLnBrk="1" hangingPunct="1">
        <a:defRPr sz="8000">
          <a:latin typeface="+mn-lt"/>
          <a:ea typeface="+mn-ea"/>
          <a:cs typeface="+mn-cs"/>
          <a:sym typeface="Helvetica Light"/>
        </a:defRPr>
      </a:lvl9pPr>
    </p:titleStyle>
    <p:bodyStyle>
      <a:lvl1pPr marL="444500" indent="-444500" defTabSz="584200" eaLnBrk="1" hangingPunct="1">
        <a:spcBef>
          <a:spcPts val="4200"/>
        </a:spcBef>
        <a:buSzPct val="75000"/>
        <a:buChar char="•"/>
        <a:defRPr sz="3600">
          <a:latin typeface="Lato Light" panose="020F0302020204030203" charset="-18"/>
          <a:ea typeface="+mn-ea"/>
          <a:cs typeface="+mn-cs"/>
          <a:sym typeface="Helvetica Light"/>
        </a:defRPr>
      </a:lvl1pPr>
      <a:lvl2pPr marL="889000" indent="-444500" defTabSz="584200" eaLnBrk="1" hangingPunct="1">
        <a:spcBef>
          <a:spcPts val="4200"/>
        </a:spcBef>
        <a:buSzPct val="75000"/>
        <a:buChar char="•"/>
        <a:defRPr sz="3600">
          <a:latin typeface="Lato Light" panose="020F0302020204030203" charset="-18"/>
          <a:ea typeface="+mn-ea"/>
          <a:cs typeface="+mn-cs"/>
          <a:sym typeface="Helvetica Light"/>
        </a:defRPr>
      </a:lvl2pPr>
      <a:lvl3pPr marL="1333500" indent="-444500" defTabSz="584200" eaLnBrk="1" hangingPunct="1">
        <a:spcBef>
          <a:spcPts val="4200"/>
        </a:spcBef>
        <a:buSzPct val="75000"/>
        <a:buChar char="•"/>
        <a:defRPr sz="3600">
          <a:latin typeface="Lato Light" panose="020F0302020204030203" charset="-18"/>
          <a:ea typeface="+mn-ea"/>
          <a:cs typeface="+mn-cs"/>
          <a:sym typeface="Helvetica Light"/>
        </a:defRPr>
      </a:lvl3pPr>
      <a:lvl4pPr marL="1778000" indent="-444500" defTabSz="584200" eaLnBrk="1" hangingPunct="1">
        <a:spcBef>
          <a:spcPts val="4200"/>
        </a:spcBef>
        <a:buSzPct val="75000"/>
        <a:buChar char="•"/>
        <a:defRPr sz="3600">
          <a:latin typeface="Lato Light" panose="020F0302020204030203" charset="-18"/>
          <a:ea typeface="+mn-ea"/>
          <a:cs typeface="+mn-cs"/>
          <a:sym typeface="Helvetica Light"/>
        </a:defRPr>
      </a:lvl4pPr>
      <a:lvl5pPr marL="2222500" indent="-444500" defTabSz="584200" eaLnBrk="1" hangingPunct="1">
        <a:spcBef>
          <a:spcPts val="4200"/>
        </a:spcBef>
        <a:buSzPct val="75000"/>
        <a:buChar char="•"/>
        <a:defRPr sz="3600">
          <a:latin typeface="Lato Light" panose="020F0302020204030203" charset="-18"/>
          <a:ea typeface="+mn-ea"/>
          <a:cs typeface="+mn-cs"/>
          <a:sym typeface="Helvetica Light"/>
        </a:defRPr>
      </a:lvl5pPr>
      <a:lvl6pPr marL="2667000" indent="-444500" defTabSz="584200" eaLnBrk="1" hangingPunct="1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6pPr>
      <a:lvl7pPr marL="3111500" indent="-444500" defTabSz="584200" eaLnBrk="1" hangingPunct="1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7pPr>
      <a:lvl8pPr marL="3556000" indent="-444500" defTabSz="584200" eaLnBrk="1" hangingPunct="1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8pPr>
      <a:lvl9pPr marL="4000500" indent="-444500" defTabSz="584200" eaLnBrk="1" hangingPunct="1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 eaLnBrk="1" hangingPunct="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 eaLnBrk="1" hangingPunct="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 eaLnBrk="1" hangingPunct="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 eaLnBrk="1" hangingPunct="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 eaLnBrk="1" hangingPunct="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 eaLnBrk="1" hangingPunct="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 eaLnBrk="1" hangingPunct="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 eaLnBrk="1" hangingPunct="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 eaLnBrk="1" hangingPunct="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us.pl/e-wizyta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algn="ctr"/>
            <a:r>
              <a:rPr lang="pl-PL" altLang="pl-PL" sz="2400" dirty="0" smtClean="0"/>
              <a:t>OSLO 2024 </a:t>
            </a:r>
            <a:r>
              <a:rPr lang="pl-PL" altLang="pl-PL" sz="2400" dirty="0"/>
              <a:t>r</a:t>
            </a:r>
            <a:r>
              <a:rPr lang="pl-PL" altLang="pl-PL" sz="2400" dirty="0" smtClean="0"/>
              <a:t>. </a:t>
            </a:r>
            <a:endParaRPr lang="pl-PL" altLang="pl-PL" sz="2400" dirty="0"/>
          </a:p>
          <a:p>
            <a:endParaRPr lang="pl-PL" dirty="0"/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quarter" idx="15"/>
          </p:nvPr>
        </p:nvSpPr>
        <p:spPr>
          <a:xfrm>
            <a:off x="7056064" y="6677000"/>
            <a:ext cx="5567016" cy="774947"/>
          </a:xfrm>
        </p:spPr>
        <p:txBody>
          <a:bodyPr>
            <a:normAutofit lnSpcReduction="10000"/>
          </a:bodyPr>
          <a:lstStyle/>
          <a:p>
            <a:r>
              <a:rPr lang="pl-PL" altLang="pl-PL" sz="2400" dirty="0"/>
              <a:t>Joanna </a:t>
            </a:r>
            <a:r>
              <a:rPr lang="pl-PL" altLang="pl-PL" sz="2400" dirty="0" smtClean="0"/>
              <a:t>Krajewska</a:t>
            </a:r>
          </a:p>
          <a:p>
            <a:r>
              <a:rPr lang="pl-PL" altLang="pl-PL" sz="2400" dirty="0" smtClean="0"/>
              <a:t>Jolanta Krasoń</a:t>
            </a:r>
            <a:endParaRPr lang="pl-PL" altLang="pl-PL" sz="24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altLang="pl-PL" dirty="0"/>
              <a:t>NA PODSTAWIE PRZEPISÓW PRAWA KRAJOWEGO I MIĘDZYNARODOWEGO</a:t>
            </a:r>
            <a:endParaRPr lang="pl-PL" dirty="0"/>
          </a:p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z="3200" dirty="0"/>
              <a:t>POSTĘPOWANIE W SPRAWIE PRZYZNANIA ŚWIADCZEŃ EMERYTALNO-RENTOWYCH PRZEZ </a:t>
            </a:r>
            <a:br>
              <a:rPr lang="pl-PL" altLang="pl-PL" sz="3200" dirty="0"/>
            </a:br>
            <a:r>
              <a:rPr lang="pl-PL" altLang="pl-PL" sz="3200" dirty="0"/>
              <a:t>ZAKŁAD UBEZPIECZEŃ SPOŁECZNYCH</a:t>
            </a:r>
            <a:endParaRPr lang="pl-PL" sz="3200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l-PL" dirty="0" smtClean="0"/>
              <a:t>Wydział Realizacji Umów Międzynarodowych w Szczecinie</a:t>
            </a:r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502400" cy="818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03918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l-PL" dirty="0" smtClean="0"/>
              <a:t>Warunki uzyskania prawa do renty z tytułu niezdolności do pracy</a:t>
            </a:r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618208" y="3698468"/>
            <a:ext cx="117373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buFontTx/>
              <a:buNone/>
            </a:pPr>
            <a:endParaRPr lang="pl-PL" altLang="pl-PL" sz="3200" dirty="0">
              <a:latin typeface="+mj-lt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618208" y="1060376"/>
            <a:ext cx="11737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altLang="pl-PL" b="1" dirty="0">
                <a:latin typeface="+mj-lt"/>
              </a:rPr>
              <a:t>Renta z tytułu niezdolności do pracy</a:t>
            </a:r>
            <a:endParaRPr lang="pl-PL" dirty="0">
              <a:latin typeface="+mj-lt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618208" y="2356520"/>
            <a:ext cx="1173730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eaLnBrk="1" hangingPunct="1">
              <a:spcBef>
                <a:spcPct val="50000"/>
              </a:spcBef>
              <a:buClrTx/>
              <a:buFontTx/>
              <a:buNone/>
            </a:pPr>
            <a:r>
              <a:rPr lang="pl-PL" altLang="pl-PL" sz="3200" dirty="0">
                <a:latin typeface="+mj-lt"/>
              </a:rPr>
              <a:t>Prawo do renty z tytułu niezdolności do pracy przysługuje ubezpieczonemu, który spełnia łącznie następujące warunki:</a:t>
            </a:r>
          </a:p>
          <a:p>
            <a:pPr marL="457200" indent="-457200" algn="l" eaLnBrk="1" hangingPunct="1">
              <a:spcBef>
                <a:spcPct val="50000"/>
              </a:spcBef>
              <a:buClrTx/>
              <a:buFont typeface="Arial" panose="020B0604020202020204" pitchFamily="34" charset="0"/>
              <a:buChar char="•"/>
            </a:pPr>
            <a:r>
              <a:rPr lang="pl-PL" altLang="pl-PL" sz="3200" dirty="0">
                <a:latin typeface="+mj-lt"/>
              </a:rPr>
              <a:t> jest niezdolny do </a:t>
            </a:r>
            <a:r>
              <a:rPr lang="pl-PL" altLang="pl-PL" sz="3200" dirty="0" smtClean="0">
                <a:latin typeface="+mj-lt"/>
              </a:rPr>
              <a:t>pracy,</a:t>
            </a:r>
            <a:endParaRPr lang="pl-PL" altLang="pl-PL" sz="3200" dirty="0">
              <a:latin typeface="+mj-lt"/>
            </a:endParaRPr>
          </a:p>
          <a:p>
            <a:pPr marL="457200" indent="-457200" algn="l" eaLnBrk="1" hangingPunct="1">
              <a:spcBef>
                <a:spcPct val="50000"/>
              </a:spcBef>
              <a:buClrTx/>
              <a:buFont typeface="Arial" panose="020B0604020202020204" pitchFamily="34" charset="0"/>
              <a:buChar char="•"/>
            </a:pPr>
            <a:r>
              <a:rPr lang="pl-PL" altLang="pl-PL" sz="3200" dirty="0">
                <a:latin typeface="+mj-lt"/>
              </a:rPr>
              <a:t> ma wymagany okres składkowy lub nieskładkowy,</a:t>
            </a:r>
          </a:p>
          <a:p>
            <a:pPr marL="457200" indent="-457200" algn="l" eaLnBrk="1" hangingPunct="1">
              <a:spcBef>
                <a:spcPct val="50000"/>
              </a:spcBef>
              <a:buClrTx/>
              <a:buFont typeface="Arial" panose="020B0604020202020204" pitchFamily="34" charset="0"/>
              <a:buChar char="•"/>
            </a:pPr>
            <a:r>
              <a:rPr lang="pl-PL" altLang="pl-PL" sz="3200" dirty="0" smtClean="0">
                <a:latin typeface="+mj-lt"/>
              </a:rPr>
              <a:t>niezdolność </a:t>
            </a:r>
            <a:r>
              <a:rPr lang="pl-PL" altLang="pl-PL" sz="3200" dirty="0">
                <a:latin typeface="+mj-lt"/>
              </a:rPr>
              <a:t>do pracy powstała w </a:t>
            </a:r>
            <a:r>
              <a:rPr lang="pl-PL" altLang="pl-PL" sz="3200" dirty="0" smtClean="0">
                <a:latin typeface="+mj-lt"/>
              </a:rPr>
              <a:t>czasie ubezpieczenia lub w ciągu 18 miesięcy </a:t>
            </a:r>
            <a:r>
              <a:rPr lang="pl-PL" altLang="pl-PL" sz="3200" dirty="0">
                <a:latin typeface="+mj-lt"/>
              </a:rPr>
              <a:t>od ustania </a:t>
            </a:r>
            <a:r>
              <a:rPr lang="pl-PL" altLang="pl-PL" sz="3200" dirty="0" smtClean="0">
                <a:latin typeface="+mj-lt"/>
              </a:rPr>
              <a:t>ubezpieczenia</a:t>
            </a:r>
            <a:endParaRPr lang="pl-PL" altLang="pl-PL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280471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l-PL" sz="2000" dirty="0"/>
              <a:t>Warunki uzyskania prawa do renty z tytułu niezdolności do </a:t>
            </a:r>
            <a:r>
              <a:rPr lang="pl-PL" sz="2000" dirty="0" smtClean="0"/>
              <a:t>pracy c.d.</a:t>
            </a:r>
            <a:endParaRPr lang="pl-PL" sz="2000" dirty="0"/>
          </a:p>
          <a:p>
            <a:endParaRPr lang="pl-PL" sz="2000" dirty="0"/>
          </a:p>
          <a:p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618208" y="3698468"/>
            <a:ext cx="117373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buFontTx/>
              <a:buNone/>
            </a:pPr>
            <a:endParaRPr lang="pl-PL" altLang="pl-PL" sz="3200" dirty="0">
              <a:latin typeface="+mj-lt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648018" y="1996480"/>
            <a:ext cx="11737304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just" eaLnBrk="1" hangingPunct="1">
              <a:spcBef>
                <a:spcPct val="50000"/>
              </a:spcBef>
              <a:buClrTx/>
              <a:buFontTx/>
              <a:buNone/>
            </a:pPr>
            <a:r>
              <a:rPr lang="pl-PL" altLang="pl-PL" sz="3200" dirty="0" smtClean="0">
                <a:solidFill>
                  <a:srgbClr val="FF0000"/>
                </a:solidFill>
                <a:latin typeface="+mj-lt"/>
              </a:rPr>
              <a:t>	Uwaga</a:t>
            </a:r>
            <a:r>
              <a:rPr lang="pl-PL" altLang="pl-PL" sz="3200" dirty="0" smtClean="0">
                <a:latin typeface="+mj-lt"/>
              </a:rPr>
              <a:t> </a:t>
            </a:r>
            <a:r>
              <a:rPr lang="pl-PL" altLang="pl-PL" sz="3200" dirty="0">
                <a:latin typeface="+mj-lt"/>
              </a:rPr>
              <a:t>– rentę można przyznać osobie nawet wówczas, gdy </a:t>
            </a:r>
            <a:r>
              <a:rPr lang="pl-PL" altLang="pl-PL" sz="3200" dirty="0" smtClean="0">
                <a:latin typeface="+mj-lt"/>
              </a:rPr>
              <a:t>	niezdolność </a:t>
            </a:r>
            <a:r>
              <a:rPr lang="pl-PL" altLang="pl-PL" sz="3200" dirty="0">
                <a:latin typeface="+mj-lt"/>
              </a:rPr>
              <a:t>powstała w okresie późniejszym niż 18 miesięcy od </a:t>
            </a:r>
            <a:r>
              <a:rPr lang="pl-PL" altLang="pl-PL" sz="3200" dirty="0" smtClean="0">
                <a:latin typeface="+mj-lt"/>
              </a:rPr>
              <a:t>	ustania </a:t>
            </a:r>
            <a:r>
              <a:rPr lang="pl-PL" altLang="pl-PL" sz="3200" dirty="0">
                <a:latin typeface="+mj-lt"/>
              </a:rPr>
              <a:t>okresów wskazanych w ustawie, pod warunkiem, że </a:t>
            </a:r>
            <a:r>
              <a:rPr lang="pl-PL" altLang="pl-PL" sz="3200" dirty="0" smtClean="0">
                <a:latin typeface="+mj-lt"/>
              </a:rPr>
              <a:t>	osoba:</a:t>
            </a:r>
            <a:endParaRPr lang="pl-PL" altLang="pl-PL" sz="3200" dirty="0">
              <a:latin typeface="+mj-lt"/>
            </a:endParaRPr>
          </a:p>
          <a:p>
            <a:pPr marL="457200" lvl="2" indent="-457200" algn="just" eaLnBrk="1" hangingPunct="1">
              <a:spcBef>
                <a:spcPct val="50000"/>
              </a:spcBef>
              <a:buClrTx/>
              <a:buFont typeface="Arial" panose="020B0604020202020204" pitchFamily="34" charset="0"/>
              <a:buChar char="•"/>
            </a:pPr>
            <a:r>
              <a:rPr lang="pl-PL" altLang="pl-PL" sz="3200" dirty="0" smtClean="0">
                <a:latin typeface="+mj-lt"/>
              </a:rPr>
              <a:t>została </a:t>
            </a:r>
            <a:r>
              <a:rPr lang="pl-PL" altLang="pl-PL" sz="3200" dirty="0">
                <a:latin typeface="+mj-lt"/>
              </a:rPr>
              <a:t>uznana za całkowicie niezdolną do pracy,</a:t>
            </a:r>
          </a:p>
          <a:p>
            <a:pPr marL="457200" lvl="2" indent="-457200" algn="just" eaLnBrk="1" hangingPunct="1">
              <a:spcBef>
                <a:spcPct val="50000"/>
              </a:spcBef>
              <a:buClrTx/>
              <a:buFont typeface="Arial" panose="020B0604020202020204" pitchFamily="34" charset="0"/>
              <a:buChar char="•"/>
            </a:pPr>
            <a:r>
              <a:rPr lang="pl-PL" altLang="pl-PL" sz="3200" dirty="0" smtClean="0">
                <a:latin typeface="+mj-lt"/>
              </a:rPr>
              <a:t>spełnia </a:t>
            </a:r>
            <a:r>
              <a:rPr lang="pl-PL" altLang="pl-PL" sz="3200" dirty="0">
                <a:latin typeface="+mj-lt"/>
              </a:rPr>
              <a:t>warunek posiadania okresów składkowych i nieskładkowych</a:t>
            </a:r>
            <a:r>
              <a:rPr lang="pl-PL" altLang="pl-PL" dirty="0">
                <a:latin typeface="+mj-lt"/>
              </a:rPr>
              <a:t> </a:t>
            </a:r>
            <a:r>
              <a:rPr lang="pl-PL" altLang="pl-PL" sz="3200" dirty="0">
                <a:latin typeface="+mj-lt"/>
              </a:rPr>
              <a:t>oraz</a:t>
            </a:r>
          </a:p>
          <a:p>
            <a:pPr marL="457200" lvl="2" indent="-457200" algn="just" eaLnBrk="1" hangingPunct="1">
              <a:spcBef>
                <a:spcPct val="50000"/>
              </a:spcBef>
              <a:buClrTx/>
              <a:buFont typeface="Arial" panose="020B0604020202020204" pitchFamily="34" charset="0"/>
              <a:buChar char="•"/>
            </a:pPr>
            <a:r>
              <a:rPr lang="pl-PL" altLang="pl-PL" sz="3200" dirty="0" smtClean="0">
                <a:latin typeface="+mj-lt"/>
              </a:rPr>
              <a:t>legitymuje </a:t>
            </a:r>
            <a:r>
              <a:rPr lang="pl-PL" altLang="pl-PL" sz="3200" dirty="0">
                <a:latin typeface="+mj-lt"/>
              </a:rPr>
              <a:t>się 20-letnim (kobieta) lub 25-letnim (mężczyzna) okresem składkowym i nieskładkowym.</a:t>
            </a:r>
            <a:endParaRPr lang="pl-PL" sz="4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280471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618208" y="3698468"/>
            <a:ext cx="117373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buFontTx/>
              <a:buNone/>
            </a:pPr>
            <a:endParaRPr lang="pl-PL" altLang="pl-PL" sz="3200" dirty="0">
              <a:latin typeface="+mj-lt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618208" y="1492424"/>
            <a:ext cx="11746081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just" eaLnBrk="1" hangingPunct="1">
              <a:spcBef>
                <a:spcPct val="50000"/>
              </a:spcBef>
              <a:buClrTx/>
              <a:buFontTx/>
              <a:buNone/>
            </a:pPr>
            <a:r>
              <a:rPr lang="pl-PL" altLang="pl-PL" b="1" dirty="0" smtClean="0">
                <a:solidFill>
                  <a:srgbClr val="FF0000"/>
                </a:solidFill>
                <a:latin typeface="+mj-lt"/>
              </a:rPr>
              <a:t>Orzeczenia lekarskie</a:t>
            </a:r>
          </a:p>
          <a:p>
            <a:pPr lvl="2" algn="just" eaLnBrk="1" hangingPunct="1">
              <a:spcBef>
                <a:spcPct val="50000"/>
              </a:spcBef>
              <a:buClrTx/>
              <a:buFontTx/>
              <a:buNone/>
            </a:pPr>
            <a:r>
              <a:rPr lang="pl-PL" altLang="pl-PL" sz="3200" dirty="0" smtClean="0">
                <a:latin typeface="+mj-lt"/>
              </a:rPr>
              <a:t>Dla osób zamieszkałych w Norwegii orzeczenia lekarskie są     wydawane zaocznie przez Lekarza Orzecznika ZUS. </a:t>
            </a:r>
          </a:p>
          <a:p>
            <a:pPr lvl="2" algn="just" eaLnBrk="1" hangingPunct="1">
              <a:spcBef>
                <a:spcPct val="50000"/>
              </a:spcBef>
              <a:buClrTx/>
              <a:buFontTx/>
              <a:buNone/>
            </a:pPr>
            <a:r>
              <a:rPr lang="pl-PL" altLang="pl-PL" sz="3200" dirty="0" smtClean="0">
                <a:latin typeface="+mj-lt"/>
              </a:rPr>
              <a:t>Oznacza to, że klient nie musi osobiście stawić się w Polsce na wezwanie na badanie lekarskie.  </a:t>
            </a:r>
          </a:p>
          <a:p>
            <a:pPr lvl="2" algn="just" eaLnBrk="1" hangingPunct="1">
              <a:spcBef>
                <a:spcPct val="50000"/>
              </a:spcBef>
              <a:buClrTx/>
              <a:buFontTx/>
              <a:buNone/>
            </a:pPr>
            <a:r>
              <a:rPr lang="pl-PL" altLang="pl-PL" sz="3200" dirty="0" smtClean="0">
                <a:latin typeface="+mj-lt"/>
              </a:rPr>
              <a:t>Orzeczenia wydawane przez norweskie instytucje nie są wiążące dla polskiego organu rentowego </a:t>
            </a:r>
          </a:p>
        </p:txBody>
      </p:sp>
      <p:sp>
        <p:nvSpPr>
          <p:cNvPr id="5" name="Symbol zastępczy tekstu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l-PL" altLang="pl-PL" sz="2000" dirty="0" smtClean="0"/>
              <a:t>Proces wydawania orzeczeń lekarskich</a:t>
            </a:r>
            <a:endParaRPr lang="pl-PL" sz="2000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280471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l-PL" dirty="0" smtClean="0"/>
              <a:t>Kiedy zamieniamy rentę na emeryturę?</a:t>
            </a:r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618208" y="3698468"/>
            <a:ext cx="117373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buFontTx/>
              <a:buNone/>
            </a:pPr>
            <a:endParaRPr lang="pl-PL" altLang="pl-PL" sz="3200" dirty="0">
              <a:latin typeface="+mj-lt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618208" y="988368"/>
            <a:ext cx="11737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altLang="pl-PL" b="1" dirty="0">
                <a:cs typeface="Times New Roman" pitchFamily="18" charset="0"/>
              </a:rPr>
              <a:t>ZAMIANA RENTY NA EMERYTURĘ </a:t>
            </a:r>
          </a:p>
        </p:txBody>
      </p:sp>
      <p:sp>
        <p:nvSpPr>
          <p:cNvPr id="4" name="Prostokąt 3"/>
          <p:cNvSpPr/>
          <p:nvPr/>
        </p:nvSpPr>
        <p:spPr>
          <a:xfrm>
            <a:off x="618208" y="1996480"/>
            <a:ext cx="11932864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FontTx/>
              <a:buNone/>
              <a:defRPr/>
            </a:pPr>
            <a:endParaRPr lang="pl-PL" altLang="ko-KR" dirty="0">
              <a:ea typeface="Batang" pitchFamily="18" charset="-127"/>
            </a:endParaRPr>
          </a:p>
          <a:p>
            <a:pPr algn="just">
              <a:defRPr/>
            </a:pPr>
            <a:endParaRPr lang="pl-PL" altLang="ko-KR" dirty="0" smtClean="0">
              <a:latin typeface="+mj-lt"/>
              <a:ea typeface="Batang" pitchFamily="18" charset="-127"/>
            </a:endParaRPr>
          </a:p>
          <a:p>
            <a:pPr algn="just">
              <a:defRPr/>
            </a:pPr>
            <a:endParaRPr lang="pl-PL" altLang="ko-KR" dirty="0">
              <a:latin typeface="+mj-lt"/>
              <a:ea typeface="Batang" pitchFamily="18" charset="-127"/>
            </a:endParaRPr>
          </a:p>
          <a:p>
            <a:pPr algn="just">
              <a:defRPr/>
            </a:pPr>
            <a:r>
              <a:rPr lang="pl-PL" altLang="ko-KR" dirty="0" smtClean="0">
                <a:latin typeface="+mj-lt"/>
                <a:ea typeface="Batang" pitchFamily="18" charset="-127"/>
              </a:rPr>
              <a:t>W </a:t>
            </a:r>
            <a:r>
              <a:rPr lang="pl-PL" altLang="ko-KR" dirty="0">
                <a:latin typeface="+mj-lt"/>
                <a:ea typeface="Batang" pitchFamily="18" charset="-127"/>
              </a:rPr>
              <a:t>przypadku osi</a:t>
            </a:r>
            <a:r>
              <a:rPr lang="pl-PL" altLang="ko-KR" dirty="0">
                <a:latin typeface="+mj-lt"/>
              </a:rPr>
              <a:t>ą</a:t>
            </a:r>
            <a:r>
              <a:rPr lang="pl-PL" altLang="ko-KR" dirty="0">
                <a:latin typeface="+mj-lt"/>
                <a:ea typeface="Batang" pitchFamily="18" charset="-127"/>
              </a:rPr>
              <a:t>gni</a:t>
            </a:r>
            <a:r>
              <a:rPr lang="pl-PL" altLang="ko-KR" dirty="0">
                <a:latin typeface="+mj-lt"/>
              </a:rPr>
              <a:t>ę</a:t>
            </a:r>
            <a:r>
              <a:rPr lang="pl-PL" altLang="ko-KR" dirty="0">
                <a:latin typeface="+mj-lt"/>
                <a:ea typeface="Batang" pitchFamily="18" charset="-127"/>
              </a:rPr>
              <a:t>cia wieku </a:t>
            </a:r>
            <a:r>
              <a:rPr lang="pl-PL" altLang="ko-KR" dirty="0" smtClean="0">
                <a:latin typeface="+mj-lt"/>
                <a:ea typeface="Batang" pitchFamily="18" charset="-127"/>
              </a:rPr>
              <a:t>emerytalnego przez osobę pobierającą rentę z tytułu niezdolności do pracy, </a:t>
            </a:r>
            <a:r>
              <a:rPr lang="pl-PL" altLang="ko-KR" b="1" dirty="0">
                <a:latin typeface="+mj-lt"/>
                <a:cs typeface="Times New Roman" pitchFamily="18" charset="0"/>
              </a:rPr>
              <a:t>ZUS</a:t>
            </a:r>
          </a:p>
          <a:p>
            <a:pPr algn="just">
              <a:defRPr/>
            </a:pPr>
            <a:r>
              <a:rPr lang="pl-PL" altLang="ko-KR" b="1" dirty="0" smtClean="0">
                <a:latin typeface="+mj-lt"/>
                <a:cs typeface="Times New Roman" pitchFamily="18" charset="0"/>
              </a:rPr>
              <a:t> automatycznie przyzna  tzw. emeryturę z urzędu.</a:t>
            </a:r>
          </a:p>
          <a:p>
            <a:pPr algn="just">
              <a:defRPr/>
            </a:pPr>
            <a:r>
              <a:rPr lang="pl-PL" altLang="ko-KR" sz="3200" b="1" dirty="0" smtClean="0">
                <a:latin typeface="+mj-lt"/>
              </a:rPr>
              <a:t> </a:t>
            </a:r>
            <a:endParaRPr lang="pl-PL" altLang="ko-KR" sz="3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1516342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l-PL" dirty="0" smtClean="0"/>
              <a:t>Komu przysługuje renta rodzinna?</a:t>
            </a:r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618208" y="1850723"/>
            <a:ext cx="1173730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  <a:buClrTx/>
              <a:buFontTx/>
              <a:buNone/>
            </a:pPr>
            <a:r>
              <a:rPr lang="pl-PL" altLang="pl-PL" sz="3200" dirty="0">
                <a:latin typeface="+mj-lt"/>
              </a:rPr>
              <a:t>Przysługujące uprawnionym członkom rodziny osoby, która w chwili śmierci miała ustalone prawo do emerytury lub renty z tytułu niezdolności do pracy, albo spełniła warunki do uzyskania jednego z tych świadczeń.</a:t>
            </a:r>
          </a:p>
          <a:p>
            <a:pPr algn="just" eaLnBrk="1" hangingPunct="1">
              <a:spcBef>
                <a:spcPct val="50000"/>
              </a:spcBef>
              <a:buClrTx/>
              <a:buFontTx/>
              <a:buNone/>
            </a:pPr>
            <a:r>
              <a:rPr lang="pl-PL" altLang="pl-PL" sz="3200" b="1" u="sng" dirty="0" smtClean="0">
                <a:latin typeface="+mj-lt"/>
              </a:rPr>
              <a:t>UPRAWNIENI </a:t>
            </a:r>
            <a:r>
              <a:rPr lang="pl-PL" altLang="pl-PL" sz="3200" b="1" u="sng" dirty="0">
                <a:latin typeface="+mj-lt"/>
              </a:rPr>
              <a:t>DO RENTY RODZINNEJ</a:t>
            </a:r>
            <a:r>
              <a:rPr lang="pl-PL" altLang="pl-PL" sz="3200" dirty="0">
                <a:latin typeface="+mj-lt"/>
              </a:rPr>
              <a:t>:</a:t>
            </a:r>
          </a:p>
          <a:p>
            <a:pPr marL="457200" indent="-457200" algn="just" eaLnBrk="1" hangingPunct="1">
              <a:spcBef>
                <a:spcPct val="50000"/>
              </a:spcBef>
              <a:buClrTx/>
              <a:buFont typeface="Arial" panose="020B0604020202020204" pitchFamily="34" charset="0"/>
              <a:buChar char="•"/>
            </a:pPr>
            <a:r>
              <a:rPr lang="pl-PL" altLang="pl-PL" sz="3200" dirty="0" smtClean="0">
                <a:latin typeface="+mj-lt"/>
              </a:rPr>
              <a:t>dzieci,</a:t>
            </a:r>
          </a:p>
          <a:p>
            <a:pPr marL="457200" indent="-457200" algn="just" eaLnBrk="1" hangingPunct="1">
              <a:spcBef>
                <a:spcPct val="50000"/>
              </a:spcBef>
              <a:buClrTx/>
              <a:buFont typeface="Arial" panose="020B0604020202020204" pitchFamily="34" charset="0"/>
              <a:buChar char="•"/>
            </a:pPr>
            <a:r>
              <a:rPr lang="pl-PL" altLang="pl-PL" sz="3200" dirty="0" smtClean="0">
                <a:latin typeface="+mj-lt"/>
              </a:rPr>
              <a:t>wdowa/wdowiec,</a:t>
            </a:r>
          </a:p>
          <a:p>
            <a:pPr marL="457200" indent="-457200" algn="just" eaLnBrk="1" hangingPunct="1">
              <a:spcBef>
                <a:spcPct val="50000"/>
              </a:spcBef>
              <a:buClrTx/>
              <a:buFont typeface="Arial" panose="020B0604020202020204" pitchFamily="34" charset="0"/>
              <a:buChar char="•"/>
            </a:pPr>
            <a:r>
              <a:rPr lang="pl-PL" altLang="pl-PL" sz="3200" dirty="0" smtClean="0">
                <a:latin typeface="+mj-lt"/>
              </a:rPr>
              <a:t>wnuki/rodzeństwo przyjęte na wychowanie i utrzymanie przed osiągnięciem pełnoletniości, jeśli nie mają prawa do renty rodzinnej po rodzicach</a:t>
            </a:r>
            <a:endParaRPr lang="pl-PL" altLang="pl-PL" sz="3200" dirty="0">
              <a:latin typeface="+mj-lt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621759" y="1060376"/>
            <a:ext cx="11737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l-PL" altLang="pl-PL" b="1" dirty="0">
                <a:latin typeface="+mj-lt"/>
              </a:rPr>
              <a:t>Renta rodzinna </a:t>
            </a:r>
          </a:p>
        </p:txBody>
      </p:sp>
    </p:spTree>
    <p:extLst>
      <p:ext uri="{BB962C8B-B14F-4D97-AF65-F5344CB8AC3E}">
        <p14:creationId xmlns:p14="http://schemas.microsoft.com/office/powerpoint/2010/main" val="5713587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l-PL" dirty="0" smtClean="0"/>
              <a:t>Kiedy zawieszamy prawo do emerytury ? </a:t>
            </a:r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618208" y="3698468"/>
            <a:ext cx="117373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buFontTx/>
              <a:buNone/>
            </a:pPr>
            <a:endParaRPr lang="pl-PL" altLang="pl-PL" sz="3200" dirty="0">
              <a:latin typeface="+mj-lt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618208" y="916360"/>
            <a:ext cx="11737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l-PL" altLang="pl-PL" b="1" dirty="0" smtClean="0">
                <a:latin typeface="+mj-lt"/>
              </a:rPr>
              <a:t>Zawieszenie świadczeń pracujących emerytów</a:t>
            </a:r>
            <a:endParaRPr lang="pl-PL" altLang="pl-PL" b="1" dirty="0">
              <a:latin typeface="+mj-lt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620870" y="2500536"/>
            <a:ext cx="1173730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l-PL" altLang="pl-PL" sz="3200" b="1" dirty="0">
                <a:latin typeface="+mj-lt"/>
              </a:rPr>
              <a:t>ZAWIESZENIE PRAWA DO </a:t>
            </a:r>
            <a:r>
              <a:rPr lang="pl-PL" altLang="pl-PL" sz="3200" b="1" dirty="0" smtClean="0">
                <a:latin typeface="+mj-lt"/>
              </a:rPr>
              <a:t>WYPŁATY EMERYTURY </a:t>
            </a:r>
            <a:r>
              <a:rPr lang="pl-PL" altLang="pl-PL" sz="3200" b="1" dirty="0">
                <a:latin typeface="+mj-lt"/>
              </a:rPr>
              <a:t/>
            </a:r>
            <a:br>
              <a:rPr lang="pl-PL" altLang="pl-PL" sz="3200" b="1" dirty="0">
                <a:latin typeface="+mj-lt"/>
              </a:rPr>
            </a:br>
            <a:endParaRPr lang="pl-PL" altLang="pl-PL" sz="2800" b="1" dirty="0">
              <a:latin typeface="+mj-lt"/>
            </a:endParaRPr>
          </a:p>
          <a:p>
            <a:pPr algn="just" eaLnBrk="1" hangingPunct="1">
              <a:spcBef>
                <a:spcPct val="50000"/>
              </a:spcBef>
              <a:buClrTx/>
            </a:pPr>
            <a:r>
              <a:rPr lang="pl-PL" altLang="pl-PL" sz="2800" dirty="0">
                <a:latin typeface="+mj-lt"/>
              </a:rPr>
              <a:t>Z</a:t>
            </a:r>
            <a:r>
              <a:rPr lang="pl-PL" altLang="pl-PL" sz="2800" dirty="0" smtClean="0">
                <a:latin typeface="+mj-lt"/>
              </a:rPr>
              <a:t>godnie </a:t>
            </a:r>
            <a:r>
              <a:rPr lang="pl-PL" altLang="pl-PL" sz="2800" dirty="0">
                <a:latin typeface="+mj-lt"/>
              </a:rPr>
              <a:t>z art. </a:t>
            </a:r>
            <a:r>
              <a:rPr lang="pl-PL" altLang="pl-PL" sz="2800" b="1" dirty="0">
                <a:latin typeface="+mj-lt"/>
              </a:rPr>
              <a:t>103a</a:t>
            </a:r>
            <a:r>
              <a:rPr lang="pl-PL" altLang="pl-PL" sz="2800" dirty="0">
                <a:latin typeface="+mj-lt"/>
              </a:rPr>
              <a:t> ustawy emerytalnej prawo do emerytury ulega zawieszeniu bez względu</a:t>
            </a:r>
            <a:r>
              <a:rPr lang="pl-PL" altLang="pl-PL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pl-PL" altLang="pl-PL" sz="2800" dirty="0">
                <a:latin typeface="+mj-lt"/>
              </a:rPr>
              <a:t>na wysokość przychodu uzyskiwanego przez emeryta z tytułu zatrudnienia kontynuowanego bez uprzedniego rozwiązania stosunku pracy z pracodawcą, na rzecz którego wykonywał je bezpośrednio przed dniem nabycia prawa do emerytury ustalonego w decyzji organu rentowego.</a:t>
            </a:r>
          </a:p>
          <a:p>
            <a:pPr algn="just" eaLnBrk="1" hangingPunct="1">
              <a:spcBef>
                <a:spcPct val="50000"/>
              </a:spcBef>
              <a:buClrTx/>
              <a:buFontTx/>
              <a:buNone/>
            </a:pPr>
            <a:r>
              <a:rPr lang="pl-PL" altLang="pl-PL" sz="2800" b="1" dirty="0">
                <a:latin typeface="+mj-lt"/>
              </a:rPr>
              <a:t>Przepis ten wyłącznie dotyczy osób wykonujących zatrudnienie na podstawie umowy o pracę, która została zawarta przed dniem ustalenia prawa do emerytury, jeżeli umowa trwa nadal po ustaleniu uprawnień do emerytury.</a:t>
            </a:r>
          </a:p>
        </p:txBody>
      </p:sp>
    </p:spTree>
    <p:extLst>
      <p:ext uri="{BB962C8B-B14F-4D97-AF65-F5344CB8AC3E}">
        <p14:creationId xmlns:p14="http://schemas.microsoft.com/office/powerpoint/2010/main" val="211516342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l-PL" dirty="0" smtClean="0"/>
              <a:t>Transfer świadczeń na rachunki bankowe</a:t>
            </a:r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618208" y="3698468"/>
            <a:ext cx="117373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buFontTx/>
              <a:buNone/>
            </a:pPr>
            <a:endParaRPr lang="pl-PL" altLang="pl-PL" sz="3200" dirty="0">
              <a:latin typeface="+mj-lt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591598" y="1060376"/>
            <a:ext cx="11737304" cy="7602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hlink"/>
              </a:buClr>
              <a:buSzPct val="60000"/>
            </a:pPr>
            <a:r>
              <a:rPr lang="pl-PL" altLang="pl-PL" b="1" dirty="0">
                <a:latin typeface="+mj-lt"/>
                <a:cs typeface="Times New Roman" pitchFamily="18" charset="0"/>
              </a:rPr>
              <a:t>Przekazywanie (transfer) emerytury lub renty z ZUS do państwa zamieszkania</a:t>
            </a:r>
          </a:p>
          <a:p>
            <a:pPr algn="l">
              <a:buClr>
                <a:schemeClr val="hlink"/>
              </a:buClr>
              <a:buSzPct val="60000"/>
            </a:pPr>
            <a:endParaRPr lang="pl-PL" altLang="pl-PL" sz="3200" dirty="0">
              <a:solidFill>
                <a:srgbClr val="FFFF00"/>
              </a:solidFill>
              <a:latin typeface="+mj-lt"/>
              <a:cs typeface="Times New Roman" pitchFamily="18" charset="0"/>
            </a:endParaRPr>
          </a:p>
          <a:p>
            <a:pPr algn="l" eaLnBrk="1" hangingPunct="1">
              <a:lnSpc>
                <a:spcPct val="150000"/>
              </a:lnSpc>
              <a:buClr>
                <a:srgbClr val="FFFF00"/>
              </a:buClr>
              <a:buFontTx/>
              <a:buNone/>
            </a:pPr>
            <a:r>
              <a:rPr lang="pl-PL" altLang="pl-PL" sz="3200" dirty="0">
                <a:latin typeface="+mj-lt"/>
              </a:rPr>
              <a:t>Emerytury i renty przysługujące z instytucji ubezpieczeniowej danego państwa osobom uprawnionym, zamieszkałym w innym państwie członkowskim, mogą być - na wniosek zainteresowanego - przekazywane do jego państwa zamieszkania.</a:t>
            </a:r>
          </a:p>
          <a:p>
            <a:pPr algn="l" eaLnBrk="1" hangingPunct="1"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Ø"/>
            </a:pPr>
            <a:endParaRPr lang="pl-PL" altLang="pl-PL" sz="3200" dirty="0">
              <a:latin typeface="+mj-lt"/>
            </a:endParaRPr>
          </a:p>
          <a:p>
            <a:pPr algn="l" eaLnBrk="1" hangingPunct="1">
              <a:lnSpc>
                <a:spcPct val="150000"/>
              </a:lnSpc>
              <a:buClr>
                <a:srgbClr val="FFFF00"/>
              </a:buClr>
              <a:buFontTx/>
              <a:buNone/>
            </a:pPr>
            <a:r>
              <a:rPr lang="pl-PL" altLang="pl-PL" sz="3200" dirty="0">
                <a:latin typeface="+mj-lt"/>
              </a:rPr>
              <a:t>Przekazywanie przez ZUS polskich emerytur i rent osobom zamieszkałym w </a:t>
            </a:r>
            <a:r>
              <a:rPr lang="pl-PL" altLang="pl-PL" sz="3200" dirty="0" smtClean="0">
                <a:latin typeface="+mj-lt"/>
              </a:rPr>
              <a:t>Norwegii </a:t>
            </a:r>
            <a:r>
              <a:rPr lang="pl-PL" altLang="pl-PL" sz="3200" dirty="0">
                <a:latin typeface="+mj-lt"/>
              </a:rPr>
              <a:t>realizowane jest bezpośrednio drogą </a:t>
            </a:r>
            <a:r>
              <a:rPr lang="pl-PL" altLang="pl-PL" sz="3200" dirty="0" smtClean="0">
                <a:latin typeface="+mj-lt"/>
              </a:rPr>
              <a:t>bankową.  </a:t>
            </a:r>
            <a:endParaRPr lang="pl-PL" altLang="pl-PL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300616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l-PL" dirty="0" smtClean="0"/>
              <a:t>Wypłata polskich świadczeń na rachunki bankowe w Polsce</a:t>
            </a:r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618208" y="3698468"/>
            <a:ext cx="117373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buFontTx/>
              <a:buNone/>
            </a:pPr>
            <a:endParaRPr lang="pl-PL" altLang="pl-PL" sz="3200" dirty="0">
              <a:latin typeface="+mj-lt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591598" y="1060376"/>
            <a:ext cx="11737304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hlink"/>
              </a:buClr>
              <a:buSzPct val="60000"/>
            </a:pPr>
            <a:r>
              <a:rPr lang="pl-PL" altLang="pl-PL" b="1" dirty="0">
                <a:latin typeface="+mj-lt"/>
                <a:cs typeface="Times New Roman" pitchFamily="18" charset="0"/>
              </a:rPr>
              <a:t>Przekazywanie </a:t>
            </a:r>
            <a:r>
              <a:rPr lang="pl-PL" altLang="pl-PL" b="1" dirty="0" smtClean="0">
                <a:latin typeface="+mj-lt"/>
                <a:cs typeface="Times New Roman" pitchFamily="18" charset="0"/>
              </a:rPr>
              <a:t>emerytury </a:t>
            </a:r>
            <a:r>
              <a:rPr lang="pl-PL" altLang="pl-PL" b="1" dirty="0">
                <a:latin typeface="+mj-lt"/>
                <a:cs typeface="Times New Roman" pitchFamily="18" charset="0"/>
              </a:rPr>
              <a:t>lub renty z </a:t>
            </a:r>
            <a:r>
              <a:rPr lang="pl-PL" altLang="pl-PL" b="1" dirty="0" smtClean="0">
                <a:latin typeface="+mj-lt"/>
                <a:cs typeface="Times New Roman" pitchFamily="18" charset="0"/>
              </a:rPr>
              <a:t>ZUS na rachunki bankowe w Polsce</a:t>
            </a:r>
            <a:endParaRPr lang="pl-PL" altLang="pl-PL" sz="3200" dirty="0" smtClean="0">
              <a:solidFill>
                <a:srgbClr val="FFFF00"/>
              </a:solidFill>
              <a:latin typeface="+mj-lt"/>
              <a:cs typeface="Times New Roman" pitchFamily="18" charset="0"/>
            </a:endParaRPr>
          </a:p>
          <a:p>
            <a:pPr algn="l" eaLnBrk="1" hangingPunct="1">
              <a:lnSpc>
                <a:spcPct val="150000"/>
              </a:lnSpc>
              <a:buClr>
                <a:srgbClr val="FFFF00"/>
              </a:buClr>
              <a:buFontTx/>
              <a:buNone/>
            </a:pPr>
            <a:endParaRPr lang="pl-PL" altLang="pl-PL" sz="3200" dirty="0" smtClean="0">
              <a:latin typeface="+mj-lt"/>
            </a:endParaRPr>
          </a:p>
          <a:p>
            <a:pPr algn="l" eaLnBrk="1" hangingPunct="1">
              <a:lnSpc>
                <a:spcPct val="150000"/>
              </a:lnSpc>
              <a:buClr>
                <a:srgbClr val="FFFF00"/>
              </a:buClr>
              <a:buFontTx/>
              <a:buNone/>
            </a:pPr>
            <a:r>
              <a:rPr lang="pl-PL" altLang="pl-PL" sz="3200" dirty="0" smtClean="0">
                <a:latin typeface="+mj-lt"/>
              </a:rPr>
              <a:t>Emerytury </a:t>
            </a:r>
            <a:r>
              <a:rPr lang="pl-PL" altLang="pl-PL" sz="3200" dirty="0">
                <a:latin typeface="+mj-lt"/>
              </a:rPr>
              <a:t>i renty </a:t>
            </a:r>
            <a:r>
              <a:rPr lang="pl-PL" altLang="pl-PL" sz="3200" dirty="0" smtClean="0">
                <a:latin typeface="+mj-lt"/>
              </a:rPr>
              <a:t>mogą być również wypłacane na:</a:t>
            </a:r>
          </a:p>
          <a:p>
            <a:pPr algn="l" eaLnBrk="1" hangingPunct="1">
              <a:lnSpc>
                <a:spcPct val="150000"/>
              </a:lnSpc>
              <a:buClr>
                <a:srgbClr val="FFFF00"/>
              </a:buClr>
              <a:buFontTx/>
              <a:buNone/>
            </a:pPr>
            <a:endParaRPr lang="pl-PL" altLang="pl-PL" sz="3200" dirty="0" smtClean="0">
              <a:latin typeface="+mj-lt"/>
            </a:endParaRPr>
          </a:p>
          <a:p>
            <a:pPr marL="457200" indent="-457200" algn="l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altLang="pl-PL" sz="3200" dirty="0" smtClean="0">
                <a:latin typeface="+mj-lt"/>
              </a:rPr>
              <a:t> wskazany przez klienta jego rachunek bankowy w Polsce,</a:t>
            </a:r>
          </a:p>
          <a:p>
            <a:pPr marL="457200" indent="-457200" algn="l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altLang="pl-PL" sz="3200" dirty="0" smtClean="0">
                <a:latin typeface="+mj-lt"/>
              </a:rPr>
              <a:t>na rachunek bankowy w Polsce osoby upoważnionej przez klienta</a:t>
            </a:r>
            <a:br>
              <a:rPr lang="pl-PL" altLang="pl-PL" sz="3200" dirty="0" smtClean="0">
                <a:latin typeface="+mj-lt"/>
              </a:rPr>
            </a:br>
            <a:r>
              <a:rPr lang="pl-PL" altLang="pl-PL" sz="3200" dirty="0" smtClean="0">
                <a:latin typeface="+mj-lt"/>
              </a:rPr>
              <a:t> ( </a:t>
            </a:r>
            <a:r>
              <a:rPr lang="pl-PL" altLang="pl-PL" sz="3200" b="1" u="sng" dirty="0" smtClean="0">
                <a:latin typeface="+mj-lt"/>
              </a:rPr>
              <a:t>NOWOŚĆ</a:t>
            </a:r>
            <a:r>
              <a:rPr lang="pl-PL" altLang="pl-PL" sz="3200" dirty="0" smtClean="0">
                <a:latin typeface="+mj-lt"/>
              </a:rPr>
              <a:t> od stycznia 2022 r.)</a:t>
            </a:r>
          </a:p>
          <a:p>
            <a:pPr algn="l" eaLnBrk="1" hangingPunct="1">
              <a:lnSpc>
                <a:spcPct val="150000"/>
              </a:lnSpc>
              <a:buClr>
                <a:srgbClr val="FFFF00"/>
              </a:buClr>
              <a:buFontTx/>
              <a:buNone/>
            </a:pPr>
            <a:endParaRPr lang="pl-PL" altLang="pl-PL" sz="3200" dirty="0">
              <a:latin typeface="+mj-lt"/>
            </a:endParaRPr>
          </a:p>
          <a:p>
            <a:pPr algn="l" eaLnBrk="1" hangingPunct="1"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Ø"/>
            </a:pPr>
            <a:endParaRPr lang="pl-PL" altLang="pl-PL" sz="3200" dirty="0">
              <a:latin typeface="+mj-lt"/>
            </a:endParaRPr>
          </a:p>
          <a:p>
            <a:pPr algn="l" eaLnBrk="1" hangingPunct="1">
              <a:lnSpc>
                <a:spcPct val="150000"/>
              </a:lnSpc>
              <a:buClr>
                <a:srgbClr val="FFFF00"/>
              </a:buClr>
              <a:buFontTx/>
              <a:buNone/>
            </a:pPr>
            <a:r>
              <a:rPr lang="pl-PL" altLang="pl-PL" sz="3200" dirty="0" smtClean="0">
                <a:latin typeface="+mj-lt"/>
              </a:rPr>
              <a:t>.  </a:t>
            </a:r>
            <a:endParaRPr lang="pl-PL" altLang="pl-PL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8422603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l-PL" dirty="0" smtClean="0"/>
              <a:t>Poświadczenie życia i zamieszkania coroczna akcja ZUS</a:t>
            </a:r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618208" y="3698468"/>
            <a:ext cx="117373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buFontTx/>
              <a:buNone/>
            </a:pPr>
            <a:endParaRPr lang="pl-PL" altLang="pl-PL" sz="3200" dirty="0">
              <a:latin typeface="+mj-lt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618208" y="1060376"/>
            <a:ext cx="117373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b="1" dirty="0">
                <a:latin typeface="+mj-lt"/>
                <a:cs typeface="Times New Roman" panose="02020603050405020304" pitchFamily="18" charset="0"/>
              </a:rPr>
              <a:t>Kontrola uprawnień do pobierania świadczeń emerytalno-rentowych </a:t>
            </a:r>
          </a:p>
        </p:txBody>
      </p:sp>
      <p:sp>
        <p:nvSpPr>
          <p:cNvPr id="4" name="Prostokąt 3"/>
          <p:cNvSpPr/>
          <p:nvPr/>
        </p:nvSpPr>
        <p:spPr>
          <a:xfrm>
            <a:off x="618208" y="3292624"/>
            <a:ext cx="1173730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eaLnBrk="1" hangingPunct="1">
              <a:lnSpc>
                <a:spcPct val="150000"/>
              </a:lnSpc>
              <a:defRPr/>
            </a:pPr>
            <a:r>
              <a:rPr lang="pl-PL" sz="3200" dirty="0"/>
              <a:t>ZUS zgodnie z art. 128 ustawy emerytalnej przeprowadza okresową kontrolę pozostawania przy życiu osób zamieszkałych za granicą.</a:t>
            </a:r>
          </a:p>
          <a:p>
            <a:pPr marL="0" indent="0" algn="l" eaLnBrk="1" hangingPunct="1">
              <a:lnSpc>
                <a:spcPct val="150000"/>
              </a:lnSpc>
              <a:buFontTx/>
              <a:buNone/>
              <a:defRPr/>
            </a:pPr>
            <a:endParaRPr lang="pl-PL" sz="3200" dirty="0"/>
          </a:p>
          <a:p>
            <a:pPr algn="l" eaLnBrk="1" hangingPunct="1">
              <a:lnSpc>
                <a:spcPct val="150000"/>
              </a:lnSpc>
              <a:defRPr/>
            </a:pPr>
            <a:r>
              <a:rPr lang="pl-PL" sz="3200" dirty="0"/>
              <a:t>Kontrola taka odbywa się przy użyciu formularza „Poświadczenia życia i zamieszkania” </a:t>
            </a:r>
            <a:r>
              <a:rPr lang="pl-PL" sz="3200" dirty="0">
                <a:cs typeface="Times New Roman" panose="02020603050405020304" pitchFamily="18" charset="0"/>
              </a:rPr>
              <a:t> </a:t>
            </a:r>
          </a:p>
          <a:p>
            <a:pPr marL="0" indent="0" algn="just" eaLnBrk="1" hangingPunct="1">
              <a:lnSpc>
                <a:spcPct val="150000"/>
              </a:lnSpc>
              <a:buFontTx/>
              <a:buNone/>
              <a:defRPr/>
            </a:pPr>
            <a:endParaRPr lang="pl-PL" sz="3200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0616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l-PL" dirty="0" smtClean="0"/>
              <a:t>13 emerytura/renta</a:t>
            </a:r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1173808" y="844353"/>
            <a:ext cx="10729192" cy="8956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/>
              <a:t>Dla </a:t>
            </a:r>
            <a:r>
              <a:rPr lang="pl-PL" b="1" dirty="0"/>
              <a:t>kogo </a:t>
            </a:r>
            <a:r>
              <a:rPr lang="pl-PL" b="1" dirty="0" smtClean="0"/>
              <a:t>13 </a:t>
            </a:r>
            <a:r>
              <a:rPr lang="pl-PL" b="1" dirty="0"/>
              <a:t>emerytura/renta</a:t>
            </a:r>
            <a:r>
              <a:rPr lang="pl-PL" b="1" dirty="0" smtClean="0"/>
              <a:t>?</a:t>
            </a:r>
          </a:p>
          <a:p>
            <a:endParaRPr lang="pl-PL" b="1" dirty="0" smtClean="0"/>
          </a:p>
          <a:p>
            <a:pPr algn="just"/>
            <a:r>
              <a:rPr lang="pl-PL" dirty="0"/>
              <a:t>Dodatkowe roczne świadczenie pieniężne przysługuje w wysokości najniższej emerytury obowiązującej </a:t>
            </a:r>
            <a:endParaRPr lang="pl-PL" dirty="0" smtClean="0"/>
          </a:p>
          <a:p>
            <a:pPr algn="just"/>
            <a:r>
              <a:rPr lang="pl-PL" dirty="0" smtClean="0"/>
              <a:t>od </a:t>
            </a:r>
            <a:r>
              <a:rPr lang="pl-PL" dirty="0"/>
              <a:t>1 marca. W </a:t>
            </a:r>
            <a:r>
              <a:rPr lang="pl-PL" dirty="0" smtClean="0"/>
              <a:t>2024 </a:t>
            </a:r>
            <a:r>
              <a:rPr lang="pl-PL" dirty="0"/>
              <a:t>r. jest to </a:t>
            </a:r>
            <a:r>
              <a:rPr lang="pl-PL" b="1" dirty="0" smtClean="0"/>
              <a:t>1780,96 </a:t>
            </a:r>
            <a:r>
              <a:rPr lang="pl-PL" b="1" dirty="0"/>
              <a:t>zł brutto</a:t>
            </a:r>
            <a:r>
              <a:rPr lang="pl-PL" dirty="0" smtClean="0"/>
              <a:t>.</a:t>
            </a:r>
          </a:p>
          <a:p>
            <a:pPr algn="just"/>
            <a:r>
              <a:rPr lang="pl-PL" dirty="0" smtClean="0"/>
              <a:t>Będzie ona wypłacana w kwietniowych terminach płatności.</a:t>
            </a:r>
            <a:endParaRPr lang="pl-PL" dirty="0"/>
          </a:p>
          <a:p>
            <a:pPr algn="just"/>
            <a:r>
              <a:rPr lang="pl-PL" dirty="0" smtClean="0"/>
              <a:t>Dodatkowe </a:t>
            </a:r>
            <a:r>
              <a:rPr lang="pl-PL" dirty="0"/>
              <a:t>świadczenie roczne przysługuje osobom, które 31 marca mają prawo do emerytury, renty albo innego długoterminowego świadczenia wypłacanego przez ZUS.</a:t>
            </a:r>
          </a:p>
          <a:p>
            <a:pPr algn="just"/>
            <a:r>
              <a:rPr lang="pl-PL" dirty="0" smtClean="0"/>
              <a:t>Trzynastki nie otrzymają osoby, które mają zawieszoną emeryturę lub rentę.</a:t>
            </a:r>
            <a:endParaRPr lang="pl-PL" dirty="0"/>
          </a:p>
          <a:p>
            <a:endParaRPr lang="pl-PL" dirty="0" smtClean="0"/>
          </a:p>
          <a:p>
            <a:endParaRPr lang="pl-PL" b="1" dirty="0"/>
          </a:p>
          <a:p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858902033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l-PL" dirty="0" smtClean="0"/>
              <a:t>Kontakt z ZUS</a:t>
            </a:r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0" y="988368"/>
            <a:ext cx="13004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l-PL" altLang="pl-PL" b="1" dirty="0" smtClean="0">
                <a:latin typeface="+mj-lt"/>
              </a:rPr>
              <a:t>Kontakt z ZUS za pośrednictwem strony www.zus.pl:</a:t>
            </a:r>
            <a:endParaRPr lang="pl-PL" altLang="pl-PL" b="1" dirty="0">
              <a:latin typeface="+mj-lt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381720" y="1634699"/>
            <a:ext cx="11989332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/>
            <a:r>
              <a:rPr lang="pl-PL" altLang="pl-PL" dirty="0" smtClean="0">
                <a:latin typeface="Calibri" panose="020F0502020204030204" pitchFamily="34" charset="0"/>
              </a:rPr>
              <a:t>1.	Centrum Kontaktu Klientów ZUS( CKK):</a:t>
            </a:r>
          </a:p>
          <a:p>
            <a:pPr marL="571500" indent="-571500" algn="just" eaLnBrk="1" hangingPunct="1">
              <a:buFont typeface="Arial" panose="020B0604020202020204" pitchFamily="34" charset="0"/>
              <a:buChar char="•"/>
            </a:pPr>
            <a:r>
              <a:rPr lang="pl-PL" altLang="pl-PL" dirty="0" smtClean="0">
                <a:latin typeface="Calibri" panose="020F0502020204030204" pitchFamily="34" charset="0"/>
              </a:rPr>
              <a:t>Infolinia -  22 560 16 00 w dni robocze 8.00-18.00</a:t>
            </a:r>
          </a:p>
          <a:p>
            <a:pPr marL="571500" indent="-571500" algn="just" eaLnBrk="1" hangingPunct="1">
              <a:buFont typeface="Arial" panose="020B0604020202020204" pitchFamily="34" charset="0"/>
              <a:buChar char="•"/>
            </a:pPr>
            <a:r>
              <a:rPr lang="pl-PL" altLang="pl-PL" dirty="0" smtClean="0">
                <a:latin typeface="Calibri" panose="020F0502020204030204" pitchFamily="34" charset="0"/>
              </a:rPr>
              <a:t>e-mail do zapytań ogólnych – cot@zus.pl</a:t>
            </a:r>
          </a:p>
          <a:p>
            <a:pPr marL="742950" indent="-742950" algn="just" eaLnBrk="1" hangingPunct="1">
              <a:buAutoNum type="arabicPeriod" startAt="2"/>
            </a:pPr>
            <a:r>
              <a:rPr lang="pl-PL" altLang="pl-PL" dirty="0" smtClean="0">
                <a:latin typeface="Calibri" panose="020F0502020204030204" pitchFamily="34" charset="0"/>
              </a:rPr>
              <a:t>Platforma Usług Elektronicznych (PUE)</a:t>
            </a:r>
          </a:p>
          <a:p>
            <a:pPr marL="742950" indent="-742950" algn="just" eaLnBrk="1" hangingPunct="1">
              <a:buAutoNum type="arabicPeriod" startAt="2"/>
            </a:pPr>
            <a:r>
              <a:rPr lang="pl-PL" altLang="pl-PL" dirty="0" smtClean="0">
                <a:latin typeface="Calibri" panose="020F0502020204030204" pitchFamily="34" charset="0"/>
              </a:rPr>
              <a:t>E-WIZYTA przez internet: </a:t>
            </a:r>
            <a:r>
              <a:rPr lang="pl-PL" altLang="pl-PL" dirty="0" smtClean="0">
                <a:latin typeface="Calibri" panose="020F0502020204030204" pitchFamily="34" charset="0"/>
                <a:hlinkClick r:id="rId3"/>
              </a:rPr>
              <a:t>www.zus.pl/e-wizyta</a:t>
            </a:r>
            <a:endParaRPr lang="pl-PL" altLang="pl-PL" dirty="0" smtClean="0">
              <a:latin typeface="Calibri" panose="020F0502020204030204" pitchFamily="34" charset="0"/>
            </a:endParaRPr>
          </a:p>
          <a:p>
            <a:pPr algn="just" eaLnBrk="1" hangingPunct="1"/>
            <a:endParaRPr lang="pl-PL" altLang="pl-PL" dirty="0" smtClean="0">
              <a:latin typeface="Calibri" panose="020F0502020204030204" pitchFamily="34" charset="0"/>
            </a:endParaRPr>
          </a:p>
          <a:p>
            <a:pPr eaLnBrk="1" hangingPunct="1"/>
            <a:r>
              <a:rPr lang="pl-PL" altLang="pl-PL" dirty="0" smtClean="0">
                <a:latin typeface="Calibri" panose="020F0502020204030204" pitchFamily="34" charset="0"/>
              </a:rPr>
              <a:t> </a:t>
            </a:r>
            <a:r>
              <a:rPr lang="pl-PL" altLang="pl-PL" b="1" dirty="0" smtClean="0">
                <a:latin typeface="Calibri" panose="020F0502020204030204" pitchFamily="34" charset="0"/>
              </a:rPr>
              <a:t>Kontakt z naszą placówką:</a:t>
            </a:r>
          </a:p>
          <a:p>
            <a:pPr eaLnBrk="1" hangingPunct="1"/>
            <a:r>
              <a:rPr lang="pl-PL" altLang="pl-PL" dirty="0" smtClean="0">
                <a:latin typeface="Calibri" panose="020F0502020204030204" pitchFamily="34" charset="0"/>
              </a:rPr>
              <a:t>Zakład Ubezpieczeń Społecznych</a:t>
            </a:r>
          </a:p>
          <a:p>
            <a:pPr eaLnBrk="1" hangingPunct="1"/>
            <a:r>
              <a:rPr lang="pl-PL" altLang="pl-PL" dirty="0" smtClean="0">
                <a:latin typeface="Calibri" panose="020F0502020204030204" pitchFamily="34" charset="0"/>
              </a:rPr>
              <a:t>Oddział w Szczecinie</a:t>
            </a:r>
          </a:p>
          <a:p>
            <a:pPr eaLnBrk="1" hangingPunct="1"/>
            <a:r>
              <a:rPr lang="pl-PL" altLang="pl-PL" dirty="0" smtClean="0">
                <a:latin typeface="Calibri" panose="020F0502020204030204" pitchFamily="34" charset="0"/>
              </a:rPr>
              <a:t>Wydział Realizacji Umów Międzynarodowych</a:t>
            </a:r>
          </a:p>
          <a:p>
            <a:pPr eaLnBrk="1" hangingPunct="1"/>
            <a:r>
              <a:rPr lang="pl-PL" altLang="pl-PL" dirty="0" smtClean="0">
                <a:latin typeface="Calibri" panose="020F0502020204030204" pitchFamily="34" charset="0"/>
              </a:rPr>
              <a:t>Ul. Matejki 22</a:t>
            </a:r>
          </a:p>
          <a:p>
            <a:pPr eaLnBrk="1" hangingPunct="1"/>
            <a:r>
              <a:rPr lang="pl-PL" altLang="pl-PL" dirty="0" smtClean="0">
                <a:latin typeface="Calibri" panose="020F0502020204030204" pitchFamily="34" charset="0"/>
              </a:rPr>
              <a:t>70-530 SZCZECIN</a:t>
            </a:r>
          </a:p>
          <a:p>
            <a:pPr marL="571500" indent="-571500" algn="just" eaLnBrk="1" hangingPunct="1">
              <a:buFont typeface="Arial" panose="020B0604020202020204" pitchFamily="34" charset="0"/>
              <a:buChar char="•"/>
            </a:pPr>
            <a:endParaRPr lang="pl-PL" altLang="pl-PL" dirty="0" smtClean="0">
              <a:latin typeface="Calibri" panose="020F0502020204030204" pitchFamily="34" charset="0"/>
            </a:endParaRPr>
          </a:p>
          <a:p>
            <a:pPr marL="571500" indent="-571500" algn="just" eaLnBrk="1" hangingPunct="1">
              <a:buFont typeface="Arial" panose="020B0604020202020204" pitchFamily="34" charset="0"/>
              <a:buChar char="•"/>
            </a:pPr>
            <a:endParaRPr lang="pl-PL" altLang="pl-PL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08216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l-PL" dirty="0" smtClean="0"/>
              <a:t>Opodatkowanie polskich świadczeń i ubezpieczenie  zdrowotne</a:t>
            </a: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3251200" y="-2371338"/>
            <a:ext cx="65024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813768" y="1783646"/>
            <a:ext cx="1123324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/>
              <a:t>Podatek</a:t>
            </a:r>
          </a:p>
          <a:p>
            <a:endParaRPr lang="pl-PL" dirty="0"/>
          </a:p>
          <a:p>
            <a:pPr algn="just"/>
            <a:r>
              <a:rPr lang="pl-PL" dirty="0" smtClean="0"/>
              <a:t>Świadczenia w kwocie poniżej 2500 zł brutto nie są w Polsce opodatkowane.</a:t>
            </a:r>
          </a:p>
          <a:p>
            <a:pPr algn="just"/>
            <a:r>
              <a:rPr lang="pl-PL" dirty="0" smtClean="0"/>
              <a:t>Podatek od emerytur i rent wynosi 12%.</a:t>
            </a:r>
          </a:p>
          <a:p>
            <a:pPr algn="just"/>
            <a:endParaRPr lang="pl-PL" dirty="0" smtClean="0"/>
          </a:p>
          <a:p>
            <a:r>
              <a:rPr lang="pl-PL" b="1" dirty="0" smtClean="0"/>
              <a:t>Składka zdrowotna </a:t>
            </a:r>
          </a:p>
          <a:p>
            <a:endParaRPr lang="pl-PL" b="1" dirty="0" smtClean="0"/>
          </a:p>
          <a:p>
            <a:pPr algn="just"/>
            <a:r>
              <a:rPr lang="pl-PL" dirty="0" smtClean="0"/>
              <a:t>Osoby zamieszkałe w Norwegii, które pobierają emerytury i renty w Polsce nie są objęte ubezpieczeniem zdrowotnym w Polsce.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78391375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834136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l-PL" dirty="0" smtClean="0"/>
              <a:t>Jak złożyć wniosek o polskie świadczenie emerytalno-rentowe?</a:t>
            </a:r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618208" y="3698468"/>
            <a:ext cx="117373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buFontTx/>
              <a:buNone/>
            </a:pPr>
            <a:endParaRPr lang="pl-PL" altLang="pl-PL" sz="3200" dirty="0">
              <a:latin typeface="+mj-lt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618208" y="1132384"/>
            <a:ext cx="11737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l-PL" altLang="pl-PL" b="1" dirty="0" smtClean="0">
                <a:latin typeface="+mj-lt"/>
              </a:rPr>
              <a:t>TRYB SKŁADANIA WNIOSKU</a:t>
            </a:r>
            <a:endParaRPr lang="pl-PL" altLang="pl-PL" b="1" dirty="0">
              <a:latin typeface="+mj-lt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618208" y="3148608"/>
            <a:ext cx="1200487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buFontTx/>
              <a:buNone/>
            </a:pPr>
            <a:r>
              <a:rPr lang="pl-PL" altLang="pl-PL" dirty="0">
                <a:latin typeface="+mj-lt"/>
              </a:rPr>
              <a:t>Postępowanie w sprawie emerytury lub renty wszczyna się na wniosek osoby uprawnionej lub jej pełnomocnika.</a:t>
            </a:r>
          </a:p>
          <a:p>
            <a:pPr algn="just" eaLnBrk="1" hangingPunct="1">
              <a:buFontTx/>
              <a:buNone/>
            </a:pPr>
            <a:endParaRPr lang="pl-PL" altLang="pl-PL" dirty="0">
              <a:latin typeface="+mj-lt"/>
            </a:endParaRPr>
          </a:p>
          <a:p>
            <a:pPr algn="just" eaLnBrk="1" hangingPunct="1">
              <a:buFontTx/>
              <a:buNone/>
            </a:pPr>
            <a:r>
              <a:rPr lang="pl-PL" altLang="pl-PL" dirty="0">
                <a:latin typeface="+mj-lt"/>
              </a:rPr>
              <a:t>Osoby </a:t>
            </a:r>
            <a:r>
              <a:rPr lang="pl-PL" altLang="pl-PL" dirty="0" smtClean="0">
                <a:latin typeface="+mj-lt"/>
              </a:rPr>
              <a:t>zamieszkałe w Norwegii </a:t>
            </a:r>
            <a:r>
              <a:rPr lang="pl-PL" altLang="pl-PL" dirty="0">
                <a:latin typeface="+mj-lt"/>
              </a:rPr>
              <a:t>wniosek o świadczenia emerytalno-rentowe </a:t>
            </a:r>
            <a:r>
              <a:rPr lang="pl-PL" altLang="pl-PL" dirty="0" smtClean="0">
                <a:latin typeface="+mj-lt"/>
              </a:rPr>
              <a:t>powinny złożyć w instytucji ubezpieczeniowej </a:t>
            </a:r>
            <a:r>
              <a:rPr lang="pl-PL" altLang="pl-PL" dirty="0">
                <a:latin typeface="+mj-lt"/>
              </a:rPr>
              <a:t>miejsca zamieszkania.</a:t>
            </a:r>
            <a:endParaRPr lang="pl-PL" altLang="pl-PL" sz="2800" dirty="0">
              <a:latin typeface="+mj-lt"/>
              <a:cs typeface="Times New Roman" pitchFamily="18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618208" y="6588211"/>
            <a:ext cx="117373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50000"/>
              </a:spcBef>
            </a:pPr>
            <a:r>
              <a:rPr lang="pl-PL" altLang="pl-PL" sz="3200" b="1" dirty="0">
                <a:solidFill>
                  <a:srgbClr val="FF0000"/>
                </a:solidFill>
                <a:latin typeface="+mj-lt"/>
              </a:rPr>
              <a:t>UWAGA!</a:t>
            </a:r>
          </a:p>
          <a:p>
            <a:pPr lvl="0" algn="just">
              <a:spcBef>
                <a:spcPct val="50000"/>
              </a:spcBef>
            </a:pPr>
            <a:r>
              <a:rPr lang="pl-PL" altLang="pl-PL" sz="3200" b="1" dirty="0">
                <a:solidFill>
                  <a:srgbClr val="FF0000"/>
                </a:solidFill>
                <a:latin typeface="+mj-lt"/>
              </a:rPr>
              <a:t>	</a:t>
            </a:r>
            <a:r>
              <a:rPr lang="pl-PL" altLang="pl-PL" sz="2800" b="1" dirty="0">
                <a:solidFill>
                  <a:srgbClr val="FF0000"/>
                </a:solidFill>
                <a:latin typeface="+mj-lt"/>
              </a:rPr>
              <a:t>W przypadku braku numeru PESEL, prosimy o podanie numeru paszportu!</a:t>
            </a:r>
          </a:p>
        </p:txBody>
      </p:sp>
    </p:spTree>
    <p:extLst>
      <p:ext uri="{BB962C8B-B14F-4D97-AF65-F5344CB8AC3E}">
        <p14:creationId xmlns:p14="http://schemas.microsoft.com/office/powerpoint/2010/main" val="209241992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l-PL" dirty="0" smtClean="0"/>
              <a:t>Jakie obowiązują daty złożenia wniosków o świadczenia emerytalno-rentowe?</a:t>
            </a:r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618208" y="3698468"/>
            <a:ext cx="117373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buFontTx/>
              <a:buNone/>
            </a:pPr>
            <a:endParaRPr lang="pl-PL" altLang="pl-PL" sz="3200" dirty="0">
              <a:latin typeface="+mj-lt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618208" y="988368"/>
            <a:ext cx="11737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l-PL" altLang="pl-PL" b="1" dirty="0">
                <a:latin typeface="+mj-lt"/>
              </a:rPr>
              <a:t>Data zgłoszenia wniosku o emeryturę lub rentę</a:t>
            </a:r>
          </a:p>
        </p:txBody>
      </p:sp>
      <p:sp>
        <p:nvSpPr>
          <p:cNvPr id="9" name="Prostokąt 8"/>
          <p:cNvSpPr/>
          <p:nvPr/>
        </p:nvSpPr>
        <p:spPr>
          <a:xfrm>
            <a:off x="618208" y="2836693"/>
            <a:ext cx="117373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buFontTx/>
              <a:buNone/>
            </a:pPr>
            <a:r>
              <a:rPr lang="pl-PL" altLang="pl-PL" b="1" dirty="0">
                <a:latin typeface="+mj-lt"/>
              </a:rPr>
              <a:t>Za datę zgłoszenia wniosku o emeryturę lub rentę </a:t>
            </a:r>
            <a:r>
              <a:rPr lang="pl-PL" altLang="pl-PL" dirty="0">
                <a:latin typeface="+mj-lt"/>
              </a:rPr>
              <a:t>uważa się datę złożenia wniosku w </a:t>
            </a:r>
            <a:r>
              <a:rPr lang="pl-PL" altLang="pl-PL" dirty="0" smtClean="0">
                <a:latin typeface="+mj-lt"/>
              </a:rPr>
              <a:t>norweskim </a:t>
            </a:r>
            <a:r>
              <a:rPr lang="pl-PL" altLang="pl-PL" dirty="0">
                <a:latin typeface="+mj-lt"/>
              </a:rPr>
              <a:t>organie rentowym lub </a:t>
            </a:r>
            <a:r>
              <a:rPr lang="pl-PL" altLang="pl-PL" dirty="0" smtClean="0">
                <a:latin typeface="+mj-lt"/>
              </a:rPr>
              <a:t>datę nadania wniosku w norweskim </a:t>
            </a:r>
            <a:r>
              <a:rPr lang="pl-PL" altLang="pl-PL" dirty="0">
                <a:latin typeface="+mj-lt"/>
              </a:rPr>
              <a:t>urzędzie pocztowym.</a:t>
            </a:r>
          </a:p>
        </p:txBody>
      </p:sp>
    </p:spTree>
    <p:extLst>
      <p:ext uri="{BB962C8B-B14F-4D97-AF65-F5344CB8AC3E}">
        <p14:creationId xmlns:p14="http://schemas.microsoft.com/office/powerpoint/2010/main" val="188585729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l-PL" dirty="0" smtClean="0"/>
              <a:t>Jakie dokumenty należy złożyć do ZUS?</a:t>
            </a:r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618208" y="3698468"/>
            <a:ext cx="117373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buFontTx/>
              <a:buNone/>
            </a:pPr>
            <a:endParaRPr lang="pl-PL" altLang="pl-PL" sz="3200" dirty="0">
              <a:latin typeface="+mj-lt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624209" y="1132383"/>
            <a:ext cx="11737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l-PL" altLang="pl-PL" b="1" dirty="0">
                <a:latin typeface="+mj-lt"/>
              </a:rPr>
              <a:t>Środki </a:t>
            </a:r>
            <a:r>
              <a:rPr lang="pl-PL" altLang="pl-PL" b="1" dirty="0" smtClean="0">
                <a:latin typeface="+mj-lt"/>
              </a:rPr>
              <a:t>dowodowe </a:t>
            </a:r>
            <a:endParaRPr lang="pl-PL" altLang="pl-PL" b="1" dirty="0">
              <a:latin typeface="+mj-lt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592378" y="2644552"/>
            <a:ext cx="1173730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/>
            <a:r>
              <a:rPr lang="pl-PL" altLang="pl-PL" dirty="0" smtClean="0">
                <a:latin typeface="+mj-lt"/>
              </a:rPr>
              <a:t>Nie ma potrzeby dostarczania dokumentów potwierdzających zatrudnienie w Polsce, jeżeli macie Państwo ustalony kapitał początkowy.</a:t>
            </a:r>
          </a:p>
          <a:p>
            <a:pPr algn="just" eaLnBrk="1" hangingPunct="1"/>
            <a:r>
              <a:rPr lang="pl-PL" altLang="pl-PL" dirty="0" smtClean="0">
                <a:latin typeface="+mj-lt"/>
              </a:rPr>
              <a:t>Jeżeli nie ma ustalonego kapitału początkowego to należy przedłożyć dokumenty w oryginale, bądź potwierdzone za po zgodność z oryginałem przez notariusza, placówkę konsularną lub pracownika instytucji ubezpieczeniowej.</a:t>
            </a:r>
          </a:p>
          <a:p>
            <a:pPr algn="just" eaLnBrk="1" hangingPunct="1"/>
            <a:r>
              <a:rPr lang="pl-PL" altLang="pl-PL" dirty="0" smtClean="0">
                <a:latin typeface="+mj-lt"/>
              </a:rPr>
              <a:t>Honorujemy duplikaty, a nie odpisy.</a:t>
            </a:r>
            <a:endParaRPr lang="pl-PL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8585729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l-PL" dirty="0" smtClean="0"/>
              <a:t>Od kiedy przyznajemy prawo do emerytury i renty?</a:t>
            </a:r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618208" y="3698468"/>
            <a:ext cx="117373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buFontTx/>
              <a:buNone/>
            </a:pPr>
            <a:endParaRPr lang="pl-PL" altLang="pl-PL" sz="3200" dirty="0">
              <a:latin typeface="+mj-lt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618208" y="988368"/>
            <a:ext cx="11737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l-PL" altLang="pl-PL" b="1" dirty="0">
                <a:latin typeface="+mj-lt"/>
              </a:rPr>
              <a:t>Prawo do świadczenia emerytalno-rentowego</a:t>
            </a:r>
          </a:p>
        </p:txBody>
      </p:sp>
      <p:sp>
        <p:nvSpPr>
          <p:cNvPr id="6" name="Prostokąt 5"/>
          <p:cNvSpPr/>
          <p:nvPr/>
        </p:nvSpPr>
        <p:spPr>
          <a:xfrm>
            <a:off x="617313" y="3004592"/>
            <a:ext cx="1173730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buFontTx/>
              <a:buNone/>
            </a:pPr>
            <a:r>
              <a:rPr lang="pl-PL" altLang="pl-PL" sz="3200" dirty="0">
                <a:latin typeface="+mj-lt"/>
              </a:rPr>
              <a:t>powstaje z dniem spełnienia wszystkich warunków wymaganych do nabycia tego świadczenia. </a:t>
            </a:r>
          </a:p>
          <a:p>
            <a:pPr algn="just" eaLnBrk="1" hangingPunct="1">
              <a:buFontTx/>
              <a:buNone/>
            </a:pPr>
            <a:endParaRPr lang="pl-PL" altLang="pl-PL" sz="3200" dirty="0">
              <a:latin typeface="+mj-lt"/>
            </a:endParaRPr>
          </a:p>
          <a:p>
            <a:pPr algn="just" eaLnBrk="1" hangingPunct="1">
              <a:buFontTx/>
              <a:buNone/>
            </a:pPr>
            <a:r>
              <a:rPr lang="pl-PL" altLang="pl-PL" sz="3200" dirty="0">
                <a:latin typeface="+mj-lt"/>
              </a:rPr>
              <a:t>Zgodnie z art. 129 ustawy emerytalnej, świadczenia wypłaca się od dnia powstania prawa do świadczenia  (tj. od spełnienia wszystkich warunków wymaganych do jego przyznania), nie </a:t>
            </a:r>
            <a:r>
              <a:rPr lang="pl-PL" altLang="pl-PL" sz="3200" dirty="0" smtClean="0">
                <a:latin typeface="+mj-lt"/>
              </a:rPr>
              <a:t>wcześniej jednak niż od miesiąca</a:t>
            </a:r>
            <a:r>
              <a:rPr lang="pl-PL" altLang="pl-PL" sz="3200" dirty="0">
                <a:latin typeface="+mj-lt"/>
              </a:rPr>
              <a:t>, </a:t>
            </a:r>
            <a:r>
              <a:rPr lang="pl-PL" altLang="pl-PL" sz="3200" u="sng" dirty="0" smtClean="0">
                <a:latin typeface="+mj-lt"/>
              </a:rPr>
              <a:t>w </a:t>
            </a:r>
            <a:r>
              <a:rPr lang="pl-PL" altLang="pl-PL" sz="3200" u="sng" dirty="0">
                <a:latin typeface="+mj-lt"/>
              </a:rPr>
              <a:t>którym zgłoszono wniosek lub wydano decyzję z urzędu.</a:t>
            </a:r>
          </a:p>
        </p:txBody>
      </p:sp>
    </p:spTree>
    <p:extLst>
      <p:ext uri="{BB962C8B-B14F-4D97-AF65-F5344CB8AC3E}">
        <p14:creationId xmlns:p14="http://schemas.microsoft.com/office/powerpoint/2010/main" val="279815705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l-PL" dirty="0" smtClean="0"/>
              <a:t>W jakim terminie wydajemy decyzję?</a:t>
            </a:r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601562" y="2140496"/>
            <a:ext cx="117373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buFontTx/>
              <a:buNone/>
            </a:pPr>
            <a:endParaRPr lang="pl-PL" altLang="pl-PL" sz="3200" dirty="0">
              <a:latin typeface="+mj-lt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649560" y="1276400"/>
            <a:ext cx="11705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l-PL" altLang="pl-PL" b="1" dirty="0" smtClean="0">
                <a:latin typeface="+mj-lt"/>
              </a:rPr>
              <a:t>Termin na wydanie decyzji w sprawie emerytury lub renty</a:t>
            </a:r>
            <a:endParaRPr lang="pl-PL" altLang="pl-PL" b="1" dirty="0">
              <a:latin typeface="+mj-lt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618208" y="3580656"/>
            <a:ext cx="1173730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3200" dirty="0">
                <a:latin typeface="+mj-lt"/>
              </a:rPr>
              <a:t>Organ rentowy wydaje decyzję w sprawie prawa do świadczenia </a:t>
            </a:r>
            <a:r>
              <a:rPr lang="pl-PL" sz="3200" dirty="0" smtClean="0">
                <a:latin typeface="+mj-lt"/>
              </a:rPr>
              <a:t>lub ustalenia </a:t>
            </a:r>
            <a:r>
              <a:rPr lang="pl-PL" sz="3200" dirty="0">
                <a:latin typeface="+mj-lt"/>
              </a:rPr>
              <a:t>jego wysokości po raz pierwszy w ciągu </a:t>
            </a:r>
            <a:r>
              <a:rPr lang="pl-PL" sz="3200" b="1" dirty="0">
                <a:latin typeface="+mj-lt"/>
              </a:rPr>
              <a:t>30 dni</a:t>
            </a:r>
            <a:r>
              <a:rPr lang="pl-PL" sz="3200" dirty="0">
                <a:latin typeface="+mj-lt"/>
              </a:rPr>
              <a:t> od </a:t>
            </a:r>
            <a:r>
              <a:rPr lang="pl-PL" sz="3200" b="1" dirty="0">
                <a:latin typeface="+mj-lt"/>
              </a:rPr>
              <a:t>wyjaśnienia ostatniej okoliczności</a:t>
            </a:r>
            <a:r>
              <a:rPr lang="pl-PL" sz="3200" dirty="0">
                <a:latin typeface="+mj-lt"/>
              </a:rPr>
              <a:t> niezbędnej do wydania tej decyzji. Powyższa zasada wynika z art. 118 ust. 1 ustawy z dnia 17 grudnia 1998r. o emeryturach i rentach z FUS</a:t>
            </a:r>
            <a:r>
              <a:rPr lang="pl-PL" sz="3200" dirty="0" smtClean="0">
                <a:latin typeface="+mj-lt"/>
              </a:rPr>
              <a:t>.</a:t>
            </a:r>
          </a:p>
          <a:p>
            <a:pPr algn="just"/>
            <a:endParaRPr lang="pl-PL" sz="3200" dirty="0">
              <a:latin typeface="+mj-lt"/>
            </a:endParaRPr>
          </a:p>
          <a:p>
            <a:pPr algn="just"/>
            <a:r>
              <a:rPr lang="pl-PL" sz="3200" dirty="0">
                <a:latin typeface="+mj-lt"/>
              </a:rPr>
              <a:t>30-dniowy termin na wydanie przez organ rentowy decyzji </a:t>
            </a:r>
            <a:r>
              <a:rPr lang="pl-PL" sz="3200" b="1" dirty="0">
                <a:latin typeface="+mj-lt"/>
              </a:rPr>
              <a:t>nie biegnie więc od dnia zgłoszenia wniosku o świadczenie.</a:t>
            </a:r>
            <a:endParaRPr lang="pl-PL" sz="3200" dirty="0">
              <a:latin typeface="+mj-lt"/>
            </a:endParaRPr>
          </a:p>
          <a:p>
            <a:pPr algn="just" eaLnBrk="1" hangingPunct="1">
              <a:buFontTx/>
              <a:buNone/>
            </a:pPr>
            <a:endParaRPr lang="pl-PL" altLang="pl-PL" sz="3200" dirty="0" smtClean="0">
              <a:latin typeface="+mj-lt"/>
            </a:endParaRPr>
          </a:p>
          <a:p>
            <a:pPr algn="just" eaLnBrk="1" hangingPunct="1">
              <a:buFontTx/>
              <a:buNone/>
            </a:pPr>
            <a:endParaRPr lang="pl-PL" altLang="pl-PL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7477892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l-PL" dirty="0" smtClean="0"/>
              <a:t>O jakie świadczenie można się ubiegać?</a:t>
            </a:r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618208" y="3698468"/>
            <a:ext cx="117373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buFontTx/>
              <a:buNone/>
            </a:pPr>
            <a:endParaRPr lang="pl-PL" altLang="pl-PL" sz="3200" dirty="0">
              <a:latin typeface="+mj-lt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645241" y="916360"/>
            <a:ext cx="117373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pl-PL" altLang="pl-PL" b="1" dirty="0" smtClean="0">
                <a:latin typeface="+mj-lt"/>
              </a:rPr>
              <a:t>O jakie podstawowe świadczenia emerytalno-rentowe możecie się Państwo ubiegać?</a:t>
            </a:r>
            <a:endParaRPr lang="pl-PL" altLang="pl-PL" b="1" dirty="0">
              <a:latin typeface="+mj-lt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645241" y="3220616"/>
            <a:ext cx="117373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l-PL" dirty="0" smtClean="0"/>
              <a:t>Podstawowe świadczenia:</a:t>
            </a:r>
          </a:p>
          <a:p>
            <a:pPr algn="l">
              <a:defRPr/>
            </a:pPr>
            <a:endParaRPr lang="pl-PL" dirty="0"/>
          </a:p>
          <a:p>
            <a:pPr marL="571500" indent="-571500" algn="l">
              <a:buFont typeface="Arial" panose="020B0604020202020204" pitchFamily="34" charset="0"/>
              <a:buChar char="•"/>
              <a:defRPr/>
            </a:pPr>
            <a:r>
              <a:rPr lang="pl-PL" dirty="0"/>
              <a:t>emerytura,</a:t>
            </a:r>
          </a:p>
          <a:p>
            <a:pPr marL="571500" indent="-571500" algn="l">
              <a:buFont typeface="Arial" panose="020B0604020202020204" pitchFamily="34" charset="0"/>
              <a:buChar char="•"/>
              <a:defRPr/>
            </a:pPr>
            <a:r>
              <a:rPr lang="pl-PL" dirty="0" smtClean="0"/>
              <a:t>renta </a:t>
            </a:r>
            <a:r>
              <a:rPr lang="pl-PL" dirty="0"/>
              <a:t>z tytułu niezdolności do pracy,</a:t>
            </a:r>
          </a:p>
          <a:p>
            <a:pPr marL="571500" indent="-571500" algn="l">
              <a:buFont typeface="Arial" panose="020B0604020202020204" pitchFamily="34" charset="0"/>
              <a:buChar char="•"/>
              <a:defRPr/>
            </a:pPr>
            <a:r>
              <a:rPr lang="pl-PL" dirty="0" smtClean="0"/>
              <a:t>renta </a:t>
            </a:r>
            <a:r>
              <a:rPr lang="pl-PL" dirty="0"/>
              <a:t>rodzinna,</a:t>
            </a:r>
          </a:p>
          <a:p>
            <a:pPr marL="571500" indent="-571500" algn="l">
              <a:buFont typeface="Arial" panose="020B0604020202020204" pitchFamily="34" charset="0"/>
              <a:buChar char="•"/>
              <a:defRPr/>
            </a:pPr>
            <a:r>
              <a:rPr lang="pl-PL" dirty="0" smtClean="0"/>
              <a:t>zasiłek pogrzebowy</a:t>
            </a:r>
            <a:r>
              <a:rPr lang="pl-P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7477892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l-PL" dirty="0" smtClean="0"/>
              <a:t>Wiek emerytalny</a:t>
            </a:r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618208" y="3698468"/>
            <a:ext cx="117373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buFontTx/>
              <a:buNone/>
            </a:pPr>
            <a:endParaRPr lang="pl-PL" altLang="pl-PL" sz="3200" dirty="0">
              <a:latin typeface="+mj-lt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618208" y="1132384"/>
            <a:ext cx="11737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>
              <a:spcBef>
                <a:spcPct val="50000"/>
              </a:spcBef>
            </a:pPr>
            <a:r>
              <a:rPr lang="pl-PL" altLang="pl-PL" b="1" dirty="0" smtClean="0">
                <a:latin typeface="+mj-lt"/>
              </a:rPr>
              <a:t>Emerytura</a:t>
            </a:r>
            <a:endParaRPr lang="pl-PL" altLang="pl-PL" b="1" dirty="0">
              <a:latin typeface="+mj-lt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618208" y="2983974"/>
            <a:ext cx="1173730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l-PL" sz="3200" dirty="0"/>
              <a:t>Emerytura </a:t>
            </a:r>
            <a:r>
              <a:rPr lang="pl-PL" sz="3200" dirty="0" smtClean="0"/>
              <a:t>przysługuje od ukończenia wymaganego wieku emerytalnego, który wynosi dla: </a:t>
            </a:r>
            <a:endParaRPr lang="pl-PL" sz="3200" dirty="0"/>
          </a:p>
          <a:p>
            <a:pPr algn="l">
              <a:defRPr/>
            </a:pPr>
            <a:r>
              <a:rPr lang="pl-PL" sz="3200" dirty="0" smtClean="0"/>
              <a:t>kobiet – </a:t>
            </a:r>
            <a:r>
              <a:rPr lang="pl-PL" sz="3200" b="1" dirty="0" smtClean="0"/>
              <a:t>60 lat</a:t>
            </a:r>
            <a:r>
              <a:rPr lang="pl-PL" sz="3200" dirty="0" smtClean="0"/>
              <a:t>, a dla mężczyzn – </a:t>
            </a:r>
            <a:r>
              <a:rPr lang="pl-PL" sz="3200" b="1" dirty="0" smtClean="0"/>
              <a:t>65 lat</a:t>
            </a:r>
            <a:r>
              <a:rPr lang="pl-PL" sz="3200" dirty="0" smtClean="0"/>
              <a:t>.</a:t>
            </a:r>
            <a:endParaRPr lang="pl-PL" sz="3200" dirty="0"/>
          </a:p>
          <a:p>
            <a:pPr algn="l">
              <a:defRPr/>
            </a:pPr>
            <a:endParaRPr lang="pl-PL" sz="3200" dirty="0"/>
          </a:p>
          <a:p>
            <a:pPr algn="l">
              <a:defRPr/>
            </a:pPr>
            <a:r>
              <a:rPr lang="pl-PL" sz="3200" dirty="0" smtClean="0"/>
              <a:t>Wysokość emerytury zależy od </a:t>
            </a:r>
            <a:r>
              <a:rPr lang="pl-PL" sz="3200" b="1" dirty="0" smtClean="0"/>
              <a:t>sumy</a:t>
            </a:r>
            <a:r>
              <a:rPr lang="pl-PL" sz="3200" dirty="0" smtClean="0"/>
              <a:t> zwaloryzowanego kapitału początkowego i kwoty zwaloryzowanych składek na indywidualnym koncie ubezpieczonego.</a:t>
            </a:r>
          </a:p>
          <a:p>
            <a:pPr algn="l">
              <a:defRPr/>
            </a:pPr>
            <a:r>
              <a:rPr lang="pl-PL" sz="3200" dirty="0" smtClean="0"/>
              <a:t>Suma tych kwot jest </a:t>
            </a:r>
            <a:r>
              <a:rPr lang="pl-PL" sz="3200" b="1" dirty="0" smtClean="0"/>
              <a:t>podzielona </a:t>
            </a:r>
            <a:r>
              <a:rPr lang="pl-PL" sz="3200" dirty="0" smtClean="0"/>
              <a:t>przez średnie dalsze trwanie życia.</a:t>
            </a:r>
          </a:p>
        </p:txBody>
      </p:sp>
    </p:spTree>
    <p:extLst>
      <p:ext uri="{BB962C8B-B14F-4D97-AF65-F5344CB8AC3E}">
        <p14:creationId xmlns:p14="http://schemas.microsoft.com/office/powerpoint/2010/main" val="279815705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Zal. 40_Szablon prezentacji">
  <a:themeElements>
    <a:clrScheme name="ZUS">
      <a:dk1>
        <a:srgbClr val="003D6E"/>
      </a:dk1>
      <a:lt1>
        <a:srgbClr val="FFFFFF"/>
      </a:lt1>
      <a:dk2>
        <a:srgbClr val="000000"/>
      </a:dk2>
      <a:lt2>
        <a:srgbClr val="FFFFFF"/>
      </a:lt2>
      <a:accent1>
        <a:srgbClr val="00993F"/>
      </a:accent1>
      <a:accent2>
        <a:srgbClr val="BEC3CE"/>
      </a:accent2>
      <a:accent3>
        <a:srgbClr val="E1B34F"/>
      </a:accent3>
      <a:accent4>
        <a:srgbClr val="3F84D2"/>
      </a:accent4>
      <a:accent5>
        <a:srgbClr val="F05E5E"/>
      </a:accent5>
      <a:accent6>
        <a:srgbClr val="773F9B"/>
      </a:accent6>
      <a:hlink>
        <a:srgbClr val="0000FF"/>
      </a:hlink>
      <a:folHlink>
        <a:srgbClr val="FF00FF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kskluzywny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Zal. 40_Szablon prezentacji</Template>
  <TotalTime>986</TotalTime>
  <Words>2332</Words>
  <Application>Microsoft Office PowerPoint</Application>
  <PresentationFormat>Niestandardowy</PresentationFormat>
  <Paragraphs>155</Paragraphs>
  <Slides>21</Slides>
  <Notes>19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2" baseType="lpstr">
      <vt:lpstr>Zal. 40_Szablon prezentacji</vt:lpstr>
      <vt:lpstr>POSTĘPOWANIE W SPRAWIE PRZYZNANIA ŚWIADCZEŃ EMERYTALNO-RENTOWYCH PRZEZ  ZAKŁAD UBEZPIECZEŃ SPOŁECZNYCH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ZUS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Pawłowska, Izabella</dc:creator>
  <cp:lastModifiedBy>Marczuk, Urszula</cp:lastModifiedBy>
  <cp:revision>117</cp:revision>
  <cp:lastPrinted>2022-09-20T08:30:36Z</cp:lastPrinted>
  <dcterms:created xsi:type="dcterms:W3CDTF">2016-03-14T13:34:56Z</dcterms:created>
  <dcterms:modified xsi:type="dcterms:W3CDTF">2024-06-04T06:22:25Z</dcterms:modified>
</cp:coreProperties>
</file>