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59" r:id="rId6"/>
    <p:sldId id="272" r:id="rId7"/>
    <p:sldId id="273" r:id="rId8"/>
    <p:sldId id="260" r:id="rId9"/>
    <p:sldId id="263" r:id="rId10"/>
    <p:sldId id="261" r:id="rId11"/>
    <p:sldId id="274" r:id="rId12"/>
    <p:sldId id="275" r:id="rId13"/>
    <p:sldId id="341" r:id="rId14"/>
    <p:sldId id="340" r:id="rId15"/>
    <p:sldId id="264" r:id="rId16"/>
    <p:sldId id="269" r:id="rId17"/>
    <p:sldId id="271" r:id="rId18"/>
    <p:sldId id="377" r:id="rId19"/>
    <p:sldId id="381" r:id="rId20"/>
    <p:sldId id="376" r:id="rId21"/>
    <p:sldId id="378" r:id="rId22"/>
    <p:sldId id="380" r:id="rId23"/>
    <p:sldId id="268" r:id="rId24"/>
    <p:sldId id="267" r:id="rId25"/>
    <p:sldId id="258" r:id="rId2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20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456CD-CEF5-4C8E-9D23-1F3D4C13C665}" type="datetimeFigureOut">
              <a:rPr lang="pl-PL" smtClean="0"/>
              <a:t>18.02.2022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0A2D8-9CD4-45DC-9965-13098B40F0D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68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0A2D8-9CD4-45DC-9965-13098B40F0D7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3351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0A2D8-9CD4-45DC-9965-13098B40F0D7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852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C2A4-6552-4628-8FBD-E88797993A2F}" type="datetimeFigureOut">
              <a:rPr lang="pl-PL" smtClean="0"/>
              <a:t>18.02.2022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656B5-E990-4EE0-841A-EB418F635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4441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C2A4-6552-4628-8FBD-E88797993A2F}" type="datetimeFigureOut">
              <a:rPr lang="pl-PL" smtClean="0"/>
              <a:t>18.02.2022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656B5-E990-4EE0-841A-EB418F635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6698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C2A4-6552-4628-8FBD-E88797993A2F}" type="datetimeFigureOut">
              <a:rPr lang="pl-PL" smtClean="0"/>
              <a:t>18.02.2022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656B5-E990-4EE0-841A-EB418F635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3800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C2A4-6552-4628-8FBD-E88797993A2F}" type="datetimeFigureOut">
              <a:rPr lang="pl-PL" smtClean="0"/>
              <a:t>18.02.2022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656B5-E990-4EE0-841A-EB418F635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7925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C2A4-6552-4628-8FBD-E88797993A2F}" type="datetimeFigureOut">
              <a:rPr lang="pl-PL" smtClean="0"/>
              <a:t>18.02.2022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656B5-E990-4EE0-841A-EB418F635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3720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C2A4-6552-4628-8FBD-E88797993A2F}" type="datetimeFigureOut">
              <a:rPr lang="pl-PL" smtClean="0"/>
              <a:t>18.02.2022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656B5-E990-4EE0-841A-EB418F635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0331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C2A4-6552-4628-8FBD-E88797993A2F}" type="datetimeFigureOut">
              <a:rPr lang="pl-PL" smtClean="0"/>
              <a:t>18.02.2022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656B5-E990-4EE0-841A-EB418F635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6979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C2A4-6552-4628-8FBD-E88797993A2F}" type="datetimeFigureOut">
              <a:rPr lang="pl-PL" smtClean="0"/>
              <a:t>18.02.2022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656B5-E990-4EE0-841A-EB418F635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010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C2A4-6552-4628-8FBD-E88797993A2F}" type="datetimeFigureOut">
              <a:rPr lang="pl-PL" smtClean="0"/>
              <a:t>18.02.2022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656B5-E990-4EE0-841A-EB418F635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1592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C2A4-6552-4628-8FBD-E88797993A2F}" type="datetimeFigureOut">
              <a:rPr lang="pl-PL" smtClean="0"/>
              <a:t>18.02.2022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656B5-E990-4EE0-841A-EB418F635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460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C2A4-6552-4628-8FBD-E88797993A2F}" type="datetimeFigureOut">
              <a:rPr lang="pl-PL" smtClean="0"/>
              <a:t>18.02.2022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656B5-E990-4EE0-841A-EB418F635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3801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FC2A4-6552-4628-8FBD-E88797993A2F}" type="datetimeFigureOut">
              <a:rPr lang="pl-PL" smtClean="0"/>
              <a:t>18.02.2022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656B5-E990-4EE0-841A-EB418F6352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130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brain.ipin.edu.pl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7.jpeg"/><Relationship Id="rId7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1.png"/><Relationship Id="rId7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Łącznik prosty ze strzałką 66"/>
          <p:cNvCxnSpPr>
            <a:cxnSpLocks/>
          </p:cNvCxnSpPr>
          <p:nvPr/>
        </p:nvCxnSpPr>
        <p:spPr>
          <a:xfrm flipH="1">
            <a:off x="11796474" y="13034155"/>
            <a:ext cx="623364" cy="33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pole tekstowe 107"/>
          <p:cNvSpPr txBox="1"/>
          <p:nvPr/>
        </p:nvSpPr>
        <p:spPr>
          <a:xfrm>
            <a:off x="796923" y="1439841"/>
            <a:ext cx="10499727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l-PL" sz="4800" b="1" dirty="0">
                <a:solidFill>
                  <a:schemeClr val="bg1"/>
                </a:solidFill>
                <a:cs typeface="Calibri"/>
              </a:rPr>
              <a:t>Digital Brain – cyfrowe zasoby Instytutu Psychiatrii i Neurologii w Warszawie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3E2349C0-3C55-4DF4-A0B7-4D80A1E7AA52}"/>
              </a:ext>
            </a:extLst>
          </p:cNvPr>
          <p:cNvGrpSpPr/>
          <p:nvPr/>
        </p:nvGrpSpPr>
        <p:grpSpPr>
          <a:xfrm>
            <a:off x="3152774" y="3604252"/>
            <a:ext cx="6343761" cy="1569660"/>
            <a:chOff x="3152774" y="3604252"/>
            <a:chExt cx="6343761" cy="1569660"/>
          </a:xfrm>
        </p:grpSpPr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7DCAC021-AFAA-4CC8-A7C0-AB9AA2982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3227" y="3604252"/>
              <a:ext cx="1593308" cy="1569660"/>
            </a:xfrm>
            <a:prstGeom prst="rect">
              <a:avLst/>
            </a:prstGeom>
          </p:spPr>
        </p:pic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CD03F0F4-69EE-47D5-9F4E-A467D1554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52774" y="3782805"/>
              <a:ext cx="5081159" cy="1150838"/>
            </a:xfrm>
            <a:prstGeom prst="rect">
              <a:avLst/>
            </a:prstGeom>
          </p:spPr>
        </p:pic>
      </p:grp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756DD66C-5C61-4AB0-9930-A1A62F6EA849}"/>
              </a:ext>
            </a:extLst>
          </p:cNvPr>
          <p:cNvSpPr txBox="1"/>
          <p:nvPr/>
        </p:nvSpPr>
        <p:spPr>
          <a:xfrm>
            <a:off x="3209925" y="5702926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cs typeface="Calibri"/>
              </a:rPr>
              <a:t>dr n. med. Tomasz Stępień - Koordynator Projektu </a:t>
            </a:r>
          </a:p>
        </p:txBody>
      </p:sp>
    </p:spTree>
    <p:extLst>
      <p:ext uri="{BB962C8B-B14F-4D97-AF65-F5344CB8AC3E}">
        <p14:creationId xmlns:p14="http://schemas.microsoft.com/office/powerpoint/2010/main" val="3598284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Łącznik prosty ze strzałką 66"/>
          <p:cNvCxnSpPr/>
          <p:nvPr/>
        </p:nvCxnSpPr>
        <p:spPr>
          <a:xfrm flipH="1">
            <a:off x="11796474" y="13034155"/>
            <a:ext cx="623364" cy="33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>
            <a:extLst>
              <a:ext uri="{FF2B5EF4-FFF2-40B4-BE49-F238E27FC236}">
                <a16:creationId xmlns:a16="http://schemas.microsoft.com/office/drawing/2014/main" id="{D6B08304-4BAF-46DF-856D-16F1BDB95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425" y="1488369"/>
            <a:ext cx="7211863" cy="4820833"/>
          </a:xfrm>
          <a:prstGeom prst="rect">
            <a:avLst/>
          </a:prstGeom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EA89523F-C179-456C-9554-C731AD674265}"/>
              </a:ext>
            </a:extLst>
          </p:cNvPr>
          <p:cNvGrpSpPr/>
          <p:nvPr/>
        </p:nvGrpSpPr>
        <p:grpSpPr>
          <a:xfrm>
            <a:off x="10571517" y="6014662"/>
            <a:ext cx="1548536" cy="867834"/>
            <a:chOff x="10146974" y="5706273"/>
            <a:chExt cx="2025973" cy="1135400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7D8DF838-1B1E-4C1C-A199-094EA4A83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19943" y="5706273"/>
              <a:ext cx="1153004" cy="1135400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A6488738-5392-4458-8333-CE41FA69B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6974" y="5837467"/>
              <a:ext cx="962541" cy="791932"/>
            </a:xfrm>
            <a:prstGeom prst="rect">
              <a:avLst/>
            </a:prstGeom>
          </p:spPr>
        </p:pic>
      </p:grpSp>
      <p:sp>
        <p:nvSpPr>
          <p:cNvPr id="9" name="www.epoch.co.uk">
            <a:extLst>
              <a:ext uri="{FF2B5EF4-FFF2-40B4-BE49-F238E27FC236}">
                <a16:creationId xmlns:a16="http://schemas.microsoft.com/office/drawing/2014/main" id="{D3061609-CCB7-4CD0-83F7-C88F96E26F25}"/>
              </a:ext>
            </a:extLst>
          </p:cNvPr>
          <p:cNvSpPr txBox="1"/>
          <p:nvPr/>
        </p:nvSpPr>
        <p:spPr>
          <a:xfrm>
            <a:off x="4860026" y="6240134"/>
            <a:ext cx="2487829" cy="4001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mfortaa" panose="00000500000000000000" pitchFamily="2" charset="0"/>
                <a:ea typeface="+mn-ea"/>
                <a:cs typeface="+mn-cs"/>
              </a:rPr>
              <a:t>https://digitalbrain.ipin.edu.pl</a:t>
            </a:r>
          </a:p>
        </p:txBody>
      </p:sp>
    </p:spTree>
    <p:extLst>
      <p:ext uri="{BB962C8B-B14F-4D97-AF65-F5344CB8AC3E}">
        <p14:creationId xmlns:p14="http://schemas.microsoft.com/office/powerpoint/2010/main" val="219592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Łącznik prosty ze strzałką 66"/>
          <p:cNvCxnSpPr/>
          <p:nvPr/>
        </p:nvCxnSpPr>
        <p:spPr>
          <a:xfrm flipH="1">
            <a:off x="11796474" y="13034155"/>
            <a:ext cx="623364" cy="33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2">
            <a:extLst>
              <a:ext uri="{FF2B5EF4-FFF2-40B4-BE49-F238E27FC236}">
                <a16:creationId xmlns:a16="http://schemas.microsoft.com/office/drawing/2014/main" id="{A034772B-DC93-46CF-970C-2DEFC1F8F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845" y="1298689"/>
            <a:ext cx="8821416" cy="4937561"/>
          </a:xfrm>
          <a:prstGeom prst="rect">
            <a:avLst/>
          </a:prstGeom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C43C4AE5-333B-4534-8335-E463C7358AE5}"/>
              </a:ext>
            </a:extLst>
          </p:cNvPr>
          <p:cNvGrpSpPr/>
          <p:nvPr/>
        </p:nvGrpSpPr>
        <p:grpSpPr>
          <a:xfrm>
            <a:off x="10571517" y="6014662"/>
            <a:ext cx="1548536" cy="867834"/>
            <a:chOff x="10146974" y="5706273"/>
            <a:chExt cx="2025973" cy="1135400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44333F2F-5040-4092-BDEF-18BC7690F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19943" y="5706273"/>
              <a:ext cx="1153004" cy="1135400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63BEDBD6-9DBC-4035-B585-3D23A8D58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6974" y="5837467"/>
              <a:ext cx="962541" cy="791932"/>
            </a:xfrm>
            <a:prstGeom prst="rect">
              <a:avLst/>
            </a:prstGeom>
          </p:spPr>
        </p:pic>
      </p:grpSp>
      <p:sp>
        <p:nvSpPr>
          <p:cNvPr id="10" name="www.epoch.co.uk">
            <a:extLst>
              <a:ext uri="{FF2B5EF4-FFF2-40B4-BE49-F238E27FC236}">
                <a16:creationId xmlns:a16="http://schemas.microsoft.com/office/drawing/2014/main" id="{2946D2C9-20E4-4205-A45B-1F879DF4EED4}"/>
              </a:ext>
            </a:extLst>
          </p:cNvPr>
          <p:cNvSpPr txBox="1"/>
          <p:nvPr/>
        </p:nvSpPr>
        <p:spPr>
          <a:xfrm>
            <a:off x="4860026" y="6240134"/>
            <a:ext cx="2487829" cy="4001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mfortaa" panose="00000500000000000000" pitchFamily="2" charset="0"/>
                <a:ea typeface="+mn-ea"/>
                <a:cs typeface="+mn-cs"/>
              </a:rPr>
              <a:t>https://digitalbrain.ipin.edu.pl</a:t>
            </a:r>
          </a:p>
        </p:txBody>
      </p:sp>
    </p:spTree>
    <p:extLst>
      <p:ext uri="{BB962C8B-B14F-4D97-AF65-F5344CB8AC3E}">
        <p14:creationId xmlns:p14="http://schemas.microsoft.com/office/powerpoint/2010/main" val="1017566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Łącznik prosty ze strzałką 66"/>
          <p:cNvCxnSpPr/>
          <p:nvPr/>
        </p:nvCxnSpPr>
        <p:spPr>
          <a:xfrm flipH="1">
            <a:off x="11796474" y="13034155"/>
            <a:ext cx="623364" cy="33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dtytuł 2"/>
          <p:cNvSpPr>
            <a:spLocks noGrp="1"/>
          </p:cNvSpPr>
          <p:nvPr>
            <p:ph type="subTitle" idx="1"/>
          </p:nvPr>
        </p:nvSpPr>
        <p:spPr>
          <a:xfrm>
            <a:off x="1598543" y="1324525"/>
            <a:ext cx="8640961" cy="750596"/>
          </a:xfrm>
        </p:spPr>
        <p:txBody>
          <a:bodyPr>
            <a:noAutofit/>
          </a:bodyPr>
          <a:lstStyle/>
          <a:p>
            <a:r>
              <a:rPr lang="pl-PL" sz="4000" b="1" dirty="0">
                <a:solidFill>
                  <a:srgbClr val="002060"/>
                </a:solidFill>
                <a:cs typeface="Times New Roman" pitchFamily="18" charset="0"/>
              </a:rPr>
              <a:t>PRODUKTY PROJEKTU </a:t>
            </a:r>
            <a:r>
              <a:rPr lang="pl-PL" b="1" dirty="0">
                <a:solidFill>
                  <a:srgbClr val="002060"/>
                </a:solidFill>
                <a:cs typeface="Times New Roman" pitchFamily="18" charset="0"/>
              </a:rPr>
              <a:t>– interoperacyjność</a:t>
            </a:r>
          </a:p>
          <a:p>
            <a:pPr>
              <a:spcBef>
                <a:spcPts val="0"/>
              </a:spcBef>
            </a:pPr>
            <a:r>
              <a:rPr lang="pl-PL" b="1" dirty="0">
                <a:solidFill>
                  <a:srgbClr val="002060"/>
                </a:solidFill>
                <a:cs typeface="Times New Roman" pitchFamily="18" charset="0"/>
              </a:rPr>
              <a:t>(widok kooperacji aplikacji)</a:t>
            </a:r>
            <a:endParaRPr lang="pl-PL" dirty="0"/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FA354B8E-2F01-433D-852E-346BAC7AEBA3}"/>
              </a:ext>
            </a:extLst>
          </p:cNvPr>
          <p:cNvGrpSpPr/>
          <p:nvPr/>
        </p:nvGrpSpPr>
        <p:grpSpPr>
          <a:xfrm>
            <a:off x="1034639" y="2798930"/>
            <a:ext cx="6733433" cy="2939124"/>
            <a:chOff x="2711842" y="2660124"/>
            <a:chExt cx="5652381" cy="2467248"/>
          </a:xfrm>
        </p:grpSpPr>
        <p:sp>
          <p:nvSpPr>
            <p:cNvPr id="45" name="Prostokąt 44"/>
            <p:cNvSpPr/>
            <p:nvPr/>
          </p:nvSpPr>
          <p:spPr>
            <a:xfrm>
              <a:off x="5285789" y="3258001"/>
              <a:ext cx="3078434" cy="18693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i="1" dirty="0">
                  <a:solidFill>
                    <a:schemeClr val="tx1"/>
                  </a:solidFill>
                </a:rPr>
                <a:t>Baza danych naukowych - Digital Brain: </a:t>
              </a: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pl-PL" sz="1400" b="1" i="1" dirty="0">
                  <a:solidFill>
                    <a:schemeClr val="tx1"/>
                  </a:solidFill>
                </a:rPr>
                <a:t>Aplikacja www</a:t>
              </a:r>
            </a:p>
            <a:p>
              <a:pPr algn="ctr"/>
              <a:r>
                <a:rPr lang="pl-PL" sz="1400" b="1" i="1" dirty="0">
                  <a:solidFill>
                    <a:schemeClr val="tx1"/>
                  </a:solidFill>
                  <a:hlinkClick r:id="rId3"/>
                </a:rPr>
                <a:t>https://digitalbrain.ipin.edu.pl</a:t>
              </a:r>
              <a:endParaRPr lang="pl-PL" sz="1400" b="1" i="1" dirty="0">
                <a:solidFill>
                  <a:schemeClr val="tx1"/>
                </a:solidFill>
              </a:endParaRP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pl-PL" sz="1400" b="1" i="1" dirty="0">
                  <a:solidFill>
                    <a:schemeClr val="tx1"/>
                  </a:solidFill>
                </a:rPr>
                <a:t>Aplikacja desktopowa</a:t>
              </a: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pl-PL" sz="1400" b="1" i="1" dirty="0">
                  <a:solidFill>
                    <a:schemeClr val="tx1"/>
                  </a:solidFill>
                </a:rPr>
                <a:t>Aplikacja mobilna</a:t>
              </a: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pl-PL" sz="1400" b="1" i="1" dirty="0">
                  <a:solidFill>
                    <a:schemeClr val="tx1"/>
                  </a:solidFill>
                </a:rPr>
                <a:t>API (</a:t>
              </a:r>
              <a:r>
                <a:rPr lang="pl-PL" sz="1400" b="1" i="1" dirty="0" err="1">
                  <a:solidFill>
                    <a:schemeClr val="tx1"/>
                  </a:solidFill>
                </a:rPr>
                <a:t>WebAPI</a:t>
              </a:r>
              <a:r>
                <a:rPr lang="pl-PL" sz="1400" b="1" i="1" dirty="0">
                  <a:solidFill>
                    <a:schemeClr val="tx1"/>
                  </a:solidFill>
                </a:rPr>
                <a:t>) </a:t>
              </a: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pl-PL" sz="1400" b="1" i="1" dirty="0">
                  <a:solidFill>
                    <a:schemeClr val="tx1"/>
                  </a:solidFill>
                </a:rPr>
                <a:t>Repozytorium Danych Medycznych (RDM)</a:t>
              </a:r>
            </a:p>
            <a:p>
              <a:pPr algn="ctr"/>
              <a:r>
                <a:rPr lang="pl-PL" sz="1400" b="1" i="1" dirty="0">
                  <a:solidFill>
                    <a:schemeClr val="tx1"/>
                  </a:solidFill>
                </a:rPr>
                <a:t>(</a:t>
              </a:r>
              <a:r>
                <a:rPr lang="pl-PL" sz="1400" b="1" i="1" dirty="0" err="1">
                  <a:solidFill>
                    <a:schemeClr val="tx1"/>
                  </a:solidFill>
                </a:rPr>
                <a:t>MongoDB</a:t>
              </a:r>
              <a:r>
                <a:rPr lang="pl-PL" sz="1400" b="1" i="1" dirty="0">
                  <a:solidFill>
                    <a:schemeClr val="tx1"/>
                  </a:solidFill>
                </a:rPr>
                <a:t>, </a:t>
              </a:r>
              <a:r>
                <a:rPr lang="pl-PL" sz="1400" b="1" i="1" dirty="0" err="1">
                  <a:solidFill>
                    <a:schemeClr val="tx1"/>
                  </a:solidFill>
                </a:rPr>
                <a:t>Elasticsearch</a:t>
              </a:r>
              <a:r>
                <a:rPr lang="pl-PL" sz="1400" b="1" i="1" dirty="0">
                  <a:solidFill>
                    <a:schemeClr val="tx1"/>
                  </a:solidFill>
                </a:rPr>
                <a:t>, </a:t>
              </a:r>
              <a:r>
                <a:rPr lang="pl-PL" sz="1400" b="1" i="1" dirty="0" err="1">
                  <a:solidFill>
                    <a:schemeClr val="tx1"/>
                  </a:solidFill>
                </a:rPr>
                <a:t>PostgreSQL</a:t>
              </a:r>
              <a:r>
                <a:rPr lang="pl-PL" sz="1400" b="1" i="1" dirty="0">
                  <a:solidFill>
                    <a:schemeClr val="tx1"/>
                  </a:solidFill>
                </a:rPr>
                <a:t>)</a:t>
              </a: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pl-PL" sz="1400" b="1" i="1" dirty="0">
                  <a:solidFill>
                    <a:schemeClr val="tx1"/>
                  </a:solidFill>
                </a:rPr>
                <a:t>Usługa REST</a:t>
              </a:r>
            </a:p>
          </p:txBody>
        </p:sp>
        <p:sp>
          <p:nvSpPr>
            <p:cNvPr id="46" name="Prostokąt 45"/>
            <p:cNvSpPr/>
            <p:nvPr/>
          </p:nvSpPr>
          <p:spPr>
            <a:xfrm>
              <a:off x="2711842" y="2660124"/>
              <a:ext cx="2007110" cy="155036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i="1" dirty="0">
                  <a:solidFill>
                    <a:schemeClr val="bg1"/>
                  </a:solidFill>
                </a:rPr>
                <a:t>KRONIK@</a:t>
              </a:r>
              <a:endParaRPr lang="pl-PL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48" name="Łącznik prosty 47"/>
            <p:cNvCxnSpPr>
              <a:cxnSpLocks/>
            </p:cNvCxnSpPr>
            <p:nvPr/>
          </p:nvCxnSpPr>
          <p:spPr>
            <a:xfrm>
              <a:off x="5113007" y="4059651"/>
              <a:ext cx="172789" cy="989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Łącznik prosty 48"/>
            <p:cNvCxnSpPr>
              <a:cxnSpLocks/>
            </p:cNvCxnSpPr>
            <p:nvPr/>
          </p:nvCxnSpPr>
          <p:spPr>
            <a:xfrm flipV="1">
              <a:off x="5113006" y="3082951"/>
              <a:ext cx="4" cy="993987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ze strzałką 49"/>
            <p:cNvCxnSpPr>
              <a:cxnSpLocks/>
            </p:cNvCxnSpPr>
            <p:nvPr/>
          </p:nvCxnSpPr>
          <p:spPr>
            <a:xfrm flipH="1">
              <a:off x="4718952" y="3082951"/>
              <a:ext cx="394051" cy="0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/>
            <p:cNvCxnSpPr>
              <a:cxnSpLocks/>
            </p:cNvCxnSpPr>
            <p:nvPr/>
          </p:nvCxnSpPr>
          <p:spPr>
            <a:xfrm>
              <a:off x="4718956" y="3783114"/>
              <a:ext cx="197026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Łącznik prosty 51"/>
            <p:cNvCxnSpPr>
              <a:cxnSpLocks/>
            </p:cNvCxnSpPr>
            <p:nvPr/>
          </p:nvCxnSpPr>
          <p:spPr>
            <a:xfrm>
              <a:off x="4915978" y="3783114"/>
              <a:ext cx="0" cy="993987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Łącznik prosty ze strzałką 52"/>
            <p:cNvCxnSpPr>
              <a:cxnSpLocks/>
            </p:cNvCxnSpPr>
            <p:nvPr/>
          </p:nvCxnSpPr>
          <p:spPr>
            <a:xfrm>
              <a:off x="4915978" y="4777101"/>
              <a:ext cx="369815" cy="0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a 10">
            <a:extLst>
              <a:ext uri="{FF2B5EF4-FFF2-40B4-BE49-F238E27FC236}">
                <a16:creationId xmlns:a16="http://schemas.microsoft.com/office/drawing/2014/main" id="{BF0B15DF-1ED5-4DC5-AF92-D9D9408EAB91}"/>
              </a:ext>
            </a:extLst>
          </p:cNvPr>
          <p:cNvGrpSpPr/>
          <p:nvPr/>
        </p:nvGrpSpPr>
        <p:grpSpPr>
          <a:xfrm>
            <a:off x="9615693" y="2480298"/>
            <a:ext cx="1777437" cy="1441805"/>
            <a:chOff x="8711054" y="2486800"/>
            <a:chExt cx="1777437" cy="1441805"/>
          </a:xfrm>
        </p:grpSpPr>
        <p:sp>
          <p:nvSpPr>
            <p:cNvPr id="84" name="pole tekstowe 83"/>
            <p:cNvSpPr txBox="1"/>
            <p:nvPr/>
          </p:nvSpPr>
          <p:spPr>
            <a:xfrm>
              <a:off x="8711054" y="2486800"/>
              <a:ext cx="1777437" cy="1441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pl-PL" sz="1200" dirty="0">
                  <a:solidFill>
                    <a:schemeClr val="tx2"/>
                  </a:solidFill>
                </a:rPr>
                <a:t>Oznaczenia powiązanych </a:t>
              </a:r>
            </a:p>
            <a:p>
              <a:pPr>
                <a:lnSpc>
                  <a:spcPct val="105000"/>
                </a:lnSpc>
              </a:pPr>
              <a:r>
                <a:rPr lang="pl-PL" sz="1200" dirty="0">
                  <a:solidFill>
                    <a:schemeClr val="tx2"/>
                  </a:solidFill>
                </a:rPr>
                <a:t>systemów:</a:t>
              </a:r>
            </a:p>
            <a:p>
              <a:pPr>
                <a:lnSpc>
                  <a:spcPct val="105000"/>
                </a:lnSpc>
              </a:pPr>
              <a:r>
                <a:rPr lang="pl-PL" sz="1200" dirty="0">
                  <a:solidFill>
                    <a:schemeClr val="tx2"/>
                  </a:solidFill>
                </a:rPr>
                <a:t>        planowany</a:t>
              </a:r>
            </a:p>
            <a:p>
              <a:pPr>
                <a:lnSpc>
                  <a:spcPct val="105000"/>
                </a:lnSpc>
              </a:pPr>
              <a:r>
                <a:rPr lang="pl-PL" sz="1200" dirty="0">
                  <a:solidFill>
                    <a:schemeClr val="tx2"/>
                  </a:solidFill>
                </a:rPr>
                <a:t>        modyfikowany</a:t>
              </a:r>
            </a:p>
            <a:p>
              <a:pPr>
                <a:lnSpc>
                  <a:spcPct val="105000"/>
                </a:lnSpc>
              </a:pPr>
              <a:r>
                <a:rPr lang="pl-PL" sz="1200" dirty="0">
                  <a:solidFill>
                    <a:schemeClr val="tx2"/>
                  </a:solidFill>
                </a:rPr>
                <a:t>        istniejący</a:t>
              </a:r>
            </a:p>
            <a:p>
              <a:pPr>
                <a:lnSpc>
                  <a:spcPct val="105000"/>
                </a:lnSpc>
              </a:pPr>
              <a:r>
                <a:rPr lang="pl-PL" sz="1200" dirty="0">
                  <a:solidFill>
                    <a:schemeClr val="tx2"/>
                  </a:solidFill>
                </a:rPr>
                <a:t>dot. systemów własnych oraz innych jednostek</a:t>
              </a:r>
              <a:endParaRPr lang="pl-PL" dirty="0">
                <a:solidFill>
                  <a:schemeClr val="tx2"/>
                </a:solidFill>
              </a:endParaRPr>
            </a:p>
          </p:txBody>
        </p:sp>
        <p:sp>
          <p:nvSpPr>
            <p:cNvPr id="85" name="Prostokąt 84"/>
            <p:cNvSpPr/>
            <p:nvPr/>
          </p:nvSpPr>
          <p:spPr>
            <a:xfrm>
              <a:off x="8832304" y="2924944"/>
              <a:ext cx="144016" cy="14400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6" name="Prostokąt 85"/>
            <p:cNvSpPr/>
            <p:nvPr/>
          </p:nvSpPr>
          <p:spPr>
            <a:xfrm>
              <a:off x="8832304" y="3114000"/>
              <a:ext cx="144016" cy="144000"/>
            </a:xfrm>
            <a:prstGeom prst="rect">
              <a:avLst/>
            </a:prstGeom>
            <a:solidFill>
              <a:srgbClr val="0071E2"/>
            </a:solidFill>
            <a:ln>
              <a:solidFill>
                <a:srgbClr val="0071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7" name="Prostokąt 86"/>
            <p:cNvSpPr/>
            <p:nvPr/>
          </p:nvSpPr>
          <p:spPr>
            <a:xfrm>
              <a:off x="8832304" y="3301200"/>
              <a:ext cx="144016" cy="144000"/>
            </a:xfrm>
            <a:prstGeom prst="rect">
              <a:avLst/>
            </a:prstGeom>
            <a:solidFill>
              <a:srgbClr val="FF33CC"/>
            </a:solidFill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E6C622EE-0867-465B-9730-7383C8B4CB57}"/>
              </a:ext>
            </a:extLst>
          </p:cNvPr>
          <p:cNvGrpSpPr/>
          <p:nvPr/>
        </p:nvGrpSpPr>
        <p:grpSpPr>
          <a:xfrm>
            <a:off x="10571517" y="6014662"/>
            <a:ext cx="1548536" cy="867834"/>
            <a:chOff x="10146974" y="5706273"/>
            <a:chExt cx="2025973" cy="1135400"/>
          </a:xfrm>
        </p:grpSpPr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82EB2A0B-8666-4A0B-AAAF-08F1A2544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19943" y="5706273"/>
              <a:ext cx="1153004" cy="1135400"/>
            </a:xfrm>
            <a:prstGeom prst="rect">
              <a:avLst/>
            </a:prstGeom>
          </p:spPr>
        </p:pic>
        <p:pic>
          <p:nvPicPr>
            <p:cNvPr id="20" name="Obraz 19">
              <a:extLst>
                <a:ext uri="{FF2B5EF4-FFF2-40B4-BE49-F238E27FC236}">
                  <a16:creationId xmlns:a16="http://schemas.microsoft.com/office/drawing/2014/main" id="{9C80D75F-71BB-4287-A9E3-7293794C9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6974" y="5837467"/>
              <a:ext cx="962541" cy="791932"/>
            </a:xfrm>
            <a:prstGeom prst="rect">
              <a:avLst/>
            </a:prstGeom>
          </p:spPr>
        </p:pic>
      </p:grpSp>
      <p:sp>
        <p:nvSpPr>
          <p:cNvPr id="21" name="www.epoch.co.uk">
            <a:extLst>
              <a:ext uri="{FF2B5EF4-FFF2-40B4-BE49-F238E27FC236}">
                <a16:creationId xmlns:a16="http://schemas.microsoft.com/office/drawing/2014/main" id="{0DB539D0-B4E7-4258-BA2F-622319CA26B2}"/>
              </a:ext>
            </a:extLst>
          </p:cNvPr>
          <p:cNvSpPr txBox="1"/>
          <p:nvPr/>
        </p:nvSpPr>
        <p:spPr>
          <a:xfrm>
            <a:off x="4860026" y="6240134"/>
            <a:ext cx="2487829" cy="4001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mfortaa" panose="00000500000000000000" pitchFamily="2" charset="0"/>
                <a:ea typeface="+mn-ea"/>
                <a:cs typeface="+mn-cs"/>
              </a:rPr>
              <a:t>https://digitalbrain.ipin.edu.pl</a:t>
            </a:r>
          </a:p>
        </p:txBody>
      </p:sp>
    </p:spTree>
    <p:extLst>
      <p:ext uri="{BB962C8B-B14F-4D97-AF65-F5344CB8AC3E}">
        <p14:creationId xmlns:p14="http://schemas.microsoft.com/office/powerpoint/2010/main" val="1125167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Łącznik prosty ze strzałką 66"/>
          <p:cNvCxnSpPr/>
          <p:nvPr/>
        </p:nvCxnSpPr>
        <p:spPr>
          <a:xfrm flipH="1">
            <a:off x="11796474" y="13034155"/>
            <a:ext cx="623364" cy="33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dtytuł 2"/>
          <p:cNvSpPr>
            <a:spLocks noGrp="1"/>
          </p:cNvSpPr>
          <p:nvPr>
            <p:ph type="subTitle" idx="1"/>
          </p:nvPr>
        </p:nvSpPr>
        <p:spPr>
          <a:xfrm>
            <a:off x="1775522" y="1348102"/>
            <a:ext cx="8509677" cy="635821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pl-PL" sz="3600" b="1" dirty="0">
                <a:solidFill>
                  <a:srgbClr val="002060"/>
                </a:solidFill>
                <a:cs typeface="Times New Roman" pitchFamily="18" charset="0"/>
              </a:rPr>
              <a:t>WSKAŹNIKI EFEKTYWNOŚCI PROJEKTU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659193"/>
              </p:ext>
            </p:extLst>
          </p:nvPr>
        </p:nvGraphicFramePr>
        <p:xfrm>
          <a:off x="783771" y="2153738"/>
          <a:ext cx="10368643" cy="3990262"/>
        </p:xfrm>
        <a:graphic>
          <a:graphicData uri="http://schemas.openxmlformats.org/drawingml/2006/table">
            <a:tbl>
              <a:tblPr/>
              <a:tblGrid>
                <a:gridCol w="3593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3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3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47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Nexa"/>
                        </a:rPr>
                        <a:t>Wskaźnik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Nexa"/>
                        </a:rPr>
                        <a:t>Jednostka miary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Nexa"/>
                        </a:rPr>
                        <a:t>Wartość pierwotna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Nexa"/>
                        </a:rPr>
                        <a:t> Wartość końcowa 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Nexa"/>
                        </a:rPr>
                        <a:t>% REALIZACJI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10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Liczba podmiotów, które udostępniły on-line informacje sektora publicznego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szt.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                                  1,00    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                                           1,00    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09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Liczba pobrań/</a:t>
                      </a:r>
                      <a:r>
                        <a:rPr lang="pl-PL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odtworzeń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dokumentów zawierających informacje sektora publicznego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szt.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123 310,00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954 238,00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774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05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Rozmiar </a:t>
                      </a:r>
                      <a:r>
                        <a:rPr lang="pl-PL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zdigitalizowanej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informacji sektora publicznego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TB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3,2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3,63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113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09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Liczba </a:t>
                      </a:r>
                      <a:r>
                        <a:rPr lang="pl-PL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zdigitalizowanych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dokumentów zawierających informacje sektora publicznego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szt.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69 476,00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79 227,00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114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48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Liczba utworzonych API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szt.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1,00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algn="ctr" defTabSz="914400" rtl="0" eaLnBrk="1" fontAlgn="ctr" latinLnBrk="0" hangingPunct="1"/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1,00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109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Liczba udostępnionych on-line dokumentów zawierających informacje sektora publicznego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szt.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69 476,00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72 977,00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48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Liczba przeprowadzonych bloków szkoleniowych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szt.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3,00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3,00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Liczba baz danych udostępnionych on-line poprzez API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szt.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1,00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1,00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Rozmiar udostępnionych on-line informacji sektora publicznego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TB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3,2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3,49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109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Liczba wygenerowanych kluczy API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szt.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1,00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1,00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6350" marR="6350" marT="63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6" name="Grupa 5">
            <a:extLst>
              <a:ext uri="{FF2B5EF4-FFF2-40B4-BE49-F238E27FC236}">
                <a16:creationId xmlns:a16="http://schemas.microsoft.com/office/drawing/2014/main" id="{736DE1DA-8AAA-43AF-900E-0B53A30C2C44}"/>
              </a:ext>
            </a:extLst>
          </p:cNvPr>
          <p:cNvGrpSpPr/>
          <p:nvPr/>
        </p:nvGrpSpPr>
        <p:grpSpPr>
          <a:xfrm>
            <a:off x="10571517" y="6014662"/>
            <a:ext cx="1548536" cy="867834"/>
            <a:chOff x="10146974" y="5706273"/>
            <a:chExt cx="2025973" cy="1135400"/>
          </a:xfrm>
        </p:grpSpPr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15B0DF48-2B14-4F59-98CA-0EDBA11A1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19943" y="5706273"/>
              <a:ext cx="1153004" cy="1135400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4031826A-78B7-40AA-94BF-C289B7C92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6974" y="5837467"/>
              <a:ext cx="962541" cy="791932"/>
            </a:xfrm>
            <a:prstGeom prst="rect">
              <a:avLst/>
            </a:prstGeom>
          </p:spPr>
        </p:pic>
      </p:grpSp>
      <p:sp>
        <p:nvSpPr>
          <p:cNvPr id="11" name="www.epoch.co.uk">
            <a:extLst>
              <a:ext uri="{FF2B5EF4-FFF2-40B4-BE49-F238E27FC236}">
                <a16:creationId xmlns:a16="http://schemas.microsoft.com/office/drawing/2014/main" id="{8FB5FD1A-893B-4AAD-9549-329D971E50E8}"/>
              </a:ext>
            </a:extLst>
          </p:cNvPr>
          <p:cNvSpPr txBox="1"/>
          <p:nvPr/>
        </p:nvSpPr>
        <p:spPr>
          <a:xfrm>
            <a:off x="4860026" y="6240134"/>
            <a:ext cx="2487829" cy="4001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mfortaa" panose="00000500000000000000" pitchFamily="2" charset="0"/>
                <a:ea typeface="+mn-ea"/>
                <a:cs typeface="+mn-cs"/>
              </a:rPr>
              <a:t>https://digitalbrain.ipin.edu.pl</a:t>
            </a:r>
          </a:p>
        </p:txBody>
      </p:sp>
    </p:spTree>
    <p:extLst>
      <p:ext uri="{BB962C8B-B14F-4D97-AF65-F5344CB8AC3E}">
        <p14:creationId xmlns:p14="http://schemas.microsoft.com/office/powerpoint/2010/main" val="4053969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Łącznik prosty ze strzałką 66"/>
          <p:cNvCxnSpPr/>
          <p:nvPr/>
        </p:nvCxnSpPr>
        <p:spPr>
          <a:xfrm flipH="1">
            <a:off x="11796474" y="13034155"/>
            <a:ext cx="623364" cy="33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dtytuł 2"/>
          <p:cNvSpPr>
            <a:spLocks noGrp="1"/>
          </p:cNvSpPr>
          <p:nvPr>
            <p:ph type="subTitle" idx="1"/>
          </p:nvPr>
        </p:nvSpPr>
        <p:spPr>
          <a:xfrm>
            <a:off x="1789345" y="1150375"/>
            <a:ext cx="8509677" cy="613437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pl-PL" sz="3600" b="1" dirty="0">
                <a:solidFill>
                  <a:srgbClr val="002060"/>
                </a:solidFill>
                <a:cs typeface="Times New Roman" pitchFamily="18" charset="0"/>
              </a:rPr>
              <a:t>KORZYŚCI Z PROJEKTU</a:t>
            </a: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797610"/>
              </p:ext>
            </p:extLst>
          </p:nvPr>
        </p:nvGraphicFramePr>
        <p:xfrm>
          <a:off x="228600" y="1837945"/>
          <a:ext cx="11658600" cy="47647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14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3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3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Nazwa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Interesariusze</a:t>
                      </a:r>
                      <a:endParaRPr lang="pl-PL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6191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2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pl-PL" sz="16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Nieograniczony dostęp do cyfrowych zasobów nauki</a:t>
                      </a:r>
                      <a:r>
                        <a:rPr lang="pl-PL" sz="1600" i="0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zarówno poprzez bazę danych www,                       jak i dzięki tradycyjnej formie udostępniania materiału archiwalnego, nie wyłączając osób                             z niepełnosprawnościami</a:t>
                      </a:r>
                    </a:p>
                    <a:p>
                      <a:pPr marL="228600" indent="-228600">
                        <a:lnSpc>
                          <a:spcPct val="12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pl-PL" sz="1600" i="0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Dostęp do zasobów dotąd nieudostępnianych</a:t>
                      </a:r>
                    </a:p>
                    <a:p>
                      <a:pPr marL="228600" indent="-228600">
                        <a:lnSpc>
                          <a:spcPct val="12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pl-PL" sz="1600" i="0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Zwiększenie jakości dostępu do zasobów przez odpowiedni formularz on-line</a:t>
                      </a:r>
                    </a:p>
                    <a:p>
                      <a:pPr marL="228600" indent="-228600">
                        <a:lnSpc>
                          <a:spcPct val="12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pl-PL" sz="1600" i="0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Możliwość wykorzystania udostępnionych zasobów do projektów, grantów, badań, publikacji etc.</a:t>
                      </a:r>
                    </a:p>
                    <a:p>
                      <a:pPr marL="228600" indent="-228600">
                        <a:lnSpc>
                          <a:spcPct val="12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pl-PL" sz="1600" i="0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Rozwój naukowy – zwiększenie dostępu do zasobów naukowo-medycznych, mogących pogłębiać wiedzę praktyczną z zakresu medycyny</a:t>
                      </a:r>
                    </a:p>
                    <a:p>
                      <a:pPr marL="228600" indent="-228600">
                        <a:lnSpc>
                          <a:spcPct val="12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pl-PL" sz="1600" i="0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Rozwój umiejętności </a:t>
                      </a:r>
                      <a:r>
                        <a:rPr lang="pl-PL" sz="1600" i="0" baseline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informacyjno</a:t>
                      </a:r>
                      <a:r>
                        <a:rPr lang="pl-PL" sz="1600" i="0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komunikacyjnych, dzięki wykorzystaniu nowoczesnych form dostępu do zasobów nauki</a:t>
                      </a:r>
                    </a:p>
                    <a:p>
                      <a:pPr marL="228600" indent="-228600">
                        <a:lnSpc>
                          <a:spcPct val="12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pl-PL" sz="1600" i="0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Wzrost świadomości w otoczeniu naukowo-medycznym na temat chorób objętych badaniami                      w IPiN</a:t>
                      </a:r>
                    </a:p>
                    <a:p>
                      <a:pPr marL="228600" indent="-228600">
                        <a:lnSpc>
                          <a:spcPct val="12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pl-PL" sz="1600" i="0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Stworzenie bazy dydaktycznej dla kształcących się lekarzy</a:t>
                      </a:r>
                    </a:p>
                    <a:p>
                      <a:pPr marL="228600" indent="-228600">
                        <a:lnSpc>
                          <a:spcPct val="12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pl-PL" sz="1600" i="0" baseline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Wzmocnienie pozycji IPiN jako ośrodka specjalizującego się w rozwijaniu nowych metod leczenia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i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lekarze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i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naukowcy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i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psychologowie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i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studenci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i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dziennikarze popularno-naukowi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i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instytucje szkolnictwa wyższego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i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jednostki naukowe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i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placówki medyczne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i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przedsiębiorcy rozwijający innowacyjne technologie medyczne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i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organizacje pozarządowe zajmujące się ochroną zdrowia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600" i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3738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Łącznik prosty ze strzałką 66"/>
          <p:cNvCxnSpPr/>
          <p:nvPr/>
        </p:nvCxnSpPr>
        <p:spPr>
          <a:xfrm flipH="1">
            <a:off x="11796474" y="13034155"/>
            <a:ext cx="623364" cy="33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dtytuł 2">
            <a:extLst>
              <a:ext uri="{FF2B5EF4-FFF2-40B4-BE49-F238E27FC236}">
                <a16:creationId xmlns:a16="http://schemas.microsoft.com/office/drawing/2014/main" id="{B416872E-69B6-4353-8BAB-0B51B905F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7075" y="1191198"/>
            <a:ext cx="9020169" cy="58045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pl-PL" sz="3600" b="1" dirty="0">
                <a:solidFill>
                  <a:srgbClr val="002060"/>
                </a:solidFill>
                <a:cs typeface="Times New Roman" pitchFamily="18" charset="0"/>
              </a:rPr>
              <a:t>KORZYŚCI Z PROJEKTU</a:t>
            </a: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D5BEC184-36BA-4802-A854-3291DA064869}"/>
              </a:ext>
            </a:extLst>
          </p:cNvPr>
          <p:cNvGrpSpPr/>
          <p:nvPr/>
        </p:nvGrpSpPr>
        <p:grpSpPr>
          <a:xfrm>
            <a:off x="239041" y="2489249"/>
            <a:ext cx="11697720" cy="3527830"/>
            <a:chOff x="492134" y="2489249"/>
            <a:chExt cx="11003181" cy="3318369"/>
          </a:xfrm>
        </p:grpSpPr>
        <p:pic>
          <p:nvPicPr>
            <p:cNvPr id="9" name="Symbol zastępczy zawartości 19" descr="Obraz zawierający siedzi, stół, niebieski, żywność&#10;&#10;Opis wygenerowany automatycznie">
              <a:extLst>
                <a:ext uri="{FF2B5EF4-FFF2-40B4-BE49-F238E27FC236}">
                  <a16:creationId xmlns:a16="http://schemas.microsoft.com/office/drawing/2014/main" id="{F0D732A3-A20A-4A7B-AC2B-15D26C0FED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17"/>
            <a:stretch/>
          </p:blipFill>
          <p:spPr>
            <a:xfrm>
              <a:off x="492134" y="2491667"/>
              <a:ext cx="5895023" cy="3315951"/>
            </a:xfrm>
            <a:prstGeom prst="rect">
              <a:avLst/>
            </a:prstGeom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CE6A575A-2B85-4A14-AE8A-981BAC163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2440" y="2489249"/>
              <a:ext cx="5072875" cy="3318369"/>
            </a:xfrm>
            <a:prstGeom prst="rect">
              <a:avLst/>
            </a:prstGeom>
          </p:spPr>
        </p:pic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C92C520-146D-4A68-879F-41E1DFCAC176}"/>
              </a:ext>
            </a:extLst>
          </p:cNvPr>
          <p:cNvSpPr txBox="1"/>
          <p:nvPr/>
        </p:nvSpPr>
        <p:spPr>
          <a:xfrm>
            <a:off x="3929745" y="1624697"/>
            <a:ext cx="4242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>
                <a:solidFill>
                  <a:srgbClr val="002060"/>
                </a:solidFill>
                <a:cs typeface="Times New Roman" pitchFamily="18" charset="0"/>
              </a:rPr>
              <a:t>nagrody, publikacje i konferencje</a:t>
            </a:r>
            <a:endParaRPr lang="pl-PL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1CF55D88-3FB4-44D9-95C4-28B06349E373}"/>
              </a:ext>
            </a:extLst>
          </p:cNvPr>
          <p:cNvGrpSpPr/>
          <p:nvPr/>
        </p:nvGrpSpPr>
        <p:grpSpPr>
          <a:xfrm>
            <a:off x="10571517" y="6014662"/>
            <a:ext cx="1548536" cy="867834"/>
            <a:chOff x="10146974" y="5706273"/>
            <a:chExt cx="2025973" cy="1135400"/>
          </a:xfrm>
        </p:grpSpPr>
        <p:pic>
          <p:nvPicPr>
            <p:cNvPr id="16" name="Obraz 15">
              <a:extLst>
                <a:ext uri="{FF2B5EF4-FFF2-40B4-BE49-F238E27FC236}">
                  <a16:creationId xmlns:a16="http://schemas.microsoft.com/office/drawing/2014/main" id="{4082E5F4-FBD9-4664-BF09-613F78BBD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19943" y="5706273"/>
              <a:ext cx="1153004" cy="1135400"/>
            </a:xfrm>
            <a:prstGeom prst="rect">
              <a:avLst/>
            </a:prstGeom>
          </p:spPr>
        </p:pic>
        <p:pic>
          <p:nvPicPr>
            <p:cNvPr id="17" name="Obraz 16">
              <a:extLst>
                <a:ext uri="{FF2B5EF4-FFF2-40B4-BE49-F238E27FC236}">
                  <a16:creationId xmlns:a16="http://schemas.microsoft.com/office/drawing/2014/main" id="{1F4FEA8B-9676-4502-8988-D8492DA8F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6974" y="5837467"/>
              <a:ext cx="962541" cy="791932"/>
            </a:xfrm>
            <a:prstGeom prst="rect">
              <a:avLst/>
            </a:prstGeom>
          </p:spPr>
        </p:pic>
      </p:grpSp>
      <p:sp>
        <p:nvSpPr>
          <p:cNvPr id="12" name="www.epoch.co.uk">
            <a:extLst>
              <a:ext uri="{FF2B5EF4-FFF2-40B4-BE49-F238E27FC236}">
                <a16:creationId xmlns:a16="http://schemas.microsoft.com/office/drawing/2014/main" id="{D14B19CC-AB54-43A8-B34D-6D8625DD4330}"/>
              </a:ext>
            </a:extLst>
          </p:cNvPr>
          <p:cNvSpPr txBox="1"/>
          <p:nvPr/>
        </p:nvSpPr>
        <p:spPr>
          <a:xfrm>
            <a:off x="4860026" y="6240134"/>
            <a:ext cx="2487829" cy="4001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mfortaa" panose="00000500000000000000" pitchFamily="2" charset="0"/>
                <a:ea typeface="+mn-ea"/>
                <a:cs typeface="+mn-cs"/>
              </a:rPr>
              <a:t>https://digitalbrain.ipin.edu.pl</a:t>
            </a:r>
          </a:p>
        </p:txBody>
      </p:sp>
    </p:spTree>
    <p:extLst>
      <p:ext uri="{BB962C8B-B14F-4D97-AF65-F5344CB8AC3E}">
        <p14:creationId xmlns:p14="http://schemas.microsoft.com/office/powerpoint/2010/main" val="709371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Łącznik prosty ze strzałką 66"/>
          <p:cNvCxnSpPr/>
          <p:nvPr/>
        </p:nvCxnSpPr>
        <p:spPr>
          <a:xfrm flipH="1">
            <a:off x="11796474" y="13034155"/>
            <a:ext cx="623364" cy="33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dtytuł 2">
            <a:extLst>
              <a:ext uri="{FF2B5EF4-FFF2-40B4-BE49-F238E27FC236}">
                <a16:creationId xmlns:a16="http://schemas.microsoft.com/office/drawing/2014/main" id="{771A1756-A773-4890-A0D8-22B2709B8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9345" y="1150376"/>
            <a:ext cx="8509677" cy="58045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pl-PL" sz="3600" b="1" dirty="0">
                <a:solidFill>
                  <a:srgbClr val="002060"/>
                </a:solidFill>
                <a:cs typeface="Times New Roman" pitchFamily="18" charset="0"/>
              </a:rPr>
              <a:t>KORZYŚCI Z PROJEKTU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92D6F95-3719-4D33-8611-E22F616D9515}"/>
              </a:ext>
            </a:extLst>
          </p:cNvPr>
          <p:cNvSpPr txBox="1"/>
          <p:nvPr/>
        </p:nvSpPr>
        <p:spPr>
          <a:xfrm>
            <a:off x="3929745" y="1624697"/>
            <a:ext cx="4242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>
                <a:solidFill>
                  <a:srgbClr val="002060"/>
                </a:solidFill>
                <a:cs typeface="Times New Roman" pitchFamily="18" charset="0"/>
              </a:rPr>
              <a:t>nagrody, publikacje i konferencje</a:t>
            </a:r>
            <a:endParaRPr lang="pl-PL" dirty="0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C3762F4F-6D66-4399-B21F-B940A21E1472}"/>
              </a:ext>
            </a:extLst>
          </p:cNvPr>
          <p:cNvGrpSpPr/>
          <p:nvPr/>
        </p:nvGrpSpPr>
        <p:grpSpPr>
          <a:xfrm>
            <a:off x="2955649" y="2185913"/>
            <a:ext cx="6351639" cy="4384084"/>
            <a:chOff x="3069947" y="2283883"/>
            <a:chExt cx="6128822" cy="4230289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36323E16-9182-497D-996B-85C6215D5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9947" y="2283883"/>
              <a:ext cx="2974236" cy="4202888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pic>
          <p:nvPicPr>
            <p:cNvPr id="15" name="Obraz 14" descr="Obraz zawierający tekst&#10;&#10;Opis wygenerowany automatycznie">
              <a:extLst>
                <a:ext uri="{FF2B5EF4-FFF2-40B4-BE49-F238E27FC236}">
                  <a16:creationId xmlns:a16="http://schemas.microsoft.com/office/drawing/2014/main" id="{A8A6C081-DD98-4C69-8DED-A4FEBE09E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7578" y="2311284"/>
              <a:ext cx="2991191" cy="4202888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FF7B8EDE-C31C-429A-8410-043A1CF0DD76}"/>
              </a:ext>
            </a:extLst>
          </p:cNvPr>
          <p:cNvGrpSpPr/>
          <p:nvPr/>
        </p:nvGrpSpPr>
        <p:grpSpPr>
          <a:xfrm>
            <a:off x="10563353" y="6014662"/>
            <a:ext cx="1548536" cy="867834"/>
            <a:chOff x="10146974" y="5706273"/>
            <a:chExt cx="2025973" cy="1135400"/>
          </a:xfrm>
        </p:grpSpPr>
        <p:pic>
          <p:nvPicPr>
            <p:cNvPr id="21" name="Obraz 20">
              <a:extLst>
                <a:ext uri="{FF2B5EF4-FFF2-40B4-BE49-F238E27FC236}">
                  <a16:creationId xmlns:a16="http://schemas.microsoft.com/office/drawing/2014/main" id="{7610777F-4E27-47FE-B4EC-7D2B9DC8F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19943" y="5706273"/>
              <a:ext cx="1153004" cy="1135400"/>
            </a:xfrm>
            <a:prstGeom prst="rect">
              <a:avLst/>
            </a:prstGeom>
          </p:spPr>
        </p:pic>
        <p:pic>
          <p:nvPicPr>
            <p:cNvPr id="22" name="Obraz 21">
              <a:extLst>
                <a:ext uri="{FF2B5EF4-FFF2-40B4-BE49-F238E27FC236}">
                  <a16:creationId xmlns:a16="http://schemas.microsoft.com/office/drawing/2014/main" id="{B41F013D-D394-425A-81ED-BB633FD2B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6974" y="5837467"/>
              <a:ext cx="962541" cy="7919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416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Łącznik prosty ze strzałką 66"/>
          <p:cNvCxnSpPr/>
          <p:nvPr/>
        </p:nvCxnSpPr>
        <p:spPr>
          <a:xfrm flipH="1">
            <a:off x="11796474" y="13034155"/>
            <a:ext cx="623364" cy="33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dtytuł 2">
            <a:extLst>
              <a:ext uri="{FF2B5EF4-FFF2-40B4-BE49-F238E27FC236}">
                <a16:creationId xmlns:a16="http://schemas.microsoft.com/office/drawing/2014/main" id="{B416872E-69B6-4353-8BAB-0B51B905F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9345" y="1150376"/>
            <a:ext cx="8509677" cy="58045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pl-PL" sz="3600" b="1" dirty="0">
                <a:solidFill>
                  <a:srgbClr val="002060"/>
                </a:solidFill>
                <a:cs typeface="Times New Roman" pitchFamily="18" charset="0"/>
              </a:rPr>
              <a:t>KORZYŚCI Z PROJEKTU</a:t>
            </a:r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024D6317-5362-423C-8869-0583920EFA71}"/>
              </a:ext>
            </a:extLst>
          </p:cNvPr>
          <p:cNvGrpSpPr/>
          <p:nvPr/>
        </p:nvGrpSpPr>
        <p:grpSpPr>
          <a:xfrm>
            <a:off x="515515" y="2213314"/>
            <a:ext cx="3517641" cy="4168423"/>
            <a:chOff x="680042" y="2196986"/>
            <a:chExt cx="3742037" cy="4434333"/>
          </a:xfrm>
        </p:grpSpPr>
        <p:grpSp>
          <p:nvGrpSpPr>
            <p:cNvPr id="12" name="Grupa 11">
              <a:extLst>
                <a:ext uri="{FF2B5EF4-FFF2-40B4-BE49-F238E27FC236}">
                  <a16:creationId xmlns:a16="http://schemas.microsoft.com/office/drawing/2014/main" id="{2799E894-5592-466D-A8B6-DF314AD8F5A7}"/>
                </a:ext>
              </a:extLst>
            </p:cNvPr>
            <p:cNvGrpSpPr/>
            <p:nvPr/>
          </p:nvGrpSpPr>
          <p:grpSpPr>
            <a:xfrm>
              <a:off x="680042" y="2196986"/>
              <a:ext cx="3742037" cy="2354222"/>
              <a:chOff x="364630" y="2254580"/>
              <a:chExt cx="4144777" cy="2607597"/>
            </a:xfrm>
          </p:grpSpPr>
          <p:pic>
            <p:nvPicPr>
              <p:cNvPr id="4" name="Picture 5">
                <a:extLst>
                  <a:ext uri="{FF2B5EF4-FFF2-40B4-BE49-F238E27FC236}">
                    <a16:creationId xmlns:a16="http://schemas.microsoft.com/office/drawing/2014/main" id="{75ED1603-7D42-4F4C-9407-19AC199429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630" y="3429000"/>
                <a:ext cx="4144777" cy="1433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6" descr="UPDATED: 6th Congress of the European Academy of Neurology - Societal  Impact of Pain (SIP)">
                <a:extLst>
                  <a:ext uri="{FF2B5EF4-FFF2-40B4-BE49-F238E27FC236}">
                    <a16:creationId xmlns:a16="http://schemas.microsoft.com/office/drawing/2014/main" id="{830ACAAC-E61C-4C0B-A4B1-1F43ED141B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107" t="6697" r="4266" b="33894"/>
              <a:stretch/>
            </p:blipFill>
            <p:spPr bwMode="auto">
              <a:xfrm>
                <a:off x="364630" y="2254580"/>
                <a:ext cx="4144777" cy="11744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upa 10">
              <a:extLst>
                <a:ext uri="{FF2B5EF4-FFF2-40B4-BE49-F238E27FC236}">
                  <a16:creationId xmlns:a16="http://schemas.microsoft.com/office/drawing/2014/main" id="{82B0BC3B-3A86-4AB3-B47E-A47E208C6CFB}"/>
                </a:ext>
              </a:extLst>
            </p:cNvPr>
            <p:cNvGrpSpPr/>
            <p:nvPr/>
          </p:nvGrpSpPr>
          <p:grpSpPr>
            <a:xfrm>
              <a:off x="680042" y="4574868"/>
              <a:ext cx="3742037" cy="2056451"/>
              <a:chOff x="4711406" y="2254580"/>
              <a:chExt cx="6827451" cy="3752053"/>
            </a:xfrm>
          </p:grpSpPr>
          <p:pic>
            <p:nvPicPr>
              <p:cNvPr id="3" name="Picture 3">
                <a:extLst>
                  <a:ext uri="{FF2B5EF4-FFF2-40B4-BE49-F238E27FC236}">
                    <a16:creationId xmlns:a16="http://schemas.microsoft.com/office/drawing/2014/main" id="{38012095-7758-4DE6-BD2F-268DCAD449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1406" y="2275928"/>
                <a:ext cx="2881376" cy="3709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" name="Grupa 7">
                <a:extLst>
                  <a:ext uri="{FF2B5EF4-FFF2-40B4-BE49-F238E27FC236}">
                    <a16:creationId xmlns:a16="http://schemas.microsoft.com/office/drawing/2014/main" id="{067C84FD-D77E-47D6-A068-C9CF0171616A}"/>
                  </a:ext>
                </a:extLst>
              </p:cNvPr>
              <p:cNvGrpSpPr/>
              <p:nvPr/>
            </p:nvGrpSpPr>
            <p:grpSpPr>
              <a:xfrm>
                <a:off x="7645954" y="2254580"/>
                <a:ext cx="3892903" cy="3752053"/>
                <a:chOff x="6870347" y="2594919"/>
                <a:chExt cx="3892903" cy="3752053"/>
              </a:xfrm>
            </p:grpSpPr>
            <p:pic>
              <p:nvPicPr>
                <p:cNvPr id="6" name="Picture 2">
                  <a:extLst>
                    <a:ext uri="{FF2B5EF4-FFF2-40B4-BE49-F238E27FC236}">
                      <a16:creationId xmlns:a16="http://schemas.microsoft.com/office/drawing/2014/main" id="{23A8CCC3-ECE7-4272-9281-1A0C04546C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246" r="52417" b="65520"/>
                <a:stretch/>
              </p:blipFill>
              <p:spPr bwMode="auto">
                <a:xfrm>
                  <a:off x="6870347" y="4406722"/>
                  <a:ext cx="3892903" cy="1940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" name="Obraz 9">
                  <a:extLst>
                    <a:ext uri="{FF2B5EF4-FFF2-40B4-BE49-F238E27FC236}">
                      <a16:creationId xmlns:a16="http://schemas.microsoft.com/office/drawing/2014/main" id="{E95C3906-0794-4DDD-902D-0D9D77B54B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70347" y="2594919"/>
                  <a:ext cx="3892903" cy="1780796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7DA7E7E8-CD0D-4E74-AA2F-88FAB91C0D55}"/>
              </a:ext>
            </a:extLst>
          </p:cNvPr>
          <p:cNvGrpSpPr/>
          <p:nvPr/>
        </p:nvGrpSpPr>
        <p:grpSpPr>
          <a:xfrm>
            <a:off x="4275347" y="2335776"/>
            <a:ext cx="7489390" cy="4073187"/>
            <a:chOff x="863043" y="2124485"/>
            <a:chExt cx="7894163" cy="4293327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7C282CD6-055F-476C-98B9-9EF45C3711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3" r="2017"/>
            <a:stretch/>
          </p:blipFill>
          <p:spPr bwMode="auto">
            <a:xfrm>
              <a:off x="863043" y="2124487"/>
              <a:ext cx="4187566" cy="1436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D14B6299-33D8-44AB-927E-2042BACC15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043" y="5331633"/>
              <a:ext cx="4187566" cy="1024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A9F81398-6373-4DA3-AC5A-9525F093C7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8" t="60424" r="1819"/>
            <a:stretch/>
          </p:blipFill>
          <p:spPr bwMode="auto">
            <a:xfrm>
              <a:off x="869257" y="3560522"/>
              <a:ext cx="4181352" cy="1636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8B511D25-5DEC-41C8-B056-A1C72382E5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6"/>
            <a:stretch/>
          </p:blipFill>
          <p:spPr bwMode="auto">
            <a:xfrm>
              <a:off x="5236218" y="2124485"/>
              <a:ext cx="3520988" cy="19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EDD9C55D-9EF0-4AE4-93A1-E0A8523FF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6218" y="4245455"/>
              <a:ext cx="3520988" cy="2172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83511681-B304-4450-A66C-39020BD6F72A}"/>
              </a:ext>
            </a:extLst>
          </p:cNvPr>
          <p:cNvSpPr txBox="1"/>
          <p:nvPr/>
        </p:nvSpPr>
        <p:spPr>
          <a:xfrm>
            <a:off x="3929745" y="1624697"/>
            <a:ext cx="4242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>
                <a:solidFill>
                  <a:srgbClr val="002060"/>
                </a:solidFill>
                <a:cs typeface="Times New Roman" pitchFamily="18" charset="0"/>
              </a:rPr>
              <a:t>nagrody, publikacje i konferencje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0855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Łącznik prosty ze strzałką 66"/>
          <p:cNvCxnSpPr/>
          <p:nvPr/>
        </p:nvCxnSpPr>
        <p:spPr>
          <a:xfrm flipH="1">
            <a:off x="11796474" y="13034155"/>
            <a:ext cx="623364" cy="33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dtytuł 2">
            <a:extLst>
              <a:ext uri="{FF2B5EF4-FFF2-40B4-BE49-F238E27FC236}">
                <a16:creationId xmlns:a16="http://schemas.microsoft.com/office/drawing/2014/main" id="{34D109B9-CF95-4A6F-8F76-9C87FC1A8A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9345" y="1150376"/>
            <a:ext cx="8509677" cy="58045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pl-PL" sz="3600" b="1">
                <a:solidFill>
                  <a:srgbClr val="002060"/>
                </a:solidFill>
                <a:cs typeface="Times New Roman" pitchFamily="18" charset="0"/>
              </a:rPr>
              <a:t>KORZYŚCI Z PROJEKTU</a:t>
            </a:r>
            <a:endParaRPr lang="pl-PL" sz="36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3161FB3-8CA9-44F9-8FA4-C7444651CC68}"/>
              </a:ext>
            </a:extLst>
          </p:cNvPr>
          <p:cNvSpPr txBox="1"/>
          <p:nvPr/>
        </p:nvSpPr>
        <p:spPr>
          <a:xfrm>
            <a:off x="3929745" y="1624697"/>
            <a:ext cx="4242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>
                <a:solidFill>
                  <a:srgbClr val="002060"/>
                </a:solidFill>
                <a:cs typeface="Times New Roman" pitchFamily="18" charset="0"/>
              </a:rPr>
              <a:t>nagrody, publikacje i konferencje</a:t>
            </a:r>
            <a:endParaRPr lang="pl-PL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2A7B22F3-589A-4CDB-BE24-CFA523F13159}"/>
              </a:ext>
            </a:extLst>
          </p:cNvPr>
          <p:cNvGrpSpPr/>
          <p:nvPr/>
        </p:nvGrpSpPr>
        <p:grpSpPr>
          <a:xfrm>
            <a:off x="717027" y="2305356"/>
            <a:ext cx="10844040" cy="3956651"/>
            <a:chOff x="316977" y="2329849"/>
            <a:chExt cx="10487377" cy="3826516"/>
          </a:xfrm>
        </p:grpSpPr>
        <p:grpSp>
          <p:nvGrpSpPr>
            <p:cNvPr id="14" name="Grupa 13">
              <a:extLst>
                <a:ext uri="{FF2B5EF4-FFF2-40B4-BE49-F238E27FC236}">
                  <a16:creationId xmlns:a16="http://schemas.microsoft.com/office/drawing/2014/main" id="{98AE323A-3E61-42B5-A099-AF5AFB2CCE40}"/>
                </a:ext>
              </a:extLst>
            </p:cNvPr>
            <p:cNvGrpSpPr/>
            <p:nvPr/>
          </p:nvGrpSpPr>
          <p:grpSpPr>
            <a:xfrm>
              <a:off x="316977" y="2329849"/>
              <a:ext cx="7773832" cy="3826516"/>
              <a:chOff x="398620" y="2329848"/>
              <a:chExt cx="8407518" cy="4138435"/>
            </a:xfrm>
          </p:grpSpPr>
          <p:pic>
            <p:nvPicPr>
              <p:cNvPr id="3" name="Obraz 2">
                <a:extLst>
                  <a:ext uri="{FF2B5EF4-FFF2-40B4-BE49-F238E27FC236}">
                    <a16:creationId xmlns:a16="http://schemas.microsoft.com/office/drawing/2014/main" id="{77D08D49-6EB2-4088-867D-A8ED39B5F8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620" y="2507427"/>
                <a:ext cx="2677087" cy="3809055"/>
              </a:xfrm>
              <a:prstGeom prst="rect">
                <a:avLst/>
              </a:prstGeom>
            </p:spPr>
          </p:pic>
          <p:pic>
            <p:nvPicPr>
              <p:cNvPr id="4" name="Obraz 3">
                <a:extLst>
                  <a:ext uri="{FF2B5EF4-FFF2-40B4-BE49-F238E27FC236}">
                    <a16:creationId xmlns:a16="http://schemas.microsoft.com/office/drawing/2014/main" id="{575E0114-F233-4226-82DC-180E21DF7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5419" y="2329848"/>
                <a:ext cx="3028112" cy="4138435"/>
              </a:xfrm>
              <a:prstGeom prst="rect">
                <a:avLst/>
              </a:prstGeom>
            </p:spPr>
          </p:pic>
          <p:pic>
            <p:nvPicPr>
              <p:cNvPr id="12" name="Obraz 11" descr="Obraz zawierający tekst&#10;&#10;Opis wygenerowany automatycznie">
                <a:extLst>
                  <a:ext uri="{FF2B5EF4-FFF2-40B4-BE49-F238E27FC236}">
                    <a16:creationId xmlns:a16="http://schemas.microsoft.com/office/drawing/2014/main" id="{FF407D3A-72B6-4691-8809-72ACBF9A9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6530" y="2395033"/>
                <a:ext cx="2879608" cy="4073250"/>
              </a:xfrm>
              <a:prstGeom prst="rect">
                <a:avLst/>
              </a:prstGeom>
            </p:spPr>
          </p:pic>
        </p:grp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BD6959D5-83E0-42B5-8111-33EA4F5F67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1760" y="2395032"/>
              <a:ext cx="2732594" cy="3620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35786B68-1125-471B-94B2-919587196DC3}"/>
              </a:ext>
            </a:extLst>
          </p:cNvPr>
          <p:cNvGrpSpPr/>
          <p:nvPr/>
        </p:nvGrpSpPr>
        <p:grpSpPr>
          <a:xfrm>
            <a:off x="10571517" y="6014662"/>
            <a:ext cx="1548536" cy="867834"/>
            <a:chOff x="10146974" y="5706273"/>
            <a:chExt cx="2025973" cy="1135400"/>
          </a:xfrm>
        </p:grpSpPr>
        <p:pic>
          <p:nvPicPr>
            <p:cNvPr id="25" name="Obraz 24">
              <a:extLst>
                <a:ext uri="{FF2B5EF4-FFF2-40B4-BE49-F238E27FC236}">
                  <a16:creationId xmlns:a16="http://schemas.microsoft.com/office/drawing/2014/main" id="{1DF7BA9C-4BEB-40AA-A9AD-0C90FA83F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19943" y="5706273"/>
              <a:ext cx="1153004" cy="1135400"/>
            </a:xfrm>
            <a:prstGeom prst="rect">
              <a:avLst/>
            </a:prstGeom>
          </p:spPr>
        </p:pic>
        <p:pic>
          <p:nvPicPr>
            <p:cNvPr id="26" name="Obraz 25">
              <a:extLst>
                <a:ext uri="{FF2B5EF4-FFF2-40B4-BE49-F238E27FC236}">
                  <a16:creationId xmlns:a16="http://schemas.microsoft.com/office/drawing/2014/main" id="{63439AD1-704C-4B20-A705-FBB5BC33D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6974" y="5837467"/>
              <a:ext cx="962541" cy="791932"/>
            </a:xfrm>
            <a:prstGeom prst="rect">
              <a:avLst/>
            </a:prstGeom>
          </p:spPr>
        </p:pic>
      </p:grpSp>
      <p:sp>
        <p:nvSpPr>
          <p:cNvPr id="16" name="www.epoch.co.uk">
            <a:extLst>
              <a:ext uri="{FF2B5EF4-FFF2-40B4-BE49-F238E27FC236}">
                <a16:creationId xmlns:a16="http://schemas.microsoft.com/office/drawing/2014/main" id="{58FF6110-E94E-4D5C-AA48-4E4632DDDE11}"/>
              </a:ext>
            </a:extLst>
          </p:cNvPr>
          <p:cNvSpPr txBox="1"/>
          <p:nvPr/>
        </p:nvSpPr>
        <p:spPr>
          <a:xfrm>
            <a:off x="4860026" y="6240134"/>
            <a:ext cx="2487829" cy="4001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mfortaa" panose="00000500000000000000" pitchFamily="2" charset="0"/>
                <a:ea typeface="+mn-ea"/>
                <a:cs typeface="+mn-cs"/>
              </a:rPr>
              <a:t>https://digitalbrain.ipin.edu.pl</a:t>
            </a:r>
          </a:p>
        </p:txBody>
      </p:sp>
    </p:spTree>
    <p:extLst>
      <p:ext uri="{BB962C8B-B14F-4D97-AF65-F5344CB8AC3E}">
        <p14:creationId xmlns:p14="http://schemas.microsoft.com/office/powerpoint/2010/main" val="3734216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Łącznik prosty ze strzałką 66"/>
          <p:cNvCxnSpPr/>
          <p:nvPr/>
        </p:nvCxnSpPr>
        <p:spPr>
          <a:xfrm flipH="1">
            <a:off x="11796474" y="13034155"/>
            <a:ext cx="623364" cy="33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dtytuł 2">
            <a:extLst>
              <a:ext uri="{FF2B5EF4-FFF2-40B4-BE49-F238E27FC236}">
                <a16:creationId xmlns:a16="http://schemas.microsoft.com/office/drawing/2014/main" id="{8AAB0EBF-0244-4038-B7C6-F5D94DAE2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9345" y="1150376"/>
            <a:ext cx="8509677" cy="58045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pl-PL" sz="3600" b="1" dirty="0">
                <a:solidFill>
                  <a:srgbClr val="002060"/>
                </a:solidFill>
                <a:cs typeface="Times New Roman" pitchFamily="18" charset="0"/>
              </a:rPr>
              <a:t>KORZYŚCI Z PROJEKTU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2BAAF561-BA21-4FD1-985C-3A01810723C4}"/>
              </a:ext>
            </a:extLst>
          </p:cNvPr>
          <p:cNvGrpSpPr/>
          <p:nvPr/>
        </p:nvGrpSpPr>
        <p:grpSpPr>
          <a:xfrm>
            <a:off x="679884" y="2360267"/>
            <a:ext cx="10715186" cy="3656811"/>
            <a:chOff x="716196" y="2311283"/>
            <a:chExt cx="10238003" cy="3493961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CD71C70-B181-4BFE-ACF1-6B7031FCD2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1051" y="2364880"/>
              <a:ext cx="2382861" cy="3342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F6C7250-EF53-4351-B0C2-DEFFC0E73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96" y="2311283"/>
              <a:ext cx="2639197" cy="3493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A4E79068-A8BD-4966-BACD-8878F741F1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0412" y="2311284"/>
              <a:ext cx="2492965" cy="3396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Obraz 17" descr="Obraz zawierający tekst&#10;&#10;Opis wygenerowany automatycznie">
              <a:extLst>
                <a:ext uri="{FF2B5EF4-FFF2-40B4-BE49-F238E27FC236}">
                  <a16:creationId xmlns:a16="http://schemas.microsoft.com/office/drawing/2014/main" id="{6AAC9E6E-72FA-4F50-9E30-083AEDDCF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8693" y="2311284"/>
              <a:ext cx="2345506" cy="3397734"/>
            </a:xfrm>
            <a:prstGeom prst="rect">
              <a:avLst/>
            </a:prstGeom>
          </p:spPr>
        </p:pic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BADB0280-DED1-4E6C-A696-63C60E3D80E1}"/>
              </a:ext>
            </a:extLst>
          </p:cNvPr>
          <p:cNvGrpSpPr/>
          <p:nvPr/>
        </p:nvGrpSpPr>
        <p:grpSpPr>
          <a:xfrm>
            <a:off x="10571517" y="6014662"/>
            <a:ext cx="1548536" cy="867834"/>
            <a:chOff x="10146974" y="5706273"/>
            <a:chExt cx="2025973" cy="1135400"/>
          </a:xfrm>
        </p:grpSpPr>
        <p:pic>
          <p:nvPicPr>
            <p:cNvPr id="21" name="Obraz 20">
              <a:extLst>
                <a:ext uri="{FF2B5EF4-FFF2-40B4-BE49-F238E27FC236}">
                  <a16:creationId xmlns:a16="http://schemas.microsoft.com/office/drawing/2014/main" id="{72000FDF-3370-43B6-B1CA-CA75620BE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19943" y="5706273"/>
              <a:ext cx="1153004" cy="1135400"/>
            </a:xfrm>
            <a:prstGeom prst="rect">
              <a:avLst/>
            </a:prstGeom>
          </p:spPr>
        </p:pic>
        <p:pic>
          <p:nvPicPr>
            <p:cNvPr id="22" name="Obraz 21">
              <a:extLst>
                <a:ext uri="{FF2B5EF4-FFF2-40B4-BE49-F238E27FC236}">
                  <a16:creationId xmlns:a16="http://schemas.microsoft.com/office/drawing/2014/main" id="{B9B27FEB-FFAB-46BE-85D9-900EDC060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6974" y="5837467"/>
              <a:ext cx="962541" cy="791932"/>
            </a:xfrm>
            <a:prstGeom prst="rect">
              <a:avLst/>
            </a:prstGeom>
          </p:spPr>
        </p:pic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2E980A8-C231-4ED1-AC3A-D07DA458CF34}"/>
              </a:ext>
            </a:extLst>
          </p:cNvPr>
          <p:cNvSpPr txBox="1"/>
          <p:nvPr/>
        </p:nvSpPr>
        <p:spPr>
          <a:xfrm>
            <a:off x="3929745" y="1624697"/>
            <a:ext cx="4242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>
                <a:solidFill>
                  <a:srgbClr val="002060"/>
                </a:solidFill>
                <a:cs typeface="Times New Roman" pitchFamily="18" charset="0"/>
              </a:rPr>
              <a:t>nagrody, publikacje i konferencje</a:t>
            </a:r>
            <a:endParaRPr lang="pl-PL" dirty="0"/>
          </a:p>
        </p:txBody>
      </p:sp>
      <p:sp>
        <p:nvSpPr>
          <p:cNvPr id="15" name="www.epoch.co.uk">
            <a:extLst>
              <a:ext uri="{FF2B5EF4-FFF2-40B4-BE49-F238E27FC236}">
                <a16:creationId xmlns:a16="http://schemas.microsoft.com/office/drawing/2014/main" id="{15933343-629E-490F-A8BE-177DC7A157F4}"/>
              </a:ext>
            </a:extLst>
          </p:cNvPr>
          <p:cNvSpPr txBox="1"/>
          <p:nvPr/>
        </p:nvSpPr>
        <p:spPr>
          <a:xfrm>
            <a:off x="4860026" y="6240134"/>
            <a:ext cx="2487829" cy="4001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mfortaa" panose="00000500000000000000" pitchFamily="2" charset="0"/>
                <a:ea typeface="+mn-ea"/>
                <a:cs typeface="+mn-cs"/>
              </a:rPr>
              <a:t>https://digitalbrain.ipin.edu.pl</a:t>
            </a:r>
          </a:p>
        </p:txBody>
      </p:sp>
    </p:spTree>
    <p:extLst>
      <p:ext uri="{BB962C8B-B14F-4D97-AF65-F5344CB8AC3E}">
        <p14:creationId xmlns:p14="http://schemas.microsoft.com/office/powerpoint/2010/main" val="3045417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Łącznik prosty ze strzałką 66"/>
          <p:cNvCxnSpPr/>
          <p:nvPr/>
        </p:nvCxnSpPr>
        <p:spPr>
          <a:xfrm flipH="1">
            <a:off x="11796474" y="13034155"/>
            <a:ext cx="623364" cy="33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dtytuł 2"/>
          <p:cNvSpPr>
            <a:spLocks noGrp="1"/>
          </p:cNvSpPr>
          <p:nvPr>
            <p:ph type="subTitle" idx="1"/>
          </p:nvPr>
        </p:nvSpPr>
        <p:spPr>
          <a:xfrm>
            <a:off x="1881277" y="1182985"/>
            <a:ext cx="8429445" cy="122413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pl-PL" sz="4000" b="1" i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Digital Brain – cyfrowe zasoby Instytutu Psychiatrii i Neurologii w Warszawie</a:t>
            </a:r>
            <a:endParaRPr lang="pl-PL" sz="40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21208" y="2701148"/>
            <a:ext cx="10698480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002060"/>
                </a:solidFill>
              </a:rPr>
              <a:t>Wnioskodawca: 	Instytut Psychiatrii i Neurologii w Warszawie</a:t>
            </a:r>
          </a:p>
          <a:p>
            <a:pPr marL="269875" indent="-269875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002060"/>
                </a:solidFill>
              </a:rPr>
              <a:t>Beneficjent: 		Instytut Psychiatrii i Neurologii w Warszawie</a:t>
            </a:r>
          </a:p>
          <a:p>
            <a:pPr marL="269875" indent="-269875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002060"/>
                </a:solidFill>
              </a:rPr>
              <a:t>Partnerzy: 		Projekt nie jest realizowany w Partnerstwie</a:t>
            </a:r>
          </a:p>
          <a:p>
            <a:pPr marL="269875" indent="-269875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rgbClr val="002060"/>
                </a:solidFill>
              </a:rPr>
              <a:t>Źródło finansowania: </a:t>
            </a:r>
          </a:p>
          <a:p>
            <a:pPr marL="265113">
              <a:spcBef>
                <a:spcPts val="800"/>
              </a:spcBef>
            </a:pPr>
            <a:r>
              <a:rPr lang="pl-PL" sz="2000" dirty="0">
                <a:solidFill>
                  <a:srgbClr val="002060"/>
                </a:solidFill>
              </a:rPr>
              <a:t>Program Operacyjny Polska Cyfrowa na lata 2014-2020 Oś Priorytetowa nr 2 „E-administracja                    i otwarty rząd ”, Działanie nr 2.3 „Cyfrowa dostępność i użyteczność informacji sektora publicznego”, Poddziałanie nr 2.3.1 „Cyfrowe udostępnienie informacji sektora publicznego                      ze źródeł administracyjnych i zasobów nauki (typ projektu: cyfrowe udostępnienie zasobów nauki)” i Budżet Państwa (Ministerstwo Zdrowia, część 46)</a:t>
            </a:r>
            <a:endParaRPr lang="pl-PL" sz="2000" dirty="0"/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096D6398-0AD6-4BD7-9A24-6CF4E9F29DA0}"/>
              </a:ext>
            </a:extLst>
          </p:cNvPr>
          <p:cNvGrpSpPr/>
          <p:nvPr/>
        </p:nvGrpSpPr>
        <p:grpSpPr>
          <a:xfrm>
            <a:off x="10571517" y="6014662"/>
            <a:ext cx="1548536" cy="867834"/>
            <a:chOff x="10146974" y="5706273"/>
            <a:chExt cx="2025973" cy="1135400"/>
          </a:xfrm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8C6A1C84-FFAE-48E5-95C8-BA608EB3D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19943" y="5706273"/>
              <a:ext cx="1153004" cy="1135400"/>
            </a:xfrm>
            <a:prstGeom prst="rect">
              <a:avLst/>
            </a:prstGeom>
          </p:spPr>
        </p:pic>
        <p:pic>
          <p:nvPicPr>
            <p:cNvPr id="14" name="Obraz 13">
              <a:extLst>
                <a:ext uri="{FF2B5EF4-FFF2-40B4-BE49-F238E27FC236}">
                  <a16:creationId xmlns:a16="http://schemas.microsoft.com/office/drawing/2014/main" id="{FE2474BD-CCE5-4FC5-AE68-6F6622212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6974" y="5837467"/>
              <a:ext cx="962541" cy="791932"/>
            </a:xfrm>
            <a:prstGeom prst="rect">
              <a:avLst/>
            </a:prstGeom>
          </p:spPr>
        </p:pic>
      </p:grpSp>
      <p:sp>
        <p:nvSpPr>
          <p:cNvPr id="9" name="www.epoch.co.uk">
            <a:extLst>
              <a:ext uri="{FF2B5EF4-FFF2-40B4-BE49-F238E27FC236}">
                <a16:creationId xmlns:a16="http://schemas.microsoft.com/office/drawing/2014/main" id="{A8F89EF2-8449-43A8-B12E-8899AD3F92F4}"/>
              </a:ext>
            </a:extLst>
          </p:cNvPr>
          <p:cNvSpPr txBox="1"/>
          <p:nvPr/>
        </p:nvSpPr>
        <p:spPr>
          <a:xfrm>
            <a:off x="4860026" y="6240134"/>
            <a:ext cx="2487829" cy="4001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mfortaa" panose="00000500000000000000" pitchFamily="2" charset="0"/>
                <a:ea typeface="+mn-ea"/>
                <a:cs typeface="+mn-cs"/>
              </a:rPr>
              <a:t>https://digitalbrain.ipin.edu.pl</a:t>
            </a:r>
          </a:p>
        </p:txBody>
      </p:sp>
    </p:spTree>
    <p:extLst>
      <p:ext uri="{BB962C8B-B14F-4D97-AF65-F5344CB8AC3E}">
        <p14:creationId xmlns:p14="http://schemas.microsoft.com/office/powerpoint/2010/main" val="1511560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Łącznik prosty ze strzałką 66"/>
          <p:cNvCxnSpPr/>
          <p:nvPr/>
        </p:nvCxnSpPr>
        <p:spPr>
          <a:xfrm flipH="1">
            <a:off x="11796474" y="13034155"/>
            <a:ext cx="623364" cy="33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dtytuł 2"/>
          <p:cNvSpPr txBox="1">
            <a:spLocks/>
          </p:cNvSpPr>
          <p:nvPr/>
        </p:nvSpPr>
        <p:spPr>
          <a:xfrm>
            <a:off x="1775522" y="1517440"/>
            <a:ext cx="8509677" cy="750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pl-PL" sz="4000" b="1" dirty="0">
                <a:solidFill>
                  <a:srgbClr val="002060"/>
                </a:solidFill>
                <a:cs typeface="Times New Roman" pitchFamily="18" charset="0"/>
              </a:rPr>
              <a:t>BEZPIECZEŃSTWO SYSTEMU I DANYCH</a:t>
            </a:r>
            <a:endParaRPr lang="pl-PL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983870"/>
              </p:ext>
            </p:extLst>
          </p:nvPr>
        </p:nvGraphicFramePr>
        <p:xfrm>
          <a:off x="695400" y="2803840"/>
          <a:ext cx="10801199" cy="2056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4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0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4617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Nazwa produktu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>
                          <a:solidFill>
                            <a:schemeClr val="bg1"/>
                          </a:solidFill>
                        </a:rPr>
                        <a:t>Poziom bezpieczeństwa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600" dirty="0">
                          <a:solidFill>
                            <a:srgbClr val="002060"/>
                          </a:solidFill>
                        </a:rPr>
                        <a:t>Baza danych </a:t>
                      </a:r>
                      <a:r>
                        <a:rPr lang="pl-PL" sz="1600" dirty="0" err="1">
                          <a:solidFill>
                            <a:srgbClr val="002060"/>
                          </a:solidFill>
                        </a:rPr>
                        <a:t>digitalizowanych</a:t>
                      </a:r>
                      <a:r>
                        <a:rPr lang="pl-PL" sz="1600" dirty="0">
                          <a:solidFill>
                            <a:srgbClr val="002060"/>
                          </a:solidFill>
                        </a:rPr>
                        <a:t> zasobów, w tym budowa API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stosowanie minimalnych wymagań dla systemów teleinformatycznych, określonych                   w rozdziale IV KRI, </a:t>
                      </a:r>
                      <a:r>
                        <a:rPr lang="pl-PL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stosowanie struktur danych i znaczenia danych zawartych w tych strukturach, określonych w rozporządzeniu KRI</a:t>
                      </a:r>
                      <a:endParaRPr lang="pl-PL" sz="160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600" dirty="0">
                          <a:solidFill>
                            <a:srgbClr val="002060"/>
                          </a:solidFill>
                        </a:rPr>
                        <a:t>Portal</a:t>
                      </a:r>
                      <a:r>
                        <a:rPr lang="pl-PL" sz="160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pl-PL" sz="1600" i="1" baseline="0" dirty="0">
                          <a:solidFill>
                            <a:srgbClr val="002060"/>
                          </a:solidFill>
                        </a:rPr>
                        <a:t>digitalbrain.ipin.edu.pl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pl-P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stosowanie minimalnych wymagań dla systemów teleinformatycznych, określonych               w rozdziale IV KRI</a:t>
                      </a:r>
                      <a:endParaRPr lang="pl-PL" sz="1600" dirty="0">
                        <a:solidFill>
                          <a:srgbClr val="002060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6" name="Grupa 5">
            <a:extLst>
              <a:ext uri="{FF2B5EF4-FFF2-40B4-BE49-F238E27FC236}">
                <a16:creationId xmlns:a16="http://schemas.microsoft.com/office/drawing/2014/main" id="{D422E856-3B00-46C9-BF17-BF620BFE3888}"/>
              </a:ext>
            </a:extLst>
          </p:cNvPr>
          <p:cNvGrpSpPr/>
          <p:nvPr/>
        </p:nvGrpSpPr>
        <p:grpSpPr>
          <a:xfrm>
            <a:off x="10571517" y="6014662"/>
            <a:ext cx="1548536" cy="867834"/>
            <a:chOff x="10146974" y="5706273"/>
            <a:chExt cx="2025973" cy="1135400"/>
          </a:xfrm>
        </p:grpSpPr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6F61B75B-C304-425D-9157-6FE36A7D7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19943" y="5706273"/>
              <a:ext cx="1153004" cy="1135400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071E9E0D-BF8B-4AFA-A56A-65452D71E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6974" y="5837467"/>
              <a:ext cx="962541" cy="791932"/>
            </a:xfrm>
            <a:prstGeom prst="rect">
              <a:avLst/>
            </a:prstGeom>
          </p:spPr>
        </p:pic>
      </p:grpSp>
      <p:sp>
        <p:nvSpPr>
          <p:cNvPr id="10" name="www.epoch.co.uk">
            <a:extLst>
              <a:ext uri="{FF2B5EF4-FFF2-40B4-BE49-F238E27FC236}">
                <a16:creationId xmlns:a16="http://schemas.microsoft.com/office/drawing/2014/main" id="{EB671DF6-4C78-4BFA-9328-1338763BCD81}"/>
              </a:ext>
            </a:extLst>
          </p:cNvPr>
          <p:cNvSpPr txBox="1"/>
          <p:nvPr/>
        </p:nvSpPr>
        <p:spPr>
          <a:xfrm>
            <a:off x="4860026" y="6240134"/>
            <a:ext cx="2487829" cy="4001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mfortaa" panose="00000500000000000000" pitchFamily="2" charset="0"/>
                <a:ea typeface="+mn-ea"/>
                <a:cs typeface="+mn-cs"/>
              </a:rPr>
              <a:t>https://digitalbrain.ipin.edu.pl</a:t>
            </a:r>
          </a:p>
        </p:txBody>
      </p:sp>
    </p:spTree>
    <p:extLst>
      <p:ext uri="{BB962C8B-B14F-4D97-AF65-F5344CB8AC3E}">
        <p14:creationId xmlns:p14="http://schemas.microsoft.com/office/powerpoint/2010/main" val="2402804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Łącznik prosty ze strzałką 66"/>
          <p:cNvCxnSpPr/>
          <p:nvPr/>
        </p:nvCxnSpPr>
        <p:spPr>
          <a:xfrm flipH="1">
            <a:off x="11796474" y="13034155"/>
            <a:ext cx="623364" cy="33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dtytuł 2"/>
          <p:cNvSpPr txBox="1">
            <a:spLocks/>
          </p:cNvSpPr>
          <p:nvPr/>
        </p:nvSpPr>
        <p:spPr>
          <a:xfrm>
            <a:off x="1775522" y="1182704"/>
            <a:ext cx="8509677" cy="750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pl-PL" sz="3600" b="1" dirty="0">
                <a:solidFill>
                  <a:srgbClr val="002060"/>
                </a:solidFill>
                <a:cs typeface="Times New Roman" pitchFamily="18" charset="0"/>
              </a:rPr>
              <a:t>TRWAŁOŚĆ PROJEKTU</a:t>
            </a:r>
            <a:endParaRPr lang="pl-PL" sz="36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95399" y="1986398"/>
            <a:ext cx="108011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Okres trwałości: 5 lat</a:t>
            </a:r>
          </a:p>
          <a:p>
            <a:pPr marL="269875" indent="-269875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Źródło finansowania utrzymania produktów projektu: </a:t>
            </a:r>
          </a:p>
          <a:p>
            <a:pPr>
              <a:spcBef>
                <a:spcPts val="800"/>
              </a:spcBef>
            </a:pPr>
            <a:r>
              <a:rPr lang="pl-PL" dirty="0">
                <a:solidFill>
                  <a:srgbClr val="002060"/>
                </a:solidFill>
              </a:rPr>
              <a:t>     	Środki własne Instytutu Psychiatrii i Neurologii w Warszawie</a:t>
            </a:r>
          </a:p>
          <a:p>
            <a:pPr marL="269875" indent="-269875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Najważniejsze ryzyka:</a:t>
            </a:r>
            <a:endParaRPr lang="pl-PL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590658"/>
              </p:ext>
            </p:extLst>
          </p:nvPr>
        </p:nvGraphicFramePr>
        <p:xfrm>
          <a:off x="767404" y="3662410"/>
          <a:ext cx="10729194" cy="2430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8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8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75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Nazwa ryzyka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Siła oddziaływania 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Prawdopodobieństwo wystąpienia ryzyka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Reakcja na ryzyko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Awaria serwerów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duża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małe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dirty="0"/>
                        <a:t>backup danych, środowisko zapasowe, oprócz backupu dane zapisywane są równocześnie się na 2 serwerach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Włamanie do systemu</a:t>
                      </a:r>
                    </a:p>
                    <a:p>
                      <a:pPr algn="ctr"/>
                      <a:r>
                        <a:rPr lang="pl-PL" dirty="0"/>
                        <a:t> i kradzież danych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średnia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małe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zabezpieczenia systemu, 2 serwery znajdują się w wewnętrznej sieci IPiN dodatkowo zabezpieczonej </a:t>
                      </a:r>
                      <a:endParaRPr lang="pl-PL" dirty="0"/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7" name="Grupa 6">
            <a:extLst>
              <a:ext uri="{FF2B5EF4-FFF2-40B4-BE49-F238E27FC236}">
                <a16:creationId xmlns:a16="http://schemas.microsoft.com/office/drawing/2014/main" id="{D8A8BD0B-2156-4744-A3AD-B90193F79545}"/>
              </a:ext>
            </a:extLst>
          </p:cNvPr>
          <p:cNvGrpSpPr/>
          <p:nvPr/>
        </p:nvGrpSpPr>
        <p:grpSpPr>
          <a:xfrm>
            <a:off x="10571517" y="6014662"/>
            <a:ext cx="1548536" cy="867834"/>
            <a:chOff x="10146974" y="5706273"/>
            <a:chExt cx="2025973" cy="1135400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8ACF2847-1695-420B-9AC4-1A3BCA6E9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19943" y="5706273"/>
              <a:ext cx="1153004" cy="1135400"/>
            </a:xfrm>
            <a:prstGeom prst="rect">
              <a:avLst/>
            </a:prstGeom>
          </p:spPr>
        </p:pic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E22E2F0D-F440-49E7-8A3E-7174DB09E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6974" y="5837467"/>
              <a:ext cx="962541" cy="791932"/>
            </a:xfrm>
            <a:prstGeom prst="rect">
              <a:avLst/>
            </a:prstGeom>
          </p:spPr>
        </p:pic>
      </p:grpSp>
      <p:sp>
        <p:nvSpPr>
          <p:cNvPr id="11" name="www.epoch.co.uk">
            <a:extLst>
              <a:ext uri="{FF2B5EF4-FFF2-40B4-BE49-F238E27FC236}">
                <a16:creationId xmlns:a16="http://schemas.microsoft.com/office/drawing/2014/main" id="{D5AEFC6E-DBF8-4BB1-AD79-F7EDB2F68DFB}"/>
              </a:ext>
            </a:extLst>
          </p:cNvPr>
          <p:cNvSpPr txBox="1"/>
          <p:nvPr/>
        </p:nvSpPr>
        <p:spPr>
          <a:xfrm>
            <a:off x="4860026" y="6240134"/>
            <a:ext cx="2487829" cy="4001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mfortaa" panose="00000500000000000000" pitchFamily="2" charset="0"/>
                <a:ea typeface="+mn-ea"/>
                <a:cs typeface="+mn-cs"/>
              </a:rPr>
              <a:t>https://digitalbrain.ipin.edu.pl</a:t>
            </a:r>
          </a:p>
        </p:txBody>
      </p:sp>
    </p:spTree>
    <p:extLst>
      <p:ext uri="{BB962C8B-B14F-4D97-AF65-F5344CB8AC3E}">
        <p14:creationId xmlns:p14="http://schemas.microsoft.com/office/powerpoint/2010/main" val="2637632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ole tekstowe 107"/>
          <p:cNvSpPr txBox="1"/>
          <p:nvPr/>
        </p:nvSpPr>
        <p:spPr>
          <a:xfrm>
            <a:off x="5992716" y="4867342"/>
            <a:ext cx="514200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Dziękuję za uwagę</a:t>
            </a:r>
            <a:endParaRPr lang="pl-PL" dirty="0"/>
          </a:p>
        </p:txBody>
      </p:sp>
      <p:cxnSp>
        <p:nvCxnSpPr>
          <p:cNvPr id="67" name="Łącznik prosty ze strzałką 66"/>
          <p:cNvCxnSpPr>
            <a:cxnSpLocks/>
          </p:cNvCxnSpPr>
          <p:nvPr/>
        </p:nvCxnSpPr>
        <p:spPr>
          <a:xfrm flipH="1">
            <a:off x="11796474" y="13034155"/>
            <a:ext cx="623364" cy="33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>
            <a:extLst>
              <a:ext uri="{FF2B5EF4-FFF2-40B4-BE49-F238E27FC236}">
                <a16:creationId xmlns:a16="http://schemas.microsoft.com/office/drawing/2014/main" id="{F16C9A93-7815-40D6-A161-8D2031067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45" y="2642548"/>
            <a:ext cx="6346486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9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Łącznik prosty ze strzałką 66"/>
          <p:cNvCxnSpPr/>
          <p:nvPr/>
        </p:nvCxnSpPr>
        <p:spPr>
          <a:xfrm flipH="1">
            <a:off x="11796474" y="13034155"/>
            <a:ext cx="623364" cy="33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dtytuł 2"/>
          <p:cNvSpPr>
            <a:spLocks noGrp="1"/>
          </p:cNvSpPr>
          <p:nvPr>
            <p:ph type="subTitle" idx="1"/>
          </p:nvPr>
        </p:nvSpPr>
        <p:spPr>
          <a:xfrm>
            <a:off x="1881277" y="1182985"/>
            <a:ext cx="8429445" cy="122413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pl-PL" sz="4000" b="1" i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Digital Brain – cyfrowe zasoby Instytutu Psychiatrii i Neurologii w Warszawie</a:t>
            </a:r>
            <a:endParaRPr lang="pl-PL" sz="4000" dirty="0"/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1714500" y="2577236"/>
            <a:ext cx="4963885" cy="558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pl-PL" sz="3600" b="1" dirty="0">
                <a:solidFill>
                  <a:srgbClr val="002060"/>
                </a:solidFill>
                <a:cs typeface="Times New Roman" pitchFamily="18" charset="0"/>
              </a:rPr>
              <a:t>CEL GŁÓWNY PROJEKTU</a:t>
            </a:r>
            <a:endParaRPr lang="pl-PL" sz="36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865413" y="3366691"/>
            <a:ext cx="65640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200" dirty="0">
                <a:solidFill>
                  <a:schemeClr val="accent1">
                    <a:lumMod val="50000"/>
                  </a:schemeClr>
                </a:solidFill>
              </a:rPr>
              <a:t>Głównym celem projektu jest realizacja misji publicznej w zakresie edukacji poprzez cyfrowe, nieodpłatne udostępnienie zasobów nauki. Przedmiotem projektu była digitalizacja, gromadzonej przez Instytutu Psychiatrii i Neurologii, jednej z największych na  świecie kolekcji mózgów.</a:t>
            </a:r>
          </a:p>
        </p:txBody>
      </p:sp>
      <p:pic>
        <p:nvPicPr>
          <p:cNvPr id="3" name="Obraz 2" descr="Obraz zawierający owoce, niebieski, roślina&#10;&#10;Opis wygenerowany automatycznie">
            <a:extLst>
              <a:ext uri="{FF2B5EF4-FFF2-40B4-BE49-F238E27FC236}">
                <a16:creationId xmlns:a16="http://schemas.microsoft.com/office/drawing/2014/main" id="{FC8238DE-6D7D-4F91-876C-D829A25909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736" y="2754395"/>
            <a:ext cx="3395185" cy="3336161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65D48093-FD81-4DEB-B4B2-CE7BB495F801}"/>
              </a:ext>
            </a:extLst>
          </p:cNvPr>
          <p:cNvGrpSpPr/>
          <p:nvPr/>
        </p:nvGrpSpPr>
        <p:grpSpPr>
          <a:xfrm>
            <a:off x="10571517" y="6014662"/>
            <a:ext cx="1548536" cy="867834"/>
            <a:chOff x="10146974" y="5706273"/>
            <a:chExt cx="2025973" cy="1135400"/>
          </a:xfrm>
        </p:grpSpPr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0B5A8852-AEEF-4EAD-959C-AB4336468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19943" y="5706273"/>
              <a:ext cx="1153004" cy="1135400"/>
            </a:xfrm>
            <a:prstGeom prst="rect">
              <a:avLst/>
            </a:prstGeom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B34A86EC-105E-4E6C-9313-22A97C4A5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6974" y="5837467"/>
              <a:ext cx="962541" cy="791932"/>
            </a:xfrm>
            <a:prstGeom prst="rect">
              <a:avLst/>
            </a:prstGeom>
          </p:spPr>
        </p:pic>
      </p:grpSp>
      <p:sp>
        <p:nvSpPr>
          <p:cNvPr id="11" name="www.epoch.co.uk">
            <a:extLst>
              <a:ext uri="{FF2B5EF4-FFF2-40B4-BE49-F238E27FC236}">
                <a16:creationId xmlns:a16="http://schemas.microsoft.com/office/drawing/2014/main" id="{5FDEF1CA-685E-484C-8AE8-A991FE71BA46}"/>
              </a:ext>
            </a:extLst>
          </p:cNvPr>
          <p:cNvSpPr txBox="1"/>
          <p:nvPr/>
        </p:nvSpPr>
        <p:spPr>
          <a:xfrm>
            <a:off x="4860026" y="6240134"/>
            <a:ext cx="2487829" cy="4001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mfortaa" panose="00000500000000000000" pitchFamily="2" charset="0"/>
                <a:ea typeface="+mn-ea"/>
                <a:cs typeface="+mn-cs"/>
              </a:rPr>
              <a:t>https://digitalbrain.ipin.edu.pl</a:t>
            </a:r>
          </a:p>
        </p:txBody>
      </p:sp>
    </p:spTree>
    <p:extLst>
      <p:ext uri="{BB962C8B-B14F-4D97-AF65-F5344CB8AC3E}">
        <p14:creationId xmlns:p14="http://schemas.microsoft.com/office/powerpoint/2010/main" val="1429418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Łącznik prosty ze strzałką 66"/>
          <p:cNvCxnSpPr/>
          <p:nvPr/>
        </p:nvCxnSpPr>
        <p:spPr>
          <a:xfrm flipH="1">
            <a:off x="11796474" y="13034155"/>
            <a:ext cx="623364" cy="33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dtytuł 2"/>
          <p:cNvSpPr>
            <a:spLocks noGrp="1"/>
          </p:cNvSpPr>
          <p:nvPr>
            <p:ph type="subTitle" idx="1"/>
          </p:nvPr>
        </p:nvSpPr>
        <p:spPr>
          <a:xfrm>
            <a:off x="1881277" y="1182985"/>
            <a:ext cx="8429445" cy="122413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pl-PL" sz="4000" b="1" i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Digital Brain – cyfrowe zasoby Instytutu Psychiatrii i Neurologii w Warszawie</a:t>
            </a:r>
            <a:endParaRPr lang="pl-PL" sz="4000" dirty="0"/>
          </a:p>
        </p:txBody>
      </p:sp>
      <p:sp>
        <p:nvSpPr>
          <p:cNvPr id="8" name="Tytuł 13">
            <a:extLst>
              <a:ext uri="{FF2B5EF4-FFF2-40B4-BE49-F238E27FC236}">
                <a16:creationId xmlns:a16="http://schemas.microsoft.com/office/drawing/2014/main" id="{E5EA280F-7794-4BF8-A5A1-C92F5B795B23}"/>
              </a:ext>
            </a:extLst>
          </p:cNvPr>
          <p:cNvSpPr txBox="1">
            <a:spLocks/>
          </p:cNvSpPr>
          <p:nvPr/>
        </p:nvSpPr>
        <p:spPr>
          <a:xfrm>
            <a:off x="3313450" y="2471075"/>
            <a:ext cx="5565099" cy="586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002060"/>
                </a:solidFill>
                <a:latin typeface="+mn-lt"/>
              </a:rPr>
              <a:t>CELE SZCZEGÓŁOWE PROJEKTU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8FA7196-1F13-4351-BC3B-B2BAC9A62395}"/>
              </a:ext>
            </a:extLst>
          </p:cNvPr>
          <p:cNvSpPr txBox="1"/>
          <p:nvPr/>
        </p:nvSpPr>
        <p:spPr>
          <a:xfrm>
            <a:off x="567642" y="3115679"/>
            <a:ext cx="1122883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Zwiększenie dostępu do posiadanych zasobów dla instytucji i społeczeństwa, nie wyłączając osób </a:t>
            </a:r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z </a:t>
            </a: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niepełnosprawnościami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Powstanie cyfrowych kopii posiadanych przez IPiN zasobów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Ochrona wartości zasobów IPiN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Podniesienie kwalifikacji kadry do potrzeb realizacji digitalizacji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Pozyskiwanie zasobów pozwalających na budowę pracowni digitalizacji, a tym samym zwiększenie możliwości tworzenia cyfrowych kopii zasobów znajdujących się w posiadaniu IPiN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Wzrost świadomości w otoczeniu naukowym na temat chorób objętych badaniami w IPiN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Wzmocnienie pozycji IPiN jako ośrodka specjalizującego się w rozwijaniu nowych metod leczenia oraz rehabilitacji chorych z zaburzeniami psychicznymi i neurologicznymi w kraju i za granicą w wyniku udostępnionych danych badawczych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59B6884D-3B72-4E13-8ED8-987136DFF6A7}"/>
              </a:ext>
            </a:extLst>
          </p:cNvPr>
          <p:cNvGrpSpPr/>
          <p:nvPr/>
        </p:nvGrpSpPr>
        <p:grpSpPr>
          <a:xfrm>
            <a:off x="10571517" y="6014662"/>
            <a:ext cx="1548536" cy="867834"/>
            <a:chOff x="10146974" y="5706273"/>
            <a:chExt cx="2025973" cy="1135400"/>
          </a:xfrm>
        </p:grpSpPr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CD68833F-8D77-4578-8CFC-A2A49A24E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19943" y="5706273"/>
              <a:ext cx="1153004" cy="1135400"/>
            </a:xfrm>
            <a:prstGeom prst="rect">
              <a:avLst/>
            </a:prstGeom>
          </p:spPr>
        </p:pic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A5A6BE90-66A7-4D01-8008-0BB615F5F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6974" y="5837467"/>
              <a:ext cx="962541" cy="791932"/>
            </a:xfrm>
            <a:prstGeom prst="rect">
              <a:avLst/>
            </a:prstGeom>
          </p:spPr>
        </p:pic>
      </p:grpSp>
      <p:sp>
        <p:nvSpPr>
          <p:cNvPr id="10" name="www.epoch.co.uk">
            <a:extLst>
              <a:ext uri="{FF2B5EF4-FFF2-40B4-BE49-F238E27FC236}">
                <a16:creationId xmlns:a16="http://schemas.microsoft.com/office/drawing/2014/main" id="{F1296FF8-CFD1-45EE-9E38-68958A7BA706}"/>
              </a:ext>
            </a:extLst>
          </p:cNvPr>
          <p:cNvSpPr txBox="1"/>
          <p:nvPr/>
        </p:nvSpPr>
        <p:spPr>
          <a:xfrm>
            <a:off x="4860026" y="6240134"/>
            <a:ext cx="2487829" cy="4001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mfortaa" panose="00000500000000000000" pitchFamily="2" charset="0"/>
                <a:ea typeface="+mn-ea"/>
                <a:cs typeface="+mn-cs"/>
              </a:rPr>
              <a:t>https://digitalbrain.ipin.edu.pl</a:t>
            </a:r>
          </a:p>
        </p:txBody>
      </p:sp>
    </p:spTree>
    <p:extLst>
      <p:ext uri="{BB962C8B-B14F-4D97-AF65-F5344CB8AC3E}">
        <p14:creationId xmlns:p14="http://schemas.microsoft.com/office/powerpoint/2010/main" val="1400925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Łącznik prosty ze strzałką 66"/>
          <p:cNvCxnSpPr/>
          <p:nvPr/>
        </p:nvCxnSpPr>
        <p:spPr>
          <a:xfrm flipH="1">
            <a:off x="11796474" y="13034155"/>
            <a:ext cx="623364" cy="33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dtytuł 2"/>
          <p:cNvSpPr txBox="1">
            <a:spLocks/>
          </p:cNvSpPr>
          <p:nvPr/>
        </p:nvSpPr>
        <p:spPr>
          <a:xfrm>
            <a:off x="1854224" y="1184494"/>
            <a:ext cx="8509677" cy="750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pl-PL" sz="4000" b="1" dirty="0">
                <a:solidFill>
                  <a:srgbClr val="002060"/>
                </a:solidFill>
                <a:cs typeface="Times New Roman" pitchFamily="18" charset="0"/>
              </a:rPr>
              <a:t>OKRES REALIZACJI PROJEKTU</a:t>
            </a:r>
            <a:endParaRPr lang="pl-PL" dirty="0"/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916634"/>
              </p:ext>
            </p:extLst>
          </p:nvPr>
        </p:nvGraphicFramePr>
        <p:xfrm>
          <a:off x="635725" y="1935090"/>
          <a:ext cx="10946674" cy="979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3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96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66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926"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chemeClr val="bg1"/>
                          </a:solidFill>
                        </a:rPr>
                        <a:t>Planowany: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</a:rPr>
                        <a:t>2018-08-01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</a:rPr>
                        <a:t>2021-07-31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959"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chemeClr val="bg1"/>
                          </a:solidFill>
                        </a:rPr>
                        <a:t>Faktyczny: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</a:rPr>
                        <a:t>2018-08-01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</a:rPr>
                        <a:t>2021-10-29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Podtytuł 2"/>
          <p:cNvSpPr txBox="1">
            <a:spLocks/>
          </p:cNvSpPr>
          <p:nvPr/>
        </p:nvSpPr>
        <p:spPr>
          <a:xfrm>
            <a:off x="244929" y="3036922"/>
            <a:ext cx="11182917" cy="5039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pl-PL" sz="2800" b="1" dirty="0">
                <a:solidFill>
                  <a:srgbClr val="002060"/>
                </a:solidFill>
                <a:cs typeface="Times New Roman" pitchFamily="18" charset="0"/>
              </a:rPr>
              <a:t>KOSZT REALIZACJI PROJEKTU</a:t>
            </a:r>
            <a:endParaRPr lang="pl-PL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81" y="3641178"/>
            <a:ext cx="9933136" cy="270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DEF6F907-B9AF-4770-B264-E9872DCDAC17}"/>
              </a:ext>
            </a:extLst>
          </p:cNvPr>
          <p:cNvGrpSpPr/>
          <p:nvPr/>
        </p:nvGrpSpPr>
        <p:grpSpPr>
          <a:xfrm>
            <a:off x="10571517" y="6014662"/>
            <a:ext cx="1548536" cy="867834"/>
            <a:chOff x="10146974" y="5706273"/>
            <a:chExt cx="2025973" cy="1135400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C4F37C12-5F72-478D-B84B-5FB826A34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19943" y="5706273"/>
              <a:ext cx="1153004" cy="1135400"/>
            </a:xfrm>
            <a:prstGeom prst="rect">
              <a:avLst/>
            </a:prstGeom>
          </p:spPr>
        </p:pic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2FC9C052-1456-4912-BCE9-0E969FEE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6974" y="5837467"/>
              <a:ext cx="962541" cy="7919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1248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Łącznik prosty ze strzałką 66"/>
          <p:cNvCxnSpPr/>
          <p:nvPr/>
        </p:nvCxnSpPr>
        <p:spPr>
          <a:xfrm flipH="1">
            <a:off x="11796474" y="13034155"/>
            <a:ext cx="623364" cy="33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dtytuł 2"/>
          <p:cNvSpPr txBox="1">
            <a:spLocks/>
          </p:cNvSpPr>
          <p:nvPr/>
        </p:nvSpPr>
        <p:spPr>
          <a:xfrm>
            <a:off x="64008" y="1208831"/>
            <a:ext cx="12192000" cy="750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pl-PL" sz="4000" b="1" dirty="0">
                <a:solidFill>
                  <a:srgbClr val="002060"/>
                </a:solidFill>
                <a:cs typeface="Times New Roman" pitchFamily="18" charset="0"/>
              </a:rPr>
              <a:t>ZAKRES PROJEKTU</a:t>
            </a:r>
            <a:endParaRPr lang="pl-PL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707484"/>
              </p:ext>
            </p:extLst>
          </p:nvPr>
        </p:nvGraphicFramePr>
        <p:xfrm>
          <a:off x="484458" y="2069155"/>
          <a:ext cx="11351099" cy="4532812"/>
        </p:xfrm>
        <a:graphic>
          <a:graphicData uri="http://schemas.openxmlformats.org/drawingml/2006/table">
            <a:tbl>
              <a:tblPr firstRow="1" firstCol="1" bandRow="1"/>
              <a:tblGrid>
                <a:gridCol w="3597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4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385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06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Nazwa zadania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2" marR="61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Status [zrealizowany/niezrealizowany]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2" marR="61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Informacje dodatkowe</a:t>
                      </a:r>
                      <a:endParaRPr lang="pl-P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2" marR="61232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586">
                <a:tc>
                  <a:txBody>
                    <a:bodyPr/>
                    <a:lstStyle/>
                    <a:p>
                      <a:pPr algn="l"/>
                      <a:r>
                        <a:rPr lang="pl-PL" sz="12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Zadanie 1 – Zarządzanie projektem i kontrola jakości</a:t>
                      </a:r>
                    </a:p>
                  </a:txBody>
                  <a:tcPr marL="61232" marR="61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zrealizowane</a:t>
                      </a:r>
                    </a:p>
                  </a:txBody>
                  <a:tcPr marL="61232" marR="61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rozpoczęcia – 01.08.20218, planowana data zakończenia – 31.12.2020, data faktycznego zakończenia – 30.12.2020.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2" marR="61232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855">
                <a:tc>
                  <a:txBody>
                    <a:bodyPr/>
                    <a:lstStyle/>
                    <a:p>
                      <a:pPr algn="l"/>
                      <a:r>
                        <a:rPr lang="pl-PL" sz="1200" b="1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Zadanie 2 – Zakup oraz rozbudowa infrastruktury IT, przygotowanie pomieszczeń, szkolenia pracowników</a:t>
                      </a:r>
                    </a:p>
                  </a:txBody>
                  <a:tcPr marL="61232" marR="61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zrealizowane</a:t>
                      </a:r>
                    </a:p>
                  </a:txBody>
                  <a:tcPr marL="61232" marR="61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rozpoczęcia – 20.08.2018, planowana data zakończenia – 01.01.2019, data faktycznego zakończenia – 11.07.2019.</a:t>
                      </a:r>
                    </a:p>
                  </a:txBody>
                  <a:tcPr marL="61232" marR="61232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9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u="none" dirty="0">
                          <a:latin typeface="+mn-lt"/>
                        </a:rPr>
                        <a:t>Zadanie 3 – Budowa archiwum</a:t>
                      </a:r>
                      <a:endParaRPr lang="pl-PL" sz="1200" b="1" u="none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2" marR="61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zrealizowane</a:t>
                      </a:r>
                    </a:p>
                  </a:txBody>
                  <a:tcPr marL="61232" marR="61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rozpoczęcia – 20.08.2018, planowana data zakończenia – 01.01.2019, data faktycznego zakończenia – 11.07.2019.</a:t>
                      </a:r>
                      <a:endParaRPr lang="pl-PL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32" marR="61232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8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Zadanie 4 – Budowa bazy danych do udostępniania zasobów</a:t>
                      </a:r>
                    </a:p>
                  </a:txBody>
                  <a:tcPr marL="61232" marR="61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zrealizowane</a:t>
                      </a:r>
                    </a:p>
                  </a:txBody>
                  <a:tcPr marL="61232" marR="61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rozpoczęcia – 01.09.20218, planowana data zakończenia – 31.01.2019, data faktycznego zakończenia – 31.10.2019.</a:t>
                      </a:r>
                    </a:p>
                  </a:txBody>
                  <a:tcPr marL="61232" marR="61232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79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Zadanie 5 – Digitalizacja zasobów</a:t>
                      </a:r>
                    </a:p>
                  </a:txBody>
                  <a:tcPr marL="61232" marR="61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zrealizowane</a:t>
                      </a:r>
                    </a:p>
                  </a:txBody>
                  <a:tcPr marL="61232" marR="61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rozpoczęcia – 01.10.20218, planowana data zakończenia – 14.10.2021, data faktycznego zakończenia – 29.10.2021.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Pierwotnie planowany termin osiągnięcia kamienia to 07-2021. Podpisany w dniu 20.07.2021 r. aneks (nr POPC.02.03.01-00-0042/18-04) do umowy o dofinansowanie projektu (nr POPC.02.03.01-00-0042/18-00) zaktualizował harmonogram kamieni milowych.</a:t>
                      </a:r>
                    </a:p>
                  </a:txBody>
                  <a:tcPr marL="61232" marR="61232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579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u="none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Zadanie 6 – Promocja Projektu</a:t>
                      </a:r>
                    </a:p>
                  </a:txBody>
                  <a:tcPr marL="61232" marR="61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zrealizowane</a:t>
                      </a:r>
                    </a:p>
                  </a:txBody>
                  <a:tcPr marL="61232" marR="61232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rozpoczęcia – 02.08.2018, planowana data zakończenia – 29.10.2021, data faktycznego zakończenia – 29.10.2021.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Pierwotnie planowany termin osiągnięcia kamienia to 07-2021.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Podpisany w dniu 20.07.2021 r. aneks (nr POPC.02.03.01-00-0042/18-04) do umowy o dofinansowanie projektu (nr POPC.02.03.01-00-0042/18-00) zaktualizował harmonogram kamieni milowych.</a:t>
                      </a:r>
                    </a:p>
                  </a:txBody>
                  <a:tcPr marL="61232" marR="61232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851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Łącznik prosty ze strzałką 66"/>
          <p:cNvCxnSpPr/>
          <p:nvPr/>
        </p:nvCxnSpPr>
        <p:spPr>
          <a:xfrm flipH="1">
            <a:off x="11796474" y="13034155"/>
            <a:ext cx="623364" cy="33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dtytuł 2"/>
          <p:cNvSpPr>
            <a:spLocks noGrp="1"/>
          </p:cNvSpPr>
          <p:nvPr>
            <p:ph type="subTitle" idx="1"/>
          </p:nvPr>
        </p:nvSpPr>
        <p:spPr>
          <a:xfrm>
            <a:off x="1775522" y="1247775"/>
            <a:ext cx="8509677" cy="987605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pl-PL" sz="4000" b="1" dirty="0">
                <a:solidFill>
                  <a:srgbClr val="002060"/>
                </a:solidFill>
                <a:cs typeface="Times New Roman" pitchFamily="18" charset="0"/>
              </a:rPr>
              <a:t>PRODUKTY PROJEKTU</a:t>
            </a:r>
            <a:endParaRPr lang="pl-PL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355976"/>
              </p:ext>
            </p:extLst>
          </p:nvPr>
        </p:nvGraphicFramePr>
        <p:xfrm>
          <a:off x="704496" y="2072094"/>
          <a:ext cx="10783008" cy="4335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22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3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7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88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07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Nazwa produktu</a:t>
                      </a:r>
                      <a:endParaRPr lang="pl-PL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Planowany termin wdrożenia</a:t>
                      </a:r>
                      <a:endParaRPr lang="pl-PL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Faktyczny termin wdrożenia</a:t>
                      </a:r>
                      <a:endParaRPr lang="pl-PL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Uwagi</a:t>
                      </a:r>
                      <a:endParaRPr lang="pl-PL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1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74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200" i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„Kolekcja Mózgów </a:t>
                      </a:r>
                      <a:r>
                        <a:rPr lang="pl-PL" sz="1200" i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IPiN</a:t>
                      </a:r>
                      <a:r>
                        <a:rPr lang="pl-PL" sz="12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200" i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2021-07-31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2021-07-31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brak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5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200" i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Bloczki parafinowe określonych struktur mózgu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200" i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2021-07-31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2021-07-31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brak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8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Preparaty histologiczne i/lub immunohistochemiczne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2021-07-31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2021-07-31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brak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2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200" i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Protokoły neuropatologiczne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200" i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2021-07-31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2021-07-31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brak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721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Baza danych naukowych – Digital Brain wraz z API (</a:t>
                      </a:r>
                      <a:r>
                        <a:rPr lang="pl-PL" sz="1200" i="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WebAPI</a:t>
                      </a:r>
                      <a:r>
                        <a:rPr lang="pl-PL" sz="12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2021-07-31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2021-07-31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i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brak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1637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5160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Łącznik prosty ze strzałką 66"/>
          <p:cNvCxnSpPr/>
          <p:nvPr/>
        </p:nvCxnSpPr>
        <p:spPr>
          <a:xfrm flipH="1">
            <a:off x="11796474" y="13034155"/>
            <a:ext cx="623364" cy="33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>
            <a:extLst>
              <a:ext uri="{FF2B5EF4-FFF2-40B4-BE49-F238E27FC236}">
                <a16:creationId xmlns:a16="http://schemas.microsoft.com/office/drawing/2014/main" id="{7F606220-8B03-401F-9FCB-2E8E022E2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316" y="1747532"/>
            <a:ext cx="10011008" cy="4138918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4A3923C1-EF99-4613-A833-2B7A5CBF3935}"/>
              </a:ext>
            </a:extLst>
          </p:cNvPr>
          <p:cNvGrpSpPr/>
          <p:nvPr/>
        </p:nvGrpSpPr>
        <p:grpSpPr>
          <a:xfrm>
            <a:off x="10571517" y="6014662"/>
            <a:ext cx="1548536" cy="867834"/>
            <a:chOff x="10146974" y="5706273"/>
            <a:chExt cx="2025973" cy="1135400"/>
          </a:xfrm>
        </p:grpSpPr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38F56AEA-EA2A-4452-BF01-E8BB04642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19943" y="5706273"/>
              <a:ext cx="1153004" cy="1135400"/>
            </a:xfrm>
            <a:prstGeom prst="rect">
              <a:avLst/>
            </a:prstGeom>
          </p:spPr>
        </p:pic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83A86478-C324-40E6-A1AA-853767A50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6974" y="5837467"/>
              <a:ext cx="962541" cy="791932"/>
            </a:xfrm>
            <a:prstGeom prst="rect">
              <a:avLst/>
            </a:prstGeom>
          </p:spPr>
        </p:pic>
      </p:grpSp>
      <p:sp>
        <p:nvSpPr>
          <p:cNvPr id="9" name="www.epoch.co.uk">
            <a:extLst>
              <a:ext uri="{FF2B5EF4-FFF2-40B4-BE49-F238E27FC236}">
                <a16:creationId xmlns:a16="http://schemas.microsoft.com/office/drawing/2014/main" id="{C6FA0558-B472-410E-B827-03DA4BA9E5B2}"/>
              </a:ext>
            </a:extLst>
          </p:cNvPr>
          <p:cNvSpPr txBox="1"/>
          <p:nvPr/>
        </p:nvSpPr>
        <p:spPr>
          <a:xfrm>
            <a:off x="4860026" y="6240134"/>
            <a:ext cx="2487829" cy="4001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mfortaa" panose="00000500000000000000" pitchFamily="2" charset="0"/>
                <a:ea typeface="+mn-ea"/>
                <a:cs typeface="+mn-cs"/>
              </a:rPr>
              <a:t>https://digitalbrain.ipin.edu.pl</a:t>
            </a:r>
          </a:p>
        </p:txBody>
      </p:sp>
    </p:spTree>
    <p:extLst>
      <p:ext uri="{BB962C8B-B14F-4D97-AF65-F5344CB8AC3E}">
        <p14:creationId xmlns:p14="http://schemas.microsoft.com/office/powerpoint/2010/main" val="2004135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Łącznik prosty ze strzałką 66"/>
          <p:cNvCxnSpPr/>
          <p:nvPr/>
        </p:nvCxnSpPr>
        <p:spPr>
          <a:xfrm flipH="1">
            <a:off x="11796474" y="13034155"/>
            <a:ext cx="623364" cy="336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B4558501-4420-4CB0-A78A-2D2EDFF9F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87" y="1932662"/>
            <a:ext cx="10167812" cy="3553738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35622758-1F54-400A-8C51-BB4BBC2D9786}"/>
              </a:ext>
            </a:extLst>
          </p:cNvPr>
          <p:cNvGrpSpPr/>
          <p:nvPr/>
        </p:nvGrpSpPr>
        <p:grpSpPr>
          <a:xfrm>
            <a:off x="10571517" y="6014662"/>
            <a:ext cx="1548536" cy="867834"/>
            <a:chOff x="10146974" y="5706273"/>
            <a:chExt cx="2025973" cy="1135400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0323E78E-084D-4D83-84AA-156B1A7F6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19943" y="5706273"/>
              <a:ext cx="1153004" cy="1135400"/>
            </a:xfrm>
            <a:prstGeom prst="rect">
              <a:avLst/>
            </a:prstGeom>
          </p:spPr>
        </p:pic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54623844-AA5B-4A85-8054-8F569566B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6974" y="5837467"/>
              <a:ext cx="962541" cy="791932"/>
            </a:xfrm>
            <a:prstGeom prst="rect">
              <a:avLst/>
            </a:prstGeom>
          </p:spPr>
        </p:pic>
      </p:grpSp>
      <p:sp>
        <p:nvSpPr>
          <p:cNvPr id="8" name="www.epoch.co.uk">
            <a:extLst>
              <a:ext uri="{FF2B5EF4-FFF2-40B4-BE49-F238E27FC236}">
                <a16:creationId xmlns:a16="http://schemas.microsoft.com/office/drawing/2014/main" id="{9D014265-F566-40BC-8844-7B1264FAB218}"/>
              </a:ext>
            </a:extLst>
          </p:cNvPr>
          <p:cNvSpPr txBox="1"/>
          <p:nvPr/>
        </p:nvSpPr>
        <p:spPr>
          <a:xfrm>
            <a:off x="4860026" y="6240134"/>
            <a:ext cx="2487829" cy="4001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omfortaa" panose="00000500000000000000" pitchFamily="2" charset="0"/>
                <a:ea typeface="+mn-ea"/>
                <a:cs typeface="+mn-cs"/>
              </a:rPr>
              <a:t>https://digitalbrain.ipin.edu.pl</a:t>
            </a:r>
          </a:p>
        </p:txBody>
      </p:sp>
    </p:spTree>
    <p:extLst>
      <p:ext uri="{BB962C8B-B14F-4D97-AF65-F5344CB8AC3E}">
        <p14:creationId xmlns:p14="http://schemas.microsoft.com/office/powerpoint/2010/main" val="298910187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A0F86658914CB4B80809DCDA8479AE9" ma:contentTypeVersion="11" ma:contentTypeDescription="Utwórz nowy dokument." ma:contentTypeScope="" ma:versionID="c04a8f917ae432799b65c28e2f3309c1">
  <xsd:schema xmlns:xsd="http://www.w3.org/2001/XMLSchema" xmlns:xs="http://www.w3.org/2001/XMLSchema" xmlns:p="http://schemas.microsoft.com/office/2006/metadata/properties" xmlns:ns2="9affde3b-50dd-4e74-9e2c-6b9654ae514a" xmlns:ns3="5df3a10b-8748-402e-bef4-aee373db4dbb" targetNamespace="http://schemas.microsoft.com/office/2006/metadata/properties" ma:root="true" ma:fieldsID="aee99c735deaede188f95562412e745f" ns2:_="" ns3:_="">
    <xsd:import namespace="9affde3b-50dd-4e74-9e2c-6b9654ae514a"/>
    <xsd:import namespace="5df3a10b-8748-402e-bef4-aee373db4d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ffde3b-50dd-4e74-9e2c-6b9654ae51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f3a10b-8748-402e-bef4-aee373db4db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E28105-763F-4193-B043-C170AA0A0327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5df3a10b-8748-402e-bef4-aee373db4dbb"/>
    <ds:schemaRef ds:uri="http://purl.org/dc/terms/"/>
    <ds:schemaRef ds:uri="9affde3b-50dd-4e74-9e2c-6b9654ae514a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75806B2-E0D8-4DA6-91AA-1D6F1E7B486A}">
  <ds:schemaRefs>
    <ds:schemaRef ds:uri="5df3a10b-8748-402e-bef4-aee373db4dbb"/>
    <ds:schemaRef ds:uri="9affde3b-50dd-4e74-9e2c-6b9654ae51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47DFC41-DFC4-4E70-80DB-DCB0526E92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1263</Words>
  <Application>Microsoft Office PowerPoint</Application>
  <PresentationFormat>Panoramiczny</PresentationFormat>
  <Paragraphs>230</Paragraphs>
  <Slides>22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Comfortaa</vt:lpstr>
      <vt:lpstr>Nexa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Ministerstwo Cyfryzacji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Buraczyński Łukasz</dc:creator>
  <cp:lastModifiedBy>Tomasz Stępień</cp:lastModifiedBy>
  <cp:revision>93</cp:revision>
  <dcterms:created xsi:type="dcterms:W3CDTF">2017-01-27T12:50:17Z</dcterms:created>
  <dcterms:modified xsi:type="dcterms:W3CDTF">2022-02-18T13:01:25Z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0x0101002A0F86658914CB4B80809DCDA8479AE9</vt:lpwstr>
  </property>
</Properties>
</file>