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4"/>
  </p:notesMasterIdLst>
  <p:handoutMasterIdLst>
    <p:handoutMasterId r:id="rId15"/>
  </p:handoutMasterIdLst>
  <p:sldIdLst>
    <p:sldId id="259" r:id="rId3"/>
    <p:sldId id="358" r:id="rId4"/>
    <p:sldId id="359" r:id="rId5"/>
    <p:sldId id="351" r:id="rId6"/>
    <p:sldId id="361" r:id="rId7"/>
    <p:sldId id="360" r:id="rId8"/>
    <p:sldId id="356" r:id="rId9"/>
    <p:sldId id="363" r:id="rId10"/>
    <p:sldId id="334" r:id="rId11"/>
    <p:sldId id="362" r:id="rId12"/>
    <p:sldId id="357" r:id="rId13"/>
  </p:sldIdLst>
  <p:sldSz cx="9144000" cy="6858000" type="screen4x3"/>
  <p:notesSz cx="6669088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59" autoAdjust="0"/>
    <p:restoredTop sz="94660"/>
  </p:normalViewPr>
  <p:slideViewPr>
    <p:cSldViewPr>
      <p:cViewPr>
        <p:scale>
          <a:sx n="70" d="100"/>
          <a:sy n="70" d="100"/>
        </p:scale>
        <p:origin x="-96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8250" y="2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BE32C-EAB9-4D67-B5E0-C273307D6EA0}" type="datetimeFigureOut">
              <a:rPr lang="pl-PL" smtClean="0"/>
              <a:pPr/>
              <a:t>2015-05-12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899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8250" y="9429899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5444F-F25A-4562-AD5E-47D356A3B2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4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7607" y="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2815B-C445-4F45-AC1B-3B42146D675D}" type="datetimeFigureOut">
              <a:rPr lang="pl-PL" smtClean="0"/>
              <a:pPr/>
              <a:t>2015-05-12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909" y="4715909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7607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C9DDA-ED49-46B5-9DAB-9F232E0E33B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986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8B2EB-9B32-4067-9BD4-0A6CC384709B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59F2B-0C95-441F-B3A6-B608631DB81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947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1817B-6893-44D9-B852-896DE55CE028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4005A-C8E3-45B0-8E38-DC908556BFA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82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9EB8F-57AF-41DD-B1D9-0114F7274181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98787-38C1-42B3-968B-B27E6494AC0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595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BB4E94-E22C-4801-A28B-AA57FE4F1664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59F2B-0C95-441F-B3A6-B608631DB81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481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67EEBB-D5E2-45AE-8BA4-C6AD13E32EA0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FF58B-B7B6-49CB-A666-7EFEDBC0078C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756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25AE72-44B0-4C2B-B17B-EA7F6DC8740A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4BF95C-8421-4694-8215-5058D472772D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060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6D1E8A-5184-4D90-B44E-5497F6E5CCF5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93769-6782-4C2B-9A04-5BCAA6EE3AD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665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4505D5-BA5C-4E5F-B34F-EE8AEB60835E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94E49-145C-4DFA-9F6F-76FE3364FB6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689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871AAF-CA0A-407F-8C9F-4F70D19DEE62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AF8CD2-8515-48A1-8E18-70F166468618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7108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45344F-99D7-460F-8367-6AC87C4171DB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DA22CE-805C-48A8-ABD7-0F6C4AF04B94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381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F96809-015E-46D0-8C9E-E23F378A5DF2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3D6C5-DF6F-4CD9-A278-9F7E6143458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03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B4F1B-7153-4B73-91FF-13E63FE95942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FF58B-B7B6-49CB-A666-7EFEDBC0078C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113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4F0233-D0E6-486B-97C8-5D8EF806613D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2768F-D260-49AF-AFDE-77DED5BCCA3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155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9CB16-60C9-4CA1-BC4B-A2419C87EDCB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4005A-C8E3-45B0-8E38-DC908556BFA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382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7AAAED-D947-4AA1-9BF9-4491DA825B3C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98787-38C1-42B3-968B-B27E6494AC01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91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97E25-1DC1-4D86-960E-8DC19499B087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BF95C-8421-4694-8215-5058D472772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35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5463E-5112-46DB-A86C-522A5358B232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93769-6782-4C2B-9A04-5BCAA6EE3AD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37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49B3A-75CB-4387-A06E-CB8169CDA725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94E49-145C-4DFA-9F6F-76FE3364FB6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02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 err="1" smtClean="0"/>
              <a:t>grtweyrwe</a:t>
            </a:r>
            <a:endParaRPr lang="pl-PL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0289A-A776-428C-BB3F-15F82304F7F5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F8CD2-8515-48A1-8E18-70F16646861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75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D2C99-E1DB-4D60-9251-99528542EE32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A22CE-805C-48A8-ABD7-0F6C4AF04B9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098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8EB59-2F0F-4EA6-9118-4F4C9FC83E37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3D6C5-DF6F-4CD9-A278-9F7E6143458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25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EFC45-9C1D-4016-87CB-1172751CED2B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2768F-D260-49AF-AFDE-77DED5BCCA3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02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99CCFF">
            <a:alpha val="3490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6876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err="1" smtClean="0"/>
              <a:t>Click</a:t>
            </a:r>
            <a:r>
              <a:rPr lang="pl-PL" altLang="pl-PL" dirty="0" smtClean="0"/>
              <a:t> to </a:t>
            </a:r>
            <a:r>
              <a:rPr lang="pl-PL" altLang="pl-PL" dirty="0" err="1" smtClean="0"/>
              <a:t>edit</a:t>
            </a:r>
            <a:r>
              <a:rPr lang="pl-PL" altLang="pl-PL" dirty="0" smtClean="0"/>
              <a:t> Master </a:t>
            </a:r>
            <a:r>
              <a:rPr lang="pl-PL" altLang="pl-PL" dirty="0" err="1" smtClean="0"/>
              <a:t>title</a:t>
            </a:r>
            <a:r>
              <a:rPr lang="pl-PL" altLang="pl-PL" dirty="0" smtClean="0"/>
              <a:t>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636912"/>
            <a:ext cx="7958138" cy="338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err="1" smtClean="0"/>
              <a:t>Click</a:t>
            </a:r>
            <a:r>
              <a:rPr lang="pl-PL" altLang="pl-PL" dirty="0" smtClean="0"/>
              <a:t> to </a:t>
            </a:r>
            <a:r>
              <a:rPr lang="pl-PL" altLang="pl-PL" dirty="0" err="1" smtClean="0"/>
              <a:t>edit</a:t>
            </a:r>
            <a:r>
              <a:rPr lang="pl-PL" altLang="pl-PL" dirty="0" smtClean="0"/>
              <a:t> Master </a:t>
            </a:r>
            <a:r>
              <a:rPr lang="pl-PL" altLang="pl-PL" dirty="0" err="1" smtClean="0"/>
              <a:t>text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styles</a:t>
            </a:r>
            <a:endParaRPr lang="pl-PL" altLang="pl-PL" dirty="0" smtClean="0"/>
          </a:p>
          <a:p>
            <a:pPr lvl="1"/>
            <a:r>
              <a:rPr lang="pl-PL" altLang="pl-PL" dirty="0" smtClean="0"/>
              <a:t>Second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  <a:p>
            <a:pPr lvl="2"/>
            <a:r>
              <a:rPr lang="pl-PL" altLang="pl-PL" dirty="0" smtClean="0"/>
              <a:t>Third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  <a:p>
            <a:pPr lvl="3"/>
            <a:r>
              <a:rPr lang="pl-PL" altLang="pl-PL" dirty="0" err="1" smtClean="0"/>
              <a:t>Fourth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  <a:p>
            <a:pPr lvl="4"/>
            <a:r>
              <a:rPr lang="pl-PL" altLang="pl-PL" dirty="0" err="1" smtClean="0"/>
              <a:t>Fifth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04664"/>
            <a:ext cx="281027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fld id="{3F1C14DE-D5C6-49E2-9F37-BDC8DE149502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404664"/>
            <a:ext cx="144016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04664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fld id="{67ED36BA-473C-4C7C-BED1-ACAF380598F5}" type="slidenum">
              <a:rPr lang="pl-PL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pic>
        <p:nvPicPr>
          <p:cNvPr id="9" name="Picture 9" descr="Z:\Promocja\_Grafika\logotypy - pozostałe inne\Solid\znaczekEFIOPT.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0064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42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0C9BC9D9-D6BD-40CC-A3C7-1B0FF9EC8D0F}" type="datetime1">
              <a:rPr lang="pl-PL" smtClean="0">
                <a:solidFill>
                  <a:srgbClr val="000000"/>
                </a:solidFill>
              </a:rPr>
              <a:t>2015-05-12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67ED36BA-473C-4C7C-BED1-ACAF380598F5}" type="slidenum">
              <a:rPr lang="pl-PL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pic>
        <p:nvPicPr>
          <p:cNvPr id="7" name="Picture 9" descr="Z:\Promocja\_Grafika\logotypy - pozostałe inne\Solid\znaczekEFIOPT.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0064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506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5" y="2276872"/>
            <a:ext cx="8001000" cy="3096344"/>
          </a:xfrm>
        </p:spPr>
        <p:txBody>
          <a:bodyPr anchor="t">
            <a:normAutofit/>
          </a:bodyPr>
          <a:lstStyle/>
          <a:p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3200" cap="small" dirty="0" smtClean="0">
                <a:solidFill>
                  <a:schemeClr val="accent6">
                    <a:lumMod val="50000"/>
                  </a:schemeClr>
                </a:solidFill>
              </a:rPr>
              <a:t>FUNDUSZ AZYLU, MIGRACJI I INTEGRACJI</a:t>
            </a:r>
            <a:br>
              <a:rPr lang="pl-PL" sz="3200" cap="small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3200" cap="small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pl-PL" sz="3200" cap="small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3200" cap="small" dirty="0" smtClean="0">
                <a:solidFill>
                  <a:schemeClr val="accent6">
                    <a:lumMod val="50000"/>
                  </a:schemeClr>
                </a:solidFill>
              </a:rPr>
              <a:t>B</a:t>
            </a:r>
            <a:r>
              <a:rPr lang="pl-PL" sz="3200" cap="small" dirty="0" smtClean="0">
                <a:solidFill>
                  <a:schemeClr val="accent6">
                    <a:lumMod val="50000"/>
                  </a:schemeClr>
                </a:solidFill>
              </a:rPr>
              <a:t>łędy najczęściej </a:t>
            </a:r>
            <a:r>
              <a:rPr lang="pl-PL" sz="3200" cap="small" dirty="0" smtClean="0">
                <a:solidFill>
                  <a:schemeClr val="accent6">
                    <a:lumMod val="50000"/>
                  </a:schemeClr>
                </a:solidFill>
              </a:rPr>
              <a:t>popełniane </a:t>
            </a:r>
            <a:r>
              <a:rPr lang="pl-PL" sz="3200" cap="small" dirty="0" smtClean="0">
                <a:solidFill>
                  <a:schemeClr val="accent6">
                    <a:lumMod val="50000"/>
                  </a:schemeClr>
                </a:solidFill>
              </a:rPr>
              <a:t>we </a:t>
            </a:r>
            <a:r>
              <a:rPr lang="pl-PL" sz="3200" cap="small" dirty="0">
                <a:solidFill>
                  <a:schemeClr val="accent6">
                    <a:lumMod val="50000"/>
                  </a:schemeClr>
                </a:solidFill>
              </a:rPr>
              <a:t>w</a:t>
            </a:r>
            <a:r>
              <a:rPr lang="pl-PL" sz="3200" cap="small" dirty="0" smtClean="0">
                <a:solidFill>
                  <a:schemeClr val="accent6">
                    <a:lumMod val="50000"/>
                  </a:schemeClr>
                </a:solidFill>
              </a:rPr>
              <a:t>nioskach</a:t>
            </a:r>
            <a:endParaRPr lang="pl-PL" sz="28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52084" y="14139"/>
            <a:ext cx="1981200" cy="476250"/>
          </a:xfrm>
        </p:spPr>
        <p:txBody>
          <a:bodyPr/>
          <a:lstStyle/>
          <a:p>
            <a:pPr>
              <a:defRPr/>
            </a:pPr>
            <a:endParaRPr lang="pl-PL" dirty="0" smtClean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89113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683568" y="5661248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altLang="pl-PL" dirty="0" smtClean="0">
                <a:latin typeface="Calibri" pitchFamily="34" charset="0"/>
              </a:rPr>
              <a:t>Bartosz Ziółkowski 				Warszawa, 12 maja 2015 </a:t>
            </a:r>
            <a:r>
              <a:rPr lang="pl-PL" altLang="pl-PL" dirty="0">
                <a:latin typeface="Calibri" pitchFamily="34" charset="0"/>
              </a:rPr>
              <a:t>r.</a:t>
            </a:r>
            <a:endParaRPr lang="pl-PL" dirty="0"/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97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852936"/>
            <a:ext cx="8101781" cy="3816424"/>
          </a:xfrm>
        </p:spPr>
        <p:txBody>
          <a:bodyPr anchor="t">
            <a:normAutofit fontScale="90000"/>
          </a:bodyPr>
          <a:lstStyle/>
          <a:p>
            <a:pPr lvl="0" algn="l"/>
            <a:r>
              <a:rPr lang="pl-PL" sz="2800" dirty="0"/>
              <a:t>4. Brak uzasadnienia wydatku.</a:t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5. Niska efektywność kosztowa spowodowana celowym i sztucznym rozciągnięciem w czasie działań.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6</a:t>
            </a:r>
            <a:r>
              <a:rPr lang="pl-PL" sz="2800" dirty="0" smtClean="0"/>
              <a:t>. Zbyt rozbudowany personel zarządzający</a:t>
            </a:r>
            <a:br>
              <a:rPr lang="pl-PL" sz="28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62E290F1-396D-4E5C-84FE-0906A2EEE587}" type="slidenum">
              <a:rPr lang="pl-PL" smtClean="0">
                <a:solidFill>
                  <a:srgbClr val="000000"/>
                </a:solidFill>
              </a:rPr>
              <a:t>10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957828" y="2025700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BUDŻET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94186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852936"/>
            <a:ext cx="8101781" cy="3816424"/>
          </a:xfrm>
        </p:spPr>
        <p:txBody>
          <a:bodyPr anchor="t">
            <a:normAutofit/>
          </a:bodyPr>
          <a:lstStyle/>
          <a:p>
            <a:pPr lvl="0" algn="l"/>
            <a:r>
              <a:rPr lang="pl-PL" sz="2800" dirty="0" smtClean="0"/>
              <a:t>1. Niewystarczający opis wkładu </a:t>
            </a:r>
            <a:r>
              <a:rPr lang="pl-PL" sz="2800" dirty="0" smtClean="0"/>
              <a:t>partnera</a:t>
            </a:r>
            <a:br>
              <a:rPr lang="pl-PL" sz="2800" dirty="0" smtClean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2. Deklaracja partnerstwa niepodpisana przez Wnioskodawcę (tylko </a:t>
            </a:r>
            <a:r>
              <a:rPr lang="pl-PL" sz="2800" smtClean="0"/>
              <a:t>pozostali partnerzy)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62E290F1-396D-4E5C-84FE-0906A2EEE587}" type="slidenum">
              <a:rPr lang="pl-PL" smtClean="0">
                <a:solidFill>
                  <a:srgbClr val="000000"/>
                </a:solidFill>
              </a:rPr>
              <a:t>11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957828" y="2025700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PARTNERSTWO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08671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432048"/>
          </a:xfrm>
        </p:spPr>
        <p:txBody>
          <a:bodyPr anchor="t">
            <a:normAutofit fontScale="90000"/>
          </a:bodyPr>
          <a:lstStyle/>
          <a:p>
            <a:r>
              <a:rPr lang="pl-PL" sz="3100" b="1" dirty="0" smtClean="0"/>
              <a:t>ARKUSZ OCENY PROJEKTU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788D0680-67E7-4F6F-A30D-2E4D18CFDF77}" type="slidenum">
              <a:rPr lang="pl-PL" smtClean="0">
                <a:solidFill>
                  <a:srgbClr val="000000"/>
                </a:solidFill>
              </a:rPr>
              <a:t>2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4"/>
          <p:cNvSpPr txBox="1">
            <a:spLocks/>
          </p:cNvSpPr>
          <p:nvPr/>
        </p:nvSpPr>
        <p:spPr>
          <a:xfrm>
            <a:off x="395534" y="2924944"/>
            <a:ext cx="8101781" cy="309634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000" b="1" dirty="0"/>
              <a:t>Czy i w jakim stopniu projekt przyczynia się do polepszenia sytuacji grupy docelowej</a:t>
            </a:r>
            <a:r>
              <a:rPr lang="pl-PL" sz="2000" b="1" dirty="0"/>
              <a:t>? Czy i w jakim stopniu projekt </a:t>
            </a:r>
            <a:r>
              <a:rPr lang="pl-PL" sz="2000" b="1" dirty="0" smtClean="0"/>
              <a:t>odpowiada </a:t>
            </a:r>
            <a:r>
              <a:rPr lang="pl-PL" sz="2000" b="1" dirty="0"/>
              <a:t>na istniejące problemy?</a:t>
            </a:r>
          </a:p>
          <a:p>
            <a:pPr algn="l"/>
            <a:endParaRPr lang="pl-PL" sz="2000" b="1" dirty="0" smtClean="0"/>
          </a:p>
          <a:p>
            <a:pPr marL="457200" indent="-457200" algn="l">
              <a:buAutoNum type="arabicPeriod"/>
            </a:pPr>
            <a:r>
              <a:rPr lang="pl-PL" sz="2000" dirty="0" smtClean="0"/>
              <a:t>Brak </a:t>
            </a:r>
            <a:r>
              <a:rPr lang="pl-PL" sz="2000" dirty="0"/>
              <a:t>rzetelnego odniesienia się do problemów grupy docelowej, do której skierowany jest projekt</a:t>
            </a:r>
            <a:r>
              <a:rPr lang="pl-PL" sz="2000" dirty="0" smtClean="0"/>
              <a:t>.</a:t>
            </a:r>
          </a:p>
          <a:p>
            <a:pPr algn="l"/>
            <a:r>
              <a:rPr lang="pl-PL" sz="2000" dirty="0" smtClean="0"/>
              <a:t> </a:t>
            </a:r>
          </a:p>
          <a:p>
            <a:pPr algn="l"/>
            <a:r>
              <a:rPr lang="pl-PL" sz="2000" dirty="0" smtClean="0"/>
              <a:t>2. Problemy </a:t>
            </a:r>
            <a:r>
              <a:rPr lang="pl-PL" sz="2000" dirty="0"/>
              <a:t>grupy docelowej uznaje się za uniwersalne i oczywiste i wszyscy je znają. A </a:t>
            </a:r>
            <a:r>
              <a:rPr lang="pl-PL" sz="2000" dirty="0" smtClean="0"/>
              <a:t>przecież: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000" dirty="0" smtClean="0"/>
              <a:t> </a:t>
            </a:r>
            <a:r>
              <a:rPr lang="pl-PL" sz="2000" dirty="0"/>
              <a:t>inna jest sytuacja w Warszawie, inna we </a:t>
            </a:r>
            <a:r>
              <a:rPr lang="pl-PL" sz="2000" dirty="0" smtClean="0"/>
              <a:t>Wrocławiu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000" dirty="0" smtClean="0"/>
              <a:t> inne </a:t>
            </a:r>
            <a:r>
              <a:rPr lang="pl-PL" sz="2000" dirty="0"/>
              <a:t>problemy mają studenci, a inne wykwalifikowani </a:t>
            </a:r>
            <a:r>
              <a:rPr lang="pl-PL" sz="2000" dirty="0" smtClean="0"/>
              <a:t>cudzoziemcy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000" dirty="0" smtClean="0"/>
              <a:t> inne </a:t>
            </a:r>
            <a:r>
              <a:rPr lang="pl-PL" sz="2000" dirty="0"/>
              <a:t>mają problemy </a:t>
            </a:r>
            <a:r>
              <a:rPr lang="pl-PL" sz="2000" dirty="0" smtClean="0"/>
              <a:t>Wietnamczycy </a:t>
            </a:r>
            <a:r>
              <a:rPr lang="pl-PL" sz="2000" dirty="0"/>
              <a:t>vs np. </a:t>
            </a:r>
            <a:r>
              <a:rPr lang="pl-PL" sz="2000" dirty="0" smtClean="0"/>
              <a:t>Ukraińcy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000" dirty="0" smtClean="0"/>
              <a:t> inne (lokalnie) są </a:t>
            </a:r>
            <a:r>
              <a:rPr lang="pl-PL" sz="2000" dirty="0"/>
              <a:t>kwestie związane ze społeczeństwem </a:t>
            </a:r>
            <a:r>
              <a:rPr lang="pl-PL" sz="2000" dirty="0" smtClean="0"/>
              <a:t>przyjmującym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l-PL" sz="2000" dirty="0"/>
          </a:p>
          <a:p>
            <a:pPr algn="l"/>
            <a:endParaRPr lang="pl-PL" sz="2000" dirty="0"/>
          </a:p>
          <a:p>
            <a:pPr marL="342900" lvl="0" indent="-342900" algn="l">
              <a:buFontTx/>
              <a:buChar char="-"/>
            </a:pPr>
            <a:endParaRPr lang="pl-PL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23309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432048"/>
          </a:xfrm>
        </p:spPr>
        <p:txBody>
          <a:bodyPr anchor="t">
            <a:normAutofit fontScale="90000"/>
          </a:bodyPr>
          <a:lstStyle/>
          <a:p>
            <a:r>
              <a:rPr lang="pl-PL" sz="3100" b="1" dirty="0" smtClean="0"/>
              <a:t>ARKUSZ OCENY PROJEKTU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788D0680-67E7-4F6F-A30D-2E4D18CFDF77}" type="slidenum">
              <a:rPr lang="pl-PL" smtClean="0">
                <a:solidFill>
                  <a:srgbClr val="000000"/>
                </a:solidFill>
              </a:rPr>
              <a:t>3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4"/>
          <p:cNvSpPr txBox="1">
            <a:spLocks/>
          </p:cNvSpPr>
          <p:nvPr/>
        </p:nvSpPr>
        <p:spPr>
          <a:xfrm>
            <a:off x="395534" y="2924944"/>
            <a:ext cx="8101781" cy="30963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000" b="1" dirty="0"/>
              <a:t>Czy i w jakim stopniu projekt przyczynia się do polepszenia sytuacji grupy docelowej</a:t>
            </a:r>
            <a:r>
              <a:rPr lang="pl-PL" sz="2000" b="1" dirty="0" smtClean="0"/>
              <a:t>? Czy i w jakim stopniu projekt odpowiada na istniejące problemy?</a:t>
            </a:r>
          </a:p>
          <a:p>
            <a:pPr algn="l"/>
            <a:endParaRPr lang="pl-PL" sz="2000" dirty="0" smtClean="0"/>
          </a:p>
          <a:p>
            <a:pPr algn="l"/>
            <a:r>
              <a:rPr lang="pl-PL" sz="2000" dirty="0" smtClean="0"/>
              <a:t>3. pożądane jest posługiwanie się w uzasadnieniach danymi </a:t>
            </a:r>
            <a:r>
              <a:rPr lang="pl-PL" sz="2000" dirty="0"/>
              <a:t>co do liczby cudzoziemców w danym regionie i ich profilu (albo </a:t>
            </a:r>
            <a:r>
              <a:rPr lang="pl-PL" sz="2000" dirty="0" smtClean="0"/>
              <a:t>np. w szkole), </a:t>
            </a:r>
            <a:r>
              <a:rPr lang="pl-PL" sz="2000" dirty="0"/>
              <a:t>żeby można było ocenić, </a:t>
            </a:r>
            <a:r>
              <a:rPr lang="pl-PL" sz="2000" dirty="0" smtClean="0"/>
              <a:t>jakie są potrzeby </a:t>
            </a:r>
            <a:r>
              <a:rPr lang="pl-PL" sz="2000" dirty="0"/>
              <a:t>w danym obszarze.</a:t>
            </a:r>
          </a:p>
          <a:p>
            <a:endParaRPr lang="pl-PL" sz="2000" dirty="0"/>
          </a:p>
          <a:p>
            <a:pPr marL="342900" lvl="0" indent="-342900" algn="l">
              <a:buFontTx/>
              <a:buChar char="-"/>
            </a:pPr>
            <a:endParaRPr lang="pl-PL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45989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432048"/>
          </a:xfrm>
        </p:spPr>
        <p:txBody>
          <a:bodyPr anchor="t">
            <a:normAutofit fontScale="90000"/>
          </a:bodyPr>
          <a:lstStyle/>
          <a:p>
            <a:r>
              <a:rPr lang="pl-PL" sz="3100" b="1" dirty="0" smtClean="0"/>
              <a:t>OPIS DZIAŁAŃ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788D0680-67E7-4F6F-A30D-2E4D18CFDF77}" type="slidenum">
              <a:rPr lang="pl-PL" smtClean="0">
                <a:solidFill>
                  <a:srgbClr val="000000"/>
                </a:solidFill>
              </a:rPr>
              <a:t>4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4"/>
          <p:cNvSpPr txBox="1">
            <a:spLocks/>
          </p:cNvSpPr>
          <p:nvPr/>
        </p:nvSpPr>
        <p:spPr>
          <a:xfrm>
            <a:off x="395534" y="2924944"/>
            <a:ext cx="8101781" cy="30963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+mj-lt"/>
              <a:buAutoNum type="arabicPeriod"/>
            </a:pPr>
            <a:r>
              <a:rPr lang="pl-PL" sz="2400" dirty="0" smtClean="0"/>
              <a:t>Brak </a:t>
            </a:r>
            <a:r>
              <a:rPr lang="pl-PL" sz="2400" dirty="0"/>
              <a:t>zgodności, spójności w zakresie opisu </a:t>
            </a:r>
            <a:r>
              <a:rPr lang="pl-PL" sz="2400" dirty="0" smtClean="0"/>
              <a:t>celów, działań, rezultatów </a:t>
            </a:r>
            <a:r>
              <a:rPr lang="pl-PL" sz="2400" dirty="0"/>
              <a:t>i </a:t>
            </a:r>
            <a:r>
              <a:rPr lang="pl-PL" sz="2400" dirty="0" smtClean="0"/>
              <a:t>harmonogramu, budżetu.</a:t>
            </a:r>
            <a:endParaRPr lang="pl-PL" sz="2400" dirty="0" smtClean="0"/>
          </a:p>
          <a:p>
            <a:pPr marL="457200" indent="-457200" algn="l">
              <a:buFont typeface="+mj-lt"/>
              <a:buAutoNum type="arabicPeriod"/>
            </a:pPr>
            <a:endParaRPr lang="pl-PL" sz="2400" dirty="0"/>
          </a:p>
          <a:p>
            <a:pPr marL="457200" indent="-457200" algn="l">
              <a:buFont typeface="+mj-lt"/>
              <a:buAutoNum type="arabicPeriod"/>
            </a:pPr>
            <a:r>
              <a:rPr lang="pl-PL" sz="2400" dirty="0"/>
              <a:t>B</a:t>
            </a:r>
            <a:r>
              <a:rPr lang="pl-PL" sz="2400" dirty="0" smtClean="0"/>
              <a:t>rak </a:t>
            </a:r>
            <a:r>
              <a:rPr lang="pl-PL" sz="2400" dirty="0"/>
              <a:t>spójności i zgodności opisu działań z planowanym </a:t>
            </a:r>
            <a:r>
              <a:rPr lang="pl-PL" sz="2400" dirty="0" smtClean="0"/>
              <a:t>budżetem.</a:t>
            </a:r>
          </a:p>
          <a:p>
            <a:pPr marL="457200" indent="-457200" algn="l">
              <a:buFont typeface="+mj-lt"/>
              <a:buAutoNum type="arabicPeriod"/>
            </a:pPr>
            <a:endParaRPr lang="pl-PL" sz="2400" dirty="0"/>
          </a:p>
          <a:p>
            <a:pPr marL="457200" indent="-457200" algn="l">
              <a:buFont typeface="+mj-lt"/>
              <a:buAutoNum type="arabicPeriod"/>
            </a:pPr>
            <a:r>
              <a:rPr lang="pl-PL" sz="2400" dirty="0"/>
              <a:t>M</a:t>
            </a:r>
            <a:r>
              <a:rPr lang="pl-PL" sz="2400" dirty="0" smtClean="0"/>
              <a:t>ało </a:t>
            </a:r>
            <a:r>
              <a:rPr lang="pl-PL" sz="2400" dirty="0" smtClean="0"/>
              <a:t>precyzyjnie lub niewystarczająco </a:t>
            </a:r>
            <a:r>
              <a:rPr lang="pl-PL" sz="2400" dirty="0"/>
              <a:t>opisane </a:t>
            </a:r>
            <a:r>
              <a:rPr lang="pl-PL" sz="2400" dirty="0" smtClean="0"/>
              <a:t>działania – czy wnioskodawca dokładnie wie co i jak zamierza przeprowadzać?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37968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432048"/>
          </a:xfrm>
        </p:spPr>
        <p:txBody>
          <a:bodyPr anchor="t">
            <a:normAutofit fontScale="90000"/>
          </a:bodyPr>
          <a:lstStyle/>
          <a:p>
            <a:r>
              <a:rPr lang="pl-PL" sz="3100" b="1" dirty="0" smtClean="0"/>
              <a:t>OPIS DZIAŁAŃ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788D0680-67E7-4F6F-A30D-2E4D18CFDF77}" type="slidenum">
              <a:rPr lang="pl-PL" smtClean="0">
                <a:solidFill>
                  <a:srgbClr val="000000"/>
                </a:solidFill>
              </a:rPr>
              <a:t>5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4"/>
          <p:cNvSpPr txBox="1">
            <a:spLocks/>
          </p:cNvSpPr>
          <p:nvPr/>
        </p:nvSpPr>
        <p:spPr>
          <a:xfrm>
            <a:off x="395534" y="2924944"/>
            <a:ext cx="8101781" cy="30963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400" dirty="0" smtClean="0"/>
              <a:t>4. Słaby </a:t>
            </a:r>
            <a:r>
              <a:rPr lang="pl-PL" sz="2400" dirty="0"/>
              <a:t>opis  efektu długofalowego projektu.</a:t>
            </a:r>
          </a:p>
          <a:p>
            <a:pPr marL="457200" indent="-457200" algn="l">
              <a:buFont typeface="+mj-lt"/>
              <a:buAutoNum type="arabicPeriod"/>
            </a:pPr>
            <a:endParaRPr lang="pl-PL" sz="2400" dirty="0"/>
          </a:p>
          <a:p>
            <a:pPr algn="l"/>
            <a:r>
              <a:rPr lang="pl-PL" sz="2400" dirty="0" smtClean="0"/>
              <a:t>5. Zbędne </a:t>
            </a:r>
            <a:r>
              <a:rPr lang="pl-PL" sz="2400" dirty="0"/>
              <a:t>powtarzanie tych samych informacji w różnych miejscach wniosku</a:t>
            </a:r>
            <a:r>
              <a:rPr lang="pl-PL" sz="2400" dirty="0" smtClean="0"/>
              <a:t>.</a:t>
            </a:r>
          </a:p>
          <a:p>
            <a:pPr algn="l"/>
            <a:endParaRPr lang="pl-PL" sz="2400" dirty="0"/>
          </a:p>
          <a:p>
            <a:pPr algn="l"/>
            <a:r>
              <a:rPr lang="pl-PL" sz="2400" dirty="0" smtClean="0"/>
              <a:t>6. </a:t>
            </a:r>
            <a:r>
              <a:rPr lang="pl-PL" sz="2400" dirty="0"/>
              <a:t>W</a:t>
            </a:r>
            <a:r>
              <a:rPr lang="pl-PL" sz="2400" dirty="0" smtClean="0"/>
              <a:t>pisywanie informacji w </a:t>
            </a:r>
            <a:r>
              <a:rPr lang="pl-PL" sz="2400" dirty="0"/>
              <a:t>nieodpowiednie </a:t>
            </a:r>
            <a:r>
              <a:rPr lang="pl-PL" sz="2400" dirty="0" smtClean="0"/>
              <a:t>rubryki.</a:t>
            </a:r>
            <a:endParaRPr lang="pl-PL" sz="2400" dirty="0"/>
          </a:p>
          <a:p>
            <a:pPr marL="342900" lvl="0" indent="-342900" algn="l">
              <a:buFontTx/>
              <a:buChar char="-"/>
            </a:pPr>
            <a:endParaRPr lang="pl-PL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16381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432048"/>
          </a:xfrm>
        </p:spPr>
        <p:txBody>
          <a:bodyPr anchor="t">
            <a:normAutofit fontScale="90000"/>
          </a:bodyPr>
          <a:lstStyle/>
          <a:p>
            <a:r>
              <a:rPr lang="pl-PL" sz="3100" b="1" dirty="0" smtClean="0"/>
              <a:t>OPIS KOMPATYBILNOŚCIO DZIAŁAŃ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788D0680-67E7-4F6F-A30D-2E4D18CFDF77}" type="slidenum">
              <a:rPr lang="pl-PL" smtClean="0">
                <a:solidFill>
                  <a:srgbClr val="000000"/>
                </a:solidFill>
              </a:rPr>
              <a:t>6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4"/>
          <p:cNvSpPr txBox="1">
            <a:spLocks/>
          </p:cNvSpPr>
          <p:nvPr/>
        </p:nvSpPr>
        <p:spPr>
          <a:xfrm>
            <a:off x="395534" y="2924944"/>
            <a:ext cx="8101781" cy="30963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+mj-lt"/>
              <a:buAutoNum type="arabicPeriod"/>
            </a:pPr>
            <a:r>
              <a:rPr lang="pl-PL" sz="2000" dirty="0" smtClean="0"/>
              <a:t>Brak odniesienia do lokalnych/regionalnych strategii</a:t>
            </a:r>
          </a:p>
          <a:p>
            <a:pPr marL="457200" indent="-457200" algn="l">
              <a:buFont typeface="+mj-lt"/>
              <a:buAutoNum type="arabicPeriod"/>
            </a:pPr>
            <a:endParaRPr lang="pl-PL" sz="2000" dirty="0" smtClean="0"/>
          </a:p>
          <a:p>
            <a:pPr marL="457200" indent="-457200" algn="l">
              <a:buFont typeface="+mj-lt"/>
              <a:buAutoNum type="arabicPeriod"/>
            </a:pPr>
            <a:r>
              <a:rPr lang="pl-PL" sz="2000" dirty="0" smtClean="0"/>
              <a:t>Brak wskazania </a:t>
            </a:r>
            <a:r>
              <a:rPr lang="pl-PL" sz="2000" dirty="0"/>
              <a:t>świadomość realizacji projektów przez inne </a:t>
            </a:r>
            <a:r>
              <a:rPr lang="pl-PL" sz="2000" dirty="0" smtClean="0"/>
              <a:t>organizacje</a:t>
            </a:r>
          </a:p>
          <a:p>
            <a:pPr marL="457200" indent="-457200" algn="l">
              <a:buFont typeface="+mj-lt"/>
              <a:buAutoNum type="arabicPeriod"/>
            </a:pPr>
            <a:endParaRPr lang="pl-PL" sz="2000" dirty="0" smtClean="0"/>
          </a:p>
          <a:p>
            <a:pPr marL="457200" indent="-457200" algn="l">
              <a:buFont typeface="+mj-lt"/>
              <a:buAutoNum type="arabicPeriod"/>
            </a:pPr>
            <a:r>
              <a:rPr lang="pl-PL" sz="2000" dirty="0" smtClean="0"/>
              <a:t>Warto odnieść </a:t>
            </a:r>
            <a:r>
              <a:rPr lang="pl-PL" sz="2000" dirty="0"/>
              <a:t>się do Polityki Migracyjnej i najlepiej napisać </a:t>
            </a:r>
            <a:r>
              <a:rPr lang="pl-PL" sz="2000" b="1" dirty="0"/>
              <a:t>w jakim sensie projekt się wpisuje</a:t>
            </a:r>
            <a:r>
              <a:rPr lang="pl-PL" sz="2000" dirty="0"/>
              <a:t>. </a:t>
            </a:r>
            <a:endParaRPr lang="pl-PL" sz="2000" dirty="0" smtClean="0"/>
          </a:p>
          <a:p>
            <a:pPr marL="457200" indent="-457200" algn="l">
              <a:buFont typeface="+mj-lt"/>
              <a:buAutoNum type="arabicPeriod"/>
            </a:pPr>
            <a:endParaRPr lang="pl-PL" sz="2000" dirty="0" smtClean="0"/>
          </a:p>
          <a:p>
            <a:pPr marL="457200" indent="-457200" algn="l">
              <a:buFont typeface="+mj-lt"/>
              <a:buAutoNum type="arabicPeriod"/>
            </a:pPr>
            <a:r>
              <a:rPr lang="pl-PL" sz="2000" dirty="0" smtClean="0"/>
              <a:t>Nie </a:t>
            </a:r>
            <a:r>
              <a:rPr lang="pl-PL" sz="2000" dirty="0"/>
              <a:t>należy opisywać </a:t>
            </a:r>
            <a:r>
              <a:rPr lang="pl-PL" sz="2000" dirty="0" smtClean="0"/>
              <a:t>znowu</a:t>
            </a:r>
            <a:r>
              <a:rPr lang="pl-PL" sz="2000" dirty="0"/>
              <a:t>, ale innymi słowami, czemu służy projekt.</a:t>
            </a:r>
          </a:p>
          <a:p>
            <a:pPr marL="342900" lvl="0" indent="-342900" algn="l">
              <a:buFontTx/>
              <a:buChar char="-"/>
            </a:pPr>
            <a:endParaRPr lang="pl-PL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01872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432048"/>
          </a:xfrm>
        </p:spPr>
        <p:txBody>
          <a:bodyPr anchor="t">
            <a:normAutofit fontScale="90000"/>
          </a:bodyPr>
          <a:lstStyle/>
          <a:p>
            <a:r>
              <a:rPr lang="pl-PL" sz="3100" b="1" dirty="0" smtClean="0"/>
              <a:t>WSKAŹNIKI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788D0680-67E7-4F6F-A30D-2E4D18CFDF77}" type="slidenum">
              <a:rPr lang="pl-PL" smtClean="0">
                <a:solidFill>
                  <a:srgbClr val="000000"/>
                </a:solidFill>
              </a:rPr>
              <a:t>7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4"/>
          <p:cNvSpPr txBox="1">
            <a:spLocks/>
          </p:cNvSpPr>
          <p:nvPr/>
        </p:nvSpPr>
        <p:spPr>
          <a:xfrm>
            <a:off x="395534" y="2924944"/>
            <a:ext cx="8101781" cy="352839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pl-PL" sz="2400" dirty="0" smtClean="0"/>
              <a:t>1. Wartość wskaźnika nie wynika z treści wniosku, gdyż: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pl-PL" sz="2400" dirty="0"/>
          </a:p>
          <a:p>
            <a:pPr marL="342900" lvl="0" indent="-342900" algn="l">
              <a:buFontTx/>
              <a:buChar char="-"/>
            </a:pPr>
            <a:r>
              <a:rPr lang="pl-PL" sz="2400" dirty="0" smtClean="0"/>
              <a:t>we wniosku brak wskazania wartości liczbowych</a:t>
            </a:r>
          </a:p>
          <a:p>
            <a:pPr marL="342900" indent="-342900" algn="l">
              <a:buFontTx/>
              <a:buChar char="-"/>
            </a:pPr>
            <a:r>
              <a:rPr lang="pl-PL" sz="2400" dirty="0"/>
              <a:t>w</a:t>
            </a:r>
            <a:r>
              <a:rPr lang="pl-PL" sz="2400" dirty="0" smtClean="0"/>
              <a:t>e wniosku brak opisu, który można przyporządkować do wskaźnika</a:t>
            </a:r>
          </a:p>
          <a:p>
            <a:pPr marL="342900" indent="-342900" algn="l">
              <a:buFontTx/>
              <a:buChar char="-"/>
            </a:pPr>
            <a:r>
              <a:rPr lang="pl-PL" sz="2400" dirty="0" smtClean="0"/>
              <a:t>nie </a:t>
            </a:r>
            <a:r>
              <a:rPr lang="pl-PL" sz="2400" dirty="0"/>
              <a:t>sposób znaleźć logicznego połączenia z treścią i wartościami tam podanymi a wartością wskaźników w formularzu</a:t>
            </a:r>
          </a:p>
          <a:p>
            <a:pPr lvl="0" algn="l"/>
            <a:endParaRPr lang="pl-PL" sz="2400" dirty="0" smtClean="0"/>
          </a:p>
          <a:p>
            <a:pPr algn="l"/>
            <a:r>
              <a:rPr lang="pl-PL" sz="2400" dirty="0" smtClean="0"/>
              <a:t>2. Niespójność </a:t>
            </a:r>
            <a:r>
              <a:rPr lang="pl-PL" sz="2400" dirty="0"/>
              <a:t>pomiędzy wskaźnikami z formularza a tymi z treści </a:t>
            </a:r>
            <a:r>
              <a:rPr lang="pl-PL" sz="2400" dirty="0" smtClean="0"/>
              <a:t>wniosku (o ile są</a:t>
            </a:r>
            <a:r>
              <a:rPr lang="pl-PL" sz="2400" dirty="0" smtClean="0"/>
              <a:t>).</a:t>
            </a:r>
            <a:endParaRPr lang="pl-PL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1069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432048"/>
          </a:xfrm>
        </p:spPr>
        <p:txBody>
          <a:bodyPr anchor="t">
            <a:normAutofit fontScale="90000"/>
          </a:bodyPr>
          <a:lstStyle/>
          <a:p>
            <a:r>
              <a:rPr lang="pl-PL" sz="3100" b="1" dirty="0" smtClean="0"/>
              <a:t>WSKAŹNIKI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788D0680-67E7-4F6F-A30D-2E4D18CFDF77}" type="slidenum">
              <a:rPr lang="pl-PL" smtClean="0">
                <a:solidFill>
                  <a:srgbClr val="000000"/>
                </a:solidFill>
              </a:rPr>
              <a:t>8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4"/>
          <p:cNvSpPr txBox="1">
            <a:spLocks/>
          </p:cNvSpPr>
          <p:nvPr/>
        </p:nvSpPr>
        <p:spPr>
          <a:xfrm>
            <a:off x="395534" y="2924944"/>
            <a:ext cx="8101781" cy="35283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l-PL" sz="2400" dirty="0" smtClean="0"/>
          </a:p>
          <a:p>
            <a:pPr algn="l"/>
            <a:r>
              <a:rPr lang="pl-PL" sz="2400" dirty="0" smtClean="0"/>
              <a:t>3. </a:t>
            </a:r>
            <a:r>
              <a:rPr lang="pl-PL" sz="2400" dirty="0"/>
              <a:t>Niespójność pomiędzy wskaźnikami z formularza a </a:t>
            </a:r>
            <a:r>
              <a:rPr lang="pl-PL" sz="2400" dirty="0" smtClean="0"/>
              <a:t>budżetem.</a:t>
            </a:r>
          </a:p>
          <a:p>
            <a:pPr algn="l"/>
            <a:endParaRPr lang="pl-PL" sz="2400" dirty="0"/>
          </a:p>
          <a:p>
            <a:pPr algn="l"/>
            <a:r>
              <a:rPr lang="pl-PL" sz="2400" dirty="0" smtClean="0"/>
              <a:t>4. Brak określenia wartości bazowych.</a:t>
            </a:r>
            <a:endParaRPr lang="pl-PL" sz="2400" dirty="0"/>
          </a:p>
          <a:p>
            <a:pPr algn="l"/>
            <a:endParaRPr lang="pl-PL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52798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852936"/>
            <a:ext cx="8101781" cy="3816424"/>
          </a:xfrm>
        </p:spPr>
        <p:txBody>
          <a:bodyPr anchor="t">
            <a:normAutofit fontScale="90000"/>
          </a:bodyPr>
          <a:lstStyle/>
          <a:p>
            <a:pPr lvl="0" algn="l"/>
            <a:r>
              <a:rPr lang="pl-PL" sz="2800" dirty="0" smtClean="0"/>
              <a:t>1. Przeszacowanie </a:t>
            </a:r>
            <a:r>
              <a:rPr lang="pl-PL" sz="2800" dirty="0"/>
              <a:t>kosztów, ceny odbiegają od </a:t>
            </a:r>
            <a:r>
              <a:rPr lang="pl-PL" sz="2800" dirty="0" smtClean="0"/>
              <a:t>rynkowych.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2. Zamieszczanie </a:t>
            </a:r>
            <a:r>
              <a:rPr lang="pl-PL" sz="2800" dirty="0"/>
              <a:t>wydatków w nie tych kategoriach co </a:t>
            </a:r>
            <a:r>
              <a:rPr lang="pl-PL" sz="2800" dirty="0" smtClean="0"/>
              <a:t>należy.</a:t>
            </a:r>
            <a:br>
              <a:rPr lang="pl-PL" sz="2800" dirty="0" smtClean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3. Błędy </a:t>
            </a:r>
            <a:r>
              <a:rPr lang="pl-PL" sz="2800" dirty="0"/>
              <a:t>arytmetyczne w </a:t>
            </a:r>
            <a:r>
              <a:rPr lang="pl-PL" sz="2800" dirty="0" smtClean="0"/>
              <a:t>budżecie.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62E290F1-396D-4E5C-84FE-0906A2EEE587}" type="slidenum">
              <a:rPr lang="pl-PL" smtClean="0">
                <a:solidFill>
                  <a:srgbClr val="000000"/>
                </a:solidFill>
              </a:rPr>
              <a:t>9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957828" y="2025700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/>
              <a:t>BUDŻET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6686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ofil">
  <a:themeElements>
    <a:clrScheme name="Profil 10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000099"/>
      </a:accent2>
      <a:accent3>
        <a:srgbClr val="FFFFFF"/>
      </a:accent3>
      <a:accent4>
        <a:srgbClr val="000000"/>
      </a:accent4>
      <a:accent5>
        <a:srgbClr val="CED5DD"/>
      </a:accent5>
      <a:accent6>
        <a:srgbClr val="00008A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000099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00008A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Profil 10">
    <a:dk1>
      <a:srgbClr val="000000"/>
    </a:dk1>
    <a:lt1>
      <a:srgbClr val="FFFFFF"/>
    </a:lt1>
    <a:dk2>
      <a:srgbClr val="000000"/>
    </a:dk2>
    <a:lt2>
      <a:srgbClr val="DDDDDD"/>
    </a:lt2>
    <a:accent1>
      <a:srgbClr val="A3B2C1"/>
    </a:accent1>
    <a:accent2>
      <a:srgbClr val="000099"/>
    </a:accent2>
    <a:accent3>
      <a:srgbClr val="FFFFFF"/>
    </a:accent3>
    <a:accent4>
      <a:srgbClr val="000000"/>
    </a:accent4>
    <a:accent5>
      <a:srgbClr val="CED5DD"/>
    </a:accent5>
    <a:accent6>
      <a:srgbClr val="00008A"/>
    </a:accent6>
    <a:hlink>
      <a:srgbClr val="336699"/>
    </a:hlink>
    <a:folHlink>
      <a:srgbClr val="0033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1680</TotalTime>
  <Words>647</Words>
  <Application>Microsoft Office PowerPoint</Application>
  <PresentationFormat>Pokaz na ekranie (4:3)</PresentationFormat>
  <Paragraphs>112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11</vt:i4>
      </vt:variant>
    </vt:vector>
  </HeadingPairs>
  <TitlesOfParts>
    <vt:vector size="13" baseType="lpstr">
      <vt:lpstr>1_Profil</vt:lpstr>
      <vt:lpstr>Motyw pakietu Office</vt:lpstr>
      <vt:lpstr> FUNDUSZ AZYLU, MIGRACJI I INTEGRACJI  Błędy najczęściej popełniane we wnioskach</vt:lpstr>
      <vt:lpstr>ARKUSZ OCENY PROJEKTU            </vt:lpstr>
      <vt:lpstr>ARKUSZ OCENY PROJEKTU            </vt:lpstr>
      <vt:lpstr>OPIS DZIAŁAŃ            </vt:lpstr>
      <vt:lpstr>OPIS DZIAŁAŃ            </vt:lpstr>
      <vt:lpstr>OPIS KOMPATYBILNOŚCIO DZIAŁAŃ            </vt:lpstr>
      <vt:lpstr>WSKAŹNIKI            </vt:lpstr>
      <vt:lpstr>WSKAŹNIKI            </vt:lpstr>
      <vt:lpstr>1. Przeszacowanie kosztów, ceny odbiegają od rynkowych.   2. Zamieszczanie wydatków w nie tych kategoriach co należy.  3. Błędy arytmetyczne w budżecie.       </vt:lpstr>
      <vt:lpstr>4. Brak uzasadnienia wydatku.  5. Niska efektywność kosztowa spowodowana celowym i sztucznym rozciągnięciem w czasie działań.   6. Zbyt rozbudowany personel zarządzający    </vt:lpstr>
      <vt:lpstr>1. Niewystarczający opis wkładu partnera  2. Deklaracja partnerstwa niepodpisana przez Wnioskodawcę (tylko pozostali partnerzy)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SZKOLENIE DLA WNIOSKODAWCÓW  Kwalifikowalność wydatków</dc:title>
  <dc:creator>User</dc:creator>
  <cp:lastModifiedBy>Barotsz Ziółkowski</cp:lastModifiedBy>
  <cp:revision>127</cp:revision>
  <cp:lastPrinted>2015-05-12T06:21:27Z</cp:lastPrinted>
  <dcterms:created xsi:type="dcterms:W3CDTF">2014-08-25T06:41:09Z</dcterms:created>
  <dcterms:modified xsi:type="dcterms:W3CDTF">2015-05-12T06:21:31Z</dcterms:modified>
</cp:coreProperties>
</file>