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media/image20.jpg" ContentType="image/jpeg"/>
  <Override PartName="/ppt/media/image21.jpg" ContentType="image/jpeg"/>
  <Override PartName="/ppt/media/image22.jpg" ContentType="image/jpeg"/>
  <Override PartName="/ppt/media/image25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1"/>
  </p:sldMasterIdLst>
  <p:handoutMasterIdLst>
    <p:handoutMasterId r:id="rId16"/>
  </p:handoutMasterIdLst>
  <p:sldIdLst>
    <p:sldId id="256" r:id="rId2"/>
    <p:sldId id="270" r:id="rId3"/>
    <p:sldId id="257" r:id="rId4"/>
    <p:sldId id="271" r:id="rId5"/>
    <p:sldId id="258" r:id="rId6"/>
    <p:sldId id="259" r:id="rId7"/>
    <p:sldId id="260" r:id="rId8"/>
    <p:sldId id="272" r:id="rId9"/>
    <p:sldId id="273" r:id="rId10"/>
    <p:sldId id="274" r:id="rId11"/>
    <p:sldId id="266" r:id="rId12"/>
    <p:sldId id="275" r:id="rId13"/>
    <p:sldId id="262" r:id="rId14"/>
    <p:sldId id="263" r:id="rId15"/>
  </p:sldIdLst>
  <p:sldSz cx="12192000" cy="6858000"/>
  <p:notesSz cx="6888163" cy="100187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948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5126" cy="5033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901946" y="1"/>
            <a:ext cx="2985125" cy="5033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2AB59A-91ED-4413-ADAB-F79D40C22C1B}" type="datetimeFigureOut">
              <a:rPr lang="pl-PL" smtClean="0"/>
              <a:t>14.09.2022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515354"/>
            <a:ext cx="2985126" cy="5033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901946" y="9515354"/>
            <a:ext cx="2985125" cy="5033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BE1C90-78F8-4A24-9362-0977F5AD46D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15105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16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5693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173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068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9507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77709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67312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93543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63984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9/14/2022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403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3621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5124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1992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2045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910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1484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0520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5744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590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46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pl/web/gis/skad-sie-biora-produkty-ekologiczne--nowy-ogolnopolski-program-edukacyjny-dla-przedszkoli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je3E0z1oke0" TargetMode="External"/><Relationship Id="rId4" Type="http://schemas.openxmlformats.org/officeDocument/2006/relationships/hyperlink" Target="https://www.youtube.com/watch?v=4VhGmy1zR1w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84615B61-6C17-0083-A069-B85DFB51D7DD}"/>
              </a:ext>
            </a:extLst>
          </p:cNvPr>
          <p:cNvSpPr/>
          <p:nvPr/>
        </p:nvSpPr>
        <p:spPr>
          <a:xfrm>
            <a:off x="0" y="71057"/>
            <a:ext cx="12192000" cy="13056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object 2"/>
          <p:cNvSpPr/>
          <p:nvPr/>
        </p:nvSpPr>
        <p:spPr>
          <a:xfrm>
            <a:off x="0" y="1428750"/>
            <a:ext cx="9906000" cy="1276350"/>
          </a:xfrm>
          <a:custGeom>
            <a:avLst/>
            <a:gdLst/>
            <a:ahLst/>
            <a:cxnLst/>
            <a:rect l="l" t="t" r="r" b="b"/>
            <a:pathLst>
              <a:path w="9906000" h="1276350">
                <a:moveTo>
                  <a:pt x="0" y="1276350"/>
                </a:moveTo>
                <a:lnTo>
                  <a:pt x="9906000" y="1276350"/>
                </a:lnTo>
                <a:lnTo>
                  <a:pt x="9906000" y="0"/>
                </a:lnTo>
                <a:lnTo>
                  <a:pt x="0" y="0"/>
                </a:lnTo>
                <a:lnTo>
                  <a:pt x="0" y="127635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04277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pl-PL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42265" y="1561528"/>
            <a:ext cx="7124065" cy="8877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200" spc="30" dirty="0">
                <a:solidFill>
                  <a:srgbClr val="92D050"/>
                </a:solidFill>
                <a:latin typeface="Arial Black" panose="020B0A04020102020204" pitchFamily="34" charset="0"/>
              </a:rPr>
              <a:t>PROGRAM</a:t>
            </a:r>
            <a:r>
              <a:rPr sz="3200" spc="-390" dirty="0">
                <a:solidFill>
                  <a:srgbClr val="92D050"/>
                </a:solidFill>
                <a:latin typeface="Arial Black" panose="020B0A04020102020204" pitchFamily="34" charset="0"/>
              </a:rPr>
              <a:t> </a:t>
            </a:r>
            <a:r>
              <a:rPr sz="3200" spc="10" dirty="0">
                <a:solidFill>
                  <a:srgbClr val="92D050"/>
                </a:solidFill>
                <a:latin typeface="Arial Black" panose="020B0A04020102020204" pitchFamily="34" charset="0"/>
              </a:rPr>
              <a:t>EDUKACYJNY</a:t>
            </a:r>
            <a:endParaRPr sz="3200" dirty="0">
              <a:solidFill>
                <a:srgbClr val="92D050"/>
              </a:solidFill>
              <a:latin typeface="Arial Black" panose="020B0A040201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2400" spc="-10" dirty="0">
                <a:solidFill>
                  <a:srgbClr val="92D050"/>
                </a:solidFill>
                <a:latin typeface="Arial Black" panose="020B0A04020102020204" pitchFamily="34" charset="0"/>
              </a:rPr>
              <a:t>„Skąd </a:t>
            </a:r>
            <a:r>
              <a:rPr sz="2400" spc="-5" dirty="0">
                <a:solidFill>
                  <a:srgbClr val="92D050"/>
                </a:solidFill>
                <a:latin typeface="Arial Black" panose="020B0A04020102020204" pitchFamily="34" charset="0"/>
              </a:rPr>
              <a:t>się biorą </a:t>
            </a:r>
            <a:r>
              <a:rPr sz="2400" spc="-10" dirty="0">
                <a:solidFill>
                  <a:srgbClr val="92D050"/>
                </a:solidFill>
                <a:latin typeface="Arial Black" panose="020B0A04020102020204" pitchFamily="34" charset="0"/>
              </a:rPr>
              <a:t>produkty</a:t>
            </a:r>
            <a:r>
              <a:rPr sz="2400" spc="90" dirty="0">
                <a:solidFill>
                  <a:srgbClr val="92D050"/>
                </a:solidFill>
                <a:latin typeface="Arial Black" panose="020B0A04020102020204" pitchFamily="34" charset="0"/>
              </a:rPr>
              <a:t> </a:t>
            </a:r>
            <a:r>
              <a:rPr sz="2400" spc="-10" dirty="0">
                <a:solidFill>
                  <a:srgbClr val="92D050"/>
                </a:solidFill>
                <a:latin typeface="Arial Black" panose="020B0A04020102020204" pitchFamily="34" charset="0"/>
              </a:rPr>
              <a:t>ekologiczne”</a:t>
            </a:r>
            <a:endParaRPr sz="2400" dirty="0">
              <a:solidFill>
                <a:srgbClr val="92D05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0957" y="2907409"/>
            <a:ext cx="2372106" cy="21679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1664"/>
              </a:lnSpc>
              <a:spcBef>
                <a:spcPts val="125"/>
              </a:spcBef>
            </a:pPr>
            <a:r>
              <a:rPr lang="pl-PL" sz="1400" b="1" dirty="0">
                <a:solidFill>
                  <a:schemeClr val="bg1">
                    <a:lumMod val="95000"/>
                  </a:schemeClr>
                </a:solidFill>
                <a:latin typeface="Verdana"/>
                <a:cs typeface="Verdana"/>
              </a:rPr>
              <a:t>Wdrożenie programu</a:t>
            </a:r>
            <a:endParaRPr sz="1400" dirty="0">
              <a:solidFill>
                <a:schemeClr val="bg1">
                  <a:lumMod val="95000"/>
                </a:schemeClr>
              </a:solidFill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5275" y="142875"/>
            <a:ext cx="2657475" cy="11334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57550" y="276225"/>
            <a:ext cx="1895475" cy="895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raz 11" descr="Obraz zawierający żywność, wewnątrz, owoce, warzywo&#10;&#10;Opis wygenerowany automatycznie">
            <a:extLst>
              <a:ext uri="{FF2B5EF4-FFF2-40B4-BE49-F238E27FC236}">
                <a16:creationId xmlns:a16="http://schemas.microsoft.com/office/drawing/2014/main" id="{6568F2EB-51F3-2B69-2BBF-5BF040C6CC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2712909"/>
            <a:ext cx="1005840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ole tekstowe 91">
            <a:extLst>
              <a:ext uri="{FF2B5EF4-FFF2-40B4-BE49-F238E27FC236}">
                <a16:creationId xmlns:a16="http://schemas.microsoft.com/office/drawing/2014/main" id="{1B5E547C-80CE-6C8B-87FB-E7D1D6E38A73}"/>
              </a:ext>
            </a:extLst>
          </p:cNvPr>
          <p:cNvSpPr txBox="1"/>
          <p:nvPr/>
        </p:nvSpPr>
        <p:spPr>
          <a:xfrm>
            <a:off x="8763000" y="320040"/>
            <a:ext cx="21145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Scenariusze do prowadzenia lekcji dla nauczyciela</a:t>
            </a:r>
            <a:endParaRPr lang="pl-PL" dirty="0"/>
          </a:p>
        </p:txBody>
      </p:sp>
      <p:pic>
        <p:nvPicPr>
          <p:cNvPr id="3" name="Obraz 2" descr="Obraz zawierający stół&#10;&#10;Opis wygenerowany automatycznie">
            <a:extLst>
              <a:ext uri="{FF2B5EF4-FFF2-40B4-BE49-F238E27FC236}">
                <a16:creationId xmlns:a16="http://schemas.microsoft.com/office/drawing/2014/main" id="{82AE5178-51DA-B9B8-DBD9-49558D7AB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52400"/>
            <a:ext cx="7908167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34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B9AC8438-D58B-CFFC-4D4A-BECE3FD09B9F}"/>
              </a:ext>
            </a:extLst>
          </p:cNvPr>
          <p:cNvSpPr/>
          <p:nvPr/>
        </p:nvSpPr>
        <p:spPr>
          <a:xfrm>
            <a:off x="689975" y="1066800"/>
            <a:ext cx="10812050" cy="502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609600"/>
            <a:ext cx="12166091" cy="381000"/>
          </a:xfrm>
          <a:solidFill>
            <a:schemeClr val="accent4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pl-PL" sz="2400" dirty="0">
                <a:solidFill>
                  <a:srgbClr val="92D050"/>
                </a:solidFill>
                <a:latin typeface="Arial Black" panose="020B0A04020102020204" pitchFamily="34" charset="0"/>
              </a:rPr>
              <a:t>Formy pracy w przedszkolach</a:t>
            </a:r>
          </a:p>
        </p:txBody>
      </p:sp>
      <p:pic>
        <p:nvPicPr>
          <p:cNvPr id="2050" name="Picture 2" descr="C:\Users\mrozek.mak\Desktop\uid_cd843047eb59eb6554f87ab8571ba39a1571230854168_width__height_350_play_0_pos_0_gs_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485554"/>
            <a:ext cx="4720225" cy="265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tekstu 2"/>
          <p:cNvSpPr>
            <a:spLocks noGrp="1"/>
          </p:cNvSpPr>
          <p:nvPr>
            <p:ph idx="1"/>
          </p:nvPr>
        </p:nvSpPr>
        <p:spPr>
          <a:xfrm>
            <a:off x="533281" y="800100"/>
            <a:ext cx="7776814" cy="5451566"/>
          </a:xfrm>
        </p:spPr>
        <p:txBody>
          <a:bodyPr>
            <a:normAutofit fontScale="55000" lnSpcReduction="20000"/>
          </a:bodyPr>
          <a:lstStyle/>
          <a:p>
            <a:pPr>
              <a:buClr>
                <a:schemeClr val="accent6">
                  <a:lumMod val="75000"/>
                </a:schemeClr>
              </a:buClr>
            </a:pPr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l-PL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Działania realizowane w ramach programu ,w których brali udział rodzice oraz opiekunowie:</a:t>
            </a:r>
          </a:p>
          <a:p>
            <a:pPr>
              <a:lnSpc>
                <a:spcPct val="120000"/>
              </a:lnSpc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l-PL" sz="2900" b="1" dirty="0">
                <a:latin typeface="Arial" panose="020B0604020202020204" pitchFamily="34" charset="0"/>
                <a:cs typeface="Arial" panose="020B0604020202020204" pitchFamily="34" charset="0"/>
              </a:rPr>
              <a:t>organizacja warsztatów (w tym wykonanie m.in.: soków owocowo-warzywnych, kukiełek z warzyw, kanapek z produktów ekologicznych, przygotowanie sałatki owocowej, pieczenie chleba oraz ciasteczek),</a:t>
            </a:r>
          </a:p>
          <a:p>
            <a:pPr>
              <a:lnSpc>
                <a:spcPct val="120000"/>
              </a:lnSpc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l-PL" sz="2900" b="1" dirty="0">
                <a:latin typeface="Arial" panose="020B0604020202020204" pitchFamily="34" charset="0"/>
                <a:cs typeface="Arial" panose="020B0604020202020204" pitchFamily="34" charset="0"/>
              </a:rPr>
              <a:t>założenie ogródka warzywnego,</a:t>
            </a:r>
          </a:p>
          <a:p>
            <a:pPr>
              <a:lnSpc>
                <a:spcPct val="120000"/>
              </a:lnSpc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l-PL" sz="2900" b="1" dirty="0">
                <a:latin typeface="Arial" panose="020B0604020202020204" pitchFamily="34" charset="0"/>
                <a:cs typeface="Arial" panose="020B0604020202020204" pitchFamily="34" charset="0"/>
              </a:rPr>
              <a:t>pogadanka na temat miodu oraz jego walorów,</a:t>
            </a:r>
          </a:p>
          <a:p>
            <a:pPr>
              <a:lnSpc>
                <a:spcPct val="120000"/>
              </a:lnSpc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l-PL" sz="2900" b="1" dirty="0">
                <a:latin typeface="Arial" panose="020B0604020202020204" pitchFamily="34" charset="0"/>
                <a:cs typeface="Arial" panose="020B0604020202020204" pitchFamily="34" charset="0"/>
              </a:rPr>
              <a:t>spotkanie z rolnikiem (zapoznanie się z jego pracą oraz rozmowa na temat ekologicznych upraw),</a:t>
            </a:r>
          </a:p>
          <a:p>
            <a:pPr>
              <a:lnSpc>
                <a:spcPct val="120000"/>
              </a:lnSpc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l-PL" sz="2900" b="1" dirty="0">
                <a:latin typeface="Arial" panose="020B0604020202020204" pitchFamily="34" charset="0"/>
                <a:cs typeface="Arial" panose="020B0604020202020204" pitchFamily="34" charset="0"/>
              </a:rPr>
              <a:t>organizacja zabaw np.: rozpoznanie ziół stosowanych w kuchni, </a:t>
            </a:r>
          </a:p>
          <a:p>
            <a:pPr>
              <a:lnSpc>
                <a:spcPct val="120000"/>
              </a:lnSpc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l-PL" sz="2900" b="1" dirty="0">
                <a:latin typeface="Arial" panose="020B0604020202020204" pitchFamily="34" charset="0"/>
                <a:cs typeface="Arial" panose="020B0604020202020204" pitchFamily="34" charset="0"/>
              </a:rPr>
              <a:t>warsztaty plastyczne,</a:t>
            </a:r>
          </a:p>
          <a:p>
            <a:pPr>
              <a:lnSpc>
                <a:spcPct val="120000"/>
              </a:lnSpc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l-PL" sz="2900" b="1" dirty="0">
                <a:latin typeface="Arial" panose="020B0604020202020204" pitchFamily="34" charset="0"/>
                <a:cs typeface="Arial" panose="020B0604020202020204" pitchFamily="34" charset="0"/>
              </a:rPr>
              <a:t>wspólne zakupy z dziećmi w sklepie z ekologiczną żywnością,</a:t>
            </a:r>
          </a:p>
          <a:p>
            <a:pPr>
              <a:lnSpc>
                <a:spcPct val="120000"/>
              </a:lnSpc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l-PL" sz="2900" b="1" dirty="0">
                <a:latin typeface="Arial" panose="020B0604020202020204" pitchFamily="34" charset="0"/>
                <a:cs typeface="Arial" panose="020B0604020202020204" pitchFamily="34" charset="0"/>
              </a:rPr>
              <a:t>wspólne wycieczki do gospodarstw, ogrodów, sadów,</a:t>
            </a:r>
          </a:p>
          <a:p>
            <a:pPr>
              <a:lnSpc>
                <a:spcPct val="120000"/>
              </a:lnSpc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l-PL" sz="2900" b="1" dirty="0">
                <a:latin typeface="Arial" panose="020B0604020202020204" pitchFamily="34" charset="0"/>
                <a:cs typeface="Arial" panose="020B0604020202020204" pitchFamily="34" charset="0"/>
              </a:rPr>
              <a:t>przeprowadzenie rozmowy z dziećmi na temat zdrowego stylu                                                    życia oraz nawyków żywieniowych.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4552F26-FBCE-0342-31B4-A5A88383C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227857"/>
            <a:ext cx="3229755" cy="215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966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B9AC8438-D58B-CFFC-4D4A-BECE3FD09B9F}"/>
              </a:ext>
            </a:extLst>
          </p:cNvPr>
          <p:cNvSpPr/>
          <p:nvPr/>
        </p:nvSpPr>
        <p:spPr>
          <a:xfrm>
            <a:off x="689975" y="1066800"/>
            <a:ext cx="10812050" cy="502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609600"/>
            <a:ext cx="12166091" cy="381000"/>
          </a:xfrm>
          <a:solidFill>
            <a:schemeClr val="accent4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pl-PL" sz="2400" dirty="0">
                <a:solidFill>
                  <a:srgbClr val="92D050"/>
                </a:solidFill>
                <a:latin typeface="Arial Black" panose="020B0A04020102020204" pitchFamily="34" charset="0"/>
              </a:rPr>
              <a:t>Formy pracy w przedszkolach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idx="1"/>
          </p:nvPr>
        </p:nvSpPr>
        <p:spPr>
          <a:xfrm>
            <a:off x="533400" y="1025434"/>
            <a:ext cx="7776814" cy="5451566"/>
          </a:xfrm>
        </p:spPr>
        <p:txBody>
          <a:bodyPr>
            <a:normAutofit fontScale="70000" lnSpcReduction="20000"/>
          </a:bodyPr>
          <a:lstStyle/>
          <a:p>
            <a:pPr>
              <a:buClr>
                <a:schemeClr val="accent6">
                  <a:lumMod val="75000"/>
                </a:schemeClr>
              </a:buClr>
            </a:pPr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l-PL" sz="2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Działania realizowane w ramach programu  w których brali udział rodzice oraz opiekunowie:</a:t>
            </a:r>
          </a:p>
          <a:p>
            <a:pPr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organizacja warsztatów kulinarnych,</a:t>
            </a:r>
          </a:p>
          <a:p>
            <a:pPr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zabawy tematyczne (np.: układanie piosenek, quizy wiedzy, wykonywanie prac plastycznych, organizacja „Dnia Zdrowego Jedzenia i Gotowania”, w ramach którego przeprowadzono zajęcia praktyczne z zakresu zdrowego odżywiania),</a:t>
            </a:r>
          </a:p>
          <a:p>
            <a:pPr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wycieczki do warzywniaka, piekarni, sklepu zielarskiego, gospodarstwa rolnego, lasu,</a:t>
            </a:r>
          </a:p>
          <a:p>
            <a:pPr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zajęcia biblioteczne na temat zdrowego stylu życia w literaturze,</a:t>
            </a:r>
          </a:p>
          <a:p>
            <a:pPr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układanie jadłospisu,</a:t>
            </a:r>
          </a:p>
          <a:p>
            <a:pPr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wykonywanie gazetki,</a:t>
            </a:r>
          </a:p>
          <a:p>
            <a:pPr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organizacja teatrzyku kukiełkowego w wykonaniu nauczycieli,</a:t>
            </a:r>
          </a:p>
          <a:p>
            <a:pPr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emisja filmów edukacyjnych,</a:t>
            </a:r>
          </a:p>
          <a:p>
            <a:pPr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spotkanie z przedstawicielem służby zdrowia, dietetykiem, pszczelarzem oraz kucharzem.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9E5D829-D5DB-C77C-8BE8-29A209FBA7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3824990"/>
            <a:ext cx="3424825" cy="228146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63D2070-D79B-A671-9164-FE841E7A56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600200"/>
            <a:ext cx="3229755" cy="215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22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695326" y="0"/>
            <a:ext cx="11496674" cy="67722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8600" y="215249"/>
            <a:ext cx="8134350" cy="790575"/>
          </a:xfrm>
          <a:custGeom>
            <a:avLst/>
            <a:gdLst/>
            <a:ahLst/>
            <a:cxnLst/>
            <a:rect l="l" t="t" r="r" b="b"/>
            <a:pathLst>
              <a:path w="8134350" h="790575">
                <a:moveTo>
                  <a:pt x="0" y="790575"/>
                </a:moveTo>
                <a:lnTo>
                  <a:pt x="8134350" y="790575"/>
                </a:lnTo>
                <a:lnTo>
                  <a:pt x="8134350" y="0"/>
                </a:lnTo>
                <a:lnTo>
                  <a:pt x="0" y="0"/>
                </a:lnTo>
                <a:lnTo>
                  <a:pt x="0" y="790575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 wrap="square" lIns="0" tIns="0" rIns="0" bIns="0" rtlCol="0"/>
          <a:lstStyle/>
          <a:p>
            <a:endParaRPr lang="pl-PL" sz="2000" b="1" spc="15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pl-PL" sz="2000" b="1" spc="1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l-PL" sz="2000" b="1" spc="15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Przydatne linki</a:t>
            </a:r>
            <a:endParaRPr sz="2000" b="1" dirty="0">
              <a:solidFill>
                <a:srgbClr val="92D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1000" y="1233265"/>
            <a:ext cx="8763000" cy="306301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endParaRPr lang="pl-PL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MATERIAŁY (publikacja, scenariusz, filmy):</a:t>
            </a:r>
          </a:p>
          <a:p>
            <a:r>
              <a:rPr lang="pl-PL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https://www.gov.pl/web/gis/skad-sie-biora-produkty-ekologiczne--nowy-ogolnopolski-program-edukacyjny-dla-przedszkoli</a:t>
            </a:r>
            <a:endParaRPr lang="pl-PL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Film animowany: </a:t>
            </a:r>
            <a:r>
              <a:rPr lang="pl-PL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https://www.youtube.com/watch?v=4VhGmy1zR1w</a:t>
            </a:r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pokazowa: </a:t>
            </a:r>
            <a:r>
              <a:rPr lang="pl-PL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https://www.youtube.com/watch?v=je3E0z1oke0</a:t>
            </a:r>
            <a:endParaRPr lang="pl-PL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98CE34DA-695F-07A8-63A1-8406E88CA5F8}"/>
              </a:ext>
            </a:extLst>
          </p:cNvPr>
          <p:cNvSpPr/>
          <p:nvPr/>
        </p:nvSpPr>
        <p:spPr>
          <a:xfrm>
            <a:off x="228600" y="142875"/>
            <a:ext cx="7086600" cy="4810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object 2"/>
          <p:cNvSpPr/>
          <p:nvPr/>
        </p:nvSpPr>
        <p:spPr>
          <a:xfrm>
            <a:off x="0" y="2343150"/>
            <a:ext cx="9906000" cy="790575"/>
          </a:xfrm>
          <a:custGeom>
            <a:avLst/>
            <a:gdLst/>
            <a:ahLst/>
            <a:cxnLst/>
            <a:rect l="l" t="t" r="r" b="b"/>
            <a:pathLst>
              <a:path w="9906000" h="790575">
                <a:moveTo>
                  <a:pt x="0" y="790575"/>
                </a:moveTo>
                <a:lnTo>
                  <a:pt x="9906000" y="790575"/>
                </a:lnTo>
                <a:lnTo>
                  <a:pt x="9906000" y="0"/>
                </a:lnTo>
                <a:lnTo>
                  <a:pt x="0" y="0"/>
                </a:lnTo>
                <a:lnTo>
                  <a:pt x="0" y="790575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66675" y="245745"/>
            <a:ext cx="12125325" cy="6429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92125" y="2513266"/>
            <a:ext cx="4399280" cy="4489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750" b="1" spc="25" dirty="0">
                <a:solidFill>
                  <a:schemeClr val="bg1"/>
                </a:solidFill>
                <a:latin typeface="Arial Black" panose="020B0A04020102020204" pitchFamily="34" charset="0"/>
              </a:rPr>
              <a:t>DZIĘKUJĘ </a:t>
            </a:r>
            <a:r>
              <a:rPr sz="2750" b="1" spc="30" dirty="0">
                <a:solidFill>
                  <a:schemeClr val="bg1"/>
                </a:solidFill>
                <a:latin typeface="Arial Black" panose="020B0A04020102020204" pitchFamily="34" charset="0"/>
              </a:rPr>
              <a:t>ZA</a:t>
            </a:r>
            <a:r>
              <a:rPr sz="2750" b="1" spc="-25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sz="2750" b="1" spc="20" dirty="0">
                <a:solidFill>
                  <a:schemeClr val="bg1"/>
                </a:solidFill>
                <a:latin typeface="Arial Black" panose="020B0A04020102020204" pitchFamily="34" charset="0"/>
              </a:rPr>
              <a:t>UWAGĘ!</a:t>
            </a:r>
            <a:endParaRPr sz="275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675" y="5231130"/>
            <a:ext cx="6733413" cy="138307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25"/>
              </a:spcBef>
              <a:buAutoNum type="arabicPeriod"/>
              <a:tabLst>
                <a:tab pos="241300" algn="l"/>
                <a:tab pos="241935" algn="l"/>
              </a:tabLst>
            </a:pPr>
            <a:r>
              <a:rPr sz="950" spc="-5" dirty="0">
                <a:solidFill>
                  <a:srgbClr val="92D050"/>
                </a:solidFill>
                <a:latin typeface="Arial"/>
                <a:cs typeface="Arial"/>
              </a:rPr>
              <a:t>Yardimici </a:t>
            </a:r>
            <a:r>
              <a:rPr sz="950" spc="-55" dirty="0">
                <a:solidFill>
                  <a:srgbClr val="92D050"/>
                </a:solidFill>
                <a:latin typeface="Arial"/>
                <a:cs typeface="Arial"/>
              </a:rPr>
              <a:t>H., </a:t>
            </a:r>
            <a:r>
              <a:rPr sz="950" spc="-30" dirty="0">
                <a:solidFill>
                  <a:srgbClr val="92D050"/>
                </a:solidFill>
                <a:latin typeface="Arial"/>
                <a:cs typeface="Arial"/>
              </a:rPr>
              <a:t>Örmeci </a:t>
            </a:r>
            <a:r>
              <a:rPr sz="950" spc="-70" dirty="0">
                <a:solidFill>
                  <a:srgbClr val="92D050"/>
                </a:solidFill>
                <a:latin typeface="Arial"/>
                <a:cs typeface="Arial"/>
              </a:rPr>
              <a:t>F.O. </a:t>
            </a:r>
            <a:r>
              <a:rPr sz="950" spc="-10" dirty="0">
                <a:solidFill>
                  <a:srgbClr val="92D050"/>
                </a:solidFill>
                <a:latin typeface="Arial"/>
                <a:cs typeface="Arial"/>
              </a:rPr>
              <a:t>et </a:t>
            </a:r>
            <a:r>
              <a:rPr sz="950" dirty="0">
                <a:solidFill>
                  <a:srgbClr val="92D050"/>
                </a:solidFill>
                <a:latin typeface="Arial"/>
                <a:cs typeface="Arial"/>
              </a:rPr>
              <a:t>al., </a:t>
            </a:r>
            <a:r>
              <a:rPr sz="950" i="1" spc="-55" dirty="0">
                <a:solidFill>
                  <a:srgbClr val="92D050"/>
                </a:solidFill>
                <a:latin typeface="Trebuchet MS"/>
                <a:cs typeface="Trebuchet MS"/>
              </a:rPr>
              <a:t>Nutrition </a:t>
            </a:r>
            <a:r>
              <a:rPr sz="950" i="1" spc="-35" dirty="0">
                <a:solidFill>
                  <a:srgbClr val="92D050"/>
                </a:solidFill>
                <a:latin typeface="Trebuchet MS"/>
                <a:cs typeface="Trebuchet MS"/>
              </a:rPr>
              <a:t>education </a:t>
            </a:r>
            <a:r>
              <a:rPr sz="950" i="1" spc="-45" dirty="0">
                <a:solidFill>
                  <a:srgbClr val="92D050"/>
                </a:solidFill>
                <a:latin typeface="Trebuchet MS"/>
                <a:cs typeface="Trebuchet MS"/>
              </a:rPr>
              <a:t>in </a:t>
            </a:r>
            <a:r>
              <a:rPr sz="950" i="1" spc="-35" dirty="0">
                <a:solidFill>
                  <a:srgbClr val="92D050"/>
                </a:solidFill>
                <a:latin typeface="Trebuchet MS"/>
                <a:cs typeface="Trebuchet MS"/>
              </a:rPr>
              <a:t>preschool </a:t>
            </a:r>
            <a:r>
              <a:rPr sz="950" i="1" spc="-55" dirty="0">
                <a:solidFill>
                  <a:srgbClr val="92D050"/>
                </a:solidFill>
                <a:latin typeface="Trebuchet MS"/>
                <a:cs typeface="Trebuchet MS"/>
              </a:rPr>
              <a:t>children. </a:t>
            </a:r>
            <a:r>
              <a:rPr sz="950" spc="-60" dirty="0">
                <a:solidFill>
                  <a:srgbClr val="92D050"/>
                </a:solidFill>
                <a:latin typeface="Arial"/>
                <a:cs typeface="Arial"/>
              </a:rPr>
              <a:t>The </a:t>
            </a:r>
            <a:r>
              <a:rPr sz="950" spc="-20" dirty="0">
                <a:solidFill>
                  <a:srgbClr val="92D050"/>
                </a:solidFill>
                <a:latin typeface="Arial"/>
                <a:cs typeface="Arial"/>
              </a:rPr>
              <a:t>Journal </a:t>
            </a:r>
            <a:r>
              <a:rPr sz="950" spc="10" dirty="0">
                <a:solidFill>
                  <a:srgbClr val="92D050"/>
                </a:solidFill>
                <a:latin typeface="Arial"/>
                <a:cs typeface="Arial"/>
              </a:rPr>
              <a:t>of International </a:t>
            </a:r>
            <a:r>
              <a:rPr sz="950" spc="-15" dirty="0">
                <a:solidFill>
                  <a:srgbClr val="92D050"/>
                </a:solidFill>
                <a:latin typeface="Arial"/>
                <a:cs typeface="Arial"/>
              </a:rPr>
              <a:t>Education</a:t>
            </a:r>
            <a:r>
              <a:rPr sz="950" spc="-20" dirty="0">
                <a:solidFill>
                  <a:srgbClr val="92D050"/>
                </a:solidFill>
                <a:latin typeface="Arial"/>
                <a:cs typeface="Arial"/>
              </a:rPr>
              <a:t> </a:t>
            </a:r>
            <a:r>
              <a:rPr sz="950" spc="-30" dirty="0">
                <a:solidFill>
                  <a:srgbClr val="92D050"/>
                </a:solidFill>
                <a:latin typeface="Arial"/>
                <a:cs typeface="Arial"/>
              </a:rPr>
              <a:t>Science,2015,449–457</a:t>
            </a:r>
            <a:endParaRPr sz="950" dirty="0">
              <a:solidFill>
                <a:srgbClr val="92D050"/>
              </a:solidFill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0"/>
              </a:spcBef>
              <a:buAutoNum type="arabicPeriod"/>
              <a:tabLst>
                <a:tab pos="241300" algn="l"/>
                <a:tab pos="241935" algn="l"/>
              </a:tabLst>
            </a:pPr>
            <a:r>
              <a:rPr sz="950" spc="-5" dirty="0">
                <a:solidFill>
                  <a:srgbClr val="92D050"/>
                </a:solidFill>
                <a:latin typeface="Arial"/>
                <a:cs typeface="Arial"/>
              </a:rPr>
              <a:t>Matusiewicz </a:t>
            </a:r>
            <a:r>
              <a:rPr sz="950" spc="-70" dirty="0">
                <a:solidFill>
                  <a:srgbClr val="92D050"/>
                </a:solidFill>
                <a:latin typeface="Arial"/>
                <a:cs typeface="Arial"/>
              </a:rPr>
              <a:t>P, </a:t>
            </a:r>
            <a:r>
              <a:rPr sz="950" spc="-25" dirty="0">
                <a:solidFill>
                  <a:srgbClr val="92D050"/>
                </a:solidFill>
                <a:latin typeface="Arial"/>
                <a:cs typeface="Arial"/>
              </a:rPr>
              <a:t>Kosiba </a:t>
            </a:r>
            <a:r>
              <a:rPr sz="950" spc="-85" dirty="0">
                <a:solidFill>
                  <a:srgbClr val="92D050"/>
                </a:solidFill>
                <a:latin typeface="Arial"/>
                <a:cs typeface="Arial"/>
              </a:rPr>
              <a:t>G, </a:t>
            </a:r>
            <a:r>
              <a:rPr sz="950" spc="-20" dirty="0">
                <a:solidFill>
                  <a:srgbClr val="92D050"/>
                </a:solidFill>
                <a:latin typeface="Arial"/>
                <a:cs typeface="Arial"/>
              </a:rPr>
              <a:t>Wrześniewski </a:t>
            </a:r>
            <a:r>
              <a:rPr sz="950" spc="-55" dirty="0">
                <a:solidFill>
                  <a:srgbClr val="92D050"/>
                </a:solidFill>
                <a:latin typeface="Arial"/>
                <a:cs typeface="Arial"/>
              </a:rPr>
              <a:t>K.: </a:t>
            </a:r>
            <a:r>
              <a:rPr sz="950" i="1" spc="-20" dirty="0">
                <a:solidFill>
                  <a:srgbClr val="92D050"/>
                </a:solidFill>
                <a:latin typeface="Trebuchet MS"/>
                <a:cs typeface="Trebuchet MS"/>
              </a:rPr>
              <a:t>Zachowania </a:t>
            </a:r>
            <a:r>
              <a:rPr sz="950" i="1" spc="-40" dirty="0">
                <a:solidFill>
                  <a:srgbClr val="92D050"/>
                </a:solidFill>
                <a:latin typeface="Trebuchet MS"/>
                <a:cs typeface="Trebuchet MS"/>
              </a:rPr>
              <a:t>prozdrowotne </a:t>
            </a:r>
            <a:r>
              <a:rPr sz="950" i="1" spc="-35" dirty="0">
                <a:solidFill>
                  <a:srgbClr val="92D050"/>
                </a:solidFill>
                <a:latin typeface="Trebuchet MS"/>
                <a:cs typeface="Trebuchet MS"/>
              </a:rPr>
              <a:t>krakowskich </a:t>
            </a:r>
            <a:r>
              <a:rPr sz="950" i="1" spc="-45" dirty="0">
                <a:solidFill>
                  <a:srgbClr val="92D050"/>
                </a:solidFill>
                <a:latin typeface="Trebuchet MS"/>
                <a:cs typeface="Trebuchet MS"/>
              </a:rPr>
              <a:t>nauczycieli </a:t>
            </a:r>
            <a:r>
              <a:rPr sz="950" i="1" spc="-20" dirty="0">
                <a:solidFill>
                  <a:srgbClr val="92D050"/>
                </a:solidFill>
                <a:latin typeface="Trebuchet MS"/>
                <a:cs typeface="Trebuchet MS"/>
              </a:rPr>
              <a:t>wychowania </a:t>
            </a:r>
            <a:r>
              <a:rPr sz="950" i="1" spc="-40" dirty="0">
                <a:solidFill>
                  <a:srgbClr val="92D050"/>
                </a:solidFill>
                <a:latin typeface="Trebuchet MS"/>
                <a:cs typeface="Trebuchet MS"/>
              </a:rPr>
              <a:t>przedszkolnego. </a:t>
            </a:r>
            <a:r>
              <a:rPr sz="950" spc="-35" dirty="0">
                <a:solidFill>
                  <a:srgbClr val="92D050"/>
                </a:solidFill>
                <a:latin typeface="Arial"/>
                <a:cs typeface="Arial"/>
              </a:rPr>
              <a:t>Rozprawy </a:t>
            </a:r>
            <a:r>
              <a:rPr sz="950" spc="-20" dirty="0">
                <a:solidFill>
                  <a:srgbClr val="92D050"/>
                </a:solidFill>
                <a:latin typeface="Arial"/>
                <a:cs typeface="Arial"/>
              </a:rPr>
              <a:t>naukowe </a:t>
            </a:r>
            <a:r>
              <a:rPr sz="950" spc="-85" dirty="0">
                <a:solidFill>
                  <a:srgbClr val="92D050"/>
                </a:solidFill>
                <a:latin typeface="Arial"/>
                <a:cs typeface="Arial"/>
              </a:rPr>
              <a:t>AWF </a:t>
            </a:r>
            <a:r>
              <a:rPr sz="950" spc="-30" dirty="0">
                <a:solidFill>
                  <a:srgbClr val="92D050"/>
                </a:solidFill>
                <a:latin typeface="Arial"/>
                <a:cs typeface="Arial"/>
              </a:rPr>
              <a:t>we </a:t>
            </a:r>
            <a:r>
              <a:rPr sz="950" spc="5" dirty="0">
                <a:solidFill>
                  <a:srgbClr val="92D050"/>
                </a:solidFill>
                <a:latin typeface="Arial"/>
                <a:cs typeface="Arial"/>
              </a:rPr>
              <a:t>Wrocławiu, </a:t>
            </a:r>
            <a:r>
              <a:rPr sz="950" spc="-15" dirty="0">
                <a:solidFill>
                  <a:srgbClr val="92D050"/>
                </a:solidFill>
                <a:latin typeface="Arial"/>
                <a:cs typeface="Arial"/>
              </a:rPr>
              <a:t>2019, 64,</a:t>
            </a:r>
            <a:r>
              <a:rPr sz="950" spc="-180" dirty="0">
                <a:solidFill>
                  <a:srgbClr val="92D050"/>
                </a:solidFill>
                <a:latin typeface="Arial"/>
                <a:cs typeface="Arial"/>
              </a:rPr>
              <a:t> </a:t>
            </a:r>
            <a:r>
              <a:rPr sz="950" spc="-20" dirty="0">
                <a:solidFill>
                  <a:srgbClr val="92D050"/>
                </a:solidFill>
                <a:latin typeface="Arial"/>
                <a:cs typeface="Arial"/>
              </a:rPr>
              <a:t>23–32</a:t>
            </a:r>
            <a:endParaRPr sz="950" dirty="0">
              <a:solidFill>
                <a:srgbClr val="92D050"/>
              </a:solidFill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0"/>
              </a:spcBef>
              <a:buAutoNum type="arabicPeriod"/>
              <a:tabLst>
                <a:tab pos="241300" algn="l"/>
                <a:tab pos="241935" algn="l"/>
              </a:tabLst>
            </a:pPr>
            <a:r>
              <a:rPr sz="950" spc="-20" dirty="0">
                <a:solidFill>
                  <a:srgbClr val="92D050"/>
                </a:solidFill>
                <a:latin typeface="Arial"/>
                <a:cs typeface="Arial"/>
              </a:rPr>
              <a:t>Nestorowicz </a:t>
            </a:r>
            <a:r>
              <a:rPr sz="950" spc="-85" dirty="0">
                <a:solidFill>
                  <a:srgbClr val="92D050"/>
                </a:solidFill>
                <a:latin typeface="Arial"/>
                <a:cs typeface="Arial"/>
              </a:rPr>
              <a:t>R: </a:t>
            </a:r>
            <a:r>
              <a:rPr sz="950" i="1" spc="-45" dirty="0">
                <a:solidFill>
                  <a:srgbClr val="92D050"/>
                </a:solidFill>
                <a:latin typeface="Trebuchet MS"/>
                <a:cs typeface="Trebuchet MS"/>
              </a:rPr>
              <a:t>Asymetria </a:t>
            </a:r>
            <a:r>
              <a:rPr sz="950" i="1" spc="-50" dirty="0">
                <a:solidFill>
                  <a:srgbClr val="92D050"/>
                </a:solidFill>
                <a:latin typeface="Trebuchet MS"/>
                <a:cs typeface="Trebuchet MS"/>
              </a:rPr>
              <a:t>wiedzy </a:t>
            </a:r>
            <a:r>
              <a:rPr sz="950" i="1" dirty="0">
                <a:solidFill>
                  <a:srgbClr val="92D050"/>
                </a:solidFill>
                <a:latin typeface="Trebuchet MS"/>
                <a:cs typeface="Trebuchet MS"/>
              </a:rPr>
              <a:t>a </a:t>
            </a:r>
            <a:r>
              <a:rPr sz="950" i="1" spc="-50" dirty="0">
                <a:solidFill>
                  <a:srgbClr val="92D050"/>
                </a:solidFill>
                <a:latin typeface="Trebuchet MS"/>
                <a:cs typeface="Trebuchet MS"/>
              </a:rPr>
              <a:t>rozwój </a:t>
            </a:r>
            <a:r>
              <a:rPr sz="950" i="1" spc="-35" dirty="0">
                <a:solidFill>
                  <a:srgbClr val="92D050"/>
                </a:solidFill>
                <a:latin typeface="Trebuchet MS"/>
                <a:cs typeface="Trebuchet MS"/>
              </a:rPr>
              <a:t>rynku żywności </a:t>
            </a:r>
            <a:r>
              <a:rPr sz="950" i="1" spc="-45" dirty="0">
                <a:solidFill>
                  <a:srgbClr val="92D050"/>
                </a:solidFill>
                <a:latin typeface="Trebuchet MS"/>
                <a:cs typeface="Trebuchet MS"/>
              </a:rPr>
              <a:t>ekologicznej </a:t>
            </a:r>
            <a:r>
              <a:rPr sz="950" i="1" spc="-10" dirty="0">
                <a:solidFill>
                  <a:srgbClr val="92D050"/>
                </a:solidFill>
                <a:latin typeface="Trebuchet MS"/>
                <a:cs typeface="Trebuchet MS"/>
              </a:rPr>
              <a:t>w </a:t>
            </a:r>
            <a:r>
              <a:rPr sz="950" i="1" spc="-35" dirty="0">
                <a:solidFill>
                  <a:srgbClr val="92D050"/>
                </a:solidFill>
                <a:latin typeface="Trebuchet MS"/>
                <a:cs typeface="Trebuchet MS"/>
              </a:rPr>
              <a:t>Polsce</a:t>
            </a:r>
            <a:r>
              <a:rPr sz="950" spc="-35" dirty="0">
                <a:solidFill>
                  <a:srgbClr val="92D050"/>
                </a:solidFill>
                <a:latin typeface="Arial"/>
                <a:cs typeface="Arial"/>
              </a:rPr>
              <a:t>. </a:t>
            </a:r>
            <a:r>
              <a:rPr sz="950" spc="-30" dirty="0">
                <a:solidFill>
                  <a:srgbClr val="92D050"/>
                </a:solidFill>
                <a:latin typeface="Arial"/>
                <a:cs typeface="Arial"/>
              </a:rPr>
              <a:t>Handel</a:t>
            </a:r>
            <a:r>
              <a:rPr sz="950" spc="-75" dirty="0">
                <a:solidFill>
                  <a:srgbClr val="92D050"/>
                </a:solidFill>
                <a:latin typeface="Arial"/>
                <a:cs typeface="Arial"/>
              </a:rPr>
              <a:t> </a:t>
            </a:r>
            <a:r>
              <a:rPr sz="950" spc="-20" dirty="0">
                <a:solidFill>
                  <a:srgbClr val="92D050"/>
                </a:solidFill>
                <a:latin typeface="Arial"/>
                <a:cs typeface="Arial"/>
              </a:rPr>
              <a:t>wewnętrzny,2018;5(376):212-224</a:t>
            </a:r>
            <a:endParaRPr sz="950" dirty="0">
              <a:solidFill>
                <a:srgbClr val="92D050"/>
              </a:solidFill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5"/>
              </a:spcBef>
              <a:buAutoNum type="arabicPeriod"/>
              <a:tabLst>
                <a:tab pos="241300" algn="l"/>
                <a:tab pos="241935" algn="l"/>
              </a:tabLst>
            </a:pPr>
            <a:r>
              <a:rPr sz="950" spc="-30" dirty="0">
                <a:solidFill>
                  <a:srgbClr val="92D050"/>
                </a:solidFill>
                <a:latin typeface="Arial"/>
                <a:cs typeface="Arial"/>
              </a:rPr>
              <a:t>Średnicka-Tober </a:t>
            </a:r>
            <a:r>
              <a:rPr sz="950" spc="-60" dirty="0">
                <a:solidFill>
                  <a:srgbClr val="92D050"/>
                </a:solidFill>
                <a:latin typeface="Arial"/>
                <a:cs typeface="Arial"/>
              </a:rPr>
              <a:t>D, </a:t>
            </a:r>
            <a:r>
              <a:rPr sz="950" spc="-25" dirty="0">
                <a:solidFill>
                  <a:srgbClr val="92D050"/>
                </a:solidFill>
                <a:latin typeface="Arial"/>
                <a:cs typeface="Arial"/>
              </a:rPr>
              <a:t>Kazimierczak </a:t>
            </a:r>
            <a:r>
              <a:rPr sz="950" spc="-45" dirty="0">
                <a:solidFill>
                  <a:srgbClr val="92D050"/>
                </a:solidFill>
                <a:latin typeface="Arial"/>
                <a:cs typeface="Arial"/>
              </a:rPr>
              <a:t>R,Ewelina </a:t>
            </a:r>
            <a:r>
              <a:rPr sz="950" dirty="0">
                <a:solidFill>
                  <a:srgbClr val="92D050"/>
                </a:solidFill>
                <a:latin typeface="Arial"/>
                <a:cs typeface="Arial"/>
              </a:rPr>
              <a:t>Hallmann </a:t>
            </a:r>
            <a:r>
              <a:rPr sz="950" spc="-80" dirty="0">
                <a:solidFill>
                  <a:srgbClr val="92D050"/>
                </a:solidFill>
                <a:latin typeface="Arial"/>
                <a:cs typeface="Arial"/>
              </a:rPr>
              <a:t>E.: </a:t>
            </a:r>
            <a:r>
              <a:rPr sz="950" i="1" spc="-40" dirty="0">
                <a:solidFill>
                  <a:srgbClr val="92D050"/>
                </a:solidFill>
                <a:latin typeface="Trebuchet MS"/>
                <a:cs typeface="Trebuchet MS"/>
              </a:rPr>
              <a:t>Charakterystyka </a:t>
            </a:r>
            <a:r>
              <a:rPr sz="950" i="1" spc="-50" dirty="0">
                <a:solidFill>
                  <a:srgbClr val="92D050"/>
                </a:solidFill>
                <a:latin typeface="Trebuchet MS"/>
                <a:cs typeface="Trebuchet MS"/>
              </a:rPr>
              <a:t>europejskich </a:t>
            </a:r>
            <a:r>
              <a:rPr sz="950" i="1" spc="-25" dirty="0">
                <a:solidFill>
                  <a:srgbClr val="92D050"/>
                </a:solidFill>
                <a:latin typeface="Trebuchet MS"/>
                <a:cs typeface="Trebuchet MS"/>
              </a:rPr>
              <a:t>konsumentów </a:t>
            </a:r>
            <a:r>
              <a:rPr sz="950" i="1" spc="-35" dirty="0">
                <a:solidFill>
                  <a:srgbClr val="92D050"/>
                </a:solidFill>
                <a:latin typeface="Trebuchet MS"/>
                <a:cs typeface="Trebuchet MS"/>
              </a:rPr>
              <a:t>żywności </a:t>
            </a:r>
            <a:r>
              <a:rPr sz="950" i="1" spc="-45" dirty="0">
                <a:solidFill>
                  <a:srgbClr val="92D050"/>
                </a:solidFill>
                <a:latin typeface="Trebuchet MS"/>
                <a:cs typeface="Trebuchet MS"/>
              </a:rPr>
              <a:t>ekologicznej </a:t>
            </a:r>
            <a:r>
              <a:rPr sz="950" i="1" spc="135" dirty="0">
                <a:solidFill>
                  <a:srgbClr val="92D050"/>
                </a:solidFill>
                <a:latin typeface="Trebuchet MS"/>
                <a:cs typeface="Trebuchet MS"/>
              </a:rPr>
              <a:t>– </a:t>
            </a:r>
            <a:r>
              <a:rPr sz="950" i="1" spc="-45" dirty="0">
                <a:solidFill>
                  <a:srgbClr val="92D050"/>
                </a:solidFill>
                <a:latin typeface="Trebuchet MS"/>
                <a:cs typeface="Trebuchet MS"/>
              </a:rPr>
              <a:t>motywy, </a:t>
            </a:r>
            <a:r>
              <a:rPr sz="950" i="1" spc="-25" dirty="0">
                <a:solidFill>
                  <a:srgbClr val="92D050"/>
                </a:solidFill>
                <a:latin typeface="Trebuchet MS"/>
                <a:cs typeface="Trebuchet MS"/>
              </a:rPr>
              <a:t>działania </a:t>
            </a:r>
            <a:r>
              <a:rPr sz="950" i="1" spc="-70" dirty="0">
                <a:solidFill>
                  <a:srgbClr val="92D050"/>
                </a:solidFill>
                <a:latin typeface="Trebuchet MS"/>
                <a:cs typeface="Trebuchet MS"/>
              </a:rPr>
              <a:t>i </a:t>
            </a:r>
            <a:r>
              <a:rPr sz="950" i="1" spc="-50" dirty="0">
                <a:solidFill>
                  <a:srgbClr val="92D050"/>
                </a:solidFill>
                <a:latin typeface="Trebuchet MS"/>
                <a:cs typeface="Trebuchet MS"/>
              </a:rPr>
              <a:t>implikacje</a:t>
            </a:r>
            <a:r>
              <a:rPr sz="950" spc="-50" dirty="0">
                <a:solidFill>
                  <a:srgbClr val="92D050"/>
                </a:solidFill>
                <a:latin typeface="Arial"/>
                <a:cs typeface="Arial"/>
              </a:rPr>
              <a:t>. </a:t>
            </a:r>
            <a:r>
              <a:rPr sz="950" spc="-20" dirty="0">
                <a:solidFill>
                  <a:srgbClr val="92D050"/>
                </a:solidFill>
                <a:latin typeface="Arial"/>
                <a:cs typeface="Arial"/>
              </a:rPr>
              <a:t>Problemy </a:t>
            </a:r>
            <a:r>
              <a:rPr sz="950" spc="-30" dirty="0">
                <a:solidFill>
                  <a:srgbClr val="92D050"/>
                </a:solidFill>
                <a:latin typeface="Arial"/>
                <a:cs typeface="Arial"/>
              </a:rPr>
              <a:t>Zarządzania,14, </a:t>
            </a:r>
            <a:r>
              <a:rPr sz="950" spc="-15" dirty="0">
                <a:solidFill>
                  <a:srgbClr val="92D050"/>
                </a:solidFill>
                <a:latin typeface="Arial"/>
                <a:cs typeface="Arial"/>
              </a:rPr>
              <a:t>1(58), </a:t>
            </a:r>
            <a:r>
              <a:rPr sz="950" spc="-10" dirty="0">
                <a:solidFill>
                  <a:srgbClr val="92D050"/>
                </a:solidFill>
                <a:latin typeface="Arial"/>
                <a:cs typeface="Arial"/>
              </a:rPr>
              <a:t>2:</a:t>
            </a:r>
            <a:r>
              <a:rPr sz="950" spc="40" dirty="0">
                <a:solidFill>
                  <a:srgbClr val="92D050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92D050"/>
                </a:solidFill>
                <a:latin typeface="Arial"/>
                <a:cs typeface="Arial"/>
              </a:rPr>
              <a:t>100-108</a:t>
            </a:r>
            <a:endParaRPr sz="950" dirty="0">
              <a:solidFill>
                <a:srgbClr val="92D050"/>
              </a:solidFill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0"/>
              </a:spcBef>
              <a:buAutoNum type="arabicPeriod"/>
              <a:tabLst>
                <a:tab pos="241300" algn="l"/>
                <a:tab pos="241935" algn="l"/>
              </a:tabLst>
            </a:pPr>
            <a:r>
              <a:rPr sz="950" spc="-20" dirty="0">
                <a:solidFill>
                  <a:srgbClr val="92D050"/>
                </a:solidFill>
                <a:latin typeface="Arial"/>
                <a:cs typeface="Arial"/>
              </a:rPr>
              <a:t>Weissbrot-Koziarska </a:t>
            </a:r>
            <a:r>
              <a:rPr sz="950" spc="-60" dirty="0">
                <a:solidFill>
                  <a:srgbClr val="92D050"/>
                </a:solidFill>
                <a:latin typeface="Arial"/>
                <a:cs typeface="Arial"/>
              </a:rPr>
              <a:t>A: </a:t>
            </a:r>
            <a:r>
              <a:rPr sz="950" i="1" spc="-20" dirty="0">
                <a:solidFill>
                  <a:srgbClr val="92D050"/>
                </a:solidFill>
                <a:latin typeface="Trebuchet MS"/>
                <a:cs typeface="Trebuchet MS"/>
              </a:rPr>
              <a:t>Współdziałanie </a:t>
            </a:r>
            <a:r>
              <a:rPr sz="950" i="1" spc="-40" dirty="0">
                <a:solidFill>
                  <a:srgbClr val="92D050"/>
                </a:solidFill>
                <a:latin typeface="Trebuchet MS"/>
                <a:cs typeface="Trebuchet MS"/>
              </a:rPr>
              <a:t>rodziców </a:t>
            </a:r>
            <a:r>
              <a:rPr sz="950" i="1" spc="-70" dirty="0">
                <a:solidFill>
                  <a:srgbClr val="92D050"/>
                </a:solidFill>
                <a:latin typeface="Trebuchet MS"/>
                <a:cs typeface="Trebuchet MS"/>
              </a:rPr>
              <a:t>i </a:t>
            </a:r>
            <a:r>
              <a:rPr sz="950" i="1" spc="-45" dirty="0">
                <a:solidFill>
                  <a:srgbClr val="92D050"/>
                </a:solidFill>
                <a:latin typeface="Trebuchet MS"/>
                <a:cs typeface="Trebuchet MS"/>
              </a:rPr>
              <a:t>nauczycieli </a:t>
            </a:r>
            <a:r>
              <a:rPr sz="950" i="1" spc="-40" dirty="0">
                <a:solidFill>
                  <a:srgbClr val="92D050"/>
                </a:solidFill>
                <a:latin typeface="Trebuchet MS"/>
                <a:cs typeface="Trebuchet MS"/>
              </a:rPr>
              <a:t>przedszkola </a:t>
            </a:r>
            <a:r>
              <a:rPr sz="950" i="1" spc="-10" dirty="0">
                <a:solidFill>
                  <a:srgbClr val="92D050"/>
                </a:solidFill>
                <a:latin typeface="Trebuchet MS"/>
                <a:cs typeface="Trebuchet MS"/>
              </a:rPr>
              <a:t>w </a:t>
            </a:r>
            <a:r>
              <a:rPr sz="950" i="1" spc="-30" dirty="0">
                <a:solidFill>
                  <a:srgbClr val="92D050"/>
                </a:solidFill>
                <a:latin typeface="Trebuchet MS"/>
                <a:cs typeface="Trebuchet MS"/>
              </a:rPr>
              <a:t>przygotowaniu </a:t>
            </a:r>
            <a:r>
              <a:rPr sz="950" i="1" spc="-45" dirty="0">
                <a:solidFill>
                  <a:srgbClr val="92D050"/>
                </a:solidFill>
                <a:latin typeface="Trebuchet MS"/>
                <a:cs typeface="Trebuchet MS"/>
              </a:rPr>
              <a:t>dziecka </a:t>
            </a:r>
            <a:r>
              <a:rPr sz="950" i="1" spc="-10" dirty="0">
                <a:solidFill>
                  <a:srgbClr val="92D050"/>
                </a:solidFill>
                <a:latin typeface="Trebuchet MS"/>
                <a:cs typeface="Trebuchet MS"/>
              </a:rPr>
              <a:t>do </a:t>
            </a:r>
            <a:r>
              <a:rPr sz="950" i="1" spc="-45" dirty="0">
                <a:solidFill>
                  <a:srgbClr val="92D050"/>
                </a:solidFill>
                <a:latin typeface="Trebuchet MS"/>
                <a:cs typeface="Trebuchet MS"/>
              </a:rPr>
              <a:t>podjęcia </a:t>
            </a:r>
            <a:r>
              <a:rPr sz="950" i="1" spc="-20" dirty="0">
                <a:solidFill>
                  <a:srgbClr val="92D050"/>
                </a:solidFill>
                <a:latin typeface="Trebuchet MS"/>
                <a:cs typeface="Trebuchet MS"/>
              </a:rPr>
              <a:t>nauki </a:t>
            </a:r>
            <a:r>
              <a:rPr sz="950" i="1" spc="-55" dirty="0">
                <a:solidFill>
                  <a:srgbClr val="92D050"/>
                </a:solidFill>
                <a:latin typeface="Trebuchet MS"/>
                <a:cs typeface="Trebuchet MS"/>
              </a:rPr>
              <a:t>szkolnej. </a:t>
            </a:r>
            <a:r>
              <a:rPr sz="950" spc="-30" dirty="0">
                <a:solidFill>
                  <a:srgbClr val="92D050"/>
                </a:solidFill>
                <a:latin typeface="Arial"/>
                <a:cs typeface="Arial"/>
              </a:rPr>
              <a:t>Roczniki </a:t>
            </a:r>
            <a:r>
              <a:rPr sz="950" spc="-35" dirty="0">
                <a:solidFill>
                  <a:srgbClr val="92D050"/>
                </a:solidFill>
                <a:latin typeface="Arial"/>
                <a:cs typeface="Arial"/>
              </a:rPr>
              <a:t>Pedagogiczne,2018; </a:t>
            </a:r>
            <a:r>
              <a:rPr sz="950" spc="-15" dirty="0">
                <a:solidFill>
                  <a:srgbClr val="92D050"/>
                </a:solidFill>
                <a:latin typeface="Arial"/>
                <a:cs typeface="Arial"/>
              </a:rPr>
              <a:t>10(46),</a:t>
            </a:r>
            <a:r>
              <a:rPr sz="950" spc="-10" dirty="0">
                <a:solidFill>
                  <a:srgbClr val="92D050"/>
                </a:solidFill>
                <a:latin typeface="Arial"/>
                <a:cs typeface="Arial"/>
              </a:rPr>
              <a:t> </a:t>
            </a:r>
            <a:r>
              <a:rPr sz="950" spc="-35" dirty="0">
                <a:solidFill>
                  <a:srgbClr val="92D050"/>
                </a:solidFill>
                <a:latin typeface="Arial"/>
                <a:cs typeface="Arial"/>
              </a:rPr>
              <a:t>4</a:t>
            </a:r>
            <a:endParaRPr sz="950" dirty="0">
              <a:solidFill>
                <a:srgbClr val="92D050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5275" y="142875"/>
            <a:ext cx="3209925" cy="13811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57550" y="276224"/>
            <a:ext cx="2657475" cy="12477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F1ED3D9-5B36-C454-3C01-FD6773FA2336}"/>
              </a:ext>
            </a:extLst>
          </p:cNvPr>
          <p:cNvSpPr txBox="1"/>
          <p:nvPr/>
        </p:nvSpPr>
        <p:spPr>
          <a:xfrm>
            <a:off x="613981" y="3471773"/>
            <a:ext cx="39814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PSSE w ……………..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Ulica…………………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Tel……………….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Email………………..</a:t>
            </a:r>
            <a:endParaRPr lang="pl-PL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95600" y="314325"/>
            <a:ext cx="9296400" cy="790575"/>
          </a:xfrm>
          <a:custGeom>
            <a:avLst/>
            <a:gdLst/>
            <a:ahLst/>
            <a:cxnLst/>
            <a:rect l="l" t="t" r="r" b="b"/>
            <a:pathLst>
              <a:path w="9296400" h="790575">
                <a:moveTo>
                  <a:pt x="0" y="790575"/>
                </a:moveTo>
                <a:lnTo>
                  <a:pt x="9296400" y="790575"/>
                </a:lnTo>
                <a:lnTo>
                  <a:pt x="9296400" y="0"/>
                </a:lnTo>
                <a:lnTo>
                  <a:pt x="0" y="0"/>
                </a:lnTo>
                <a:lnTo>
                  <a:pt x="0" y="790575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23950"/>
            <a:ext cx="112014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191000" y="2286000"/>
            <a:ext cx="7239000" cy="2457723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algn="ctr"/>
            <a:r>
              <a:rPr lang="pl-PL" sz="32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„Skąd się biorą produkty ekologiczne”</a:t>
            </a:r>
          </a:p>
          <a:p>
            <a:pPr algn="ctr"/>
            <a:r>
              <a:rPr lang="pl-PL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ogólnopolski program edukacyjny dla przedszkoli opracowany przez Główny Inspektorat Sanitarny wspólnie                                               z Ministerstwem Rolnictwa i Rozwoju Wsi. </a:t>
            </a:r>
          </a:p>
          <a:p>
            <a:endParaRPr lang="pl-PL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736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4572000" y="1676400"/>
            <a:ext cx="7239000" cy="4242827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algn="ctr"/>
            <a:endParaRPr lang="pl-PL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Okres przedszkolny jest niezmiernie ważnym etapem kształtowania się postaw determinujących aktualne </a:t>
            </a:r>
          </a:p>
          <a:p>
            <a:pPr algn="ctr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przyszłe zachowania dotyczące zdrowia. </a:t>
            </a:r>
          </a:p>
          <a:p>
            <a:pPr algn="ctr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Dlatego też istotne jest edukowanie dzieci </a:t>
            </a:r>
          </a:p>
          <a:p>
            <a:pPr algn="ctr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zakresie prawidłowego żywienia już od najmłodszych lat. Utrwalone wówczas przyzwyczajenia zdrowotne i nawyki decydują o późniejszym stylu życia. </a:t>
            </a:r>
          </a:p>
          <a:p>
            <a:pPr algn="ctr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Dodatkowo z badań wynika także, że żywność ekologiczna może mieć związek ze zdrowszym stylem życia. </a:t>
            </a:r>
          </a:p>
          <a:p>
            <a:pPr algn="ctr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Konsumenci ekologiczni częściej dbają o dietę i aktywność fizyczną oraz cechuje ich istotnie mniejsze prawdopodobieństwo nadwagi i otyłości.</a:t>
            </a:r>
          </a:p>
          <a:p>
            <a:pPr algn="ctr"/>
            <a:endParaRPr lang="pl-PL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A8AA2D03-8B4F-F2B1-1E98-7080F1199357}"/>
              </a:ext>
            </a:extLst>
          </p:cNvPr>
          <p:cNvSpPr/>
          <p:nvPr/>
        </p:nvSpPr>
        <p:spPr>
          <a:xfrm>
            <a:off x="0" y="314325"/>
            <a:ext cx="12192000" cy="790575"/>
          </a:xfrm>
          <a:custGeom>
            <a:avLst/>
            <a:gdLst/>
            <a:ahLst/>
            <a:cxnLst/>
            <a:rect l="l" t="t" r="r" b="b"/>
            <a:pathLst>
              <a:path w="9296400" h="790575">
                <a:moveTo>
                  <a:pt x="0" y="790575"/>
                </a:moveTo>
                <a:lnTo>
                  <a:pt x="9296400" y="790575"/>
                </a:lnTo>
                <a:lnTo>
                  <a:pt x="9296400" y="0"/>
                </a:lnTo>
                <a:lnTo>
                  <a:pt x="0" y="0"/>
                </a:lnTo>
                <a:lnTo>
                  <a:pt x="0" y="790575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raz 7" descr="Obraz zawierający warzywo&#10;&#10;Opis wygenerowany automatycznie">
            <a:extLst>
              <a:ext uri="{FF2B5EF4-FFF2-40B4-BE49-F238E27FC236}">
                <a16:creationId xmlns:a16="http://schemas.microsoft.com/office/drawing/2014/main" id="{0CB84C27-5687-65E4-C237-D7C29356E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152400"/>
            <a:ext cx="8180863" cy="685800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40612F03-8F7E-0435-A958-8D77F46924EF}"/>
              </a:ext>
            </a:extLst>
          </p:cNvPr>
          <p:cNvSpPr txBox="1"/>
          <p:nvPr/>
        </p:nvSpPr>
        <p:spPr>
          <a:xfrm>
            <a:off x="5862491" y="404718"/>
            <a:ext cx="64856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spc="20" dirty="0">
                <a:solidFill>
                  <a:srgbClr val="92D050"/>
                </a:solidFill>
                <a:latin typeface="Arial Black" panose="020B0A04020102020204" pitchFamily="34" charset="0"/>
              </a:rPr>
              <a:t>Idea </a:t>
            </a:r>
            <a:r>
              <a:rPr lang="pl-PL" sz="2400" spc="5" dirty="0">
                <a:solidFill>
                  <a:srgbClr val="92D050"/>
                </a:solidFill>
                <a:latin typeface="Arial Black" panose="020B0A04020102020204" pitchFamily="34" charset="0"/>
              </a:rPr>
              <a:t>wprowadzenia</a:t>
            </a:r>
            <a:r>
              <a:rPr lang="pl-PL" sz="2400" spc="-195" dirty="0">
                <a:solidFill>
                  <a:srgbClr val="92D050"/>
                </a:solidFill>
                <a:latin typeface="Arial Black" panose="020B0A04020102020204" pitchFamily="34" charset="0"/>
              </a:rPr>
              <a:t> </a:t>
            </a:r>
            <a:r>
              <a:rPr lang="pl-PL" sz="2400" spc="15" dirty="0">
                <a:solidFill>
                  <a:srgbClr val="92D050"/>
                </a:solidFill>
                <a:latin typeface="Arial Black" panose="020B0A04020102020204" pitchFamily="34" charset="0"/>
              </a:rPr>
              <a:t>programu</a:t>
            </a:r>
            <a:endParaRPr lang="pl-PL" sz="2400" dirty="0">
              <a:solidFill>
                <a:srgbClr val="92D05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A9708C75-FF71-E5F2-25C4-A54F8BF8606F}"/>
              </a:ext>
            </a:extLst>
          </p:cNvPr>
          <p:cNvSpPr/>
          <p:nvPr/>
        </p:nvSpPr>
        <p:spPr>
          <a:xfrm>
            <a:off x="0" y="314325"/>
            <a:ext cx="12192000" cy="790575"/>
          </a:xfrm>
          <a:custGeom>
            <a:avLst/>
            <a:gdLst/>
            <a:ahLst/>
            <a:cxnLst/>
            <a:rect l="l" t="t" r="r" b="b"/>
            <a:pathLst>
              <a:path w="9296400" h="790575">
                <a:moveTo>
                  <a:pt x="0" y="790575"/>
                </a:moveTo>
                <a:lnTo>
                  <a:pt x="9296400" y="790575"/>
                </a:lnTo>
                <a:lnTo>
                  <a:pt x="9296400" y="0"/>
                </a:lnTo>
                <a:lnTo>
                  <a:pt x="0" y="0"/>
                </a:lnTo>
                <a:lnTo>
                  <a:pt x="0" y="790575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86" y="1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idx="1"/>
          </p:nvPr>
        </p:nvSpPr>
        <p:spPr>
          <a:xfrm>
            <a:off x="1219200" y="1181658"/>
            <a:ext cx="11144250" cy="5068181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3922395" marR="5080">
              <a:spcBef>
                <a:spcPts val="204"/>
              </a:spcBef>
            </a:pPr>
            <a:r>
              <a:rPr lang="pl-PL" b="0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Psychologowie</a:t>
            </a:r>
            <a:r>
              <a:rPr lang="pl-PL" b="0" spc="-2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0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l-PL" b="0" spc="-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0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pedagodzy</a:t>
            </a:r>
            <a:r>
              <a:rPr lang="pl-PL" b="0" spc="-1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0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pl-PL" b="0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0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całego</a:t>
            </a:r>
            <a:r>
              <a:rPr lang="pl-PL" b="0" spc="-7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0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świata</a:t>
            </a:r>
            <a:r>
              <a:rPr lang="pl-PL" b="0" spc="-1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0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podkreślają</a:t>
            </a:r>
            <a:r>
              <a:rPr lang="pl-PL" b="0" spc="-1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pc="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znaczenie</a:t>
            </a:r>
            <a:r>
              <a:rPr lang="pl-PL" spc="-14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pierwszych </a:t>
            </a:r>
            <a:r>
              <a:rPr lang="pl-PL" spc="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</a:t>
            </a:r>
            <a:r>
              <a:rPr lang="pl-PL" spc="-8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funkcjonowania</a:t>
            </a:r>
            <a:r>
              <a:rPr lang="pl-PL" spc="-23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dziecka</a:t>
            </a:r>
            <a:r>
              <a:rPr lang="pl-PL" spc="-16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dla</a:t>
            </a:r>
            <a:r>
              <a:rPr lang="pl-PL" spc="-8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pc="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jego</a:t>
            </a:r>
            <a:r>
              <a:rPr lang="pl-PL" spc="-1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całożyciowego</a:t>
            </a:r>
            <a:r>
              <a:rPr lang="pl-PL" spc="-18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pc="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rozwoju</a:t>
            </a:r>
            <a:r>
              <a:rPr lang="pl-PL" b="0" spc="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909695">
              <a:lnSpc>
                <a:spcPct val="100000"/>
              </a:lnSpc>
              <a:spcBef>
                <a:spcPts val="50"/>
              </a:spcBef>
            </a:pPr>
            <a:endParaRPr lang="pl-PL" b="0" spc="2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22395" marR="166370">
              <a:lnSpc>
                <a:spcPct val="99500"/>
              </a:lnSpc>
            </a:pPr>
            <a:r>
              <a:rPr lang="pl-PL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Okres</a:t>
            </a:r>
            <a:r>
              <a:rPr lang="pl-PL" b="0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0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przedszkolny</a:t>
            </a:r>
            <a:r>
              <a:rPr lang="pl-PL" b="0" spc="-18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0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jest</a:t>
            </a:r>
            <a:r>
              <a:rPr lang="pl-PL" b="0" spc="-1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0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pierwszym</a:t>
            </a:r>
            <a:r>
              <a:rPr lang="pl-PL" b="0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etapem</a:t>
            </a:r>
            <a:r>
              <a:rPr lang="pl-PL" b="0" spc="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0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kształcenia,</a:t>
            </a:r>
            <a:r>
              <a:rPr lang="pl-PL" b="0" spc="-10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etapem</a:t>
            </a:r>
            <a:r>
              <a:rPr lang="pl-PL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0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intensywnego </a:t>
            </a:r>
            <a:r>
              <a:rPr lang="pl-PL" b="0" spc="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rozwoju </a:t>
            </a:r>
            <a:r>
              <a:rPr lang="pl-PL" b="0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psychofizycznego </a:t>
            </a:r>
            <a:r>
              <a:rPr lang="pl-PL" b="0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dziecka, jak </a:t>
            </a:r>
            <a:r>
              <a:rPr lang="pl-PL" b="0" spc="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również </a:t>
            </a:r>
            <a:r>
              <a:rPr lang="pl-PL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kształtowania postaw </a:t>
            </a:r>
            <a:r>
              <a:rPr lang="pl-PL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prozdrowotnych</a:t>
            </a:r>
            <a:r>
              <a:rPr lang="pl-PL" b="0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l-PL" b="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Stąd </a:t>
            </a:r>
            <a:r>
              <a:rPr lang="pl-PL" b="0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szczególnie </a:t>
            </a:r>
            <a:r>
              <a:rPr lang="pl-PL" b="0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istotnym </a:t>
            </a:r>
            <a:r>
              <a:rPr lang="pl-PL" b="0" spc="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b="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tym </a:t>
            </a:r>
            <a:r>
              <a:rPr lang="pl-PL" b="0" spc="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wieku </a:t>
            </a:r>
            <a:r>
              <a:rPr lang="pl-PL" b="0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jest </a:t>
            </a:r>
            <a:r>
              <a:rPr lang="pl-PL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podjęcie  </a:t>
            </a:r>
            <a:r>
              <a:rPr lang="pl-PL" spc="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działań w </a:t>
            </a:r>
            <a:r>
              <a:rPr lang="pl-PL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ramach </a:t>
            </a:r>
            <a:r>
              <a:rPr lang="pl-PL" spc="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edukacji </a:t>
            </a:r>
            <a:r>
              <a:rPr lang="pl-PL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zdrowotnej</a:t>
            </a:r>
            <a:r>
              <a:rPr lang="pl-PL" b="0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b="0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będącej </a:t>
            </a:r>
            <a:r>
              <a:rPr lang="pl-PL" b="0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niezbędnym,  </a:t>
            </a:r>
            <a:r>
              <a:rPr lang="pl-PL" b="0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komplementarnym </a:t>
            </a:r>
            <a:r>
              <a:rPr lang="pl-PL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elementem </a:t>
            </a:r>
            <a:r>
              <a:rPr lang="pl-PL" b="0" spc="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promocji</a:t>
            </a:r>
            <a:r>
              <a:rPr lang="pl-PL" b="0" spc="-3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0" spc="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zdrowia.</a:t>
            </a:r>
            <a:endParaRPr lang="pl-PL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543D382-6655-A492-7ED6-6E8169979C44}"/>
              </a:ext>
            </a:extLst>
          </p:cNvPr>
          <p:cNvSpPr txBox="1"/>
          <p:nvPr/>
        </p:nvSpPr>
        <p:spPr>
          <a:xfrm>
            <a:off x="5862491" y="404718"/>
            <a:ext cx="64856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spc="20" dirty="0">
                <a:solidFill>
                  <a:srgbClr val="92D050"/>
                </a:solidFill>
                <a:latin typeface="Arial Black" panose="020B0A04020102020204" pitchFamily="34" charset="0"/>
              </a:rPr>
              <a:t>Idea </a:t>
            </a:r>
            <a:r>
              <a:rPr lang="pl-PL" sz="2400" spc="5" dirty="0">
                <a:solidFill>
                  <a:srgbClr val="92D050"/>
                </a:solidFill>
                <a:latin typeface="Arial Black" panose="020B0A04020102020204" pitchFamily="34" charset="0"/>
              </a:rPr>
              <a:t>wprowadzenia</a:t>
            </a:r>
            <a:r>
              <a:rPr lang="pl-PL" sz="2400" spc="-195" dirty="0">
                <a:solidFill>
                  <a:srgbClr val="92D050"/>
                </a:solidFill>
                <a:latin typeface="Arial Black" panose="020B0A04020102020204" pitchFamily="34" charset="0"/>
              </a:rPr>
              <a:t> </a:t>
            </a:r>
            <a:r>
              <a:rPr lang="pl-PL" sz="2400" spc="15" dirty="0">
                <a:solidFill>
                  <a:srgbClr val="92D050"/>
                </a:solidFill>
                <a:latin typeface="Arial Black" panose="020B0A04020102020204" pitchFamily="34" charset="0"/>
              </a:rPr>
              <a:t>programu</a:t>
            </a:r>
            <a:endParaRPr lang="pl-PL" sz="24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358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idx="1"/>
          </p:nvPr>
        </p:nvSpPr>
        <p:spPr>
          <a:xfrm>
            <a:off x="838200" y="1295400"/>
            <a:ext cx="11144250" cy="4929041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3909695">
              <a:lnSpc>
                <a:spcPct val="100000"/>
              </a:lnSpc>
            </a:pPr>
            <a:endParaRPr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09695">
              <a:spcBef>
                <a:spcPts val="40"/>
              </a:spcBef>
            </a:pPr>
            <a:endParaRPr sz="12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22395">
              <a:spcBef>
                <a:spcPts val="5"/>
              </a:spcBef>
            </a:pPr>
            <a:r>
              <a:rPr b="0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Działalność</a:t>
            </a:r>
            <a:r>
              <a:rPr b="0" spc="-19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wychowawcza</a:t>
            </a:r>
            <a:r>
              <a:rPr b="0" spc="-22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przedszkola</a:t>
            </a:r>
            <a:r>
              <a:rPr b="0" spc="-2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spc="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powinna</a:t>
            </a:r>
            <a:r>
              <a:rPr b="0" spc="-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być</a:t>
            </a:r>
            <a:r>
              <a:rPr b="0" spc="-1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spc="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wspomagana</a:t>
            </a:r>
            <a:r>
              <a:rPr b="0" spc="-15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spc="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przez</a:t>
            </a:r>
            <a:r>
              <a:rPr lang="pl-PL" b="0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rodziców</a:t>
            </a:r>
            <a:r>
              <a:rPr spc="-7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domu</a:t>
            </a:r>
            <a:r>
              <a:rPr b="0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b="0" spc="-1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Tylko</a:t>
            </a:r>
            <a:r>
              <a:rPr b="0" spc="-8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wtedy</a:t>
            </a:r>
            <a:r>
              <a:rPr b="0" spc="-5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stworzone</a:t>
            </a:r>
            <a:r>
              <a:rPr b="0" spc="-2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zostaną</a:t>
            </a:r>
            <a:r>
              <a:rPr b="0" spc="-7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odpowiednie</a:t>
            </a:r>
            <a:r>
              <a:rPr b="0" spc="-2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spc="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warunki</a:t>
            </a:r>
            <a:r>
              <a:rPr b="0" spc="-1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spc="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pl-PL" b="0" spc="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spc="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najlepszego</a:t>
            </a:r>
            <a:r>
              <a:rPr b="0" spc="-16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b="0" spc="-6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wszechstronnego</a:t>
            </a:r>
            <a:r>
              <a:rPr b="0" spc="-16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spc="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rozwoju</a:t>
            </a:r>
            <a:r>
              <a:rPr b="0" spc="-2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dziecka,</a:t>
            </a:r>
            <a:r>
              <a:rPr b="0" spc="-1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0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b="0" spc="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tóre</a:t>
            </a:r>
            <a:r>
              <a:rPr b="0" spc="-6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będą</a:t>
            </a:r>
            <a:r>
              <a:rPr b="0" spc="-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gwarancją</a:t>
            </a:r>
            <a:r>
              <a:rPr b="0" spc="-1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spc="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radzenia</a:t>
            </a:r>
            <a:r>
              <a:rPr b="0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b="0" spc="3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sobie</a:t>
            </a:r>
            <a:r>
              <a:rPr lang="pl-PL" b="0" spc="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spc="-35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spc="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b="0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dalszej edukacji.</a:t>
            </a:r>
          </a:p>
          <a:p>
            <a:pPr marL="3909695">
              <a:lnSpc>
                <a:spcPct val="100000"/>
              </a:lnSpc>
              <a:spcBef>
                <a:spcPts val="35"/>
              </a:spcBef>
            </a:pPr>
            <a:endParaRPr b="0" spc="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22395" marR="67945">
              <a:lnSpc>
                <a:spcPct val="100600"/>
              </a:lnSpc>
            </a:pPr>
            <a:r>
              <a:rPr b="0" spc="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 </a:t>
            </a:r>
            <a:r>
              <a:rPr b="0" spc="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wyników pięciu </a:t>
            </a:r>
            <a:r>
              <a:rPr b="0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programów </a:t>
            </a:r>
            <a:r>
              <a:rPr b="0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edukacyjnych </a:t>
            </a:r>
            <a:r>
              <a:rPr b="0" spc="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dla </a:t>
            </a:r>
            <a:r>
              <a:rPr b="0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dzieci </a:t>
            </a:r>
            <a:r>
              <a:rPr b="0" spc="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wieku </a:t>
            </a:r>
            <a:r>
              <a:rPr b="0" spc="3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5–6 </a:t>
            </a:r>
            <a:r>
              <a:rPr b="0" spc="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  </a:t>
            </a:r>
            <a:r>
              <a:rPr b="0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pokazała,</a:t>
            </a:r>
            <a:r>
              <a:rPr b="0" spc="-11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że</a:t>
            </a:r>
            <a:r>
              <a:rPr b="0" spc="-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poziom</a:t>
            </a:r>
            <a:r>
              <a:rPr spc="-3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wiedzy</a:t>
            </a:r>
            <a:r>
              <a:rPr spc="-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dzieci</a:t>
            </a:r>
            <a:r>
              <a:rPr spc="-6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był</a:t>
            </a:r>
            <a:r>
              <a:rPr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istotnie</a:t>
            </a:r>
            <a:r>
              <a:rPr spc="-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wyższy</a:t>
            </a:r>
            <a:r>
              <a:rPr spc="-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spc="-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przejściu</a:t>
            </a:r>
            <a:r>
              <a:rPr spc="-1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przez  program </a:t>
            </a:r>
            <a:r>
              <a:rPr spc="2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edukacyjny</a:t>
            </a:r>
            <a:r>
              <a:rPr lang="pl-PL" spc="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spc="-35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0" i="1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(Yardimici, </a:t>
            </a:r>
            <a:r>
              <a:rPr sz="1200" b="0" i="1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2015)</a:t>
            </a:r>
            <a:endParaRPr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DF296F00-FA6F-6369-2509-FD01BEE60340}"/>
              </a:ext>
            </a:extLst>
          </p:cNvPr>
          <p:cNvSpPr/>
          <p:nvPr/>
        </p:nvSpPr>
        <p:spPr>
          <a:xfrm>
            <a:off x="0" y="314325"/>
            <a:ext cx="12192000" cy="790575"/>
          </a:xfrm>
          <a:custGeom>
            <a:avLst/>
            <a:gdLst/>
            <a:ahLst/>
            <a:cxnLst/>
            <a:rect l="l" t="t" r="r" b="b"/>
            <a:pathLst>
              <a:path w="9296400" h="790575">
                <a:moveTo>
                  <a:pt x="0" y="790575"/>
                </a:moveTo>
                <a:lnTo>
                  <a:pt x="9296400" y="790575"/>
                </a:lnTo>
                <a:lnTo>
                  <a:pt x="9296400" y="0"/>
                </a:lnTo>
                <a:lnTo>
                  <a:pt x="0" y="0"/>
                </a:lnTo>
                <a:lnTo>
                  <a:pt x="0" y="790575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0BA093C-2728-01FB-F93C-E00396AF588E}"/>
              </a:ext>
            </a:extLst>
          </p:cNvPr>
          <p:cNvSpPr txBox="1"/>
          <p:nvPr/>
        </p:nvSpPr>
        <p:spPr>
          <a:xfrm>
            <a:off x="5862491" y="404718"/>
            <a:ext cx="64856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spc="20" dirty="0">
                <a:solidFill>
                  <a:srgbClr val="92D050"/>
                </a:solidFill>
                <a:latin typeface="Arial Black" panose="020B0A04020102020204" pitchFamily="34" charset="0"/>
              </a:rPr>
              <a:t>Idea </a:t>
            </a:r>
            <a:r>
              <a:rPr lang="pl-PL" sz="2400" spc="5" dirty="0">
                <a:solidFill>
                  <a:srgbClr val="92D050"/>
                </a:solidFill>
                <a:latin typeface="Arial Black" panose="020B0A04020102020204" pitchFamily="34" charset="0"/>
              </a:rPr>
              <a:t>wprowadzenia</a:t>
            </a:r>
            <a:r>
              <a:rPr lang="pl-PL" sz="2400" spc="-195" dirty="0">
                <a:solidFill>
                  <a:srgbClr val="92D050"/>
                </a:solidFill>
                <a:latin typeface="Arial Black" panose="020B0A04020102020204" pitchFamily="34" charset="0"/>
              </a:rPr>
              <a:t> </a:t>
            </a:r>
            <a:r>
              <a:rPr lang="pl-PL" sz="2400" spc="15" dirty="0">
                <a:solidFill>
                  <a:srgbClr val="92D050"/>
                </a:solidFill>
                <a:latin typeface="Arial Black" panose="020B0A04020102020204" pitchFamily="34" charset="0"/>
              </a:rPr>
              <a:t>programu</a:t>
            </a:r>
            <a:endParaRPr lang="pl-PL" sz="2400" dirty="0">
              <a:solidFill>
                <a:srgbClr val="92D050"/>
              </a:solidFill>
            </a:endParaRPr>
          </a:p>
        </p:txBody>
      </p:sp>
      <p:pic>
        <p:nvPicPr>
          <p:cNvPr id="7" name="Obraz 6" descr="Obraz zawierający zabawka, lalka, grafika wektorowa&#10;&#10;Opis wygenerowany automatycznie">
            <a:extLst>
              <a:ext uri="{FF2B5EF4-FFF2-40B4-BE49-F238E27FC236}">
                <a16:creationId xmlns:a16="http://schemas.microsoft.com/office/drawing/2014/main" id="{20A73E9C-451B-F031-C5D5-3202163DA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" y="0"/>
            <a:ext cx="818086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166116" y="666848"/>
            <a:ext cx="7169150" cy="6005618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231775">
              <a:lnSpc>
                <a:spcPts val="1430"/>
              </a:lnSpc>
              <a:spcBef>
                <a:spcPts val="155"/>
              </a:spcBef>
            </a:pPr>
            <a:r>
              <a:rPr sz="1400" i="1" spc="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Właściwe</a:t>
            </a:r>
            <a:r>
              <a:rPr sz="1400" i="1" spc="-16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kompetencje</a:t>
            </a:r>
            <a:r>
              <a:rPr sz="1400" i="1" spc="-7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i="1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prozdrowotne</a:t>
            </a:r>
            <a:r>
              <a:rPr sz="1400" i="1" spc="-8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i="1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nauczycieli</a:t>
            </a:r>
            <a:r>
              <a:rPr sz="1400" i="1" spc="-6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ważnym</a:t>
            </a:r>
            <a:r>
              <a:rPr sz="1400" i="1" spc="-8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i="1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czynnikiem </a:t>
            </a:r>
            <a:r>
              <a:rPr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400" i="1" spc="3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i="1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kreowaniu</a:t>
            </a:r>
            <a:r>
              <a:rPr sz="1400" i="1" spc="-4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i="1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kultury  </a:t>
            </a:r>
            <a:r>
              <a:rPr sz="1400" i="1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zdrowotnej </a:t>
            </a:r>
            <a:r>
              <a:rPr sz="1400" i="1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(Matusiewicz </a:t>
            </a:r>
            <a:r>
              <a:rPr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sz="1400" i="1" spc="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wsp.,</a:t>
            </a:r>
            <a:r>
              <a:rPr sz="1400" i="1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i="1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2019)</a:t>
            </a:r>
            <a:endParaRPr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629" marR="5080">
              <a:lnSpc>
                <a:spcPct val="100099"/>
              </a:lnSpc>
            </a:pPr>
            <a:r>
              <a:rPr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Badani </a:t>
            </a:r>
            <a:r>
              <a:rPr sz="1600" b="1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nauczyciele </a:t>
            </a:r>
            <a:r>
              <a:rPr sz="1600" b="1" spc="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wychowania </a:t>
            </a:r>
            <a:r>
              <a:rPr sz="1600" b="1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przedszkolnego </a:t>
            </a:r>
            <a:r>
              <a:rPr sz="1600" b="1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wybiórczo </a:t>
            </a:r>
            <a:r>
              <a:rPr sz="1600" b="1" spc="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podejmują  </a:t>
            </a:r>
            <a:r>
              <a:rPr sz="1600" b="1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korzystne </a:t>
            </a:r>
            <a:r>
              <a:rPr sz="1600" b="1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dla </a:t>
            </a:r>
            <a:r>
              <a:rPr sz="1600" b="1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zdrowia </a:t>
            </a:r>
            <a:r>
              <a:rPr sz="1600" b="1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działania, </a:t>
            </a:r>
            <a:r>
              <a:rPr sz="1600" b="1" spc="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istnieje </a:t>
            </a:r>
            <a:r>
              <a:rPr sz="1600" b="1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zatem </a:t>
            </a:r>
            <a:r>
              <a:rPr sz="1600" b="1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konieczność </a:t>
            </a:r>
            <a:r>
              <a:rPr sz="1600" b="1" spc="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(chociażby  </a:t>
            </a:r>
            <a:r>
              <a:rPr sz="1600" b="1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poprzez </a:t>
            </a:r>
            <a:r>
              <a:rPr sz="1600" b="1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różne formy doskonalenia zawodowego) modyfikacji </a:t>
            </a:r>
            <a:r>
              <a:rPr sz="1600" b="1" spc="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  </a:t>
            </a:r>
            <a:r>
              <a:rPr sz="1600" b="1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prozdrowotnych</a:t>
            </a:r>
            <a:r>
              <a:rPr sz="1600" b="1" spc="-1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zachowań,</a:t>
            </a:r>
            <a:r>
              <a:rPr sz="1600" b="1" spc="-18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szczególnie</a:t>
            </a:r>
            <a:r>
              <a:rPr sz="1600" b="1" spc="-2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600" b="1" spc="-8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tych</a:t>
            </a:r>
            <a:r>
              <a:rPr sz="16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obszarach,</a:t>
            </a:r>
            <a:r>
              <a:rPr sz="1600" b="1" spc="-10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które</a:t>
            </a:r>
            <a:r>
              <a:rPr sz="1600" b="1" spc="-5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są</a:t>
            </a:r>
            <a:r>
              <a:rPr sz="1600" b="1" spc="-6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przez</a:t>
            </a:r>
            <a:r>
              <a:rPr sz="16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2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nich</a:t>
            </a:r>
            <a:r>
              <a:rPr sz="1600" b="1" spc="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najbardziej</a:t>
            </a:r>
            <a:r>
              <a:rPr sz="1600" b="1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zaniedbane: </a:t>
            </a:r>
            <a:r>
              <a:rPr sz="1600" b="1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codziennych </a:t>
            </a:r>
            <a:r>
              <a:rPr sz="1600" b="1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praktyk </a:t>
            </a:r>
            <a:r>
              <a:rPr sz="1600" b="1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zdrowotnych </a:t>
            </a:r>
            <a:r>
              <a:rPr sz="1600" b="1" spc="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1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zachowań</a:t>
            </a:r>
            <a:r>
              <a:rPr sz="1600" b="1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profilaktycznych.</a:t>
            </a:r>
            <a:endParaRPr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sz="1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1435"/>
              </a:lnSpc>
              <a:spcBef>
                <a:spcPts val="1145"/>
              </a:spcBef>
            </a:pPr>
            <a:r>
              <a:rPr sz="1400" i="1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Wiedza</a:t>
            </a:r>
            <a:r>
              <a:rPr sz="1400" i="1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i="1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dotycząca</a:t>
            </a:r>
            <a:r>
              <a:rPr sz="1400" i="1" spc="-9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i="1" spc="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cech</a:t>
            </a:r>
            <a:r>
              <a:rPr sz="1400" i="1" spc="-1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i="1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konsumenta</a:t>
            </a:r>
            <a:r>
              <a:rPr sz="1400" i="1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i="1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ekologicznego</a:t>
            </a:r>
            <a:r>
              <a:rPr sz="1400" i="1" spc="-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i="1" spc="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podstawą</a:t>
            </a:r>
            <a:r>
              <a:rPr sz="1400" i="1" spc="-9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i="1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sz="1400" i="1" spc="-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promowania</a:t>
            </a:r>
            <a:r>
              <a:rPr sz="1400" i="1" spc="-9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i="1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ekologizacji</a:t>
            </a:r>
            <a:endParaRPr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1435"/>
              </a:lnSpc>
            </a:pPr>
            <a:r>
              <a:rPr sz="1400" i="1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konsumpcji </a:t>
            </a:r>
            <a:r>
              <a:rPr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sz="1400" i="1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szerzej</a:t>
            </a:r>
            <a:r>
              <a:rPr sz="1400" i="1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i="1" spc="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pojętego</a:t>
            </a:r>
            <a:r>
              <a:rPr sz="1400" i="1" spc="-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i="1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zrównoważonego</a:t>
            </a:r>
            <a:r>
              <a:rPr sz="1400" i="1" spc="-10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i="1" spc="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stylu</a:t>
            </a:r>
            <a:r>
              <a:rPr sz="1400" i="1" spc="-1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życia</a:t>
            </a:r>
            <a:r>
              <a:rPr sz="1400" i="1" spc="-9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(Średnicka-Tober</a:t>
            </a:r>
            <a:r>
              <a:rPr sz="1400" i="1" spc="-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400" i="1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i="1" spc="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wsp.,</a:t>
            </a:r>
            <a:r>
              <a:rPr sz="1400" i="1" spc="-10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i="1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2016)</a:t>
            </a:r>
            <a:endParaRPr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629" marR="71120">
              <a:lnSpc>
                <a:spcPct val="99500"/>
              </a:lnSpc>
              <a:spcBef>
                <a:spcPts val="775"/>
              </a:spcBef>
            </a:pPr>
            <a:r>
              <a:rPr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Konsument</a:t>
            </a:r>
            <a:r>
              <a:rPr sz="1600" b="1" spc="-8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ekologiczny</a:t>
            </a:r>
            <a:r>
              <a:rPr sz="1600" b="1" spc="-2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sz="1600" b="1" spc="-7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ogół</a:t>
            </a:r>
            <a:r>
              <a:rPr sz="1600" b="1" spc="-14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jest</a:t>
            </a:r>
            <a:r>
              <a:rPr sz="1600" b="1" spc="-7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zdrowszy</a:t>
            </a:r>
            <a:r>
              <a:rPr sz="1600" b="1" spc="-2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</a:t>
            </a:r>
            <a:r>
              <a:rPr sz="1600" b="1" spc="-6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tylko</a:t>
            </a:r>
            <a:r>
              <a:rPr sz="1600" b="1" spc="-8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dlatego,</a:t>
            </a:r>
            <a:r>
              <a:rPr sz="1600" b="1" spc="-1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że</a:t>
            </a:r>
            <a:r>
              <a:rPr sz="1600" b="1" spc="-6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r>
              <a:rPr sz="1600" b="1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lepiej  </a:t>
            </a:r>
            <a:r>
              <a:rPr sz="1600" b="1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skonstruowaną </a:t>
            </a:r>
            <a:r>
              <a:rPr sz="1600" b="1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dietę, </a:t>
            </a:r>
            <a:r>
              <a:rPr sz="1600" b="1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</a:t>
            </a:r>
            <a:r>
              <a:rPr sz="1600" b="1" spc="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również </a:t>
            </a:r>
            <a:r>
              <a:rPr sz="1600" b="1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dlatego, że </a:t>
            </a:r>
            <a:r>
              <a:rPr sz="1600" b="1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prowadzi </a:t>
            </a:r>
            <a:r>
              <a:rPr sz="1600" b="1" spc="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zdrowszy </a:t>
            </a:r>
            <a:r>
              <a:rPr sz="1600" b="1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styl </a:t>
            </a:r>
            <a:r>
              <a:rPr sz="1600" b="1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życia,  </a:t>
            </a:r>
            <a:r>
              <a:rPr sz="1600" b="1" spc="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sz="1600" b="1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tym </a:t>
            </a:r>
            <a:r>
              <a:rPr sz="1600" b="1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regularną </a:t>
            </a:r>
            <a:r>
              <a:rPr sz="1600" b="1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aktywność </a:t>
            </a:r>
            <a:r>
              <a:rPr sz="1600" b="1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fizyczną </a:t>
            </a:r>
            <a:r>
              <a:rPr sz="1600" b="1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oraz </a:t>
            </a:r>
            <a:r>
              <a:rPr sz="1600" b="1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wykazuje </a:t>
            </a:r>
            <a:r>
              <a:rPr sz="1600" b="1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mniejsze  </a:t>
            </a:r>
            <a:r>
              <a:rPr sz="1600" b="1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prawdopodobieństwo </a:t>
            </a:r>
            <a:r>
              <a:rPr sz="1600" b="1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wystąpienia </a:t>
            </a:r>
            <a:r>
              <a:rPr sz="1600" b="1" spc="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nadwagi</a:t>
            </a:r>
            <a:r>
              <a:rPr sz="1600" b="1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600" b="1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  <a:r>
              <a:rPr sz="1600" b="1" spc="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otyłości, </a:t>
            </a:r>
            <a:r>
              <a:rPr sz="1600" b="1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sz="1600" b="1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także </a:t>
            </a:r>
            <a:r>
              <a:rPr sz="1600" b="1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rzadziej </a:t>
            </a:r>
            <a:r>
              <a:rPr sz="1600" b="1" spc="2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sięga</a:t>
            </a:r>
            <a:r>
              <a:rPr sz="1600" b="1" spc="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 wyroby</a:t>
            </a:r>
            <a:r>
              <a:rPr sz="1600" b="1" spc="-2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tytoniowe.</a:t>
            </a:r>
            <a:endParaRPr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sz="1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629" marR="110489">
              <a:lnSpc>
                <a:spcPct val="100600"/>
              </a:lnSpc>
              <a:spcBef>
                <a:spcPts val="1385"/>
              </a:spcBef>
            </a:pPr>
            <a:r>
              <a:rPr sz="1600" b="1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Potrzebne</a:t>
            </a:r>
            <a:r>
              <a:rPr sz="1600" b="1" spc="-8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są</a:t>
            </a:r>
            <a:r>
              <a:rPr sz="1600" b="1" spc="-7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długofalowe</a:t>
            </a:r>
            <a:r>
              <a:rPr sz="1600" b="1" spc="-18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działania</a:t>
            </a:r>
            <a:r>
              <a:rPr sz="1600" b="1" spc="-23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600" b="1" spc="-8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zakresie</a:t>
            </a:r>
            <a:r>
              <a:rPr sz="1600" b="1" spc="-15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edukacji</a:t>
            </a:r>
            <a:r>
              <a:rPr sz="1600" b="1" spc="-2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konsumentów,  </a:t>
            </a:r>
            <a:r>
              <a:rPr sz="1600" b="1" spc="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już </a:t>
            </a:r>
            <a:r>
              <a:rPr sz="1600" b="1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 </a:t>
            </a:r>
            <a:r>
              <a:rPr sz="1600" b="1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najmłodszych </a:t>
            </a:r>
            <a:r>
              <a:rPr sz="1600" b="1" spc="3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lat, </a:t>
            </a:r>
            <a:r>
              <a:rPr sz="1600" b="1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oraz </a:t>
            </a:r>
            <a:r>
              <a:rPr sz="1600" b="1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rzetelne </a:t>
            </a:r>
            <a:r>
              <a:rPr sz="1600" b="1" spc="2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informowanie</a:t>
            </a:r>
            <a:r>
              <a:rPr sz="1600" b="1" spc="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600" b="1" spc="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</a:t>
            </a:r>
            <a:r>
              <a:rPr sz="1600" b="1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właściwościach, </a:t>
            </a:r>
            <a:r>
              <a:rPr sz="1600" b="1" spc="1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wyróżnikach</a:t>
            </a:r>
            <a:r>
              <a:rPr sz="1600" b="1" spc="-18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ekożywności,</a:t>
            </a:r>
            <a:r>
              <a:rPr sz="1600" b="1" spc="-19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procesie</a:t>
            </a:r>
            <a:r>
              <a:rPr sz="1600" b="1" spc="-2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jej</a:t>
            </a:r>
            <a:r>
              <a:rPr sz="1600" b="1" spc="-8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certyfikacji</a:t>
            </a:r>
            <a:r>
              <a:rPr sz="1600" b="1" spc="-1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sz="1600" b="1" spc="-9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2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pozwala</a:t>
            </a:r>
            <a:r>
              <a:rPr sz="1600" b="1" spc="-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1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pl-PL" sz="1600" b="1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1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rozpoznanie</a:t>
            </a:r>
            <a:r>
              <a:rPr sz="1600" b="1" spc="-2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tej</a:t>
            </a:r>
            <a:r>
              <a:rPr sz="1600" b="1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żywności</a:t>
            </a:r>
            <a:r>
              <a:rPr sz="1600" b="1" spc="-1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spc="-5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świadomy</a:t>
            </a:r>
            <a:r>
              <a:rPr sz="1600" b="1" spc="-20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wybór,</a:t>
            </a:r>
            <a:r>
              <a:rPr sz="1600" b="1" spc="-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zwiększa</a:t>
            </a:r>
            <a:r>
              <a:rPr sz="1600" b="1" spc="-14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również</a:t>
            </a:r>
            <a:r>
              <a:rPr sz="1600" b="1" spc="-18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zaufanie</a:t>
            </a:r>
            <a:r>
              <a:rPr sz="1600" b="1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sz="1600" b="1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tej </a:t>
            </a:r>
            <a:r>
              <a:rPr sz="1600" b="1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żywności </a:t>
            </a:r>
            <a:r>
              <a:rPr sz="1200" i="1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(Nestrowicz,</a:t>
            </a:r>
            <a:r>
              <a:rPr sz="1200" i="1" spc="-27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i="1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2018).</a:t>
            </a:r>
            <a:endParaRPr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1BAE2E1A-6985-8832-D8E5-5BFDDB1CDF0B}"/>
              </a:ext>
            </a:extLst>
          </p:cNvPr>
          <p:cNvSpPr/>
          <p:nvPr/>
        </p:nvSpPr>
        <p:spPr>
          <a:xfrm>
            <a:off x="0" y="314325"/>
            <a:ext cx="12192000" cy="790575"/>
          </a:xfrm>
          <a:custGeom>
            <a:avLst/>
            <a:gdLst/>
            <a:ahLst/>
            <a:cxnLst/>
            <a:rect l="l" t="t" r="r" b="b"/>
            <a:pathLst>
              <a:path w="9296400" h="790575">
                <a:moveTo>
                  <a:pt x="0" y="790575"/>
                </a:moveTo>
                <a:lnTo>
                  <a:pt x="9296400" y="790575"/>
                </a:lnTo>
                <a:lnTo>
                  <a:pt x="9296400" y="0"/>
                </a:lnTo>
                <a:lnTo>
                  <a:pt x="0" y="0"/>
                </a:lnTo>
                <a:lnTo>
                  <a:pt x="0" y="790575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08143A4D-9BC6-B231-DFB1-9BE6517DEFB9}"/>
              </a:ext>
            </a:extLst>
          </p:cNvPr>
          <p:cNvSpPr txBox="1"/>
          <p:nvPr/>
        </p:nvSpPr>
        <p:spPr>
          <a:xfrm>
            <a:off x="381000" y="478779"/>
            <a:ext cx="64856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spc="20" dirty="0">
                <a:solidFill>
                  <a:srgbClr val="92D050"/>
                </a:solidFill>
                <a:latin typeface="Arial Black" panose="020B0A04020102020204" pitchFamily="34" charset="0"/>
              </a:rPr>
              <a:t>Idea </a:t>
            </a:r>
            <a:r>
              <a:rPr lang="pl-PL" sz="2400" spc="5" dirty="0">
                <a:solidFill>
                  <a:srgbClr val="92D050"/>
                </a:solidFill>
                <a:latin typeface="Arial Black" panose="020B0A04020102020204" pitchFamily="34" charset="0"/>
              </a:rPr>
              <a:t>wprowadzenia</a:t>
            </a:r>
            <a:r>
              <a:rPr lang="pl-PL" sz="2400" spc="-195" dirty="0">
                <a:solidFill>
                  <a:srgbClr val="92D050"/>
                </a:solidFill>
                <a:latin typeface="Arial Black" panose="020B0A04020102020204" pitchFamily="34" charset="0"/>
              </a:rPr>
              <a:t> </a:t>
            </a:r>
            <a:r>
              <a:rPr lang="pl-PL" sz="2400" spc="15" dirty="0">
                <a:solidFill>
                  <a:srgbClr val="92D050"/>
                </a:solidFill>
                <a:latin typeface="Arial Black" panose="020B0A04020102020204" pitchFamily="34" charset="0"/>
              </a:rPr>
              <a:t>programu</a:t>
            </a:r>
            <a:endParaRPr lang="pl-PL" sz="2400" dirty="0">
              <a:solidFill>
                <a:srgbClr val="92D050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7247640" y="-28575"/>
            <a:ext cx="4944360" cy="6857999"/>
          </a:xfrm>
          <a:prstGeom prst="rect">
            <a:avLst/>
          </a:prstGeom>
          <a:blipFill>
            <a:blip r:embed="rId2" cstate="print"/>
            <a:stretch>
              <a:fillRect l="-142731" r="1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>
            <a:extLst>
              <a:ext uri="{FF2B5EF4-FFF2-40B4-BE49-F238E27FC236}">
                <a16:creationId xmlns:a16="http://schemas.microsoft.com/office/drawing/2014/main" id="{7F436F1C-1F93-06CC-E62C-650CBF32CDB3}"/>
              </a:ext>
            </a:extLst>
          </p:cNvPr>
          <p:cNvSpPr/>
          <p:nvPr/>
        </p:nvSpPr>
        <p:spPr>
          <a:xfrm>
            <a:off x="3840480" y="3101607"/>
            <a:ext cx="8077200" cy="35974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C4BC6E65-E37F-9B92-1A94-84101339C9FE}"/>
              </a:ext>
            </a:extLst>
          </p:cNvPr>
          <p:cNvSpPr/>
          <p:nvPr/>
        </p:nvSpPr>
        <p:spPr>
          <a:xfrm>
            <a:off x="3810000" y="304800"/>
            <a:ext cx="8077200" cy="2579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object 2"/>
          <p:cNvSpPr txBox="1"/>
          <p:nvPr/>
        </p:nvSpPr>
        <p:spPr>
          <a:xfrm>
            <a:off x="3886200" y="304800"/>
            <a:ext cx="367665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89584">
              <a:lnSpc>
                <a:spcPct val="100000"/>
              </a:lnSpc>
              <a:spcBef>
                <a:spcPts val="105"/>
              </a:spcBef>
            </a:pPr>
            <a:r>
              <a:rPr sz="4400" b="1" spc="-10" dirty="0">
                <a:solidFill>
                  <a:srgbClr val="92D050"/>
                </a:solidFill>
                <a:latin typeface="Verdana"/>
                <a:cs typeface="Verdana"/>
              </a:rPr>
              <a:t>Cel</a:t>
            </a:r>
            <a:endParaRPr sz="4400" dirty="0">
              <a:solidFill>
                <a:srgbClr val="92D050"/>
              </a:solidFill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67200" y="1094422"/>
            <a:ext cx="7543800" cy="156793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algn="ctr">
              <a:lnSpc>
                <a:spcPct val="103000"/>
              </a:lnSpc>
              <a:spcBef>
                <a:spcPts val="70"/>
              </a:spcBef>
            </a:pPr>
            <a:r>
              <a:rPr sz="2000" b="1" spc="15" dirty="0">
                <a:solidFill>
                  <a:schemeClr val="bg1"/>
                </a:solidFill>
                <a:latin typeface="Verdana"/>
                <a:cs typeface="Verdana"/>
              </a:rPr>
              <a:t>Kształtowanie </a:t>
            </a:r>
            <a:r>
              <a:rPr sz="2000" b="1" spc="5" dirty="0">
                <a:solidFill>
                  <a:schemeClr val="bg1"/>
                </a:solidFill>
                <a:latin typeface="Verdana"/>
                <a:cs typeface="Verdana"/>
              </a:rPr>
              <a:t>prozdrowotnych nawyków </a:t>
            </a:r>
            <a:r>
              <a:rPr sz="2000" b="1" spc="15" dirty="0">
                <a:solidFill>
                  <a:schemeClr val="bg1"/>
                </a:solidFill>
                <a:latin typeface="Verdana"/>
                <a:cs typeface="Verdana"/>
              </a:rPr>
              <a:t>wśród dzieci  poprzez </a:t>
            </a:r>
            <a:r>
              <a:rPr sz="2000" b="1" spc="10" dirty="0">
                <a:solidFill>
                  <a:schemeClr val="bg1"/>
                </a:solidFill>
                <a:latin typeface="Verdana"/>
                <a:cs typeface="Verdana"/>
              </a:rPr>
              <a:t>promocję </a:t>
            </a:r>
            <a:r>
              <a:rPr sz="2000" b="1" spc="15" dirty="0" err="1">
                <a:solidFill>
                  <a:schemeClr val="bg1"/>
                </a:solidFill>
                <a:latin typeface="Verdana"/>
                <a:cs typeface="Verdana"/>
              </a:rPr>
              <a:t>zbilansowanej</a:t>
            </a:r>
            <a:r>
              <a:rPr sz="2000" b="1" spc="1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pl-PL" sz="2000" b="1" spc="15" dirty="0">
                <a:solidFill>
                  <a:schemeClr val="bg1"/>
                </a:solidFill>
                <a:latin typeface="Verdana"/>
                <a:cs typeface="Verdana"/>
              </a:rPr>
              <a:t>                                 </a:t>
            </a:r>
            <a:r>
              <a:rPr sz="2000" b="1" spc="5" dirty="0" err="1">
                <a:solidFill>
                  <a:schemeClr val="bg1"/>
                </a:solidFill>
                <a:latin typeface="Verdana"/>
                <a:cs typeface="Verdana"/>
              </a:rPr>
              <a:t>i</a:t>
            </a:r>
            <a:r>
              <a:rPr sz="2000" b="1" spc="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2000" b="1" spc="15" dirty="0">
                <a:solidFill>
                  <a:schemeClr val="bg1"/>
                </a:solidFill>
                <a:latin typeface="Verdana"/>
                <a:cs typeface="Verdana"/>
              </a:rPr>
              <a:t>urozmaiconej </a:t>
            </a:r>
            <a:r>
              <a:rPr sz="2000" b="1" spc="-20" dirty="0">
                <a:solidFill>
                  <a:schemeClr val="bg1"/>
                </a:solidFill>
                <a:latin typeface="Verdana"/>
                <a:cs typeface="Verdana"/>
              </a:rPr>
              <a:t>diety,  </a:t>
            </a:r>
            <a:r>
              <a:rPr sz="2000" b="1" spc="10" dirty="0">
                <a:solidFill>
                  <a:schemeClr val="bg1"/>
                </a:solidFill>
                <a:latin typeface="Verdana"/>
                <a:cs typeface="Verdana"/>
              </a:rPr>
              <a:t>niskoprzetworzonej, </a:t>
            </a:r>
            <a:r>
              <a:rPr sz="2000" b="1" spc="15" dirty="0">
                <a:solidFill>
                  <a:schemeClr val="bg1"/>
                </a:solidFill>
                <a:latin typeface="Verdana"/>
                <a:cs typeface="Verdana"/>
              </a:rPr>
              <a:t>ekologicznej </a:t>
            </a:r>
            <a:r>
              <a:rPr sz="2000" b="1" spc="5" dirty="0" err="1">
                <a:solidFill>
                  <a:schemeClr val="bg1"/>
                </a:solidFill>
                <a:latin typeface="Verdana"/>
                <a:cs typeface="Verdana"/>
              </a:rPr>
              <a:t>żywności</a:t>
            </a:r>
            <a:r>
              <a:rPr sz="2000" b="1" spc="-10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pl-PL" sz="2000" b="1" spc="-100" dirty="0">
                <a:solidFill>
                  <a:schemeClr val="bg1"/>
                </a:solidFill>
                <a:latin typeface="Verdana"/>
                <a:cs typeface="Verdana"/>
              </a:rPr>
              <a:t>                                                             </a:t>
            </a:r>
            <a:r>
              <a:rPr sz="2000" b="1" spc="20" dirty="0" err="1">
                <a:solidFill>
                  <a:schemeClr val="bg1"/>
                </a:solidFill>
                <a:latin typeface="Verdana"/>
                <a:cs typeface="Verdana"/>
              </a:rPr>
              <a:t>oraz</a:t>
            </a:r>
            <a:r>
              <a:rPr lang="pl-PL" sz="2000" b="1" spc="2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2000" b="1" spc="10" dirty="0" err="1">
                <a:solidFill>
                  <a:schemeClr val="bg1"/>
                </a:solidFill>
                <a:latin typeface="Verdana"/>
                <a:cs typeface="Verdana"/>
              </a:rPr>
              <a:t>właściwych</a:t>
            </a:r>
            <a:r>
              <a:rPr sz="2000" b="1" spc="1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2000" b="1" spc="5" dirty="0">
                <a:solidFill>
                  <a:schemeClr val="bg1"/>
                </a:solidFill>
                <a:latin typeface="Verdana"/>
                <a:cs typeface="Verdana"/>
              </a:rPr>
              <a:t>nawyków </a:t>
            </a:r>
            <a:r>
              <a:rPr sz="2000" b="1" spc="20" dirty="0">
                <a:solidFill>
                  <a:schemeClr val="bg1"/>
                </a:solidFill>
                <a:latin typeface="Verdana"/>
                <a:cs typeface="Verdana"/>
              </a:rPr>
              <a:t>w </a:t>
            </a:r>
            <a:r>
              <a:rPr sz="2000" b="1" spc="15" dirty="0" err="1">
                <a:solidFill>
                  <a:schemeClr val="bg1"/>
                </a:solidFill>
                <a:latin typeface="Verdana"/>
                <a:cs typeface="Verdana"/>
              </a:rPr>
              <a:t>zakresie</a:t>
            </a:r>
            <a:r>
              <a:rPr lang="pl-PL" sz="2000" b="1" spc="1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2000" b="1" spc="-10" dirty="0" err="1">
                <a:solidFill>
                  <a:schemeClr val="bg1"/>
                </a:solidFill>
                <a:latin typeface="Verdana"/>
                <a:cs typeface="Verdana"/>
              </a:rPr>
              <a:t>higieny</a:t>
            </a:r>
            <a:r>
              <a:rPr sz="2000" b="1" spc="-10" dirty="0">
                <a:solidFill>
                  <a:schemeClr val="bg1"/>
                </a:solidFill>
                <a:latin typeface="Verdana"/>
                <a:cs typeface="Verdana"/>
              </a:rPr>
              <a:t>.</a:t>
            </a:r>
            <a:endParaRPr sz="2000" b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14800" y="3173795"/>
            <a:ext cx="6248400" cy="243720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12115">
              <a:lnSpc>
                <a:spcPct val="100000"/>
              </a:lnSpc>
              <a:spcBef>
                <a:spcPts val="125"/>
              </a:spcBef>
            </a:pPr>
            <a:r>
              <a:rPr sz="36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sz="3600" b="1" spc="25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kogo </a:t>
            </a:r>
            <a:r>
              <a:rPr sz="3600" b="1" spc="5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skierowany</a:t>
            </a:r>
            <a:r>
              <a:rPr sz="3600" b="1" spc="-195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600" b="1" spc="15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3540" indent="-286385">
              <a:lnSpc>
                <a:spcPct val="100000"/>
              </a:lnSpc>
              <a:spcBef>
                <a:spcPts val="1565"/>
              </a:spcBef>
              <a:buClr>
                <a:srgbClr val="EC7C30"/>
              </a:buClr>
              <a:buFont typeface="Wingdings"/>
              <a:buChar char=""/>
              <a:tabLst>
                <a:tab pos="382905" algn="l"/>
                <a:tab pos="383540" algn="l"/>
              </a:tabLst>
            </a:pPr>
            <a:r>
              <a:rPr b="1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dzieci </a:t>
            </a:r>
            <a:r>
              <a:rPr b="1" spc="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b="1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wieku </a:t>
            </a:r>
            <a:r>
              <a:rPr b="1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5–6 </a:t>
            </a:r>
            <a:r>
              <a:rPr b="1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lat- </a:t>
            </a:r>
            <a:r>
              <a:rPr b="1" spc="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b="1" spc="20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przedszkolach</a:t>
            </a:r>
            <a:endParaRPr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EC7C30"/>
              </a:buClr>
              <a:buFont typeface="Wingdings"/>
              <a:buChar char=""/>
            </a:pPr>
            <a:endParaRPr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3540" indent="-286385">
              <a:lnSpc>
                <a:spcPct val="100000"/>
              </a:lnSpc>
              <a:buClr>
                <a:srgbClr val="EC7C30"/>
              </a:buClr>
              <a:buFont typeface="Wingdings"/>
              <a:buChar char=""/>
              <a:tabLst>
                <a:tab pos="382905" algn="l"/>
                <a:tab pos="383540" algn="l"/>
              </a:tabLst>
            </a:pPr>
            <a:r>
              <a:rPr b="1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nauczyciele</a:t>
            </a:r>
            <a:r>
              <a:rPr b="1" spc="8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przedszkolni</a:t>
            </a:r>
            <a:endParaRPr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EC7C30"/>
              </a:buClr>
              <a:buFont typeface="Wingdings"/>
              <a:buChar char=""/>
            </a:pPr>
            <a:endParaRPr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3540" indent="-286385">
              <a:lnSpc>
                <a:spcPct val="100000"/>
              </a:lnSpc>
              <a:spcBef>
                <a:spcPts val="5"/>
              </a:spcBef>
              <a:buClr>
                <a:srgbClr val="EC7C30"/>
              </a:buClr>
              <a:buFont typeface="Wingdings"/>
              <a:buChar char=""/>
              <a:tabLst>
                <a:tab pos="382905" algn="l"/>
                <a:tab pos="383540" algn="l"/>
              </a:tabLst>
            </a:pPr>
            <a:r>
              <a:rPr b="1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rodzice </a:t>
            </a:r>
            <a:r>
              <a:rPr b="1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b="1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opiekunowie</a:t>
            </a:r>
            <a:r>
              <a:rPr b="1" spc="2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dzieci</a:t>
            </a:r>
            <a:endParaRPr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EC7C30"/>
              </a:buClr>
              <a:buFont typeface="Wingdings"/>
              <a:buChar char=""/>
            </a:pPr>
            <a:endParaRPr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12014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191000" y="1337423"/>
            <a:ext cx="9296400" cy="2548262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355600" marR="1452880" indent="-342900">
              <a:lnSpc>
                <a:spcPct val="105000"/>
              </a:lnSpc>
              <a:spcBef>
                <a:spcPts val="3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lang="pl-P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Zajęcia w programie „Skąd się biorą produkty ekologiczne” realizowane są poprzez wykorzystanie dedykowanej dzieciom publikacji i filmu animowanego „Skąd się biorą produkty ekologiczne”, jak również opracowanego scenariusza zajęć dla nauczycieli i lekcji pokazowej. Uczestnicy programu zrealizują zajęcia edukacyjne, podczas których nauczą się: skąd się biorą produkty ekologiczne, dlaczego warto                                je wybierać, jakie są zalecenia zdrowego stylu życia oraz jak przestrzegać zasad higieny, </a:t>
            </a:r>
            <a:r>
              <a:rPr sz="1550" spc="2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działań</a:t>
            </a:r>
            <a:r>
              <a:rPr sz="1550" spc="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50" spc="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profilaktycznych</a:t>
            </a:r>
            <a:r>
              <a:rPr lang="pl-PL" sz="1550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2700" marR="1452880">
              <a:lnSpc>
                <a:spcPct val="105000"/>
              </a:lnSpc>
              <a:spcBef>
                <a:spcPts val="35"/>
              </a:spcBef>
              <a:tabLst>
                <a:tab pos="355600" algn="l"/>
                <a:tab pos="356235" algn="l"/>
              </a:tabLst>
            </a:pPr>
            <a:r>
              <a:rPr lang="pl-PL" sz="1550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Materiały dostępne są na stronie:</a:t>
            </a:r>
          </a:p>
          <a:p>
            <a:pPr marL="355600" marR="1452880" indent="-342900">
              <a:lnSpc>
                <a:spcPct val="105000"/>
              </a:lnSpc>
              <a:spcBef>
                <a:spcPts val="3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lang="pl-PL" sz="155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https://www.gov.pl/web/gis/skad-sie-biora-produkty-ekologiczne--nowy-ogolnopolski-program-edukacyjny-dla-przedszkoli</a:t>
            </a:r>
            <a:endParaRPr sz="155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47F4DC40-4C1C-64EB-85B7-67FCF5638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770" y="4161929"/>
            <a:ext cx="2953562" cy="166137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5C1041D7-23FE-833A-C4F3-ED2B2A59B3C7}"/>
              </a:ext>
            </a:extLst>
          </p:cNvPr>
          <p:cNvSpPr txBox="1"/>
          <p:nvPr/>
        </p:nvSpPr>
        <p:spPr>
          <a:xfrm>
            <a:off x="7341012" y="3852473"/>
            <a:ext cx="2114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Film edukacyjny dla dzieci 12 min.</a:t>
            </a:r>
            <a:endParaRPr lang="pl-PL" dirty="0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89F7692B-0369-37E9-AC96-EBA692F1C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4665775"/>
            <a:ext cx="3581400" cy="2014538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09E66AED-A878-64C1-766F-6BCCDEF9656B}"/>
              </a:ext>
            </a:extLst>
          </p:cNvPr>
          <p:cNvSpPr txBox="1"/>
          <p:nvPr/>
        </p:nvSpPr>
        <p:spPr>
          <a:xfrm>
            <a:off x="9364001" y="3885685"/>
            <a:ext cx="2114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Webinar</a:t>
            </a:r>
            <a:r>
              <a:rPr lang="pl-PL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dla rodziców</a:t>
            </a:r>
            <a:endParaRPr lang="pl-PL" dirty="0"/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5F84A4DF-0CA5-4BEA-F839-3B8FFA818C03}"/>
              </a:ext>
            </a:extLst>
          </p:cNvPr>
          <p:cNvSpPr/>
          <p:nvPr/>
        </p:nvSpPr>
        <p:spPr>
          <a:xfrm>
            <a:off x="0" y="314325"/>
            <a:ext cx="12192000" cy="790575"/>
          </a:xfrm>
          <a:custGeom>
            <a:avLst/>
            <a:gdLst/>
            <a:ahLst/>
            <a:cxnLst/>
            <a:rect l="l" t="t" r="r" b="b"/>
            <a:pathLst>
              <a:path w="9296400" h="790575">
                <a:moveTo>
                  <a:pt x="0" y="790575"/>
                </a:moveTo>
                <a:lnTo>
                  <a:pt x="9296400" y="790575"/>
                </a:lnTo>
                <a:lnTo>
                  <a:pt x="9296400" y="0"/>
                </a:lnTo>
                <a:lnTo>
                  <a:pt x="0" y="0"/>
                </a:lnTo>
                <a:lnTo>
                  <a:pt x="0" y="790575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D835EF59-C303-A1BD-3239-C18D4DFEC892}"/>
              </a:ext>
            </a:extLst>
          </p:cNvPr>
          <p:cNvSpPr txBox="1"/>
          <p:nvPr/>
        </p:nvSpPr>
        <p:spPr>
          <a:xfrm>
            <a:off x="5862491" y="404718"/>
            <a:ext cx="64856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spc="20" dirty="0">
                <a:solidFill>
                  <a:srgbClr val="92D050"/>
                </a:solidFill>
                <a:latin typeface="Arial Black" panose="020B0A04020102020204" pitchFamily="34" charset="0"/>
              </a:rPr>
              <a:t>MATERIAŁY ELEKTRONICZNE</a:t>
            </a:r>
            <a:endParaRPr lang="pl-PL" sz="2400" dirty="0">
              <a:solidFill>
                <a:srgbClr val="92D050"/>
              </a:solidFill>
            </a:endParaRPr>
          </a:p>
        </p:txBody>
      </p:sp>
      <p:sp>
        <p:nvSpPr>
          <p:cNvPr id="2" name="object 2"/>
          <p:cNvSpPr/>
          <p:nvPr/>
        </p:nvSpPr>
        <p:spPr>
          <a:xfrm>
            <a:off x="1" y="0"/>
            <a:ext cx="4186090" cy="6934200"/>
          </a:xfrm>
          <a:prstGeom prst="rect">
            <a:avLst/>
          </a:prstGeom>
          <a:blipFill>
            <a:blip r:embed="rId4" cstate="print"/>
            <a:stretch>
              <a:fillRect r="-191250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5265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Obraz 69" descr="Obraz zawierający tekst&#10;&#10;Opis wygenerowany automatycznie">
            <a:extLst>
              <a:ext uri="{FF2B5EF4-FFF2-40B4-BE49-F238E27FC236}">
                <a16:creationId xmlns:a16="http://schemas.microsoft.com/office/drawing/2014/main" id="{B826B5CD-90CE-BE6E-0EC5-FFE234DF8E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653" y="533400"/>
            <a:ext cx="3785821" cy="5475402"/>
          </a:xfrm>
          <a:prstGeom prst="rect">
            <a:avLst/>
          </a:prstGeom>
        </p:spPr>
      </p:pic>
      <p:pic>
        <p:nvPicPr>
          <p:cNvPr id="84" name="Obraz 83">
            <a:extLst>
              <a:ext uri="{FF2B5EF4-FFF2-40B4-BE49-F238E27FC236}">
                <a16:creationId xmlns:a16="http://schemas.microsoft.com/office/drawing/2014/main" id="{F595FF42-0DFF-7ABC-5468-24E53F8FB8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989" y="1066800"/>
            <a:ext cx="3743411" cy="5486400"/>
          </a:xfrm>
          <a:prstGeom prst="rect">
            <a:avLst/>
          </a:prstGeom>
        </p:spPr>
      </p:pic>
      <p:pic>
        <p:nvPicPr>
          <p:cNvPr id="90" name="Obraz 89">
            <a:extLst>
              <a:ext uri="{FF2B5EF4-FFF2-40B4-BE49-F238E27FC236}">
                <a16:creationId xmlns:a16="http://schemas.microsoft.com/office/drawing/2014/main" id="{DB170B0D-85D3-BB50-B1C9-1799E9B62C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3698538" cy="5486400"/>
          </a:xfrm>
          <a:prstGeom prst="rect">
            <a:avLst/>
          </a:prstGeom>
        </p:spPr>
      </p:pic>
      <p:sp>
        <p:nvSpPr>
          <p:cNvPr id="92" name="pole tekstowe 91">
            <a:extLst>
              <a:ext uri="{FF2B5EF4-FFF2-40B4-BE49-F238E27FC236}">
                <a16:creationId xmlns:a16="http://schemas.microsoft.com/office/drawing/2014/main" id="{1B5E547C-80CE-6C8B-87FB-E7D1D6E38A73}"/>
              </a:ext>
            </a:extLst>
          </p:cNvPr>
          <p:cNvSpPr txBox="1"/>
          <p:nvPr/>
        </p:nvSpPr>
        <p:spPr>
          <a:xfrm>
            <a:off x="8763000" y="320040"/>
            <a:ext cx="2114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Publikacja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3096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zny">
  <a:themeElements>
    <a:clrScheme name="Organiczny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zny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zny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547</TotalTime>
  <Words>1018</Words>
  <Application>Microsoft Office PowerPoint</Application>
  <PresentationFormat>Panoramiczny</PresentationFormat>
  <Paragraphs>93</Paragraphs>
  <Slides>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22" baseType="lpstr">
      <vt:lpstr>Arial</vt:lpstr>
      <vt:lpstr>Arial Black</vt:lpstr>
      <vt:lpstr>Calibri</vt:lpstr>
      <vt:lpstr>Garamond</vt:lpstr>
      <vt:lpstr>Trebuchet MS</vt:lpstr>
      <vt:lpstr>Verdana</vt:lpstr>
      <vt:lpstr>Wingdings</vt:lpstr>
      <vt:lpstr>Organiczny</vt:lpstr>
      <vt:lpstr>PROGRAM EDUKACYJNY „Skąd się biorą produkty ekologiczne”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Formy pracy w przedszkolach</vt:lpstr>
      <vt:lpstr>Formy pracy w przedszkolach</vt:lpstr>
      <vt:lpstr>Prezentacja programu PowerPoint</vt:lpstr>
      <vt:lpstr>DZIĘKUJĘ ZA UWAGĘ!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Marcin Szczupak</dc:creator>
  <cp:lastModifiedBy>WSSE Lublin - Justyna Kurebska</cp:lastModifiedBy>
  <cp:revision>55</cp:revision>
  <cp:lastPrinted>2020-09-10T07:34:37Z</cp:lastPrinted>
  <dcterms:created xsi:type="dcterms:W3CDTF">2019-12-02T07:30:50Z</dcterms:created>
  <dcterms:modified xsi:type="dcterms:W3CDTF">2022-09-14T09:17:02Z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2019-09-18T00:00:00Z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2019-12-02T00:00:00Z</vt:filetime>
  </property>
</Properties>
</file>