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1" r:id="rId1"/>
  </p:sldMasterIdLst>
  <p:notesMasterIdLst>
    <p:notesMasterId r:id="rId21"/>
  </p:notesMasterIdLst>
  <p:handoutMasterIdLst>
    <p:handoutMasterId r:id="rId22"/>
  </p:handoutMasterIdLst>
  <p:sldIdLst>
    <p:sldId id="821" r:id="rId2"/>
    <p:sldId id="849" r:id="rId3"/>
    <p:sldId id="835" r:id="rId4"/>
    <p:sldId id="850" r:id="rId5"/>
    <p:sldId id="851" r:id="rId6"/>
    <p:sldId id="855" r:id="rId7"/>
    <p:sldId id="856" r:id="rId8"/>
    <p:sldId id="857" r:id="rId9"/>
    <p:sldId id="858" r:id="rId10"/>
    <p:sldId id="853" r:id="rId11"/>
    <p:sldId id="852" r:id="rId12"/>
    <p:sldId id="859" r:id="rId13"/>
    <p:sldId id="864" r:id="rId14"/>
    <p:sldId id="860" r:id="rId15"/>
    <p:sldId id="861" r:id="rId16"/>
    <p:sldId id="865" r:id="rId17"/>
    <p:sldId id="866" r:id="rId18"/>
    <p:sldId id="867" r:id="rId19"/>
    <p:sldId id="836" r:id="rId20"/>
  </p:sldIdLst>
  <p:sldSz cx="9144000" cy="6858000" type="screen4x3"/>
  <p:notesSz cx="7010400" cy="9296400"/>
  <p:defaultTextStyle>
    <a:defPPr>
      <a:defRPr lang="pl-P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713">
          <p15:clr>
            <a:srgbClr val="A4A3A4"/>
          </p15:clr>
        </p15:guide>
        <p15:guide id="2" pos="125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7">
          <p15:clr>
            <a:srgbClr val="A4A3A4"/>
          </p15:clr>
        </p15:guide>
        <p15:guide id="2" pos="2209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00CC00"/>
    <a:srgbClr val="2F911F"/>
    <a:srgbClr val="009900"/>
    <a:srgbClr val="008000"/>
    <a:srgbClr val="000000"/>
    <a:srgbClr val="00FF00"/>
    <a:srgbClr val="EB4B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Styl pośredni 3 — Ak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Styl jasny 3 — Ak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84E427A-3D55-4303-BF80-6455036E1DE7}" styleName="Styl z motywem 1 — Ak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Styl z motywem 1 — Ak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Styl z motywem 1 — Ak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250" autoAdjust="0"/>
    <p:restoredTop sz="85993" autoAdjust="0"/>
  </p:normalViewPr>
  <p:slideViewPr>
    <p:cSldViewPr snapToGrid="0" snapToObjects="1">
      <p:cViewPr varScale="1">
        <p:scale>
          <a:sx n="100" d="100"/>
          <a:sy n="100" d="100"/>
        </p:scale>
        <p:origin x="1536" y="84"/>
      </p:cViewPr>
      <p:guideLst>
        <p:guide orient="horz" pos="3713"/>
        <p:guide pos="125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>
        <p:scale>
          <a:sx n="50" d="100"/>
          <a:sy n="50" d="100"/>
        </p:scale>
        <p:origin x="-2538" y="-1014"/>
      </p:cViewPr>
      <p:guideLst>
        <p:guide orient="horz" pos="2927"/>
        <p:guide pos="2209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7E93A4-79E4-41ED-A7AE-9F9C66E03D66}" type="doc">
      <dgm:prSet loTypeId="urn:microsoft.com/office/officeart/2005/8/layout/cycle8" loCatId="cycle" qsTypeId="urn:microsoft.com/office/officeart/2005/8/quickstyle/simple2" qsCatId="simple" csTypeId="urn:microsoft.com/office/officeart/2005/8/colors/accent1_2" csCatId="accent1" phldr="1"/>
      <dgm:spPr/>
    </dgm:pt>
    <dgm:pt modelId="{C5693F0A-2C6E-45B6-83AD-4D39A202FE30}">
      <dgm:prSet phldrT="[Tekst]" custT="1"/>
      <dgm:spPr/>
      <dgm:t>
        <a:bodyPr/>
        <a:lstStyle/>
        <a:p>
          <a:pPr algn="l"/>
          <a:r>
            <a:rPr lang="pl-PL" sz="17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Elektroniczne czynności kontrolne          z użyciem JPK</a:t>
          </a:r>
        </a:p>
        <a:p>
          <a:pPr algn="l"/>
          <a:r>
            <a:rPr lang="pl-PL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(3 - dwustronna interakcja)</a:t>
          </a:r>
          <a:endParaRPr lang="pl-PL" sz="17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 panose="020F0502020204030204" pitchFamily="34" charset="0"/>
          </a:endParaRPr>
        </a:p>
      </dgm:t>
    </dgm:pt>
    <dgm:pt modelId="{DCEEC2AA-525D-4CA7-9066-1909E893F6A1}" type="parTrans" cxnId="{3CAF493B-794C-4B8F-B486-88979453A379}">
      <dgm:prSet/>
      <dgm:spPr/>
      <dgm:t>
        <a:bodyPr/>
        <a:lstStyle/>
        <a:p>
          <a:endParaRPr lang="pl-PL"/>
        </a:p>
      </dgm:t>
    </dgm:pt>
    <dgm:pt modelId="{20C5D5B5-2B30-415C-8A25-76B14F253819}" type="sibTrans" cxnId="{3CAF493B-794C-4B8F-B486-88979453A379}">
      <dgm:prSet/>
      <dgm:spPr/>
      <dgm:t>
        <a:bodyPr/>
        <a:lstStyle/>
        <a:p>
          <a:endParaRPr lang="pl-PL"/>
        </a:p>
      </dgm:t>
    </dgm:pt>
    <dgm:pt modelId="{998DC1C2-0596-4787-BF4C-0D4D0E88907B}">
      <dgm:prSet custT="1"/>
      <dgm:spPr/>
      <dgm:t>
        <a:bodyPr/>
        <a:lstStyle/>
        <a:p>
          <a:pPr algn="l"/>
          <a:r>
            <a:rPr lang="pl-PL" sz="1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Zintegrowana obsługa klienta</a:t>
          </a:r>
        </a:p>
        <a:p>
          <a:pPr algn="l"/>
          <a:r>
            <a:rPr lang="pl-PL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(co najmniej </a:t>
          </a:r>
        </a:p>
        <a:p>
          <a:pPr algn="l"/>
          <a:r>
            <a:rPr lang="pl-PL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rPr>
            <a:t>4 - transakcja)</a:t>
          </a:r>
          <a:endParaRPr lang="pl-PL" sz="1200" dirty="0"/>
        </a:p>
      </dgm:t>
    </dgm:pt>
    <dgm:pt modelId="{B430E55B-A28C-45D6-8655-78ED94646607}" type="parTrans" cxnId="{2519E2FC-E154-4907-A957-9CC997B42B7E}">
      <dgm:prSet/>
      <dgm:spPr/>
      <dgm:t>
        <a:bodyPr/>
        <a:lstStyle/>
        <a:p>
          <a:endParaRPr lang="pl-PL"/>
        </a:p>
      </dgm:t>
    </dgm:pt>
    <dgm:pt modelId="{B04EE3E2-5CEF-46C9-ACC8-FAFD80833D1E}" type="sibTrans" cxnId="{2519E2FC-E154-4907-A957-9CC997B42B7E}">
      <dgm:prSet/>
      <dgm:spPr/>
      <dgm:t>
        <a:bodyPr/>
        <a:lstStyle/>
        <a:p>
          <a:endParaRPr lang="pl-PL"/>
        </a:p>
      </dgm:t>
    </dgm:pt>
    <dgm:pt modelId="{A38E04BC-BEAD-4E55-B886-F80EC34D2CD0}" type="pres">
      <dgm:prSet presAssocID="{557E93A4-79E4-41ED-A7AE-9F9C66E03D66}" presName="compositeShape" presStyleCnt="0">
        <dgm:presLayoutVars>
          <dgm:chMax val="7"/>
          <dgm:dir/>
          <dgm:resizeHandles val="exact"/>
        </dgm:presLayoutVars>
      </dgm:prSet>
      <dgm:spPr/>
    </dgm:pt>
    <dgm:pt modelId="{AEE72671-22AD-496A-9956-B5C0C53EE06C}" type="pres">
      <dgm:prSet presAssocID="{557E93A4-79E4-41ED-A7AE-9F9C66E03D66}" presName="wedge1" presStyleLbl="node1" presStyleIdx="0" presStyleCnt="2" custLinFactNeighborX="-251"/>
      <dgm:spPr/>
      <dgm:t>
        <a:bodyPr/>
        <a:lstStyle/>
        <a:p>
          <a:endParaRPr lang="pl-PL"/>
        </a:p>
      </dgm:t>
    </dgm:pt>
    <dgm:pt modelId="{81EBE0E8-389D-468F-82E8-50B668945C3E}" type="pres">
      <dgm:prSet presAssocID="{557E93A4-79E4-41ED-A7AE-9F9C66E03D66}" presName="dummy1a" presStyleCnt="0"/>
      <dgm:spPr/>
    </dgm:pt>
    <dgm:pt modelId="{B53120F5-FD96-403E-98B8-A98AE4BC1C60}" type="pres">
      <dgm:prSet presAssocID="{557E93A4-79E4-41ED-A7AE-9F9C66E03D66}" presName="dummy1b" presStyleCnt="0"/>
      <dgm:spPr/>
    </dgm:pt>
    <dgm:pt modelId="{22DD7C1E-71E1-477D-9320-E943B53516EB}" type="pres">
      <dgm:prSet presAssocID="{557E93A4-79E4-41ED-A7AE-9F9C66E03D66}" presName="wedge1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F221C929-C96C-44A9-86F7-39A012B54C63}" type="pres">
      <dgm:prSet presAssocID="{557E93A4-79E4-41ED-A7AE-9F9C66E03D66}" presName="wedge2" presStyleLbl="node1" presStyleIdx="1" presStyleCnt="2"/>
      <dgm:spPr/>
      <dgm:t>
        <a:bodyPr/>
        <a:lstStyle/>
        <a:p>
          <a:endParaRPr lang="pl-PL"/>
        </a:p>
      </dgm:t>
    </dgm:pt>
    <dgm:pt modelId="{53D6546A-7C26-41D8-9563-85662D14BA03}" type="pres">
      <dgm:prSet presAssocID="{557E93A4-79E4-41ED-A7AE-9F9C66E03D66}" presName="dummy2a" presStyleCnt="0"/>
      <dgm:spPr/>
    </dgm:pt>
    <dgm:pt modelId="{7DD149B0-0DAD-4249-AC01-1C50F9454AC1}" type="pres">
      <dgm:prSet presAssocID="{557E93A4-79E4-41ED-A7AE-9F9C66E03D66}" presName="dummy2b" presStyleCnt="0"/>
      <dgm:spPr/>
    </dgm:pt>
    <dgm:pt modelId="{0171C56C-4D35-4503-8CE8-60C09EB14216}" type="pres">
      <dgm:prSet presAssocID="{557E93A4-79E4-41ED-A7AE-9F9C66E03D66}" presName="wedge2Tx" presStyleLbl="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l-PL"/>
        </a:p>
      </dgm:t>
    </dgm:pt>
    <dgm:pt modelId="{488DFDC0-61AF-4F04-83BF-3F59746BEDCE}" type="pres">
      <dgm:prSet presAssocID="{B04EE3E2-5CEF-46C9-ACC8-FAFD80833D1E}" presName="arrowWedge1" presStyleLbl="fgSibTrans2D1" presStyleIdx="0" presStyleCnt="2"/>
      <dgm:spPr/>
    </dgm:pt>
    <dgm:pt modelId="{17C345AD-037C-4CE8-A923-9A14B88974FE}" type="pres">
      <dgm:prSet presAssocID="{20C5D5B5-2B30-415C-8A25-76B14F253819}" presName="arrowWedge2" presStyleLbl="fgSibTrans2D1" presStyleIdx="1" presStyleCnt="2"/>
      <dgm:spPr/>
    </dgm:pt>
  </dgm:ptLst>
  <dgm:cxnLst>
    <dgm:cxn modelId="{89A36EB2-0355-48CB-A345-649B8A34BD18}" type="presOf" srcId="{557E93A4-79E4-41ED-A7AE-9F9C66E03D66}" destId="{A38E04BC-BEAD-4E55-B886-F80EC34D2CD0}" srcOrd="0" destOrd="0" presId="urn:microsoft.com/office/officeart/2005/8/layout/cycle8"/>
    <dgm:cxn modelId="{B6AB12D6-0D97-413B-811A-73787DC5B3B9}" type="presOf" srcId="{998DC1C2-0596-4787-BF4C-0D4D0E88907B}" destId="{22DD7C1E-71E1-477D-9320-E943B53516EB}" srcOrd="1" destOrd="0" presId="urn:microsoft.com/office/officeart/2005/8/layout/cycle8"/>
    <dgm:cxn modelId="{B439662E-71E1-4F43-9067-A289C54A3A63}" type="presOf" srcId="{998DC1C2-0596-4787-BF4C-0D4D0E88907B}" destId="{AEE72671-22AD-496A-9956-B5C0C53EE06C}" srcOrd="0" destOrd="0" presId="urn:microsoft.com/office/officeart/2005/8/layout/cycle8"/>
    <dgm:cxn modelId="{848CDBBF-B498-4A28-8C98-D3C54F6FD447}" type="presOf" srcId="{C5693F0A-2C6E-45B6-83AD-4D39A202FE30}" destId="{F221C929-C96C-44A9-86F7-39A012B54C63}" srcOrd="0" destOrd="0" presId="urn:microsoft.com/office/officeart/2005/8/layout/cycle8"/>
    <dgm:cxn modelId="{8B197A5F-507A-4796-A273-44FBBA59B6A8}" type="presOf" srcId="{C5693F0A-2C6E-45B6-83AD-4D39A202FE30}" destId="{0171C56C-4D35-4503-8CE8-60C09EB14216}" srcOrd="1" destOrd="0" presId="urn:microsoft.com/office/officeart/2005/8/layout/cycle8"/>
    <dgm:cxn modelId="{3CAF493B-794C-4B8F-B486-88979453A379}" srcId="{557E93A4-79E4-41ED-A7AE-9F9C66E03D66}" destId="{C5693F0A-2C6E-45B6-83AD-4D39A202FE30}" srcOrd="1" destOrd="0" parTransId="{DCEEC2AA-525D-4CA7-9066-1909E893F6A1}" sibTransId="{20C5D5B5-2B30-415C-8A25-76B14F253819}"/>
    <dgm:cxn modelId="{2519E2FC-E154-4907-A957-9CC997B42B7E}" srcId="{557E93A4-79E4-41ED-A7AE-9F9C66E03D66}" destId="{998DC1C2-0596-4787-BF4C-0D4D0E88907B}" srcOrd="0" destOrd="0" parTransId="{B430E55B-A28C-45D6-8655-78ED94646607}" sibTransId="{B04EE3E2-5CEF-46C9-ACC8-FAFD80833D1E}"/>
    <dgm:cxn modelId="{90B800A3-E11E-4A6B-A1D2-E46F345103B4}" type="presParOf" srcId="{A38E04BC-BEAD-4E55-B886-F80EC34D2CD0}" destId="{AEE72671-22AD-496A-9956-B5C0C53EE06C}" srcOrd="0" destOrd="0" presId="urn:microsoft.com/office/officeart/2005/8/layout/cycle8"/>
    <dgm:cxn modelId="{14B87712-80C5-4FA9-A561-12B1C3129B86}" type="presParOf" srcId="{A38E04BC-BEAD-4E55-B886-F80EC34D2CD0}" destId="{81EBE0E8-389D-468F-82E8-50B668945C3E}" srcOrd="1" destOrd="0" presId="urn:microsoft.com/office/officeart/2005/8/layout/cycle8"/>
    <dgm:cxn modelId="{3E51FAAF-C702-4146-973C-816576FF9888}" type="presParOf" srcId="{A38E04BC-BEAD-4E55-B886-F80EC34D2CD0}" destId="{B53120F5-FD96-403E-98B8-A98AE4BC1C60}" srcOrd="2" destOrd="0" presId="urn:microsoft.com/office/officeart/2005/8/layout/cycle8"/>
    <dgm:cxn modelId="{F569363C-8B43-4091-8158-0DF09D5CE93C}" type="presParOf" srcId="{A38E04BC-BEAD-4E55-B886-F80EC34D2CD0}" destId="{22DD7C1E-71E1-477D-9320-E943B53516EB}" srcOrd="3" destOrd="0" presId="urn:microsoft.com/office/officeart/2005/8/layout/cycle8"/>
    <dgm:cxn modelId="{40962DF8-9A68-4DF5-A877-117EBE28C67D}" type="presParOf" srcId="{A38E04BC-BEAD-4E55-B886-F80EC34D2CD0}" destId="{F221C929-C96C-44A9-86F7-39A012B54C63}" srcOrd="4" destOrd="0" presId="urn:microsoft.com/office/officeart/2005/8/layout/cycle8"/>
    <dgm:cxn modelId="{B1AE6F41-BDA7-4E66-8180-F9E6D9755A32}" type="presParOf" srcId="{A38E04BC-BEAD-4E55-B886-F80EC34D2CD0}" destId="{53D6546A-7C26-41D8-9563-85662D14BA03}" srcOrd="5" destOrd="0" presId="urn:microsoft.com/office/officeart/2005/8/layout/cycle8"/>
    <dgm:cxn modelId="{224668F3-2060-491F-913A-B9EEA2AA6674}" type="presParOf" srcId="{A38E04BC-BEAD-4E55-B886-F80EC34D2CD0}" destId="{7DD149B0-0DAD-4249-AC01-1C50F9454AC1}" srcOrd="6" destOrd="0" presId="urn:microsoft.com/office/officeart/2005/8/layout/cycle8"/>
    <dgm:cxn modelId="{3351E673-92BF-4685-82EE-90D5B824C7DC}" type="presParOf" srcId="{A38E04BC-BEAD-4E55-B886-F80EC34D2CD0}" destId="{0171C56C-4D35-4503-8CE8-60C09EB14216}" srcOrd="7" destOrd="0" presId="urn:microsoft.com/office/officeart/2005/8/layout/cycle8"/>
    <dgm:cxn modelId="{02A99144-8D23-427D-BF70-E4FA689843EA}" type="presParOf" srcId="{A38E04BC-BEAD-4E55-B886-F80EC34D2CD0}" destId="{488DFDC0-61AF-4F04-83BF-3F59746BEDCE}" srcOrd="8" destOrd="0" presId="urn:microsoft.com/office/officeart/2005/8/layout/cycle8"/>
    <dgm:cxn modelId="{AD3528CE-3E6D-441B-BE74-1C7290293BF2}" type="presParOf" srcId="{A38E04BC-BEAD-4E55-B886-F80EC34D2CD0}" destId="{17C345AD-037C-4CE8-A923-9A14B88974FE}" srcOrd="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1925" y="0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314284E-C316-4778-9AA5-721FC4066ED2}" type="datetimeFigureOut">
              <a:rPr lang="pl-PL"/>
              <a:pPr>
                <a:defRPr/>
              </a:pPr>
              <a:t>11.09.2019</a:t>
            </a:fld>
            <a:endParaRPr lang="pl-PL"/>
          </a:p>
        </p:txBody>
      </p:sp>
      <p:sp>
        <p:nvSpPr>
          <p:cNvPr id="757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1925" y="8829675"/>
            <a:ext cx="303688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E900716-E44D-48F4-84C3-35A130CEBDD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9348895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6888" cy="465138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l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971925" y="0"/>
            <a:ext cx="3036888" cy="465138"/>
          </a:xfrm>
          <a:prstGeom prst="rect">
            <a:avLst/>
          </a:prstGeom>
        </p:spPr>
        <p:txBody>
          <a:bodyPr vert="horz" lIns="91425" tIns="45713" rIns="91425" bIns="45713" rtlCol="0"/>
          <a:lstStyle>
            <a:lvl1pPr algn="r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2FD6A6F-86EF-4AFA-81EA-5DA83C268151}" type="datetimeFigureOut">
              <a:rPr lang="pl-PL"/>
              <a:pPr>
                <a:defRPr/>
              </a:pPr>
              <a:t>11.09.2019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43438" cy="3482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5" tIns="45713" rIns="91425" bIns="45713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700088" y="4416425"/>
            <a:ext cx="5610225" cy="4183063"/>
          </a:xfrm>
          <a:prstGeom prst="rect">
            <a:avLst/>
          </a:prstGeom>
        </p:spPr>
        <p:txBody>
          <a:bodyPr vert="horz" lIns="91425" tIns="45713" rIns="91425" bIns="45713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6888" cy="465138"/>
          </a:xfrm>
          <a:prstGeom prst="rect">
            <a:avLst/>
          </a:prstGeom>
        </p:spPr>
        <p:txBody>
          <a:bodyPr vert="horz" lIns="91425" tIns="45713" rIns="91425" bIns="45713" rtlCol="0" anchor="b"/>
          <a:lstStyle>
            <a:lvl1pPr algn="l" eaLnBrk="1" hangingPunct="1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971925" y="8829675"/>
            <a:ext cx="3036888" cy="465138"/>
          </a:xfrm>
          <a:prstGeom prst="rect">
            <a:avLst/>
          </a:prstGeom>
        </p:spPr>
        <p:txBody>
          <a:bodyPr vert="horz" wrap="square" lIns="91425" tIns="45713" rIns="91425" bIns="4571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20E7A9EF-650E-4206-A546-7D90D318A436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7899974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7CDAB-C3F7-4AC5-A5F8-8DA6B7C7CA46}" type="datetime1">
              <a:rPr lang="pl-PL"/>
              <a:pPr>
                <a:defRPr/>
              </a:pPr>
              <a:t>11.09.2019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B68053-A8EA-4361-87D5-821A17F5187A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21708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2C2EB2-96B2-4249-A04D-708F97A69ED1}" type="datetime1">
              <a:rPr lang="pl-PL"/>
              <a:pPr>
                <a:defRPr/>
              </a:pPr>
              <a:t>11.09.2019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B353E-F6AA-45CE-94DE-DB79D8AF786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240379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B905DA-0761-4699-9A91-6EEBE4074D34}" type="datetime1">
              <a:rPr lang="pl-PL"/>
              <a:pPr>
                <a:defRPr/>
              </a:pPr>
              <a:t>11.09.2019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75D3C9-7817-4449-90F4-CC995AE47401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993152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C514A-3C8A-43A2-A825-5A4CEB15F081}" type="datetime1">
              <a:rPr lang="pl-PL"/>
              <a:pPr>
                <a:defRPr/>
              </a:pPr>
              <a:t>11.09.2019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AD158D-A079-490F-9007-8ED36921128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150872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6F50D-800C-4F41-ACDD-B9E00BC77140}" type="datetime1">
              <a:rPr lang="pl-PL"/>
              <a:pPr>
                <a:defRPr/>
              </a:pPr>
              <a:t>11.09.2019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4D3A2-A2E5-4820-8C39-9CFACCC9A94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70700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2F0CD-0671-4AF3-B205-5DDE5CC7F336}" type="datetime1">
              <a:rPr lang="pl-PL"/>
              <a:pPr>
                <a:defRPr/>
              </a:pPr>
              <a:t>11.09.2019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DF72F-9A81-458F-A2E7-8FA4CDEF944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539874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E2296D-EAD9-4F2D-9D07-89F1A0B17BC7}" type="datetime1">
              <a:rPr lang="pl-PL"/>
              <a:pPr>
                <a:defRPr/>
              </a:pPr>
              <a:t>11.09.2019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FA01AA-91F8-4F43-9E28-62D6590B1764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598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DA4F0-F907-437B-88D2-36C78967DBD0}" type="datetime1">
              <a:rPr lang="pl-PL"/>
              <a:pPr>
                <a:defRPr/>
              </a:pPr>
              <a:t>11.09.2019</a:t>
            </a:fld>
            <a:endParaRPr lang="pl-PL"/>
          </a:p>
        </p:txBody>
      </p:sp>
      <p:sp>
        <p:nvSpPr>
          <p:cNvPr id="4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ECEDF-098C-4126-9580-205988A9C065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408076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0C4898-D948-4286-8CAA-4F419327AD0C}" type="datetime1">
              <a:rPr lang="pl-PL"/>
              <a:pPr>
                <a:defRPr/>
              </a:pPr>
              <a:t>11.09.2019</a:t>
            </a:fld>
            <a:endParaRPr lang="pl-PL"/>
          </a:p>
        </p:txBody>
      </p:sp>
      <p:sp>
        <p:nvSpPr>
          <p:cNvPr id="3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22BE81-D76E-4085-945B-74BE9BF03198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1274990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A2085-BC35-488D-B96F-A9ECEA9DFBD8}" type="datetime1">
              <a:rPr lang="pl-PL"/>
              <a:pPr>
                <a:defRPr/>
              </a:pPr>
              <a:t>11.09.2019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DCC06-9ADA-4F01-A786-64FB2B602DB9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87707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4B14F-1147-4DCA-AC8E-30F43AB441E2}" type="datetime1">
              <a:rPr lang="pl-PL"/>
              <a:pPr>
                <a:defRPr/>
              </a:pPr>
              <a:t>11.09.2019</a:t>
            </a:fld>
            <a:endParaRPr lang="pl-PL"/>
          </a:p>
        </p:txBody>
      </p:sp>
      <p:sp>
        <p:nvSpPr>
          <p:cNvPr id="6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3E4254-AE1C-4E3B-9B7C-37400489AE0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434795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ymbol zastępczy tytuł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</a:t>
            </a:r>
          </a:p>
        </p:txBody>
      </p:sp>
      <p:sp>
        <p:nvSpPr>
          <p:cNvPr id="3075" name="Symbol zastępczy teks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altLang="pl-PL" smtClean="0"/>
              <a:t>Kliknij, aby edytować style wzorca tekstu</a:t>
            </a:r>
          </a:p>
          <a:p>
            <a:pPr lvl="1"/>
            <a:r>
              <a:rPr lang="pl-PL" altLang="pl-PL" smtClean="0"/>
              <a:t>Drugi poziom</a:t>
            </a:r>
          </a:p>
          <a:p>
            <a:pPr lvl="2"/>
            <a:r>
              <a:rPr lang="pl-PL" altLang="pl-PL" smtClean="0"/>
              <a:t>Trzeci poziom</a:t>
            </a:r>
          </a:p>
          <a:p>
            <a:pPr lvl="3"/>
            <a:r>
              <a:rPr lang="pl-PL" altLang="pl-PL" smtClean="0"/>
              <a:t>Czwarty poziom</a:t>
            </a:r>
          </a:p>
          <a:p>
            <a:pPr lvl="4"/>
            <a:r>
              <a:rPr lang="pl-PL" altLang="pl-PL" smtClean="0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E32F78-91C5-4B0E-9D77-363B51D7558E}" type="datetime1">
              <a:rPr lang="pl-PL"/>
              <a:pPr>
                <a:defRPr/>
              </a:pPr>
              <a:t>11.09.2019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000000">
                    <a:tint val="75000"/>
                  </a:srgb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0908EE0-05BB-4651-811A-BBC8EAF554B0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8864" y="307912"/>
            <a:ext cx="963251" cy="944962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535721" y="661691"/>
            <a:ext cx="6441969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4000" dirty="0" smtClean="0">
              <a:solidFill>
                <a:srgbClr val="91919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ctr"/>
            <a:r>
              <a:rPr lang="pl-PL" sz="3200" dirty="0" smtClean="0">
                <a:solidFill>
                  <a:srgbClr val="91919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Rozwój katalogu usług publicznych Krajowej Administracji Skarbowej </a:t>
            </a:r>
            <a:br>
              <a:rPr lang="pl-PL" sz="3200" dirty="0" smtClean="0">
                <a:solidFill>
                  <a:srgbClr val="91919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</a:br>
            <a:r>
              <a:rPr lang="pl-PL" sz="3200" dirty="0" smtClean="0">
                <a:solidFill>
                  <a:srgbClr val="91919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 zakresie cyfryzacji obsługi podatków oraz wsparcia kontroli podatkowej</a:t>
            </a:r>
          </a:p>
          <a:p>
            <a:pPr algn="ctr"/>
            <a:endParaRPr lang="pl-PL" sz="3200" dirty="0">
              <a:solidFill>
                <a:srgbClr val="91919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ctr"/>
            <a:endParaRPr lang="pl-PL" sz="3200" dirty="0">
              <a:solidFill>
                <a:srgbClr val="91919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algn="ctr"/>
            <a:r>
              <a:rPr lang="pl-PL" dirty="0" smtClean="0">
                <a:solidFill>
                  <a:srgbClr val="91919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Warszawa, 13 września 2019 r.</a:t>
            </a:r>
            <a:endParaRPr lang="pl-PL" dirty="0" smtClean="0">
              <a:solidFill>
                <a:srgbClr val="919195">
                  <a:lumMod val="50000"/>
                </a:srgbClr>
              </a:solidFill>
              <a:latin typeface="Calibri" panose="020F050202020403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869" y="5620843"/>
            <a:ext cx="5163671" cy="114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38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8864" y="307912"/>
            <a:ext cx="963251" cy="944962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4562475" y="592609"/>
            <a:ext cx="32263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3200" dirty="0" smtClean="0">
                <a:solidFill>
                  <a:srgbClr val="91919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Produkty projektu</a:t>
            </a:r>
          </a:p>
        </p:txBody>
      </p:sp>
      <p:sp>
        <p:nvSpPr>
          <p:cNvPr id="6" name="Prostokąt 5"/>
          <p:cNvSpPr/>
          <p:nvPr/>
        </p:nvSpPr>
        <p:spPr>
          <a:xfrm>
            <a:off x="1079103" y="1687710"/>
            <a:ext cx="7512447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l-PL" sz="2400" dirty="0" smtClean="0">
                <a:solidFill>
                  <a:srgbClr val="91919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e-Usługi w zakresie JPK:</a:t>
            </a:r>
            <a:endParaRPr lang="pl-PL" sz="2400" dirty="0">
              <a:solidFill>
                <a:srgbClr val="91919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pl-PL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Podsystem e-JPK, Aplikacja Klient JPK 2.0, </a:t>
            </a:r>
            <a:r>
              <a:rPr lang="x-none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Aplikacja e-mikrofirma</a:t>
            </a:r>
            <a:r>
              <a:rPr lang="pl-PL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Fundament Danych, JPK Analizator, </a:t>
            </a:r>
            <a:r>
              <a:rPr lang="pl-PL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JPK </a:t>
            </a:r>
            <a:r>
              <a:rPr lang="pl-PL" sz="2400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Walidator</a:t>
            </a:r>
            <a:endParaRPr lang="pl-PL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7" name="Obraz 6"/>
          <p:cNvPicPr/>
          <p:nvPr/>
        </p:nvPicPr>
        <p:blipFill>
          <a:blip r:embed="rId3"/>
          <a:stretch>
            <a:fillRect/>
          </a:stretch>
        </p:blipFill>
        <p:spPr>
          <a:xfrm>
            <a:off x="557530" y="3552836"/>
            <a:ext cx="5266690" cy="2962275"/>
          </a:xfrm>
          <a:prstGeom prst="rect">
            <a:avLst/>
          </a:prstGeom>
        </p:spPr>
      </p:pic>
      <p:pic>
        <p:nvPicPr>
          <p:cNvPr id="8" name="Obraz 7"/>
          <p:cNvPicPr/>
          <p:nvPr/>
        </p:nvPicPr>
        <p:blipFill>
          <a:blip r:embed="rId4"/>
          <a:stretch>
            <a:fillRect/>
          </a:stretch>
        </p:blipFill>
        <p:spPr>
          <a:xfrm>
            <a:off x="3662045" y="3288732"/>
            <a:ext cx="5191760" cy="2920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271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8864" y="307912"/>
            <a:ext cx="963251" cy="944962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4562475" y="592609"/>
            <a:ext cx="32263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3200" dirty="0" smtClean="0">
                <a:solidFill>
                  <a:srgbClr val="91919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Produkty projektu</a:t>
            </a:r>
          </a:p>
        </p:txBody>
      </p:sp>
      <p:sp>
        <p:nvSpPr>
          <p:cNvPr id="6" name="Prostokąt 5"/>
          <p:cNvSpPr/>
          <p:nvPr/>
        </p:nvSpPr>
        <p:spPr>
          <a:xfrm>
            <a:off x="1079103" y="1687710"/>
            <a:ext cx="7512447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l-PL" sz="2400" dirty="0" smtClean="0">
                <a:solidFill>
                  <a:srgbClr val="91919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e-Usługi umożliwiające </a:t>
            </a:r>
            <a:r>
              <a:rPr lang="pl-PL" sz="2400" dirty="0">
                <a:solidFill>
                  <a:srgbClr val="91919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dostęp do </a:t>
            </a:r>
            <a:r>
              <a:rPr lang="pl-PL" sz="2400" dirty="0" smtClean="0">
                <a:solidFill>
                  <a:srgbClr val="91919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rejestrów </a:t>
            </a:r>
            <a:r>
              <a:rPr lang="pl-PL" sz="2400" dirty="0">
                <a:solidFill>
                  <a:srgbClr val="91919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publicznych:</a:t>
            </a:r>
          </a:p>
          <a:p>
            <a:pPr>
              <a:lnSpc>
                <a:spcPct val="120000"/>
              </a:lnSpc>
            </a:pPr>
            <a:r>
              <a:rPr lang="pl-PL" sz="2400" dirty="0" smtClean="0">
                <a:solidFill>
                  <a:srgbClr val="91919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- Poprawiające </a:t>
            </a:r>
            <a:r>
              <a:rPr lang="pl-PL" sz="2400" dirty="0">
                <a:solidFill>
                  <a:srgbClr val="91919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interoperacyjność </a:t>
            </a:r>
            <a:r>
              <a:rPr lang="pl-PL" sz="2400" dirty="0" smtClean="0">
                <a:solidFill>
                  <a:srgbClr val="91919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– </a:t>
            </a:r>
            <a:r>
              <a:rPr lang="pl-PL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Rejestr </a:t>
            </a:r>
            <a:r>
              <a:rPr lang="pl-PL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Zastawów </a:t>
            </a:r>
            <a:r>
              <a:rPr lang="pl-PL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Skarbowych. </a:t>
            </a:r>
            <a:r>
              <a:rPr lang="pl-PL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Ilość </a:t>
            </a:r>
            <a:r>
              <a:rPr lang="pl-PL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wpisów w RZS </a:t>
            </a:r>
            <a:r>
              <a:rPr lang="pl-PL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– 30 tys. </a:t>
            </a:r>
            <a:r>
              <a:rPr lang="pl-PL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Ilość wypisów / zaświadczeń </a:t>
            </a:r>
            <a:r>
              <a:rPr lang="pl-PL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– 6,5 tys.</a:t>
            </a:r>
            <a:endParaRPr lang="pl-PL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10" name="Obraz 9"/>
          <p:cNvPicPr/>
          <p:nvPr/>
        </p:nvPicPr>
        <p:blipFill>
          <a:blip r:embed="rId3"/>
          <a:stretch>
            <a:fillRect/>
          </a:stretch>
        </p:blipFill>
        <p:spPr>
          <a:xfrm>
            <a:off x="111125" y="3618230"/>
            <a:ext cx="5759450" cy="3239770"/>
          </a:xfrm>
          <a:prstGeom prst="rect">
            <a:avLst/>
          </a:prstGeom>
        </p:spPr>
      </p:pic>
      <p:pic>
        <p:nvPicPr>
          <p:cNvPr id="11" name="Obraz 10"/>
          <p:cNvPicPr/>
          <p:nvPr/>
        </p:nvPicPr>
        <p:blipFill>
          <a:blip r:embed="rId4"/>
          <a:stretch>
            <a:fillRect/>
          </a:stretch>
        </p:blipFill>
        <p:spPr>
          <a:xfrm>
            <a:off x="1616075" y="3683624"/>
            <a:ext cx="5759450" cy="3239770"/>
          </a:xfrm>
          <a:prstGeom prst="rect">
            <a:avLst/>
          </a:prstGeom>
        </p:spPr>
      </p:pic>
      <p:pic>
        <p:nvPicPr>
          <p:cNvPr id="12" name="Obraz 11"/>
          <p:cNvPicPr/>
          <p:nvPr/>
        </p:nvPicPr>
        <p:blipFill>
          <a:blip r:embed="rId5"/>
          <a:stretch>
            <a:fillRect/>
          </a:stretch>
        </p:blipFill>
        <p:spPr>
          <a:xfrm>
            <a:off x="3549451" y="3503919"/>
            <a:ext cx="5759450" cy="359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437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8864" y="307912"/>
            <a:ext cx="963251" cy="944962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4562475" y="592609"/>
            <a:ext cx="32263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3200" dirty="0" smtClean="0">
                <a:solidFill>
                  <a:srgbClr val="91919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Produkty projektu</a:t>
            </a:r>
          </a:p>
        </p:txBody>
      </p:sp>
      <p:sp>
        <p:nvSpPr>
          <p:cNvPr id="6" name="Prostokąt 5"/>
          <p:cNvSpPr/>
          <p:nvPr/>
        </p:nvSpPr>
        <p:spPr>
          <a:xfrm>
            <a:off x="1079103" y="1687710"/>
            <a:ext cx="7512447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l-PL" sz="2400" dirty="0" smtClean="0">
                <a:solidFill>
                  <a:srgbClr val="91919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Liczba </a:t>
            </a:r>
            <a:r>
              <a:rPr lang="pl-PL" sz="2400" dirty="0">
                <a:solidFill>
                  <a:srgbClr val="91919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pracowników podmiotów wykonujących zadania publiczne nie będących pracownikami IT, objętych wsparciem </a:t>
            </a:r>
            <a:r>
              <a:rPr lang="pl-PL" sz="2400" dirty="0" smtClean="0">
                <a:solidFill>
                  <a:srgbClr val="91919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szkoleniowym – </a:t>
            </a:r>
            <a:r>
              <a:rPr lang="pl-PL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400 </a:t>
            </a:r>
            <a:r>
              <a:rPr lang="pl-PL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osób, </a:t>
            </a:r>
            <a:r>
              <a:rPr lang="pl-PL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 tym:</a:t>
            </a:r>
          </a:p>
          <a:p>
            <a:pPr eaLnBrk="1" fontAlgn="t" hangingPunct="1"/>
            <a:r>
              <a:rPr lang="pl-PL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kobiety – 312, mężczyźni - 88</a:t>
            </a:r>
            <a:endParaRPr lang="pl-PL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370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8864" y="307912"/>
            <a:ext cx="963251" cy="944962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4019551" y="592609"/>
            <a:ext cx="37693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3200" dirty="0" smtClean="0">
                <a:solidFill>
                  <a:srgbClr val="91919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Wskaźniki rezultatu</a:t>
            </a:r>
          </a:p>
        </p:txBody>
      </p:sp>
      <p:sp>
        <p:nvSpPr>
          <p:cNvPr id="6" name="Prostokąt 5"/>
          <p:cNvSpPr/>
          <p:nvPr/>
        </p:nvSpPr>
        <p:spPr>
          <a:xfrm>
            <a:off x="1079103" y="1687710"/>
            <a:ext cx="7512447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l-PL" sz="2400" dirty="0">
                <a:solidFill>
                  <a:srgbClr val="91919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OPRACOWANIE STANDARDU WYMIANY </a:t>
            </a:r>
            <a:r>
              <a:rPr lang="pl-PL" sz="2400" dirty="0" smtClean="0">
                <a:solidFill>
                  <a:srgbClr val="91919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DANYCH:</a:t>
            </a:r>
          </a:p>
          <a:p>
            <a:pPr>
              <a:lnSpc>
                <a:spcPct val="120000"/>
              </a:lnSpc>
            </a:pPr>
            <a:r>
              <a:rPr lang="pl-PL" sz="2400" dirty="0">
                <a:solidFill>
                  <a:srgbClr val="91919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– JPK</a:t>
            </a:r>
            <a:r>
              <a:rPr lang="pl-PL" sz="2400" dirty="0" smtClean="0">
                <a:solidFill>
                  <a:srgbClr val="91919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pl-PL" sz="2400" dirty="0">
                <a:solidFill>
                  <a:srgbClr val="91919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–</a:t>
            </a:r>
            <a:r>
              <a:rPr lang="pl-PL" sz="2400" dirty="0" smtClean="0">
                <a:solidFill>
                  <a:srgbClr val="91919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ELEKTRONICZNE </a:t>
            </a:r>
            <a:r>
              <a:rPr lang="pl-PL" sz="2400" dirty="0">
                <a:solidFill>
                  <a:srgbClr val="91919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SPRAWOZDANIE FINANSOWE</a:t>
            </a:r>
          </a:p>
          <a:p>
            <a:pPr>
              <a:lnSpc>
                <a:spcPct val="120000"/>
              </a:lnSpc>
            </a:pPr>
            <a:endParaRPr lang="pl-PL" sz="2400" dirty="0">
              <a:solidFill>
                <a:srgbClr val="91919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8" name="Obraz 7"/>
          <p:cNvPicPr/>
          <p:nvPr/>
        </p:nvPicPr>
        <p:blipFill>
          <a:blip r:embed="rId3"/>
          <a:stretch>
            <a:fillRect/>
          </a:stretch>
        </p:blipFill>
        <p:spPr>
          <a:xfrm>
            <a:off x="3239023" y="2985813"/>
            <a:ext cx="5759450" cy="3239770"/>
          </a:xfrm>
          <a:prstGeom prst="rect">
            <a:avLst/>
          </a:prstGeom>
        </p:spPr>
      </p:pic>
      <p:pic>
        <p:nvPicPr>
          <p:cNvPr id="9" name="Obraz 8"/>
          <p:cNvPicPr/>
          <p:nvPr/>
        </p:nvPicPr>
        <p:blipFill>
          <a:blip r:embed="rId4"/>
          <a:stretch>
            <a:fillRect/>
          </a:stretch>
        </p:blipFill>
        <p:spPr>
          <a:xfrm>
            <a:off x="1079103" y="3743325"/>
            <a:ext cx="5826522" cy="292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69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8864" y="307912"/>
            <a:ext cx="963251" cy="944962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4019551" y="592609"/>
            <a:ext cx="37693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3200" dirty="0" smtClean="0">
                <a:solidFill>
                  <a:srgbClr val="91919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Wskaźniki rezultatu</a:t>
            </a:r>
          </a:p>
        </p:txBody>
      </p:sp>
      <p:sp>
        <p:nvSpPr>
          <p:cNvPr id="6" name="Prostokąt 5"/>
          <p:cNvSpPr/>
          <p:nvPr/>
        </p:nvSpPr>
        <p:spPr>
          <a:xfrm>
            <a:off x="1079103" y="1687710"/>
            <a:ext cx="7512447" cy="319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pl-PL" sz="2400" dirty="0" smtClean="0">
                <a:solidFill>
                  <a:srgbClr val="91919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LICZBA </a:t>
            </a:r>
            <a:r>
              <a:rPr lang="pl-PL" sz="2400" dirty="0">
                <a:solidFill>
                  <a:srgbClr val="91919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UTWORZONYCH API - MODUŁ PRZYJMOWANIA JPK (KANAŁ MASOWY JPK</a:t>
            </a:r>
            <a:r>
              <a:rPr lang="pl-PL" sz="2400" dirty="0" smtClean="0">
                <a:solidFill>
                  <a:srgbClr val="91919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)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endParaRPr lang="pl-PL" sz="2400" dirty="0" smtClean="0">
              <a:solidFill>
                <a:srgbClr val="91919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pl-PL" sz="2400" dirty="0" smtClean="0">
                <a:solidFill>
                  <a:srgbClr val="91919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pl-PL" sz="2400" dirty="0">
                <a:solidFill>
                  <a:srgbClr val="91919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LICZBA ZŁOŻONYCH PLIKÓW JPK – </a:t>
            </a:r>
            <a:r>
              <a:rPr lang="pl-PL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zakładane 10 mln, osiągnięte blisko 30 mln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endParaRPr lang="pl-PL" sz="2400" dirty="0" smtClean="0">
              <a:solidFill>
                <a:srgbClr val="91919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pl-PL" sz="2400" dirty="0">
              <a:solidFill>
                <a:srgbClr val="91919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608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8864" y="307912"/>
            <a:ext cx="963251" cy="944962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1079103" y="1687710"/>
            <a:ext cx="7512447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l-PL" sz="2400" dirty="0" smtClean="0">
                <a:solidFill>
                  <a:srgbClr val="91919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e-Usługi umożliwiające </a:t>
            </a:r>
            <a:r>
              <a:rPr lang="pl-PL" sz="2400" dirty="0">
                <a:solidFill>
                  <a:srgbClr val="91919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dostęp do </a:t>
            </a:r>
            <a:r>
              <a:rPr lang="pl-PL" sz="2400" dirty="0" smtClean="0">
                <a:solidFill>
                  <a:srgbClr val="91919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rejestrów </a:t>
            </a:r>
            <a:r>
              <a:rPr lang="pl-PL" sz="2400" dirty="0">
                <a:solidFill>
                  <a:srgbClr val="91919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publicznych: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pl-PL" sz="2400" dirty="0" smtClean="0">
                <a:solidFill>
                  <a:srgbClr val="91919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Nowy rejestr publiczny </a:t>
            </a:r>
            <a:r>
              <a:rPr lang="pl-PL" sz="2400" dirty="0">
                <a:solidFill>
                  <a:srgbClr val="91919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– </a:t>
            </a:r>
            <a:r>
              <a:rPr lang="pl-PL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Centralny Rejestr </a:t>
            </a:r>
            <a:r>
              <a:rPr lang="pl-PL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Pełnomocnictw </a:t>
            </a:r>
            <a:r>
              <a:rPr lang="pl-PL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Ogólnych. </a:t>
            </a:r>
          </a:p>
          <a:p>
            <a:pPr>
              <a:lnSpc>
                <a:spcPct val="120000"/>
              </a:lnSpc>
            </a:pPr>
            <a:r>
              <a:rPr lang="pl-PL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Pełnomocnictwo ogólne oraz zawiadomienie o </a:t>
            </a:r>
            <a:r>
              <a:rPr lang="pl-PL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zmianie</a:t>
            </a:r>
            <a:r>
              <a:rPr lang="pl-PL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odwołaniu lub wypowiedzeniu – TYLKO </a:t>
            </a:r>
            <a:r>
              <a:rPr lang="pl-PL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elektronicznie! Ilość dokonanych wpisów – 102 tys.</a:t>
            </a:r>
            <a:endParaRPr lang="pl-PL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pic>
        <p:nvPicPr>
          <p:cNvPr id="5" name="Obraz 4" descr="C:\Users\fxvu\Desktop\PLL-ZRZUTY\Krok-2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094" y="4439232"/>
            <a:ext cx="5760720" cy="277685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Prostokąt 6"/>
          <p:cNvSpPr/>
          <p:nvPr/>
        </p:nvSpPr>
        <p:spPr>
          <a:xfrm>
            <a:off x="4019551" y="592609"/>
            <a:ext cx="37693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3200" dirty="0" smtClean="0">
                <a:solidFill>
                  <a:srgbClr val="91919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Wskaźniki rezultatu</a:t>
            </a:r>
          </a:p>
        </p:txBody>
      </p:sp>
    </p:spTree>
    <p:extLst>
      <p:ext uri="{BB962C8B-B14F-4D97-AF65-F5344CB8AC3E}">
        <p14:creationId xmlns:p14="http://schemas.microsoft.com/office/powerpoint/2010/main" val="185075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8864" y="307912"/>
            <a:ext cx="963251" cy="944962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1079103" y="1687710"/>
            <a:ext cx="7512447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l-PL" sz="2400" dirty="0">
                <a:solidFill>
                  <a:srgbClr val="91919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WITRYNA ROZWIJANA W RAMACH PROJEKTU </a:t>
            </a:r>
            <a:r>
              <a:rPr lang="pl-PL" sz="2400" dirty="0" smtClean="0">
                <a:solidFill>
                  <a:srgbClr val="91919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CVP</a:t>
            </a:r>
          </a:p>
          <a:p>
            <a:pPr>
              <a:lnSpc>
                <a:spcPct val="120000"/>
              </a:lnSpc>
            </a:pPr>
            <a:r>
              <a:rPr lang="pl-PL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- 200 mln odsłon w trakcie realizacji projektu</a:t>
            </a:r>
            <a:endParaRPr lang="pl-PL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4019551" y="592609"/>
            <a:ext cx="3769314" cy="75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3200" dirty="0" smtClean="0">
                <a:solidFill>
                  <a:srgbClr val="91919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Portal Podatkowy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" y="2666439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66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8864" y="307912"/>
            <a:ext cx="963251" cy="944962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2590800" y="592609"/>
            <a:ext cx="51980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3200" dirty="0" smtClean="0">
                <a:solidFill>
                  <a:srgbClr val="91919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Może nie jest lżej ale łatwiej…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725" y="1423606"/>
            <a:ext cx="7390040" cy="527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19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8864" y="307912"/>
            <a:ext cx="963251" cy="944962"/>
          </a:xfrm>
          <a:prstGeom prst="rect">
            <a:avLst/>
          </a:prstGeom>
        </p:spPr>
      </p:pic>
      <p:sp>
        <p:nvSpPr>
          <p:cNvPr id="7" name="Prostokąt 6"/>
          <p:cNvSpPr/>
          <p:nvPr/>
        </p:nvSpPr>
        <p:spPr>
          <a:xfrm>
            <a:off x="2466976" y="592609"/>
            <a:ext cx="53218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3200" dirty="0" smtClean="0">
                <a:solidFill>
                  <a:srgbClr val="91919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Może nie jest lżej ale łatwiej…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140" y="1423606"/>
            <a:ext cx="7419975" cy="529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75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8864" y="307912"/>
            <a:ext cx="963251" cy="944962"/>
          </a:xfrm>
          <a:prstGeom prst="rect">
            <a:avLst/>
          </a:prstGeom>
        </p:spPr>
      </p:pic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291530" y="4237038"/>
            <a:ext cx="8577262" cy="150810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457200" indent="-457200" algn="r">
              <a:defRPr/>
            </a:pPr>
            <a:r>
              <a:rPr lang="pl-PL" sz="40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Dziękuję za </a:t>
            </a:r>
            <a:r>
              <a:rPr lang="pl-PL" sz="40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uwagę,</a:t>
            </a:r>
          </a:p>
          <a:p>
            <a:pPr marL="457200" algn="r">
              <a:defRPr/>
            </a:pPr>
            <a:r>
              <a:rPr lang="pl-PL" sz="28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Aneta Zachariasz</a:t>
            </a:r>
          </a:p>
          <a:p>
            <a:pPr marL="457200" algn="r">
              <a:defRPr/>
            </a:pPr>
            <a:r>
              <a:rPr lang="pl-PL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anose="020F0502020204030204" pitchFamily="34" charset="0"/>
              </a:rPr>
              <a:t>Kierownik Projektu CVP</a:t>
            </a:r>
            <a:endParaRPr lang="pl-PL" sz="4000" i="1" dirty="0">
              <a:effectLst>
                <a:outerShdw blurRad="38100" dist="38100" dir="2700000" algn="tl">
                  <a:srgbClr val="C0C0C0"/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65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8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8864" y="307912"/>
            <a:ext cx="963251" cy="944962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248083" y="1718196"/>
            <a:ext cx="7504032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rgbClr val="91919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Skrót:</a:t>
            </a:r>
          </a:p>
          <a:p>
            <a:pPr algn="ctr"/>
            <a:r>
              <a:rPr lang="pl-PL" sz="13800" dirty="0" smtClean="0">
                <a:solidFill>
                  <a:srgbClr val="91919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CVP </a:t>
            </a:r>
          </a:p>
          <a:p>
            <a:pPr algn="ctr"/>
            <a:r>
              <a:rPr lang="pl-PL" sz="6000" b="1" dirty="0" smtClean="0">
                <a:solidFill>
                  <a:srgbClr val="91919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</a:t>
            </a:r>
            <a:r>
              <a:rPr lang="pl-PL" sz="3600" dirty="0" smtClean="0">
                <a:solidFill>
                  <a:srgbClr val="91919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zynności kontroli elektronicznej, </a:t>
            </a:r>
            <a:r>
              <a:rPr lang="pl-PL" sz="6000" b="1" dirty="0" smtClean="0">
                <a:solidFill>
                  <a:srgbClr val="91919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V</a:t>
            </a:r>
            <a:r>
              <a:rPr lang="pl-PL" sz="3600" dirty="0" smtClean="0">
                <a:solidFill>
                  <a:srgbClr val="91919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AT - </a:t>
            </a:r>
            <a:r>
              <a:rPr lang="pl-PL" sz="6000" b="1" dirty="0" smtClean="0">
                <a:solidFill>
                  <a:srgbClr val="91919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</a:t>
            </a:r>
            <a:r>
              <a:rPr lang="pl-PL" sz="3600" dirty="0" smtClean="0">
                <a:solidFill>
                  <a:srgbClr val="91919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lik</a:t>
            </a:r>
            <a:endParaRPr lang="pl-PL" sz="3600" dirty="0">
              <a:solidFill>
                <a:srgbClr val="91919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9119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8864" y="307912"/>
            <a:ext cx="963251" cy="944962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079104" y="1459384"/>
            <a:ext cx="806489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pl-PL" sz="2400" dirty="0">
              <a:solidFill>
                <a:srgbClr val="91919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wsparcie podatników </a:t>
            </a:r>
            <a:r>
              <a:rPr lang="pl-PL" sz="2400" dirty="0">
                <a:solidFill>
                  <a:srgbClr val="91919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 wywiązywaniu się </a:t>
            </a:r>
            <a:endParaRPr lang="pl-PL" sz="2400" dirty="0" smtClean="0">
              <a:solidFill>
                <a:srgbClr val="91919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2400" dirty="0" smtClean="0">
                <a:solidFill>
                  <a:srgbClr val="91919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z </a:t>
            </a:r>
            <a:r>
              <a:rPr lang="pl-PL" sz="2400" dirty="0">
                <a:solidFill>
                  <a:srgbClr val="91919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obowiązków podatkowych </a:t>
            </a:r>
            <a:endParaRPr lang="pl-PL" sz="2400" dirty="0" smtClean="0">
              <a:solidFill>
                <a:srgbClr val="91919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2400" dirty="0" smtClean="0">
                <a:solidFill>
                  <a:srgbClr val="91919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oraz </a:t>
            </a:r>
          </a:p>
          <a:p>
            <a:pPr>
              <a:lnSpc>
                <a:spcPct val="150000"/>
              </a:lnSpc>
            </a:pPr>
            <a:r>
              <a:rPr lang="pl-PL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usprawnienie </a:t>
            </a:r>
            <a:r>
              <a:rPr lang="pl-PL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procesów </a:t>
            </a:r>
            <a:r>
              <a:rPr lang="pl-PL" sz="2400" dirty="0">
                <a:solidFill>
                  <a:srgbClr val="91919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związanych </a:t>
            </a:r>
            <a:r>
              <a:rPr lang="pl-PL" sz="2400" dirty="0" smtClean="0">
                <a:solidFill>
                  <a:srgbClr val="91919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z </a:t>
            </a:r>
            <a:r>
              <a:rPr lang="pl-PL" sz="2400" dirty="0">
                <a:solidFill>
                  <a:srgbClr val="91919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realizacją czynności </a:t>
            </a:r>
            <a:r>
              <a:rPr lang="pl-PL" sz="2400" dirty="0" smtClean="0">
                <a:solidFill>
                  <a:srgbClr val="91919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sprawdzających, kontroli po </a:t>
            </a:r>
            <a:r>
              <a:rPr lang="pl-PL" sz="2400" dirty="0">
                <a:solidFill>
                  <a:srgbClr val="91919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stronie podatników i płatników, </a:t>
            </a:r>
            <a:endParaRPr lang="pl-PL" sz="2400" dirty="0" smtClean="0">
              <a:solidFill>
                <a:srgbClr val="91919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pl-PL" sz="2400" dirty="0" smtClean="0">
                <a:solidFill>
                  <a:srgbClr val="91919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jak </a:t>
            </a:r>
            <a:r>
              <a:rPr lang="pl-PL" sz="2400" dirty="0">
                <a:solidFill>
                  <a:srgbClr val="91919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również po stronie Krajowej Administracji </a:t>
            </a:r>
            <a:r>
              <a:rPr lang="pl-PL" sz="2400" dirty="0" smtClean="0">
                <a:solidFill>
                  <a:srgbClr val="91919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Skarbowej</a:t>
            </a:r>
            <a:endParaRPr lang="pl-PL" sz="2400" dirty="0">
              <a:solidFill>
                <a:srgbClr val="91919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5111552" y="592609"/>
            <a:ext cx="26773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3200" dirty="0" smtClean="0">
                <a:solidFill>
                  <a:srgbClr val="91919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Cel projektu</a:t>
            </a:r>
          </a:p>
        </p:txBody>
      </p:sp>
    </p:spTree>
    <p:extLst>
      <p:ext uri="{BB962C8B-B14F-4D97-AF65-F5344CB8AC3E}">
        <p14:creationId xmlns:p14="http://schemas.microsoft.com/office/powerpoint/2010/main" val="1855082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8864" y="307912"/>
            <a:ext cx="963251" cy="944962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1079104" y="1204268"/>
            <a:ext cx="8064896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pl-PL" sz="2400" dirty="0" smtClean="0">
              <a:solidFill>
                <a:srgbClr val="91919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lvl="0"/>
            <a:r>
              <a:rPr lang="pl-PL" sz="2400" dirty="0" smtClean="0">
                <a:solidFill>
                  <a:srgbClr val="91919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- </a:t>
            </a:r>
            <a:r>
              <a:rPr lang="pl-PL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rozwój </a:t>
            </a:r>
            <a:r>
              <a:rPr lang="pl-PL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katalogu usług cyfrowych </a:t>
            </a:r>
            <a:r>
              <a:rPr lang="pl-PL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KAS</a:t>
            </a:r>
            <a:r>
              <a:rPr lang="pl-PL" sz="2400" dirty="0" smtClean="0">
                <a:solidFill>
                  <a:srgbClr val="91919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:</a:t>
            </a:r>
            <a:endParaRPr lang="pl-PL" sz="2400" dirty="0">
              <a:solidFill>
                <a:srgbClr val="91919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pl-PL" sz="2400" dirty="0">
                <a:solidFill>
                  <a:srgbClr val="91919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Rozwój usług opartych o </a:t>
            </a:r>
            <a:r>
              <a:rPr lang="pl-PL" sz="2400" dirty="0" smtClean="0">
                <a:solidFill>
                  <a:srgbClr val="91919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Rejestr Zastawów Skarbowych </a:t>
            </a:r>
          </a:p>
          <a:p>
            <a:pPr lvl="1"/>
            <a:r>
              <a:rPr lang="pl-PL" sz="2400" dirty="0" smtClean="0">
                <a:solidFill>
                  <a:srgbClr val="91919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 Centralny Rejestr Pełnomocnictw Ogólnych.</a:t>
            </a:r>
            <a:endParaRPr lang="pl-PL" sz="2400" dirty="0">
              <a:solidFill>
                <a:srgbClr val="91919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§"/>
            </a:pPr>
            <a:r>
              <a:rPr lang="pl-PL" sz="2400" dirty="0">
                <a:solidFill>
                  <a:srgbClr val="91919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Wdrożenie usług ułatwiających podatnikom wywiązanie się z obowiązków podatkowych, w tym wdrożenie wniosku PIT-WZ, oświadczenia PIT-OP oraz PFR (wstępnie wypełnione deklaracje).</a:t>
            </a:r>
          </a:p>
          <a:p>
            <a:pPr lvl="0"/>
            <a:endParaRPr lang="pl-PL" sz="2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lvl="0"/>
            <a:r>
              <a:rPr lang="pl-PL" sz="2400" dirty="0">
                <a:solidFill>
                  <a:srgbClr val="91919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- </a:t>
            </a:r>
            <a:r>
              <a:rPr lang="pl-PL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podniesienie </a:t>
            </a:r>
            <a:r>
              <a:rPr lang="pl-PL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poziomu wsparcia informatycznego </a:t>
            </a:r>
            <a:r>
              <a:rPr lang="pl-PL" sz="2400" dirty="0">
                <a:solidFill>
                  <a:srgbClr val="91919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 procesach kontroli podatkowej i celno-skarbowej z wykorzystaniem </a:t>
            </a:r>
            <a:r>
              <a:rPr lang="pl-PL" sz="2400" dirty="0" smtClean="0">
                <a:solidFill>
                  <a:srgbClr val="91919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Jednolitych Plików Kontrolnych oraz </a:t>
            </a:r>
            <a:r>
              <a:rPr lang="pl-PL" sz="2400" dirty="0">
                <a:solidFill>
                  <a:srgbClr val="91919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innych informacji gromadzonych w KAS.</a:t>
            </a:r>
          </a:p>
          <a:p>
            <a:pPr lvl="0"/>
            <a:endParaRPr lang="pl-PL" sz="2400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lvl="0"/>
            <a:r>
              <a:rPr lang="pl-PL" sz="2400" dirty="0">
                <a:solidFill>
                  <a:srgbClr val="91919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- </a:t>
            </a:r>
            <a:r>
              <a:rPr lang="pl-PL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cyfryzację </a:t>
            </a:r>
            <a:r>
              <a:rPr lang="pl-PL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sprawozdań finansowych</a:t>
            </a:r>
            <a:r>
              <a:rPr lang="pl-PL" sz="2400" dirty="0">
                <a:solidFill>
                  <a:srgbClr val="91919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</a:t>
            </a:r>
          </a:p>
        </p:txBody>
      </p:sp>
      <p:sp>
        <p:nvSpPr>
          <p:cNvPr id="6" name="Prostokąt 5"/>
          <p:cNvSpPr/>
          <p:nvPr/>
        </p:nvSpPr>
        <p:spPr>
          <a:xfrm>
            <a:off x="4933950" y="592609"/>
            <a:ext cx="285491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3200" dirty="0" smtClean="0">
                <a:solidFill>
                  <a:srgbClr val="91919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Projekt zakładał</a:t>
            </a:r>
          </a:p>
        </p:txBody>
      </p:sp>
    </p:spTree>
    <p:extLst>
      <p:ext uri="{BB962C8B-B14F-4D97-AF65-F5344CB8AC3E}">
        <p14:creationId xmlns:p14="http://schemas.microsoft.com/office/powerpoint/2010/main" val="166695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8864" y="307912"/>
            <a:ext cx="963251" cy="944962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4562475" y="592609"/>
            <a:ext cx="32263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3200" dirty="0" smtClean="0">
                <a:solidFill>
                  <a:srgbClr val="91919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Produkty projektu</a:t>
            </a:r>
          </a:p>
        </p:txBody>
      </p:sp>
      <p:sp>
        <p:nvSpPr>
          <p:cNvPr id="6" name="Prostokąt 5"/>
          <p:cNvSpPr/>
          <p:nvPr/>
        </p:nvSpPr>
        <p:spPr>
          <a:xfrm>
            <a:off x="1079104" y="1457739"/>
            <a:ext cx="747434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l-PL" sz="2400" dirty="0" smtClean="0">
                <a:solidFill>
                  <a:srgbClr val="91919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e-Usługi </a:t>
            </a:r>
            <a:r>
              <a:rPr lang="pl-PL" sz="2400" dirty="0">
                <a:solidFill>
                  <a:srgbClr val="91919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tworzone lub rozwijane w ramach </a:t>
            </a:r>
            <a:r>
              <a:rPr lang="pl-PL" sz="2400" dirty="0" smtClean="0">
                <a:solidFill>
                  <a:srgbClr val="91919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projektu</a:t>
            </a:r>
            <a:endParaRPr lang="pl-PL" sz="2400" dirty="0">
              <a:solidFill>
                <a:srgbClr val="91919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783793917"/>
              </p:ext>
            </p:extLst>
          </p:nvPr>
        </p:nvGraphicFramePr>
        <p:xfrm>
          <a:off x="1715907" y="1916158"/>
          <a:ext cx="6715075" cy="4513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Prostokąt 7"/>
          <p:cNvSpPr/>
          <p:nvPr/>
        </p:nvSpPr>
        <p:spPr>
          <a:xfrm>
            <a:off x="6758321" y="2401617"/>
            <a:ext cx="1512168" cy="712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l-PL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e-ZOK</a:t>
            </a:r>
            <a:endParaRPr lang="pl-PL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2206985" y="2451689"/>
            <a:ext cx="1512168" cy="712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l-PL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e-JPK</a:t>
            </a:r>
            <a:endParaRPr lang="pl-PL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28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8864" y="307912"/>
            <a:ext cx="963251" cy="944962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4562475" y="592609"/>
            <a:ext cx="32263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3200" dirty="0" smtClean="0">
                <a:solidFill>
                  <a:srgbClr val="91919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Produkty projektu</a:t>
            </a:r>
          </a:p>
        </p:txBody>
      </p:sp>
      <p:sp>
        <p:nvSpPr>
          <p:cNvPr id="6" name="Prostokąt 5"/>
          <p:cNvSpPr/>
          <p:nvPr/>
        </p:nvSpPr>
        <p:spPr>
          <a:xfrm>
            <a:off x="1079104" y="1457739"/>
            <a:ext cx="7474346" cy="4081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l-PL" sz="2400" dirty="0" smtClean="0">
                <a:solidFill>
                  <a:srgbClr val="91919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Rezultaty e-ZOK w ramach usług składowych m.in.: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pl-PL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Elektroniczna </a:t>
            </a:r>
            <a:r>
              <a:rPr lang="pl-PL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weryfikacja dochodów beneficjentów pomocy społecznej (wersja 500</a:t>
            </a:r>
            <a:r>
              <a:rPr lang="pl-PL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+)</a:t>
            </a:r>
            <a:r>
              <a:rPr lang="pl-PL" sz="2400" dirty="0" smtClean="0">
                <a:solidFill>
                  <a:srgbClr val="91919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r>
              <a:rPr lang="pl-PL" sz="2400" dirty="0">
                <a:solidFill>
                  <a:srgbClr val="91919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- </a:t>
            </a:r>
            <a:r>
              <a:rPr lang="pl-PL" sz="2400" dirty="0" smtClean="0">
                <a:solidFill>
                  <a:srgbClr val="91919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udostępnianie </a:t>
            </a:r>
            <a:r>
              <a:rPr lang="pl-PL" sz="2400" dirty="0">
                <a:solidFill>
                  <a:srgbClr val="91919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informacji o dochodach </a:t>
            </a:r>
            <a:r>
              <a:rPr lang="pl-PL" sz="2400" dirty="0" smtClean="0">
                <a:solidFill>
                  <a:srgbClr val="91919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rodzin ubiegających </a:t>
            </a:r>
            <a:r>
              <a:rPr lang="pl-PL" sz="2400" dirty="0">
                <a:solidFill>
                  <a:srgbClr val="91919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się o świadczenia rodzinne i alimentacyjne, bez konieczność pobierania przez Beneficjentów zaświadczeń z urzędu skarbowego</a:t>
            </a:r>
            <a:r>
              <a:rPr lang="pl-PL" sz="2400" dirty="0" smtClean="0">
                <a:solidFill>
                  <a:srgbClr val="91919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 </a:t>
            </a:r>
            <a:r>
              <a:rPr lang="pl-PL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Ponad 15 mln zapytań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endParaRPr lang="pl-PL" sz="2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pl-PL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Przyjmowanie </a:t>
            </a:r>
            <a:r>
              <a:rPr lang="pl-PL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danych ze sprawozdań </a:t>
            </a:r>
            <a:r>
              <a:rPr lang="pl-PL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finansowych</a:t>
            </a:r>
            <a:endParaRPr lang="pl-PL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8945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8864" y="307912"/>
            <a:ext cx="963251" cy="944962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4562475" y="592609"/>
            <a:ext cx="32263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3200" dirty="0" smtClean="0">
                <a:solidFill>
                  <a:srgbClr val="91919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Produkty projektu</a:t>
            </a:r>
          </a:p>
        </p:txBody>
      </p:sp>
      <p:sp>
        <p:nvSpPr>
          <p:cNvPr id="6" name="Prostokąt 5"/>
          <p:cNvSpPr/>
          <p:nvPr/>
        </p:nvSpPr>
        <p:spPr>
          <a:xfrm>
            <a:off x="1079104" y="1457739"/>
            <a:ext cx="7474346" cy="496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l-PL" sz="2400" dirty="0" smtClean="0">
                <a:solidFill>
                  <a:srgbClr val="91919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Rezultaty e-ZOK w ramach usług składowych m.in.:</a:t>
            </a:r>
          </a:p>
          <a:p>
            <a:pPr marL="342900" lvl="0" indent="-342900">
              <a:buFontTx/>
              <a:buChar char="-"/>
            </a:pPr>
            <a:r>
              <a:rPr lang="pl-PL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Obsługa </a:t>
            </a:r>
            <a:r>
              <a:rPr lang="pl-PL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przyjmowania płatności kartą kredytową za </a:t>
            </a:r>
            <a:r>
              <a:rPr lang="pl-PL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mandaty </a:t>
            </a:r>
            <a:r>
              <a:rPr lang="pl-PL" sz="2400" dirty="0" smtClean="0">
                <a:solidFill>
                  <a:srgbClr val="91919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– zapewnia pobierania </a:t>
            </a:r>
            <a:r>
              <a:rPr lang="pl-PL" sz="2400" dirty="0">
                <a:solidFill>
                  <a:srgbClr val="91919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płatności z karty kredytowej z użyciem terminala przez jednostkę nakładającą grzywnę, uprawnioną do wystawienia mandatu</a:t>
            </a:r>
            <a:r>
              <a:rPr lang="pl-PL" sz="2400" dirty="0" smtClean="0">
                <a:solidFill>
                  <a:srgbClr val="91919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. </a:t>
            </a:r>
            <a:r>
              <a:rPr lang="pl-PL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Płatności ‚terminalowe’ za 2018r. </a:t>
            </a:r>
            <a:r>
              <a:rPr lang="pl-PL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– wartość 18 </a:t>
            </a:r>
            <a:r>
              <a:rPr lang="pl-PL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mln </a:t>
            </a:r>
            <a:r>
              <a:rPr lang="pl-PL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zł</a:t>
            </a:r>
          </a:p>
          <a:p>
            <a:pPr marL="342900" lvl="0" indent="-342900">
              <a:buFontTx/>
              <a:buChar char="-"/>
            </a:pPr>
            <a:endParaRPr lang="pl-PL" sz="24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342900" lvl="0" indent="-342900">
              <a:buFontTx/>
              <a:buChar char="-"/>
            </a:pPr>
            <a:r>
              <a:rPr lang="pl-PL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Usługa </a:t>
            </a:r>
            <a:r>
              <a:rPr lang="pl-PL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wsparcia w wypełnieniu obowiązku podatkowego</a:t>
            </a:r>
            <a:r>
              <a:rPr lang="pl-PL" sz="2400" dirty="0">
                <a:solidFill>
                  <a:srgbClr val="91919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- wsparcie </a:t>
            </a:r>
            <a:r>
              <a:rPr lang="pl-PL" sz="2400" dirty="0" smtClean="0">
                <a:solidFill>
                  <a:srgbClr val="91919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podatnika w</a:t>
            </a:r>
            <a:r>
              <a:rPr lang="pl-PL" sz="2400" dirty="0">
                <a:solidFill>
                  <a:srgbClr val="91919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 opracowaniu i przedłożeniu dokumentu </a:t>
            </a:r>
            <a:r>
              <a:rPr lang="pl-PL" sz="2400" dirty="0" smtClean="0">
                <a:solidFill>
                  <a:srgbClr val="91919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elektronicznego. </a:t>
            </a:r>
            <a:r>
              <a:rPr lang="pl-PL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PIT-WZ </a:t>
            </a:r>
            <a:r>
              <a:rPr lang="pl-PL" sz="2400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73 tys., PIT-OP 268 tys., PFR </a:t>
            </a:r>
            <a:r>
              <a:rPr lang="pl-PL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453 tys. Podwaliny usługi Twój e-PIT</a:t>
            </a:r>
            <a:endParaRPr lang="pl-PL" sz="2400" dirty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221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8864" y="307912"/>
            <a:ext cx="963251" cy="944962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4562475" y="592609"/>
            <a:ext cx="32263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3200" dirty="0" smtClean="0">
                <a:solidFill>
                  <a:srgbClr val="91919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Produkty projektu</a:t>
            </a:r>
          </a:p>
        </p:txBody>
      </p:sp>
      <p:sp>
        <p:nvSpPr>
          <p:cNvPr id="6" name="Prostokąt 5"/>
          <p:cNvSpPr/>
          <p:nvPr/>
        </p:nvSpPr>
        <p:spPr>
          <a:xfrm>
            <a:off x="1079104" y="1457739"/>
            <a:ext cx="7474346" cy="54107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pl-PL" sz="2400" dirty="0" smtClean="0">
                <a:solidFill>
                  <a:srgbClr val="91919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Rezultaty e-JPK w ramach usług składowych: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pl-PL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Przyjmowanie </a:t>
            </a:r>
            <a:r>
              <a:rPr lang="pl-PL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danych JPK </a:t>
            </a:r>
            <a:r>
              <a:rPr lang="pl-PL" sz="2400" dirty="0" smtClean="0">
                <a:solidFill>
                  <a:srgbClr val="91919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– pliki w strukturze JPK. </a:t>
            </a:r>
            <a:endParaRPr lang="pl-PL" sz="2400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pl-PL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Prowadzenie </a:t>
            </a:r>
            <a:r>
              <a:rPr lang="pl-PL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czynności sprawdzających na podstawie danych JPK </a:t>
            </a:r>
            <a:r>
              <a:rPr lang="pl-PL" sz="2400" dirty="0" smtClean="0">
                <a:solidFill>
                  <a:srgbClr val="91919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– uwolnienie podmiotu od </a:t>
            </a:r>
            <a:r>
              <a:rPr lang="pl-PL" sz="2400" dirty="0">
                <a:solidFill>
                  <a:srgbClr val="91919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uciążliwych czynności udostępniania danych w tradycyjnej postaci m.in. od dostarczania dokumentów i wyjaśnień do </a:t>
            </a:r>
            <a:r>
              <a:rPr lang="pl-PL" sz="2400" dirty="0" smtClean="0">
                <a:solidFill>
                  <a:srgbClr val="91919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US.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pl-PL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Prowadzenie </a:t>
            </a:r>
            <a:r>
              <a:rPr lang="pl-PL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kontroli na podstawie danych JPK </a:t>
            </a:r>
            <a:r>
              <a:rPr lang="pl-PL" sz="2400" dirty="0" smtClean="0">
                <a:solidFill>
                  <a:srgbClr val="91919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– jak wyżej a kontrolującym </a:t>
            </a:r>
            <a:r>
              <a:rPr lang="pl-PL" sz="2400" dirty="0">
                <a:solidFill>
                  <a:srgbClr val="91919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zapewniło prowadzenie analiz i kontroli na danych </a:t>
            </a:r>
            <a:r>
              <a:rPr lang="pl-PL" sz="2400" dirty="0" smtClean="0">
                <a:solidFill>
                  <a:srgbClr val="91919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ustrukturyzowanych.</a:t>
            </a:r>
          </a:p>
          <a:p>
            <a:pPr>
              <a:lnSpc>
                <a:spcPct val="120000"/>
              </a:lnSpc>
            </a:pPr>
            <a:r>
              <a:rPr lang="pl-PL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Ilość pobrań w działaniach kontrolnych – 3726 .</a:t>
            </a:r>
          </a:p>
          <a:p>
            <a:pPr>
              <a:lnSpc>
                <a:spcPct val="120000"/>
              </a:lnSpc>
            </a:pPr>
            <a:r>
              <a:rPr lang="pl-PL" sz="2400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Kwoty ustaleń – 172 951 242 zł.</a:t>
            </a:r>
          </a:p>
          <a:p>
            <a:pPr>
              <a:lnSpc>
                <a:spcPct val="120000"/>
              </a:lnSpc>
            </a:pPr>
            <a:endParaRPr lang="pl-PL" sz="2400" dirty="0">
              <a:solidFill>
                <a:srgbClr val="91919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04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88864" y="307912"/>
            <a:ext cx="963251" cy="944962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4562475" y="592609"/>
            <a:ext cx="32263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3200" dirty="0" smtClean="0">
                <a:solidFill>
                  <a:srgbClr val="91919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Produkty projektu</a:t>
            </a:r>
          </a:p>
        </p:txBody>
      </p:sp>
      <p:pic>
        <p:nvPicPr>
          <p:cNvPr id="5" name="Obraz 4"/>
          <p:cNvPicPr/>
          <p:nvPr/>
        </p:nvPicPr>
        <p:blipFill>
          <a:blip r:embed="rId3"/>
          <a:stretch>
            <a:fillRect/>
          </a:stretch>
        </p:blipFill>
        <p:spPr>
          <a:xfrm>
            <a:off x="1196974" y="1708303"/>
            <a:ext cx="7642225" cy="490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36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Motyw pakietu Office">
  <a:themeElements>
    <a:clrScheme name="MF_1">
      <a:dk1>
        <a:srgbClr val="000000"/>
      </a:dk1>
      <a:lt1>
        <a:srgbClr val="FFFFFF"/>
      </a:lt1>
      <a:dk2>
        <a:srgbClr val="919195"/>
      </a:dk2>
      <a:lt2>
        <a:srgbClr val="C9CACC"/>
      </a:lt2>
      <a:accent1>
        <a:srgbClr val="E31837"/>
      </a:accent1>
      <a:accent2>
        <a:srgbClr val="C9CACC"/>
      </a:accent2>
      <a:accent3>
        <a:srgbClr val="919195"/>
      </a:accent3>
      <a:accent4>
        <a:srgbClr val="ADAFB2"/>
      </a:accent4>
      <a:accent5>
        <a:srgbClr val="B5121B"/>
      </a:accent5>
      <a:accent6>
        <a:srgbClr val="EC7769"/>
      </a:accent6>
      <a:hlink>
        <a:srgbClr val="F7C6B9"/>
      </a:hlink>
      <a:folHlink>
        <a:srgbClr val="919195"/>
      </a:folHlink>
    </a:clrScheme>
    <a:fontScheme name="Office — klasyczny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22607</TotalTime>
  <Words>562</Words>
  <Application>Microsoft Office PowerPoint</Application>
  <PresentationFormat>Pokaz na ekranie (4:3)</PresentationFormat>
  <Paragraphs>81</Paragraphs>
  <Slides>19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1_Motyw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aiso</dc:creator>
  <cp:lastModifiedBy>Dmowska-Latek Agnieszka</cp:lastModifiedBy>
  <cp:revision>1436</cp:revision>
  <cp:lastPrinted>2016-11-24T07:15:59Z</cp:lastPrinted>
  <dcterms:created xsi:type="dcterms:W3CDTF">2010-12-22T13:06:19Z</dcterms:created>
  <dcterms:modified xsi:type="dcterms:W3CDTF">2019-09-11T08:13:27Z</dcterms:modified>
</cp:coreProperties>
</file>