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5"/>
    <p:sldMasterId id="2147483688" r:id="rId6"/>
    <p:sldMasterId id="2147483702" r:id="rId7"/>
  </p:sldMasterIdLst>
  <p:notesMasterIdLst>
    <p:notesMasterId r:id="rId20"/>
  </p:notesMasterIdLst>
  <p:handoutMasterIdLst>
    <p:handoutMasterId r:id="rId21"/>
  </p:handoutMasterIdLst>
  <p:sldIdLst>
    <p:sldId id="272" r:id="rId8"/>
    <p:sldId id="529" r:id="rId9"/>
    <p:sldId id="519" r:id="rId10"/>
    <p:sldId id="515" r:id="rId11"/>
    <p:sldId id="527" r:id="rId12"/>
    <p:sldId id="530" r:id="rId13"/>
    <p:sldId id="528" r:id="rId14"/>
    <p:sldId id="525" r:id="rId15"/>
    <p:sldId id="521" r:id="rId16"/>
    <p:sldId id="536" r:id="rId17"/>
    <p:sldId id="537" r:id="rId18"/>
    <p:sldId id="493" r:id="rId19"/>
  </p:sldIdLst>
  <p:sldSz cx="24384000" cy="137160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char Marcin" initials="SM" lastIdx="1" clrIdx="0">
    <p:extLst>
      <p:ext uri="{19B8F6BF-5375-455C-9EA6-DF929625EA0E}">
        <p15:presenceInfo xmlns:p15="http://schemas.microsoft.com/office/powerpoint/2012/main" userId="S-1-5-21-3206520871-3329782533-3569228042-196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AB0"/>
    <a:srgbClr val="FFCC99"/>
    <a:srgbClr val="636669"/>
    <a:srgbClr val="439B5E"/>
    <a:srgbClr val="DC8424"/>
    <a:srgbClr val="53585F"/>
    <a:srgbClr val="5A7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55" autoAdjust="0"/>
    <p:restoredTop sz="96370" autoAdjust="0"/>
  </p:normalViewPr>
  <p:slideViewPr>
    <p:cSldViewPr snapToGrid="0" snapToObjects="1">
      <p:cViewPr>
        <p:scale>
          <a:sx n="37" d="100"/>
          <a:sy n="37" d="100"/>
        </p:scale>
        <p:origin x="163" y="34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09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42" Type="http://schemas.microsoft.com/office/2015/10/relationships/revisionInfo" Target="revisionInfo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05175-A9CD-4066-95E1-3FEC3C1D783D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6B766-5BEA-4AA0-BE7E-F738EB752F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2162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8111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0969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1. </a:t>
            </a:r>
            <a:r>
              <a:rPr lang="pl-PL" dirty="0" err="1"/>
              <a:t>Ubazowienie</a:t>
            </a:r>
            <a:r>
              <a:rPr lang="pl-PL" dirty="0"/>
              <a:t> projektu WIP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7E7DD-C468-4A54-A823-0C10354A1B2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33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1. </a:t>
            </a:r>
            <a:r>
              <a:rPr lang="pl-PL" dirty="0" err="1"/>
              <a:t>Ubazowienie</a:t>
            </a:r>
            <a:r>
              <a:rPr lang="pl-PL" dirty="0"/>
              <a:t> projektu WIP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7E7DD-C468-4A54-A823-0C10354A1B26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4965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1. </a:t>
            </a:r>
            <a:r>
              <a:rPr lang="pl-PL" dirty="0" err="1"/>
              <a:t>Ubazowienie</a:t>
            </a:r>
            <a:r>
              <a:rPr lang="pl-PL" dirty="0"/>
              <a:t> projektu WIP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7E7DD-C468-4A54-A823-0C10354A1B26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148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1. </a:t>
            </a:r>
            <a:r>
              <a:rPr lang="pl-PL" dirty="0" err="1"/>
              <a:t>Ubazowienie</a:t>
            </a:r>
            <a:r>
              <a:rPr lang="pl-PL" dirty="0"/>
              <a:t> projektu WIP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7E7DD-C468-4A54-A823-0C10354A1B26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9467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1. </a:t>
            </a:r>
            <a:r>
              <a:rPr lang="pl-PL" dirty="0" err="1"/>
              <a:t>Ubazowienie</a:t>
            </a:r>
            <a:r>
              <a:rPr lang="pl-PL" dirty="0"/>
              <a:t> projektu WIP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7E7DD-C468-4A54-A823-0C10354A1B26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6661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1. </a:t>
            </a:r>
            <a:r>
              <a:rPr lang="pl-PL" dirty="0" err="1"/>
              <a:t>Ubazowienie</a:t>
            </a:r>
            <a:r>
              <a:rPr lang="pl-PL" dirty="0"/>
              <a:t> projektu WIP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7E7DD-C468-4A54-A823-0C10354A1B2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7904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1. </a:t>
            </a:r>
            <a:r>
              <a:rPr lang="pl-PL" dirty="0" err="1"/>
              <a:t>Ubazowienie</a:t>
            </a:r>
            <a:r>
              <a:rPr lang="pl-PL" dirty="0"/>
              <a:t> projektu WIP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7E7DD-C468-4A54-A823-0C10354A1B26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2650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665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63396" y="2315593"/>
            <a:ext cx="14173200" cy="4775200"/>
          </a:xfrm>
          <a:prstGeom prst="rect">
            <a:avLst/>
          </a:prstGeom>
        </p:spPr>
        <p:txBody>
          <a:bodyPr anchor="b"/>
          <a:lstStyle>
            <a:lvl1pPr algn="l">
              <a:defRPr kumimoji="0" lang="pl-PL" sz="80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618448" y="5908609"/>
            <a:ext cx="7950535" cy="11113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8761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4248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35540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3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88672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3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990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63396" y="2315593"/>
            <a:ext cx="14173200" cy="4775200"/>
          </a:xfrm>
          <a:prstGeom prst="rect">
            <a:avLst/>
          </a:prstGeom>
        </p:spPr>
        <p:txBody>
          <a:bodyPr anchor="b"/>
          <a:lstStyle>
            <a:lvl1pPr algn="l">
              <a:defRPr kumimoji="0" lang="pl-PL" sz="80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18448" y="5908609"/>
            <a:ext cx="7950535" cy="1111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618448" y="5908609"/>
            <a:ext cx="7950535" cy="11113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33467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6894" y="730251"/>
            <a:ext cx="21031200" cy="2179204"/>
          </a:xfrm>
          <a:prstGeom prst="rect">
            <a:avLst/>
          </a:prstGeom>
        </p:spPr>
        <p:txBody>
          <a:bodyPr/>
          <a:lstStyle>
            <a:lvl1pPr>
              <a:defRPr kumimoji="0" lang="pl-PL" sz="80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1476895" y="3518824"/>
            <a:ext cx="20718088" cy="8817263"/>
          </a:xfrm>
        </p:spPr>
        <p:txBody>
          <a:bodyPr/>
          <a:lstStyle>
            <a:lvl1pPr>
              <a:defRPr kumimoji="0" lang="pl-PL" sz="47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1pPr>
            <a:lvl2pPr>
              <a:defRPr kumimoji="0" lang="pl-PL" sz="40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2pPr>
            <a:lvl3pPr>
              <a:defRPr kumimoji="0" lang="pl-PL" sz="32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3pPr>
            <a:lvl4pPr>
              <a:defRPr kumimoji="0" lang="pl-PL" sz="24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4pPr>
            <a:lvl5pPr>
              <a:defRPr kumimoji="0" lang="pl-PL" sz="1800" b="0" i="0" u="none" strike="noStrike" kern="1200" cap="none" spc="0" normalizeH="0" baseline="0" dirty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5pPr>
          </a:lstStyle>
          <a:p>
            <a:pPr lvl="0"/>
            <a:r>
              <a:rPr lang="pl-PL" dirty="0"/>
              <a:t>  Kliknij, aby edytować style wzorca tekstu</a:t>
            </a:r>
          </a:p>
          <a:p>
            <a:pPr lvl="1"/>
            <a:r>
              <a:rPr lang="pl-PL" dirty="0"/>
              <a:t>  Drugi poziom</a:t>
            </a:r>
          </a:p>
          <a:p>
            <a:pPr lvl="2"/>
            <a:r>
              <a:rPr lang="pl-PL" dirty="0"/>
              <a:t>  Trzeci poziom</a:t>
            </a:r>
          </a:p>
          <a:p>
            <a:pPr lvl="3"/>
            <a:r>
              <a:rPr lang="pl-PL" dirty="0"/>
              <a:t>  Czwarty poziom</a:t>
            </a:r>
          </a:p>
          <a:p>
            <a:pPr lvl="4"/>
            <a:r>
              <a:rPr lang="pl-PL" dirty="0"/>
              <a:t>  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80031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27696" y="3419476"/>
            <a:ext cx="17711228" cy="3812598"/>
          </a:xfrm>
          <a:prstGeom prst="rect">
            <a:avLst/>
          </a:prstGeom>
        </p:spPr>
        <p:txBody>
          <a:bodyPr anchor="b"/>
          <a:lstStyle>
            <a:lvl1pPr>
              <a:defRPr kumimoji="0" lang="pl-PL" sz="54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Bebas Neue Bold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739217" y="6302342"/>
            <a:ext cx="7950535" cy="1111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739217" y="6302342"/>
            <a:ext cx="7950535" cy="11113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71311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69865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9186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7521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6894" y="730251"/>
            <a:ext cx="21031200" cy="2179204"/>
          </a:xfrm>
          <a:prstGeom prst="rect">
            <a:avLst/>
          </a:prstGeom>
        </p:spPr>
        <p:txBody>
          <a:bodyPr/>
          <a:lstStyle>
            <a:lvl1pPr>
              <a:defRPr kumimoji="0" lang="pl-PL" sz="80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6895" y="3518824"/>
            <a:ext cx="20718088" cy="8817263"/>
          </a:xfrm>
        </p:spPr>
        <p:txBody>
          <a:bodyPr/>
          <a:lstStyle>
            <a:lvl1pPr>
              <a:defRPr kumimoji="0" lang="pl-PL" sz="47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1pPr>
            <a:lvl2pPr>
              <a:defRPr kumimoji="0" lang="pl-PL" sz="40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2pPr>
            <a:lvl3pPr>
              <a:defRPr kumimoji="0" lang="pl-PL" sz="32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3pPr>
            <a:lvl4pPr>
              <a:defRPr kumimoji="0" lang="pl-PL" sz="24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4pPr>
            <a:lvl5pPr>
              <a:defRPr kumimoji="0" lang="pl-PL" sz="1800" b="0" i="0" u="none" strike="noStrike" kern="1200" cap="none" spc="0" normalizeH="0" baseline="0" dirty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73809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9866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52255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82469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29013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120593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22056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71779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63396" y="2315594"/>
            <a:ext cx="14173200" cy="4775200"/>
          </a:xfrm>
          <a:prstGeom prst="rect">
            <a:avLst/>
          </a:prstGeom>
        </p:spPr>
        <p:txBody>
          <a:bodyPr anchor="b"/>
          <a:lstStyle>
            <a:lvl1pPr algn="l">
              <a:defRPr kumimoji="0" lang="pl-PL" sz="80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618448" y="5908610"/>
            <a:ext cx="7950536" cy="11113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99478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6894" y="730250"/>
            <a:ext cx="21031200" cy="2179204"/>
          </a:xfrm>
          <a:prstGeom prst="rect">
            <a:avLst/>
          </a:prstGeom>
        </p:spPr>
        <p:txBody>
          <a:bodyPr/>
          <a:lstStyle>
            <a:lvl1pPr>
              <a:defRPr kumimoji="0" lang="pl-PL" sz="80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6896" y="3518824"/>
            <a:ext cx="20718088" cy="8817264"/>
          </a:xfrm>
        </p:spPr>
        <p:txBody>
          <a:bodyPr/>
          <a:lstStyle>
            <a:lvl1pPr>
              <a:defRPr kumimoji="0" lang="pl-PL" sz="47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1pPr>
            <a:lvl2pPr>
              <a:defRPr kumimoji="0" lang="pl-PL" sz="40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2pPr>
            <a:lvl3pPr>
              <a:defRPr kumimoji="0" lang="pl-PL" sz="32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3pPr>
            <a:lvl4pPr>
              <a:defRPr kumimoji="0" lang="pl-PL" sz="24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4pPr>
            <a:lvl5pPr>
              <a:defRPr kumimoji="0" lang="pl-PL" sz="1800" b="0" i="0" u="none" strike="noStrike" kern="1200" cap="none" spc="0" normalizeH="0" baseline="0" dirty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20" y="706405"/>
            <a:ext cx="7950536" cy="11113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43897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27696" y="3419477"/>
            <a:ext cx="17711228" cy="3812598"/>
          </a:xfrm>
          <a:prstGeom prst="rect">
            <a:avLst/>
          </a:prstGeom>
        </p:spPr>
        <p:txBody>
          <a:bodyPr anchor="b"/>
          <a:lstStyle>
            <a:lvl1pPr>
              <a:defRPr kumimoji="0" lang="pl-PL" sz="54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Bebas Neue Bold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739218" y="6302342"/>
            <a:ext cx="7950536" cy="11113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7612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27696" y="3419476"/>
            <a:ext cx="17711228" cy="3812598"/>
          </a:xfrm>
          <a:prstGeom prst="rect">
            <a:avLst/>
          </a:prstGeom>
        </p:spPr>
        <p:txBody>
          <a:bodyPr anchor="b"/>
          <a:lstStyle>
            <a:lvl1pPr>
              <a:defRPr kumimoji="0" lang="pl-PL" sz="54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Bebas Neue Bold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739217" y="6302342"/>
            <a:ext cx="7950535" cy="11113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02818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20" y="706405"/>
            <a:ext cx="7950536" cy="11113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916476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4" y="3362327"/>
            <a:ext cx="10315576" cy="16478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4" y="5010150"/>
            <a:ext cx="10315576" cy="73691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0" y="3362327"/>
            <a:ext cx="10366376" cy="16478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20" y="706405"/>
            <a:ext cx="7950536" cy="11113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9040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20" y="706405"/>
            <a:ext cx="7950536" cy="11113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352182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20" y="706405"/>
            <a:ext cx="7950536" cy="11113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09623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6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6" cy="7623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20" y="706405"/>
            <a:ext cx="7950536" cy="11113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200419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6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6" cy="7623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20" y="706405"/>
            <a:ext cx="7950536" cy="11113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921003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20" y="706405"/>
            <a:ext cx="7950536" cy="11113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126328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6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20" y="706405"/>
            <a:ext cx="7950536" cy="11113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047331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7455" y="625079"/>
            <a:ext cx="15609094" cy="303609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3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20" y="706405"/>
            <a:ext cx="7950536" cy="11113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268462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7455" y="625079"/>
            <a:ext cx="15609094" cy="303609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3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20" y="706405"/>
            <a:ext cx="7950536" cy="11113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356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9233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1482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6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4760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5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6227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0635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567F-3B0C-4C5B-B16F-D0F602FE51B8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9227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6567F-3B0C-4C5B-B16F-D0F602FE51B8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016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75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pl-PL" sz="4700" b="0" i="0" u="none" strike="noStrike" kern="1200" cap="none" spc="0" normalizeH="0" baseline="0" dirty="0" smtClean="0">
          <a:ln>
            <a:noFill/>
          </a:ln>
          <a:solidFill>
            <a:srgbClr val="53585F"/>
          </a:solidFill>
          <a:effectLst/>
          <a:uFillTx/>
          <a:latin typeface="Roboto Medium"/>
          <a:ea typeface="+mn-ea"/>
          <a:cs typeface="+mn-cs"/>
          <a:sym typeface="Bebas Neue Bold"/>
        </a:defRPr>
      </a:lvl1pPr>
      <a:lvl2pPr marL="1028700" indent="-5715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Roboto Medium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Roboto Medium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Medium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Medium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18.05.2020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15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Roboto Medium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Roboto Medium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Roboto Medium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Medium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Medium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1532"/>
            <a:fld id="{4486567F-3B0C-4C5B-B16F-D0F602FE51B8}" type="datetimeFigureOut">
              <a:rPr lang="pl-PL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821532"/>
              <a:t>18.05.2020</a:t>
            </a:fld>
            <a:endParaRPr lang="pl-PL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1532"/>
            <a:endParaRPr lang="pl-PL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1532"/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821532"/>
              <a:t>‹#›</a:t>
            </a:fld>
            <a:endParaRPr lang="pl-PL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37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pl-PL" sz="4700" b="0" i="0" u="none" strike="noStrike" kern="1200" cap="none" spc="0" normalizeH="0" baseline="0" dirty="0" smtClean="0">
          <a:ln>
            <a:noFill/>
          </a:ln>
          <a:solidFill>
            <a:srgbClr val="53585F"/>
          </a:solidFill>
          <a:effectLst/>
          <a:uFillTx/>
          <a:latin typeface="Roboto Medium"/>
          <a:ea typeface="+mn-ea"/>
          <a:cs typeface="+mn-cs"/>
          <a:sym typeface="Bebas Neue Bold"/>
        </a:defRPr>
      </a:lvl1pPr>
      <a:lvl2pPr marL="1028700" indent="-5715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Roboto Medium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Roboto Medium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Medium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Medium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63396" y="5702259"/>
            <a:ext cx="18920604" cy="1388534"/>
          </a:xfrm>
        </p:spPr>
        <p:txBody>
          <a:bodyPr/>
          <a:lstStyle/>
          <a:p>
            <a:r>
              <a:rPr lang="pl-PL" sz="7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System </a:t>
            </a:r>
            <a:r>
              <a:rPr lang="pl-PL" sz="7200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MonAliZa</a:t>
            </a:r>
            <a:r>
              <a:rPr lang="pl-PL" sz="7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2.0</a:t>
            </a:r>
            <a:endParaRPr lang="pl-PL" sz="7200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5463396" y="5702259"/>
            <a:ext cx="14173200" cy="55584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pl-PL" sz="8000" b="0" i="0" u="none" strike="noStrike" kern="1200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endParaRPr lang="pl-PL" sz="48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230" y="12400909"/>
            <a:ext cx="1062771" cy="1184462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953" y="1404377"/>
            <a:ext cx="3136900" cy="2226945"/>
          </a:xfrm>
          <a:prstGeom prst="rect">
            <a:avLst/>
          </a:prstGeom>
          <a:noFill/>
        </p:spPr>
      </p:pic>
      <p:grpSp>
        <p:nvGrpSpPr>
          <p:cNvPr id="12" name="Group 17126"/>
          <p:cNvGrpSpPr/>
          <p:nvPr/>
        </p:nvGrpSpPr>
        <p:grpSpPr>
          <a:xfrm>
            <a:off x="10748015" y="4073316"/>
            <a:ext cx="3683019" cy="749300"/>
            <a:chOff x="0" y="0"/>
            <a:chExt cx="5101376" cy="1024002"/>
          </a:xfrm>
        </p:grpSpPr>
        <p:sp>
          <p:nvSpPr>
            <p:cNvPr id="13" name="Shape 1339"/>
            <p:cNvSpPr/>
            <p:nvPr/>
          </p:nvSpPr>
          <p:spPr>
            <a:xfrm>
              <a:off x="1449156" y="31"/>
              <a:ext cx="127038" cy="242742"/>
            </a:xfrm>
            <a:custGeom>
              <a:avLst/>
              <a:gdLst/>
              <a:ahLst/>
              <a:cxnLst/>
              <a:rect l="0" t="0" r="0" b="0"/>
              <a:pathLst>
                <a:path w="127038" h="242742">
                  <a:moveTo>
                    <a:pt x="127038" y="0"/>
                  </a:moveTo>
                  <a:lnTo>
                    <a:pt x="127038" y="68873"/>
                  </a:lnTo>
                  <a:lnTo>
                    <a:pt x="126708" y="68803"/>
                  </a:lnTo>
                  <a:cubicBezTo>
                    <a:pt x="97104" y="68803"/>
                    <a:pt x="78486" y="93415"/>
                    <a:pt x="78486" y="120682"/>
                  </a:cubicBezTo>
                  <a:lnTo>
                    <a:pt x="78486" y="121355"/>
                  </a:lnTo>
                  <a:cubicBezTo>
                    <a:pt x="78486" y="142053"/>
                    <a:pt x="89145" y="161258"/>
                    <a:pt x="107102" y="169567"/>
                  </a:cubicBezTo>
                  <a:lnTo>
                    <a:pt x="127038" y="173825"/>
                  </a:lnTo>
                  <a:lnTo>
                    <a:pt x="127038" y="242711"/>
                  </a:lnTo>
                  <a:lnTo>
                    <a:pt x="126708" y="242742"/>
                  </a:lnTo>
                  <a:cubicBezTo>
                    <a:pt x="54876" y="242742"/>
                    <a:pt x="0" y="189529"/>
                    <a:pt x="0" y="122016"/>
                  </a:cubicBezTo>
                  <a:lnTo>
                    <a:pt x="0" y="121355"/>
                  </a:lnTo>
                  <a:cubicBezTo>
                    <a:pt x="0" y="62281"/>
                    <a:pt x="42530" y="13650"/>
                    <a:pt x="101276" y="2416"/>
                  </a:cubicBezTo>
                  <a:lnTo>
                    <a:pt x="127038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14" name="Shape 1340"/>
            <p:cNvSpPr/>
            <p:nvPr/>
          </p:nvSpPr>
          <p:spPr>
            <a:xfrm>
              <a:off x="1576194" y="0"/>
              <a:ext cx="127038" cy="242742"/>
            </a:xfrm>
            <a:custGeom>
              <a:avLst/>
              <a:gdLst/>
              <a:ahLst/>
              <a:cxnLst/>
              <a:rect l="0" t="0" r="0" b="0"/>
              <a:pathLst>
                <a:path w="127038" h="242742">
                  <a:moveTo>
                    <a:pt x="330" y="0"/>
                  </a:moveTo>
                  <a:cubicBezTo>
                    <a:pt x="72161" y="0"/>
                    <a:pt x="127038" y="53200"/>
                    <a:pt x="127038" y="120713"/>
                  </a:cubicBezTo>
                  <a:lnTo>
                    <a:pt x="127038" y="121386"/>
                  </a:lnTo>
                  <a:cubicBezTo>
                    <a:pt x="127038" y="180461"/>
                    <a:pt x="84518" y="229092"/>
                    <a:pt x="25766" y="240326"/>
                  </a:cubicBezTo>
                  <a:lnTo>
                    <a:pt x="0" y="242742"/>
                  </a:lnTo>
                  <a:lnTo>
                    <a:pt x="0" y="173856"/>
                  </a:lnTo>
                  <a:lnTo>
                    <a:pt x="330" y="173926"/>
                  </a:lnTo>
                  <a:cubicBezTo>
                    <a:pt x="29921" y="173926"/>
                    <a:pt x="48552" y="149327"/>
                    <a:pt x="48552" y="122047"/>
                  </a:cubicBezTo>
                  <a:lnTo>
                    <a:pt x="48552" y="121386"/>
                  </a:lnTo>
                  <a:cubicBezTo>
                    <a:pt x="48552" y="100679"/>
                    <a:pt x="37886" y="81472"/>
                    <a:pt x="19931" y="73162"/>
                  </a:cubicBezTo>
                  <a:lnTo>
                    <a:pt x="0" y="68904"/>
                  </a:lnTo>
                  <a:lnTo>
                    <a:pt x="0" y="31"/>
                  </a:lnTo>
                  <a:lnTo>
                    <a:pt x="33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15" name="Shape 1341"/>
            <p:cNvSpPr/>
            <p:nvPr/>
          </p:nvSpPr>
          <p:spPr>
            <a:xfrm>
              <a:off x="1056366" y="4982"/>
              <a:ext cx="262065" cy="232804"/>
            </a:xfrm>
            <a:custGeom>
              <a:avLst/>
              <a:gdLst/>
              <a:ahLst/>
              <a:cxnLst/>
              <a:rect l="0" t="0" r="0" b="0"/>
              <a:pathLst>
                <a:path w="262065" h="232804">
                  <a:moveTo>
                    <a:pt x="0" y="0"/>
                  </a:moveTo>
                  <a:lnTo>
                    <a:pt x="81140" y="0"/>
                  </a:lnTo>
                  <a:lnTo>
                    <a:pt x="131039" y="81813"/>
                  </a:lnTo>
                  <a:lnTo>
                    <a:pt x="180924" y="0"/>
                  </a:lnTo>
                  <a:lnTo>
                    <a:pt x="262065" y="0"/>
                  </a:lnTo>
                  <a:lnTo>
                    <a:pt x="262065" y="232804"/>
                  </a:lnTo>
                  <a:lnTo>
                    <a:pt x="184582" y="232804"/>
                  </a:lnTo>
                  <a:lnTo>
                    <a:pt x="184582" y="117399"/>
                  </a:lnTo>
                  <a:lnTo>
                    <a:pt x="131039" y="200203"/>
                  </a:lnTo>
                  <a:lnTo>
                    <a:pt x="129718" y="200203"/>
                  </a:lnTo>
                  <a:lnTo>
                    <a:pt x="76162" y="117399"/>
                  </a:lnTo>
                  <a:lnTo>
                    <a:pt x="76162" y="232804"/>
                  </a:lnTo>
                  <a:lnTo>
                    <a:pt x="0" y="23280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16" name="Shape 1342"/>
            <p:cNvSpPr/>
            <p:nvPr/>
          </p:nvSpPr>
          <p:spPr>
            <a:xfrm>
              <a:off x="1849596" y="4981"/>
              <a:ext cx="232804" cy="232804"/>
            </a:xfrm>
            <a:custGeom>
              <a:avLst/>
              <a:gdLst/>
              <a:ahLst/>
              <a:cxnLst/>
              <a:rect l="0" t="0" r="0" b="0"/>
              <a:pathLst>
                <a:path w="232804" h="232804">
                  <a:moveTo>
                    <a:pt x="0" y="0"/>
                  </a:moveTo>
                  <a:lnTo>
                    <a:pt x="72834" y="0"/>
                  </a:lnTo>
                  <a:lnTo>
                    <a:pt x="155651" y="102769"/>
                  </a:lnTo>
                  <a:lnTo>
                    <a:pt x="155651" y="0"/>
                  </a:lnTo>
                  <a:lnTo>
                    <a:pt x="232804" y="0"/>
                  </a:lnTo>
                  <a:lnTo>
                    <a:pt x="232804" y="232804"/>
                  </a:lnTo>
                  <a:lnTo>
                    <a:pt x="163627" y="232804"/>
                  </a:lnTo>
                  <a:lnTo>
                    <a:pt x="77153" y="125387"/>
                  </a:lnTo>
                  <a:lnTo>
                    <a:pt x="77153" y="232804"/>
                  </a:lnTo>
                  <a:lnTo>
                    <a:pt x="0" y="23280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17" name="Shape 1343"/>
            <p:cNvSpPr/>
            <p:nvPr/>
          </p:nvSpPr>
          <p:spPr>
            <a:xfrm>
              <a:off x="2262189" y="394786"/>
              <a:ext cx="187249" cy="232804"/>
            </a:xfrm>
            <a:custGeom>
              <a:avLst/>
              <a:gdLst/>
              <a:ahLst/>
              <a:cxnLst/>
              <a:rect l="0" t="0" r="0" b="0"/>
              <a:pathLst>
                <a:path w="187249" h="232804">
                  <a:moveTo>
                    <a:pt x="0" y="0"/>
                  </a:moveTo>
                  <a:lnTo>
                    <a:pt x="77825" y="0"/>
                  </a:lnTo>
                  <a:lnTo>
                    <a:pt x="77825" y="166294"/>
                  </a:lnTo>
                  <a:lnTo>
                    <a:pt x="187249" y="166294"/>
                  </a:lnTo>
                  <a:lnTo>
                    <a:pt x="187249" y="232804"/>
                  </a:lnTo>
                  <a:lnTo>
                    <a:pt x="0" y="23280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18" name="Shape 1344"/>
            <p:cNvSpPr/>
            <p:nvPr/>
          </p:nvSpPr>
          <p:spPr>
            <a:xfrm>
              <a:off x="1825685" y="390329"/>
              <a:ext cx="140221" cy="241719"/>
            </a:xfrm>
            <a:custGeom>
              <a:avLst/>
              <a:gdLst/>
              <a:ahLst/>
              <a:cxnLst/>
              <a:rect l="0" t="0" r="0" b="0"/>
              <a:pathLst>
                <a:path w="140221" h="241719">
                  <a:moveTo>
                    <a:pt x="101130" y="0"/>
                  </a:moveTo>
                  <a:lnTo>
                    <a:pt x="140221" y="0"/>
                  </a:lnTo>
                  <a:lnTo>
                    <a:pt x="140221" y="94285"/>
                  </a:lnTo>
                  <a:lnTo>
                    <a:pt x="118275" y="152565"/>
                  </a:lnTo>
                  <a:lnTo>
                    <a:pt x="140221" y="152565"/>
                  </a:lnTo>
                  <a:lnTo>
                    <a:pt x="140221" y="209486"/>
                  </a:lnTo>
                  <a:lnTo>
                    <a:pt x="98044" y="209486"/>
                  </a:lnTo>
                  <a:lnTo>
                    <a:pt x="85700" y="241719"/>
                  </a:lnTo>
                  <a:lnTo>
                    <a:pt x="0" y="241719"/>
                  </a:lnTo>
                  <a:lnTo>
                    <a:pt x="10113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19" name="Shape 1345"/>
            <p:cNvSpPr/>
            <p:nvPr/>
          </p:nvSpPr>
          <p:spPr>
            <a:xfrm>
              <a:off x="1965905" y="390329"/>
              <a:ext cx="141592" cy="241719"/>
            </a:xfrm>
            <a:custGeom>
              <a:avLst/>
              <a:gdLst/>
              <a:ahLst/>
              <a:cxnLst/>
              <a:rect l="0" t="0" r="0" b="0"/>
              <a:pathLst>
                <a:path w="141592" h="241719">
                  <a:moveTo>
                    <a:pt x="0" y="0"/>
                  </a:moveTo>
                  <a:lnTo>
                    <a:pt x="40462" y="0"/>
                  </a:lnTo>
                  <a:lnTo>
                    <a:pt x="141592" y="241719"/>
                  </a:lnTo>
                  <a:lnTo>
                    <a:pt x="54508" y="241719"/>
                  </a:lnTo>
                  <a:lnTo>
                    <a:pt x="41821" y="209486"/>
                  </a:lnTo>
                  <a:lnTo>
                    <a:pt x="0" y="209486"/>
                  </a:lnTo>
                  <a:lnTo>
                    <a:pt x="0" y="152565"/>
                  </a:lnTo>
                  <a:lnTo>
                    <a:pt x="21946" y="152565"/>
                  </a:lnTo>
                  <a:lnTo>
                    <a:pt x="0" y="9428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20" name="Shape 1346"/>
            <p:cNvSpPr/>
            <p:nvPr/>
          </p:nvSpPr>
          <p:spPr>
            <a:xfrm>
              <a:off x="1829913" y="393951"/>
              <a:ext cx="136017" cy="234467"/>
            </a:xfrm>
            <a:custGeom>
              <a:avLst/>
              <a:gdLst/>
              <a:ahLst/>
              <a:cxnLst/>
              <a:rect l="0" t="0" r="0" b="0"/>
              <a:pathLst>
                <a:path w="136017" h="234467">
                  <a:moveTo>
                    <a:pt x="98095" y="0"/>
                  </a:moveTo>
                  <a:lnTo>
                    <a:pt x="136017" y="0"/>
                  </a:lnTo>
                  <a:lnTo>
                    <a:pt x="136017" y="91466"/>
                  </a:lnTo>
                  <a:lnTo>
                    <a:pt x="114732" y="147993"/>
                  </a:lnTo>
                  <a:lnTo>
                    <a:pt x="136017" y="147993"/>
                  </a:lnTo>
                  <a:lnTo>
                    <a:pt x="136017" y="203213"/>
                  </a:lnTo>
                  <a:lnTo>
                    <a:pt x="95110" y="203213"/>
                  </a:lnTo>
                  <a:lnTo>
                    <a:pt x="83134" y="234467"/>
                  </a:lnTo>
                  <a:lnTo>
                    <a:pt x="0" y="234467"/>
                  </a:lnTo>
                  <a:lnTo>
                    <a:pt x="98095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21" name="Shape 1347"/>
            <p:cNvSpPr/>
            <p:nvPr/>
          </p:nvSpPr>
          <p:spPr>
            <a:xfrm>
              <a:off x="1965929" y="393951"/>
              <a:ext cx="137338" cy="234467"/>
            </a:xfrm>
            <a:custGeom>
              <a:avLst/>
              <a:gdLst/>
              <a:ahLst/>
              <a:cxnLst/>
              <a:rect l="0" t="0" r="0" b="0"/>
              <a:pathLst>
                <a:path w="137338" h="234467">
                  <a:moveTo>
                    <a:pt x="0" y="0"/>
                  </a:moveTo>
                  <a:lnTo>
                    <a:pt x="39243" y="0"/>
                  </a:lnTo>
                  <a:lnTo>
                    <a:pt x="137338" y="234467"/>
                  </a:lnTo>
                  <a:lnTo>
                    <a:pt x="52870" y="234467"/>
                  </a:lnTo>
                  <a:lnTo>
                    <a:pt x="40564" y="203213"/>
                  </a:lnTo>
                  <a:lnTo>
                    <a:pt x="0" y="203213"/>
                  </a:lnTo>
                  <a:lnTo>
                    <a:pt x="0" y="147993"/>
                  </a:lnTo>
                  <a:lnTo>
                    <a:pt x="21285" y="147993"/>
                  </a:lnTo>
                  <a:lnTo>
                    <a:pt x="0" y="9146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22" name="Shape 17887"/>
            <p:cNvSpPr/>
            <p:nvPr/>
          </p:nvSpPr>
          <p:spPr>
            <a:xfrm>
              <a:off x="2706722" y="394789"/>
              <a:ext cx="77800" cy="232804"/>
            </a:xfrm>
            <a:custGeom>
              <a:avLst/>
              <a:gdLst/>
              <a:ahLst/>
              <a:cxnLst/>
              <a:rect l="0" t="0" r="0" b="0"/>
              <a:pathLst>
                <a:path w="77800" h="232804">
                  <a:moveTo>
                    <a:pt x="0" y="0"/>
                  </a:moveTo>
                  <a:lnTo>
                    <a:pt x="77800" y="0"/>
                  </a:lnTo>
                  <a:lnTo>
                    <a:pt x="77800" y="232804"/>
                  </a:lnTo>
                  <a:lnTo>
                    <a:pt x="0" y="232804"/>
                  </a:lnTo>
                  <a:lnTo>
                    <a:pt x="0" y="0"/>
                  </a:lnTo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23" name="Shape 1349"/>
            <p:cNvSpPr/>
            <p:nvPr/>
          </p:nvSpPr>
          <p:spPr>
            <a:xfrm>
              <a:off x="2998749" y="783763"/>
              <a:ext cx="136036" cy="234467"/>
            </a:xfrm>
            <a:custGeom>
              <a:avLst/>
              <a:gdLst/>
              <a:ahLst/>
              <a:cxnLst/>
              <a:rect l="0" t="0" r="0" b="0"/>
              <a:pathLst>
                <a:path w="136036" h="234467">
                  <a:moveTo>
                    <a:pt x="98069" y="0"/>
                  </a:moveTo>
                  <a:lnTo>
                    <a:pt x="136036" y="0"/>
                  </a:lnTo>
                  <a:lnTo>
                    <a:pt x="136036" y="91528"/>
                  </a:lnTo>
                  <a:lnTo>
                    <a:pt x="136017" y="91478"/>
                  </a:lnTo>
                  <a:lnTo>
                    <a:pt x="114757" y="147993"/>
                  </a:lnTo>
                  <a:lnTo>
                    <a:pt x="136036" y="147993"/>
                  </a:lnTo>
                  <a:lnTo>
                    <a:pt x="136036" y="203212"/>
                  </a:lnTo>
                  <a:lnTo>
                    <a:pt x="95110" y="203212"/>
                  </a:lnTo>
                  <a:lnTo>
                    <a:pt x="83134" y="234467"/>
                  </a:lnTo>
                  <a:lnTo>
                    <a:pt x="0" y="234467"/>
                  </a:lnTo>
                  <a:lnTo>
                    <a:pt x="98069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24" name="Shape 1350"/>
            <p:cNvSpPr/>
            <p:nvPr/>
          </p:nvSpPr>
          <p:spPr>
            <a:xfrm>
              <a:off x="3134785" y="783763"/>
              <a:ext cx="137332" cy="234467"/>
            </a:xfrm>
            <a:custGeom>
              <a:avLst/>
              <a:gdLst/>
              <a:ahLst/>
              <a:cxnLst/>
              <a:rect l="0" t="0" r="0" b="0"/>
              <a:pathLst>
                <a:path w="137332" h="234467">
                  <a:moveTo>
                    <a:pt x="0" y="0"/>
                  </a:moveTo>
                  <a:lnTo>
                    <a:pt x="39224" y="0"/>
                  </a:lnTo>
                  <a:lnTo>
                    <a:pt x="137332" y="234467"/>
                  </a:lnTo>
                  <a:lnTo>
                    <a:pt x="52838" y="234467"/>
                  </a:lnTo>
                  <a:lnTo>
                    <a:pt x="40520" y="203212"/>
                  </a:lnTo>
                  <a:lnTo>
                    <a:pt x="0" y="203212"/>
                  </a:lnTo>
                  <a:lnTo>
                    <a:pt x="0" y="147993"/>
                  </a:lnTo>
                  <a:lnTo>
                    <a:pt x="21279" y="147993"/>
                  </a:lnTo>
                  <a:lnTo>
                    <a:pt x="0" y="9152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25" name="Shape 1351"/>
            <p:cNvSpPr/>
            <p:nvPr/>
          </p:nvSpPr>
          <p:spPr>
            <a:xfrm>
              <a:off x="2637034" y="785461"/>
              <a:ext cx="217170" cy="232791"/>
            </a:xfrm>
            <a:custGeom>
              <a:avLst/>
              <a:gdLst/>
              <a:ahLst/>
              <a:cxnLst/>
              <a:rect l="0" t="0" r="0" b="0"/>
              <a:pathLst>
                <a:path w="217170" h="232791">
                  <a:moveTo>
                    <a:pt x="3975" y="0"/>
                  </a:moveTo>
                  <a:lnTo>
                    <a:pt x="217170" y="0"/>
                  </a:lnTo>
                  <a:lnTo>
                    <a:pt x="217170" y="54533"/>
                  </a:lnTo>
                  <a:lnTo>
                    <a:pt x="111735" y="168948"/>
                  </a:lnTo>
                  <a:lnTo>
                    <a:pt x="217170" y="168948"/>
                  </a:lnTo>
                  <a:lnTo>
                    <a:pt x="217170" y="232791"/>
                  </a:lnTo>
                  <a:lnTo>
                    <a:pt x="0" y="232791"/>
                  </a:lnTo>
                  <a:lnTo>
                    <a:pt x="0" y="178270"/>
                  </a:lnTo>
                  <a:lnTo>
                    <a:pt x="105435" y="63855"/>
                  </a:lnTo>
                  <a:lnTo>
                    <a:pt x="3975" y="63855"/>
                  </a:lnTo>
                  <a:lnTo>
                    <a:pt x="3975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26" name="Shape 1352"/>
            <p:cNvSpPr/>
            <p:nvPr/>
          </p:nvSpPr>
          <p:spPr>
            <a:xfrm>
              <a:off x="3068467" y="427726"/>
              <a:ext cx="133934" cy="166929"/>
            </a:xfrm>
            <a:custGeom>
              <a:avLst/>
              <a:gdLst/>
              <a:ahLst/>
              <a:cxnLst/>
              <a:rect l="0" t="0" r="0" b="0"/>
              <a:pathLst>
                <a:path w="133934" h="166929">
                  <a:moveTo>
                    <a:pt x="3556" y="0"/>
                  </a:moveTo>
                  <a:lnTo>
                    <a:pt x="133934" y="0"/>
                  </a:lnTo>
                  <a:lnTo>
                    <a:pt x="133934" y="13081"/>
                  </a:lnTo>
                  <a:lnTo>
                    <a:pt x="133845" y="13183"/>
                  </a:lnTo>
                  <a:lnTo>
                    <a:pt x="26543" y="149314"/>
                  </a:lnTo>
                  <a:lnTo>
                    <a:pt x="133934" y="149314"/>
                  </a:lnTo>
                  <a:lnTo>
                    <a:pt x="133934" y="166929"/>
                  </a:lnTo>
                  <a:lnTo>
                    <a:pt x="0" y="166929"/>
                  </a:lnTo>
                  <a:lnTo>
                    <a:pt x="0" y="153848"/>
                  </a:lnTo>
                  <a:lnTo>
                    <a:pt x="51" y="153733"/>
                  </a:lnTo>
                  <a:lnTo>
                    <a:pt x="107150" y="17602"/>
                  </a:lnTo>
                  <a:lnTo>
                    <a:pt x="3556" y="17602"/>
                  </a:lnTo>
                  <a:lnTo>
                    <a:pt x="3556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27" name="Shape 1353"/>
            <p:cNvSpPr/>
            <p:nvPr/>
          </p:nvSpPr>
          <p:spPr>
            <a:xfrm>
              <a:off x="3440137" y="427130"/>
              <a:ext cx="84734" cy="168123"/>
            </a:xfrm>
            <a:custGeom>
              <a:avLst/>
              <a:gdLst/>
              <a:ahLst/>
              <a:cxnLst/>
              <a:rect l="0" t="0" r="0" b="0"/>
              <a:pathLst>
                <a:path w="84734" h="168123">
                  <a:moveTo>
                    <a:pt x="76048" y="0"/>
                  </a:moveTo>
                  <a:lnTo>
                    <a:pt x="84734" y="0"/>
                  </a:lnTo>
                  <a:lnTo>
                    <a:pt x="84734" y="23394"/>
                  </a:lnTo>
                  <a:lnTo>
                    <a:pt x="47447" y="106591"/>
                  </a:lnTo>
                  <a:lnTo>
                    <a:pt x="84734" y="106591"/>
                  </a:lnTo>
                  <a:lnTo>
                    <a:pt x="84734" y="124193"/>
                  </a:lnTo>
                  <a:lnTo>
                    <a:pt x="39751" y="124193"/>
                  </a:lnTo>
                  <a:lnTo>
                    <a:pt x="20053" y="168123"/>
                  </a:lnTo>
                  <a:lnTo>
                    <a:pt x="0" y="168123"/>
                  </a:lnTo>
                  <a:lnTo>
                    <a:pt x="241" y="167589"/>
                  </a:lnTo>
                  <a:lnTo>
                    <a:pt x="76048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28" name="Shape 1354"/>
            <p:cNvSpPr/>
            <p:nvPr/>
          </p:nvSpPr>
          <p:spPr>
            <a:xfrm>
              <a:off x="3524871" y="427130"/>
              <a:ext cx="85458" cy="168123"/>
            </a:xfrm>
            <a:custGeom>
              <a:avLst/>
              <a:gdLst/>
              <a:ahLst/>
              <a:cxnLst/>
              <a:rect l="0" t="0" r="0" b="0"/>
              <a:pathLst>
                <a:path w="85458" h="168123">
                  <a:moveTo>
                    <a:pt x="0" y="0"/>
                  </a:moveTo>
                  <a:lnTo>
                    <a:pt x="9373" y="0"/>
                  </a:lnTo>
                  <a:lnTo>
                    <a:pt x="9474" y="216"/>
                  </a:lnTo>
                  <a:lnTo>
                    <a:pt x="85458" y="168123"/>
                  </a:lnTo>
                  <a:lnTo>
                    <a:pt x="64427" y="168123"/>
                  </a:lnTo>
                  <a:lnTo>
                    <a:pt x="64338" y="167894"/>
                  </a:lnTo>
                  <a:lnTo>
                    <a:pt x="45009" y="124193"/>
                  </a:lnTo>
                  <a:lnTo>
                    <a:pt x="0" y="124193"/>
                  </a:lnTo>
                  <a:lnTo>
                    <a:pt x="0" y="106591"/>
                  </a:lnTo>
                  <a:lnTo>
                    <a:pt x="37287" y="106591"/>
                  </a:lnTo>
                  <a:lnTo>
                    <a:pt x="114" y="23139"/>
                  </a:lnTo>
                  <a:lnTo>
                    <a:pt x="0" y="2339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29" name="Shape 17888"/>
            <p:cNvSpPr/>
            <p:nvPr/>
          </p:nvSpPr>
          <p:spPr>
            <a:xfrm>
              <a:off x="2346055" y="37920"/>
              <a:ext cx="19520" cy="166941"/>
            </a:xfrm>
            <a:custGeom>
              <a:avLst/>
              <a:gdLst/>
              <a:ahLst/>
              <a:cxnLst/>
              <a:rect l="0" t="0" r="0" b="0"/>
              <a:pathLst>
                <a:path w="19520" h="166941">
                  <a:moveTo>
                    <a:pt x="0" y="0"/>
                  </a:moveTo>
                  <a:lnTo>
                    <a:pt x="19520" y="0"/>
                  </a:lnTo>
                  <a:lnTo>
                    <a:pt x="19520" y="166941"/>
                  </a:lnTo>
                  <a:lnTo>
                    <a:pt x="0" y="166941"/>
                  </a:lnTo>
                  <a:lnTo>
                    <a:pt x="0" y="0"/>
                  </a:lnTo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30" name="Shape 1356"/>
            <p:cNvSpPr/>
            <p:nvPr/>
          </p:nvSpPr>
          <p:spPr>
            <a:xfrm>
              <a:off x="2679932" y="37912"/>
              <a:ext cx="131344" cy="166942"/>
            </a:xfrm>
            <a:custGeom>
              <a:avLst/>
              <a:gdLst/>
              <a:ahLst/>
              <a:cxnLst/>
              <a:rect l="0" t="0" r="0" b="0"/>
              <a:pathLst>
                <a:path w="131344" h="166942">
                  <a:moveTo>
                    <a:pt x="0" y="0"/>
                  </a:moveTo>
                  <a:lnTo>
                    <a:pt x="131344" y="0"/>
                  </a:lnTo>
                  <a:lnTo>
                    <a:pt x="131344" y="18085"/>
                  </a:lnTo>
                  <a:lnTo>
                    <a:pt x="75565" y="18085"/>
                  </a:lnTo>
                  <a:lnTo>
                    <a:pt x="75565" y="166942"/>
                  </a:lnTo>
                  <a:lnTo>
                    <a:pt x="55804" y="166942"/>
                  </a:lnTo>
                  <a:lnTo>
                    <a:pt x="55804" y="18085"/>
                  </a:lnTo>
                  <a:lnTo>
                    <a:pt x="0" y="1808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31" name="Shape 1357"/>
            <p:cNvSpPr/>
            <p:nvPr/>
          </p:nvSpPr>
          <p:spPr>
            <a:xfrm>
              <a:off x="3050305" y="35106"/>
              <a:ext cx="85109" cy="172598"/>
            </a:xfrm>
            <a:custGeom>
              <a:avLst/>
              <a:gdLst/>
              <a:ahLst/>
              <a:cxnLst/>
              <a:rect l="0" t="0" r="0" b="0"/>
              <a:pathLst>
                <a:path w="85109" h="172598">
                  <a:moveTo>
                    <a:pt x="85109" y="0"/>
                  </a:moveTo>
                  <a:lnTo>
                    <a:pt x="85109" y="18084"/>
                  </a:lnTo>
                  <a:lnTo>
                    <a:pt x="84887" y="18039"/>
                  </a:lnTo>
                  <a:cubicBezTo>
                    <a:pt x="48019" y="18039"/>
                    <a:pt x="20206" y="47173"/>
                    <a:pt x="20206" y="85793"/>
                  </a:cubicBezTo>
                  <a:lnTo>
                    <a:pt x="20206" y="86276"/>
                  </a:lnTo>
                  <a:cubicBezTo>
                    <a:pt x="20206" y="104666"/>
                    <a:pt x="26759" y="121785"/>
                    <a:pt x="38608" y="134485"/>
                  </a:cubicBezTo>
                  <a:cubicBezTo>
                    <a:pt x="44660" y="140943"/>
                    <a:pt x="51832" y="145950"/>
                    <a:pt x="59747" y="149342"/>
                  </a:cubicBezTo>
                  <a:lnTo>
                    <a:pt x="85109" y="154465"/>
                  </a:lnTo>
                  <a:lnTo>
                    <a:pt x="85109" y="172554"/>
                  </a:lnTo>
                  <a:lnTo>
                    <a:pt x="84887" y="172598"/>
                  </a:lnTo>
                  <a:cubicBezTo>
                    <a:pt x="60909" y="172598"/>
                    <a:pt x="39065" y="163479"/>
                    <a:pt x="23381" y="146918"/>
                  </a:cubicBezTo>
                  <a:cubicBezTo>
                    <a:pt x="8293" y="130993"/>
                    <a:pt x="0" y="109618"/>
                    <a:pt x="0" y="86746"/>
                  </a:cubicBezTo>
                  <a:lnTo>
                    <a:pt x="0" y="86276"/>
                  </a:lnTo>
                  <a:cubicBezTo>
                    <a:pt x="0" y="63416"/>
                    <a:pt x="8382" y="41953"/>
                    <a:pt x="23622" y="25862"/>
                  </a:cubicBezTo>
                  <a:cubicBezTo>
                    <a:pt x="31541" y="17512"/>
                    <a:pt x="40973" y="11034"/>
                    <a:pt x="51426" y="6645"/>
                  </a:cubicBezTo>
                  <a:lnTo>
                    <a:pt x="85109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32" name="Shape 1358"/>
            <p:cNvSpPr/>
            <p:nvPr/>
          </p:nvSpPr>
          <p:spPr>
            <a:xfrm>
              <a:off x="3135414" y="35059"/>
              <a:ext cx="85147" cy="172600"/>
            </a:xfrm>
            <a:custGeom>
              <a:avLst/>
              <a:gdLst/>
              <a:ahLst/>
              <a:cxnLst/>
              <a:rect l="0" t="0" r="0" b="0"/>
              <a:pathLst>
                <a:path w="85147" h="172600">
                  <a:moveTo>
                    <a:pt x="235" y="0"/>
                  </a:moveTo>
                  <a:cubicBezTo>
                    <a:pt x="24238" y="0"/>
                    <a:pt x="46082" y="9119"/>
                    <a:pt x="61741" y="25667"/>
                  </a:cubicBezTo>
                  <a:cubicBezTo>
                    <a:pt x="76816" y="41605"/>
                    <a:pt x="85147" y="62979"/>
                    <a:pt x="85147" y="85839"/>
                  </a:cubicBezTo>
                  <a:lnTo>
                    <a:pt x="85147" y="86322"/>
                  </a:lnTo>
                  <a:cubicBezTo>
                    <a:pt x="85147" y="109195"/>
                    <a:pt x="76753" y="130645"/>
                    <a:pt x="61500" y="146736"/>
                  </a:cubicBezTo>
                  <a:cubicBezTo>
                    <a:pt x="53594" y="155086"/>
                    <a:pt x="44158" y="161563"/>
                    <a:pt x="33701" y="165953"/>
                  </a:cubicBezTo>
                  <a:lnTo>
                    <a:pt x="0" y="172600"/>
                  </a:lnTo>
                  <a:lnTo>
                    <a:pt x="0" y="154512"/>
                  </a:lnTo>
                  <a:lnTo>
                    <a:pt x="235" y="154559"/>
                  </a:lnTo>
                  <a:cubicBezTo>
                    <a:pt x="37116" y="154559"/>
                    <a:pt x="64903" y="125425"/>
                    <a:pt x="64903" y="86792"/>
                  </a:cubicBezTo>
                  <a:lnTo>
                    <a:pt x="64903" y="86322"/>
                  </a:lnTo>
                  <a:cubicBezTo>
                    <a:pt x="64903" y="67933"/>
                    <a:pt x="58388" y="50813"/>
                    <a:pt x="46501" y="38126"/>
                  </a:cubicBezTo>
                  <a:cubicBezTo>
                    <a:pt x="40456" y="31661"/>
                    <a:pt x="33284" y="26651"/>
                    <a:pt x="25368" y="23257"/>
                  </a:cubicBezTo>
                  <a:lnTo>
                    <a:pt x="0" y="18130"/>
                  </a:lnTo>
                  <a:lnTo>
                    <a:pt x="0" y="46"/>
                  </a:lnTo>
                  <a:lnTo>
                    <a:pt x="235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33" name="Shape 1359"/>
            <p:cNvSpPr/>
            <p:nvPr/>
          </p:nvSpPr>
          <p:spPr>
            <a:xfrm>
              <a:off x="3462574" y="37912"/>
              <a:ext cx="66034" cy="166942"/>
            </a:xfrm>
            <a:custGeom>
              <a:avLst/>
              <a:gdLst/>
              <a:ahLst/>
              <a:cxnLst/>
              <a:rect l="0" t="0" r="0" b="0"/>
              <a:pathLst>
                <a:path w="66034" h="166942">
                  <a:moveTo>
                    <a:pt x="0" y="0"/>
                  </a:moveTo>
                  <a:lnTo>
                    <a:pt x="66034" y="0"/>
                  </a:lnTo>
                  <a:lnTo>
                    <a:pt x="66034" y="18085"/>
                  </a:lnTo>
                  <a:lnTo>
                    <a:pt x="19520" y="18085"/>
                  </a:lnTo>
                  <a:lnTo>
                    <a:pt x="19520" y="84760"/>
                  </a:lnTo>
                  <a:lnTo>
                    <a:pt x="66034" y="84760"/>
                  </a:lnTo>
                  <a:lnTo>
                    <a:pt x="66034" y="102362"/>
                  </a:lnTo>
                  <a:lnTo>
                    <a:pt x="19520" y="102362"/>
                  </a:lnTo>
                  <a:lnTo>
                    <a:pt x="19520" y="166942"/>
                  </a:lnTo>
                  <a:lnTo>
                    <a:pt x="0" y="16694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34" name="Shape 1360"/>
            <p:cNvSpPr/>
            <p:nvPr/>
          </p:nvSpPr>
          <p:spPr>
            <a:xfrm>
              <a:off x="3528607" y="37912"/>
              <a:ext cx="72574" cy="166942"/>
            </a:xfrm>
            <a:custGeom>
              <a:avLst/>
              <a:gdLst/>
              <a:ahLst/>
              <a:cxnLst/>
              <a:rect l="0" t="0" r="0" b="0"/>
              <a:pathLst>
                <a:path w="72574" h="166942">
                  <a:moveTo>
                    <a:pt x="0" y="0"/>
                  </a:moveTo>
                  <a:lnTo>
                    <a:pt x="5823" y="0"/>
                  </a:lnTo>
                  <a:cubicBezTo>
                    <a:pt x="25673" y="0"/>
                    <a:pt x="42538" y="5944"/>
                    <a:pt x="53334" y="16739"/>
                  </a:cubicBezTo>
                  <a:cubicBezTo>
                    <a:pt x="61665" y="25083"/>
                    <a:pt x="66275" y="36805"/>
                    <a:pt x="66275" y="49759"/>
                  </a:cubicBezTo>
                  <a:lnTo>
                    <a:pt x="66275" y="50229"/>
                  </a:lnTo>
                  <a:cubicBezTo>
                    <a:pt x="66275" y="75819"/>
                    <a:pt x="49930" y="93536"/>
                    <a:pt x="21444" y="98933"/>
                  </a:cubicBezTo>
                  <a:lnTo>
                    <a:pt x="72574" y="166942"/>
                  </a:lnTo>
                  <a:lnTo>
                    <a:pt x="48597" y="166942"/>
                  </a:lnTo>
                  <a:lnTo>
                    <a:pt x="48482" y="166789"/>
                  </a:lnTo>
                  <a:lnTo>
                    <a:pt x="387" y="102362"/>
                  </a:lnTo>
                  <a:lnTo>
                    <a:pt x="0" y="102362"/>
                  </a:lnTo>
                  <a:lnTo>
                    <a:pt x="0" y="84760"/>
                  </a:lnTo>
                  <a:lnTo>
                    <a:pt x="4159" y="84760"/>
                  </a:lnTo>
                  <a:cubicBezTo>
                    <a:pt x="29889" y="84760"/>
                    <a:pt x="46514" y="71488"/>
                    <a:pt x="46514" y="50953"/>
                  </a:cubicBezTo>
                  <a:lnTo>
                    <a:pt x="46514" y="50470"/>
                  </a:lnTo>
                  <a:cubicBezTo>
                    <a:pt x="46514" y="30188"/>
                    <a:pt x="30766" y="18085"/>
                    <a:pt x="4375" y="18085"/>
                  </a:cubicBezTo>
                  <a:lnTo>
                    <a:pt x="0" y="1808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35" name="Shape 17889"/>
            <p:cNvSpPr/>
            <p:nvPr/>
          </p:nvSpPr>
          <p:spPr>
            <a:xfrm>
              <a:off x="3905284" y="37907"/>
              <a:ext cx="19520" cy="166941"/>
            </a:xfrm>
            <a:custGeom>
              <a:avLst/>
              <a:gdLst/>
              <a:ahLst/>
              <a:cxnLst/>
              <a:rect l="0" t="0" r="0" b="0"/>
              <a:pathLst>
                <a:path w="19520" h="166941">
                  <a:moveTo>
                    <a:pt x="0" y="0"/>
                  </a:moveTo>
                  <a:lnTo>
                    <a:pt x="19520" y="0"/>
                  </a:lnTo>
                  <a:lnTo>
                    <a:pt x="19520" y="166941"/>
                  </a:lnTo>
                  <a:lnTo>
                    <a:pt x="0" y="166941"/>
                  </a:lnTo>
                  <a:lnTo>
                    <a:pt x="0" y="0"/>
                  </a:lnTo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36" name="Shape 1362"/>
            <p:cNvSpPr/>
            <p:nvPr/>
          </p:nvSpPr>
          <p:spPr>
            <a:xfrm>
              <a:off x="4234208" y="37907"/>
              <a:ext cx="141301" cy="166941"/>
            </a:xfrm>
            <a:custGeom>
              <a:avLst/>
              <a:gdLst/>
              <a:ahLst/>
              <a:cxnLst/>
              <a:rect l="0" t="0" r="0" b="0"/>
              <a:pathLst>
                <a:path w="141301" h="166941">
                  <a:moveTo>
                    <a:pt x="0" y="0"/>
                  </a:moveTo>
                  <a:lnTo>
                    <a:pt x="18136" y="0"/>
                  </a:lnTo>
                  <a:lnTo>
                    <a:pt x="18250" y="152"/>
                  </a:lnTo>
                  <a:lnTo>
                    <a:pt x="122263" y="132474"/>
                  </a:lnTo>
                  <a:lnTo>
                    <a:pt x="122263" y="0"/>
                  </a:lnTo>
                  <a:lnTo>
                    <a:pt x="141301" y="0"/>
                  </a:lnTo>
                  <a:lnTo>
                    <a:pt x="141301" y="166941"/>
                  </a:lnTo>
                  <a:lnTo>
                    <a:pt x="125794" y="166941"/>
                  </a:lnTo>
                  <a:lnTo>
                    <a:pt x="125667" y="166802"/>
                  </a:lnTo>
                  <a:lnTo>
                    <a:pt x="19038" y="31394"/>
                  </a:lnTo>
                  <a:lnTo>
                    <a:pt x="19038" y="166941"/>
                  </a:lnTo>
                  <a:lnTo>
                    <a:pt x="0" y="16694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37" name="Shape 1363"/>
            <p:cNvSpPr/>
            <p:nvPr/>
          </p:nvSpPr>
          <p:spPr>
            <a:xfrm>
              <a:off x="1101275" y="427124"/>
              <a:ext cx="84760" cy="168123"/>
            </a:xfrm>
            <a:custGeom>
              <a:avLst/>
              <a:gdLst/>
              <a:ahLst/>
              <a:cxnLst/>
              <a:rect l="0" t="0" r="0" b="0"/>
              <a:pathLst>
                <a:path w="84760" h="168123">
                  <a:moveTo>
                    <a:pt x="76098" y="0"/>
                  </a:moveTo>
                  <a:lnTo>
                    <a:pt x="84760" y="0"/>
                  </a:lnTo>
                  <a:lnTo>
                    <a:pt x="84760" y="23380"/>
                  </a:lnTo>
                  <a:lnTo>
                    <a:pt x="47460" y="106591"/>
                  </a:lnTo>
                  <a:lnTo>
                    <a:pt x="84760" y="106591"/>
                  </a:lnTo>
                  <a:lnTo>
                    <a:pt x="84760" y="124206"/>
                  </a:lnTo>
                  <a:lnTo>
                    <a:pt x="39776" y="124206"/>
                  </a:lnTo>
                  <a:lnTo>
                    <a:pt x="20091" y="168123"/>
                  </a:lnTo>
                  <a:lnTo>
                    <a:pt x="0" y="168123"/>
                  </a:lnTo>
                  <a:lnTo>
                    <a:pt x="254" y="167589"/>
                  </a:lnTo>
                  <a:lnTo>
                    <a:pt x="76098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38" name="Shape 1364"/>
            <p:cNvSpPr/>
            <p:nvPr/>
          </p:nvSpPr>
          <p:spPr>
            <a:xfrm>
              <a:off x="1186035" y="427124"/>
              <a:ext cx="85458" cy="168123"/>
            </a:xfrm>
            <a:custGeom>
              <a:avLst/>
              <a:gdLst/>
              <a:ahLst/>
              <a:cxnLst/>
              <a:rect l="0" t="0" r="0" b="0"/>
              <a:pathLst>
                <a:path w="85458" h="168123">
                  <a:moveTo>
                    <a:pt x="0" y="0"/>
                  </a:moveTo>
                  <a:lnTo>
                    <a:pt x="9385" y="0"/>
                  </a:lnTo>
                  <a:lnTo>
                    <a:pt x="9487" y="229"/>
                  </a:lnTo>
                  <a:lnTo>
                    <a:pt x="85458" y="168123"/>
                  </a:lnTo>
                  <a:lnTo>
                    <a:pt x="64453" y="168123"/>
                  </a:lnTo>
                  <a:lnTo>
                    <a:pt x="64351" y="167894"/>
                  </a:lnTo>
                  <a:lnTo>
                    <a:pt x="44984" y="124206"/>
                  </a:lnTo>
                  <a:lnTo>
                    <a:pt x="0" y="124206"/>
                  </a:lnTo>
                  <a:lnTo>
                    <a:pt x="0" y="106591"/>
                  </a:lnTo>
                  <a:lnTo>
                    <a:pt x="37300" y="106591"/>
                  </a:lnTo>
                  <a:lnTo>
                    <a:pt x="102" y="23152"/>
                  </a:lnTo>
                  <a:lnTo>
                    <a:pt x="0" y="2338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39" name="Shape 1365"/>
            <p:cNvSpPr/>
            <p:nvPr/>
          </p:nvSpPr>
          <p:spPr>
            <a:xfrm>
              <a:off x="1505551" y="427725"/>
              <a:ext cx="141288" cy="166929"/>
            </a:xfrm>
            <a:custGeom>
              <a:avLst/>
              <a:gdLst/>
              <a:ahLst/>
              <a:cxnLst/>
              <a:rect l="0" t="0" r="0" b="0"/>
              <a:pathLst>
                <a:path w="141288" h="166929">
                  <a:moveTo>
                    <a:pt x="0" y="0"/>
                  </a:moveTo>
                  <a:lnTo>
                    <a:pt x="18123" y="0"/>
                  </a:lnTo>
                  <a:lnTo>
                    <a:pt x="18237" y="140"/>
                  </a:lnTo>
                  <a:lnTo>
                    <a:pt x="122263" y="132461"/>
                  </a:lnTo>
                  <a:lnTo>
                    <a:pt x="122263" y="0"/>
                  </a:lnTo>
                  <a:lnTo>
                    <a:pt x="141288" y="0"/>
                  </a:lnTo>
                  <a:lnTo>
                    <a:pt x="141288" y="166929"/>
                  </a:lnTo>
                  <a:lnTo>
                    <a:pt x="125781" y="166929"/>
                  </a:lnTo>
                  <a:lnTo>
                    <a:pt x="125667" y="166789"/>
                  </a:lnTo>
                  <a:lnTo>
                    <a:pt x="19025" y="31381"/>
                  </a:lnTo>
                  <a:lnTo>
                    <a:pt x="19025" y="166929"/>
                  </a:lnTo>
                  <a:lnTo>
                    <a:pt x="0" y="16692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40" name="Shape 1366"/>
            <p:cNvSpPr/>
            <p:nvPr/>
          </p:nvSpPr>
          <p:spPr>
            <a:xfrm>
              <a:off x="1124439" y="817522"/>
              <a:ext cx="66034" cy="166954"/>
            </a:xfrm>
            <a:custGeom>
              <a:avLst/>
              <a:gdLst/>
              <a:ahLst/>
              <a:cxnLst/>
              <a:rect l="0" t="0" r="0" b="0"/>
              <a:pathLst>
                <a:path w="66034" h="166954">
                  <a:moveTo>
                    <a:pt x="0" y="0"/>
                  </a:moveTo>
                  <a:lnTo>
                    <a:pt x="66034" y="0"/>
                  </a:lnTo>
                  <a:lnTo>
                    <a:pt x="66034" y="18085"/>
                  </a:lnTo>
                  <a:lnTo>
                    <a:pt x="19520" y="18085"/>
                  </a:lnTo>
                  <a:lnTo>
                    <a:pt x="19520" y="84747"/>
                  </a:lnTo>
                  <a:lnTo>
                    <a:pt x="66034" y="84747"/>
                  </a:lnTo>
                  <a:lnTo>
                    <a:pt x="66034" y="102362"/>
                  </a:lnTo>
                  <a:lnTo>
                    <a:pt x="19520" y="102362"/>
                  </a:lnTo>
                  <a:lnTo>
                    <a:pt x="19520" y="166954"/>
                  </a:lnTo>
                  <a:lnTo>
                    <a:pt x="0" y="1669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41" name="Shape 1367"/>
            <p:cNvSpPr/>
            <p:nvPr/>
          </p:nvSpPr>
          <p:spPr>
            <a:xfrm>
              <a:off x="1190473" y="817522"/>
              <a:ext cx="72574" cy="166954"/>
            </a:xfrm>
            <a:custGeom>
              <a:avLst/>
              <a:gdLst/>
              <a:ahLst/>
              <a:cxnLst/>
              <a:rect l="0" t="0" r="0" b="0"/>
              <a:pathLst>
                <a:path w="72574" h="166954">
                  <a:moveTo>
                    <a:pt x="0" y="0"/>
                  </a:moveTo>
                  <a:lnTo>
                    <a:pt x="5810" y="0"/>
                  </a:lnTo>
                  <a:cubicBezTo>
                    <a:pt x="25673" y="0"/>
                    <a:pt x="42551" y="5944"/>
                    <a:pt x="53321" y="16739"/>
                  </a:cubicBezTo>
                  <a:cubicBezTo>
                    <a:pt x="61665" y="25083"/>
                    <a:pt x="66262" y="36805"/>
                    <a:pt x="66262" y="49759"/>
                  </a:cubicBezTo>
                  <a:lnTo>
                    <a:pt x="66262" y="50229"/>
                  </a:lnTo>
                  <a:cubicBezTo>
                    <a:pt x="66262" y="75832"/>
                    <a:pt x="49930" y="93548"/>
                    <a:pt x="21444" y="98920"/>
                  </a:cubicBezTo>
                  <a:lnTo>
                    <a:pt x="72574" y="166954"/>
                  </a:lnTo>
                  <a:lnTo>
                    <a:pt x="48584" y="166954"/>
                  </a:lnTo>
                  <a:lnTo>
                    <a:pt x="48482" y="166802"/>
                  </a:lnTo>
                  <a:lnTo>
                    <a:pt x="387" y="102362"/>
                  </a:lnTo>
                  <a:lnTo>
                    <a:pt x="0" y="102362"/>
                  </a:lnTo>
                  <a:lnTo>
                    <a:pt x="0" y="84747"/>
                  </a:lnTo>
                  <a:lnTo>
                    <a:pt x="4147" y="84747"/>
                  </a:lnTo>
                  <a:cubicBezTo>
                    <a:pt x="29889" y="84747"/>
                    <a:pt x="46514" y="71488"/>
                    <a:pt x="46514" y="50965"/>
                  </a:cubicBezTo>
                  <a:lnTo>
                    <a:pt x="46514" y="50470"/>
                  </a:lnTo>
                  <a:cubicBezTo>
                    <a:pt x="46514" y="30188"/>
                    <a:pt x="30766" y="18085"/>
                    <a:pt x="4375" y="18085"/>
                  </a:cubicBezTo>
                  <a:lnTo>
                    <a:pt x="0" y="1808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42" name="Shape 1368"/>
            <p:cNvSpPr/>
            <p:nvPr/>
          </p:nvSpPr>
          <p:spPr>
            <a:xfrm>
              <a:off x="1509219" y="817519"/>
              <a:ext cx="133947" cy="166954"/>
            </a:xfrm>
            <a:custGeom>
              <a:avLst/>
              <a:gdLst/>
              <a:ahLst/>
              <a:cxnLst/>
              <a:rect l="0" t="0" r="0" b="0"/>
              <a:pathLst>
                <a:path w="133947" h="166954">
                  <a:moveTo>
                    <a:pt x="3569" y="0"/>
                  </a:moveTo>
                  <a:lnTo>
                    <a:pt x="133947" y="0"/>
                  </a:lnTo>
                  <a:lnTo>
                    <a:pt x="133947" y="13107"/>
                  </a:lnTo>
                  <a:lnTo>
                    <a:pt x="133871" y="13208"/>
                  </a:lnTo>
                  <a:lnTo>
                    <a:pt x="26556" y="149339"/>
                  </a:lnTo>
                  <a:lnTo>
                    <a:pt x="133947" y="149339"/>
                  </a:lnTo>
                  <a:lnTo>
                    <a:pt x="133947" y="166954"/>
                  </a:lnTo>
                  <a:lnTo>
                    <a:pt x="0" y="166954"/>
                  </a:lnTo>
                  <a:lnTo>
                    <a:pt x="0" y="153860"/>
                  </a:lnTo>
                  <a:lnTo>
                    <a:pt x="76" y="153759"/>
                  </a:lnTo>
                  <a:lnTo>
                    <a:pt x="107163" y="17628"/>
                  </a:lnTo>
                  <a:lnTo>
                    <a:pt x="3569" y="17628"/>
                  </a:lnTo>
                  <a:lnTo>
                    <a:pt x="3569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43" name="Shape 1369"/>
            <p:cNvSpPr/>
            <p:nvPr/>
          </p:nvSpPr>
          <p:spPr>
            <a:xfrm>
              <a:off x="1880061" y="816928"/>
              <a:ext cx="84734" cy="168135"/>
            </a:xfrm>
            <a:custGeom>
              <a:avLst/>
              <a:gdLst/>
              <a:ahLst/>
              <a:cxnLst/>
              <a:rect l="0" t="0" r="0" b="0"/>
              <a:pathLst>
                <a:path w="84734" h="168135">
                  <a:moveTo>
                    <a:pt x="76073" y="0"/>
                  </a:moveTo>
                  <a:lnTo>
                    <a:pt x="84734" y="0"/>
                  </a:lnTo>
                  <a:lnTo>
                    <a:pt x="84734" y="23395"/>
                  </a:lnTo>
                  <a:lnTo>
                    <a:pt x="47447" y="106604"/>
                  </a:lnTo>
                  <a:lnTo>
                    <a:pt x="84734" y="106604"/>
                  </a:lnTo>
                  <a:lnTo>
                    <a:pt x="84734" y="124219"/>
                  </a:lnTo>
                  <a:lnTo>
                    <a:pt x="39763" y="124219"/>
                  </a:lnTo>
                  <a:lnTo>
                    <a:pt x="20041" y="168135"/>
                  </a:lnTo>
                  <a:lnTo>
                    <a:pt x="0" y="168135"/>
                  </a:lnTo>
                  <a:lnTo>
                    <a:pt x="241" y="167602"/>
                  </a:lnTo>
                  <a:lnTo>
                    <a:pt x="76073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44" name="Shape 1370"/>
            <p:cNvSpPr/>
            <p:nvPr/>
          </p:nvSpPr>
          <p:spPr>
            <a:xfrm>
              <a:off x="1964795" y="816928"/>
              <a:ext cx="87147" cy="207074"/>
            </a:xfrm>
            <a:custGeom>
              <a:avLst/>
              <a:gdLst/>
              <a:ahLst/>
              <a:cxnLst/>
              <a:rect l="0" t="0" r="0" b="0"/>
              <a:pathLst>
                <a:path w="87147" h="207074">
                  <a:moveTo>
                    <a:pt x="0" y="0"/>
                  </a:moveTo>
                  <a:lnTo>
                    <a:pt x="9385" y="0"/>
                  </a:lnTo>
                  <a:lnTo>
                    <a:pt x="9487" y="216"/>
                  </a:lnTo>
                  <a:lnTo>
                    <a:pt x="85471" y="168135"/>
                  </a:lnTo>
                  <a:lnTo>
                    <a:pt x="80747" y="168135"/>
                  </a:lnTo>
                  <a:cubicBezTo>
                    <a:pt x="72618" y="175032"/>
                    <a:pt x="69596" y="179629"/>
                    <a:pt x="69596" y="185065"/>
                  </a:cubicBezTo>
                  <a:cubicBezTo>
                    <a:pt x="69596" y="191757"/>
                    <a:pt x="75057" y="195187"/>
                    <a:pt x="86792" y="195859"/>
                  </a:cubicBezTo>
                  <a:lnTo>
                    <a:pt x="87147" y="195885"/>
                  </a:lnTo>
                  <a:lnTo>
                    <a:pt x="87147" y="207048"/>
                  </a:lnTo>
                  <a:lnTo>
                    <a:pt x="86779" y="207061"/>
                  </a:lnTo>
                  <a:cubicBezTo>
                    <a:pt x="86157" y="207074"/>
                    <a:pt x="85534" y="207074"/>
                    <a:pt x="84925" y="207074"/>
                  </a:cubicBezTo>
                  <a:cubicBezTo>
                    <a:pt x="65037" y="207074"/>
                    <a:pt x="53162" y="199822"/>
                    <a:pt x="53162" y="187681"/>
                  </a:cubicBezTo>
                  <a:cubicBezTo>
                    <a:pt x="53162" y="179731"/>
                    <a:pt x="57582" y="173914"/>
                    <a:pt x="64236" y="167666"/>
                  </a:cubicBezTo>
                  <a:lnTo>
                    <a:pt x="44996" y="124219"/>
                  </a:lnTo>
                  <a:lnTo>
                    <a:pt x="0" y="124219"/>
                  </a:lnTo>
                  <a:lnTo>
                    <a:pt x="0" y="106604"/>
                  </a:lnTo>
                  <a:lnTo>
                    <a:pt x="37287" y="106604"/>
                  </a:lnTo>
                  <a:lnTo>
                    <a:pt x="114" y="23140"/>
                  </a:lnTo>
                  <a:lnTo>
                    <a:pt x="0" y="2339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45" name="Shape 1371"/>
            <p:cNvSpPr/>
            <p:nvPr/>
          </p:nvSpPr>
          <p:spPr>
            <a:xfrm>
              <a:off x="2282425" y="817517"/>
              <a:ext cx="73038" cy="166954"/>
            </a:xfrm>
            <a:custGeom>
              <a:avLst/>
              <a:gdLst/>
              <a:ahLst/>
              <a:cxnLst/>
              <a:rect l="0" t="0" r="0" b="0"/>
              <a:pathLst>
                <a:path w="73038" h="166954">
                  <a:moveTo>
                    <a:pt x="0" y="0"/>
                  </a:moveTo>
                  <a:lnTo>
                    <a:pt x="58077" y="0"/>
                  </a:lnTo>
                  <a:lnTo>
                    <a:pt x="73038" y="2613"/>
                  </a:lnTo>
                  <a:lnTo>
                    <a:pt x="73038" y="20687"/>
                  </a:lnTo>
                  <a:lnTo>
                    <a:pt x="58077" y="18085"/>
                  </a:lnTo>
                  <a:lnTo>
                    <a:pt x="19520" y="18085"/>
                  </a:lnTo>
                  <a:lnTo>
                    <a:pt x="19520" y="148856"/>
                  </a:lnTo>
                  <a:lnTo>
                    <a:pt x="58077" y="148856"/>
                  </a:lnTo>
                  <a:lnTo>
                    <a:pt x="73038" y="146282"/>
                  </a:lnTo>
                  <a:lnTo>
                    <a:pt x="73038" y="164318"/>
                  </a:lnTo>
                  <a:lnTo>
                    <a:pt x="58077" y="166954"/>
                  </a:lnTo>
                  <a:lnTo>
                    <a:pt x="0" y="1669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46" name="Shape 1372"/>
            <p:cNvSpPr/>
            <p:nvPr/>
          </p:nvSpPr>
          <p:spPr>
            <a:xfrm>
              <a:off x="2355463" y="820130"/>
              <a:ext cx="73723" cy="161705"/>
            </a:xfrm>
            <a:custGeom>
              <a:avLst/>
              <a:gdLst/>
              <a:ahLst/>
              <a:cxnLst/>
              <a:rect l="0" t="0" r="0" b="0"/>
              <a:pathLst>
                <a:path w="73723" h="161705">
                  <a:moveTo>
                    <a:pt x="0" y="0"/>
                  </a:moveTo>
                  <a:lnTo>
                    <a:pt x="20574" y="3594"/>
                  </a:lnTo>
                  <a:cubicBezTo>
                    <a:pt x="52742" y="15668"/>
                    <a:pt x="73723" y="44326"/>
                    <a:pt x="73723" y="80407"/>
                  </a:cubicBezTo>
                  <a:lnTo>
                    <a:pt x="73723" y="80864"/>
                  </a:lnTo>
                  <a:cubicBezTo>
                    <a:pt x="73723" y="103863"/>
                    <a:pt x="64948" y="124945"/>
                    <a:pt x="49035" y="140224"/>
                  </a:cubicBezTo>
                  <a:cubicBezTo>
                    <a:pt x="40939" y="148003"/>
                    <a:pt x="31210" y="154032"/>
                    <a:pt x="20371" y="158116"/>
                  </a:cubicBezTo>
                  <a:lnTo>
                    <a:pt x="0" y="161705"/>
                  </a:lnTo>
                  <a:lnTo>
                    <a:pt x="0" y="143669"/>
                  </a:lnTo>
                  <a:lnTo>
                    <a:pt x="12750" y="141475"/>
                  </a:lnTo>
                  <a:cubicBezTo>
                    <a:pt x="37680" y="132176"/>
                    <a:pt x="53518" y="109994"/>
                    <a:pt x="53518" y="81334"/>
                  </a:cubicBezTo>
                  <a:lnTo>
                    <a:pt x="53518" y="80864"/>
                  </a:lnTo>
                  <a:cubicBezTo>
                    <a:pt x="53518" y="62779"/>
                    <a:pt x="46926" y="46307"/>
                    <a:pt x="34963" y="34458"/>
                  </a:cubicBezTo>
                  <a:cubicBezTo>
                    <a:pt x="28689" y="28248"/>
                    <a:pt x="21237" y="23501"/>
                    <a:pt x="12840" y="20307"/>
                  </a:cubicBezTo>
                  <a:lnTo>
                    <a:pt x="0" y="1807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47" name="Shape 1373"/>
            <p:cNvSpPr/>
            <p:nvPr/>
          </p:nvSpPr>
          <p:spPr>
            <a:xfrm>
              <a:off x="339790" y="817519"/>
              <a:ext cx="133960" cy="166954"/>
            </a:xfrm>
            <a:custGeom>
              <a:avLst/>
              <a:gdLst/>
              <a:ahLst/>
              <a:cxnLst/>
              <a:rect l="0" t="0" r="0" b="0"/>
              <a:pathLst>
                <a:path w="133960" h="166954">
                  <a:moveTo>
                    <a:pt x="3569" y="0"/>
                  </a:moveTo>
                  <a:lnTo>
                    <a:pt x="133960" y="0"/>
                  </a:lnTo>
                  <a:lnTo>
                    <a:pt x="133960" y="13107"/>
                  </a:lnTo>
                  <a:lnTo>
                    <a:pt x="133884" y="13208"/>
                  </a:lnTo>
                  <a:lnTo>
                    <a:pt x="26556" y="149339"/>
                  </a:lnTo>
                  <a:lnTo>
                    <a:pt x="133960" y="149339"/>
                  </a:lnTo>
                  <a:lnTo>
                    <a:pt x="133960" y="166954"/>
                  </a:lnTo>
                  <a:lnTo>
                    <a:pt x="0" y="166954"/>
                  </a:lnTo>
                  <a:lnTo>
                    <a:pt x="0" y="153860"/>
                  </a:lnTo>
                  <a:lnTo>
                    <a:pt x="76" y="153759"/>
                  </a:lnTo>
                  <a:lnTo>
                    <a:pt x="107163" y="17628"/>
                  </a:lnTo>
                  <a:lnTo>
                    <a:pt x="3569" y="17628"/>
                  </a:lnTo>
                  <a:lnTo>
                    <a:pt x="3569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48" name="Shape 1374"/>
            <p:cNvSpPr/>
            <p:nvPr/>
          </p:nvSpPr>
          <p:spPr>
            <a:xfrm>
              <a:off x="711480" y="816928"/>
              <a:ext cx="84747" cy="168135"/>
            </a:xfrm>
            <a:custGeom>
              <a:avLst/>
              <a:gdLst/>
              <a:ahLst/>
              <a:cxnLst/>
              <a:rect l="0" t="0" r="0" b="0"/>
              <a:pathLst>
                <a:path w="84747" h="168135">
                  <a:moveTo>
                    <a:pt x="76086" y="0"/>
                  </a:moveTo>
                  <a:lnTo>
                    <a:pt x="84747" y="0"/>
                  </a:lnTo>
                  <a:lnTo>
                    <a:pt x="84747" y="23366"/>
                  </a:lnTo>
                  <a:lnTo>
                    <a:pt x="47447" y="106604"/>
                  </a:lnTo>
                  <a:lnTo>
                    <a:pt x="84747" y="106604"/>
                  </a:lnTo>
                  <a:lnTo>
                    <a:pt x="84747" y="124219"/>
                  </a:lnTo>
                  <a:lnTo>
                    <a:pt x="39763" y="124219"/>
                  </a:lnTo>
                  <a:lnTo>
                    <a:pt x="20079" y="168135"/>
                  </a:lnTo>
                  <a:lnTo>
                    <a:pt x="0" y="168135"/>
                  </a:lnTo>
                  <a:lnTo>
                    <a:pt x="241" y="167602"/>
                  </a:lnTo>
                  <a:lnTo>
                    <a:pt x="76086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49" name="Shape 1375"/>
            <p:cNvSpPr/>
            <p:nvPr/>
          </p:nvSpPr>
          <p:spPr>
            <a:xfrm>
              <a:off x="796227" y="816928"/>
              <a:ext cx="85458" cy="168135"/>
            </a:xfrm>
            <a:custGeom>
              <a:avLst/>
              <a:gdLst/>
              <a:ahLst/>
              <a:cxnLst/>
              <a:rect l="0" t="0" r="0" b="0"/>
              <a:pathLst>
                <a:path w="85458" h="168135">
                  <a:moveTo>
                    <a:pt x="0" y="0"/>
                  </a:moveTo>
                  <a:lnTo>
                    <a:pt x="9385" y="0"/>
                  </a:lnTo>
                  <a:lnTo>
                    <a:pt x="9487" y="216"/>
                  </a:lnTo>
                  <a:lnTo>
                    <a:pt x="85458" y="168135"/>
                  </a:lnTo>
                  <a:lnTo>
                    <a:pt x="64452" y="168135"/>
                  </a:lnTo>
                  <a:lnTo>
                    <a:pt x="64351" y="167907"/>
                  </a:lnTo>
                  <a:lnTo>
                    <a:pt x="44971" y="124219"/>
                  </a:lnTo>
                  <a:lnTo>
                    <a:pt x="0" y="124219"/>
                  </a:lnTo>
                  <a:lnTo>
                    <a:pt x="0" y="106604"/>
                  </a:lnTo>
                  <a:lnTo>
                    <a:pt x="37300" y="106604"/>
                  </a:lnTo>
                  <a:lnTo>
                    <a:pt x="102" y="23140"/>
                  </a:lnTo>
                  <a:lnTo>
                    <a:pt x="0" y="2336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50" name="Shape 1376"/>
            <p:cNvSpPr/>
            <p:nvPr/>
          </p:nvSpPr>
          <p:spPr>
            <a:xfrm>
              <a:off x="3454585" y="817513"/>
              <a:ext cx="141288" cy="166954"/>
            </a:xfrm>
            <a:custGeom>
              <a:avLst/>
              <a:gdLst/>
              <a:ahLst/>
              <a:cxnLst/>
              <a:rect l="0" t="0" r="0" b="0"/>
              <a:pathLst>
                <a:path w="141288" h="166954">
                  <a:moveTo>
                    <a:pt x="0" y="0"/>
                  </a:moveTo>
                  <a:lnTo>
                    <a:pt x="18123" y="0"/>
                  </a:lnTo>
                  <a:lnTo>
                    <a:pt x="18250" y="152"/>
                  </a:lnTo>
                  <a:lnTo>
                    <a:pt x="122288" y="132486"/>
                  </a:lnTo>
                  <a:lnTo>
                    <a:pt x="122288" y="0"/>
                  </a:lnTo>
                  <a:lnTo>
                    <a:pt x="141288" y="0"/>
                  </a:lnTo>
                  <a:lnTo>
                    <a:pt x="141288" y="166954"/>
                  </a:lnTo>
                  <a:lnTo>
                    <a:pt x="125793" y="166954"/>
                  </a:lnTo>
                  <a:lnTo>
                    <a:pt x="125666" y="166815"/>
                  </a:lnTo>
                  <a:lnTo>
                    <a:pt x="19037" y="31382"/>
                  </a:lnTo>
                  <a:lnTo>
                    <a:pt x="19037" y="166954"/>
                  </a:lnTo>
                  <a:lnTo>
                    <a:pt x="0" y="1669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51" name="Shape 1377"/>
            <p:cNvSpPr/>
            <p:nvPr/>
          </p:nvSpPr>
          <p:spPr>
            <a:xfrm>
              <a:off x="4618666" y="35057"/>
              <a:ext cx="151981" cy="172644"/>
            </a:xfrm>
            <a:custGeom>
              <a:avLst/>
              <a:gdLst/>
              <a:ahLst/>
              <a:cxnLst/>
              <a:rect l="0" t="0" r="0" b="0"/>
              <a:pathLst>
                <a:path w="151981" h="172644">
                  <a:moveTo>
                    <a:pt x="83718" y="0"/>
                  </a:moveTo>
                  <a:cubicBezTo>
                    <a:pt x="109207" y="0"/>
                    <a:pt x="127215" y="6426"/>
                    <a:pt x="145910" y="22161"/>
                  </a:cubicBezTo>
                  <a:lnTo>
                    <a:pt x="146215" y="22416"/>
                  </a:lnTo>
                  <a:lnTo>
                    <a:pt x="133603" y="37236"/>
                  </a:lnTo>
                  <a:lnTo>
                    <a:pt x="133299" y="36995"/>
                  </a:lnTo>
                  <a:cubicBezTo>
                    <a:pt x="122047" y="27178"/>
                    <a:pt x="108140" y="18097"/>
                    <a:pt x="82994" y="18097"/>
                  </a:cubicBezTo>
                  <a:cubicBezTo>
                    <a:pt x="65583" y="18097"/>
                    <a:pt x="49568" y="25209"/>
                    <a:pt x="37897" y="38138"/>
                  </a:cubicBezTo>
                  <a:cubicBezTo>
                    <a:pt x="26517" y="50787"/>
                    <a:pt x="20244" y="67729"/>
                    <a:pt x="20244" y="85852"/>
                  </a:cubicBezTo>
                  <a:lnTo>
                    <a:pt x="20244" y="86322"/>
                  </a:lnTo>
                  <a:cubicBezTo>
                    <a:pt x="20244" y="105728"/>
                    <a:pt x="26492" y="123177"/>
                    <a:pt x="37858" y="135471"/>
                  </a:cubicBezTo>
                  <a:cubicBezTo>
                    <a:pt x="49720" y="148260"/>
                    <a:pt x="66218" y="155029"/>
                    <a:pt x="85610" y="155029"/>
                  </a:cubicBezTo>
                  <a:cubicBezTo>
                    <a:pt x="102692" y="155029"/>
                    <a:pt x="120459" y="148895"/>
                    <a:pt x="133185" y="138608"/>
                  </a:cubicBezTo>
                  <a:lnTo>
                    <a:pt x="133185" y="97853"/>
                  </a:lnTo>
                  <a:lnTo>
                    <a:pt x="82626" y="97853"/>
                  </a:lnTo>
                  <a:lnTo>
                    <a:pt x="82626" y="80251"/>
                  </a:lnTo>
                  <a:lnTo>
                    <a:pt x="151981" y="80251"/>
                  </a:lnTo>
                  <a:lnTo>
                    <a:pt x="151981" y="147028"/>
                  </a:lnTo>
                  <a:lnTo>
                    <a:pt x="151854" y="147142"/>
                  </a:lnTo>
                  <a:cubicBezTo>
                    <a:pt x="141173" y="156667"/>
                    <a:pt x="118313" y="172644"/>
                    <a:pt x="84925" y="172644"/>
                  </a:cubicBezTo>
                  <a:cubicBezTo>
                    <a:pt x="59766" y="172644"/>
                    <a:pt x="38278" y="163982"/>
                    <a:pt x="22784" y="147600"/>
                  </a:cubicBezTo>
                  <a:cubicBezTo>
                    <a:pt x="8089" y="132080"/>
                    <a:pt x="0" y="110477"/>
                    <a:pt x="0" y="86792"/>
                  </a:cubicBezTo>
                  <a:lnTo>
                    <a:pt x="0" y="86322"/>
                  </a:lnTo>
                  <a:cubicBezTo>
                    <a:pt x="0" y="63513"/>
                    <a:pt x="8204" y="42088"/>
                    <a:pt x="23075" y="26010"/>
                  </a:cubicBezTo>
                  <a:cubicBezTo>
                    <a:pt x="38582" y="9233"/>
                    <a:pt x="60096" y="0"/>
                    <a:pt x="83718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52" name="Shape 17890"/>
            <p:cNvSpPr/>
            <p:nvPr/>
          </p:nvSpPr>
          <p:spPr>
            <a:xfrm>
              <a:off x="3905284" y="817522"/>
              <a:ext cx="19520" cy="166954"/>
            </a:xfrm>
            <a:custGeom>
              <a:avLst/>
              <a:gdLst/>
              <a:ahLst/>
              <a:cxnLst/>
              <a:rect l="0" t="0" r="0" b="0"/>
              <a:pathLst>
                <a:path w="19520" h="166954">
                  <a:moveTo>
                    <a:pt x="0" y="0"/>
                  </a:moveTo>
                  <a:lnTo>
                    <a:pt x="19520" y="0"/>
                  </a:lnTo>
                  <a:lnTo>
                    <a:pt x="19520" y="166954"/>
                  </a:lnTo>
                  <a:lnTo>
                    <a:pt x="0" y="166954"/>
                  </a:lnTo>
                  <a:lnTo>
                    <a:pt x="0" y="0"/>
                  </a:lnTo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53" name="Shape 1379"/>
            <p:cNvSpPr/>
            <p:nvPr/>
          </p:nvSpPr>
          <p:spPr>
            <a:xfrm>
              <a:off x="4243800" y="817513"/>
              <a:ext cx="122085" cy="166954"/>
            </a:xfrm>
            <a:custGeom>
              <a:avLst/>
              <a:gdLst/>
              <a:ahLst/>
              <a:cxnLst/>
              <a:rect l="0" t="0" r="0" b="0"/>
              <a:pathLst>
                <a:path w="122085" h="166954">
                  <a:moveTo>
                    <a:pt x="0" y="0"/>
                  </a:moveTo>
                  <a:lnTo>
                    <a:pt x="120903" y="0"/>
                  </a:lnTo>
                  <a:lnTo>
                    <a:pt x="120903" y="17856"/>
                  </a:lnTo>
                  <a:lnTo>
                    <a:pt x="19520" y="17856"/>
                  </a:lnTo>
                  <a:lnTo>
                    <a:pt x="19520" y="73838"/>
                  </a:lnTo>
                  <a:lnTo>
                    <a:pt x="110224" y="73838"/>
                  </a:lnTo>
                  <a:lnTo>
                    <a:pt x="110224" y="91694"/>
                  </a:lnTo>
                  <a:lnTo>
                    <a:pt x="19520" y="91694"/>
                  </a:lnTo>
                  <a:lnTo>
                    <a:pt x="19520" y="149098"/>
                  </a:lnTo>
                  <a:lnTo>
                    <a:pt x="122085" y="149098"/>
                  </a:lnTo>
                  <a:lnTo>
                    <a:pt x="122085" y="166954"/>
                  </a:lnTo>
                  <a:lnTo>
                    <a:pt x="0" y="16695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54" name="Shape 1380"/>
            <p:cNvSpPr/>
            <p:nvPr/>
          </p:nvSpPr>
          <p:spPr>
            <a:xfrm>
              <a:off x="779661" y="104483"/>
              <a:ext cx="33833" cy="33794"/>
            </a:xfrm>
            <a:custGeom>
              <a:avLst/>
              <a:gdLst/>
              <a:ahLst/>
              <a:cxnLst/>
              <a:rect l="0" t="0" r="0" b="0"/>
              <a:pathLst>
                <a:path w="33833" h="33794">
                  <a:moveTo>
                    <a:pt x="16942" y="0"/>
                  </a:moveTo>
                  <a:cubicBezTo>
                    <a:pt x="26276" y="0"/>
                    <a:pt x="33833" y="7582"/>
                    <a:pt x="33833" y="16904"/>
                  </a:cubicBezTo>
                  <a:cubicBezTo>
                    <a:pt x="33833" y="26226"/>
                    <a:pt x="26276" y="33794"/>
                    <a:pt x="16942" y="33794"/>
                  </a:cubicBezTo>
                  <a:cubicBezTo>
                    <a:pt x="7582" y="33794"/>
                    <a:pt x="0" y="26226"/>
                    <a:pt x="0" y="16904"/>
                  </a:cubicBezTo>
                  <a:cubicBezTo>
                    <a:pt x="0" y="7582"/>
                    <a:pt x="7582" y="0"/>
                    <a:pt x="16942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55" name="Shape 1381"/>
            <p:cNvSpPr/>
            <p:nvPr/>
          </p:nvSpPr>
          <p:spPr>
            <a:xfrm>
              <a:off x="389880" y="104483"/>
              <a:ext cx="33782" cy="33794"/>
            </a:xfrm>
            <a:custGeom>
              <a:avLst/>
              <a:gdLst/>
              <a:ahLst/>
              <a:cxnLst/>
              <a:rect l="0" t="0" r="0" b="0"/>
              <a:pathLst>
                <a:path w="33782" h="33794">
                  <a:moveTo>
                    <a:pt x="16840" y="0"/>
                  </a:moveTo>
                  <a:cubicBezTo>
                    <a:pt x="26226" y="0"/>
                    <a:pt x="33782" y="7582"/>
                    <a:pt x="33782" y="16904"/>
                  </a:cubicBezTo>
                  <a:cubicBezTo>
                    <a:pt x="33782" y="26226"/>
                    <a:pt x="26226" y="33794"/>
                    <a:pt x="16840" y="33794"/>
                  </a:cubicBezTo>
                  <a:cubicBezTo>
                    <a:pt x="7582" y="33794"/>
                    <a:pt x="0" y="26226"/>
                    <a:pt x="0" y="16904"/>
                  </a:cubicBezTo>
                  <a:cubicBezTo>
                    <a:pt x="0" y="7582"/>
                    <a:pt x="7582" y="0"/>
                    <a:pt x="1684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56" name="Shape 1382"/>
            <p:cNvSpPr/>
            <p:nvPr/>
          </p:nvSpPr>
          <p:spPr>
            <a:xfrm>
              <a:off x="0" y="104483"/>
              <a:ext cx="33845" cy="33794"/>
            </a:xfrm>
            <a:custGeom>
              <a:avLst/>
              <a:gdLst/>
              <a:ahLst/>
              <a:cxnLst/>
              <a:rect l="0" t="0" r="0" b="0"/>
              <a:pathLst>
                <a:path w="33845" h="33794">
                  <a:moveTo>
                    <a:pt x="16942" y="0"/>
                  </a:moveTo>
                  <a:cubicBezTo>
                    <a:pt x="26213" y="0"/>
                    <a:pt x="33845" y="7582"/>
                    <a:pt x="33845" y="16904"/>
                  </a:cubicBezTo>
                  <a:cubicBezTo>
                    <a:pt x="33845" y="26226"/>
                    <a:pt x="26213" y="33794"/>
                    <a:pt x="16942" y="33794"/>
                  </a:cubicBezTo>
                  <a:cubicBezTo>
                    <a:pt x="7569" y="33794"/>
                    <a:pt x="0" y="26226"/>
                    <a:pt x="0" y="16904"/>
                  </a:cubicBezTo>
                  <a:cubicBezTo>
                    <a:pt x="0" y="7582"/>
                    <a:pt x="7569" y="0"/>
                    <a:pt x="16942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57" name="Shape 1383"/>
            <p:cNvSpPr/>
            <p:nvPr/>
          </p:nvSpPr>
          <p:spPr>
            <a:xfrm>
              <a:off x="5067591" y="494297"/>
              <a:ext cx="33757" cy="33782"/>
            </a:xfrm>
            <a:custGeom>
              <a:avLst/>
              <a:gdLst/>
              <a:ahLst/>
              <a:cxnLst/>
              <a:rect l="0" t="0" r="0" b="0"/>
              <a:pathLst>
                <a:path w="33757" h="33782">
                  <a:moveTo>
                    <a:pt x="16866" y="0"/>
                  </a:moveTo>
                  <a:cubicBezTo>
                    <a:pt x="26251" y="0"/>
                    <a:pt x="33757" y="7569"/>
                    <a:pt x="33757" y="16891"/>
                  </a:cubicBezTo>
                  <a:cubicBezTo>
                    <a:pt x="33757" y="26276"/>
                    <a:pt x="26251" y="33782"/>
                    <a:pt x="16866" y="33782"/>
                  </a:cubicBezTo>
                  <a:cubicBezTo>
                    <a:pt x="7544" y="33782"/>
                    <a:pt x="0" y="26276"/>
                    <a:pt x="0" y="16891"/>
                  </a:cubicBezTo>
                  <a:cubicBezTo>
                    <a:pt x="0" y="7569"/>
                    <a:pt x="7544" y="0"/>
                    <a:pt x="16866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58" name="Shape 1384"/>
            <p:cNvSpPr/>
            <p:nvPr/>
          </p:nvSpPr>
          <p:spPr>
            <a:xfrm>
              <a:off x="5067556" y="104483"/>
              <a:ext cx="33820" cy="33794"/>
            </a:xfrm>
            <a:custGeom>
              <a:avLst/>
              <a:gdLst/>
              <a:ahLst/>
              <a:cxnLst/>
              <a:rect l="0" t="0" r="0" b="0"/>
              <a:pathLst>
                <a:path w="33820" h="33794">
                  <a:moveTo>
                    <a:pt x="16866" y="0"/>
                  </a:moveTo>
                  <a:cubicBezTo>
                    <a:pt x="26213" y="0"/>
                    <a:pt x="33820" y="7582"/>
                    <a:pt x="33820" y="16904"/>
                  </a:cubicBezTo>
                  <a:cubicBezTo>
                    <a:pt x="33820" y="26226"/>
                    <a:pt x="26213" y="33794"/>
                    <a:pt x="16866" y="33794"/>
                  </a:cubicBezTo>
                  <a:cubicBezTo>
                    <a:pt x="7582" y="33794"/>
                    <a:pt x="0" y="26226"/>
                    <a:pt x="0" y="16904"/>
                  </a:cubicBezTo>
                  <a:cubicBezTo>
                    <a:pt x="0" y="7582"/>
                    <a:pt x="7582" y="0"/>
                    <a:pt x="16866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59" name="Shape 1385"/>
            <p:cNvSpPr/>
            <p:nvPr/>
          </p:nvSpPr>
          <p:spPr>
            <a:xfrm>
              <a:off x="4677734" y="494297"/>
              <a:ext cx="33845" cy="33782"/>
            </a:xfrm>
            <a:custGeom>
              <a:avLst/>
              <a:gdLst/>
              <a:ahLst/>
              <a:cxnLst/>
              <a:rect l="0" t="0" r="0" b="0"/>
              <a:pathLst>
                <a:path w="33845" h="33782">
                  <a:moveTo>
                    <a:pt x="16890" y="0"/>
                  </a:moveTo>
                  <a:cubicBezTo>
                    <a:pt x="26212" y="0"/>
                    <a:pt x="33845" y="7569"/>
                    <a:pt x="33845" y="16891"/>
                  </a:cubicBezTo>
                  <a:cubicBezTo>
                    <a:pt x="33845" y="26276"/>
                    <a:pt x="26212" y="33782"/>
                    <a:pt x="16890" y="33782"/>
                  </a:cubicBezTo>
                  <a:cubicBezTo>
                    <a:pt x="7569" y="33782"/>
                    <a:pt x="0" y="26276"/>
                    <a:pt x="0" y="16891"/>
                  </a:cubicBezTo>
                  <a:cubicBezTo>
                    <a:pt x="0" y="7569"/>
                    <a:pt x="7569" y="0"/>
                    <a:pt x="1689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60" name="Shape 1386"/>
            <p:cNvSpPr/>
            <p:nvPr/>
          </p:nvSpPr>
          <p:spPr>
            <a:xfrm>
              <a:off x="4287930" y="494297"/>
              <a:ext cx="33820" cy="33782"/>
            </a:xfrm>
            <a:custGeom>
              <a:avLst/>
              <a:gdLst/>
              <a:ahLst/>
              <a:cxnLst/>
              <a:rect l="0" t="0" r="0" b="0"/>
              <a:pathLst>
                <a:path w="33820" h="33782">
                  <a:moveTo>
                    <a:pt x="16955" y="0"/>
                  </a:moveTo>
                  <a:cubicBezTo>
                    <a:pt x="26251" y="0"/>
                    <a:pt x="33820" y="7569"/>
                    <a:pt x="33820" y="16891"/>
                  </a:cubicBezTo>
                  <a:cubicBezTo>
                    <a:pt x="33820" y="26276"/>
                    <a:pt x="26251" y="33782"/>
                    <a:pt x="16955" y="33782"/>
                  </a:cubicBezTo>
                  <a:cubicBezTo>
                    <a:pt x="7582" y="33782"/>
                    <a:pt x="0" y="26276"/>
                    <a:pt x="0" y="16891"/>
                  </a:cubicBezTo>
                  <a:cubicBezTo>
                    <a:pt x="0" y="7569"/>
                    <a:pt x="7582" y="0"/>
                    <a:pt x="16955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61" name="Shape 1387"/>
            <p:cNvSpPr/>
            <p:nvPr/>
          </p:nvSpPr>
          <p:spPr>
            <a:xfrm>
              <a:off x="3898131" y="494297"/>
              <a:ext cx="33820" cy="33782"/>
            </a:xfrm>
            <a:custGeom>
              <a:avLst/>
              <a:gdLst/>
              <a:ahLst/>
              <a:cxnLst/>
              <a:rect l="0" t="0" r="0" b="0"/>
              <a:pathLst>
                <a:path w="33820" h="33782">
                  <a:moveTo>
                    <a:pt x="16866" y="0"/>
                  </a:moveTo>
                  <a:cubicBezTo>
                    <a:pt x="26213" y="0"/>
                    <a:pt x="33820" y="7569"/>
                    <a:pt x="33820" y="16891"/>
                  </a:cubicBezTo>
                  <a:cubicBezTo>
                    <a:pt x="33820" y="26276"/>
                    <a:pt x="26213" y="33782"/>
                    <a:pt x="16866" y="33782"/>
                  </a:cubicBezTo>
                  <a:cubicBezTo>
                    <a:pt x="7582" y="33782"/>
                    <a:pt x="0" y="26276"/>
                    <a:pt x="0" y="16891"/>
                  </a:cubicBezTo>
                  <a:cubicBezTo>
                    <a:pt x="0" y="7569"/>
                    <a:pt x="7582" y="0"/>
                    <a:pt x="16866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62" name="Shape 1388"/>
            <p:cNvSpPr/>
            <p:nvPr/>
          </p:nvSpPr>
          <p:spPr>
            <a:xfrm>
              <a:off x="389853" y="494297"/>
              <a:ext cx="33833" cy="33782"/>
            </a:xfrm>
            <a:custGeom>
              <a:avLst/>
              <a:gdLst/>
              <a:ahLst/>
              <a:cxnLst/>
              <a:rect l="0" t="0" r="0" b="0"/>
              <a:pathLst>
                <a:path w="33833" h="33782">
                  <a:moveTo>
                    <a:pt x="16891" y="0"/>
                  </a:moveTo>
                  <a:cubicBezTo>
                    <a:pt x="26200" y="0"/>
                    <a:pt x="33833" y="7569"/>
                    <a:pt x="33833" y="16891"/>
                  </a:cubicBezTo>
                  <a:cubicBezTo>
                    <a:pt x="33833" y="26276"/>
                    <a:pt x="26200" y="33782"/>
                    <a:pt x="16891" y="33782"/>
                  </a:cubicBezTo>
                  <a:cubicBezTo>
                    <a:pt x="7557" y="33782"/>
                    <a:pt x="0" y="26276"/>
                    <a:pt x="0" y="16891"/>
                  </a:cubicBezTo>
                  <a:cubicBezTo>
                    <a:pt x="0" y="7569"/>
                    <a:pt x="7557" y="0"/>
                    <a:pt x="16891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63" name="Shape 1389"/>
            <p:cNvSpPr/>
            <p:nvPr/>
          </p:nvSpPr>
          <p:spPr>
            <a:xfrm>
              <a:off x="46" y="494297"/>
              <a:ext cx="33833" cy="33782"/>
            </a:xfrm>
            <a:custGeom>
              <a:avLst/>
              <a:gdLst/>
              <a:ahLst/>
              <a:cxnLst/>
              <a:rect l="0" t="0" r="0" b="0"/>
              <a:pathLst>
                <a:path w="33833" h="33782">
                  <a:moveTo>
                    <a:pt x="16891" y="0"/>
                  </a:moveTo>
                  <a:cubicBezTo>
                    <a:pt x="26276" y="0"/>
                    <a:pt x="33833" y="7569"/>
                    <a:pt x="33833" y="16891"/>
                  </a:cubicBezTo>
                  <a:cubicBezTo>
                    <a:pt x="33833" y="26276"/>
                    <a:pt x="26276" y="33782"/>
                    <a:pt x="16891" y="33782"/>
                  </a:cubicBezTo>
                  <a:cubicBezTo>
                    <a:pt x="7582" y="33782"/>
                    <a:pt x="0" y="26276"/>
                    <a:pt x="0" y="16891"/>
                  </a:cubicBezTo>
                  <a:cubicBezTo>
                    <a:pt x="0" y="7569"/>
                    <a:pt x="7582" y="0"/>
                    <a:pt x="16891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64" name="Shape 1390"/>
            <p:cNvSpPr/>
            <p:nvPr/>
          </p:nvSpPr>
          <p:spPr>
            <a:xfrm>
              <a:off x="779665" y="494297"/>
              <a:ext cx="33820" cy="33782"/>
            </a:xfrm>
            <a:custGeom>
              <a:avLst/>
              <a:gdLst/>
              <a:ahLst/>
              <a:cxnLst/>
              <a:rect l="0" t="0" r="0" b="0"/>
              <a:pathLst>
                <a:path w="33820" h="33782">
                  <a:moveTo>
                    <a:pt x="16891" y="0"/>
                  </a:moveTo>
                  <a:cubicBezTo>
                    <a:pt x="26264" y="0"/>
                    <a:pt x="33820" y="7569"/>
                    <a:pt x="33820" y="16891"/>
                  </a:cubicBezTo>
                  <a:cubicBezTo>
                    <a:pt x="33820" y="26276"/>
                    <a:pt x="26264" y="33782"/>
                    <a:pt x="16891" y="33782"/>
                  </a:cubicBezTo>
                  <a:cubicBezTo>
                    <a:pt x="7569" y="33782"/>
                    <a:pt x="0" y="26276"/>
                    <a:pt x="0" y="16891"/>
                  </a:cubicBezTo>
                  <a:cubicBezTo>
                    <a:pt x="0" y="7569"/>
                    <a:pt x="7569" y="0"/>
                    <a:pt x="16891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65" name="Shape 1391"/>
            <p:cNvSpPr/>
            <p:nvPr/>
          </p:nvSpPr>
          <p:spPr>
            <a:xfrm>
              <a:off x="4677767" y="884090"/>
              <a:ext cx="33782" cy="33807"/>
            </a:xfrm>
            <a:custGeom>
              <a:avLst/>
              <a:gdLst/>
              <a:ahLst/>
              <a:cxnLst/>
              <a:rect l="0" t="0" r="0" b="0"/>
              <a:pathLst>
                <a:path w="33782" h="33807">
                  <a:moveTo>
                    <a:pt x="16890" y="0"/>
                  </a:moveTo>
                  <a:cubicBezTo>
                    <a:pt x="26276" y="0"/>
                    <a:pt x="33782" y="7557"/>
                    <a:pt x="33782" y="16891"/>
                  </a:cubicBezTo>
                  <a:cubicBezTo>
                    <a:pt x="33782" y="26251"/>
                    <a:pt x="26276" y="33807"/>
                    <a:pt x="16890" y="33807"/>
                  </a:cubicBezTo>
                  <a:cubicBezTo>
                    <a:pt x="7594" y="33807"/>
                    <a:pt x="0" y="26251"/>
                    <a:pt x="0" y="16891"/>
                  </a:cubicBezTo>
                  <a:cubicBezTo>
                    <a:pt x="0" y="7557"/>
                    <a:pt x="7594" y="0"/>
                    <a:pt x="1689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66" name="Shape 1392"/>
            <p:cNvSpPr/>
            <p:nvPr/>
          </p:nvSpPr>
          <p:spPr>
            <a:xfrm>
              <a:off x="5067591" y="884090"/>
              <a:ext cx="33757" cy="33807"/>
            </a:xfrm>
            <a:custGeom>
              <a:avLst/>
              <a:gdLst/>
              <a:ahLst/>
              <a:cxnLst/>
              <a:rect l="0" t="0" r="0" b="0"/>
              <a:pathLst>
                <a:path w="33757" h="33807">
                  <a:moveTo>
                    <a:pt x="16828" y="0"/>
                  </a:moveTo>
                  <a:cubicBezTo>
                    <a:pt x="26188" y="0"/>
                    <a:pt x="33757" y="7557"/>
                    <a:pt x="33757" y="16891"/>
                  </a:cubicBezTo>
                  <a:cubicBezTo>
                    <a:pt x="33757" y="26251"/>
                    <a:pt x="26188" y="33807"/>
                    <a:pt x="16828" y="33807"/>
                  </a:cubicBezTo>
                  <a:cubicBezTo>
                    <a:pt x="7544" y="33807"/>
                    <a:pt x="0" y="26251"/>
                    <a:pt x="0" y="16891"/>
                  </a:cubicBezTo>
                  <a:cubicBezTo>
                    <a:pt x="0" y="7557"/>
                    <a:pt x="7544" y="0"/>
                    <a:pt x="16828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  <p:sp>
          <p:nvSpPr>
            <p:cNvPr id="67" name="Shape 1393"/>
            <p:cNvSpPr/>
            <p:nvPr/>
          </p:nvSpPr>
          <p:spPr>
            <a:xfrm>
              <a:off x="99" y="884090"/>
              <a:ext cx="33833" cy="33807"/>
            </a:xfrm>
            <a:custGeom>
              <a:avLst/>
              <a:gdLst/>
              <a:ahLst/>
              <a:cxnLst/>
              <a:rect l="0" t="0" r="0" b="0"/>
              <a:pathLst>
                <a:path w="33833" h="33807">
                  <a:moveTo>
                    <a:pt x="16942" y="0"/>
                  </a:moveTo>
                  <a:cubicBezTo>
                    <a:pt x="26276" y="0"/>
                    <a:pt x="33833" y="7557"/>
                    <a:pt x="33833" y="16891"/>
                  </a:cubicBezTo>
                  <a:cubicBezTo>
                    <a:pt x="33833" y="26251"/>
                    <a:pt x="26276" y="33807"/>
                    <a:pt x="16942" y="33807"/>
                  </a:cubicBezTo>
                  <a:cubicBezTo>
                    <a:pt x="7582" y="33807"/>
                    <a:pt x="0" y="26251"/>
                    <a:pt x="0" y="16891"/>
                  </a:cubicBezTo>
                  <a:cubicBezTo>
                    <a:pt x="0" y="7557"/>
                    <a:pt x="7582" y="0"/>
                    <a:pt x="16942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1420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ze strzałką 3"/>
          <p:cNvCxnSpPr/>
          <p:nvPr/>
        </p:nvCxnSpPr>
        <p:spPr>
          <a:xfrm>
            <a:off x="731520" y="8457041"/>
            <a:ext cx="23399291" cy="115173"/>
          </a:xfrm>
          <a:prstGeom prst="straightConnector1">
            <a:avLst/>
          </a:prstGeom>
          <a:ln w="635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omb 4"/>
          <p:cNvSpPr/>
          <p:nvPr/>
        </p:nvSpPr>
        <p:spPr>
          <a:xfrm>
            <a:off x="12523476" y="8219222"/>
            <a:ext cx="411316" cy="485058"/>
          </a:xfrm>
          <a:prstGeom prst="diamond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pl-PL" sz="3600" kern="1200">
              <a:solidFill>
                <a:prstClr val="white"/>
              </a:solidFill>
            </a:endParaRPr>
          </a:p>
        </p:txBody>
      </p:sp>
      <p:cxnSp>
        <p:nvCxnSpPr>
          <p:cNvPr id="6" name="Łącznik prosty 5"/>
          <p:cNvCxnSpPr/>
          <p:nvPr/>
        </p:nvCxnSpPr>
        <p:spPr>
          <a:xfrm flipV="1">
            <a:off x="12727687" y="5145405"/>
            <a:ext cx="1" cy="312810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0682649" y="2993093"/>
            <a:ext cx="40474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1175">
              <a:spcBef>
                <a:spcPts val="1200"/>
              </a:spcBef>
            </a:pPr>
            <a:r>
              <a:rPr lang="pl-PL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r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ozpoczęcie testów </a:t>
            </a:r>
            <a:r>
              <a:rPr lang="pl-PL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modułu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monitorowania</a:t>
            </a:r>
            <a:endParaRPr lang="pl-PL" sz="4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1195490" y="8887815"/>
            <a:ext cx="306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pl-PL" sz="32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</a:t>
            </a:r>
            <a:r>
              <a:rPr lang="pl-PL" sz="3200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rzesień 2020 </a:t>
            </a:r>
            <a:r>
              <a:rPr lang="pl-PL" sz="3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r.</a:t>
            </a:r>
          </a:p>
        </p:txBody>
      </p:sp>
      <p:sp>
        <p:nvSpPr>
          <p:cNvPr id="9" name="Romb 8"/>
          <p:cNvSpPr/>
          <p:nvPr/>
        </p:nvSpPr>
        <p:spPr>
          <a:xfrm>
            <a:off x="17185031" y="8240910"/>
            <a:ext cx="411316" cy="485058"/>
          </a:xfrm>
          <a:prstGeom prst="diamond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pl-PL" sz="3600" kern="1200">
              <a:solidFill>
                <a:prstClr val="white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6993124" y="4961734"/>
            <a:ext cx="52481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1175">
              <a:spcBef>
                <a:spcPts val="1200"/>
              </a:spcBef>
            </a:pPr>
            <a:r>
              <a:rPr lang="pl-PL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pilotażowe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wdrożenie modułu monitorowania</a:t>
            </a:r>
            <a:endParaRPr lang="pl-PL" sz="4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Romb 11"/>
          <p:cNvSpPr/>
          <p:nvPr/>
        </p:nvSpPr>
        <p:spPr>
          <a:xfrm>
            <a:off x="22187299" y="8273506"/>
            <a:ext cx="411316" cy="485058"/>
          </a:xfrm>
          <a:prstGeom prst="diamond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pl-PL" sz="3600" kern="1200">
              <a:solidFill>
                <a:prstClr val="white"/>
              </a:solidFill>
            </a:endParaRPr>
          </a:p>
        </p:txBody>
      </p:sp>
      <p:cxnSp>
        <p:nvCxnSpPr>
          <p:cNvPr id="13" name="Łącznik prosty 12"/>
          <p:cNvCxnSpPr/>
          <p:nvPr/>
        </p:nvCxnSpPr>
        <p:spPr>
          <a:xfrm flipH="1" flipV="1">
            <a:off x="22407438" y="4961734"/>
            <a:ext cx="1" cy="330884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20473168" y="2283289"/>
            <a:ext cx="37755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 hangingPunct="1"/>
            <a:r>
              <a:rPr lang="pl-PL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wdrożenie produkcyjne modułu monitorowania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16064150" y="8893420"/>
            <a:ext cx="306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pl-PL" sz="3200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listopad 2020 r.</a:t>
            </a:r>
            <a:endParaRPr lang="pl-PL" sz="3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21066418" y="8893422"/>
            <a:ext cx="306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pl-PL" sz="3200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styczeń 2021 r.</a:t>
            </a:r>
            <a:endParaRPr lang="pl-PL" sz="3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4874160" y="8893421"/>
            <a:ext cx="2278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pl-PL" sz="32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lipiec 2020 </a:t>
            </a:r>
            <a:r>
              <a:rPr lang="pl-PL" sz="3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r.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7806224" y="8891611"/>
            <a:ext cx="306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pl-PL" sz="32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sierpień 2020 </a:t>
            </a:r>
            <a:r>
              <a:rPr lang="pl-PL" sz="3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r.</a:t>
            </a:r>
          </a:p>
        </p:txBody>
      </p:sp>
      <p:sp>
        <p:nvSpPr>
          <p:cNvPr id="37" name="Nawias klamrowy otwierający 36"/>
          <p:cNvSpPr/>
          <p:nvPr/>
        </p:nvSpPr>
        <p:spPr>
          <a:xfrm rot="16200000">
            <a:off x="11202926" y="4481876"/>
            <a:ext cx="968987" cy="11445511"/>
          </a:xfrm>
          <a:prstGeom prst="leftBrace">
            <a:avLst>
              <a:gd name="adj1" fmla="val 8333"/>
              <a:gd name="adj2" fmla="val 50317"/>
            </a:avLst>
          </a:prstGeom>
          <a:ln w="44450">
            <a:solidFill>
              <a:srgbClr val="019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pole tekstowe 38"/>
          <p:cNvSpPr txBox="1"/>
          <p:nvPr/>
        </p:nvSpPr>
        <p:spPr>
          <a:xfrm>
            <a:off x="6481482" y="10850933"/>
            <a:ext cx="99749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1175">
              <a:spcBef>
                <a:spcPts val="1200"/>
              </a:spcBef>
            </a:pPr>
            <a:r>
              <a:rPr lang="pl-PL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rzygotowanie wstępnego dokumentu wymagań do modułu zarządzania</a:t>
            </a:r>
            <a:endParaRPr lang="pl-PL" sz="4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3" name="Nawias klamrowy otwierający 22"/>
          <p:cNvSpPr/>
          <p:nvPr/>
        </p:nvSpPr>
        <p:spPr>
          <a:xfrm rot="5400000">
            <a:off x="6225454" y="1505498"/>
            <a:ext cx="1111937" cy="11849865"/>
          </a:xfrm>
          <a:prstGeom prst="leftBrace">
            <a:avLst>
              <a:gd name="adj1" fmla="val 8333"/>
              <a:gd name="adj2" fmla="val 50317"/>
            </a:avLst>
          </a:prstGeom>
          <a:ln w="44450">
            <a:solidFill>
              <a:srgbClr val="019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ole tekstowe 23"/>
          <p:cNvSpPr txBox="1"/>
          <p:nvPr/>
        </p:nvSpPr>
        <p:spPr>
          <a:xfrm>
            <a:off x="3327353" y="5453784"/>
            <a:ext cx="68140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1175">
              <a:spcBef>
                <a:spcPts val="1200"/>
              </a:spcBef>
            </a:pP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budowa modułu monitorowania</a:t>
            </a:r>
            <a:endParaRPr lang="pl-PL" sz="4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316264" y="8572214"/>
            <a:ext cx="306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pl-PL" sz="32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styczeń 2020 </a:t>
            </a:r>
            <a:r>
              <a:rPr lang="pl-PL" sz="3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r.</a:t>
            </a:r>
          </a:p>
        </p:txBody>
      </p:sp>
      <p:sp>
        <p:nvSpPr>
          <p:cNvPr id="26" name="Romb 25"/>
          <p:cNvSpPr/>
          <p:nvPr/>
        </p:nvSpPr>
        <p:spPr>
          <a:xfrm>
            <a:off x="9120070" y="8260274"/>
            <a:ext cx="411316" cy="485058"/>
          </a:xfrm>
          <a:prstGeom prst="diamond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pl-PL" sz="3600" kern="1200">
              <a:solidFill>
                <a:prstClr val="white"/>
              </a:solidFill>
            </a:endParaRPr>
          </a:p>
        </p:txBody>
      </p:sp>
      <p:sp>
        <p:nvSpPr>
          <p:cNvPr id="27" name="Romb 26"/>
          <p:cNvSpPr/>
          <p:nvPr/>
        </p:nvSpPr>
        <p:spPr>
          <a:xfrm>
            <a:off x="5812654" y="8211665"/>
            <a:ext cx="411316" cy="485058"/>
          </a:xfrm>
          <a:prstGeom prst="diamond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pl-PL" sz="3600" kern="1200">
              <a:solidFill>
                <a:prstClr val="white"/>
              </a:solidFill>
            </a:endParaRPr>
          </a:p>
        </p:txBody>
      </p:sp>
      <p:sp>
        <p:nvSpPr>
          <p:cNvPr id="28" name="Romb 27"/>
          <p:cNvSpPr/>
          <p:nvPr/>
        </p:nvSpPr>
        <p:spPr>
          <a:xfrm>
            <a:off x="1276750" y="8176319"/>
            <a:ext cx="411316" cy="485058"/>
          </a:xfrm>
          <a:prstGeom prst="diamond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pl-PL" sz="3600" kern="1200">
              <a:solidFill>
                <a:prstClr val="white"/>
              </a:solidFill>
            </a:endParaRPr>
          </a:p>
        </p:txBody>
      </p:sp>
      <p:sp>
        <p:nvSpPr>
          <p:cNvPr id="29" name="Nawias klamrowy otwierający 28"/>
          <p:cNvSpPr/>
          <p:nvPr/>
        </p:nvSpPr>
        <p:spPr>
          <a:xfrm rot="5400000">
            <a:off x="19348113" y="5035721"/>
            <a:ext cx="1121387" cy="4997262"/>
          </a:xfrm>
          <a:prstGeom prst="leftBrace">
            <a:avLst>
              <a:gd name="adj1" fmla="val 8333"/>
              <a:gd name="adj2" fmla="val 50317"/>
            </a:avLst>
          </a:prstGeom>
          <a:ln w="44450">
            <a:solidFill>
              <a:srgbClr val="019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Tytuł 1"/>
          <p:cNvSpPr>
            <a:spLocks noGrp="1"/>
          </p:cNvSpPr>
          <p:nvPr>
            <p:ph type="title"/>
          </p:nvPr>
        </p:nvSpPr>
        <p:spPr>
          <a:xfrm>
            <a:off x="1476894" y="730251"/>
            <a:ext cx="21031200" cy="2179204"/>
          </a:xfrm>
        </p:spPr>
        <p:txBody>
          <a:bodyPr/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Ramy czasowe projektu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MonAliZa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2.0</a:t>
            </a:r>
            <a:endParaRPr lang="pl-PL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1" name="Nawias klamrowy otwierający 30"/>
          <p:cNvSpPr/>
          <p:nvPr/>
        </p:nvSpPr>
        <p:spPr>
          <a:xfrm rot="16200000">
            <a:off x="20268982" y="6827293"/>
            <a:ext cx="1003026" cy="6720638"/>
          </a:xfrm>
          <a:prstGeom prst="leftBrace">
            <a:avLst>
              <a:gd name="adj1" fmla="val 8333"/>
              <a:gd name="adj2" fmla="val 50317"/>
            </a:avLst>
          </a:prstGeom>
          <a:ln w="44450">
            <a:solidFill>
              <a:srgbClr val="019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16456465" y="10849016"/>
            <a:ext cx="77922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1175" lvl="0">
              <a:spcBef>
                <a:spcPts val="1200"/>
              </a:spcBef>
            </a:pPr>
            <a:r>
              <a:rPr lang="pl-PL" sz="4000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s</a:t>
            </a:r>
            <a:r>
              <a:rPr lang="pl-PL" sz="4000" dirty="0" smtClean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porządzenie makiet modułu </a:t>
            </a:r>
            <a:r>
              <a:rPr lang="pl-PL" sz="4000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zarządzania</a:t>
            </a:r>
          </a:p>
        </p:txBody>
      </p:sp>
    </p:spTree>
    <p:extLst>
      <p:ext uri="{BB962C8B-B14F-4D97-AF65-F5344CB8AC3E}">
        <p14:creationId xmlns:p14="http://schemas.microsoft.com/office/powerpoint/2010/main" val="332650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6894" y="730251"/>
            <a:ext cx="21031200" cy="1582643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Współpraca w przygotowaniu systemu</a:t>
            </a:r>
            <a:endParaRPr lang="pl-PL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220963" y="1884977"/>
            <a:ext cx="202871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W </a:t>
            </a:r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przygotowaniu </a:t>
            </a:r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koncepcji działania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systemu</a:t>
            </a:r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udział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brali przedstawiciele: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Kancelarii Prezesa Rady Ministrów,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Ministerstwa Finansów,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Ministerstwa Przedsiębiorczości i Technologii – obecnie Ministerstwo Rozwoju,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Ministerstwa Inwestycji i Rozwoju – obecnie Ministerstwo Funduszy i Polityki Regionalnej,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</a:t>
            </a:r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nternational </a:t>
            </a:r>
            <a:r>
              <a:rPr lang="fr-FR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Project Management Association Polska (IPMA </a:t>
            </a:r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Polska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) (w </a:t>
            </a:r>
            <a:r>
              <a:rPr lang="pl-PL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ramach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warsztatów)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220965" y="5775136"/>
            <a:ext cx="202871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W </a:t>
            </a:r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badaniu makiet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systemu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udział brali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przedstawiciele: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Kancelarii Prezesa Rady Ministrów,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Głównego Urzędu Miar,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Naukowej i Akademickiej Sieci Komputerowej – PIB.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2220965" y="8434188"/>
            <a:ext cx="191463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W</a:t>
            </a:r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testach </a:t>
            </a:r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prototypu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systemu przewidywany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jest udział przedstawicieli: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Kancelarii Prezesa Rady Ministrów, </a:t>
            </a:r>
            <a:endParaRPr lang="pl-PL" sz="4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Ministerstwa Funduszy i Polityki Regionalnej,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Ministerstwa Klimatu,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Ministerstwa </a:t>
            </a:r>
            <a:r>
              <a:rPr lang="pl-PL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Rolnictwa i Rozwoju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Wsi,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Ministerstwa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Infrastruktury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,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Sieci Badawczej Łukasiewicz.</a:t>
            </a:r>
            <a:endParaRPr lang="pl-PL" sz="40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85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63396" y="5702259"/>
            <a:ext cx="18920604" cy="1388534"/>
          </a:xfrm>
        </p:spPr>
        <p:txBody>
          <a:bodyPr/>
          <a:lstStyle/>
          <a:p>
            <a:r>
              <a:rPr lang="pl-PL" sz="7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Dziękuję</a:t>
            </a:r>
            <a:endParaRPr lang="pl-PL" sz="7200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5463396" y="5702259"/>
            <a:ext cx="14173200" cy="55584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pl-PL" sz="8000" b="0" i="0" u="none" strike="noStrike" kern="1200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endParaRPr lang="pl-PL" sz="48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230" y="12400909"/>
            <a:ext cx="1062771" cy="118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3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MonAliZa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2.0</a:t>
            </a:r>
            <a:endParaRPr lang="pl-PL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038807" y="2460296"/>
            <a:ext cx="22026465" cy="1049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2675" indent="-571500" algn="just">
              <a:buFont typeface="Arial" panose="020B0604020202020204" pitchFamily="34" charset="0"/>
              <a:buChar char="•"/>
            </a:pPr>
            <a:endParaRPr lang="pl-PL" sz="40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511175" algn="just">
              <a:spcBef>
                <a:spcPts val="2400"/>
              </a:spcBef>
            </a:pPr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System budowany przez MC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w celu usprawnienia procesu monitorowania projektów KRMC</a:t>
            </a:r>
          </a:p>
          <a:p>
            <a:pPr marL="511175" algn="just">
              <a:spcBef>
                <a:spcPts val="2400"/>
              </a:spcBef>
            </a:pPr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W </a:t>
            </a:r>
            <a:r>
              <a:rPr lang="pl-PL" sz="4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partnerstwie z KPRM</a:t>
            </a:r>
            <a:r>
              <a:rPr lang="pl-PL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zaprojektowany tak, żeby umożliwił monitorowanie i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zarządzanie </a:t>
            </a:r>
            <a:r>
              <a:rPr lang="pl-PL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projektami, programami i portfelami projektów całej administracji, w szczególności portfela projektów Rady Monitorowania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Portfela Projektów </a:t>
            </a:r>
            <a:r>
              <a:rPr lang="pl-PL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Strategicznych</a:t>
            </a:r>
          </a:p>
          <a:p>
            <a:pPr marL="511175" algn="just">
              <a:spcBef>
                <a:spcPts val="2400"/>
              </a:spcBef>
            </a:pPr>
            <a:r>
              <a:rPr lang="pl-PL" sz="4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Zostanie zintegrowany z nową wersją systemu SL2014</a:t>
            </a:r>
            <a:r>
              <a:rPr lang="pl-PL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w celu zapewnienia spójności </a:t>
            </a:r>
            <a:r>
              <a:rPr lang="pl-PL" sz="4000">
                <a:solidFill>
                  <a:schemeClr val="tx2">
                    <a:lumMod val="75000"/>
                  </a:schemeClr>
                </a:solidFill>
                <a:latin typeface="+mn-lt"/>
              </a:rPr>
              <a:t>danych </a:t>
            </a:r>
            <a:r>
              <a:rPr lang="pl-PL" sz="400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pl-PL" sz="400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pl-PL" sz="400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 </a:t>
            </a:r>
            <a:r>
              <a:rPr lang="pl-PL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minimalizacji pracy związanej z raportowaniem </a:t>
            </a:r>
          </a:p>
          <a:p>
            <a:pPr marL="511175" algn="just">
              <a:spcBef>
                <a:spcPts val="2400"/>
              </a:spcBef>
            </a:pPr>
            <a:r>
              <a:rPr lang="pl-PL" sz="4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Projekt będzie realizowany w dwóch etapach</a:t>
            </a:r>
            <a:r>
              <a:rPr lang="pl-PL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:</a:t>
            </a:r>
          </a:p>
          <a:p>
            <a:pPr marL="511175" lvl="4" indent="0" algn="just">
              <a:spcBef>
                <a:spcPts val="1200"/>
              </a:spcBef>
            </a:pP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			- Etap </a:t>
            </a:r>
            <a:r>
              <a:rPr lang="pl-PL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 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(koniec 2020) – </a:t>
            </a:r>
            <a:r>
              <a:rPr lang="pl-PL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moduł monitorowania projektów, programów i 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portfeli,</a:t>
            </a:r>
          </a:p>
          <a:p>
            <a:pPr marL="511175" lvl="4" indent="0" algn="just">
              <a:spcBef>
                <a:spcPts val="1200"/>
              </a:spcBef>
            </a:pP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			- Etap II (koniec 2021) – moduł zarządzania projektami, programami i portfelami.</a:t>
            </a:r>
          </a:p>
          <a:p>
            <a:pPr marL="511175" lvl="4" indent="0" algn="just">
              <a:spcBef>
                <a:spcPts val="2400"/>
              </a:spcBef>
            </a:pPr>
            <a:r>
              <a:rPr lang="pl-PL" sz="4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Przewiduje się możliwość</a:t>
            </a:r>
            <a:r>
              <a:rPr lang="pl-PL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udostępniania instancji systemu do wykorzystania przez poszczególne podmioty </a:t>
            </a:r>
            <a:r>
              <a:rPr lang="pl-PL" sz="4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na wewnętrzne potrzeby</a:t>
            </a:r>
          </a:p>
          <a:p>
            <a:pPr marL="511175" algn="just">
              <a:lnSpc>
                <a:spcPct val="110000"/>
              </a:lnSpc>
            </a:pPr>
            <a:endParaRPr lang="pl-PL" sz="4400" dirty="0">
              <a:solidFill>
                <a:schemeClr val="bg2">
                  <a:lumMod val="25000"/>
                </a:schemeClr>
              </a:solidFill>
            </a:endParaRPr>
          </a:p>
          <a:p>
            <a:pPr marL="1082675" indent="-5715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l-PL" sz="4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8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MonAliZa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2.0</a:t>
            </a:r>
            <a:endParaRPr lang="pl-PL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0" y="2586211"/>
            <a:ext cx="9476509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1175" lvl="0" algn="just"/>
            <a:endParaRPr lang="pl-PL" sz="40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511175" lvl="0" algn="just"/>
            <a:r>
              <a:rPr lang="pl-PL" sz="4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W</a:t>
            </a:r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ystandaryzowane narzędzie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zgodne </a:t>
            </a:r>
            <a:b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z rekomendacjami KPRM w zakresie zarządzania projektami i programami</a:t>
            </a:r>
          </a:p>
          <a:p>
            <a:pPr marL="1082675" lvl="0" indent="-571500" algn="just">
              <a:buFont typeface="Arial" panose="020B0604020202020204" pitchFamily="34" charset="0"/>
              <a:buChar char="•"/>
            </a:pPr>
            <a:endParaRPr lang="pl-PL" sz="4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511175" lvl="0" algn="just"/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Monitorowane we wszystkich fazach cyklu życia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, w tym osiągniętych rezultatów po zamknięciu projektu</a:t>
            </a:r>
          </a:p>
          <a:p>
            <a:pPr marL="1082675" lvl="0" indent="-571500" algn="just">
              <a:buFont typeface="Arial" panose="020B0604020202020204" pitchFamily="34" charset="0"/>
              <a:buChar char="•"/>
            </a:pPr>
            <a:endParaRPr lang="pl-PL" sz="40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511175" lvl="0" algn="just"/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Zmniejszenie pracochłonności procesu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przy jednoczesnym podniesieniu jakości danych i efektywności monitorowania</a:t>
            </a:r>
          </a:p>
          <a:p>
            <a:pPr marL="1082675" lvl="0" indent="-571500" algn="just">
              <a:buFont typeface="Arial" panose="020B0604020202020204" pitchFamily="34" charset="0"/>
              <a:buChar char="•"/>
            </a:pPr>
            <a:endParaRPr lang="pl-PL" sz="40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511175" lvl="0" algn="just"/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Możliwość eliminacji wielu narzędzi </a:t>
            </a:r>
            <a:b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 sposobów monitorowania projektów </a:t>
            </a:r>
            <a:b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w administracji</a:t>
            </a:r>
            <a:endParaRPr lang="pl-PL" sz="4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1082675" lvl="0" indent="-571500" algn="just">
              <a:buFont typeface="Arial" panose="020B0604020202020204" pitchFamily="34" charset="0"/>
              <a:buChar char="•"/>
            </a:pPr>
            <a:endParaRPr lang="pl-PL" sz="4000" dirty="0" smtClean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1082675" lvl="0" indent="-571500" algn="just">
              <a:buFont typeface="Arial" panose="020B0604020202020204" pitchFamily="34" charset="0"/>
              <a:buChar char="•"/>
            </a:pPr>
            <a:endParaRPr lang="pl-PL" sz="4000" dirty="0" smtClean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178" y="2304288"/>
            <a:ext cx="14109822" cy="110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Wygląd i ergonomia</a:t>
            </a:r>
            <a:endParaRPr lang="pl-PL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6105909" y="3069335"/>
            <a:ext cx="8047369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Ergonomiczny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interfejs użytkownika</a:t>
            </a:r>
            <a:r>
              <a:rPr lang="pl-PL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dostosowany do standardów WCAG</a:t>
            </a:r>
          </a:p>
          <a:p>
            <a:pPr marL="1143000" indent="-1143000" algn="l">
              <a:buFont typeface="Arial" panose="020B0604020202020204" pitchFamily="34" charset="0"/>
              <a:buChar char="•"/>
            </a:pPr>
            <a:endParaRPr lang="pl-PL" sz="40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l"/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Tworzenie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nowych projektów </a:t>
            </a:r>
            <a:b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na podstawie wzorców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l-PL" sz="4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l"/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Kontrola poprawności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wprowadzania danych – kontekstowe podpowiedzi </a:t>
            </a:r>
            <a:b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 walidacje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l-PL" sz="4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l"/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Przegląd i analiza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danych w różnych widokach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l-PL" sz="4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l"/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Dedykowane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panele użytkownika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69" y="3072384"/>
            <a:ext cx="15009058" cy="861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9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Zakres danych i informacji</a:t>
            </a:r>
            <a:endParaRPr lang="pl-PL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077158" y="2903340"/>
            <a:ext cx="8103418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Dane podstawowe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projektów, programów i portfeli projektów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l-PL" sz="40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l"/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Kamienie milowe, działania, produkty i rezultaty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(działania projektowe przedstawione w formie graficznej na wykresie Gantta)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l-PL" sz="40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l"/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Cele i korzyści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wraz z miernikami ich osiągnięcia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l-PL" sz="40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l"/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Budżet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i stan jego wykonania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l-PL" sz="40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l"/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Ryzyka, problemy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, doświadczenia </a:t>
            </a:r>
            <a:b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 rekomendacje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592" y="3138055"/>
            <a:ext cx="14736648" cy="835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2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Raportowanie…</a:t>
            </a:r>
            <a:endParaRPr lang="pl-PL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509462" y="2763981"/>
            <a:ext cx="8847991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Możliwość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wykorzystania gotowych wzorów raportów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prezentujących zestawienia, wykresy, </a:t>
            </a:r>
            <a:r>
              <a:rPr lang="pl-PL" sz="40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dashboardy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  <a:r>
              <a:rPr lang="pl-PL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 </a:t>
            </a:r>
            <a:endParaRPr lang="pl-PL" sz="4000" b="1" dirty="0" smtClean="0">
              <a:solidFill>
                <a:schemeClr val="tx2">
                  <a:lumMod val="75000"/>
                </a:schemeClr>
              </a:solidFill>
              <a:latin typeface="Calibri" panose="020F0502020204030204"/>
            </a:endParaRPr>
          </a:p>
          <a:p>
            <a:pPr algn="l"/>
            <a:endParaRPr lang="pl-PL" sz="4000" b="1" dirty="0">
              <a:solidFill>
                <a:schemeClr val="tx2">
                  <a:lumMod val="75000"/>
                </a:schemeClr>
              </a:solidFill>
              <a:latin typeface="Calibri" panose="020F0502020204030204"/>
            </a:endParaRPr>
          </a:p>
          <a:p>
            <a:pPr algn="l"/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Raporty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statusowe, porównawcze, analiza trendów</a:t>
            </a:r>
          </a:p>
          <a:p>
            <a:pPr algn="l"/>
            <a:endParaRPr lang="pl-PL" sz="4000" b="1" dirty="0">
              <a:solidFill>
                <a:schemeClr val="tx2">
                  <a:lumMod val="75000"/>
                </a:schemeClr>
              </a:solidFill>
              <a:latin typeface="Calibri" panose="020F0502020204030204"/>
            </a:endParaRPr>
          </a:p>
          <a:p>
            <a:pPr algn="l"/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Tworzenie </a:t>
            </a:r>
            <a:r>
              <a:rPr lang="pl-PL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własnych raportów </a:t>
            </a:r>
            <a:r>
              <a:rPr lang="pl-PL" sz="400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przy wykorzystaniu narzędzi BI dzięki możliwości eksportowania danych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/>
            </a:r>
            <a:b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</a:b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do </a:t>
            </a:r>
            <a:r>
              <a:rPr lang="pl-PL" sz="400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plików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.</a:t>
            </a:r>
          </a:p>
          <a:p>
            <a:pPr algn="l"/>
            <a:endParaRPr lang="pl-PL" sz="4000" dirty="0">
              <a:solidFill>
                <a:schemeClr val="tx2">
                  <a:lumMod val="75000"/>
                </a:schemeClr>
              </a:solidFill>
              <a:latin typeface="Calibri" panose="020F0502020204030204"/>
            </a:endParaRPr>
          </a:p>
          <a:p>
            <a:pPr algn="l"/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Generowanie raportów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według wzoru KRMC na podstawie wprowadzonych danych </a:t>
            </a:r>
            <a:endParaRPr lang="pl-PL" sz="4000" dirty="0">
              <a:solidFill>
                <a:schemeClr val="tx2">
                  <a:lumMod val="75000"/>
                </a:schemeClr>
              </a:solidFill>
              <a:latin typeface="Calibri" panose="020F0502020204030204"/>
            </a:endParaRPr>
          </a:p>
          <a:p>
            <a:pPr algn="l"/>
            <a:endParaRPr lang="pl-PL" sz="40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870" y="2912716"/>
            <a:ext cx="13831200" cy="906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… i analiza danych</a:t>
            </a:r>
            <a:endParaRPr lang="pl-PL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512274" y="2784763"/>
            <a:ext cx="886557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Możliwość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wykorzystania gotowych wzorów raportów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prezentujących zestawienia, wykresy, </a:t>
            </a:r>
            <a:r>
              <a:rPr lang="pl-PL" sz="40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dashboardy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  <a:r>
              <a:rPr lang="pl-PL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 </a:t>
            </a:r>
            <a:endParaRPr lang="pl-PL" sz="4000" b="1" dirty="0" smtClean="0">
              <a:solidFill>
                <a:schemeClr val="tx2">
                  <a:lumMod val="75000"/>
                </a:schemeClr>
              </a:solidFill>
              <a:latin typeface="Calibri" panose="020F0502020204030204"/>
            </a:endParaRPr>
          </a:p>
          <a:p>
            <a:pPr algn="l"/>
            <a:endParaRPr lang="pl-PL" sz="4000" b="1" dirty="0">
              <a:solidFill>
                <a:schemeClr val="tx2">
                  <a:lumMod val="75000"/>
                </a:schemeClr>
              </a:solidFill>
              <a:latin typeface="Calibri" panose="020F0502020204030204"/>
            </a:endParaRPr>
          </a:p>
          <a:p>
            <a:pPr algn="l"/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Raporty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statusowe, porównawcze, analiza trendów</a:t>
            </a:r>
          </a:p>
          <a:p>
            <a:pPr algn="l"/>
            <a:endParaRPr lang="pl-PL" sz="4000" b="1" dirty="0">
              <a:solidFill>
                <a:schemeClr val="tx2">
                  <a:lumMod val="75000"/>
                </a:schemeClr>
              </a:solidFill>
              <a:latin typeface="Calibri" panose="020F0502020204030204"/>
            </a:endParaRPr>
          </a:p>
          <a:p>
            <a:pPr algn="l"/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Tworzenie </a:t>
            </a:r>
            <a:r>
              <a:rPr lang="pl-PL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własnych raportów </a:t>
            </a:r>
            <a:r>
              <a:rPr lang="pl-PL" sz="400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przy wykorzystaniu narzędzi BI dzięki możliwości eksportowania danych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/>
            </a:r>
            <a:b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</a:b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do </a:t>
            </a:r>
            <a:r>
              <a:rPr lang="pl-PL" sz="400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plików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.</a:t>
            </a:r>
          </a:p>
          <a:p>
            <a:pPr algn="l"/>
            <a:endParaRPr lang="pl-PL" sz="4000" dirty="0">
              <a:solidFill>
                <a:schemeClr val="tx2">
                  <a:lumMod val="75000"/>
                </a:schemeClr>
              </a:solidFill>
              <a:latin typeface="Calibri" panose="020F0502020204030204"/>
            </a:endParaRPr>
          </a:p>
          <a:p>
            <a:pPr algn="l"/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Generowanie raportów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według wzoru KRMC na podstawie wprowadzonych danych </a:t>
            </a:r>
            <a:endParaRPr lang="pl-PL" sz="4000" dirty="0">
              <a:solidFill>
                <a:schemeClr val="tx2">
                  <a:lumMod val="75000"/>
                </a:schemeClr>
              </a:solidFill>
              <a:latin typeface="Calibri" panose="020F0502020204030204"/>
            </a:endParaRPr>
          </a:p>
          <a:p>
            <a:pPr algn="l"/>
            <a:endParaRPr lang="pl-PL" sz="40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50" y="2909455"/>
            <a:ext cx="13830300" cy="841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5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Monitorowanie – systemowa obsługa procesu</a:t>
            </a:r>
            <a:endParaRPr lang="pl-PL" sz="4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056271" y="2472436"/>
            <a:ext cx="951668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l">
              <a:buFont typeface="Arial" panose="020B0604020202020204" pitchFamily="34" charset="0"/>
              <a:buChar char="•"/>
            </a:pPr>
            <a:endParaRPr lang="pl-PL" sz="40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l"/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Wprowadzanie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danych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zatwierdzanie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akceptacja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danych / raportów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pl-PL" sz="4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generowanie</a:t>
            </a:r>
            <a:r>
              <a:rPr lang="pl-PL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 </a:t>
            </a:r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wyświetlanie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raportów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pl-PL" sz="40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l"/>
            <a:endParaRPr lang="pl-PL" sz="40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l"/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Opiniowanie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danych/raportów 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generowanie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i </a:t>
            </a:r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wyświetlanie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tabeli uwag</a:t>
            </a:r>
            <a:endParaRPr lang="pl-PL" sz="4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pl-PL" sz="40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l"/>
            <a:endParaRPr lang="pl-PL" sz="40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l"/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Potwierdzanie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uzgodnionych raportów.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956" y="1942084"/>
            <a:ext cx="11845216" cy="1157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1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Monitorowanie </a:t>
            </a:r>
            <a:r>
              <a:rPr lang="pl-PL" sz="4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(cd.)</a:t>
            </a:r>
            <a:endParaRPr lang="pl-PL" sz="4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114940" y="10116630"/>
            <a:ext cx="230337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Automatyczna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ocena stanu projektu i jego poszczególnych obszarów</a:t>
            </a:r>
          </a:p>
          <a:p>
            <a:pPr algn="l"/>
            <a:endParaRPr lang="pl-PL" sz="60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114945" y="10932238"/>
            <a:ext cx="23033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Automatyczne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 przypisanie statusów </a:t>
            </a:r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RAG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 (</a:t>
            </a:r>
            <a:r>
              <a:rPr lang="pl-PL" sz="40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Red-</a:t>
            </a:r>
            <a:r>
              <a:rPr lang="pl-PL" sz="4000" i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Amber</a:t>
            </a:r>
            <a:r>
              <a:rPr lang="pl-PL" sz="4000" i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-Green</a:t>
            </a:r>
            <a:r>
              <a:rPr lang="pl-PL" sz="4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) </a:t>
            </a:r>
            <a:r>
              <a:rPr lang="pl-PL" sz="4000" dirty="0">
                <a:solidFill>
                  <a:schemeClr val="tx2">
                    <a:lumMod val="75000"/>
                  </a:schemeClr>
                </a:solidFill>
                <a:latin typeface="Calibri" panose="020F0502020204030204"/>
              </a:rPr>
              <a:t>na podstawie zdefiniowanych algorytmów.</a:t>
            </a:r>
            <a:endParaRPr lang="pl-PL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40" y="2967956"/>
            <a:ext cx="22978976" cy="619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9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Projekt niestandardowy">
  <a:themeElements>
    <a:clrScheme name="M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0B0F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ablon MC" id="{374CC8E9-F077-4042-A453-3BF68FEF008B}" vid="{32E8D8E4-F67D-4B96-AE7F-8B905EA54E1F}"/>
    </a:ext>
  </a:extLst>
</a:theme>
</file>

<file path=ppt/theme/theme2.xml><?xml version="1.0" encoding="utf-8"?>
<a:theme xmlns:a="http://schemas.openxmlformats.org/drawingml/2006/main" name="1_Projekt niestandardowy">
  <a:themeElements>
    <a:clrScheme name="M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0B0F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ablon MC" id="{374CC8E9-F077-4042-A453-3BF68FEF008B}" vid="{32E8D8E4-F67D-4B96-AE7F-8B905EA54E1F}"/>
    </a:ext>
  </a:extLst>
</a:theme>
</file>

<file path=ppt/theme/theme3.xml><?xml version="1.0" encoding="utf-8"?>
<a:theme xmlns:a="http://schemas.openxmlformats.org/drawingml/2006/main" name="2_Projekt niestandardowy">
  <a:themeElements>
    <a:clrScheme name="M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0B0F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ablon MC" id="{374CC8E9-F077-4042-A453-3BF68FEF008B}" vid="{32E8D8E4-F67D-4B96-AE7F-8B905EA54E1F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0" b="0" i="0" u="none" strike="noStrike" cap="none" spc="0" normalizeH="0" baseline="0">
            <a:ln>
              <a:noFill/>
            </a:ln>
            <a:solidFill>
              <a:srgbClr val="FF5100"/>
            </a:solidFill>
            <a:effectLst/>
            <a:uFillTx/>
            <a:latin typeface="Bebas Neue Bold"/>
            <a:ea typeface="Bebas Neue Bold"/>
            <a:cs typeface="Bebas Neue Bold"/>
            <a:sym typeface="Bebas Neue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294E74E3545E429DEBF4169CB792A6" ma:contentTypeVersion="1" ma:contentTypeDescription="Utwórz nowy dokument." ma:contentTypeScope="" ma:versionID="e5da7edd8866d26c61e0d0765e95f7b8">
  <xsd:schema xmlns:xsd="http://www.w3.org/2001/XMLSchema" xmlns:xs="http://www.w3.org/2001/XMLSchema" xmlns:p="http://schemas.microsoft.com/office/2006/metadata/properties" xmlns:ns2="3a019021-2db9-4573-874a-1cac295e69ae" targetNamespace="http://schemas.microsoft.com/office/2006/metadata/properties" ma:root="true" ma:fieldsID="507f483d23b8cc673073124fad543531" ns2:_="">
    <xsd:import namespace="3a019021-2db9-4573-874a-1cac295e69a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19021-2db9-4573-874a-1cac295e69a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a019021-2db9-4573-874a-1cac295e69ae">33EXR6SS6JYP-879869975-252</_dlc_DocId>
    <_dlc_DocIdUrl xmlns="3a019021-2db9-4573-874a-1cac295e69ae">
      <Url>http://docs.mc.gov.pl/proj/pts/_layouts/15/DocIdRedir.aspx?ID=33EXR6SS6JYP-879869975-252</Url>
      <Description>33EXR6SS6JYP-879869975-252</Description>
    </_dlc_DocIdUrl>
  </documentManagement>
</p:properties>
</file>

<file path=customXml/itemProps1.xml><?xml version="1.0" encoding="utf-8"?>
<ds:datastoreItem xmlns:ds="http://schemas.openxmlformats.org/officeDocument/2006/customXml" ds:itemID="{53ACD749-90F4-41D6-B4C9-203A392865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019021-2db9-4573-874a-1cac295e69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539D73-BFC1-4774-934A-CD612FCD932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74989E4-55FC-40B8-937E-902C2569A31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336F7CB-D00C-46D8-8B69-766012B88C99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a019021-2db9-4573-874a-1cac295e69ae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Szablon MC</Template>
  <TotalTime>56622</TotalTime>
  <Words>462</Words>
  <Application>Microsoft Office PowerPoint</Application>
  <PresentationFormat>Niestandardowy</PresentationFormat>
  <Paragraphs>113</Paragraphs>
  <Slides>12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12</vt:i4>
      </vt:variant>
    </vt:vector>
  </HeadingPairs>
  <TitlesOfParts>
    <vt:vector size="23" baseType="lpstr">
      <vt:lpstr>Arial</vt:lpstr>
      <vt:lpstr>Bebas Neue Bold</vt:lpstr>
      <vt:lpstr>Calibri</vt:lpstr>
      <vt:lpstr>Calibri Light</vt:lpstr>
      <vt:lpstr>Helvetica Neue</vt:lpstr>
      <vt:lpstr>Roboto Medium</vt:lpstr>
      <vt:lpstr>Times New Roman</vt:lpstr>
      <vt:lpstr>Wingdings</vt:lpstr>
      <vt:lpstr>Projekt niestandardowy</vt:lpstr>
      <vt:lpstr>1_Projekt niestandardowy</vt:lpstr>
      <vt:lpstr>2_Projekt niestandardowy</vt:lpstr>
      <vt:lpstr>System MonAliZa 2.0</vt:lpstr>
      <vt:lpstr>MonAliZa 2.0</vt:lpstr>
      <vt:lpstr>MonAliZa 2.0</vt:lpstr>
      <vt:lpstr>Wygląd i ergonomia</vt:lpstr>
      <vt:lpstr>Zakres danych i informacji</vt:lpstr>
      <vt:lpstr>Raportowanie…</vt:lpstr>
      <vt:lpstr>… i analiza danych</vt:lpstr>
      <vt:lpstr>Monitorowanie – systemowa obsługa procesu</vt:lpstr>
      <vt:lpstr>Monitorowanie (cd.)</vt:lpstr>
      <vt:lpstr>Ramy czasowe projektu MonAliZa 2.0</vt:lpstr>
      <vt:lpstr>Współpraca w przygotowaniu systemu</vt:lpstr>
      <vt:lpstr>Dziękuję</vt:lpstr>
    </vt:vector>
  </TitlesOfParts>
  <Company>Ministerstwo Cyfryzacji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zarządzania zasobami informatycznymi</dc:title>
  <dc:creator>Lukasz.Buraczynski@mc.gov.pl</dc:creator>
  <cp:lastModifiedBy>Paziewski Jacek</cp:lastModifiedBy>
  <cp:revision>803</cp:revision>
  <cp:lastPrinted>2020-05-15T07:24:42Z</cp:lastPrinted>
  <dcterms:created xsi:type="dcterms:W3CDTF">2017-03-20T15:53:16Z</dcterms:created>
  <dcterms:modified xsi:type="dcterms:W3CDTF">2020-05-18T11:54:53Z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0x01010032294E74E3545E429DEBF4169CB792A6</vt:lpwstr>
  </property>
  <property fmtid="{D5CDD505-2E9C-101B-9397-08002B2CF9AE}" pid="3" name="_dlc_DocIdItemGuid">
    <vt:lpwstr>6d1ae0cf-129a-45ee-872f-208b7dfff0c9</vt:lpwstr>
  </property>
</Properties>
</file>