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  <p:sldMasterId id="2147483674" r:id="rId2"/>
  </p:sldMasterIdLst>
  <p:notesMasterIdLst>
    <p:notesMasterId r:id="rId21"/>
  </p:notesMasterIdLst>
  <p:sldIdLst>
    <p:sldId id="256" r:id="rId3"/>
    <p:sldId id="277" r:id="rId4"/>
    <p:sldId id="257" r:id="rId5"/>
    <p:sldId id="258" r:id="rId6"/>
    <p:sldId id="264" r:id="rId7"/>
    <p:sldId id="259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  <p:embeddedFont>
      <p:font typeface="Palatino Linotype" panose="02040502050505030304" pitchFamily="18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59192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22557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7086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9607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175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2552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3665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3446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440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4334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6965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336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9841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369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6377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3324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000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7659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357430"/>
            <a:ext cx="9144000" cy="1357322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 smtClean="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TEMAT: </a:t>
            </a:r>
            <a:r>
              <a:rPr lang="pl-PL" sz="2880" dirty="0" smtClean="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36</a:t>
            </a:r>
            <a:r>
              <a:rPr lang="pl-PL" sz="2880" b="1" i="0" u="none" strike="noStrike" cap="none" dirty="0" smtClean="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pl-PL" sz="288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 smtClean="0"/>
              <a:t>Wydawanie sygnałów i poleceń uczestnikom ruchu </a:t>
            </a:r>
            <a:br>
              <a:rPr lang="pl-PL" sz="2880" dirty="0" smtClean="0"/>
            </a:br>
            <a:r>
              <a:rPr lang="pl-PL" sz="2880" dirty="0" smtClean="0"/>
              <a:t>lub innym osobom znajdującym się na drodze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SZKOLENIE  PODSTAWOWE </a:t>
            </a:r>
            <a:b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223837" y="1500174"/>
            <a:ext cx="8920163" cy="2031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W celu wykonania zmiany kierunku ruchu kierujący ruchem wybiera najdogodniejszy moment, a następnie: podnosi prawą rękę przodem do góry tak, aby dłoń znalazła się powyżej głowy, a ręka była lekko zgięta w łokciu; podczas podnoszenia ręki i po zakończeniu tej czynności strażak upewnia się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czy wszyscy uczestnicy ruchu zastosowali się do sygnału zabraniającego wjazdu i wejścia na skrzyżowanie.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0439"/>
            <a:ext cx="2209800" cy="3357562"/>
          </a:xfrm>
          <a:prstGeom prst="rect">
            <a:avLst/>
          </a:prstGeom>
          <a:noFill/>
        </p:spPr>
      </p:pic>
      <p:cxnSp>
        <p:nvCxnSpPr>
          <p:cNvPr id="18" name="Łącznik prosty ze strzałką 17"/>
          <p:cNvCxnSpPr/>
          <p:nvPr/>
        </p:nvCxnSpPr>
        <p:spPr>
          <a:xfrm>
            <a:off x="2357422" y="471488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500438"/>
            <a:ext cx="2247900" cy="3357562"/>
          </a:xfrm>
          <a:prstGeom prst="rect">
            <a:avLst/>
          </a:prstGeom>
          <a:noFill/>
        </p:spPr>
      </p:pic>
      <p:cxnSp>
        <p:nvCxnSpPr>
          <p:cNvPr id="20" name="Łącznik prosty ze strzałką 19"/>
          <p:cNvCxnSpPr/>
          <p:nvPr/>
        </p:nvCxnSpPr>
        <p:spPr>
          <a:xfrm>
            <a:off x="5857884" y="471488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6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2775" y="3500439"/>
            <a:ext cx="2181225" cy="33575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4571999" y="1636811"/>
            <a:ext cx="3987529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428736"/>
            <a:ext cx="4000500" cy="233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Następnie wykonuje zwrot o 90° w lewo lub prawo z podniesioną prawą ręką do góry i po upewnieniu się, że wszyscy opuścili skrzyżowanie; wyciąga poziomo obie ręce w bok na wysokość barków.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4572000" y="1500174"/>
            <a:ext cx="41434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Prawą ręką zgiętą w łokciu wykonuje ruch łukiem przed sobą (dłoń na wysokości twarzy) do lewego barku; 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jednocześnie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lewą rękę zgina w łokciu   i kieruje w górę za siebie na wysokość lewego ucha, po czym obie ręce opuszcza w dół wzdłuż tułowia.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643314"/>
            <a:ext cx="2981325" cy="3214686"/>
          </a:xfrm>
          <a:prstGeom prst="rect">
            <a:avLst/>
          </a:prstGeom>
          <a:noFill/>
        </p:spPr>
      </p:pic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3643314"/>
            <a:ext cx="2181225" cy="32146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107950" y="1928803"/>
            <a:ext cx="8920163" cy="350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Kierujący ruchem w celu zwrócenia uwagi kierujących i pieszych na podawane sygnały może używać gwizdka służbowego.</a:t>
            </a:r>
          </a:p>
          <a:p>
            <a:pPr>
              <a:buNone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Częstotliwość zmian kierunku ruchu powinna być dostosowana do natężenia ruchu na drodze oraz rodzaju i liczby nadjeżdżających pojazdów, tak aby nie dopuścić do blokowania skrzyżowania.</a:t>
            </a:r>
          </a:p>
          <a:p>
            <a:pPr>
              <a:buNone/>
            </a:pPr>
            <a:r>
              <a:rPr lang="pl-PL" sz="2400" dirty="0" smtClean="0">
                <a:latin typeface="Times New Roman" pitchFamily="18" charset="0"/>
                <a:cs typeface="Times New Roman" pitchFamily="18" charset="0"/>
              </a:rPr>
              <a:t>  Kierujący ruchem w miarę możliwości powinien umożliwić           w pierwszej kolejności przejazd pojazdom komunikacji zbiorowej (tramwaje, autobusy, trolejbusy) oraz pojazdom długim, ciężkim     i powolnym.</a:t>
            </a:r>
            <a:endParaRPr lang="pl-PL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142844" y="1571612"/>
            <a:ext cx="8920163" cy="172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celu zatrzymania pojazdu nadjeżdżającego z lewej strony kierujący ruchem wyciąga w bok lewą rękę zgiętą w łokciu, przedramię i dłoń skierowane w górę, dłoń zwrócona wewnętrzną stroną w kierunku zatrzymywanych pojazdów, analogicznie postępuje się w sytuacji zatrzymania pojazdu nadjeżdżającego         z   prawej strony gestykulując prawą ręką.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214686"/>
            <a:ext cx="2200275" cy="3467100"/>
          </a:xfrm>
          <a:prstGeom prst="rect">
            <a:avLst/>
          </a:prstGeom>
          <a:noFill/>
        </p:spPr>
      </p:pic>
      <p:pic>
        <p:nvPicPr>
          <p:cNvPr id="18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3214686"/>
            <a:ext cx="2190750" cy="3457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500174"/>
            <a:ext cx="8920163" cy="1415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przypadku sprowadzania pojazdu do kierującego ruchem na linię osi skrzyżowania (na kierunku otwartym) kierujący ruchem powinien wykonać ręką ruch po łuku w płaszczyźnie pionowej, zginając rękę harmonijnie w łokciu, nadgarstku i samej dłoni.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928934"/>
            <a:ext cx="2162175" cy="3429001"/>
          </a:xfrm>
          <a:prstGeom prst="rect">
            <a:avLst/>
          </a:prstGeom>
          <a:noFill/>
        </p:spPr>
      </p:pic>
      <p:pic>
        <p:nvPicPr>
          <p:cNvPr id="18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928934"/>
            <a:ext cx="2190750" cy="3429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500174"/>
            <a:ext cx="8920163" cy="2954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celu przepuszczenia pojazdów jadących z lewej strony i skręcających w lewo bez objeżdżania kierującego ruchem wykonuje on następujące czynności: ustala odpowiedni moment do zatrzymania pojazdów; przyspiesza ruch tych, którzy znajdują się blisko skrzyżowania; wydaje polecenie zatrzymania się zgodnie             z zasadami; po upewnieniu się, że kierujący pojazdami 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zauważyli sygnał i stosują się do niego (np. zatrzymali się),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wyciąga prawą rękę lekko zgiętą w łokciu przed siebie 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(dłoń w płaszczyźnie pionowej, palce złączone) i wysuwa </a:t>
            </a:r>
          </a:p>
          <a:p>
            <a:pPr algn="just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lewą nogę do przodu.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7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857496"/>
            <a:ext cx="2386014" cy="37862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214282" y="1428736"/>
            <a:ext cx="5419733" cy="3262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W celu przepuszczenia pojazdów jadących          z prawej strony i skręcających w lewo bez objeżdżania kierującego ruchem wykonuje on następujące czynności: zatrzymuje pojazdy nadjeżdżające z lewej strony przez podniesienie pionowo w bok lewej ręki, zgiętej w łokciu pod kątem prostym, tak aby         wewnętrzna strona dłoni (palce złączone)</a:t>
            </a:r>
          </a:p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                była zwrócona do nadjeżdżających </a:t>
            </a:r>
          </a:p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                 pojazdów.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714976" y="1500174"/>
            <a:ext cx="34290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Prawą ręką wskazuje pierwszy pojazd skręcający w lewo         z prawej strony i przenosząc ją górą za siebie na wysokości prawej części karku - zezwala na skręcenie w lewo za sobą. 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29066"/>
            <a:ext cx="2190750" cy="2928934"/>
          </a:xfrm>
          <a:prstGeom prst="rect">
            <a:avLst/>
          </a:prstGeom>
          <a:noFill/>
        </p:spPr>
      </p:pic>
      <p:pic>
        <p:nvPicPr>
          <p:cNvPr id="19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3500438"/>
            <a:ext cx="1944200" cy="3028948"/>
          </a:xfrm>
          <a:prstGeom prst="rect">
            <a:avLst/>
          </a:prstGeom>
          <a:noFill/>
        </p:spPr>
      </p:pic>
      <p:pic>
        <p:nvPicPr>
          <p:cNvPr id="21" name="Picture 6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52923" y="3500438"/>
            <a:ext cx="1891077" cy="2967034"/>
          </a:xfrm>
          <a:prstGeom prst="rect">
            <a:avLst/>
          </a:prstGeom>
          <a:noFill/>
        </p:spPr>
      </p:pic>
      <p:cxnSp>
        <p:nvCxnSpPr>
          <p:cNvPr id="20" name="Łącznik prosty ze strzałką 19"/>
          <p:cNvCxnSpPr/>
          <p:nvPr/>
        </p:nvCxnSpPr>
        <p:spPr>
          <a:xfrm>
            <a:off x="6858016" y="5072074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6" name="Symbol zastępczy tekstu 15"/>
          <p:cNvSpPr>
            <a:spLocks noGrp="1"/>
          </p:cNvSpPr>
          <p:nvPr>
            <p:ph type="body" idx="2"/>
          </p:nvPr>
        </p:nvSpPr>
        <p:spPr>
          <a:xfrm>
            <a:off x="0" y="1643050"/>
            <a:ext cx="5214942" cy="233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Jeżeli do skrzyżowania zbliża się pojazd uprzywilejowany, kierujący ruchem powinien zapewnić mu bezpieczny przejazd poprzez zatrzymanie całego ruchu pojazdów i pieszych. W tym celu daje kilka sygnałów gwizdkiem, z jednoczesnym podniesieniem prawej ręki do góry, dając sygnał „uwaga”.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7" name="Picture 2" descr="http://www.opocznopowiat.pl/uploads/pub/news/news_1177/zajawki/6a904245d8d37f66099ea416adf086c667090d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3975" y="1428736"/>
            <a:ext cx="4010025" cy="2247901"/>
          </a:xfrm>
          <a:prstGeom prst="rect">
            <a:avLst/>
          </a:prstGeom>
          <a:noFill/>
        </p:spPr>
      </p:pic>
      <p:pic>
        <p:nvPicPr>
          <p:cNvPr id="18" name="Picture 4" descr="http://www.psp-nowysacz.pl/edc_media/List/Item-1583/Image5/800x600mAUTOcWHIT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0504"/>
            <a:ext cx="4405290" cy="2477976"/>
          </a:xfrm>
          <a:prstGeom prst="rect">
            <a:avLst/>
          </a:prstGeom>
          <a:noFill/>
        </p:spPr>
      </p:pic>
      <p:sp>
        <p:nvSpPr>
          <p:cNvPr id="19" name="Prostokąt 18"/>
          <p:cNvSpPr/>
          <p:nvPr/>
        </p:nvSpPr>
        <p:spPr>
          <a:xfrm>
            <a:off x="4572000" y="4357694"/>
            <a:ext cx="4357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Podczas kierowania ruchem kierujący ruchem może poruszać się po skrzyżowaniu, nie zmieniając jednak pozycji ciała w stosunku do obowiązującego w danym czasie kierunku ruchu.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85720" y="1643050"/>
            <a:ext cx="8287022" cy="414964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428728" y="155447"/>
            <a:ext cx="7258072" cy="1252727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Wykorzystano:</a:t>
            </a:r>
            <a:endParaRPr lang="pl-PL" sz="2800" dirty="0"/>
          </a:p>
        </p:txBody>
      </p:sp>
      <p:sp>
        <p:nvSpPr>
          <p:cNvPr id="194" name="Shape 194"/>
          <p:cNvSpPr txBox="1">
            <a:spLocks noGrp="1"/>
          </p:cNvSpPr>
          <p:nvPr>
            <p:ph idx="1"/>
          </p:nvPr>
        </p:nvSpPr>
        <p:spPr>
          <a:xfrm>
            <a:off x="428596" y="1857364"/>
            <a:ext cx="8372476" cy="426878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endParaRPr lang="pl-PL" sz="2000" dirty="0" smtClean="0"/>
          </a:p>
          <a:p>
            <a:pPr>
              <a:buNone/>
            </a:pPr>
            <a:r>
              <a:rPr lang="pl-PL" sz="2000" dirty="0" smtClean="0"/>
              <a:t>1 – Rozporządzenie Ministra Spraw Wewnętrznych  i Administracji z dnia      6 lipca 2010 r. w sprawie kierowania ruchem drogowym (Dz. U. 2010          nr 123 poz. 840.</a:t>
            </a:r>
          </a:p>
          <a:p>
            <a:pPr>
              <a:buNone/>
            </a:pPr>
            <a:r>
              <a:rPr lang="pl-PL" sz="2000" dirty="0" smtClean="0"/>
              <a:t>2 – Materiały z JRG-1 Olsztyn.</a:t>
            </a:r>
          </a:p>
          <a:p>
            <a:pPr>
              <a:buNone/>
            </a:pPr>
            <a:r>
              <a:rPr lang="pl-PL" sz="2000" dirty="0" smtClean="0"/>
              <a:t>3 – Materiały własne z JRG-3 Biskupiec.</a:t>
            </a:r>
          </a:p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0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0000"/>
                </a:solidFill>
              </a:rPr>
              <a:t>MATERIAŁ NAUCZANIA</a:t>
            </a:r>
            <a:endParaRPr lang="pl-PL" altLang="pl-PL" sz="3600" b="1" dirty="0">
              <a:solidFill>
                <a:srgbClr val="FF000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l-PL" b="1" dirty="0" smtClean="0"/>
              <a:t>Uwaga</a:t>
            </a:r>
            <a:r>
              <a:rPr lang="pl-PL" b="1" dirty="0"/>
              <a:t>:</a:t>
            </a:r>
            <a:r>
              <a:rPr lang="pl-PL" dirty="0"/>
              <a:t> przedmiotowe zagadnienia należy realizować w oparciu o treści programowe </a:t>
            </a:r>
            <a:r>
              <a:rPr lang="pl-PL" dirty="0" smtClean="0"/>
              <a:t>zawarte w </a:t>
            </a:r>
            <a:r>
              <a:rPr lang="pl-PL" dirty="0"/>
              <a:t>załączniku nr 3 do Rozporządzenia Ministra Spraw Wewnętrznych i Administracji z dnia </a:t>
            </a:r>
            <a:r>
              <a:rPr lang="pl-PL" dirty="0" smtClean="0"/>
              <a:t>6 </a:t>
            </a:r>
            <a:r>
              <a:rPr lang="pl-PL" dirty="0"/>
              <a:t>lipca 2010 r. w sprawie kierowania ruchem drogowym (Dz. U. 2010 nr 123 poz. 840</a:t>
            </a:r>
            <a:r>
              <a:rPr lang="pl-PL" dirty="0" smtClean="0"/>
              <a:t>).</a:t>
            </a:r>
          </a:p>
          <a:p>
            <a:endParaRPr lang="pl-PL" dirty="0"/>
          </a:p>
          <a:p>
            <a:pPr marL="118872" indent="0" algn="r">
              <a:buNone/>
            </a:pP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82984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title" idx="4294967295"/>
          </p:nvPr>
        </p:nvSpPr>
        <p:spPr>
          <a:xfrm>
            <a:off x="2016125" y="214313"/>
            <a:ext cx="7127875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Clr>
                <a:srgbClr val="FF0000"/>
              </a:buClr>
              <a:buSzPct val="25000"/>
            </a:pPr>
            <a:r>
              <a:rPr lang="pl-PL" sz="2800" dirty="0" smtClean="0"/>
              <a:t>Zakres kompetencji osób uprawnionych          do kierowania ruchem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4294967295"/>
          </p:nvPr>
        </p:nvSpPr>
        <p:spPr>
          <a:xfrm>
            <a:off x="500063" y="1386440"/>
            <a:ext cx="8643937" cy="51435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>
              <a:buNone/>
            </a:pPr>
            <a:r>
              <a:rPr lang="pl-PL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Zakres kompetencji osób uprawnionych i same osoby uprawnione do kierowania ruchem drogowym wskazuje załącznik nr 3 do Rozporządzenia Ministra Spraw Wewnętrznych i Administracji z dnia 6 lipca 2010r. w sprawie kierowania Ruchem drogowym         (Dz. U. 2010 nr 123 poz. 840) .                                                                                              Wyżej wymienione Rozporządzenie wskazuje  </a:t>
            </a:r>
            <a:r>
              <a:rPr lang="pl-PL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jako</a:t>
            </a:r>
            <a:r>
              <a:rPr lang="pl-PL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uprawnionych do </a:t>
            </a:r>
          </a:p>
          <a:p>
            <a:pPr>
              <a:buNone/>
            </a:pPr>
            <a:r>
              <a:rPr lang="pl-PL" sz="18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kierowania ruchem </a:t>
            </a:r>
            <a:r>
              <a:rPr lang="pl-PL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strażaków</a:t>
            </a:r>
          </a:p>
          <a:p>
            <a:pPr>
              <a:buNone/>
            </a:pPr>
            <a:r>
              <a:rPr lang="pl-PL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jednostek ochrony</a:t>
            </a:r>
          </a:p>
          <a:p>
            <a:pPr>
              <a:buNone/>
            </a:pPr>
            <a:r>
              <a:rPr lang="pl-PL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przeciwpożarowej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, o których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mowa w art. 15 </a:t>
            </a:r>
            <a:r>
              <a:rPr lang="pl-PL" sz="1800" dirty="0" err="1" smtClean="0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1a-5 i 8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ustawy z  dnia 24 sierpnia 1991r.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o ochronie przeciwpożarowej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(Dz. U. z 2009 r. Nr 178, poz.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1380 oraz z 2010 r. Nr 57, poz. 353),                                                                                                  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podczas wykonywania czynności</a:t>
            </a:r>
          </a:p>
          <a:p>
            <a:pPr>
              <a:buNone/>
            </a:pPr>
            <a:r>
              <a:rPr lang="pl-PL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związanych z prowadzeniem akcji</a:t>
            </a:r>
          </a:p>
          <a:p>
            <a:pPr>
              <a:buNone/>
            </a:pPr>
            <a:r>
              <a:rPr lang="pl-PL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ratowniczej</a:t>
            </a: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body" idx="4294967295"/>
          </p:nvPr>
        </p:nvSpPr>
        <p:spPr>
          <a:xfrm>
            <a:off x="5356225" y="4437063"/>
            <a:ext cx="3787775" cy="158432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3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Zdjęcia, grafiki, itp.</a:t>
            </a:r>
          </a:p>
        </p:txBody>
      </p:sp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Obraz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924944"/>
            <a:ext cx="4286280" cy="345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071538" y="142852"/>
            <a:ext cx="7615262" cy="125106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/>
              <a:t>       Zakres kompetencji osób uprawnionych                 do kierowania ruchem drogowym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ymbol zastępczy tekstu 13"/>
          <p:cNvSpPr>
            <a:spLocks noGrp="1"/>
          </p:cNvSpPr>
          <p:nvPr>
            <p:ph sz="quarter" idx="13"/>
          </p:nvPr>
        </p:nvSpPr>
        <p:spPr>
          <a:xfrm>
            <a:off x="214282" y="1571612"/>
            <a:ext cx="8286807" cy="785819"/>
          </a:xfrm>
        </p:spPr>
        <p:txBody>
          <a:bodyPr/>
          <a:lstStyle/>
          <a:p>
            <a:pPr lvl="2">
              <a:buNone/>
            </a:pP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3. 1. Polecenia i sygnały dawane przez osoby kierujące ruchem powinny być jednoznaczne i zrozumiałe dla osób, dla których są przeznaczone</a:t>
            </a:r>
            <a:endParaRPr lang="pl-PL" sz="1800" b="1" dirty="0"/>
          </a:p>
        </p:txBody>
      </p:sp>
      <p:sp>
        <p:nvSpPr>
          <p:cNvPr id="141" name="Shape 141"/>
          <p:cNvSpPr/>
          <p:nvPr/>
        </p:nvSpPr>
        <p:spPr>
          <a:xfrm>
            <a:off x="357158" y="1500174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282438" y="2898635"/>
            <a:ext cx="5297672" cy="32666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Picture 2" descr="http://prawko-torun.pl/wp-content/uploads/2013/07/infografika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143116"/>
            <a:ext cx="6643734" cy="2049663"/>
          </a:xfrm>
          <a:prstGeom prst="rect">
            <a:avLst/>
          </a:prstGeom>
          <a:noFill/>
        </p:spPr>
      </p:pic>
      <p:sp>
        <p:nvSpPr>
          <p:cNvPr id="16" name="Prostokąt 15"/>
          <p:cNvSpPr/>
          <p:nvPr/>
        </p:nvSpPr>
        <p:spPr>
          <a:xfrm>
            <a:off x="285720" y="4272677"/>
            <a:ext cx="435771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4. 1. Polecenia i sygnały, o których mowa w § 3, uprawniona osoba daje za pomocą</a:t>
            </a:r>
          </a:p>
          <a:p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postawy i ruchu rąk, tarczy do zatrzymywania pojazdów,   a w warunkach niedostatecznej widoczności – latarki wyposażonej w światło czerwone lub światło czerwone  i zielone albo tarczy do zatrzymywania pojazdów ze światłem odblaskowym lub światłem czerwonym.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Obraz 1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4143380"/>
            <a:ext cx="392909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1071538" y="155447"/>
            <a:ext cx="7615262" cy="1252727"/>
          </a:xfrm>
        </p:spPr>
        <p:txBody>
          <a:bodyPr>
            <a:noAutofit/>
          </a:bodyPr>
          <a:lstStyle/>
          <a:p>
            <a:pPr lvl="0" algn="ctr"/>
            <a:r>
              <a:rPr lang="pl-PL" sz="2800" dirty="0" smtClean="0"/>
              <a:t>Zakres kompetencji osób uprawnionych               do kierowania ruchem drogowym</a:t>
            </a:r>
            <a:endParaRPr lang="pl-PL" sz="2800" dirty="0"/>
          </a:p>
        </p:txBody>
      </p:sp>
      <p:sp>
        <p:nvSpPr>
          <p:cNvPr id="7" name="Symbol zastępczy tekstu 6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7. 1. Osoby, o których mowa w art. 6 ust. 1 </a:t>
            </a:r>
            <a:r>
              <a:rPr lang="pl-PL" sz="1800" b="1" dirty="0" err="1" smtClean="0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 1-3c ustawy oraz § 2 ust. 1 </a:t>
            </a:r>
            <a:r>
              <a:rPr lang="pl-PL" sz="1800" b="1" dirty="0" err="1" smtClean="0">
                <a:latin typeface="Times New Roman" pitchFamily="18" charset="0"/>
                <a:cs typeface="Times New Roman" pitchFamily="18" charset="0"/>
              </a:rPr>
              <a:t>pkt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 3, tj. m.in. Strażacy powinny 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być podczas dawania poleceń i sygnałów w zakresie kierowania ruchem na drodze wyposażone w </a:t>
            </a:r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kamizelki barwy żółtej z elementami odblaskowymi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oraz wyróżnikiem określającym formację, do której przynależą.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071802" y="3500438"/>
            <a:ext cx="57864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b="1" dirty="0" smtClean="0">
                <a:latin typeface="Times New Roman" pitchFamily="18" charset="0"/>
                <a:cs typeface="Times New Roman" pitchFamily="18" charset="0"/>
              </a:rPr>
              <a:t>§ 7 .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4. Strażak Państwowej Straży Pożarnej oraz członek Ochotniczej Straży Pożarnej dający polecenia i sygnały </a:t>
            </a:r>
          </a:p>
          <a:p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w zakresie kierowania ruchem na drodze podczas wykonywania czynności związanych z prowadzeniem akcji ratowniczej powinni być wyposażeni w ubranie specjalne zgodne w wymogami określonymi w przepisach określających strój tych formacji.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www.seperd.rzeszow.pl/web_images/narzutka-kamizelka-kiero_42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286124"/>
            <a:ext cx="2071702" cy="3571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2"/>
          <p:cNvSpPr>
            <a:spLocks noGrp="1"/>
          </p:cNvSpPr>
          <p:nvPr>
            <p:ph type="title"/>
          </p:nvPr>
        </p:nvSpPr>
        <p:spPr>
          <a:xfrm>
            <a:off x="1000100" y="155447"/>
            <a:ext cx="7686700" cy="1252727"/>
          </a:xfrm>
        </p:spPr>
        <p:txBody>
          <a:bodyPr/>
          <a:lstStyle/>
          <a:p>
            <a:pPr algn="ctr"/>
            <a:r>
              <a:rPr lang="pl-PL" sz="2800" dirty="0" smtClean="0"/>
              <a:t>Sposoby wydawania sygnałów i poleceń w świetle obowiązujących przepisów</a:t>
            </a:r>
            <a:endParaRPr lang="pl-PL" sz="2800" dirty="0"/>
          </a:p>
        </p:txBody>
      </p:sp>
      <p:sp>
        <p:nvSpPr>
          <p:cNvPr id="15" name="Symbol zastępczy tekstu 14"/>
          <p:cNvSpPr>
            <a:spLocks noGrp="1"/>
          </p:cNvSpPr>
          <p:nvPr>
            <p:ph idx="1"/>
          </p:nvPr>
        </p:nvSpPr>
        <p:spPr>
          <a:xfrm>
            <a:off x="179512" y="1441163"/>
            <a:ext cx="36066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Podejmując kierowanie ruchem, strażak, powinien zająć miejsce na skrzyżowaniu zapewniające jego dobrą widoczność </a:t>
            </a:r>
            <a:br>
              <a:rPr lang="pl-PL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i bezpieczeństwo oraz sprawne i skuteczne wykonywanie czynności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związanych z kierowaniem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ruchem. Jeżeli przez skrzyżowanie przebiegają tory tramwajowe, miejsce kierowania powinno być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miarę możliwości usytuowane poza nimi.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Obraz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936" y="1556792"/>
            <a:ext cx="507209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1214414" y="155447"/>
            <a:ext cx="7472386" cy="1252727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/>
              <a:t>Sposoby wydawania sygnałów i poleceń               w świetle obowiązujących przepisów</a:t>
            </a:r>
            <a:endParaRPr lang="pl-PL" sz="2800" dirty="0"/>
          </a:p>
        </p:txBody>
      </p:sp>
      <p:sp>
        <p:nvSpPr>
          <p:cNvPr id="13" name="Symbol zastępczy tekstu 12"/>
          <p:cNvSpPr>
            <a:spLocks noGrp="1"/>
          </p:cNvSpPr>
          <p:nvPr>
            <p:ph idx="1"/>
          </p:nvPr>
        </p:nvSpPr>
        <p:spPr>
          <a:xfrm>
            <a:off x="457200" y="1775191"/>
            <a:ext cx="7972452" cy="2677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  Kierujący ruchem powinien wejść na skrzyżowanie w taki sposób, aby być widocznym dla wszystkich uczestników ruchu, nie zakłócając ruchu pojazdów        i pieszych. Po wejściu na skrzyżowanie kierujący ruchem przyjmuje pozycję zgodną z odbywającym się ruchem, czyniąc to w następujący sposób: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- pozycja podstawowa: linia barków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wskazuje otwarty kierunek ruchu,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ręce opuszczone wzdłuż tułowia,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głowa wykonuje zwroty w lewo </a:t>
            </a:r>
          </a:p>
          <a:p>
            <a:pPr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 i w prawo, nogi w lekkim rozkroku</a:t>
            </a:r>
          </a:p>
        </p:txBody>
      </p:sp>
      <p:sp>
        <p:nvSpPr>
          <p:cNvPr id="167" name="Shape 16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071810"/>
            <a:ext cx="2162175" cy="3500462"/>
          </a:xfrm>
          <a:prstGeom prst="rect">
            <a:avLst/>
          </a:prstGeom>
          <a:noFill/>
        </p:spPr>
      </p:pic>
      <p:pic>
        <p:nvPicPr>
          <p:cNvPr id="15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071810"/>
            <a:ext cx="2200275" cy="3429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12787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1" name="Symbol zastępczy tekstu 10"/>
          <p:cNvSpPr>
            <a:spLocks noGrp="1"/>
          </p:cNvSpPr>
          <p:nvPr>
            <p:ph type="body" idx="2"/>
          </p:nvPr>
        </p:nvSpPr>
        <p:spPr>
          <a:xfrm>
            <a:off x="500034" y="1714488"/>
            <a:ext cx="8215312" cy="1723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   Gesty upewniające uczestników ruchu o utrzymaniu kierunku                           i przyspieszające przejazd pojazdów wykonuje: prawą ręką od wyprostowanego ramienia  w kierunku nadjeżdżających pojazdów do lewego barku na wysokości twarzy, zginając rękę w łokciu i utrzymując dłoń pionowo, stroną zewnętrzną do nadjeżdżających pojazdów 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2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19474"/>
            <a:ext cx="2190750" cy="3438526"/>
          </a:xfrm>
          <a:prstGeom prst="rect">
            <a:avLst/>
          </a:prstGeom>
          <a:noFill/>
        </p:spPr>
      </p:pic>
      <p:cxnSp>
        <p:nvCxnSpPr>
          <p:cNvPr id="13" name="Łącznik prosty ze strzałką 12"/>
          <p:cNvCxnSpPr/>
          <p:nvPr/>
        </p:nvCxnSpPr>
        <p:spPr>
          <a:xfrm>
            <a:off x="2714612" y="457200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409949"/>
            <a:ext cx="2181225" cy="3448051"/>
          </a:xfrm>
          <a:prstGeom prst="rect">
            <a:avLst/>
          </a:prstGeom>
          <a:noFill/>
        </p:spPr>
      </p:pic>
      <p:cxnSp>
        <p:nvCxnSpPr>
          <p:cNvPr id="15" name="Łącznik prosty ze strzałką 14"/>
          <p:cNvCxnSpPr/>
          <p:nvPr/>
        </p:nvCxnSpPr>
        <p:spPr>
          <a:xfrm>
            <a:off x="6000760" y="457200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6" name="Picture 6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3381374"/>
            <a:ext cx="2152650" cy="34766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331913" y="249238"/>
            <a:ext cx="7362825" cy="874712"/>
          </a:xfrm>
        </p:spPr>
        <p:txBody>
          <a:bodyPr>
            <a:noAutofit/>
          </a:bodyPr>
          <a:lstStyle/>
          <a:p>
            <a:pPr algn="ctr"/>
            <a:r>
              <a:rPr lang="pl-PL" sz="2800" dirty="0" smtClean="0">
                <a:solidFill>
                  <a:srgbClr val="0070C0"/>
                </a:solidFill>
              </a:rPr>
              <a:t>Sposoby wydawania sygnałów i poleceń             w świetle obowiązujących przepisów</a:t>
            </a:r>
            <a:endParaRPr lang="pl-PL" sz="2800" dirty="0">
              <a:solidFill>
                <a:srgbClr val="0070C0"/>
              </a:solidFill>
            </a:endParaRP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idx="2"/>
          </p:nvPr>
        </p:nvSpPr>
        <p:spPr>
          <a:xfrm>
            <a:off x="107950" y="5214949"/>
            <a:ext cx="8920163" cy="80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6860" indent="0">
              <a:buNone/>
            </a:pP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Lewą ręką od wyprostowanego ramienia w kierunku nadjeżdżających pojazdów, zginając ją za siebie tak, aby dłoń znalazła się na wysokości lewego ucha.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5" name="Shape 195"/>
          <p:cNvSpPr txBox="1">
            <a:spLocks noGrp="1"/>
          </p:cNvSpPr>
          <p:nvPr>
            <p:ph type="body" idx="3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10" name="Picture 2" descr="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00174"/>
            <a:ext cx="2181225" cy="3476626"/>
          </a:xfrm>
          <a:prstGeom prst="rect">
            <a:avLst/>
          </a:prstGeom>
          <a:noFill/>
        </p:spPr>
      </p:pic>
      <p:cxnSp>
        <p:nvCxnSpPr>
          <p:cNvPr id="11" name="Łącznik prosty ze strzałką 10"/>
          <p:cNvCxnSpPr/>
          <p:nvPr/>
        </p:nvCxnSpPr>
        <p:spPr>
          <a:xfrm>
            <a:off x="2928926" y="307181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4" descr="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1500174"/>
            <a:ext cx="2228850" cy="3486151"/>
          </a:xfrm>
          <a:prstGeom prst="rect">
            <a:avLst/>
          </a:prstGeom>
          <a:noFill/>
        </p:spPr>
      </p:pic>
      <p:cxnSp>
        <p:nvCxnSpPr>
          <p:cNvPr id="13" name="Łącznik prosty ze strzałką 12"/>
          <p:cNvCxnSpPr/>
          <p:nvPr/>
        </p:nvCxnSpPr>
        <p:spPr>
          <a:xfrm>
            <a:off x="5929322" y="314324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6" descr="Imag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1500174"/>
            <a:ext cx="2209800" cy="34956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ierownictwo">
  <a:themeElements>
    <a:clrScheme name="Kierownictw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Kierownictw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ierownictw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ierownictwo">
  <a:themeElements>
    <a:clrScheme name="Kierownictw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Kierownictw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ierownictw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1406</Words>
  <Application>Microsoft Office PowerPoint</Application>
  <PresentationFormat>Pokaz na ekranie (4:3)</PresentationFormat>
  <Paragraphs>115</Paragraphs>
  <Slides>18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18</vt:i4>
      </vt:variant>
    </vt:vector>
  </HeadingPairs>
  <TitlesOfParts>
    <vt:vector size="29" baseType="lpstr">
      <vt:lpstr>Arial</vt:lpstr>
      <vt:lpstr>Century Gothic</vt:lpstr>
      <vt:lpstr>Times New Roman</vt:lpstr>
      <vt:lpstr>Wingdings</vt:lpstr>
      <vt:lpstr>Arial Black</vt:lpstr>
      <vt:lpstr>Palatino Linotype</vt:lpstr>
      <vt:lpstr>Calibri</vt:lpstr>
      <vt:lpstr>Noto Sans Symbols</vt:lpstr>
      <vt:lpstr>Courier New</vt:lpstr>
      <vt:lpstr>Kierownictwo</vt:lpstr>
      <vt:lpstr>1_Kierownictwo</vt:lpstr>
      <vt:lpstr>TEMAT: 36  Wydawanie sygnałów i poleceń uczestnikom ruchu  lub innym osobom znajdującym się na drodze </vt:lpstr>
      <vt:lpstr>MATERIAŁ NAUCZANIA</vt:lpstr>
      <vt:lpstr>Zakres kompetencji osób uprawnionych          do kierowania ruchem</vt:lpstr>
      <vt:lpstr>       Zakres kompetencji osób uprawnionych                 do kierowania ruchem drogowym</vt:lpstr>
      <vt:lpstr>Zakres kompetencji osób uprawnionych               do kierowania ruchem drogowym</vt:lpstr>
      <vt:lpstr>Sposoby wydawania sygnałów i poleceń w świetle obowiązujących przepisów</vt:lpstr>
      <vt:lpstr>Sposoby wydawania sygnałów i poleceń               w świetle obowiązujących przepisów</vt:lpstr>
      <vt:lpstr>Sposoby wydawania sygnałów i poleceń           w świetle obowiązujących przepisów</vt:lpstr>
      <vt:lpstr>Sposoby wydawania sygnałów i poleceń             w świetle obowiązujących przepisów</vt:lpstr>
      <vt:lpstr>Sposoby wydawania sygnałów i poleceń              w świetle obowiązujących przepisów</vt:lpstr>
      <vt:lpstr>Sposoby wydawania sygnałów i poleceń               w świetle obowiązujących przepisów</vt:lpstr>
      <vt:lpstr>Sposoby wydawania sygnałów i poleceń              w świetle obowiązujących przepisów</vt:lpstr>
      <vt:lpstr>Sposoby wydawania sygnałów i poleceń             w świetle obowiązujących przepisów</vt:lpstr>
      <vt:lpstr>Sposoby wydawania sygnałów i poleceń                 w świetle obowiązujących przepisów</vt:lpstr>
      <vt:lpstr>Sposoby wydawania sygnałów i poleceń                   w świetle obowiązujących przepisów</vt:lpstr>
      <vt:lpstr>Sposoby wydawania sygnałów i poleceń                   w świetle obowiązujących przepisów</vt:lpstr>
      <vt:lpstr>Sposoby wydawania sygnałów i poleceń                 w świetle obowiązujących przepisów</vt:lpstr>
      <vt:lpstr>Wykorzystano: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6:  Drabiny Pożarnicze</dc:title>
  <dc:creator>kppspgr</dc:creator>
  <cp:lastModifiedBy>Admin</cp:lastModifiedBy>
  <cp:revision>24</cp:revision>
  <dcterms:modified xsi:type="dcterms:W3CDTF">2016-11-15T10:14:50Z</dcterms:modified>
</cp:coreProperties>
</file>