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98" r:id="rId3"/>
    <p:sldMasterId id="2147483710" r:id="rId4"/>
  </p:sldMasterIdLst>
  <p:notesMasterIdLst>
    <p:notesMasterId r:id="rId28"/>
  </p:notesMasterIdLst>
  <p:sldIdLst>
    <p:sldId id="256" r:id="rId5"/>
    <p:sldId id="260" r:id="rId6"/>
    <p:sldId id="261" r:id="rId7"/>
    <p:sldId id="268" r:id="rId8"/>
    <p:sldId id="263" r:id="rId9"/>
    <p:sldId id="302" r:id="rId10"/>
    <p:sldId id="304" r:id="rId11"/>
    <p:sldId id="305" r:id="rId12"/>
    <p:sldId id="307" r:id="rId13"/>
    <p:sldId id="309" r:id="rId14"/>
    <p:sldId id="310" r:id="rId15"/>
    <p:sldId id="311" r:id="rId16"/>
    <p:sldId id="317" r:id="rId17"/>
    <p:sldId id="318" r:id="rId18"/>
    <p:sldId id="319" r:id="rId19"/>
    <p:sldId id="320" r:id="rId20"/>
    <p:sldId id="321" r:id="rId21"/>
    <p:sldId id="324" r:id="rId22"/>
    <p:sldId id="322" r:id="rId23"/>
    <p:sldId id="325" r:id="rId24"/>
    <p:sldId id="329" r:id="rId25"/>
    <p:sldId id="331" r:id="rId26"/>
    <p:sldId id="330" r:id="rId27"/>
  </p:sldIdLst>
  <p:sldSz cx="9144000" cy="6858000" type="screen4x3"/>
  <p:notesSz cx="6888163" cy="100203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721"/>
    <a:srgbClr val="008B91"/>
    <a:srgbClr val="767878"/>
    <a:srgbClr val="701139"/>
    <a:srgbClr val="4F5150"/>
    <a:srgbClr val="3B3D3C"/>
    <a:srgbClr val="FFFFF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07" autoAdjust="0"/>
    <p:restoredTop sz="68561" autoAdjust="0"/>
  </p:normalViewPr>
  <p:slideViewPr>
    <p:cSldViewPr>
      <p:cViewPr>
        <p:scale>
          <a:sx n="80" d="100"/>
          <a:sy n="80" d="100"/>
        </p:scale>
        <p:origin x="-25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Resident Population 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1 January 2013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Resident Population</c:v>
                </c:pt>
              </c:strCache>
            </c:strRef>
          </c:tx>
          <c:dPt>
            <c:idx val="1"/>
            <c:bubble3D val="0"/>
            <c:spPr>
              <a:solidFill>
                <a:srgbClr val="D4372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Non LU-Nationals</c:v>
                </c:pt>
                <c:pt idx="1">
                  <c:v>LU-Nationals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 LU-Nationals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EU Citizens</c:v>
                </c:pt>
                <c:pt idx="1">
                  <c:v>TCN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TCN CBW by gender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55.5</c:v>
                </c:pt>
                <c:pt idx="1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53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2"/>
                        </a:solidFill>
                      </a:rPr>
                      <a:t>35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2"/>
                        </a:solidFill>
                      </a:rPr>
                      <a:t>18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2"/>
                        </a:solidFill>
                      </a:rPr>
                      <a:t>12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2"/>
                      </a:solidFill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Sheet1!$A$1:$A$5</c:f>
              <c:strCache>
                <c:ptCount val="5"/>
                <c:pt idx="0">
                  <c:v>United States</c:v>
                </c:pt>
                <c:pt idx="1">
                  <c:v>India</c:v>
                </c:pt>
                <c:pt idx="2">
                  <c:v>Japan</c:v>
                </c:pt>
                <c:pt idx="3">
                  <c:v>Canada</c:v>
                </c:pt>
                <c:pt idx="4">
                  <c:v>Russia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53</c:v>
                </c:pt>
                <c:pt idx="1">
                  <c:v>35</c:v>
                </c:pt>
                <c:pt idx="2">
                  <c:v>18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43535104"/>
        <c:axId val="143545088"/>
      </c:barChart>
      <c:catAx>
        <c:axId val="143535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545088"/>
        <c:crosses val="autoZero"/>
        <c:auto val="1"/>
        <c:lblAlgn val="ctr"/>
        <c:lblOffset val="100"/>
        <c:noMultiLvlLbl val="0"/>
      </c:catAx>
      <c:valAx>
        <c:axId val="143545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3535104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74B744F-426E-4B5C-9719-65AC276F9B64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40375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ssregion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89938E-5661-4915-96EF-56B4D76C8B17}" type="slidenum">
              <a:rPr lang="lt-LT" sz="1300"/>
              <a:pPr/>
              <a:t>1</a:t>
            </a:fld>
            <a:endParaRPr lang="lt-LT" sz="1300"/>
          </a:p>
        </p:txBody>
      </p:sp>
    </p:spTree>
    <p:extLst>
      <p:ext uri="{BB962C8B-B14F-4D97-AF65-F5344CB8AC3E}">
        <p14:creationId xmlns:p14="http://schemas.microsoft.com/office/powerpoint/2010/main" val="303356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85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For the</a:t>
            </a:r>
            <a:r>
              <a:rPr lang="fr-CH" sz="1200" baseline="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activity</a:t>
            </a:r>
            <a:r>
              <a:rPr lang="fr-CH" sz="12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or </a:t>
            </a:r>
            <a:r>
              <a:rPr lang="fr-CH" sz="12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sector</a:t>
            </a:r>
            <a:r>
              <a:rPr lang="fr-CH" sz="12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mentioned</a:t>
            </a:r>
            <a:r>
              <a:rPr lang="fr-CH" sz="12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in the </a:t>
            </a:r>
            <a:r>
              <a:rPr lang="fr-CH" sz="12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contract</a:t>
            </a:r>
            <a:endParaRPr lang="fr-CH" sz="1200" dirty="0" smtClean="0">
              <a:solidFill>
                <a:srgbClr val="000000"/>
              </a:solidFill>
              <a:latin typeface="Helvetica" pitchFamily="34" charset="0"/>
              <a:ea typeface="ＭＳ Ｐゴシック" pitchFamily="34" charset="-128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Experience: In case a person does not have a higher education diploma s/he can apply if s/he proves having a professional experience of minimum 5 years equivalent to a higher education diploma and which is pertinent for the profession or the economic sector indicated in the work contract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432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latin typeface="Helvetica" pitchFamily="34" charset="0"/>
                <a:ea typeface="Times New Roman"/>
              </a:rPr>
              <a:t>Once the authorisation of stay is approved by the Minister and the person can prove that s/he has adequate housing, the Directorate of Immigration issues the “European Blue Card”.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latin typeface="Helvetica" pitchFamily="34" charset="0"/>
                <a:ea typeface="Times New Roman"/>
              </a:rPr>
              <a:t>First two years holder will have limited access to the labour market, namely only for the activities for which s/he has been engaged in but to any employer</a:t>
            </a:r>
          </a:p>
          <a:p>
            <a:r>
              <a:rPr lang="en-GB" sz="1200" kern="0" dirty="0" smtClean="0">
                <a:latin typeface="Helvetica" pitchFamily="34" charset="0"/>
                <a:ea typeface="Times New Roman"/>
              </a:rPr>
              <a:t>with equal conditions as a national, with the exception of the jobs that are directly or indirectly related to the exercise of public authority. </a:t>
            </a:r>
            <a:r>
              <a:rPr lang="en-GB" sz="1400" kern="0" dirty="0" smtClean="0">
                <a:latin typeface="Helvetica" pitchFamily="34" charset="0"/>
                <a:ea typeface="Times New Roman"/>
              </a:rPr>
              <a:t>Equal access to highly qualified positions as a national after renewal (exception: public authority)</a:t>
            </a:r>
            <a:endParaRPr lang="en-US" sz="1400" kern="0" dirty="0" smtClean="0">
              <a:latin typeface="Helvetica" pitchFamily="34" charset="0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GB" sz="1800" kern="0" dirty="0" smtClean="0">
                <a:latin typeface="Helvetica" pitchFamily="34" charset="0"/>
                <a:ea typeface="Times New Roman"/>
              </a:rPr>
              <a:t>Residence permit is renewed if the conditions are fulfilled </a:t>
            </a:r>
            <a:endParaRPr lang="en-US" sz="1800" kern="0" dirty="0" smtClean="0">
              <a:latin typeface="Helvetica" pitchFamily="34" charset="0"/>
              <a:ea typeface="Times New Roman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9723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Minister</a:t>
            </a:r>
            <a:r>
              <a:rPr lang="fr-CH" baseline="0" dirty="0" smtClean="0"/>
              <a:t> has to </a:t>
            </a:r>
            <a:r>
              <a:rPr lang="fr-CH" baseline="0" dirty="0" err="1" smtClean="0"/>
              <a:t>answer</a:t>
            </a:r>
            <a:r>
              <a:rPr lang="fr-CH" baseline="0" dirty="0" smtClean="0"/>
              <a:t> in a </a:t>
            </a:r>
            <a:r>
              <a:rPr lang="fr-CH" baseline="0" dirty="0" err="1" smtClean="0"/>
              <a:t>delay</a:t>
            </a:r>
            <a:r>
              <a:rPr lang="fr-CH" baseline="0" dirty="0" smtClean="0"/>
              <a:t> of 90 </a:t>
            </a:r>
            <a:r>
              <a:rPr lang="fr-CH" baseline="0" dirty="0" err="1" smtClean="0"/>
              <a:t>days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after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complete</a:t>
            </a:r>
            <a:r>
              <a:rPr lang="fr-CH" baseline="0" dirty="0" smtClean="0"/>
              <a:t> application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filed</a:t>
            </a:r>
            <a:r>
              <a:rPr lang="fr-CH" baseline="0" dirty="0" smtClean="0"/>
              <a:t>.</a:t>
            </a:r>
          </a:p>
          <a:p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Time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spent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in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another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Member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State as a HQ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worker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will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be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taken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into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account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for </a:t>
            </a:r>
            <a:r>
              <a:rPr lang="fr-CH" sz="1200" dirty="0" err="1" smtClean="0">
                <a:latin typeface="Helvetica" pitchFamily="34" charset="0"/>
                <a:ea typeface="ＭＳ Ｐゴシック" pitchFamily="34" charset="-128"/>
              </a:rPr>
              <a:t>obtaining</a:t>
            </a:r>
            <a:r>
              <a:rPr lang="fr-CH" sz="1200" dirty="0" smtClean="0">
                <a:latin typeface="Helvetica" pitchFamily="34" charset="0"/>
                <a:ea typeface="ＭＳ Ｐゴシック" pitchFamily="34" charset="-128"/>
              </a:rPr>
              <a:t> long-</a:t>
            </a:r>
            <a:r>
              <a:rPr lang="hu-HU" sz="1200" dirty="0" smtClean="0">
                <a:ea typeface="ＭＳ Ｐゴシック" pitchFamily="34" charset="-128"/>
              </a:rPr>
              <a:t>term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924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Official documents and government websites are mostly in French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-Integration into the Luxembourgish society is difficult partly due to language barriers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-Different official languages enable different angles of integration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-The accompanying spouse might have difficulties finding a job, or even integrating in the society</a:t>
            </a:r>
          </a:p>
          <a:p>
            <a:pPr algn="just"/>
            <a:endParaRPr lang="lb-LU" sz="12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-Courses in public schools are thaught in Luxembourgish, French and German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-Only 6 private schools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-High fees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-Capacity is a major issue 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-International bacchalaureate diploma is only provided at the secondary level and an admissions test has to be passed which takes place only once a year</a:t>
            </a:r>
          </a:p>
          <a:p>
            <a:pPr algn="just"/>
            <a:endParaRPr lang="lb-LU" sz="1200" u="sng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r>
              <a:rPr lang="lb-LU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Housing:</a:t>
            </a:r>
          </a:p>
          <a:p>
            <a:pPr algn="just"/>
            <a:endParaRPr lang="lb-LU" sz="12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-Finding an accommodation can be difficult in Luxembourg as there are more demands than offers on the Luxembourgish real estate market.  </a:t>
            </a:r>
          </a:p>
          <a:p>
            <a:pPr algn="just"/>
            <a:endParaRPr lang="lb-LU" sz="12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Administrative procedures hinder the workflow of the business </a:t>
            </a:r>
          </a:p>
          <a:p>
            <a:pPr algn="just"/>
            <a:endParaRPr lang="lb-LU" sz="1200" dirty="0" smtClean="0">
              <a:solidFill>
                <a:srgbClr val="000000"/>
              </a:solidFill>
            </a:endParaRP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Problems that occur when highly qualified workers are applying for a work permit in Luxembourg:</a:t>
            </a:r>
          </a:p>
          <a:p>
            <a:pPr algn="just"/>
            <a:endParaRPr lang="lb-LU" sz="1200" dirty="0" smtClean="0">
              <a:solidFill>
                <a:srgbClr val="000000"/>
              </a:solidFill>
            </a:endParaRP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-Difficulties to reach administrative facilities via phone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-Files are not transferred when functionaries are out of office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-Applicants may not have receipts confirming when their files have arrived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-Processing of files lacks transparency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-There are often delays that can lead to complicated situations for the applicant.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-Prevalent lack of information for foreigners coming to Luxembourg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-The situation is different for TCN, who will work for major companies that hand out ‘welcome packages’ to new employees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-Language barrier</a:t>
            </a:r>
          </a:p>
          <a:p>
            <a:pPr algn="just"/>
            <a:endParaRPr lang="lb-LU" sz="1200" dirty="0" smtClean="0">
              <a:solidFill>
                <a:srgbClr val="000000"/>
              </a:solidFill>
            </a:endParaRPr>
          </a:p>
          <a:p>
            <a:pPr algn="just"/>
            <a:endParaRPr lang="lb-LU" sz="1200" dirty="0" smtClean="0">
              <a:solidFill>
                <a:srgbClr val="000000"/>
              </a:solidFill>
            </a:endParaRPr>
          </a:p>
          <a:p>
            <a:pPr algn="just"/>
            <a:r>
              <a:rPr lang="lb-LU" dirty="0" smtClean="0">
                <a:solidFill>
                  <a:srgbClr val="000000"/>
                </a:solidFill>
              </a:rPr>
              <a:t>Drive to improve this situation:</a:t>
            </a:r>
          </a:p>
          <a:p>
            <a:pPr algn="just"/>
            <a:endParaRPr lang="lb-LU" sz="1200" dirty="0" smtClean="0">
              <a:solidFill>
                <a:srgbClr val="000000"/>
              </a:solidFill>
            </a:endParaRP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-The Luxembourgish Reception and Integration Office promotes orientation and information activities 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-The AMCHAM published a brochure called ‘Working in Luxembourg’ </a:t>
            </a:r>
          </a:p>
          <a:p>
            <a:pPr algn="just"/>
            <a:r>
              <a:rPr lang="lb-LU" sz="1200" dirty="0" smtClean="0">
                <a:solidFill>
                  <a:srgbClr val="000000"/>
                </a:solidFill>
              </a:rPr>
              <a:t>-Some existing websites for international communities in Luxembourg</a:t>
            </a:r>
          </a:p>
          <a:p>
            <a:pPr algn="just"/>
            <a:endParaRPr lang="lb-LU" sz="1200" dirty="0" smtClean="0">
              <a:solidFill>
                <a:srgbClr val="000000"/>
              </a:solidFill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51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1AF4FD-1493-4229-8A41-65CAD0657C36}" type="slidenum">
              <a:rPr lang="lt-LT" sz="1300"/>
              <a:pPr/>
              <a:t>2</a:t>
            </a:fld>
            <a:endParaRPr lang="lt-LT" sz="1300"/>
          </a:p>
        </p:txBody>
      </p:sp>
    </p:spTree>
    <p:extLst>
      <p:ext uri="{BB962C8B-B14F-4D97-AF65-F5344CB8AC3E}">
        <p14:creationId xmlns:p14="http://schemas.microsoft.com/office/powerpoint/2010/main" val="72054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3E2F63-0330-4DC5-AFE3-1362847153F8}" type="slidenum">
              <a:rPr lang="lt-LT" sz="1300"/>
              <a:pPr/>
              <a:t>3</a:t>
            </a:fld>
            <a:endParaRPr lang="lt-LT" sz="1300"/>
          </a:p>
        </p:txBody>
      </p:sp>
    </p:spTree>
    <p:extLst>
      <p:ext uri="{BB962C8B-B14F-4D97-AF65-F5344CB8AC3E}">
        <p14:creationId xmlns:p14="http://schemas.microsoft.com/office/powerpoint/2010/main" val="415617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GB" dirty="0" smtClean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Greater Region</a:t>
            </a:r>
            <a:r>
              <a:rPr lang="en-GB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is located in the heart of Europe. It covers Saarland and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southwest part of  </a:t>
            </a:r>
            <a:r>
              <a:rPr lang="en-GB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Rhineland-Palatinate in Germany, the Grand Duchy of Luxembourg, the French region of Lorraine and Belgian Wallonia with the French and German-speaking communities in Belgium, covering a total area of 65.401 km2. Luxembourg has 2586 Km2</a:t>
            </a:r>
          </a:p>
          <a:p>
            <a:r>
              <a:rPr lang="en-GB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Greater Region constitutes the biggest political transnational space in Europe and counts almost 25% of the total number of CBWs in the EU-27 with 213.000 CBWs,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2A0A6F-5B0A-485C-A453-59D9757005CF}" type="slidenum">
              <a:rPr lang="lt-LT" sz="1300"/>
              <a:pPr/>
              <a:t>4</a:t>
            </a:fld>
            <a:endParaRPr lang="lt-LT" sz="1300"/>
          </a:p>
        </p:txBody>
      </p:sp>
    </p:spTree>
    <p:extLst>
      <p:ext uri="{BB962C8B-B14F-4D97-AF65-F5344CB8AC3E}">
        <p14:creationId xmlns:p14="http://schemas.microsoft.com/office/powerpoint/2010/main" val="164096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Luxemburgish economy is centered on the tertiary sector: finance and services.  Also centered in new technologies (i.e. ICT and biotechnologies)</a:t>
            </a:r>
          </a:p>
          <a:p>
            <a:pPr eaLnBrk="1" hangingPunct="1"/>
            <a:r>
              <a:rPr lang="en-US" sz="12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Migration policy is based on economic and humanitarian considerations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Statec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2013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D47B67-0356-499B-90A3-160A9D043546}" type="slidenum">
              <a:rPr lang="lt-LT" sz="1300"/>
              <a:pPr/>
              <a:t>5</a:t>
            </a:fld>
            <a:endParaRPr lang="lt-LT" sz="1300"/>
          </a:p>
        </p:txBody>
      </p:sp>
    </p:spTree>
    <p:extLst>
      <p:ext uri="{BB962C8B-B14F-4D97-AF65-F5344CB8AC3E}">
        <p14:creationId xmlns:p14="http://schemas.microsoft.com/office/powerpoint/2010/main" val="126352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TNC CBW tend to belong to the highly qualified workers category</a:t>
            </a:r>
          </a:p>
          <a:p>
            <a:endParaRPr lang="lb-LU" sz="12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lb-LU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there is a certain level of stability in the professional status of TCN CBW</a:t>
            </a:r>
          </a:p>
          <a:p>
            <a:pPr algn="just"/>
            <a:endParaRPr lang="lb-LU" sz="12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770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Comparitive advantages </a:t>
            </a:r>
          </a:p>
          <a:p>
            <a:pPr algn="just">
              <a:defRPr/>
            </a:pPr>
            <a:endParaRPr lang="lb-LU" sz="12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 algn="just"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Labour market: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offers job opportunities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higher salaries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better social benefits</a:t>
            </a:r>
          </a:p>
          <a:p>
            <a:pPr algn="just">
              <a:defRPr/>
            </a:pPr>
            <a:endParaRPr lang="lb-LU" sz="12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 algn="just"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Neighbouring frontier regions: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much lower living costs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less job opportunities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lb-LU" sz="1200" dirty="0" smtClean="0">
                <a:solidFill>
                  <a:srgbClr val="000000"/>
                </a:solidFill>
                <a:latin typeface="Helvetica" pitchFamily="34" charset="0"/>
              </a:rPr>
              <a:t>children education 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62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Most people </a:t>
            </a:r>
            <a:r>
              <a:rPr lang="fr-CH" dirty="0" err="1" smtClean="0"/>
              <a:t>feel</a:t>
            </a:r>
            <a:r>
              <a:rPr lang="fr-CH" dirty="0" smtClean="0"/>
              <a:t> </a:t>
            </a:r>
            <a:r>
              <a:rPr lang="fr-CH" dirty="0" err="1" smtClean="0"/>
              <a:t>integrated</a:t>
            </a:r>
            <a:r>
              <a:rPr lang="fr-CH" dirty="0" smtClean="0"/>
              <a:t> in </a:t>
            </a:r>
            <a:r>
              <a:rPr lang="fr-CH" dirty="0" err="1" smtClean="0"/>
              <a:t>their</a:t>
            </a:r>
            <a:r>
              <a:rPr lang="fr-CH" dirty="0" smtClean="0"/>
              <a:t> country of </a:t>
            </a:r>
            <a:r>
              <a:rPr lang="fr-CH" dirty="0" err="1" smtClean="0"/>
              <a:t>residence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744F-426E-4B5C-9719-65AC276F9B64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842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just"/>
            <a:r>
              <a:rPr lang="fr-CH" sz="160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-It solves the needs of the labour market</a:t>
            </a:r>
          </a:p>
          <a:p>
            <a:pPr lvl="1" algn="just"/>
            <a:r>
              <a:rPr lang="fr-CH" sz="160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-Demographic and educational deficit</a:t>
            </a:r>
          </a:p>
          <a:p>
            <a:pPr lvl="1" algn="just"/>
            <a:r>
              <a:rPr lang="en-US" sz="160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-Economy is based on highly-added value sectors</a:t>
            </a:r>
          </a:p>
          <a:p>
            <a:pPr lvl="1" algn="just"/>
            <a:r>
              <a:rPr lang="en-US" sz="160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-Government programme 2009 – 2014: Migration has to be adapted to the needs of the Luxemburgish economy</a:t>
            </a:r>
          </a:p>
          <a:p>
            <a:pPr lvl="1" algn="just"/>
            <a:r>
              <a:rPr lang="fr-CH" sz="160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-Search worldwide</a:t>
            </a:r>
          </a:p>
          <a:p>
            <a:pPr lvl="1" algn="just"/>
            <a:r>
              <a:rPr lang="fr-CH" sz="160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-Most TCN HQ workers come from developed or developing countries (USA, Canada, Japan, Brazil, Russia, India, etc.)</a:t>
            </a:r>
          </a:p>
          <a:p>
            <a:endParaRPr lang="fr-CH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lb-L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AA68E1-953F-43DD-BFF7-00B605007FD0}" type="slidenum">
              <a:rPr lang="lt-LT" sz="1300"/>
              <a:pPr/>
              <a:t>13</a:t>
            </a:fld>
            <a:endParaRPr lang="lt-LT" sz="1300"/>
          </a:p>
        </p:txBody>
      </p:sp>
    </p:spTree>
    <p:extLst>
      <p:ext uri="{BB962C8B-B14F-4D97-AF65-F5344CB8AC3E}">
        <p14:creationId xmlns:p14="http://schemas.microsoft.com/office/powerpoint/2010/main" val="107970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8950"/>
            <a:ext cx="14160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b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37D71-9259-40C4-AF77-99B383FE2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09FD-2724-4BC0-8753-C0C7307D1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DE2F-05CA-43F9-BAA2-0688D7549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6B7B7-BBC4-4365-99EC-AF2909F2E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9463"/>
            <a:ext cx="12239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DB810-CD34-4453-A9AC-3002B8A27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21EF3-25C0-4797-9932-763AE3D0D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0EA1-4C0E-4456-9FF1-19356A0B7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017C4-EB8F-4FF0-837A-A5295470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2D992-B13E-46F1-AB70-00F4B492B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9BC62-EDFF-49E7-A5B7-B8DF6BD23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4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9FAF3-3D4E-4419-8D06-05E37F4ECE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18716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CC0D-822C-4EBA-AD40-6C5499B3E2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2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b-L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5CB84-E9BC-45D3-9CE5-62D31226D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72C30-1B9D-49DE-AE86-D023F68B0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479A7-DA1A-47CA-87A0-124C41244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1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696EC-24B1-4304-83AB-A2997EEE3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68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A334A-56A0-4A56-AA2A-35045CA0B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1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A5899-DD21-4F06-AA19-A86933FB9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48E50-F80C-47C1-A780-9AF53C755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F1A64-A8BC-4679-9F71-67897313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1E6B6-0BF8-4AC6-8691-155DF78C0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45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1964-B7B0-4039-8B84-42AAAA607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4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961C8-7E3D-4F2F-B356-16C67AC351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5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DCBE9-BEAE-4189-8765-CF207A14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09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b-L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9625B-B49A-4C78-9D59-47DF4C1F8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7751C-5426-49B0-8DAA-62A8F4E18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24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2AEA2-8579-4A41-AF4C-37803B69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71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FB46D-9E5F-4328-8A1A-4A995CE80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1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94FA2-E0F6-489E-A532-7C696B7BF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4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40C4B-67BF-4E68-BE75-0560FEC25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45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49A65-79FA-461B-89EA-262AD8F25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4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C605F-DEA1-4BD6-9619-9369F912E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97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468FB-6065-41E1-AE8C-C6801D179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8A196-0158-4B97-B8AB-3F4383F53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3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15310-363D-4BF7-977B-9DD2417EE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4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CC98E-EC7E-41C7-82E5-B48F372CF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1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b-L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EDDDB-2277-483D-BEEE-EDBF88E68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B49B3-AE20-4463-8740-FBCF9EBB7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296F6-66E0-4E8C-908A-08F08FDBC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AEE7C-3DBD-4A37-9030-02A0304F6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357E3-B400-4C21-B008-5A0FBF7F1F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4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AC7C2-0F2B-4BEA-8B45-356A8D2A1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1C059-3466-440B-91AE-9621FA3EC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b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b-L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56C1B-2707-40AE-92BE-577588117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C2A478-429A-41CB-A33A-7980B44C5C9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NI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Bande_Logo_UNI_sansoutlineNV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5440"/>
          <a:stretch>
            <a:fillRect/>
          </a:stretch>
        </p:blipFill>
        <p:spPr bwMode="auto">
          <a:xfrm>
            <a:off x="0" y="2770188"/>
            <a:ext cx="91789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b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F2BFF6-5B23-4AAE-924F-F7CB6BFDB7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 descr="bande_kle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0" y="5876925"/>
            <a:ext cx="919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15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b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0D53E26-29A2-440D-8719-1366B0B791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NI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Bande_Logo_UNI_sansoutlineNV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5440"/>
          <a:stretch>
            <a:fillRect/>
          </a:stretch>
        </p:blipFill>
        <p:spPr bwMode="auto">
          <a:xfrm>
            <a:off x="0" y="2770188"/>
            <a:ext cx="91789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b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2E8BE3A-767E-429B-82CA-61C18B95E43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bande_kle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0" y="5876925"/>
            <a:ext cx="919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767878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b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mnluxembourg.lu/type-documentation/individual-profiles-and-migration-trajectories-third-country-national-cross-borde" TargetMode="Externa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6659563" cy="2960688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3200" b="1" smtClean="0">
                <a:solidFill>
                  <a:srgbClr val="767878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Workforce on the move: </a:t>
            </a:r>
            <a:br>
              <a:rPr lang="en-US" sz="3200" b="1" smtClean="0">
                <a:solidFill>
                  <a:srgbClr val="767878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</a:br>
            <a:r>
              <a:rPr lang="en-US" sz="3200" b="1" smtClean="0">
                <a:solidFill>
                  <a:srgbClr val="767878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the c</a:t>
            </a:r>
            <a:r>
              <a:rPr lang="fr-CH" sz="3200" b="1" smtClean="0">
                <a:solidFill>
                  <a:srgbClr val="767878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ase of Luxembourg</a:t>
            </a:r>
            <a:r>
              <a:rPr lang="en-US" sz="3800" b="1" smtClean="0">
                <a:solidFill>
                  <a:srgbClr val="767878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en-US" sz="3800" b="1" smtClean="0">
                <a:solidFill>
                  <a:srgbClr val="767878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en-US" sz="3200" smtClean="0">
              <a:solidFill>
                <a:srgbClr val="767878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4488"/>
            <a:ext cx="1871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0" y="2997200"/>
            <a:ext cx="485933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H" sz="1700" dirty="0">
                <a:latin typeface="Helvetica" panose="020B0604020202020204" pitchFamily="34" charset="0"/>
              </a:rPr>
              <a:t>Fabienne Becker &amp; Adolfo Sommarribas</a:t>
            </a:r>
          </a:p>
          <a:p>
            <a:r>
              <a:rPr lang="fr-CH" sz="1700" dirty="0">
                <a:latin typeface="Helvetica" panose="020B0604020202020204" pitchFamily="34" charset="0"/>
              </a:rPr>
              <a:t>LU EMN NCP</a:t>
            </a:r>
          </a:p>
          <a:p>
            <a:r>
              <a:rPr lang="fr-CH" sz="1700" dirty="0">
                <a:latin typeface="Helvetica" panose="020B0604020202020204" pitchFamily="34" charset="0"/>
              </a:rPr>
              <a:t>26 June 2013 Warsaw, Poland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95536" y="1484313"/>
            <a:ext cx="801027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Labour characteristics</a:t>
            </a:r>
          </a:p>
          <a:p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b-LU" sz="2000" dirty="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ermanent </a:t>
            </a:r>
            <a:r>
              <a:rPr lang="lb-LU" sz="2000" dirty="0">
                <a:solidFill>
                  <a:srgbClr val="000000"/>
                </a:solidFill>
                <a:latin typeface="Helvetica" panose="020B0604020202020204" pitchFamily="34" charset="0"/>
              </a:rPr>
              <a:t>work </a:t>
            </a: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contract				87,6%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b-LU" sz="2000" dirty="0">
                <a:solidFill>
                  <a:srgbClr val="000000"/>
                </a:solidFill>
                <a:latin typeface="Helvetica" panose="020B0604020202020204" pitchFamily="34" charset="0"/>
              </a:rPr>
              <a:t>Dole beneficiaries					  0,7%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Wage earners					94,5%</a:t>
            </a:r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Full-time work contract				80,0%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Working in large companies				35,0%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Educational background</a:t>
            </a:r>
          </a:p>
          <a:p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University degree/higher education diploma 		51,8%</a:t>
            </a:r>
          </a:p>
          <a:p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435975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</a:rPr>
              <a:t>3.4 Profile of TCN CBWs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562971" y="1185540"/>
            <a:ext cx="801052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lb-LU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Motivation to migrate </a:t>
            </a:r>
            <a:r>
              <a:rPr lang="lb-LU" sz="2000" dirty="0">
                <a:solidFill>
                  <a:srgbClr val="000000"/>
                </a:solidFill>
                <a:latin typeface="Helvetica" panose="020B0604020202020204" pitchFamily="34" charset="0"/>
              </a:rPr>
              <a:t>to </a:t>
            </a: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the EU</a:t>
            </a:r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lb-LU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Family </a:t>
            </a:r>
            <a:r>
              <a:rPr lang="lb-LU" sz="1800" dirty="0">
                <a:solidFill>
                  <a:srgbClr val="000000"/>
                </a:solidFill>
                <a:latin typeface="Helvetica" panose="020B0604020202020204" pitchFamily="34" charset="0"/>
              </a:rPr>
              <a:t>reasons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Studies</a:t>
            </a:r>
            <a:endParaRPr lang="lb-LU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Work reasons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b-LU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Motivation to work in LU</a:t>
            </a:r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lb-LU" sz="2000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Salary</a:t>
            </a:r>
            <a:endParaRPr lang="lb-LU" sz="1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Possibilities </a:t>
            </a:r>
            <a:r>
              <a:rPr lang="lb-LU" sz="1800" dirty="0">
                <a:solidFill>
                  <a:srgbClr val="000000"/>
                </a:solidFill>
                <a:latin typeface="Helvetica" panose="020B0604020202020204" pitchFamily="34" charset="0"/>
              </a:rPr>
              <a:t>for career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Job </a:t>
            </a:r>
            <a:r>
              <a:rPr lang="lb-LU" sz="1800" dirty="0">
                <a:solidFill>
                  <a:srgbClr val="000000"/>
                </a:solidFill>
                <a:latin typeface="Helvetica" panose="020B0604020202020204" pitchFamily="34" charset="0"/>
              </a:rPr>
              <a:t>opportunities in Luxembourg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nternational </a:t>
            </a:r>
            <a:r>
              <a:rPr lang="lb-LU" sz="1800" dirty="0">
                <a:solidFill>
                  <a:srgbClr val="000000"/>
                </a:solidFill>
                <a:latin typeface="Helvetica" panose="020B0604020202020204" pitchFamily="34" charset="0"/>
              </a:rPr>
              <a:t>working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sz="1800" dirty="0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r>
              <a:rPr lang="lb-LU" sz="18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rofessional </a:t>
            </a:r>
            <a:r>
              <a:rPr lang="lb-LU" sz="1800" dirty="0">
                <a:solidFill>
                  <a:srgbClr val="000000"/>
                </a:solidFill>
                <a:latin typeface="Helvetica" panose="020B0604020202020204" pitchFamily="34" charset="0"/>
              </a:rPr>
              <a:t>network</a:t>
            </a:r>
          </a:p>
          <a:p>
            <a:endParaRPr lang="lb-LU" sz="20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975" cy="91963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</a:rPr>
              <a:t/>
            </a:r>
            <a:br>
              <a:rPr lang="en-US" sz="3000" u="none" dirty="0" smtClean="0">
                <a:latin typeface="Helvetica" pitchFamily="34" charset="0"/>
              </a:rPr>
            </a:br>
            <a:r>
              <a:rPr lang="en-US" sz="3000" u="none" dirty="0" smtClean="0">
                <a:latin typeface="Helvetica" pitchFamily="34" charset="0"/>
              </a:rPr>
              <a:t>3.5 Migration and work reasons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600" u="none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006" y="1700808"/>
            <a:ext cx="801052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lb-LU" sz="2000" dirty="0" smtClean="0">
                <a:solidFill>
                  <a:srgbClr val="000000"/>
                </a:solidFill>
                <a:latin typeface="Helvetica" pitchFamily="34" charset="0"/>
              </a:rPr>
              <a:t>Administrative </a:t>
            </a:r>
            <a:r>
              <a:rPr lang="lb-LU" sz="2000" dirty="0">
                <a:solidFill>
                  <a:srgbClr val="000000"/>
                </a:solidFill>
                <a:latin typeface="Helvetica" pitchFamily="34" charset="0"/>
              </a:rPr>
              <a:t>barriers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lb-LU" sz="2000" dirty="0">
                <a:solidFill>
                  <a:srgbClr val="000000"/>
                </a:solidFill>
                <a:latin typeface="Helvetica" pitchFamily="34" charset="0"/>
              </a:rPr>
              <a:t>Commuting time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lb-LU" sz="2000" dirty="0" smtClean="0">
                <a:solidFill>
                  <a:srgbClr val="000000"/>
                </a:solidFill>
                <a:latin typeface="Helvetica" pitchFamily="34" charset="0"/>
              </a:rPr>
              <a:t>Difficulties to </a:t>
            </a:r>
            <a:r>
              <a:rPr lang="lb-LU" sz="2000" dirty="0">
                <a:solidFill>
                  <a:srgbClr val="000000"/>
                </a:solidFill>
                <a:latin typeface="Helvetica" pitchFamily="34" charset="0"/>
              </a:rPr>
              <a:t>change </a:t>
            </a:r>
            <a:r>
              <a:rPr lang="lb-LU" sz="2000" dirty="0" smtClean="0">
                <a:solidFill>
                  <a:srgbClr val="000000"/>
                </a:solidFill>
                <a:latin typeface="Helvetica" pitchFamily="34" charset="0"/>
              </a:rPr>
              <a:t>legal status</a:t>
            </a:r>
            <a:endParaRPr lang="lb-LU" sz="200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lb-LU" sz="2000" dirty="0" smtClean="0">
                <a:solidFill>
                  <a:srgbClr val="000000"/>
                </a:solidFill>
                <a:latin typeface="Helvetica" pitchFamily="34" charset="0"/>
              </a:rPr>
              <a:t>Recognition of qualifications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lb-LU" sz="2000" dirty="0" smtClean="0">
                <a:solidFill>
                  <a:srgbClr val="000000"/>
                </a:solidFill>
                <a:latin typeface="Helvetica" pitchFamily="34" charset="0"/>
              </a:rPr>
              <a:t>Integration in Luxembourg</a:t>
            </a:r>
            <a:endParaRPr lang="lb-LU" sz="200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lb-LU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5280" y="548680"/>
            <a:ext cx="8435975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</a:rPr>
              <a:t>3.6 Challenges and barriers for TCN CBWs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600" u="none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592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Labour migration 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demand</a:t>
            </a:r>
            <a:r>
              <a:rPr lang="fr-CH" sz="2000" dirty="0" err="1">
                <a:latin typeface="Helvetica" pitchFamily="34" charset="0"/>
                <a:ea typeface="ＭＳ Ｐゴシック" panose="020B0600070205080204" pitchFamily="34" charset="-128"/>
              </a:rPr>
              <a:t>-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driven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(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low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and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highly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qualified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CH" sz="1600" dirty="0" smtClean="0">
              <a:latin typeface="Helvetica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Traditionally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the source of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workforce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the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Greater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Region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CH" sz="2000" dirty="0" smtClean="0">
              <a:latin typeface="Helvetica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Recent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developments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of the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economy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beyond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the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Greater</a:t>
            </a:r>
            <a:r>
              <a:rPr lang="fr-CH" sz="2000" dirty="0" smtClean="0">
                <a:latin typeface="Helvetica" pitchFamily="34" charset="0"/>
                <a:ea typeface="ＭＳ Ｐゴシック" panose="020B0600070205080204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anose="020B0600070205080204" pitchFamily="34" charset="-128"/>
              </a:rPr>
              <a:t>Region</a:t>
            </a:r>
            <a:endParaRPr lang="fr-CH" sz="2000" dirty="0" smtClean="0">
              <a:latin typeface="Helvetica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4. Luxembourg and the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highly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qualified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workforce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/>
            </a:r>
            <a:b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</a:b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LU EMN NCP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study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(2013)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67255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Luxembourg has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anticipated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the Blue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Card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Directive (2009/50/EC) and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introduced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the «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highly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qualified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worker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»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residence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permit in article 45 of the Law of 29 August 2008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before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the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enactment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of the Blue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Card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Directive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Blue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Card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Directive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was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transposed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by Law of 8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December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2011 and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entered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into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force on 3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February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2012</a:t>
            </a:r>
          </a:p>
          <a:p>
            <a:pPr marL="0" indent="0" algn="just">
              <a:buNone/>
              <a:defRPr/>
            </a:pP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European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Blue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Card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replaced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the «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highly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qualified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worker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»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category</a:t>
            </a: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4.1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Legal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framework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4.2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Requirements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of the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authorisation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of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stay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0914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CH" sz="1800" dirty="0" smtClean="0">
              <a:solidFill>
                <a:srgbClr val="000000"/>
              </a:solidFill>
              <a:latin typeface="Helvetica" pitchFamily="34" charset="0"/>
              <a:ea typeface="ＭＳ Ｐゴシック" pitchFamily="34" charset="-128"/>
            </a:endParaRP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Position in ISCO/08: </a:t>
            </a:r>
            <a:r>
              <a:rPr lang="en-US" sz="2000" dirty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categories 1 and 2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Vacant position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Work</a:t>
            </a: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contract</a:t>
            </a: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valid</a:t>
            </a: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for </a:t>
            </a:r>
            <a:r>
              <a:rPr lang="fr-CH" sz="20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at</a:t>
            </a: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least 1 </a:t>
            </a:r>
            <a:r>
              <a:rPr lang="fr-CH" sz="20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year</a:t>
            </a: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Certificate</a:t>
            </a: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of </a:t>
            </a:r>
            <a:r>
              <a:rPr lang="fr-CH" sz="2000" dirty="0" err="1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professional</a:t>
            </a:r>
            <a:r>
              <a:rPr lang="fr-CH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 qualifications</a:t>
            </a:r>
            <a:endParaRPr lang="en-US" sz="2000" dirty="0" smtClean="0">
              <a:solidFill>
                <a:srgbClr val="000000"/>
              </a:solidFill>
              <a:latin typeface="Helvetica" pitchFamily="34" charset="0"/>
              <a:ea typeface="ＭＳ Ｐゴシック" pitchFamily="34" charset="-128"/>
            </a:endParaRP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Higher education diploma or 5 years work experience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  <a:ea typeface="ＭＳ Ｐゴシック" pitchFamily="34" charset="-128"/>
              </a:rPr>
              <a:t>Salary threshold</a:t>
            </a:r>
          </a:p>
          <a:p>
            <a:pPr marL="0" indent="0">
              <a:lnSpc>
                <a:spcPct val="200000"/>
              </a:lnSpc>
              <a:buFontTx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</a:rPr>
              <a:t>4.3 </a:t>
            </a:r>
            <a:r>
              <a:rPr lang="fr-CH" sz="3000" u="none" dirty="0" err="1" smtClean="0">
                <a:latin typeface="Helvetica" pitchFamily="34" charset="0"/>
              </a:rPr>
              <a:t>Characteristics</a:t>
            </a:r>
            <a:r>
              <a:rPr lang="fr-CH" sz="3000" u="none" dirty="0" smtClean="0">
                <a:latin typeface="Helvetica" pitchFamily="34" charset="0"/>
              </a:rPr>
              <a:t> of the </a:t>
            </a:r>
            <a:r>
              <a:rPr lang="fr-CH" sz="3000" u="none" dirty="0" err="1" smtClean="0">
                <a:latin typeface="Helvetica" pitchFamily="34" charset="0"/>
              </a:rPr>
              <a:t>European</a:t>
            </a:r>
            <a:r>
              <a:rPr lang="fr-CH" sz="3000" u="none" dirty="0" smtClean="0">
                <a:latin typeface="Helvetica" pitchFamily="34" charset="0"/>
              </a:rPr>
              <a:t> Blue </a:t>
            </a:r>
            <a:r>
              <a:rPr lang="fr-CH" sz="3000" u="none" dirty="0" err="1" smtClean="0">
                <a:latin typeface="Helvetica" pitchFamily="34" charset="0"/>
              </a:rPr>
              <a:t>Card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75581"/>
            <a:ext cx="82296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GB" sz="1800" kern="0" dirty="0" smtClean="0">
              <a:latin typeface="Helvetica" pitchFamily="34" charset="0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>
                <a:latin typeface="Helvetica" pitchFamily="34" charset="0"/>
                <a:ea typeface="Times New Roman"/>
              </a:rPr>
              <a:t>Issuance by the Directorate of Immigration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latin typeface="Helvetica" pitchFamily="34" charset="0"/>
                <a:ea typeface="Times New Roman"/>
              </a:rPr>
              <a:t>Valid up to two years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>
                <a:latin typeface="Helvetica" pitchFamily="34" charset="0"/>
                <a:ea typeface="Times New Roman"/>
              </a:rPr>
              <a:t>Residence permit indicates conditions of access to labour market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 smtClean="0">
                <a:latin typeface="Helvetica" pitchFamily="34" charset="0"/>
                <a:ea typeface="Times New Roman"/>
              </a:rPr>
              <a:t>Limited access to the labour market for the first two years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 smtClean="0">
                <a:latin typeface="Helvetica" pitchFamily="34" charset="0"/>
                <a:ea typeface="Times New Roman"/>
              </a:rPr>
              <a:t>Renewable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000" kern="0" dirty="0">
              <a:latin typeface="Helvetica" pitchFamily="34" charset="0"/>
              <a:ea typeface="+mn-ea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8313" y="52125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4.4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Advantages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of the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European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Blue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Card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in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comparison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to the «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Wage-earner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» permit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5710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No labour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market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test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Automatically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family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reunification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right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Fast-track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procedure</a:t>
            </a: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Facilitation for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obtaining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long-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term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residence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status</a:t>
            </a: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No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negative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consequences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in case of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unemployment</a:t>
            </a: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Tax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incentives</a:t>
            </a:r>
            <a:endParaRPr lang="en-US" sz="2000" dirty="0" smtClean="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4.5 Top five </a:t>
            </a:r>
            <a:r>
              <a:rPr lang="fr-CH" sz="3000" u="none" dirty="0" err="1">
                <a:latin typeface="Helvetica" pitchFamily="34" charset="0"/>
                <a:ea typeface="ＭＳ Ｐゴシック" pitchFamily="34" charset="-128"/>
              </a:rPr>
              <a:t>n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ationalities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of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European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Blue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Card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holders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(in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absolute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numbers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, 2012)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87901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fr-CH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Directorate</a:t>
            </a:r>
            <a:r>
              <a:rPr lang="fr-CH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of Immigration, 2013</a:t>
            </a:r>
            <a:endParaRPr lang="fr-CH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86649450"/>
              </p:ext>
            </p:extLst>
          </p:nvPr>
        </p:nvGraphicFramePr>
        <p:xfrm>
          <a:off x="971600" y="1772815"/>
          <a:ext cx="6624736" cy="410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98475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4.6 Evolution of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wage-earner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residence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permits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by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category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(2009 - 2012)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700808"/>
            <a:ext cx="6843712" cy="3959225"/>
          </a:xfr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732463"/>
            <a:ext cx="3713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>
                <a:latin typeface="Helvetica" pitchFamily="34" charset="0"/>
                <a:cs typeface="+mj-cs"/>
              </a:rPr>
              <a:t>Presentation outlook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50963"/>
            <a:ext cx="8229600" cy="452596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 smtClean="0">
              <a:latin typeface="Helvetica" pitchFamily="34" charset="0"/>
              <a:cs typeface="+mn-cs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>
              <a:latin typeface="Helvetica" pitchFamily="34" charset="0"/>
              <a:cs typeface="+mn-cs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+mn-cs"/>
              </a:rPr>
              <a:t>Luxembourgish demography </a:t>
            </a:r>
            <a:endParaRPr lang="en-US" sz="2000" dirty="0">
              <a:latin typeface="Helvetica" pitchFamily="34" charset="0"/>
              <a:cs typeface="+mn-cs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</a:rPr>
              <a:t>The </a:t>
            </a:r>
            <a:r>
              <a:rPr lang="en-US" sz="2000" dirty="0">
                <a:latin typeface="Helvetica" pitchFamily="34" charset="0"/>
              </a:rPr>
              <a:t>structure of the </a:t>
            </a:r>
            <a:r>
              <a:rPr lang="en-US" sz="2000" dirty="0" err="1">
                <a:latin typeface="Helvetica" pitchFamily="34" charset="0"/>
              </a:rPr>
              <a:t>labour</a:t>
            </a:r>
            <a:r>
              <a:rPr lang="en-US" sz="2000" dirty="0">
                <a:latin typeface="Helvetica" pitchFamily="34" charset="0"/>
              </a:rPr>
              <a:t> market in </a:t>
            </a:r>
            <a:r>
              <a:rPr lang="en-US" sz="2000" dirty="0" smtClean="0">
                <a:latin typeface="Helvetica" pitchFamily="34" charset="0"/>
              </a:rPr>
              <a:t>Luxembourg</a:t>
            </a:r>
            <a:endParaRPr lang="en-US" sz="2000" dirty="0" smtClean="0">
              <a:latin typeface="Helvetica" pitchFamily="34" charset="0"/>
              <a:cs typeface="+mn-cs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+mn-cs"/>
              </a:rPr>
              <a:t>Third-country national cross-border workers - LU EMN NCP study - 2012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CH" sz="2000" dirty="0" smtClean="0">
                <a:latin typeface="Helvetica" pitchFamily="34" charset="0"/>
                <a:cs typeface="+mn-cs"/>
              </a:rPr>
              <a:t>Luxembourg and the </a:t>
            </a:r>
            <a:r>
              <a:rPr lang="fr-CH" sz="2000" dirty="0" err="1" smtClean="0">
                <a:latin typeface="Helvetica" pitchFamily="34" charset="0"/>
                <a:cs typeface="+mn-cs"/>
              </a:rPr>
              <a:t>highly</a:t>
            </a:r>
            <a:r>
              <a:rPr lang="fr-CH" sz="2000" dirty="0" smtClean="0">
                <a:latin typeface="Helvetica" pitchFamily="34" charset="0"/>
                <a:cs typeface="+mn-cs"/>
              </a:rPr>
              <a:t> </a:t>
            </a:r>
            <a:r>
              <a:rPr lang="fr-CH" sz="2000" dirty="0" err="1" smtClean="0">
                <a:latin typeface="Helvetica" pitchFamily="34" charset="0"/>
                <a:cs typeface="+mn-cs"/>
              </a:rPr>
              <a:t>qualified</a:t>
            </a:r>
            <a:r>
              <a:rPr lang="fr-CH" sz="2000" dirty="0" smtClean="0">
                <a:latin typeface="Helvetica" pitchFamily="34" charset="0"/>
                <a:cs typeface="+mn-cs"/>
              </a:rPr>
              <a:t> </a:t>
            </a:r>
            <a:r>
              <a:rPr lang="fr-CH" sz="2000" dirty="0" err="1" smtClean="0">
                <a:latin typeface="Helvetica" pitchFamily="34" charset="0"/>
                <a:cs typeface="+mn-cs"/>
              </a:rPr>
              <a:t>workforce</a:t>
            </a:r>
            <a:r>
              <a:rPr lang="fr-CH" sz="2000" dirty="0" smtClean="0">
                <a:latin typeface="Helvetica" pitchFamily="34" charset="0"/>
                <a:cs typeface="+mn-cs"/>
              </a:rPr>
              <a:t> - LU EMN NCP </a:t>
            </a:r>
            <a:r>
              <a:rPr lang="fr-CH" sz="2000" dirty="0" err="1" smtClean="0">
                <a:latin typeface="Helvetica" pitchFamily="34" charset="0"/>
                <a:cs typeface="+mn-cs"/>
              </a:rPr>
              <a:t>study</a:t>
            </a:r>
            <a:r>
              <a:rPr lang="fr-CH" sz="2000" dirty="0" smtClean="0">
                <a:latin typeface="Helvetica" pitchFamily="34" charset="0"/>
                <a:cs typeface="+mn-cs"/>
              </a:rPr>
              <a:t> - 2013</a:t>
            </a:r>
            <a:endParaRPr lang="en-US" sz="2000" dirty="0">
              <a:latin typeface="Helvetica" pitchFamily="34" charset="0"/>
              <a:cs typeface="+mn-cs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+mn-cs"/>
              </a:rPr>
              <a:t>Challenges and barriers for highly qualified TCN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Helvetica" pitchFamily="34" charset="0"/>
                <a:cs typeface="+mn-cs"/>
              </a:rPr>
              <a:t>Conclusions</a:t>
            </a:r>
            <a:endParaRPr lang="en-US" sz="2000" dirty="0">
              <a:latin typeface="Helvetica" pitchFamily="34" charset="0"/>
              <a:cs typeface="+mn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533746" y="1714684"/>
            <a:ext cx="83534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endParaRPr lang="lb-LU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Overly restrictive definition of “highly qualified” </a:t>
            </a:r>
            <a:endParaRPr lang="lb-LU" sz="20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Language barriers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Schooling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Housing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Bureaucracy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lb-LU" sz="20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Lack of information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endParaRPr lang="lb-LU" sz="20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288" y="557213"/>
            <a:ext cx="8640763" cy="1143000"/>
          </a:xfrm>
        </p:spPr>
        <p:txBody>
          <a:bodyPr/>
          <a:lstStyle/>
          <a:p>
            <a:pPr>
              <a:defRPr/>
            </a:pP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5. Challenges and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barriers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for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highly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3000" u="none" dirty="0" err="1" smtClean="0">
                <a:latin typeface="Helvetica" pitchFamily="34" charset="0"/>
                <a:ea typeface="ＭＳ Ｐゴシック" pitchFamily="34" charset="-128"/>
              </a:rPr>
              <a:t>qualified</a:t>
            </a:r>
            <a:r>
              <a:rPr lang="fr-CH" sz="3000" u="none" dirty="0" smtClean="0">
                <a:latin typeface="Helvetica" pitchFamily="34" charset="0"/>
                <a:ea typeface="ＭＳ Ｐゴシック" pitchFamily="34" charset="-128"/>
              </a:rPr>
              <a:t> TCN</a:t>
            </a:r>
            <a:endParaRPr lang="en-US" sz="3000" u="none" dirty="0" smtClean="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550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lb-LU" sz="3000" u="none" dirty="0" smtClean="0">
                <a:latin typeface="Helvetica" pitchFamily="34" charset="0"/>
              </a:rPr>
              <a:t>6. Conclusions</a:t>
            </a:r>
            <a:endParaRPr lang="lb-LU" sz="3000" u="none" dirty="0">
              <a:latin typeface="Helvetic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19810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" pitchFamily="34" charset="0"/>
              </a:rPr>
              <a:t>In Luxembourg, migration is characterized by EU mobility, especially by cross-border workers coming from the Greater Region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" pitchFamily="34" charset="0"/>
              </a:rPr>
              <a:t>Third-country nationals represent </a:t>
            </a:r>
            <a:r>
              <a:rPr lang="en-US" sz="2000" smtClean="0">
                <a:latin typeface="Helvetica" pitchFamily="34" charset="0"/>
              </a:rPr>
              <a:t>only 6,1% </a:t>
            </a:r>
            <a:r>
              <a:rPr lang="en-US" sz="2000" dirty="0" smtClean="0">
                <a:latin typeface="Helvetica" pitchFamily="34" charset="0"/>
              </a:rPr>
              <a:t>of the population living in Luxembourg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Helvetica" pitchFamily="34" charset="0"/>
              </a:rPr>
              <a:t>Government policy is </a:t>
            </a:r>
            <a:r>
              <a:rPr lang="en-US" sz="2000" dirty="0" smtClean="0">
                <a:latin typeface="Helvetica" pitchFamily="34" charset="0"/>
              </a:rPr>
              <a:t>focused </a:t>
            </a:r>
            <a:r>
              <a:rPr lang="en-US" sz="2000" dirty="0">
                <a:latin typeface="Helvetica" pitchFamily="34" charset="0"/>
              </a:rPr>
              <a:t>on high qualified workers and researchers</a:t>
            </a:r>
          </a:p>
          <a:p>
            <a:pPr marL="0" indent="0" algn="just">
              <a:buNone/>
              <a:defRPr/>
            </a:pPr>
            <a:endParaRPr lang="en-US" sz="2000" dirty="0" smtClean="0">
              <a:latin typeface="Helvetica" pitchFamily="34" charset="0"/>
            </a:endParaRPr>
          </a:p>
          <a:p>
            <a:pPr>
              <a:defRPr/>
            </a:pPr>
            <a:endParaRPr lang="en-US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550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lb-LU" sz="3000" u="none" dirty="0" smtClean="0">
                <a:latin typeface="Helvetica" pitchFamily="34" charset="0"/>
              </a:rPr>
              <a:t>6. Conclusions</a:t>
            </a:r>
            <a:endParaRPr lang="lb-LU" sz="3000" u="none" dirty="0">
              <a:latin typeface="Helvetic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19810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" pitchFamily="34" charset="0"/>
              </a:rPr>
              <a:t>TCN CBWs tend to be highly qualified and to have a certain level of stability in their professional status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" pitchFamily="34" charset="0"/>
              </a:rPr>
              <a:t>As part of the migratory process TCN CBWs often acquire the nationality of an EU Member State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" pitchFamily="34" charset="0"/>
              </a:rPr>
              <a:t>There is a higher level of integration in the country of residence of TCN CBWs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Helvetica" pitchFamily="34" charset="0"/>
              </a:rPr>
              <a:t>Barriers for highly qualified TCNs are often language based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sz="4000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4800" dirty="0">
                <a:latin typeface="Helvetica" pitchFamily="34" charset="0"/>
              </a:rPr>
              <a:t>Thank you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4800" dirty="0">
                <a:latin typeface="Helvetica" pitchFamily="34" charset="0"/>
              </a:rPr>
              <a:t>for your attention!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2400" dirty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  <a:cs typeface="+mj-cs"/>
              </a:rPr>
              <a:t>1. Luxembourgish demography</a:t>
            </a:r>
            <a:endParaRPr lang="en-US" sz="3000" u="none" dirty="0">
              <a:latin typeface="Helvetica" pitchFamily="34" charset="0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07412" cy="446484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en-US" sz="19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537.000 inhabitants (January 2013)</a:t>
            </a:r>
          </a:p>
          <a:p>
            <a:pPr marL="457200" lvl="1" indent="0" eaLnBrk="1" hangingPunct="1">
              <a:buNone/>
            </a:pPr>
            <a:endParaRPr lang="en-US" sz="19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sz="19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sz="19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sz="19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sz="19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sz="19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sz="19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sz="19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5440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128859"/>
              </p:ext>
            </p:extLst>
          </p:nvPr>
        </p:nvGraphicFramePr>
        <p:xfrm>
          <a:off x="-54768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89465507"/>
              </p:ext>
            </p:extLst>
          </p:nvPr>
        </p:nvGraphicFramePr>
        <p:xfrm>
          <a:off x="52734" y="2564904"/>
          <a:ext cx="444725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93058196"/>
              </p:ext>
            </p:extLst>
          </p:nvPr>
        </p:nvGraphicFramePr>
        <p:xfrm>
          <a:off x="4644008" y="2564905"/>
          <a:ext cx="44117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57213" y="333375"/>
            <a:ext cx="8435975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</a:rPr>
              <a:t>1.1 The </a:t>
            </a:r>
            <a:r>
              <a:rPr lang="en-US" sz="3000" u="none" dirty="0">
                <a:latin typeface="Helvetica" pitchFamily="34" charset="0"/>
              </a:rPr>
              <a:t>Greater Region</a:t>
            </a:r>
            <a:endParaRPr lang="en-US" sz="1600" u="none" dirty="0">
              <a:latin typeface="Helvetica" pitchFamily="34" charset="0"/>
              <a:cs typeface="+mj-cs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11333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003230"/>
            <a:ext cx="689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1400" dirty="0" smtClean="0">
                <a:latin typeface="Helvetica" pitchFamily="34" charset="0"/>
                <a:cs typeface="Helvetica" pitchFamily="34" charset="0"/>
              </a:rPr>
              <a:t>Source: Study Individual Profiles and Migration Trajectories of TCN CBW 2012, p.15.</a:t>
            </a:r>
            <a:endParaRPr lang="lb-LU" sz="14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  <a:cs typeface="+mj-cs"/>
              </a:rPr>
              <a:t>2. The </a:t>
            </a:r>
            <a:r>
              <a:rPr lang="en-US" sz="3000" u="none" dirty="0">
                <a:latin typeface="Helvetica" pitchFamily="34" charset="0"/>
                <a:cs typeface="+mj-cs"/>
              </a:rPr>
              <a:t>structure of the </a:t>
            </a:r>
            <a:r>
              <a:rPr lang="en-US" sz="3000" u="none" dirty="0" err="1">
                <a:latin typeface="Helvetica" pitchFamily="34" charset="0"/>
                <a:cs typeface="+mj-cs"/>
              </a:rPr>
              <a:t>labour</a:t>
            </a:r>
            <a:r>
              <a:rPr lang="en-US" sz="3000" u="none" dirty="0">
                <a:latin typeface="Helvetica" pitchFamily="34" charset="0"/>
                <a:cs typeface="+mj-cs"/>
              </a:rPr>
              <a:t> market in </a:t>
            </a:r>
            <a:r>
              <a:rPr lang="en-US" sz="3000" u="none" dirty="0" smtClean="0">
                <a:latin typeface="Helvetica" pitchFamily="34" charset="0"/>
                <a:cs typeface="+mj-cs"/>
              </a:rPr>
              <a:t>Luxembourg (2011)</a:t>
            </a:r>
            <a:endParaRPr lang="en-US" sz="3000" u="none" dirty="0">
              <a:latin typeface="Helvetica" pitchFamily="34" charset="0"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960563"/>
            <a:ext cx="8229600" cy="489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Total active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wage-earner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workforce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:			347.100</a:t>
            </a:r>
          </a:p>
          <a:p>
            <a:pPr marL="0" indent="0" eaLnBrk="1" hangingPunct="1">
              <a:buFontTx/>
              <a:buNone/>
              <a:defRPr/>
            </a:pP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Cross-border </a:t>
            </a: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workers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:			154.200 (44,4%)</a:t>
            </a:r>
          </a:p>
          <a:p>
            <a:pPr marL="0" indent="0" eaLnBrk="1" hangingPunct="1">
              <a:buFontTx/>
              <a:buNone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    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H" sz="2000" dirty="0" err="1" smtClean="0">
                <a:latin typeface="Helvetica" pitchFamily="34" charset="0"/>
                <a:ea typeface="ＭＳ Ｐゴシック" pitchFamily="34" charset="-128"/>
              </a:rPr>
              <a:t>Belgium</a:t>
            </a: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					 38.900 (25,2%)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France					 76.300 (49,5%)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CH" sz="2000" dirty="0" smtClean="0">
                <a:latin typeface="Helvetica" pitchFamily="34" charset="0"/>
                <a:ea typeface="ＭＳ Ｐゴシック" pitchFamily="34" charset="-128"/>
              </a:rPr>
              <a:t>Germany					 38.900 (25,2%)</a:t>
            </a:r>
          </a:p>
          <a:p>
            <a:pPr marL="0" indent="0" eaLnBrk="1" hangingPunct="1">
              <a:buNone/>
              <a:defRPr/>
            </a:pPr>
            <a:endParaRPr lang="fr-CH" sz="2000" dirty="0" smtClean="0">
              <a:latin typeface="Helvetica" pitchFamily="34" charset="0"/>
              <a:ea typeface="ＭＳ Ｐゴシック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lb-LU" sz="2000" dirty="0" smtClean="0">
                <a:solidFill>
                  <a:srgbClr val="000000"/>
                </a:solidFill>
                <a:latin typeface="Helvetica" pitchFamily="34" charset="0"/>
              </a:rPr>
              <a:t>TCN CBW					    1.094 (0,7%)</a:t>
            </a:r>
            <a:endParaRPr lang="lb-LU" sz="2000" dirty="0">
              <a:solidFill>
                <a:srgbClr val="000000"/>
              </a:solidFill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20699" y="2132856"/>
            <a:ext cx="801052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defRPr/>
            </a:pPr>
            <a:endParaRPr lang="lb-LU" sz="2000" dirty="0">
              <a:solidFill>
                <a:srgbClr val="000000"/>
              </a:solidFill>
              <a:latin typeface="Helvetica" pitchFamily="34" charset="0"/>
            </a:endParaRPr>
          </a:p>
          <a:p>
            <a:pPr algn="just">
              <a:defRPr/>
            </a:pPr>
            <a:r>
              <a:rPr lang="en-GB" sz="2000" dirty="0" smtClean="0">
                <a:solidFill>
                  <a:srgbClr val="000000"/>
                </a:solidFill>
                <a:latin typeface="Helvetica" pitchFamily="34" charset="0"/>
              </a:rPr>
              <a:t>TCN CBW – Definition:</a:t>
            </a:r>
          </a:p>
          <a:p>
            <a:pPr algn="just">
              <a:defRPr/>
            </a:pPr>
            <a:r>
              <a:rPr lang="en-GB" sz="200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Helvetica" pitchFamily="34" charset="0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Helvetica" pitchFamily="34" charset="0"/>
              </a:rPr>
              <a:t>erson residing in Belgium, France, Germany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Helvetica" pitchFamily="34" charset="0"/>
              </a:rPr>
              <a:t>R</a:t>
            </a:r>
            <a:r>
              <a:rPr lang="en-GB" sz="2000" dirty="0" smtClean="0">
                <a:solidFill>
                  <a:srgbClr val="000000"/>
                </a:solidFill>
                <a:latin typeface="Helvetica" pitchFamily="34" charset="0"/>
              </a:rPr>
              <a:t>egularly crossing the border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Helvetica" pitchFamily="34" charset="0"/>
              </a:rPr>
              <a:t>C</a:t>
            </a:r>
            <a:r>
              <a:rPr lang="en-GB" sz="2000" dirty="0" smtClean="0">
                <a:solidFill>
                  <a:srgbClr val="000000"/>
                </a:solidFill>
                <a:latin typeface="Helvetica" pitchFamily="34" charset="0"/>
              </a:rPr>
              <a:t>arrying out a paid activity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GB" sz="2000" dirty="0" smtClean="0">
                <a:solidFill>
                  <a:srgbClr val="000000"/>
                </a:solidFill>
                <a:latin typeface="Helvetica" pitchFamily="34" charset="0"/>
              </a:rPr>
              <a:t>on-EU citizens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solidFill>
                  <a:srgbClr val="000000"/>
                </a:solidFill>
                <a:latin typeface="Helvetica" pitchFamily="34" charset="0"/>
              </a:rPr>
              <a:t>Work permit requirement</a:t>
            </a:r>
            <a:endParaRPr lang="lb-LU" sz="20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>
              <a:defRPr/>
            </a:pPr>
            <a:endParaRPr lang="lb-LU" sz="18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0000"/>
                </a:solidFill>
                <a:latin typeface="Helvetica" pitchFamily="34" charset="0"/>
                <a:hlinkClick r:id="rId2"/>
              </a:rPr>
              <a:t>Individual Profiles and Migration Trajectories of TCN CBWs</a:t>
            </a: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  <a:p>
            <a:pPr>
              <a:defRPr/>
            </a:pPr>
            <a:endParaRPr lang="lb-LU" sz="1800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0700" y="980728"/>
            <a:ext cx="8489131" cy="146685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>
                <a:latin typeface="Helvetica" pitchFamily="34" charset="0"/>
              </a:rPr>
              <a:t>3</a:t>
            </a:r>
            <a:r>
              <a:rPr lang="en-US" sz="3000" u="none" dirty="0" smtClean="0">
                <a:latin typeface="Helvetica" pitchFamily="34" charset="0"/>
              </a:rPr>
              <a:t>. Third-country national cross-border workers (TCN CBWs) </a:t>
            </a:r>
            <a:br>
              <a:rPr lang="en-US" sz="3000" u="none" dirty="0" smtClean="0">
                <a:latin typeface="Helvetica" pitchFamily="34" charset="0"/>
              </a:rPr>
            </a:br>
            <a:r>
              <a:rPr lang="en-US" sz="3000" u="none" dirty="0" smtClean="0">
                <a:latin typeface="Helvetica" pitchFamily="34" charset="0"/>
              </a:rPr>
              <a:t>LU EMN NCP </a:t>
            </a:r>
            <a:r>
              <a:rPr lang="en-US" sz="3000" u="none" dirty="0">
                <a:latin typeface="Helvetica" pitchFamily="34" charset="0"/>
              </a:rPr>
              <a:t>s</a:t>
            </a:r>
            <a:r>
              <a:rPr lang="en-US" sz="3000" u="none" dirty="0" smtClean="0">
                <a:latin typeface="Helvetica" pitchFamily="34" charset="0"/>
              </a:rPr>
              <a:t>tudy (2012)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600" u="none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8006" y="620688"/>
            <a:ext cx="8435975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</a:rPr>
              <a:t>3.1 TCN CBWs by gender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600" u="none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31411792"/>
              </p:ext>
            </p:extLst>
          </p:nvPr>
        </p:nvGraphicFramePr>
        <p:xfrm>
          <a:off x="1403648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774" y="1844824"/>
            <a:ext cx="6459538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435975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</a:rPr>
              <a:t>3.2 Top five nationalities of TCN CBWs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600" u="none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299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435975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u="none" dirty="0" smtClean="0">
                <a:latin typeface="Helvetica" pitchFamily="34" charset="0"/>
              </a:rPr>
              <a:t>3.3 TCN CBWs by country of residence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600" u="none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160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1255</Words>
  <Application>Microsoft Office PowerPoint</Application>
  <PresentationFormat>Pokaz na ekranie (4:3)</PresentationFormat>
  <Paragraphs>252</Paragraphs>
  <Slides>23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Custom Design</vt:lpstr>
      <vt:lpstr>1_Custom Design</vt:lpstr>
      <vt:lpstr>2_Custom Design</vt:lpstr>
      <vt:lpstr>3_Custom Design</vt:lpstr>
      <vt:lpstr>Workforce on the move:  the case of Luxembourg </vt:lpstr>
      <vt:lpstr>Presentation outlook</vt:lpstr>
      <vt:lpstr>1. Luxembourgish demography</vt:lpstr>
      <vt:lpstr>1.1 The Greater Region</vt:lpstr>
      <vt:lpstr>2. The structure of the labour market in Luxembourg (2011)</vt:lpstr>
      <vt:lpstr>3. Third-country national cross-border workers (TCN CBWs)  LU EMN NCP study (2012)   </vt:lpstr>
      <vt:lpstr>3.1 TCN CBWs by gender  </vt:lpstr>
      <vt:lpstr>3.2 Top five nationalities of TCN CBWs  </vt:lpstr>
      <vt:lpstr>3.3 TCN CBWs by country of residence  </vt:lpstr>
      <vt:lpstr>3.4 Profile of TCN CBWs   </vt:lpstr>
      <vt:lpstr> 3.5 Migration and work reasons  </vt:lpstr>
      <vt:lpstr>3.6 Challenges and barriers for TCN CBWs  </vt:lpstr>
      <vt:lpstr>4. Luxembourg and the highly qualified workforce LU EMN NCP study (2013)</vt:lpstr>
      <vt:lpstr>4.1 Legal framework</vt:lpstr>
      <vt:lpstr>4.2 Requirements of the authorisation of stay</vt:lpstr>
      <vt:lpstr>4.3 Characteristics of the European Blue Card</vt:lpstr>
      <vt:lpstr>4.4 Advantages of the European Blue Card in comparison to the «Wage-earner» permit</vt:lpstr>
      <vt:lpstr>4.5 Top five nationalities of European Blue Card holders (in absolute numbers, 2012)</vt:lpstr>
      <vt:lpstr>4.6 Evolution of wage-earner residence permits by category (2009 - 2012)</vt:lpstr>
      <vt:lpstr>5. Challenges and barriers for highly qualified TCN</vt:lpstr>
      <vt:lpstr>6. Conclusions</vt:lpstr>
      <vt:lpstr>6. Conclusions</vt:lpstr>
      <vt:lpstr>Prezentacja programu PowerPoint</vt:lpstr>
    </vt:vector>
  </TitlesOfParts>
  <Company>université du Luxembourg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danielle.wagner</dc:creator>
  <cp:lastModifiedBy>Łukaszczyk Karolina</cp:lastModifiedBy>
  <cp:revision>253</cp:revision>
  <cp:lastPrinted>2012-10-14T13:53:07Z</cp:lastPrinted>
  <dcterms:created xsi:type="dcterms:W3CDTF">2008-06-13T07:46:09Z</dcterms:created>
  <dcterms:modified xsi:type="dcterms:W3CDTF">2015-10-09T09:14:12Z</dcterms:modified>
</cp:coreProperties>
</file>