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48" r:id="rId1"/>
  </p:sldMasterIdLst>
  <p:notesMasterIdLst>
    <p:notesMasterId r:id="rId5"/>
  </p:notesMasterIdLst>
  <p:sldIdLst>
    <p:sldId id="256" r:id="rId2"/>
    <p:sldId id="272" r:id="rId3"/>
    <p:sldId id="270" r:id="rId4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4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1D7D"/>
    <a:srgbClr val="03BD83"/>
    <a:srgbClr val="07B9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1" autoAdjust="0"/>
    <p:restoredTop sz="94660"/>
  </p:normalViewPr>
  <p:slideViewPr>
    <p:cSldViewPr>
      <p:cViewPr varScale="1">
        <p:scale>
          <a:sx n="106" d="100"/>
          <a:sy n="106" d="100"/>
        </p:scale>
        <p:origin x="1914" y="114"/>
      </p:cViewPr>
      <p:guideLst>
        <p:guide orient="horz" pos="2160"/>
        <p:guide pos="14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14EDB-AA3B-459C-B0C6-AAAA08619697}" type="datetimeFigureOut">
              <a:rPr lang="pl-PL" smtClean="0"/>
              <a:t>19.12.2018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05396-CDA6-44A7-8DBF-C7B902CD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3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21C-92EB-4A90-B3F5-6BB71D799148}" type="datetime1">
              <a:rPr lang="pl-PL" smtClean="0"/>
              <a:t>19.12.2018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977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6492-9B3C-439B-B520-B23332D81885}" type="datetime1">
              <a:rPr lang="pl-PL" smtClean="0"/>
              <a:t>19.12.2018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669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1D0B-3683-4EAD-95BE-D65C1A923AEE}" type="datetime1">
              <a:rPr lang="pl-PL" smtClean="0"/>
              <a:t>19.12.2018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6892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4B11-5202-46C0-AE34-CF98D30CFCFB}" type="datetime1">
              <a:rPr lang="pl-PL" smtClean="0"/>
              <a:t>19.12.2018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670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62979-6210-4E2B-BFC6-26AF6214CB7A}" type="datetime1">
              <a:rPr lang="pl-PL" smtClean="0"/>
              <a:t>19.12.2018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6265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025AE-94D0-4B34-9F51-0D597FB8B39F}" type="datetime1">
              <a:rPr lang="pl-PL" smtClean="0"/>
              <a:t>19.12.2018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24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56344-3ABA-4C5F-B581-F50F24F7726F}" type="datetime1">
              <a:rPr lang="pl-PL" smtClean="0"/>
              <a:t>19.12.2018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74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ED061-F7E9-467D-8F3E-036FD6E7587B}" type="datetime1">
              <a:rPr lang="pl-PL" smtClean="0"/>
              <a:t>19.12.2018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70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C8779-5DA1-4FB1-9D3B-A9733A3C4E93}" type="datetime1">
              <a:rPr lang="pl-PL" smtClean="0"/>
              <a:t>19.12.2018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6599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3404-4897-40A8-B3C0-B5171F81D481}" type="datetime1">
              <a:rPr lang="pl-PL" smtClean="0"/>
              <a:t>19.12.2018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128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78B7C-5EE2-45E2-A1E5-39309B7BFA70}" type="datetime1">
              <a:rPr lang="pl-PL" smtClean="0"/>
              <a:t>19.12.2018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14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23B8D-EC39-477D-9B51-5625BC5145C7}" type="datetime1">
              <a:rPr lang="pl-PL" smtClean="0"/>
              <a:t>19.12.2018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526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 fontScale="25000" lnSpcReduction="20000"/>
          </a:bodyPr>
          <a:lstStyle/>
          <a:p>
            <a:pPr>
              <a:spcAft>
                <a:spcPts val="1200"/>
              </a:spcAft>
            </a:pPr>
            <a:r>
              <a:rPr lang="pl-PL" sz="96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INFORMACJE OGÓLNE DOT. PROJEKTU  </a:t>
            </a:r>
          </a:p>
          <a:p>
            <a:endParaRPr lang="pl-PL" dirty="0" smtClean="0"/>
          </a:p>
          <a:p>
            <a:pPr lv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2000"/>
            </a:pPr>
            <a:r>
              <a:rPr lang="pl-PL" sz="5400" b="1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Digitalizacja </a:t>
            </a:r>
            <a:r>
              <a:rPr lang="pl-PL" sz="54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 integracja zasobów nauki </a:t>
            </a:r>
            <a:endParaRPr lang="pl-PL" sz="2800" dirty="0"/>
          </a:p>
          <a:p>
            <a:pPr lv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2000"/>
            </a:pPr>
            <a:r>
              <a:rPr lang="pl-PL" sz="54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 ramach wspólnej platformy </a:t>
            </a:r>
            <a:r>
              <a:rPr lang="pl-PL" sz="5400" b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repozytoryjnej</a:t>
            </a:r>
            <a:r>
              <a:rPr lang="pl-PL" sz="54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instytutów badawczych – </a:t>
            </a:r>
            <a:endParaRPr lang="pl-PL" sz="2800" dirty="0"/>
          </a:p>
          <a:p>
            <a:pPr lv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2000"/>
            </a:pPr>
            <a:r>
              <a:rPr lang="pl-PL" sz="5400" b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Digitarium</a:t>
            </a:r>
            <a:r>
              <a:rPr lang="pl-PL" sz="54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Instytutów </a:t>
            </a:r>
            <a:r>
              <a:rPr lang="pl-PL" sz="5400" b="1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Badawczych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2000"/>
            </a:pPr>
            <a:endParaRPr lang="pl-PL" sz="4900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>
              <a:spcBef>
                <a:spcPts val="800"/>
              </a:spcBef>
            </a:pPr>
            <a:r>
              <a:rPr lang="pl-PL" sz="4900" b="1" i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Wnioskodawca:</a:t>
            </a: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	Ministerstwo Przedsiębiorczości i Technologii</a:t>
            </a:r>
          </a:p>
          <a:p>
            <a:pPr algn="l">
              <a:spcBef>
                <a:spcPts val="800"/>
              </a:spcBef>
            </a:pPr>
            <a:r>
              <a:rPr lang="pl-PL" sz="4900" b="1" i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Beneficjent:</a:t>
            </a: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pl-PL" sz="49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		</a:t>
            </a: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Przemysłowy Instytut Maszyn Rolniczych</a:t>
            </a:r>
          </a:p>
          <a:p>
            <a:pPr algn="l"/>
            <a:r>
              <a:rPr lang="pl-PL" sz="4900" b="1" i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Partnerzy:</a:t>
            </a:r>
            <a:r>
              <a:rPr lang="pl-PL" sz="4900" b="1" i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  <a:p>
            <a:pPr algn="l"/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		Instytut </a:t>
            </a:r>
            <a:r>
              <a:rPr lang="pl-PL" sz="49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Obróbki Plastycznej</a:t>
            </a:r>
          </a:p>
          <a:p>
            <a:pPr algn="l"/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		Instytut </a:t>
            </a:r>
            <a:r>
              <a:rPr lang="pl-PL" sz="49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Pojazdów Szynowych “</a:t>
            </a: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TABOR”</a:t>
            </a:r>
          </a:p>
          <a:p>
            <a:pPr algn="l"/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		Instytut </a:t>
            </a:r>
            <a:r>
              <a:rPr lang="pl-PL" sz="49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Technologii Drewna </a:t>
            </a:r>
            <a:endParaRPr lang="pl-PL" sz="4900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/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		Instytut </a:t>
            </a:r>
            <a:r>
              <a:rPr lang="pl-PL" sz="49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Włókien Naturalnych i Roślin </a:t>
            </a: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Zielarskich</a:t>
            </a:r>
          </a:p>
          <a:p>
            <a:pPr algn="l"/>
            <a:endParaRPr lang="pl-PL" sz="49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/>
            <a:r>
              <a:rPr lang="pl-PL" sz="4900" b="1" i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Źródło finansowania:</a:t>
            </a:r>
            <a:r>
              <a:rPr lang="pl-PL" sz="49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	</a:t>
            </a:r>
            <a:r>
              <a:rPr lang="pl-PL" sz="4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Program </a:t>
            </a:r>
            <a:r>
              <a:rPr lang="pl-PL" sz="48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Operacyjny Polska Cyfrowa, Działanie 2.3, Poddziałanie </a:t>
            </a:r>
            <a:r>
              <a:rPr lang="pl-PL" sz="4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2.3.1 					(środki </a:t>
            </a:r>
            <a:r>
              <a:rPr lang="pl-PL" sz="48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UE: </a:t>
            </a:r>
            <a:r>
              <a:rPr lang="pl-PL" sz="4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84,63% , budżet </a:t>
            </a:r>
            <a:r>
              <a:rPr lang="pl-PL" sz="48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państwa: </a:t>
            </a:r>
            <a:r>
              <a:rPr lang="pl-PL" sz="4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15,37%)</a:t>
            </a:r>
          </a:p>
          <a:p>
            <a:pPr algn="l"/>
            <a:endParaRPr lang="pl-PL" sz="4800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>
              <a:spcBef>
                <a:spcPts val="800"/>
              </a:spcBef>
            </a:pPr>
            <a:r>
              <a:rPr lang="pl-PL" sz="4900" b="1" i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Całkowity koszt projektu:</a:t>
            </a:r>
            <a:r>
              <a:rPr lang="pl-PL" sz="49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	</a:t>
            </a:r>
            <a:r>
              <a:rPr lang="pl-PL" sz="4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6 </a:t>
            </a:r>
            <a:r>
              <a:rPr lang="pl-PL" sz="48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468 633,10 </a:t>
            </a:r>
            <a:r>
              <a:rPr lang="pl-PL" sz="4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netto</a:t>
            </a:r>
          </a:p>
          <a:p>
            <a:pPr algn="l">
              <a:spcBef>
                <a:spcPts val="800"/>
              </a:spcBef>
            </a:pPr>
            <a:r>
              <a:rPr lang="pl-PL" sz="48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	</a:t>
            </a:r>
            <a:r>
              <a:rPr lang="pl-PL" sz="4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	6 </a:t>
            </a:r>
            <a:r>
              <a:rPr lang="pl-PL" sz="48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852 414,45 </a:t>
            </a:r>
            <a:r>
              <a:rPr lang="pl-PL" sz="4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brutto</a:t>
            </a:r>
          </a:p>
          <a:p>
            <a:pPr algn="l">
              <a:spcBef>
                <a:spcPts val="800"/>
              </a:spcBef>
            </a:pPr>
            <a:endParaRPr lang="pl-PL" sz="4800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lvl="0" algn="l">
              <a:spcBef>
                <a:spcPts val="800"/>
              </a:spcBef>
            </a:pPr>
            <a:r>
              <a:rPr lang="pl-PL" sz="4900" b="1" i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Planowany okres realizacji projektu:</a:t>
            </a: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pl-PL" sz="4800" i="1" dirty="0">
                <a:solidFill>
                  <a:schemeClr val="tx2">
                    <a:lumMod val="60000"/>
                    <a:lumOff val="40000"/>
                  </a:schemeClr>
                </a:solidFill>
                <a:ea typeface="Arial"/>
                <a:cs typeface="Arial"/>
                <a:sym typeface="Arial"/>
              </a:rPr>
              <a:t>01.04.2019 – 30.03.2022</a:t>
            </a:r>
          </a:p>
          <a:p>
            <a:pPr algn="l">
              <a:spcBef>
                <a:spcPts val="800"/>
              </a:spcBef>
            </a:pPr>
            <a:endParaRPr lang="pl-PL" sz="4900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1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886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420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5496" y="1149794"/>
            <a:ext cx="9073008" cy="5663581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1000" b="1" dirty="0" smtClean="0">
                <a:solidFill>
                  <a:srgbClr val="002060"/>
                </a:solidFill>
                <a:cs typeface="Times New Roman" pitchFamily="18" charset="0"/>
              </a:rPr>
              <a:t>CEL PROJEKTU  </a:t>
            </a:r>
            <a:endParaRPr lang="pl-PL" sz="1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1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pl-PL" sz="1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pl-PL" sz="1000" b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Cel strategiczny:</a:t>
            </a:r>
          </a:p>
          <a:p>
            <a:r>
              <a:rPr lang="pl-PL" sz="1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pl-PL" sz="1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udostępnienie </a:t>
            </a:r>
            <a:r>
              <a:rPr lang="pl-PL" sz="1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zdigitalizowanych</a:t>
            </a:r>
            <a:r>
              <a:rPr lang="pl-PL" sz="1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zasobów nauki za pomocą cyfrowej platformy </a:t>
            </a:r>
            <a:r>
              <a:rPr lang="pl-PL" sz="1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repozytoryjnej</a:t>
            </a:r>
            <a:r>
              <a:rPr lang="pl-PL" sz="1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na terenie całego kraju i poza jego granicami</a:t>
            </a:r>
            <a:r>
              <a:rPr lang="pl-PL" sz="1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endParaRPr lang="pl-PL" sz="1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pl-PL" sz="1000" i="1" dirty="0">
                <a:solidFill>
                  <a:schemeClr val="tx1"/>
                </a:solidFill>
              </a:rPr>
              <a:t>Cel </a:t>
            </a:r>
            <a:r>
              <a:rPr lang="pl-PL" sz="1000" i="1" dirty="0" smtClean="0">
                <a:solidFill>
                  <a:schemeClr val="tx1"/>
                </a:solidFill>
              </a:rPr>
              <a:t>projektu </a:t>
            </a:r>
            <a:r>
              <a:rPr lang="pl-PL" sz="1000" i="1" dirty="0">
                <a:solidFill>
                  <a:schemeClr val="tx1"/>
                </a:solidFill>
              </a:rPr>
              <a:t>nawiązuje do strategicznych celów UE i </a:t>
            </a:r>
            <a:r>
              <a:rPr lang="pl-PL" sz="1000" i="1" dirty="0" smtClean="0">
                <a:solidFill>
                  <a:schemeClr val="tx1"/>
                </a:solidFill>
              </a:rPr>
              <a:t>POPC.</a:t>
            </a:r>
          </a:p>
          <a:p>
            <a:r>
              <a:rPr lang="pl-PL" sz="1000" i="1" dirty="0" smtClean="0">
                <a:solidFill>
                  <a:schemeClr val="tx1"/>
                </a:solidFill>
              </a:rPr>
              <a:t> Cel </a:t>
            </a:r>
            <a:r>
              <a:rPr lang="pl-PL" sz="1000" i="1" dirty="0">
                <a:solidFill>
                  <a:schemeClr val="tx1"/>
                </a:solidFill>
              </a:rPr>
              <a:t>cyfryzacji w ramach projektu </a:t>
            </a:r>
            <a:r>
              <a:rPr lang="pl-PL" sz="1000" i="1" dirty="0" smtClean="0">
                <a:solidFill>
                  <a:schemeClr val="tx1"/>
                </a:solidFill>
              </a:rPr>
              <a:t>jest zgodny </a:t>
            </a:r>
            <a:r>
              <a:rPr lang="pl-PL" sz="1000" i="1" dirty="0">
                <a:solidFill>
                  <a:schemeClr val="tx1"/>
                </a:solidFill>
              </a:rPr>
              <a:t>z celami działania instytutów i </a:t>
            </a:r>
            <a:r>
              <a:rPr lang="pl-PL" sz="1000" i="1" dirty="0" smtClean="0">
                <a:solidFill>
                  <a:schemeClr val="tx1"/>
                </a:solidFill>
              </a:rPr>
              <a:t>wynikają </a:t>
            </a:r>
            <a:r>
              <a:rPr lang="pl-PL" sz="1000" i="1" dirty="0">
                <a:solidFill>
                  <a:schemeClr val="tx1"/>
                </a:solidFill>
              </a:rPr>
              <a:t>z charakteru ich zbiorów oraz profilu </a:t>
            </a:r>
            <a:r>
              <a:rPr lang="pl-PL" sz="1000" i="1" dirty="0" smtClean="0">
                <a:solidFill>
                  <a:schemeClr val="tx1"/>
                </a:solidFill>
              </a:rPr>
              <a:t>użytkowników.</a:t>
            </a:r>
            <a:endParaRPr lang="pl-PL" sz="1000" i="1" dirty="0">
              <a:solidFill>
                <a:schemeClr val="tx1"/>
              </a:solidFill>
            </a:endParaRPr>
          </a:p>
          <a:p>
            <a:endParaRPr lang="pl-PL" sz="1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pl-PL" sz="10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Cele szczegółowe:</a:t>
            </a:r>
          </a:p>
          <a:p>
            <a:pPr lvl="0"/>
            <a:r>
              <a:rPr lang="pl-PL" sz="1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 popularyzacja </a:t>
            </a:r>
            <a:r>
              <a:rPr lang="pl-PL" sz="1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działalności i dorobku naukowego poprzez ułatwienie dostępu do informacji, </a:t>
            </a:r>
          </a:p>
          <a:p>
            <a:pPr lvl="0"/>
            <a:r>
              <a:rPr lang="pl-PL" sz="1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 przyspieszenie </a:t>
            </a:r>
            <a:r>
              <a:rPr lang="pl-PL" sz="1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przepływu informacji o innowacyjnych produktach i usługach - A2B, A2C,</a:t>
            </a:r>
          </a:p>
          <a:p>
            <a:pPr lvl="0"/>
            <a:r>
              <a:rPr lang="pl-PL" sz="1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 wzmocnienie </a:t>
            </a:r>
            <a:r>
              <a:rPr lang="pl-PL" sz="1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wizerunku instytutów badawczych, </a:t>
            </a:r>
          </a:p>
          <a:p>
            <a:pPr lvl="0"/>
            <a:r>
              <a:rPr lang="pl-PL" sz="1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 ochrona </a:t>
            </a:r>
            <a:r>
              <a:rPr lang="pl-PL" sz="1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materiałów poprzez archiwizację i możliwość długoterminowego przechowywania,</a:t>
            </a:r>
          </a:p>
          <a:p>
            <a:pPr lvl="0"/>
            <a:r>
              <a:rPr lang="pl-PL" sz="1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 wzrost </a:t>
            </a:r>
            <a:r>
              <a:rPr lang="pl-PL" sz="1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liczby </a:t>
            </a:r>
            <a:r>
              <a:rPr lang="pl-PL" sz="1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cytowań</a:t>
            </a:r>
            <a:r>
              <a:rPr lang="pl-PL" sz="1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udostępnionych publikacji naukowych pracowników instytutów badawczych, </a:t>
            </a:r>
          </a:p>
          <a:p>
            <a:r>
              <a:rPr lang="pl-PL" sz="1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pl-PL" sz="1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wsparcie </a:t>
            </a:r>
            <a:r>
              <a:rPr lang="pl-PL" sz="1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techniczne dla odbiorców poprzez zastosowanie odpowiednich wyszukiwarek, cyfrowych katalogów tematycznych, narzędzi analitycznych,</a:t>
            </a:r>
          </a:p>
          <a:p>
            <a:pPr lvl="0"/>
            <a:r>
              <a:rPr lang="pl-PL" sz="1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 budowa </a:t>
            </a:r>
            <a:r>
              <a:rPr lang="pl-PL" sz="1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społeczeństwa informacyjnego. </a:t>
            </a:r>
            <a:endParaRPr lang="pl-PL" sz="1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pl-PL" sz="1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pl-PL" sz="1000" i="1" dirty="0" smtClean="0">
                <a:solidFill>
                  <a:schemeClr val="tx1"/>
                </a:solidFill>
              </a:rPr>
              <a:t>Wszystkie cele szczegółowe wynikają z realizacji celu strategicznego, wpisują się w obszar </a:t>
            </a:r>
            <a:r>
              <a:rPr lang="pl-PL" sz="1000" i="1" dirty="0">
                <a:solidFill>
                  <a:schemeClr val="tx1"/>
                </a:solidFill>
              </a:rPr>
              <a:t>misji i strategii działalności instytutów </a:t>
            </a:r>
            <a:r>
              <a:rPr lang="pl-PL" sz="1000" i="1" dirty="0" smtClean="0">
                <a:solidFill>
                  <a:schemeClr val="tx1"/>
                </a:solidFill>
              </a:rPr>
              <a:t>badawczych, są zgodne z założeniami Strategii na rzecz Odpowiedzialnego Rozwoju, strategii Sprawne </a:t>
            </a:r>
            <a:r>
              <a:rPr lang="pl-PL" sz="1000" i="1" dirty="0">
                <a:solidFill>
                  <a:schemeClr val="tx1"/>
                </a:solidFill>
              </a:rPr>
              <a:t>Państwo </a:t>
            </a:r>
            <a:r>
              <a:rPr lang="pl-PL" sz="1000" i="1" dirty="0" smtClean="0">
                <a:solidFill>
                  <a:schemeClr val="tx1"/>
                </a:solidFill>
              </a:rPr>
              <a:t>2020 oraz  Programu </a:t>
            </a:r>
            <a:r>
              <a:rPr lang="pl-PL" sz="1000" i="1" dirty="0">
                <a:solidFill>
                  <a:schemeClr val="tx1"/>
                </a:solidFill>
              </a:rPr>
              <a:t>Zintegrowanej Informatyzacji </a:t>
            </a:r>
            <a:r>
              <a:rPr lang="pl-PL" sz="1000" i="1" dirty="0" smtClean="0">
                <a:solidFill>
                  <a:schemeClr val="tx1"/>
                </a:solidFill>
              </a:rPr>
              <a:t>Państwa, </a:t>
            </a:r>
            <a:r>
              <a:rPr lang="pl-PL" sz="1000" i="1" dirty="0">
                <a:solidFill>
                  <a:schemeClr val="tx1"/>
                </a:solidFill>
              </a:rPr>
              <a:t>Strategii Rozwoju Kapitału Społecznego 2020 (3.1.1 Zwiększenie dostępności treści edukacyjnych, naukowych i kulturowych w domenie publicznej).</a:t>
            </a:r>
            <a:endParaRPr lang="pl-PL" sz="1000" i="1" dirty="0" smtClean="0">
              <a:solidFill>
                <a:schemeClr val="tx1"/>
              </a:solidFill>
            </a:endParaRPr>
          </a:p>
          <a:p>
            <a:pPr marL="457200" lvl="0" indent="-457200">
              <a:buFontTx/>
              <a:buChar char="-"/>
            </a:pPr>
            <a:endParaRPr lang="pl-PL" sz="1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457200" lvl="0" indent="-457200">
              <a:buFontTx/>
              <a:buChar char="-"/>
            </a:pPr>
            <a:endParaRPr lang="pl-PL" sz="1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pl-PL" sz="1000" b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Cel </a:t>
            </a:r>
            <a:r>
              <a:rPr lang="pl-PL" sz="10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poboczny:</a:t>
            </a:r>
          </a:p>
          <a:p>
            <a:pPr marL="457200" indent="-457200">
              <a:buFontTx/>
              <a:buChar char="-"/>
            </a:pPr>
            <a:r>
              <a:rPr lang="pl-PL" sz="1000" dirty="0" smtClean="0">
                <a:solidFill>
                  <a:schemeClr val="tx1"/>
                </a:solidFill>
              </a:rPr>
              <a:t>opracowanie </a:t>
            </a:r>
            <a:r>
              <a:rPr lang="pl-PL" sz="1000" dirty="0">
                <a:solidFill>
                  <a:schemeClr val="tx1"/>
                </a:solidFill>
              </a:rPr>
              <a:t>i przyjęcie własnej instytucjonalnej polityki w zakresie otwartego dostępu, określającej zasady publikowania w otwartym dostępie wyników </a:t>
            </a:r>
            <a:r>
              <a:rPr lang="pl-PL" sz="1000" dirty="0" smtClean="0">
                <a:solidFill>
                  <a:schemeClr val="tx1"/>
                </a:solidFill>
              </a:rPr>
              <a:t>badań </a:t>
            </a:r>
          </a:p>
          <a:p>
            <a:pPr marL="457200" indent="-457200">
              <a:buFontTx/>
              <a:buChar char="-"/>
            </a:pPr>
            <a:endParaRPr lang="pl-PL" sz="1000" dirty="0">
              <a:solidFill>
                <a:schemeClr val="tx1"/>
              </a:solidFill>
            </a:endParaRPr>
          </a:p>
          <a:p>
            <a:r>
              <a:rPr lang="pl-PL" sz="1000" i="1" dirty="0" smtClean="0">
                <a:solidFill>
                  <a:schemeClr val="tx1"/>
                </a:solidFill>
              </a:rPr>
              <a:t>Cel poboczny będzie realizacją rekomendacji wynikających z dokumentu </a:t>
            </a:r>
            <a:r>
              <a:rPr lang="pl-PL" sz="1000" i="1" dirty="0" err="1" smtClean="0">
                <a:solidFill>
                  <a:schemeClr val="tx1"/>
                </a:solidFill>
              </a:rPr>
              <a:t>MNiSW</a:t>
            </a:r>
            <a:r>
              <a:rPr lang="pl-PL" sz="1000" i="1" dirty="0" smtClean="0">
                <a:solidFill>
                  <a:schemeClr val="tx1"/>
                </a:solidFill>
              </a:rPr>
              <a:t> “</a:t>
            </a:r>
            <a:r>
              <a:rPr lang="pl-PL" sz="1000" i="1" dirty="0">
                <a:solidFill>
                  <a:schemeClr val="tx1"/>
                </a:solidFill>
              </a:rPr>
              <a:t>Kierunki rozwoju otwartego dostępu do publikacji i wyników badań naukowych w Polsce</a:t>
            </a:r>
            <a:r>
              <a:rPr lang="pl-PL" sz="1000" i="1" dirty="0" smtClean="0">
                <a:solidFill>
                  <a:schemeClr val="tx1"/>
                </a:solidFill>
              </a:rPr>
              <a:t>”.</a:t>
            </a:r>
          </a:p>
          <a:p>
            <a:pPr marL="457200" indent="-457200">
              <a:buFontTx/>
              <a:buChar char="-"/>
            </a:pPr>
            <a:endParaRPr lang="pl-PL" sz="1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pl-PL" sz="1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pl-PL" sz="1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endParaRPr lang="pl-PL" sz="1000" dirty="0" smtClean="0"/>
          </a:p>
          <a:p>
            <a:endParaRPr lang="pl-PL" sz="1000" dirty="0" smtClean="0"/>
          </a:p>
          <a:p>
            <a:endParaRPr lang="pl-PL" sz="1000" dirty="0" smtClean="0"/>
          </a:p>
          <a:p>
            <a:endParaRPr lang="pl-PL" sz="1000" dirty="0" smtClean="0"/>
          </a:p>
          <a:p>
            <a:endParaRPr lang="pl-PL" sz="1000" dirty="0" smtClean="0"/>
          </a:p>
          <a:p>
            <a:endParaRPr lang="pl-PL" sz="1000" dirty="0" smtClean="0"/>
          </a:p>
          <a:p>
            <a:endParaRPr lang="pl-PL" sz="1000" dirty="0" smtClean="0"/>
          </a:p>
          <a:p>
            <a:endParaRPr lang="pl-PL" sz="1000" dirty="0" smtClean="0"/>
          </a:p>
          <a:p>
            <a:endParaRPr lang="pl-PL" sz="1000" dirty="0" smtClean="0"/>
          </a:p>
          <a:p>
            <a:endParaRPr lang="pl-PL" sz="1000" dirty="0" smtClean="0"/>
          </a:p>
          <a:p>
            <a:endParaRPr lang="pl-PL" sz="1000" dirty="0" smtClean="0"/>
          </a:p>
          <a:p>
            <a:endParaRPr lang="pl-PL" sz="1000" dirty="0" smtClean="0"/>
          </a:p>
          <a:p>
            <a:endParaRPr lang="pl-PL" sz="1000" dirty="0" smtClean="0"/>
          </a:p>
          <a:p>
            <a:endParaRPr lang="pl-PL" sz="1000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2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86" y="9471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151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916832"/>
            <a:ext cx="8712968" cy="864096"/>
          </a:xfrm>
        </p:spPr>
        <p:txBody>
          <a:bodyPr anchor="ctr">
            <a:normAutofit fontScale="55000" lnSpcReduction="20000"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3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6489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Obraz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916832"/>
            <a:ext cx="64008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93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1471</TotalTime>
  <Words>61</Words>
  <Application>Microsoft Office PowerPoint</Application>
  <PresentationFormat>Pokaz na ekranie (4:3)</PresentationFormat>
  <Paragraphs>95</Paragraphs>
  <Slides>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</vt:i4>
      </vt:variant>
    </vt:vector>
  </HeadingPairs>
  <TitlesOfParts>
    <vt:vector size="7" baseType="lpstr">
      <vt:lpstr>Arial</vt:lpstr>
      <vt:lpstr>Calibri</vt:lpstr>
      <vt:lpstr>Times New Roman</vt:lpstr>
      <vt:lpstr>Motyw pakietu Office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USYTUOWANIE  KOMITETU RADY MINISTRÓW DO SPRAW CYFRYZACJI  W RZĄDOWYM PROCESIE LEGISLACYJNYM</dc:title>
  <dc:creator>Stępniewska Aneta</dc:creator>
  <cp:lastModifiedBy>Autor</cp:lastModifiedBy>
  <cp:revision>145</cp:revision>
  <cp:lastPrinted>2014-01-14T19:52:29Z</cp:lastPrinted>
  <dcterms:created xsi:type="dcterms:W3CDTF">2014-01-14T15:20:07Z</dcterms:created>
  <dcterms:modified xsi:type="dcterms:W3CDTF">2018-12-19T06:54:33Z</dcterms:modified>
</cp:coreProperties>
</file>