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70" r:id="rId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106" d="100"/>
          <a:sy n="106" d="100"/>
        </p:scale>
        <p:origin x="1914" y="114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19.12.2018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19.12.2018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19.12.2018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19.12.2018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19.12.2018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19.12.2018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19.12.2018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19.12.2018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INFORMACJE OGÓLNE DOT. PROJEKTU  </a:t>
            </a:r>
          </a:p>
          <a:p>
            <a:endParaRPr lang="pl-PL" dirty="0" smtClean="0"/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pl-PL" sz="54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Digitalizacja </a:t>
            </a:r>
            <a:r>
              <a:rPr lang="pl-PL" sz="5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integracja zasobów nauki </a:t>
            </a:r>
            <a:endParaRPr lang="pl-PL" sz="2800" dirty="0"/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pl-PL" sz="5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 ramach wspólnej platformy </a:t>
            </a:r>
            <a:r>
              <a:rPr lang="pl-PL" sz="54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repozytoryjnej</a:t>
            </a:r>
            <a:r>
              <a:rPr lang="pl-PL" sz="5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instytutów badawczych – </a:t>
            </a:r>
            <a:endParaRPr lang="pl-PL" sz="2800" dirty="0"/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000"/>
            </a:pPr>
            <a:r>
              <a:rPr lang="pl-PL" sz="5400" b="1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Digitarium</a:t>
            </a:r>
            <a:r>
              <a:rPr lang="pl-PL" sz="5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Instytutów </a:t>
            </a:r>
            <a:r>
              <a:rPr lang="pl-PL" sz="5400" b="1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Badawczych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SzPts val="2000"/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Wnioskodawca: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	Ministerstwo Przedsiębiorczości i Technologii</a:t>
            </a:r>
          </a:p>
          <a:p>
            <a:pPr algn="l">
              <a:spcBef>
                <a:spcPts val="800"/>
              </a:spcBef>
            </a:pPr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Beneficjent: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49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Przemysłowy Instytut Maszyn Rolniczych</a:t>
            </a:r>
          </a:p>
          <a:p>
            <a:pPr algn="l"/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Partnerzy:</a:t>
            </a:r>
            <a:r>
              <a:rPr lang="pl-PL" sz="4900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l"/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Instytut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Obróbki Plastycznej</a:t>
            </a:r>
          </a:p>
          <a:p>
            <a:pPr algn="l"/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Instytut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Pojazdów Szynowych “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TABOR”</a:t>
            </a:r>
          </a:p>
          <a:p>
            <a:pPr algn="l"/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Instytut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Technologii Drewna </a:t>
            </a: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Instytut </a:t>
            </a:r>
            <a:r>
              <a:rPr lang="pl-PL" sz="4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Włókien Naturalnych i Roślin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Zielarskich</a:t>
            </a:r>
          </a:p>
          <a:p>
            <a:pPr algn="l"/>
            <a:endParaRPr lang="pl-PL" sz="49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Źródło finansowania:</a:t>
            </a:r>
            <a:r>
              <a:rPr lang="pl-PL" sz="49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	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Program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Operacyjny Polska Cyfrowa, Działanie 2.3, Poddziałanie 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2.3.1 					(środki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UE: 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84,63% , budżet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państwa: 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15,37%)</a:t>
            </a:r>
          </a:p>
          <a:p>
            <a:pPr algn="l"/>
            <a:endParaRPr lang="pl-PL" sz="48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l">
              <a:spcBef>
                <a:spcPts val="800"/>
              </a:spcBef>
            </a:pPr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Całkowity koszt projektu:</a:t>
            </a:r>
            <a:r>
              <a:rPr lang="pl-PL" sz="49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468 633,10 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netto</a:t>
            </a:r>
          </a:p>
          <a:p>
            <a:pPr algn="l">
              <a:spcBef>
                <a:spcPts val="800"/>
              </a:spcBef>
            </a:pP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6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852 414,45 </a:t>
            </a:r>
            <a:r>
              <a:rPr lang="pl-PL" sz="4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brutto</a:t>
            </a:r>
          </a:p>
          <a:p>
            <a:pPr algn="l">
              <a:spcBef>
                <a:spcPts val="800"/>
              </a:spcBef>
            </a:pPr>
            <a:endParaRPr lang="pl-PL" sz="48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0" algn="l">
              <a:spcBef>
                <a:spcPts val="800"/>
              </a:spcBef>
            </a:pPr>
            <a:r>
              <a:rPr lang="pl-PL" sz="4900" b="1" i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Planowany okres realizacji projektu:</a:t>
            </a:r>
            <a:r>
              <a:rPr lang="pl-PL" sz="4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4800" i="1" dirty="0">
                <a:solidFill>
                  <a:schemeClr val="tx2">
                    <a:lumMod val="60000"/>
                    <a:lumOff val="40000"/>
                  </a:schemeClr>
                </a:solidFill>
                <a:ea typeface="Arial"/>
                <a:cs typeface="Arial"/>
                <a:sym typeface="Arial"/>
              </a:rPr>
              <a:t>01.04.2019 – 30.03.2022</a:t>
            </a:r>
          </a:p>
          <a:p>
            <a:pPr algn="l">
              <a:spcBef>
                <a:spcPts val="800"/>
              </a:spcBef>
            </a:pPr>
            <a:endParaRPr lang="pl-PL" sz="49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5496" y="1149794"/>
            <a:ext cx="9073008" cy="566358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1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1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Cel strategiczny:</a:t>
            </a:r>
          </a:p>
          <a:p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udostępnienie </a:t>
            </a:r>
            <a:r>
              <a:rPr lang="pl-PL" sz="1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zdigitalizowanych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zasobów nauki za pomocą cyfrowej platformy </a:t>
            </a:r>
            <a:r>
              <a:rPr lang="pl-PL" sz="1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repozytoryjnej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na terenie całego kraju i poza jego granicami</a:t>
            </a:r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pl-PL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i="1" dirty="0">
                <a:solidFill>
                  <a:schemeClr val="tx1"/>
                </a:solidFill>
              </a:rPr>
              <a:t>Cel </a:t>
            </a:r>
            <a:r>
              <a:rPr lang="pl-PL" sz="1000" i="1" dirty="0" smtClean="0">
                <a:solidFill>
                  <a:schemeClr val="tx1"/>
                </a:solidFill>
              </a:rPr>
              <a:t>projektu </a:t>
            </a:r>
            <a:r>
              <a:rPr lang="pl-PL" sz="1000" i="1" dirty="0">
                <a:solidFill>
                  <a:schemeClr val="tx1"/>
                </a:solidFill>
              </a:rPr>
              <a:t>nawiązuje do strategicznych celów UE i </a:t>
            </a:r>
            <a:r>
              <a:rPr lang="pl-PL" sz="1000" i="1" dirty="0" smtClean="0">
                <a:solidFill>
                  <a:schemeClr val="tx1"/>
                </a:solidFill>
              </a:rPr>
              <a:t>POPC.</a:t>
            </a:r>
          </a:p>
          <a:p>
            <a:r>
              <a:rPr lang="pl-PL" sz="1000" i="1" dirty="0" smtClean="0">
                <a:solidFill>
                  <a:schemeClr val="tx1"/>
                </a:solidFill>
              </a:rPr>
              <a:t> Cel </a:t>
            </a:r>
            <a:r>
              <a:rPr lang="pl-PL" sz="1000" i="1" dirty="0">
                <a:solidFill>
                  <a:schemeClr val="tx1"/>
                </a:solidFill>
              </a:rPr>
              <a:t>cyfryzacji w ramach projektu </a:t>
            </a:r>
            <a:r>
              <a:rPr lang="pl-PL" sz="1000" i="1" dirty="0" smtClean="0">
                <a:solidFill>
                  <a:schemeClr val="tx1"/>
                </a:solidFill>
              </a:rPr>
              <a:t>jest zgodny </a:t>
            </a:r>
            <a:r>
              <a:rPr lang="pl-PL" sz="1000" i="1" dirty="0">
                <a:solidFill>
                  <a:schemeClr val="tx1"/>
                </a:solidFill>
              </a:rPr>
              <a:t>z celami działania instytutów i </a:t>
            </a:r>
            <a:r>
              <a:rPr lang="pl-PL" sz="1000" i="1" dirty="0" smtClean="0">
                <a:solidFill>
                  <a:schemeClr val="tx1"/>
                </a:solidFill>
              </a:rPr>
              <a:t>wynikają </a:t>
            </a:r>
            <a:r>
              <a:rPr lang="pl-PL" sz="1000" i="1" dirty="0">
                <a:solidFill>
                  <a:schemeClr val="tx1"/>
                </a:solidFill>
              </a:rPr>
              <a:t>z charakteru ich zbiorów oraz profilu </a:t>
            </a:r>
            <a:r>
              <a:rPr lang="pl-PL" sz="1000" i="1" dirty="0" smtClean="0">
                <a:solidFill>
                  <a:schemeClr val="tx1"/>
                </a:solidFill>
              </a:rPr>
              <a:t>użytkowników.</a:t>
            </a:r>
            <a:endParaRPr lang="pl-PL" sz="1000" i="1" dirty="0">
              <a:solidFill>
                <a:schemeClr val="tx1"/>
              </a:solidFill>
            </a:endParaRPr>
          </a:p>
          <a:p>
            <a:endParaRPr lang="pl-PL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Cele szczegółowe: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popularyzacja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działalności i dorobku naukowego poprzez ułatwienie dostępu do informacji, 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przyspieszenie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przepływu informacji o innowacyjnych produktach i usługach - A2B, A2C,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wzmocnienie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wizerunku instytutów badawczych, 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ochrona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materiałów poprzez archiwizację i możliwość długoterminowego przechowywania,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wzrost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liczby </a:t>
            </a:r>
            <a:r>
              <a:rPr lang="pl-PL" sz="1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cytowań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udostępnionych publikacji naukowych pracowników instytutów badawczych, </a:t>
            </a:r>
          </a:p>
          <a:p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wsparcie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techniczne dla odbiorców poprzez zastosowanie odpowiednich wyszukiwarek, cyfrowych katalogów tematycznych, narzędzi analitycznych,</a:t>
            </a:r>
          </a:p>
          <a:p>
            <a:pPr lvl="0"/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budowa </a:t>
            </a:r>
            <a:r>
              <a:rPr lang="pl-PL" sz="1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społeczeństwa informacyjnego. </a:t>
            </a:r>
            <a:endParaRPr lang="pl-PL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i="1" dirty="0" smtClean="0">
                <a:solidFill>
                  <a:schemeClr val="tx1"/>
                </a:solidFill>
              </a:rPr>
              <a:t>Wszystkie cele szczegółowe wynikają z realizacji celu strategicznego, wpisują się w obszar </a:t>
            </a:r>
            <a:r>
              <a:rPr lang="pl-PL" sz="1000" i="1" dirty="0">
                <a:solidFill>
                  <a:schemeClr val="tx1"/>
                </a:solidFill>
              </a:rPr>
              <a:t>misji i strategii działalności instytutów </a:t>
            </a:r>
            <a:r>
              <a:rPr lang="pl-PL" sz="1000" i="1" dirty="0" smtClean="0">
                <a:solidFill>
                  <a:schemeClr val="tx1"/>
                </a:solidFill>
              </a:rPr>
              <a:t>badawczych, są zgodne z założeniami Strategii na rzecz Odpowiedzialnego Rozwoju, strategii Sprawne </a:t>
            </a:r>
            <a:r>
              <a:rPr lang="pl-PL" sz="1000" i="1" dirty="0">
                <a:solidFill>
                  <a:schemeClr val="tx1"/>
                </a:solidFill>
              </a:rPr>
              <a:t>Państwo </a:t>
            </a:r>
            <a:r>
              <a:rPr lang="pl-PL" sz="1000" i="1" dirty="0" smtClean="0">
                <a:solidFill>
                  <a:schemeClr val="tx1"/>
                </a:solidFill>
              </a:rPr>
              <a:t>2020 oraz  Programu </a:t>
            </a:r>
            <a:r>
              <a:rPr lang="pl-PL" sz="1000" i="1" dirty="0">
                <a:solidFill>
                  <a:schemeClr val="tx1"/>
                </a:solidFill>
              </a:rPr>
              <a:t>Zintegrowanej Informatyzacji </a:t>
            </a:r>
            <a:r>
              <a:rPr lang="pl-PL" sz="1000" i="1" dirty="0" smtClean="0">
                <a:solidFill>
                  <a:schemeClr val="tx1"/>
                </a:solidFill>
              </a:rPr>
              <a:t>Państwa, </a:t>
            </a:r>
            <a:r>
              <a:rPr lang="pl-PL" sz="1000" i="1" dirty="0">
                <a:solidFill>
                  <a:schemeClr val="tx1"/>
                </a:solidFill>
              </a:rPr>
              <a:t>Strategii Rozwoju Kapitału Społecznego 2020 (3.1.1 Zwiększenie dostępności treści edukacyjnych, naukowych i kulturowych w domenie publicznej).</a:t>
            </a:r>
            <a:endParaRPr lang="pl-PL" sz="1000" i="1" dirty="0" smtClean="0">
              <a:solidFill>
                <a:schemeClr val="tx1"/>
              </a:solidFill>
            </a:endParaRPr>
          </a:p>
          <a:p>
            <a:pPr marL="457200" lvl="0" indent="-457200">
              <a:buFontTx/>
              <a:buChar char="-"/>
            </a:pPr>
            <a:endParaRPr lang="pl-PL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0" indent="-457200">
              <a:buFontTx/>
              <a:buChar char="-"/>
            </a:pPr>
            <a:endParaRPr lang="pl-PL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Cel </a:t>
            </a:r>
            <a:r>
              <a:rPr lang="pl-PL" sz="1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poboczny:</a:t>
            </a:r>
          </a:p>
          <a:p>
            <a:pPr marL="457200" indent="-457200">
              <a:buFontTx/>
              <a:buChar char="-"/>
            </a:pPr>
            <a:r>
              <a:rPr lang="pl-PL" sz="1000" dirty="0" smtClean="0">
                <a:solidFill>
                  <a:schemeClr val="tx1"/>
                </a:solidFill>
              </a:rPr>
              <a:t>opracowanie </a:t>
            </a:r>
            <a:r>
              <a:rPr lang="pl-PL" sz="1000" dirty="0">
                <a:solidFill>
                  <a:schemeClr val="tx1"/>
                </a:solidFill>
              </a:rPr>
              <a:t>i przyjęcie własnej instytucjonalnej polityki w zakresie otwartego dostępu, określającej zasady publikowania w otwartym dostępie wyników </a:t>
            </a:r>
            <a:r>
              <a:rPr lang="pl-PL" sz="1000" dirty="0" smtClean="0">
                <a:solidFill>
                  <a:schemeClr val="tx1"/>
                </a:solidFill>
              </a:rPr>
              <a:t>badań </a:t>
            </a:r>
          </a:p>
          <a:p>
            <a:pPr marL="457200" indent="-457200">
              <a:buFontTx/>
              <a:buChar char="-"/>
            </a:pPr>
            <a:endParaRPr lang="pl-PL" sz="1000" dirty="0">
              <a:solidFill>
                <a:schemeClr val="tx1"/>
              </a:solidFill>
            </a:endParaRPr>
          </a:p>
          <a:p>
            <a:r>
              <a:rPr lang="pl-PL" sz="1000" i="1" dirty="0" smtClean="0">
                <a:solidFill>
                  <a:schemeClr val="tx1"/>
                </a:solidFill>
              </a:rPr>
              <a:t>Cel poboczny będzie realizacją rekomendacji wynikających z dokumentu </a:t>
            </a:r>
            <a:r>
              <a:rPr lang="pl-PL" sz="1000" i="1" dirty="0" err="1" smtClean="0">
                <a:solidFill>
                  <a:schemeClr val="tx1"/>
                </a:solidFill>
              </a:rPr>
              <a:t>MNiSW</a:t>
            </a:r>
            <a:r>
              <a:rPr lang="pl-PL" sz="1000" i="1" dirty="0" smtClean="0">
                <a:solidFill>
                  <a:schemeClr val="tx1"/>
                </a:solidFill>
              </a:rPr>
              <a:t> “</a:t>
            </a:r>
            <a:r>
              <a:rPr lang="pl-PL" sz="1000" i="1" dirty="0">
                <a:solidFill>
                  <a:schemeClr val="tx1"/>
                </a:solidFill>
              </a:rPr>
              <a:t>Kierunki rozwoju otwartego dostępu do publikacji i wyników badań naukowych w Polsce</a:t>
            </a:r>
            <a:r>
              <a:rPr lang="pl-PL" sz="1000" i="1" dirty="0" smtClean="0">
                <a:solidFill>
                  <a:schemeClr val="tx1"/>
                </a:solidFill>
              </a:rPr>
              <a:t>”.</a:t>
            </a:r>
          </a:p>
          <a:p>
            <a:pPr marL="457200" indent="-457200">
              <a:buFontTx/>
              <a:buChar char="-"/>
            </a:pPr>
            <a:endParaRPr lang="pl-PL" sz="1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sz="1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 smtClean="0"/>
          </a:p>
          <a:p>
            <a:endParaRPr lang="pl-PL" sz="1000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86" y="9471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916832"/>
            <a:ext cx="8712968" cy="864096"/>
          </a:xfrm>
        </p:spPr>
        <p:txBody>
          <a:bodyPr anchor="ctr">
            <a:normAutofit fontScale="5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916832"/>
            <a:ext cx="64008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1471</TotalTime>
  <Words>61</Words>
  <Application>Microsoft Office PowerPoint</Application>
  <PresentationFormat>Pokaz na ekranie (4:3)</PresentationFormat>
  <Paragraphs>95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Autor</cp:lastModifiedBy>
  <cp:revision>145</cp:revision>
  <cp:lastPrinted>2014-01-14T19:52:29Z</cp:lastPrinted>
  <dcterms:created xsi:type="dcterms:W3CDTF">2014-01-14T15:20:07Z</dcterms:created>
  <dcterms:modified xsi:type="dcterms:W3CDTF">2018-12-19T06:54:33Z</dcterms:modified>
</cp:coreProperties>
</file>