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68" r:id="rId3"/>
    <p:sldId id="257" r:id="rId4"/>
    <p:sldId id="261" r:id="rId5"/>
    <p:sldId id="262" r:id="rId6"/>
    <p:sldId id="264" r:id="rId7"/>
    <p:sldId id="265" r:id="rId8"/>
    <p:sldId id="267" r:id="rId9"/>
    <p:sldId id="369" r:id="rId10"/>
    <p:sldId id="270" r:id="rId11"/>
    <p:sldId id="272" r:id="rId12"/>
    <p:sldId id="274" r:id="rId13"/>
    <p:sldId id="276" r:id="rId14"/>
    <p:sldId id="278" r:id="rId15"/>
    <p:sldId id="279" r:id="rId16"/>
    <p:sldId id="280" r:id="rId17"/>
    <p:sldId id="281" r:id="rId18"/>
    <p:sldId id="282" r:id="rId19"/>
    <p:sldId id="285" r:id="rId20"/>
    <p:sldId id="286" r:id="rId21"/>
    <p:sldId id="287" r:id="rId22"/>
    <p:sldId id="288" r:id="rId23"/>
    <p:sldId id="290" r:id="rId24"/>
    <p:sldId id="292" r:id="rId25"/>
    <p:sldId id="294" r:id="rId26"/>
    <p:sldId id="295" r:id="rId27"/>
    <p:sldId id="296" r:id="rId28"/>
    <p:sldId id="298" r:id="rId29"/>
    <p:sldId id="299" r:id="rId30"/>
    <p:sldId id="302" r:id="rId31"/>
    <p:sldId id="303" r:id="rId32"/>
    <p:sldId id="304" r:id="rId33"/>
    <p:sldId id="306" r:id="rId34"/>
    <p:sldId id="307" r:id="rId35"/>
    <p:sldId id="308" r:id="rId36"/>
    <p:sldId id="310" r:id="rId37"/>
    <p:sldId id="314" r:id="rId38"/>
    <p:sldId id="315" r:id="rId39"/>
    <p:sldId id="312" r:id="rId40"/>
    <p:sldId id="316" r:id="rId41"/>
    <p:sldId id="317" r:id="rId42"/>
    <p:sldId id="318" r:id="rId43"/>
    <p:sldId id="313" r:id="rId44"/>
    <p:sldId id="319" r:id="rId45"/>
    <p:sldId id="311" r:id="rId46"/>
    <p:sldId id="320" r:id="rId47"/>
    <p:sldId id="321" r:id="rId48"/>
    <p:sldId id="323" r:id="rId49"/>
    <p:sldId id="324" r:id="rId50"/>
    <p:sldId id="325" r:id="rId51"/>
    <p:sldId id="327" r:id="rId52"/>
    <p:sldId id="328" r:id="rId53"/>
    <p:sldId id="330" r:id="rId54"/>
    <p:sldId id="331" r:id="rId55"/>
    <p:sldId id="332" r:id="rId56"/>
    <p:sldId id="333" r:id="rId57"/>
    <p:sldId id="334" r:id="rId58"/>
    <p:sldId id="335" r:id="rId59"/>
    <p:sldId id="370" r:id="rId60"/>
    <p:sldId id="337" r:id="rId61"/>
    <p:sldId id="338" r:id="rId62"/>
    <p:sldId id="339" r:id="rId63"/>
    <p:sldId id="340" r:id="rId64"/>
    <p:sldId id="341" r:id="rId65"/>
    <p:sldId id="343" r:id="rId66"/>
    <p:sldId id="345" r:id="rId67"/>
    <p:sldId id="346" r:id="rId68"/>
    <p:sldId id="347" r:id="rId69"/>
    <p:sldId id="348" r:id="rId70"/>
    <p:sldId id="349" r:id="rId71"/>
    <p:sldId id="350" r:id="rId72"/>
    <p:sldId id="351" r:id="rId73"/>
    <p:sldId id="352" r:id="rId74"/>
    <p:sldId id="353" r:id="rId75"/>
    <p:sldId id="354" r:id="rId76"/>
    <p:sldId id="356" r:id="rId77"/>
    <p:sldId id="357" r:id="rId78"/>
    <p:sldId id="359" r:id="rId79"/>
    <p:sldId id="361" r:id="rId80"/>
    <p:sldId id="362" r:id="rId81"/>
    <p:sldId id="363" r:id="rId82"/>
    <p:sldId id="364" r:id="rId83"/>
    <p:sldId id="365" r:id="rId84"/>
    <p:sldId id="366" r:id="rId85"/>
    <p:sldId id="367" r:id="rId86"/>
  </p:sldIdLst>
  <p:sldSz cx="9144000" cy="6858000" type="screen4x3"/>
  <p:notesSz cx="9144000" cy="6858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693" autoAdjust="0"/>
  </p:normalViewPr>
  <p:slideViewPr>
    <p:cSldViewPr>
      <p:cViewPr>
        <p:scale>
          <a:sx n="66" d="100"/>
          <a:sy n="66" d="100"/>
        </p:scale>
        <p:origin x="-378" y="-9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1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BB6350-60D4-4B13-B710-1AE5FE8002F3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97511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F2B1DC-30F1-414A-90AC-B574A73AEF82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115097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9268CF-B156-4A7D-A27D-E2A0DF4E38DE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201109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8DB0F7-DB6B-446E-8B39-AB75E21F619E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230716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CF5434-E07E-42D8-BCB7-BC68B85507CB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132949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8A7C06-BDFD-48AD-9DB6-9A0A71D0B784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642843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10E5FE-F8B9-4723-9BCB-71384AE19938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953478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E292AA-15E4-496F-94A6-B846183471D1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529385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5F7742-1321-48BC-A56A-2FE81A410131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920337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2C1368-356D-408B-97AE-8968548A4CE5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988277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AA9DEA-B747-4D26-97B4-75BF0C8BE11A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85393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CCFF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 wzorca tytułu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pl-PL" altLang="pl-P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l-PL" altLang="pl-P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2CD0849-B1DE-4CFB-97BB-EBE68C9DB4EC}" type="slidenum">
              <a:rPr lang="pl-PL" altLang="pl-PL"/>
              <a:pPr/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200400"/>
            <a:ext cx="9144000" cy="1143000"/>
          </a:xfrm>
        </p:spPr>
        <p:txBody>
          <a:bodyPr/>
          <a:lstStyle/>
          <a:p>
            <a:r>
              <a:rPr lang="pl-PL" altLang="pl-PL" sz="3200" b="1"/>
              <a:t>TEMAT 5: Ratowniczy sprzęt mechaniczny</a:t>
            </a: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447800"/>
            <a:ext cx="9144000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pl-PL" altLang="pl-PL" sz="3200" b="1"/>
              <a:t>KURS STRAŻAKÓW RATOWNIKÓW OSP</a:t>
            </a:r>
          </a:p>
          <a:p>
            <a:pPr algn="ctr"/>
            <a:r>
              <a:rPr lang="pl-PL" altLang="pl-PL" sz="3200" b="1"/>
              <a:t> </a:t>
            </a:r>
            <a:r>
              <a:rPr lang="pl-PL" altLang="pl-PL" sz="3200" b="1">
                <a:solidFill>
                  <a:schemeClr val="tx2"/>
                </a:solidFill>
              </a:rPr>
              <a:t>część II</a:t>
            </a:r>
            <a:br>
              <a:rPr lang="pl-PL" altLang="pl-PL" sz="3200" b="1">
                <a:solidFill>
                  <a:schemeClr val="tx2"/>
                </a:solidFill>
              </a:rPr>
            </a:br>
            <a:endParaRPr lang="pl-PL" altLang="pl-PL" sz="3200" b="1">
              <a:solidFill>
                <a:schemeClr val="tx2"/>
              </a:solidFill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468313" y="5424488"/>
            <a:ext cx="40132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l-PL" altLang="pl-PL" sz="2400" b="1">
                <a:solidFill>
                  <a:schemeClr val="tx2"/>
                </a:solidFill>
              </a:rPr>
              <a:t>Autorzy: Robert Czarnecki</a:t>
            </a:r>
            <a:br>
              <a:rPr lang="pl-PL" altLang="pl-PL" sz="2400" b="1">
                <a:solidFill>
                  <a:schemeClr val="tx2"/>
                </a:solidFill>
              </a:rPr>
            </a:br>
            <a:r>
              <a:rPr lang="pl-PL" altLang="pl-PL" sz="2400" b="1">
                <a:solidFill>
                  <a:schemeClr val="tx2"/>
                </a:solidFill>
              </a:rPr>
              <a:t>                Maciej Gloger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06" name="Rectangle 14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8763000" cy="563563"/>
          </a:xfrm>
        </p:spPr>
        <p:txBody>
          <a:bodyPr/>
          <a:lstStyle/>
          <a:p>
            <a:pPr algn="r"/>
            <a:r>
              <a:rPr lang="pl-PL" altLang="pl-PL" sz="2800" b="1"/>
              <a:t>Budowa piły łańcuchowej</a:t>
            </a:r>
          </a:p>
        </p:txBody>
      </p:sp>
      <p:sp>
        <p:nvSpPr>
          <p:cNvPr id="33808" name="Rectangle 16"/>
          <p:cNvSpPr>
            <a:spLocks noGrp="1" noChangeArrowheads="1"/>
          </p:cNvSpPr>
          <p:nvPr>
            <p:ph type="body" sz="half" idx="2"/>
          </p:nvPr>
        </p:nvSpPr>
        <p:spPr>
          <a:xfrm>
            <a:off x="0" y="838200"/>
            <a:ext cx="4191000" cy="4648200"/>
          </a:xfrm>
        </p:spPr>
        <p:txBody>
          <a:bodyPr/>
          <a:lstStyle/>
          <a:p>
            <a:pPr marL="373063" indent="-373063">
              <a:lnSpc>
                <a:spcPct val="80000"/>
              </a:lnSpc>
              <a:buFontTx/>
              <a:buNone/>
              <a:tabLst>
                <a:tab pos="476250" algn="l"/>
              </a:tabLst>
            </a:pPr>
            <a:r>
              <a:rPr lang="pl-PL" altLang="pl-PL" sz="2400"/>
              <a:t>1 - zamknięcie pokrywy 	komory gaźnika i filtra 	powietrza,                   </a:t>
            </a:r>
          </a:p>
          <a:p>
            <a:pPr marL="373063" indent="-373063">
              <a:lnSpc>
                <a:spcPct val="80000"/>
              </a:lnSpc>
              <a:buFontTx/>
              <a:buNone/>
              <a:tabLst>
                <a:tab pos="476250" algn="l"/>
              </a:tabLst>
            </a:pPr>
            <a:r>
              <a:rPr lang="pl-PL" altLang="pl-PL" sz="2400"/>
              <a:t>2 - wtyczka świecy 	zapłonowej,                           </a:t>
            </a:r>
          </a:p>
          <a:p>
            <a:pPr marL="373063" indent="-373063">
              <a:lnSpc>
                <a:spcPct val="80000"/>
              </a:lnSpc>
              <a:buFontTx/>
              <a:buNone/>
              <a:tabLst>
                <a:tab pos="476250" algn="l"/>
              </a:tabLst>
            </a:pPr>
            <a:r>
              <a:rPr lang="pl-PL" altLang="pl-PL" sz="2400"/>
              <a:t>3 - elektryczne ogrzewanie </a:t>
            </a:r>
          </a:p>
          <a:p>
            <a:pPr marL="373063" indent="-373063">
              <a:lnSpc>
                <a:spcPct val="80000"/>
              </a:lnSpc>
              <a:buFontTx/>
              <a:buNone/>
              <a:tabLst>
                <a:tab pos="476250" algn="l"/>
              </a:tabLst>
            </a:pPr>
            <a:r>
              <a:rPr lang="pl-PL" altLang="pl-PL" sz="2400"/>
              <a:t>    		(wersje specjalne),</a:t>
            </a:r>
          </a:p>
          <a:p>
            <a:pPr marL="373063" indent="-373063">
              <a:lnSpc>
                <a:spcPct val="80000"/>
              </a:lnSpc>
              <a:buFontTx/>
              <a:buNone/>
              <a:tabLst>
                <a:tab pos="476250" algn="l"/>
              </a:tabLst>
            </a:pPr>
            <a:r>
              <a:rPr lang="pl-PL" altLang="pl-PL" sz="2400"/>
              <a:t>4 - pokrywa koła napędu </a:t>
            </a:r>
          </a:p>
          <a:p>
            <a:pPr marL="373063" indent="-373063">
              <a:lnSpc>
                <a:spcPct val="80000"/>
              </a:lnSpc>
              <a:buFontTx/>
              <a:buNone/>
              <a:tabLst>
                <a:tab pos="476250" algn="l"/>
              </a:tabLst>
            </a:pPr>
            <a:r>
              <a:rPr lang="pl-PL" altLang="pl-PL" sz="2400"/>
              <a:t>    		łańcucha,</a:t>
            </a:r>
          </a:p>
          <a:p>
            <a:pPr marL="373063" indent="-373063">
              <a:lnSpc>
                <a:spcPct val="80000"/>
              </a:lnSpc>
              <a:buFontTx/>
              <a:buNone/>
              <a:tabLst>
                <a:tab pos="476250" algn="l"/>
              </a:tabLst>
            </a:pPr>
            <a:r>
              <a:rPr lang="pl-PL" altLang="pl-PL" sz="2400"/>
              <a:t>5 - koło napędu łańcucha, </a:t>
            </a:r>
          </a:p>
          <a:p>
            <a:pPr marL="373063" indent="-373063">
              <a:lnSpc>
                <a:spcPct val="80000"/>
              </a:lnSpc>
              <a:buFontTx/>
              <a:buNone/>
              <a:tabLst>
                <a:tab pos="476250" algn="l"/>
              </a:tabLst>
            </a:pPr>
            <a:r>
              <a:rPr lang="pl-PL" altLang="pl-PL" sz="2400"/>
              <a:t>6 - hamulec napędu 	łańcucha,</a:t>
            </a:r>
          </a:p>
          <a:p>
            <a:pPr marL="373063" indent="-373063">
              <a:lnSpc>
                <a:spcPct val="80000"/>
              </a:lnSpc>
              <a:buFontTx/>
              <a:buNone/>
              <a:tabLst>
                <a:tab pos="476250" algn="l"/>
              </a:tabLst>
            </a:pPr>
            <a:r>
              <a:rPr lang="pl-PL" altLang="pl-PL" sz="2400"/>
              <a:t>7 - prowadzenie łańcucha,</a:t>
            </a:r>
          </a:p>
          <a:p>
            <a:pPr marL="373063" indent="-373063">
              <a:lnSpc>
                <a:spcPct val="80000"/>
              </a:lnSpc>
              <a:buFontTx/>
              <a:buNone/>
              <a:tabLst>
                <a:tab pos="476250" algn="l"/>
              </a:tabLst>
            </a:pPr>
            <a:r>
              <a:rPr lang="pl-PL" altLang="pl-PL" sz="2400"/>
              <a:t> </a:t>
            </a:r>
          </a:p>
        </p:txBody>
      </p:sp>
      <p:pic>
        <p:nvPicPr>
          <p:cNvPr id="33811" name="Picture 19"/>
          <p:cNvPicPr>
            <a:picLocks noChangeAspect="1" noChangeArrowheads="1"/>
          </p:cNvPicPr>
          <p:nvPr>
            <p:ph type="body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7" r="2620" b="49118"/>
          <a:stretch>
            <a:fillRect/>
          </a:stretch>
        </p:blipFill>
        <p:spPr>
          <a:xfrm>
            <a:off x="4038600" y="914400"/>
            <a:ext cx="5105400" cy="4583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812" name="Rectangle 20"/>
          <p:cNvSpPr>
            <a:spLocks noChangeArrowheads="1"/>
          </p:cNvSpPr>
          <p:nvPr/>
        </p:nvSpPr>
        <p:spPr bwMode="auto">
          <a:xfrm>
            <a:off x="0" y="5486400"/>
            <a:ext cx="91440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l-PL" altLang="pl-PL" sz="2400"/>
              <a:t>8 - urządzenie do napinania łańcucha,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pl-PL" altLang="pl-PL" sz="2400"/>
              <a:t>9 - zderzak szponowy,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pl-PL" altLang="pl-PL" sz="2400"/>
              <a:t>10 - prowadnica,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pl-PL" altLang="pl-PL" sz="2400"/>
              <a:t>11 - łańcuch tnący.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pl-PL" altLang="pl-PL" b="1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4" name="Rectangle 6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8991600" cy="533400"/>
          </a:xfrm>
        </p:spPr>
        <p:txBody>
          <a:bodyPr/>
          <a:lstStyle/>
          <a:p>
            <a:pPr algn="l"/>
            <a:r>
              <a:rPr lang="pl-PL" altLang="pl-PL" sz="2800" b="1"/>
              <a:t>Budowa piły łańcuchowej</a:t>
            </a:r>
          </a:p>
        </p:txBody>
      </p:sp>
      <p:sp>
        <p:nvSpPr>
          <p:cNvPr id="37896" name="Rectangle 8"/>
          <p:cNvSpPr>
            <a:spLocks noGrp="1" noChangeArrowheads="1"/>
          </p:cNvSpPr>
          <p:nvPr>
            <p:ph type="body" sz="half" idx="2"/>
          </p:nvPr>
        </p:nvSpPr>
        <p:spPr>
          <a:xfrm>
            <a:off x="4953000" y="533400"/>
            <a:ext cx="4191000" cy="60198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  <a:tabLst>
                <a:tab pos="577850" algn="l"/>
              </a:tabLst>
            </a:pPr>
            <a:r>
              <a:rPr lang="pl-PL" altLang="pl-PL" sz="2400"/>
              <a:t>13 - zamknięcie zbiornika 	oleju,</a:t>
            </a:r>
          </a:p>
          <a:p>
            <a:pPr>
              <a:lnSpc>
                <a:spcPct val="80000"/>
              </a:lnSpc>
              <a:buFontTx/>
              <a:buNone/>
              <a:tabLst>
                <a:tab pos="577850" algn="l"/>
              </a:tabLst>
            </a:pPr>
            <a:r>
              <a:rPr lang="pl-PL" altLang="pl-PL" sz="2400"/>
              <a:t>14 - tłumik wydechu,</a:t>
            </a:r>
          </a:p>
          <a:p>
            <a:pPr>
              <a:lnSpc>
                <a:spcPct val="80000"/>
              </a:lnSpc>
              <a:buFontTx/>
              <a:buNone/>
              <a:tabLst>
                <a:tab pos="577850" algn="l"/>
              </a:tabLst>
            </a:pPr>
            <a:r>
              <a:rPr lang="pl-PL" altLang="pl-PL" sz="2400"/>
              <a:t>15 - przednia osłona dłoni,</a:t>
            </a:r>
          </a:p>
          <a:p>
            <a:pPr>
              <a:lnSpc>
                <a:spcPct val="80000"/>
              </a:lnSpc>
              <a:buFontTx/>
              <a:buNone/>
              <a:tabLst>
                <a:tab pos="577850" algn="l"/>
              </a:tabLst>
            </a:pPr>
            <a:r>
              <a:rPr lang="pl-PL" altLang="pl-PL" sz="2400"/>
              <a:t>16 - przednia rękojeść,</a:t>
            </a:r>
          </a:p>
          <a:p>
            <a:pPr>
              <a:lnSpc>
                <a:spcPct val="80000"/>
              </a:lnSpc>
              <a:buFontTx/>
              <a:buNone/>
              <a:tabLst>
                <a:tab pos="577850" algn="l"/>
              </a:tabLst>
            </a:pPr>
            <a:r>
              <a:rPr lang="pl-PL" altLang="pl-PL" sz="2400"/>
              <a:t>17 - zawór dekompresyjny, </a:t>
            </a:r>
          </a:p>
          <a:p>
            <a:pPr>
              <a:lnSpc>
                <a:spcPct val="80000"/>
              </a:lnSpc>
              <a:buFontTx/>
              <a:buNone/>
              <a:tabLst>
                <a:tab pos="577850" algn="l"/>
              </a:tabLst>
            </a:pPr>
            <a:r>
              <a:rPr lang="pl-PL" altLang="pl-PL" sz="2400"/>
              <a:t>18 - uchwyt linki urządzenia  </a:t>
            </a:r>
          </a:p>
          <a:p>
            <a:pPr>
              <a:lnSpc>
                <a:spcPct val="80000"/>
              </a:lnSpc>
              <a:buFontTx/>
              <a:buNone/>
              <a:tabLst>
                <a:tab pos="577850" algn="l"/>
              </a:tabLst>
            </a:pPr>
            <a:r>
              <a:rPr lang="pl-PL" altLang="pl-PL" sz="2400"/>
              <a:t>      	rozruchowego,</a:t>
            </a:r>
          </a:p>
          <a:p>
            <a:pPr>
              <a:lnSpc>
                <a:spcPct val="80000"/>
              </a:lnSpc>
              <a:buFontTx/>
              <a:buNone/>
              <a:tabLst>
                <a:tab pos="577850" algn="l"/>
              </a:tabLst>
            </a:pPr>
            <a:r>
              <a:rPr lang="pl-PL" altLang="pl-PL" sz="2400"/>
              <a:t>19 - zamknięcie zbiornika 	paliwa,</a:t>
            </a:r>
          </a:p>
          <a:p>
            <a:pPr>
              <a:lnSpc>
                <a:spcPct val="80000"/>
              </a:lnSpc>
              <a:buFontTx/>
              <a:buNone/>
              <a:tabLst>
                <a:tab pos="577850" algn="l"/>
              </a:tabLst>
            </a:pPr>
            <a:r>
              <a:rPr lang="pl-PL" altLang="pl-PL" sz="2400"/>
              <a:t>20 - dźwignia sterowania 	gaźnikiem,</a:t>
            </a:r>
          </a:p>
          <a:p>
            <a:pPr>
              <a:lnSpc>
                <a:spcPct val="80000"/>
              </a:lnSpc>
              <a:buFontTx/>
              <a:buNone/>
              <a:tabLst>
                <a:tab pos="577850" algn="l"/>
              </a:tabLst>
            </a:pPr>
            <a:r>
              <a:rPr lang="pl-PL" altLang="pl-PL" sz="2400"/>
              <a:t>21 - dźwignia głównej 	przepustnicy „gazu”,</a:t>
            </a:r>
          </a:p>
          <a:p>
            <a:pPr>
              <a:lnSpc>
                <a:spcPct val="80000"/>
              </a:lnSpc>
              <a:buFontTx/>
              <a:buNone/>
              <a:tabLst>
                <a:tab pos="577850" algn="l"/>
              </a:tabLst>
            </a:pPr>
            <a:r>
              <a:rPr lang="pl-PL" altLang="pl-PL" sz="2400"/>
              <a:t>22 - blokada dźwigni „gazu”,</a:t>
            </a:r>
          </a:p>
          <a:p>
            <a:pPr>
              <a:lnSpc>
                <a:spcPct val="80000"/>
              </a:lnSpc>
              <a:buFontTx/>
              <a:buNone/>
              <a:tabLst>
                <a:tab pos="577850" algn="l"/>
              </a:tabLst>
            </a:pPr>
            <a:r>
              <a:rPr lang="pl-PL" altLang="pl-PL" sz="2400"/>
              <a:t>23 - tylna rękojeść,</a:t>
            </a:r>
          </a:p>
          <a:p>
            <a:pPr>
              <a:lnSpc>
                <a:spcPct val="80000"/>
              </a:lnSpc>
              <a:buFontTx/>
              <a:buNone/>
              <a:tabLst>
                <a:tab pos="577850" algn="l"/>
              </a:tabLst>
            </a:pPr>
            <a:r>
              <a:rPr lang="pl-PL" altLang="pl-PL" sz="2400"/>
              <a:t>24 - tylna osłona dłoni.</a:t>
            </a:r>
          </a:p>
        </p:txBody>
      </p:sp>
      <p:pic>
        <p:nvPicPr>
          <p:cNvPr id="37897" name="Picture 9"/>
          <p:cNvPicPr>
            <a:picLocks noChangeAspect="1" noChangeArrowheads="1"/>
          </p:cNvPicPr>
          <p:nvPr>
            <p:ph type="body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1" t="50034" r="1871"/>
          <a:stretch>
            <a:fillRect/>
          </a:stretch>
        </p:blipFill>
        <p:spPr>
          <a:xfrm>
            <a:off x="0" y="1066800"/>
            <a:ext cx="4827588" cy="51847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371600"/>
            <a:ext cx="8839200" cy="4876800"/>
          </a:xfrm>
        </p:spPr>
        <p:txBody>
          <a:bodyPr/>
          <a:lstStyle/>
          <a:p>
            <a:pPr algn="just">
              <a:lnSpc>
                <a:spcPct val="90000"/>
              </a:lnSpc>
              <a:buFont typeface="Wingdings" pitchFamily="2" charset="2"/>
              <a:buBlip>
                <a:blip r:embed="rId2"/>
              </a:buBlip>
            </a:pPr>
            <a:r>
              <a:rPr lang="pl-PL" altLang="pl-PL" sz="2400"/>
              <a:t>We wszystkich rodzajach pił zastosowano silniki dwusuwowe studzone powietrzem i pracujące ma mieszance składającej się z benzyny bezołowiowej i oleju, w proporcji ściśle określonej przez producenta piły. </a:t>
            </a:r>
          </a:p>
          <a:p>
            <a:pPr algn="just">
              <a:lnSpc>
                <a:spcPct val="90000"/>
              </a:lnSpc>
              <a:buFont typeface="Wingdings" pitchFamily="2" charset="2"/>
              <a:buNone/>
            </a:pPr>
            <a:endParaRPr lang="pl-PL" altLang="pl-PL" sz="2400"/>
          </a:p>
          <a:p>
            <a:pPr algn="just">
              <a:lnSpc>
                <a:spcPct val="90000"/>
              </a:lnSpc>
              <a:buFont typeface="Wingdings" pitchFamily="2" charset="2"/>
              <a:buBlip>
                <a:blip r:embed="rId2"/>
              </a:buBlip>
            </a:pPr>
            <a:r>
              <a:rPr lang="pl-PL" altLang="pl-PL" sz="2400"/>
              <a:t>Poszczególne piły różnią się od siebie mocą zastosowanego silnika oraz  długością prowadnicy łańcucha.</a:t>
            </a:r>
          </a:p>
          <a:p>
            <a:pPr algn="just">
              <a:lnSpc>
                <a:spcPct val="90000"/>
              </a:lnSpc>
              <a:buFont typeface="Wingdings" pitchFamily="2" charset="2"/>
              <a:buNone/>
            </a:pPr>
            <a:endParaRPr lang="pl-PL" altLang="pl-PL" sz="2400"/>
          </a:p>
          <a:p>
            <a:pPr algn="just">
              <a:lnSpc>
                <a:spcPct val="90000"/>
              </a:lnSpc>
              <a:spcBef>
                <a:spcPct val="0"/>
              </a:spcBef>
              <a:buFont typeface="Wingdings" pitchFamily="2" charset="2"/>
              <a:buBlip>
                <a:blip r:embed="rId2"/>
              </a:buBlip>
            </a:pPr>
            <a:r>
              <a:rPr lang="pl-PL" altLang="pl-PL" sz="2400"/>
              <a:t>Łańcuchy różnią się od siebie konstrukcją krawędzi tnącej ogniwa tnącego i tzw. podziałką łańcucha.</a:t>
            </a:r>
          </a:p>
          <a:p>
            <a:pPr algn="just">
              <a:lnSpc>
                <a:spcPct val="90000"/>
              </a:lnSpc>
              <a:spcBef>
                <a:spcPct val="0"/>
              </a:spcBef>
              <a:buFont typeface="Wingdings" pitchFamily="2" charset="2"/>
              <a:buBlip>
                <a:blip r:embed="rId2"/>
              </a:buBlip>
            </a:pPr>
            <a:endParaRPr lang="pl-PL" altLang="pl-PL" sz="2400"/>
          </a:p>
          <a:p>
            <a:pPr algn="just">
              <a:lnSpc>
                <a:spcPct val="90000"/>
              </a:lnSpc>
              <a:spcBef>
                <a:spcPct val="0"/>
              </a:spcBef>
              <a:buFont typeface="Wingdings" pitchFamily="2" charset="2"/>
              <a:buBlip>
                <a:blip r:embed="rId2"/>
              </a:buBlip>
            </a:pPr>
            <a:r>
              <a:rPr lang="pl-PL" altLang="pl-PL" sz="2400"/>
              <a:t>  W zastosowaniu znajdują się silniki o pojemności skokowej od 35 cm</a:t>
            </a:r>
            <a:r>
              <a:rPr lang="pl-PL" altLang="pl-PL" sz="2400" baseline="30000"/>
              <a:t>3</a:t>
            </a:r>
            <a:r>
              <a:rPr lang="pl-PL" altLang="pl-PL" sz="2400"/>
              <a:t> do 122 cm</a:t>
            </a:r>
            <a:r>
              <a:rPr lang="pl-PL" altLang="pl-PL" sz="2400" baseline="30000"/>
              <a:t>3</a:t>
            </a:r>
            <a:r>
              <a:rPr lang="pl-PL" altLang="pl-PL" sz="2400"/>
              <a:t>  i mocy od 1,6 KM do 8,6 KM.</a:t>
            </a:r>
          </a:p>
        </p:txBody>
      </p:sp>
      <p:sp>
        <p:nvSpPr>
          <p:cNvPr id="41989" name="Rectangle 5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8991600" cy="533400"/>
          </a:xfrm>
          <a:noFill/>
          <a:ln/>
        </p:spPr>
        <p:txBody>
          <a:bodyPr/>
          <a:lstStyle/>
          <a:p>
            <a:r>
              <a:rPr lang="pl-PL" altLang="pl-PL" sz="2800" b="1"/>
              <a:t>Budowa piły łańcuchowej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6" name="Picture 6" descr="skanuj00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4" t="16426" r="4500" b="26692"/>
          <a:stretch>
            <a:fillRect/>
          </a:stretch>
        </p:blipFill>
        <p:spPr bwMode="auto">
          <a:xfrm>
            <a:off x="1981200" y="1066800"/>
            <a:ext cx="5400675" cy="382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7" name="Rectangle 7"/>
          <p:cNvSpPr>
            <a:spLocks noChangeArrowheads="1"/>
          </p:cNvSpPr>
          <p:nvPr/>
        </p:nvSpPr>
        <p:spPr bwMode="auto">
          <a:xfrm>
            <a:off x="228600" y="5181600"/>
            <a:ext cx="89154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pl-PL" altLang="pl-PL" sz="2400" b="1">
                <a:latin typeface="Times New Roman" pitchFamily="18" charset="0"/>
              </a:rPr>
              <a:t>    </a:t>
            </a:r>
            <a:r>
              <a:rPr lang="pl-PL" altLang="pl-PL" sz="2400"/>
              <a:t>1 - ząb tnący prawy,                 	4 - ogniwo napędowe,</a:t>
            </a:r>
          </a:p>
          <a:p>
            <a:r>
              <a:rPr lang="pl-PL" altLang="pl-PL" sz="2400"/>
              <a:t>    2 - ogniwo łączące z nitem,      	5 - ząb tnący lewy,                               </a:t>
            </a:r>
          </a:p>
          <a:p>
            <a:r>
              <a:rPr lang="pl-PL" altLang="pl-PL" sz="2400"/>
              <a:t>    3 – nit,                                      	6 - ogniwo łączące bez nitu.</a:t>
            </a:r>
            <a:r>
              <a:rPr lang="pl-PL" altLang="pl-PL" sz="2000"/>
              <a:t>   </a:t>
            </a:r>
          </a:p>
        </p:txBody>
      </p:sp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0" y="26035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pl-PL" b="1"/>
              <a:t>Budowa łańcucha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5181600"/>
            <a:ext cx="7010400" cy="1447800"/>
          </a:xfrm>
        </p:spPr>
        <p:txBody>
          <a:bodyPr/>
          <a:lstStyle/>
          <a:p>
            <a:pPr marL="0" indent="0" algn="just">
              <a:buFontTx/>
              <a:buNone/>
            </a:pPr>
            <a:r>
              <a:rPr lang="pl-PL" altLang="pl-PL" sz="2400"/>
              <a:t>Ząb tnący stosowany w łańcuchach uniwersalnych przeznaczonych do ogólnego stosowania </a:t>
            </a:r>
            <a:br>
              <a:rPr lang="pl-PL" altLang="pl-PL" sz="2400"/>
            </a:br>
            <a:r>
              <a:rPr lang="pl-PL" altLang="pl-PL" sz="2400"/>
              <a:t>w leśnictwie, budownictwie, sadownictwie itp. </a:t>
            </a:r>
          </a:p>
        </p:txBody>
      </p:sp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428" b="57094"/>
          <a:stretch>
            <a:fillRect/>
          </a:stretch>
        </p:blipFill>
        <p:spPr bwMode="auto">
          <a:xfrm>
            <a:off x="1295400" y="1752600"/>
            <a:ext cx="6553200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Rectangle 5"/>
          <p:cNvSpPr>
            <a:spLocks noChangeArrowheads="1"/>
          </p:cNvSpPr>
          <p:nvPr/>
        </p:nvSpPr>
        <p:spPr bwMode="auto">
          <a:xfrm>
            <a:off x="304800" y="914400"/>
            <a:ext cx="88392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pl-PL" altLang="pl-PL" sz="2400"/>
              <a:t>W zależności od rodzaju pracy i stopnia zanieczyszczenia drewna stosuje się w łańcuchach różnego rodzaju zęby tnące. </a:t>
            </a:r>
          </a:p>
        </p:txBody>
      </p:sp>
      <p:sp>
        <p:nvSpPr>
          <p:cNvPr id="48134" name="Rectangle 6"/>
          <p:cNvSpPr>
            <a:spLocks noChangeArrowheads="1"/>
          </p:cNvSpPr>
          <p:nvPr/>
        </p:nvSpPr>
        <p:spPr bwMode="auto">
          <a:xfrm>
            <a:off x="0" y="26035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pl-PL" b="1"/>
              <a:t>Budowa łańcucha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5181600"/>
            <a:ext cx="7010400" cy="1066800"/>
          </a:xfrm>
        </p:spPr>
        <p:txBody>
          <a:bodyPr/>
          <a:lstStyle/>
          <a:p>
            <a:pPr marL="0" indent="0" algn="just">
              <a:lnSpc>
                <a:spcPct val="90000"/>
              </a:lnSpc>
              <a:buFontTx/>
              <a:buNone/>
            </a:pPr>
            <a:r>
              <a:rPr lang="pl-PL" altLang="pl-PL" sz="2400"/>
              <a:t>Ząb tnący stosowany w łańcuchach uniwersalnych przeznaczonych do małogabarytowych pił łańcuchowych. </a:t>
            </a:r>
          </a:p>
        </p:txBody>
      </p:sp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89" b="51187"/>
          <a:stretch>
            <a:fillRect/>
          </a:stretch>
        </p:blipFill>
        <p:spPr bwMode="auto">
          <a:xfrm>
            <a:off x="1447800" y="1295400"/>
            <a:ext cx="6337300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0" y="26035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pl-PL" b="1"/>
              <a:t>Budowa łańcucha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5105400"/>
            <a:ext cx="7315200" cy="1066800"/>
          </a:xfrm>
        </p:spPr>
        <p:txBody>
          <a:bodyPr/>
          <a:lstStyle/>
          <a:p>
            <a:pPr marL="0" indent="0" algn="just">
              <a:buFontTx/>
              <a:buNone/>
            </a:pPr>
            <a:r>
              <a:rPr lang="pl-PL" altLang="pl-PL" sz="2400"/>
              <a:t>Ząb tnący stosowany w łańcuchach pił stosowanych przez użytkowników profesjonalnych.</a:t>
            </a:r>
          </a:p>
        </p:txBody>
      </p:sp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28" b="47250"/>
          <a:stretch>
            <a:fillRect/>
          </a:stretch>
        </p:blipFill>
        <p:spPr bwMode="auto">
          <a:xfrm>
            <a:off x="1447800" y="1524000"/>
            <a:ext cx="6773863" cy="333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0" y="26035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pl-PL" b="1"/>
              <a:t>Budowa łańcucha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4724400"/>
            <a:ext cx="6934200" cy="1704975"/>
          </a:xfrm>
        </p:spPr>
        <p:txBody>
          <a:bodyPr/>
          <a:lstStyle/>
          <a:p>
            <a:pPr marL="0" indent="0" algn="just">
              <a:buFontTx/>
              <a:buNone/>
            </a:pPr>
            <a:r>
              <a:rPr lang="pl-PL" altLang="pl-PL" sz="2400"/>
              <a:t>Ząb tnący z węglików spiekanych (widia) występujący w łańcuchach pił stosowanych przez użytkowników profesjonalnych podczas akcji ratunkowych, prac rozbiórkowych oraz do cięcia drewna zanieczyszczonego. </a:t>
            </a:r>
          </a:p>
        </p:txBody>
      </p:sp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05" b="48235"/>
          <a:stretch>
            <a:fillRect/>
          </a:stretch>
        </p:blipFill>
        <p:spPr bwMode="auto">
          <a:xfrm>
            <a:off x="1676400" y="1371600"/>
            <a:ext cx="6121400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0" y="26035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pl-PL" b="1"/>
              <a:t>Budowa łańcucha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28600" y="762000"/>
            <a:ext cx="8915400" cy="2566988"/>
          </a:xfrm>
          <a:noFill/>
          <a:ln/>
        </p:spPr>
        <p:txBody>
          <a:bodyPr/>
          <a:lstStyle/>
          <a:p>
            <a:pPr marL="0" indent="0" algn="just">
              <a:lnSpc>
                <a:spcPct val="90000"/>
              </a:lnSpc>
              <a:buFontTx/>
              <a:buNone/>
            </a:pPr>
            <a:r>
              <a:rPr lang="pl-PL" altLang="pl-PL" sz="2400"/>
              <a:t>O trwałości łańcucha decyduje jego efektywne smarowanie, </a:t>
            </a:r>
            <a:br>
              <a:rPr lang="pl-PL" altLang="pl-PL" sz="2400"/>
            </a:br>
            <a:r>
              <a:rPr lang="pl-PL" altLang="pl-PL" sz="2400"/>
              <a:t>w tym celu przed rozpoczęciem pracy należy, po uruchomieniu pilarki sprawdzić, czy pompa podaje olej do smarowania łańcucha. W tym celu należy skierować prowadnicę piły na pień drzewa lub inną wolną czystą przestrzeń i wprowadzić silnik </a:t>
            </a:r>
            <a:br>
              <a:rPr lang="pl-PL" altLang="pl-PL" sz="2400"/>
            </a:br>
            <a:r>
              <a:rPr lang="pl-PL" altLang="pl-PL" sz="2400"/>
              <a:t>w maksymalne obroty. Na przedłużeniu prowadnicy  powinien pojawić się ślad oleju.</a:t>
            </a:r>
          </a:p>
        </p:txBody>
      </p:sp>
      <p:pic>
        <p:nvPicPr>
          <p:cNvPr id="522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895600"/>
            <a:ext cx="3684588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6" name="Rectangle 12"/>
          <p:cNvSpPr>
            <a:spLocks noChangeArrowheads="1"/>
          </p:cNvSpPr>
          <p:nvPr/>
        </p:nvSpPr>
        <p:spPr bwMode="auto">
          <a:xfrm>
            <a:off x="533400" y="5105400"/>
            <a:ext cx="40195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pl-PL" altLang="pl-PL" sz="2400"/>
              <a:t>Sprawdzenie efektywności smarowania łańcucha. </a:t>
            </a:r>
          </a:p>
        </p:txBody>
      </p:sp>
      <p:sp>
        <p:nvSpPr>
          <p:cNvPr id="52237" name="Rectangle 13"/>
          <p:cNvSpPr>
            <a:spLocks noChangeArrowheads="1"/>
          </p:cNvSpPr>
          <p:nvPr/>
        </p:nvSpPr>
        <p:spPr bwMode="auto">
          <a:xfrm>
            <a:off x="0" y="22860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pl-PL" b="1"/>
              <a:t>Smarowanie łańcucha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14800" y="4495800"/>
            <a:ext cx="5029200" cy="1447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pl-PL" altLang="pl-PL" sz="2400"/>
              <a:t>Przykładowe oznaczenie </a:t>
            </a:r>
            <a:br>
              <a:rPr lang="pl-PL" altLang="pl-PL" sz="2400"/>
            </a:br>
            <a:r>
              <a:rPr lang="pl-PL" altLang="pl-PL" sz="2400"/>
              <a:t>na korpusie piły śruby regulacyjnej </a:t>
            </a:r>
          </a:p>
          <a:p>
            <a:pPr marL="0" indent="0">
              <a:buFontTx/>
              <a:buNone/>
            </a:pPr>
            <a:r>
              <a:rPr lang="pl-PL" altLang="pl-PL" sz="2400"/>
              <a:t>wydajności pompy oleju.</a:t>
            </a:r>
          </a:p>
          <a:p>
            <a:pPr marL="0" indent="0"/>
            <a:endParaRPr lang="pl-PL" altLang="pl-PL" sz="2400"/>
          </a:p>
        </p:txBody>
      </p:sp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2">
            <a:lum bright="-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6" b="1836"/>
          <a:stretch>
            <a:fillRect/>
          </a:stretch>
        </p:blipFill>
        <p:spPr bwMode="auto">
          <a:xfrm>
            <a:off x="533400" y="2286000"/>
            <a:ext cx="322897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1" name="Rectangle 5"/>
          <p:cNvSpPr>
            <a:spLocks noChangeArrowheads="1"/>
          </p:cNvSpPr>
          <p:nvPr/>
        </p:nvSpPr>
        <p:spPr bwMode="auto">
          <a:xfrm>
            <a:off x="152400" y="990600"/>
            <a:ext cx="86868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pl-PL" altLang="pl-PL" sz="2400"/>
              <a:t>W przypadku braku śladu oleju należy zgodnie z instrukcją obsługi wyregulować ilość podawanego oleju.</a:t>
            </a:r>
          </a:p>
        </p:txBody>
      </p:sp>
      <p:sp>
        <p:nvSpPr>
          <p:cNvPr id="55302" name="Rectangle 6"/>
          <p:cNvSpPr>
            <a:spLocks noChangeArrowheads="1"/>
          </p:cNvSpPr>
          <p:nvPr/>
        </p:nvSpPr>
        <p:spPr bwMode="auto">
          <a:xfrm>
            <a:off x="0" y="22860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pl-PL" b="1"/>
              <a:t>Smarowanie łańcucha c.d.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838200"/>
            <a:ext cx="8686800" cy="2133600"/>
          </a:xfrm>
        </p:spPr>
        <p:txBody>
          <a:bodyPr/>
          <a:lstStyle/>
          <a:p>
            <a:pPr marL="0" indent="0" algn="just">
              <a:buFontTx/>
              <a:buNone/>
            </a:pPr>
            <a:r>
              <a:rPr lang="pl-PL" altLang="pl-PL" sz="2400" b="1"/>
              <a:t>Ratowniczy sprzęt mechaniczny </a:t>
            </a:r>
            <a:r>
              <a:rPr lang="pl-PL" altLang="pl-PL" sz="2400"/>
              <a:t>jest wykorzystywany </a:t>
            </a:r>
            <a:br>
              <a:rPr lang="pl-PL" altLang="pl-PL" sz="2400"/>
            </a:br>
            <a:r>
              <a:rPr lang="pl-PL" altLang="pl-PL" sz="2400"/>
              <a:t>w akcjach ratowniczych, polegających na usuwaniu przeszkód w formie konstrukcji metalowych, drewnianych i betonowych, pojazdów mechanicznych i innych przedmiotów utrudniających bezpieczną i skuteczna pracę ratownika.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52400"/>
            <a:ext cx="8839200" cy="5973763"/>
          </a:xfrm>
        </p:spPr>
        <p:txBody>
          <a:bodyPr/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pl-PL" altLang="pl-PL" sz="2800" b="1"/>
              <a:t>Napełnianie zbiorników paliwa i oleju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pl-PL" altLang="pl-PL" sz="1800" b="1"/>
          </a:p>
          <a:p>
            <a:pPr algn="just">
              <a:lnSpc>
                <a:spcPct val="110000"/>
              </a:lnSpc>
              <a:buFontTx/>
              <a:buBlip>
                <a:blip r:embed="rId2"/>
              </a:buBlip>
            </a:pPr>
            <a:r>
              <a:rPr lang="pl-PL" altLang="pl-PL" sz="2400"/>
              <a:t>Przed przystąpieniem do tankowania należy wyłączyć silnik.</a:t>
            </a:r>
          </a:p>
          <a:p>
            <a:pPr algn="just">
              <a:lnSpc>
                <a:spcPct val="110000"/>
              </a:lnSpc>
              <a:buFontTx/>
              <a:buBlip>
                <a:blip r:embed="rId2"/>
              </a:buBlip>
            </a:pPr>
            <a:r>
              <a:rPr lang="pl-PL" altLang="pl-PL" sz="2400"/>
              <a:t>Zaczekać by silnik ostygł.</a:t>
            </a:r>
          </a:p>
          <a:p>
            <a:pPr algn="just">
              <a:lnSpc>
                <a:spcPct val="110000"/>
              </a:lnSpc>
              <a:buFontTx/>
              <a:buBlip>
                <a:blip r:embed="rId2"/>
              </a:buBlip>
            </a:pPr>
            <a:r>
              <a:rPr lang="pl-PL" altLang="pl-PL" sz="2400"/>
              <a:t>Nie należy dopuścić do kontaktu oczu i skóry z paliwem </a:t>
            </a:r>
            <a:br>
              <a:rPr lang="pl-PL" altLang="pl-PL" sz="2400"/>
            </a:br>
            <a:r>
              <a:rPr lang="pl-PL" altLang="pl-PL" sz="2400"/>
              <a:t>i olejami.</a:t>
            </a:r>
          </a:p>
          <a:p>
            <a:pPr algn="just">
              <a:lnSpc>
                <a:spcPct val="110000"/>
              </a:lnSpc>
              <a:buFontTx/>
              <a:buBlip>
                <a:blip r:embed="rId2"/>
              </a:buBlip>
            </a:pPr>
            <a:r>
              <a:rPr lang="pl-PL" altLang="pl-PL" sz="2400"/>
              <a:t>Nie wdychać oparów paliwa.</a:t>
            </a:r>
          </a:p>
          <a:p>
            <a:pPr algn="just">
              <a:lnSpc>
                <a:spcPct val="110000"/>
              </a:lnSpc>
              <a:buFontTx/>
              <a:buBlip>
                <a:blip r:embed="rId2"/>
              </a:buBlip>
            </a:pPr>
            <a:r>
              <a:rPr lang="pl-PL" altLang="pl-PL" sz="2400"/>
              <a:t>Uważać, aby paliwo lub olej nie przedostało się do podłoża (ochrona środowiska).</a:t>
            </a:r>
          </a:p>
          <a:p>
            <a:pPr algn="just">
              <a:lnSpc>
                <a:spcPct val="110000"/>
              </a:lnSpc>
              <a:buFontTx/>
              <a:buBlip>
                <a:blip r:embed="rId2"/>
              </a:buBlip>
            </a:pPr>
            <a:r>
              <a:rPr lang="pl-PL" altLang="pl-PL" sz="2400"/>
              <a:t>Nie tankować w zamkniętych pomieszczeniach oraz </a:t>
            </a:r>
            <a:br>
              <a:rPr lang="pl-PL" altLang="pl-PL" sz="2400"/>
            </a:br>
            <a:r>
              <a:rPr lang="pl-PL" altLang="pl-PL" sz="2400"/>
              <a:t>w odległości mniejszej niż 3 m od miejsca pracy.</a:t>
            </a:r>
          </a:p>
          <a:p>
            <a:pPr algn="just">
              <a:lnSpc>
                <a:spcPct val="110000"/>
              </a:lnSpc>
              <a:buFontTx/>
              <a:buBlip>
                <a:blip r:embed="rId2"/>
              </a:buBlip>
            </a:pPr>
            <a:r>
              <a:rPr lang="pl-PL" altLang="pl-PL" sz="2400"/>
              <a:t>Dokładnie pozakręcać korki wlewowe.</a:t>
            </a:r>
          </a:p>
          <a:p>
            <a:pPr algn="just">
              <a:lnSpc>
                <a:spcPct val="110000"/>
              </a:lnSpc>
              <a:buFontTx/>
              <a:buBlip>
                <a:blip r:embed="rId2"/>
              </a:buBlip>
            </a:pPr>
            <a:r>
              <a:rPr lang="pl-PL" altLang="pl-PL" sz="2400"/>
              <a:t>Przyjąć zasadę, że każde napełnienie paliwem powinno wiązać się z uzupełnieniem zbiornika oleju smarującego łańcuch tnący.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304800"/>
            <a:ext cx="8686800" cy="4797425"/>
          </a:xfrm>
        </p:spPr>
        <p:txBody>
          <a:bodyPr/>
          <a:lstStyle/>
          <a:p>
            <a:pPr marL="4763" indent="-4763" algn="ctr">
              <a:lnSpc>
                <a:spcPct val="80000"/>
              </a:lnSpc>
              <a:buFontTx/>
              <a:buNone/>
            </a:pPr>
            <a:r>
              <a:rPr lang="pl-PL" altLang="pl-PL" sz="2800" b="1"/>
              <a:t>Napełnianie zbiorników paliwa i oleju c.d.</a:t>
            </a:r>
          </a:p>
          <a:p>
            <a:pPr marL="4763" indent="-4763" algn="just">
              <a:lnSpc>
                <a:spcPct val="90000"/>
              </a:lnSpc>
              <a:buFontTx/>
              <a:buNone/>
            </a:pPr>
            <a:r>
              <a:rPr lang="pl-PL" altLang="pl-PL" sz="2800" b="1">
                <a:latin typeface="Times New Roman" pitchFamily="18" charset="0"/>
              </a:rPr>
              <a:t> </a:t>
            </a:r>
          </a:p>
          <a:p>
            <a:pPr marL="4763" indent="-4763" algn="just">
              <a:lnSpc>
                <a:spcPct val="90000"/>
              </a:lnSpc>
              <a:buFontTx/>
              <a:buNone/>
            </a:pPr>
            <a:r>
              <a:rPr lang="pl-PL" altLang="pl-PL" sz="2400"/>
              <a:t>W piłach łańcuchowych do drewna pracują silniki dwusuwowe studzone powietrzem, pracujące na mieszance paliwowo- olejowej, ściśle określonej przez producenta piły.</a:t>
            </a:r>
          </a:p>
          <a:p>
            <a:pPr marL="4763" indent="-4763" algn="just">
              <a:lnSpc>
                <a:spcPct val="90000"/>
              </a:lnSpc>
              <a:buFontTx/>
              <a:buNone/>
            </a:pPr>
            <a:endParaRPr lang="pl-PL" altLang="pl-PL" sz="2400"/>
          </a:p>
          <a:p>
            <a:pPr marL="4763" indent="-4763" algn="just">
              <a:buFontTx/>
              <a:buNone/>
            </a:pPr>
            <a:r>
              <a:rPr lang="pl-PL" altLang="pl-PL" sz="2400"/>
              <a:t>Niewłaściwy skład mieszanki paliwowo-olejowej może doprowadzić do zatarcia silnika – za mało oleju, lub do silnego dymienia i utrudnionego zapłonu – za dużo oleju.</a:t>
            </a:r>
          </a:p>
          <a:p>
            <a:pPr marL="4763" indent="-4763" algn="just">
              <a:lnSpc>
                <a:spcPct val="90000"/>
              </a:lnSpc>
              <a:buFontTx/>
              <a:buNone/>
            </a:pPr>
            <a:endParaRPr lang="pl-PL" altLang="pl-PL" sz="2400"/>
          </a:p>
          <a:p>
            <a:pPr marL="4763" indent="-4763">
              <a:lnSpc>
                <a:spcPct val="90000"/>
              </a:lnSpc>
            </a:pPr>
            <a:endParaRPr lang="pl-PL" altLang="pl-PL" sz="24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75" name="Rectangle 235"/>
          <p:cNvSpPr>
            <a:spLocks noChangeArrowheads="1"/>
          </p:cNvSpPr>
          <p:nvPr/>
        </p:nvSpPr>
        <p:spPr bwMode="auto">
          <a:xfrm>
            <a:off x="152400" y="990600"/>
            <a:ext cx="88392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l-PL" altLang="pl-PL" sz="2400"/>
              <a:t>Najczęściej występują następujące proporcje mieszanki: </a:t>
            </a:r>
            <a:br>
              <a:rPr lang="pl-PL" altLang="pl-PL" sz="2400"/>
            </a:br>
            <a:r>
              <a:rPr lang="pl-PL" altLang="pl-PL" sz="2400" b="1"/>
              <a:t>25:1, 40:1, 50:1 lub 100:1.</a:t>
            </a:r>
            <a:r>
              <a:rPr lang="pl-PL" altLang="pl-PL" sz="2400"/>
              <a:t> </a:t>
            </a:r>
          </a:p>
        </p:txBody>
      </p:sp>
      <p:graphicFrame>
        <p:nvGraphicFramePr>
          <p:cNvPr id="61895" name="Group 455"/>
          <p:cNvGraphicFramePr>
            <a:graphicFrameLocks noGrp="1"/>
          </p:cNvGraphicFramePr>
          <p:nvPr/>
        </p:nvGraphicFramePr>
        <p:xfrm>
          <a:off x="762000" y="2667000"/>
          <a:ext cx="7391400" cy="3981450"/>
        </p:xfrm>
        <a:graphic>
          <a:graphicData uri="http://schemas.openxmlformats.org/drawingml/2006/table">
            <a:tbl>
              <a:tblPr/>
              <a:tblGrid>
                <a:gridCol w="2655888"/>
                <a:gridCol w="1204912"/>
                <a:gridCol w="1338263"/>
                <a:gridCol w="1073150"/>
                <a:gridCol w="1119187"/>
              </a:tblGrid>
              <a:tr h="354013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Ilo</a:t>
                      </a:r>
                      <a:r>
                        <a:rPr kumimoji="0" lang="pl-PL" altLang="pl-PL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ść</a:t>
                      </a:r>
                      <a:r>
                        <a:rPr kumimoji="0" lang="pl-PL" altLang="pl-PL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benzyny [litr</a:t>
                      </a:r>
                      <a:r>
                        <a:rPr kumimoji="0" lang="pl-PL" altLang="pl-PL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y</a:t>
                      </a:r>
                      <a:r>
                        <a:rPr kumimoji="0" lang="pl-PL" altLang="pl-PL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]</a:t>
                      </a:r>
                      <a:endParaRPr kumimoji="0" lang="pl-PL" altLang="pl-PL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Ilo</a:t>
                      </a:r>
                      <a:r>
                        <a:rPr kumimoji="0" lang="pl-PL" altLang="pl-PL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ść</a:t>
                      </a:r>
                      <a:r>
                        <a:rPr kumimoji="0" lang="pl-PL" altLang="pl-PL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oleju [litr</a:t>
                      </a:r>
                      <a:r>
                        <a:rPr kumimoji="0" lang="pl-PL" altLang="pl-PL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y</a:t>
                      </a:r>
                      <a:r>
                        <a:rPr kumimoji="0" lang="pl-PL" altLang="pl-PL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]</a:t>
                      </a:r>
                      <a:endParaRPr kumimoji="0" lang="pl-PL" altLang="pl-PL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587375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25:1</a:t>
                      </a:r>
                      <a:endParaRPr kumimoji="0" lang="pl-PL" altLang="pl-PL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40:1</a:t>
                      </a:r>
                      <a:endParaRPr kumimoji="0" lang="pl-PL" altLang="pl-PL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50:1</a:t>
                      </a:r>
                      <a:endParaRPr kumimoji="0" lang="pl-PL" altLang="pl-PL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100:1</a:t>
                      </a:r>
                      <a:endParaRPr kumimoji="0" lang="pl-PL" altLang="pl-PL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73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  <a:endParaRPr kumimoji="0" lang="pl-PL" altLang="pl-PL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0,040</a:t>
                      </a:r>
                      <a:endParaRPr kumimoji="0" lang="pl-PL" altLang="pl-PL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0,025</a:t>
                      </a:r>
                      <a:endParaRPr kumimoji="0" lang="pl-PL" altLang="pl-PL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0,020</a:t>
                      </a:r>
                      <a:endParaRPr kumimoji="0" lang="pl-PL" altLang="pl-PL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0,010</a:t>
                      </a:r>
                      <a:endParaRPr kumimoji="0" lang="pl-PL" altLang="pl-PL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89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</a:t>
                      </a:r>
                      <a:endParaRPr kumimoji="0" lang="pl-PL" altLang="pl-PL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0,200</a:t>
                      </a:r>
                      <a:endParaRPr kumimoji="0" lang="pl-PL" altLang="pl-PL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0,125</a:t>
                      </a:r>
                      <a:endParaRPr kumimoji="0" lang="pl-PL" altLang="pl-PL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0,100</a:t>
                      </a:r>
                      <a:endParaRPr kumimoji="0" lang="pl-PL" altLang="pl-PL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0,050</a:t>
                      </a:r>
                      <a:endParaRPr kumimoji="0" lang="pl-PL" altLang="pl-PL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73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</a:t>
                      </a:r>
                      <a:endParaRPr kumimoji="0" lang="pl-PL" altLang="pl-PL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0,400</a:t>
                      </a:r>
                      <a:endParaRPr kumimoji="0" lang="pl-PL" altLang="pl-PL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0,250</a:t>
                      </a:r>
                      <a:endParaRPr kumimoji="0" lang="pl-PL" altLang="pl-PL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0,200</a:t>
                      </a:r>
                      <a:endParaRPr kumimoji="0" lang="pl-PL" altLang="pl-PL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0,100</a:t>
                      </a:r>
                      <a:endParaRPr kumimoji="0" lang="pl-PL" altLang="pl-PL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73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15</a:t>
                      </a:r>
                      <a:endParaRPr kumimoji="0" lang="pl-PL" altLang="pl-PL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0,600</a:t>
                      </a:r>
                      <a:endParaRPr kumimoji="0" lang="pl-PL" altLang="pl-PL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0,375</a:t>
                      </a:r>
                      <a:endParaRPr kumimoji="0" lang="pl-PL" altLang="pl-PL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0,300</a:t>
                      </a:r>
                      <a:endParaRPr kumimoji="0" lang="pl-PL" altLang="pl-PL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0,150</a:t>
                      </a:r>
                      <a:endParaRPr kumimoji="0" lang="pl-PL" altLang="pl-PL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73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20</a:t>
                      </a:r>
                      <a:endParaRPr kumimoji="0" lang="pl-PL" altLang="pl-PL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0,800</a:t>
                      </a:r>
                      <a:endParaRPr kumimoji="0" lang="pl-PL" altLang="pl-PL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0,500</a:t>
                      </a:r>
                      <a:endParaRPr kumimoji="0" lang="pl-PL" altLang="pl-PL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0,500</a:t>
                      </a:r>
                      <a:endParaRPr kumimoji="0" lang="pl-PL" altLang="pl-PL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0,200</a:t>
                      </a:r>
                      <a:endParaRPr kumimoji="0" lang="pl-PL" altLang="pl-PL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1893" name="Rectangle 453"/>
          <p:cNvSpPr>
            <a:spLocks noChangeArrowheads="1"/>
          </p:cNvSpPr>
          <p:nvPr/>
        </p:nvSpPr>
        <p:spPr bwMode="auto">
          <a:xfrm>
            <a:off x="0" y="228600"/>
            <a:ext cx="9144000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pl-PL" altLang="pl-PL" b="1"/>
              <a:t>Napełnianie zbiorników paliwa i oleju c.d.</a:t>
            </a:r>
          </a:p>
        </p:txBody>
      </p:sp>
      <p:sp>
        <p:nvSpPr>
          <p:cNvPr id="61896" name="Rectangle 456"/>
          <p:cNvSpPr>
            <a:spLocks noChangeArrowheads="1"/>
          </p:cNvSpPr>
          <p:nvPr/>
        </p:nvSpPr>
        <p:spPr bwMode="auto">
          <a:xfrm>
            <a:off x="457200" y="2133600"/>
            <a:ext cx="853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l-PL" altLang="pl-PL" sz="2400"/>
              <a:t>Przykładowe ilości składników do przygotowania mieszanki.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228600"/>
            <a:ext cx="9144000" cy="914400"/>
          </a:xfrm>
          <a:noFill/>
          <a:ln/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pl-PL" altLang="pl-PL" sz="2400" b="1">
                <a:latin typeface="Times New Roman" pitchFamily="18" charset="0"/>
              </a:rPr>
              <a:t> </a:t>
            </a:r>
            <a:r>
              <a:rPr lang="pl-PL" altLang="pl-PL" sz="2800" b="1"/>
              <a:t>Czynności przed przystąpieniem do pracy </a:t>
            </a:r>
            <a:br>
              <a:rPr lang="pl-PL" altLang="pl-PL" sz="2800" b="1"/>
            </a:br>
            <a:r>
              <a:rPr lang="pl-PL" altLang="pl-PL" sz="2800" b="1"/>
              <a:t>piłą spalinową</a:t>
            </a:r>
          </a:p>
        </p:txBody>
      </p:sp>
      <p:sp>
        <p:nvSpPr>
          <p:cNvPr id="63493" name="Rectangle 5"/>
          <p:cNvSpPr>
            <a:spLocks noChangeArrowheads="1"/>
          </p:cNvSpPr>
          <p:nvPr/>
        </p:nvSpPr>
        <p:spPr bwMode="auto">
          <a:xfrm>
            <a:off x="152400" y="1447800"/>
            <a:ext cx="8763000" cy="491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74650" indent="-374650">
              <a:defRPr>
                <a:solidFill>
                  <a:schemeClr val="tx1"/>
                </a:solidFill>
                <a:latin typeface="Arial" charset="0"/>
              </a:defRPr>
            </a:lvl1pPr>
            <a:lvl2pPr marL="565150"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lnSpc>
                <a:spcPct val="120000"/>
              </a:lnSpc>
              <a:buFont typeface="Wingdings" pitchFamily="2" charset="2"/>
              <a:buBlip>
                <a:blip r:embed="rId2"/>
              </a:buBlip>
            </a:pPr>
            <a:r>
              <a:rPr lang="pl-PL" altLang="pl-PL" sz="2400"/>
              <a:t>Sprawdzić stan techniczny i prawidłowość działania piły.          </a:t>
            </a:r>
          </a:p>
          <a:p>
            <a:pPr algn="just">
              <a:lnSpc>
                <a:spcPct val="120000"/>
              </a:lnSpc>
              <a:buFont typeface="Wingdings" pitchFamily="2" charset="2"/>
              <a:buBlip>
                <a:blip r:embed="rId2"/>
              </a:buBlip>
            </a:pPr>
            <a:r>
              <a:rPr lang="pl-PL" altLang="pl-PL" sz="2400"/>
              <a:t>W szczególności sprawdzić funkcjonowanie: hamulca łańcucha piły, właściwe zamontowanie prowadnicy, naostrzenie i napięcie łańcucha, dokładne zamontowanie osłony zębatki. </a:t>
            </a:r>
          </a:p>
          <a:p>
            <a:pPr algn="just">
              <a:lnSpc>
                <a:spcPct val="120000"/>
              </a:lnSpc>
              <a:buFont typeface="Wingdings" pitchFamily="2" charset="2"/>
              <a:buBlip>
                <a:blip r:embed="rId2"/>
              </a:buBlip>
            </a:pPr>
            <a:r>
              <a:rPr lang="pl-PL" altLang="pl-PL" sz="2400"/>
              <a:t>Sprawdzić prawidłowe funkcjonowanie przycisku przyspiesznika oraz jego blokady, wyłącznika „stop”. </a:t>
            </a:r>
          </a:p>
          <a:p>
            <a:pPr algn="just">
              <a:lnSpc>
                <a:spcPct val="120000"/>
              </a:lnSpc>
              <a:buFont typeface="Wingdings" pitchFamily="2" charset="2"/>
              <a:buBlip>
                <a:blip r:embed="rId2"/>
              </a:buBlip>
            </a:pPr>
            <a:r>
              <a:rPr lang="pl-PL" altLang="pl-PL" sz="2400"/>
              <a:t>Przed uruchomieniem należy upewnić się, że w pobliżu nie znajdują się osoby postronne oraz zwierzęta.</a:t>
            </a:r>
          </a:p>
          <a:p>
            <a:pPr algn="just">
              <a:lnSpc>
                <a:spcPct val="120000"/>
              </a:lnSpc>
              <a:buFont typeface="Wingdings" pitchFamily="2" charset="2"/>
              <a:buBlip>
                <a:blip r:embed="rId2"/>
              </a:buBlip>
            </a:pPr>
            <a:r>
              <a:rPr lang="pl-PL" altLang="pl-PL" sz="2400"/>
              <a:t>Przy uruchamianiu pilarkę należy trzymać mocno </a:t>
            </a:r>
            <a:br>
              <a:rPr lang="pl-PL" altLang="pl-PL" sz="2400"/>
            </a:br>
            <a:r>
              <a:rPr lang="pl-PL" altLang="pl-PL" sz="2400"/>
              <a:t>i w bezpieczny sposób.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90600"/>
            <a:ext cx="8839200" cy="3194050"/>
          </a:xfrm>
        </p:spPr>
        <p:txBody>
          <a:bodyPr/>
          <a:lstStyle/>
          <a:p>
            <a:pPr marL="0" indent="0" algn="just">
              <a:lnSpc>
                <a:spcPct val="90000"/>
              </a:lnSpc>
              <a:buFontTx/>
              <a:buNone/>
            </a:pPr>
            <a:r>
              <a:rPr lang="pl-PL" altLang="pl-PL" sz="2400"/>
              <a:t>Uruchamiając zimny silnik należy dźwignię sterowania gaźnikiem ustawić w pozycji 1. Uruchamiając silnik już „nagrzany” należy dźwignię sterowania gaźnikiem ustawić </a:t>
            </a:r>
            <a:br>
              <a:rPr lang="pl-PL" altLang="pl-PL" sz="2400"/>
            </a:br>
            <a:r>
              <a:rPr lang="pl-PL" altLang="pl-PL" sz="2400"/>
              <a:t>w pozycji 2. Zatrzymanie silnika następuje po ustawieniu dźwigni w pozycji 4.</a:t>
            </a:r>
          </a:p>
          <a:p>
            <a:pPr marL="0" indent="0" algn="just">
              <a:lnSpc>
                <a:spcPct val="90000"/>
              </a:lnSpc>
              <a:buFontTx/>
              <a:buNone/>
            </a:pPr>
            <a:r>
              <a:rPr lang="pl-PL" altLang="pl-PL" sz="2400"/>
              <a:t>W pozycji 3 dźwignię ustawia się automatycznie po osiągnięciu przez silnik nominalnych obrotów wejściu silnika w momencie naciśnięcia dźwigni sterowania przepustnicą główną „gazu”.</a:t>
            </a:r>
          </a:p>
        </p:txBody>
      </p:sp>
      <p:sp>
        <p:nvSpPr>
          <p:cNvPr id="65540" name="Rectangle 4"/>
          <p:cNvSpPr>
            <a:spLocks noChangeArrowheads="1"/>
          </p:cNvSpPr>
          <p:nvPr/>
        </p:nvSpPr>
        <p:spPr bwMode="auto">
          <a:xfrm>
            <a:off x="0" y="26035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pl-PL" b="1"/>
              <a:t>Uruchamianie silnika </a:t>
            </a:r>
          </a:p>
        </p:txBody>
      </p:sp>
      <p:pic>
        <p:nvPicPr>
          <p:cNvPr id="6554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7"/>
          <a:stretch>
            <a:fillRect/>
          </a:stretch>
        </p:blipFill>
        <p:spPr bwMode="auto">
          <a:xfrm>
            <a:off x="1981200" y="4005263"/>
            <a:ext cx="2068513" cy="28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3" name="Rectangle 7"/>
          <p:cNvSpPr>
            <a:spLocks noChangeArrowheads="1"/>
          </p:cNvSpPr>
          <p:nvPr/>
        </p:nvSpPr>
        <p:spPr bwMode="auto">
          <a:xfrm>
            <a:off x="4500563" y="5084763"/>
            <a:ext cx="418623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l-PL" altLang="pl-PL" sz="2400"/>
              <a:t>Możliwe położenia dźwigni sterowania gaźnikiem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763000" cy="2667000"/>
          </a:xfrm>
        </p:spPr>
        <p:txBody>
          <a:bodyPr/>
          <a:lstStyle/>
          <a:p>
            <a:pPr marL="0" indent="0" algn="just">
              <a:lnSpc>
                <a:spcPct val="110000"/>
              </a:lnSpc>
              <a:buFontTx/>
              <a:buNone/>
            </a:pPr>
            <a:r>
              <a:rPr lang="pl-PL" altLang="pl-PL" sz="2400"/>
              <a:t>Prowadnica i łańcuch tnący nie mogą stykać się z żadnymi przedmiotami.</a:t>
            </a:r>
          </a:p>
          <a:p>
            <a:pPr marL="0" indent="0" algn="just">
              <a:lnSpc>
                <a:spcPct val="110000"/>
              </a:lnSpc>
              <a:buFontTx/>
              <a:buNone/>
            </a:pPr>
            <a:r>
              <a:rPr lang="pl-PL" altLang="pl-PL" sz="2400"/>
              <a:t>Technika uruchamiania polega na przyciśnięciu pilarki do podłoża lewą ręką i prawą stopą na tylny uchwyt, a następnie pociągnięcie linki rozrusznika ręcznego (inne techniki są niedopuszczalne). </a:t>
            </a:r>
          </a:p>
        </p:txBody>
      </p:sp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2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462338"/>
            <a:ext cx="5562600" cy="339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9" name="Rectangle 5"/>
          <p:cNvSpPr>
            <a:spLocks noChangeArrowheads="1"/>
          </p:cNvSpPr>
          <p:nvPr/>
        </p:nvSpPr>
        <p:spPr bwMode="auto">
          <a:xfrm>
            <a:off x="0" y="22860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pl-PL" b="1"/>
              <a:t>Uruchamianie silnika c.d.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066800"/>
            <a:ext cx="8763000" cy="1524000"/>
          </a:xfrm>
        </p:spPr>
        <p:txBody>
          <a:bodyPr/>
          <a:lstStyle/>
          <a:p>
            <a:pPr marL="0" indent="0" algn="just">
              <a:lnSpc>
                <a:spcPct val="90000"/>
              </a:lnSpc>
              <a:buFontTx/>
              <a:buNone/>
            </a:pPr>
            <a:r>
              <a:rPr lang="pl-PL" altLang="pl-PL" sz="2400"/>
              <a:t>Nie przystępować do pracy bez uprzedniego sprawdzenia hamulca łańcucha tnącego. Uruchomić silnik, wprowadzić na średnie obroty, a następnie popchnąć  osłonę wierzchem dłoni w kierunku strzałki, aż  włączy się hamulec łańcucha tnącego. </a:t>
            </a:r>
          </a:p>
        </p:txBody>
      </p:sp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895600"/>
            <a:ext cx="7343775" cy="379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3" name="Rectangle 5"/>
          <p:cNvSpPr>
            <a:spLocks noChangeArrowheads="1"/>
          </p:cNvSpPr>
          <p:nvPr/>
        </p:nvSpPr>
        <p:spPr bwMode="auto">
          <a:xfrm>
            <a:off x="0" y="22860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pl-PL" b="1"/>
              <a:t>Uruchamianie piły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19200"/>
            <a:ext cx="8610600" cy="4876800"/>
          </a:xfrm>
        </p:spPr>
        <p:txBody>
          <a:bodyPr/>
          <a:lstStyle/>
          <a:p>
            <a:pPr algn="just">
              <a:lnSpc>
                <a:spcPct val="110000"/>
              </a:lnSpc>
              <a:buFont typeface="Wingdings" pitchFamily="2" charset="2"/>
              <a:buBlip>
                <a:blip r:embed="rId2"/>
              </a:buBlip>
            </a:pPr>
            <a:r>
              <a:rPr lang="pl-PL" altLang="pl-PL" sz="2400"/>
              <a:t>Zabrania się używania piły bez sprawnego hamulca łańcucha.</a:t>
            </a:r>
          </a:p>
          <a:p>
            <a:pPr algn="just">
              <a:lnSpc>
                <a:spcPct val="110000"/>
              </a:lnSpc>
              <a:buFont typeface="Wingdings" pitchFamily="2" charset="2"/>
              <a:buBlip>
                <a:blip r:embed="rId2"/>
              </a:buBlip>
            </a:pPr>
            <a:r>
              <a:rPr lang="pl-PL" altLang="pl-PL" sz="2400"/>
              <a:t>Po puszczeniu przycisku przyspiesznika łańcuch tnący obraca się jeszcze przez krótką chwilę.</a:t>
            </a:r>
          </a:p>
          <a:p>
            <a:pPr algn="just">
              <a:lnSpc>
                <a:spcPct val="110000"/>
              </a:lnSpc>
              <a:spcBef>
                <a:spcPct val="0"/>
              </a:spcBef>
              <a:buFont typeface="Wingdings" pitchFamily="2" charset="2"/>
              <a:buBlip>
                <a:blip r:embed="rId2"/>
              </a:buBlip>
            </a:pPr>
            <a:r>
              <a:rPr lang="pl-PL" altLang="pl-PL" sz="2400"/>
              <a:t>Należy pamiętać o wyłączeniu silnika przed przystąpieniem do jakichkolwiek napraw oraz kontroli napięcia łańcucha.</a:t>
            </a:r>
          </a:p>
          <a:p>
            <a:pPr algn="just">
              <a:lnSpc>
                <a:spcPct val="110000"/>
              </a:lnSpc>
              <a:spcBef>
                <a:spcPct val="0"/>
              </a:spcBef>
              <a:buFontTx/>
              <a:buBlip>
                <a:blip r:embed="rId2"/>
              </a:buBlip>
            </a:pPr>
            <a:r>
              <a:rPr lang="pl-PL" altLang="pl-PL" sz="2400"/>
              <a:t>Po zakończeniu pracy należy silnik piły wyłączyć, a piłę ustawić w taki sposób, aby nie stanowiła dla nikogo zagrożenia.</a:t>
            </a:r>
          </a:p>
          <a:p>
            <a:pPr algn="just">
              <a:lnSpc>
                <a:spcPct val="110000"/>
              </a:lnSpc>
              <a:spcBef>
                <a:spcPct val="0"/>
              </a:spcBef>
              <a:buFontTx/>
              <a:buBlip>
                <a:blip r:embed="rId2"/>
              </a:buBlip>
            </a:pPr>
            <a:r>
              <a:rPr lang="pl-PL" altLang="pl-PL" sz="2400"/>
              <a:t>Nie należy stawiać rozgrzanej piły w pobliżu jakichkolwiek materiałów łatwopalnych.</a:t>
            </a:r>
          </a:p>
          <a:p>
            <a:pPr>
              <a:buFont typeface="Wingdings" pitchFamily="2" charset="2"/>
              <a:buChar char="Ø"/>
            </a:pPr>
            <a:endParaRPr lang="pl-PL" altLang="pl-PL" sz="2400"/>
          </a:p>
        </p:txBody>
      </p:sp>
      <p:sp>
        <p:nvSpPr>
          <p:cNvPr id="69637" name="Rectangle 5"/>
          <p:cNvSpPr>
            <a:spLocks noChangeArrowheads="1"/>
          </p:cNvSpPr>
          <p:nvPr/>
        </p:nvSpPr>
        <p:spPr bwMode="auto">
          <a:xfrm>
            <a:off x="0" y="22860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pl-PL" b="1"/>
              <a:t>Uruchamianie piły c.d.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2400" y="1219200"/>
            <a:ext cx="8763000" cy="1944688"/>
          </a:xfrm>
          <a:noFill/>
          <a:ln/>
        </p:spPr>
        <p:txBody>
          <a:bodyPr/>
          <a:lstStyle/>
          <a:p>
            <a:pPr marL="0" indent="0" algn="just">
              <a:lnSpc>
                <a:spcPct val="90000"/>
              </a:lnSpc>
              <a:buFontTx/>
              <a:buNone/>
            </a:pPr>
            <a:r>
              <a:rPr lang="pl-PL" altLang="pl-PL" sz="2400" b="1"/>
              <a:t>Przystępując do pracy należy sprawdzić naciąg łańcucha.</a:t>
            </a:r>
          </a:p>
          <a:p>
            <a:pPr marL="0" indent="0" algn="just">
              <a:lnSpc>
                <a:spcPct val="90000"/>
              </a:lnSpc>
              <a:buFontTx/>
              <a:buNone/>
            </a:pPr>
            <a:endParaRPr lang="pl-PL" altLang="pl-PL" sz="2400" b="1"/>
          </a:p>
          <a:p>
            <a:pPr marL="0" indent="0" algn="just">
              <a:lnSpc>
                <a:spcPct val="90000"/>
              </a:lnSpc>
              <a:buFontTx/>
              <a:buNone/>
            </a:pPr>
            <a:r>
              <a:rPr lang="pl-PL" altLang="pl-PL" sz="2400"/>
              <a:t>Fotografia  przedstawia zbyt luźny łańcuch tnący (łańcuch      zwisa pod prowadnicą). </a:t>
            </a:r>
          </a:p>
        </p:txBody>
      </p:sp>
      <p:pic>
        <p:nvPicPr>
          <p:cNvPr id="7168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048000"/>
            <a:ext cx="6172200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6" name="Rectangle 6"/>
          <p:cNvSpPr>
            <a:spLocks noChangeArrowheads="1"/>
          </p:cNvSpPr>
          <p:nvPr/>
        </p:nvSpPr>
        <p:spPr bwMode="auto">
          <a:xfrm>
            <a:off x="0" y="381000"/>
            <a:ext cx="9144000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pl-PL" altLang="pl-PL" b="1"/>
              <a:t>Sprawdzenie naciągu łańcucha tnącego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838200" y="4114800"/>
            <a:ext cx="2971800" cy="8382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pl-PL" altLang="pl-PL" sz="2400"/>
              <a:t>Prawidłowe napięcie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pl-PL" altLang="pl-PL" sz="2400"/>
              <a:t>łańcucha.</a:t>
            </a:r>
          </a:p>
        </p:txBody>
      </p:sp>
      <p:sp>
        <p:nvSpPr>
          <p:cNvPr id="7271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953000" y="4114800"/>
            <a:ext cx="3581400" cy="9144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pl-PL" altLang="pl-PL" sz="2400"/>
              <a:t>Sprawdzanie płynności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pl-PL" altLang="pl-PL" sz="2400"/>
              <a:t>ruchu łańcucha tnącego. </a:t>
            </a:r>
          </a:p>
        </p:txBody>
      </p:sp>
      <p:pic>
        <p:nvPicPr>
          <p:cNvPr id="72711" name="Picture 7"/>
          <p:cNvPicPr>
            <a:picLocks noChangeAspect="1" noChangeArrowheads="1"/>
          </p:cNvPicPr>
          <p:nvPr/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66800"/>
            <a:ext cx="381635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143000"/>
            <a:ext cx="4176713" cy="283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3" name="Rectangle 9"/>
          <p:cNvSpPr>
            <a:spLocks noChangeArrowheads="1"/>
          </p:cNvSpPr>
          <p:nvPr/>
        </p:nvSpPr>
        <p:spPr bwMode="auto">
          <a:xfrm>
            <a:off x="152400" y="4953000"/>
            <a:ext cx="8740775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pl-PL" altLang="pl-PL" sz="2400"/>
              <a:t>Ponieważ występuje wiele systemów naciągania łańcucha, nawet u tego samego producenta, przed przystąpieniem do tej czynności należy zapoznać się z instrukcją obsługi danego typu piły.</a:t>
            </a:r>
          </a:p>
        </p:txBody>
      </p:sp>
      <p:sp>
        <p:nvSpPr>
          <p:cNvPr id="72714" name="Rectangle 10"/>
          <p:cNvSpPr>
            <a:spLocks noChangeArrowheads="1"/>
          </p:cNvSpPr>
          <p:nvPr/>
        </p:nvSpPr>
        <p:spPr bwMode="auto">
          <a:xfrm>
            <a:off x="0" y="381000"/>
            <a:ext cx="9144000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pl-PL" altLang="pl-PL" b="1"/>
              <a:t>Sprawdzenie naciągu łańcucha tnącego c.d.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001713"/>
            <a:ext cx="8991600" cy="5856287"/>
          </a:xfrm>
        </p:spPr>
        <p:txBody>
          <a:bodyPr/>
          <a:lstStyle/>
          <a:p>
            <a:pPr marL="476250" indent="-374650">
              <a:buFont typeface="Wingdings" pitchFamily="2" charset="2"/>
              <a:buBlip>
                <a:blip r:embed="rId2"/>
              </a:buBlip>
            </a:pPr>
            <a:r>
              <a:rPr lang="pl-PL" altLang="pl-PL" sz="2400"/>
              <a:t>Łańcuchowe piły. </a:t>
            </a:r>
          </a:p>
          <a:p>
            <a:pPr marL="476250" indent="-374650">
              <a:buFont typeface="Wingdings" pitchFamily="2" charset="2"/>
              <a:buBlip>
                <a:blip r:embed="rId2"/>
              </a:buBlip>
            </a:pPr>
            <a:r>
              <a:rPr lang="pl-PL" altLang="pl-PL" sz="2400"/>
              <a:t>Tarczowe piły.   </a:t>
            </a:r>
          </a:p>
          <a:p>
            <a:pPr marL="476250" indent="-374650">
              <a:buFont typeface="Wingdings" pitchFamily="2" charset="2"/>
              <a:buNone/>
            </a:pPr>
            <a:endParaRPr lang="pl-PL" altLang="pl-PL" sz="1400"/>
          </a:p>
          <a:p>
            <a:pPr marL="476250" indent="-374650">
              <a:buFont typeface="Wingdings" pitchFamily="2" charset="2"/>
              <a:buNone/>
            </a:pPr>
            <a:r>
              <a:rPr lang="pl-PL" altLang="pl-PL" sz="2400"/>
              <a:t>Do napędu wykorzystywane są:</a:t>
            </a:r>
          </a:p>
          <a:p>
            <a:pPr marL="476250" indent="-374650">
              <a:buFont typeface="Wingdings" pitchFamily="2" charset="2"/>
              <a:buBlip>
                <a:blip r:embed="rId2"/>
              </a:buBlip>
            </a:pPr>
            <a:r>
              <a:rPr lang="pl-PL" altLang="pl-PL" sz="2400"/>
              <a:t>w przypadku pił łańcuchowych: silniki spalinowe i elektryczne, </a:t>
            </a:r>
          </a:p>
          <a:p>
            <a:pPr marL="476250" indent="-374650">
              <a:buFont typeface="Wingdings" pitchFamily="2" charset="2"/>
              <a:buBlip>
                <a:blip r:embed="rId2"/>
              </a:buBlip>
            </a:pPr>
            <a:r>
              <a:rPr lang="pl-PL" altLang="pl-PL" sz="2400"/>
              <a:t>w przypadku pił tarczowych: silniki spalinowe, elektryczne, turbiny powietrzne i turbiny olejowe. </a:t>
            </a: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0" y="188913"/>
            <a:ext cx="9144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Font typeface="Wingdings" pitchFamily="2" charset="2"/>
              <a:buNone/>
            </a:pPr>
            <a:r>
              <a:rPr lang="pl-PL" altLang="pl-PL" b="1"/>
              <a:t>Ratowniczy sprzęt mechaniczny</a:t>
            </a:r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228600" y="4149725"/>
            <a:ext cx="8686800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pl-PL" altLang="pl-PL" sz="2400"/>
              <a:t>Ze względu na trudności z dostarczaniem na miejsce akcji ratunkowej energii elektrycznej, sprężonego powietrza lub oleju do napędu urządzeń hydraulicznych, najczęściej do napędu ww. pił stosuje się silniki spalinowe, które cechuje duża trwałość i niezawodność w pracy w każdych warunkach oraz łatwa obsługa.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497013"/>
            <a:ext cx="8686800" cy="3836987"/>
          </a:xfrm>
        </p:spPr>
        <p:txBody>
          <a:bodyPr/>
          <a:lstStyle/>
          <a:p>
            <a:pPr algn="just">
              <a:buFontTx/>
              <a:buBlip>
                <a:blip r:embed="rId2"/>
              </a:buBlip>
            </a:pPr>
            <a:r>
              <a:rPr lang="pl-PL" altLang="pl-PL" sz="2400"/>
              <a:t>Zachować szczególną ostrożność na śliskiej mokrej powierzchni, na śniegu i lodzie.</a:t>
            </a:r>
          </a:p>
          <a:p>
            <a:pPr algn="just">
              <a:buFontTx/>
              <a:buBlip>
                <a:blip r:embed="rId2"/>
              </a:buBlip>
            </a:pPr>
            <a:endParaRPr lang="pl-PL" altLang="pl-PL" sz="2400"/>
          </a:p>
          <a:p>
            <a:pPr algn="just">
              <a:buFontTx/>
              <a:buBlip>
                <a:blip r:embed="rId2"/>
              </a:buBlip>
            </a:pPr>
            <a:r>
              <a:rPr lang="pl-PL" altLang="pl-PL" sz="2400"/>
              <a:t>Starać się pracować na stabilnym podłożu. Do prac na wysokości stosować rusztowania.</a:t>
            </a:r>
          </a:p>
          <a:p>
            <a:pPr algn="just">
              <a:buFontTx/>
              <a:buBlip>
                <a:blip r:embed="rId2"/>
              </a:buBlip>
            </a:pPr>
            <a:endParaRPr lang="pl-PL" altLang="pl-PL" sz="2400"/>
          </a:p>
          <a:p>
            <a:pPr algn="just">
              <a:buFontTx/>
              <a:buBlip>
                <a:blip r:embed="rId2"/>
              </a:buBlip>
            </a:pPr>
            <a:r>
              <a:rPr lang="pl-PL" altLang="pl-PL" sz="2400"/>
              <a:t>Nigdy nie pracować na drabinie, w koronach drzew. </a:t>
            </a:r>
          </a:p>
        </p:txBody>
      </p:sp>
      <p:sp>
        <p:nvSpPr>
          <p:cNvPr id="7885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609600"/>
          </a:xfrm>
          <a:noFill/>
          <a:ln/>
        </p:spPr>
        <p:txBody>
          <a:bodyPr/>
          <a:lstStyle/>
          <a:p>
            <a:r>
              <a:rPr lang="pl-PL" altLang="pl-PL" sz="3200">
                <a:latin typeface="Times New Roman" pitchFamily="18" charset="0"/>
              </a:rPr>
              <a:t> </a:t>
            </a:r>
            <a:r>
              <a:rPr lang="pl-PL" altLang="pl-PL" sz="2800" b="1"/>
              <a:t>Technika pracy piłą łańcuchową</a:t>
            </a:r>
            <a:r>
              <a:rPr lang="pl-PL" altLang="pl-PL" sz="4000"/>
              <a:t> 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447800"/>
            <a:ext cx="8610600" cy="895350"/>
          </a:xfrm>
        </p:spPr>
        <p:txBody>
          <a:bodyPr/>
          <a:lstStyle/>
          <a:p>
            <a:pPr algn="just">
              <a:buFontTx/>
              <a:buBlip>
                <a:blip r:embed="rId2"/>
              </a:buBlip>
            </a:pPr>
            <a:r>
              <a:rPr lang="pl-PL" altLang="pl-PL" sz="2000"/>
              <a:t>Pilarkę prowadzić w taki sposób, aby żadna część ciała operatora </a:t>
            </a:r>
            <a:br>
              <a:rPr lang="pl-PL" altLang="pl-PL" sz="2000"/>
            </a:br>
            <a:r>
              <a:rPr lang="pl-PL" altLang="pl-PL" sz="2000"/>
              <a:t>nie znajdowała się na linii cięcia łańcucha tnącego.</a:t>
            </a:r>
            <a:r>
              <a:rPr lang="pl-PL" altLang="pl-PL" sz="200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79876" name="Picture 4"/>
          <p:cNvPicPr>
            <a:picLocks noChangeAspect="1" noChangeArrowheads="1"/>
          </p:cNvPicPr>
          <p:nvPr/>
        </p:nvPicPr>
        <p:blipFill>
          <a:blip r:embed="rId3">
            <a:lum bright="14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438400"/>
            <a:ext cx="5181600" cy="401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7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609600"/>
          </a:xfrm>
          <a:noFill/>
          <a:ln/>
        </p:spPr>
        <p:txBody>
          <a:bodyPr/>
          <a:lstStyle/>
          <a:p>
            <a:r>
              <a:rPr lang="pl-PL" altLang="pl-PL" sz="3200">
                <a:latin typeface="Times New Roman" pitchFamily="18" charset="0"/>
              </a:rPr>
              <a:t> </a:t>
            </a:r>
            <a:r>
              <a:rPr lang="pl-PL" altLang="pl-PL" sz="2800" b="1"/>
              <a:t>Technika pracy piłą łańcuchową</a:t>
            </a:r>
            <a:r>
              <a:rPr lang="pl-PL" altLang="pl-PL" sz="4000"/>
              <a:t> 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066800"/>
            <a:ext cx="8763000" cy="2895600"/>
          </a:xfrm>
        </p:spPr>
        <p:txBody>
          <a:bodyPr/>
          <a:lstStyle/>
          <a:p>
            <a:pPr algn="just">
              <a:buFontTx/>
              <a:buBlip>
                <a:blip r:embed="rId2"/>
              </a:buBlip>
            </a:pPr>
            <a:r>
              <a:rPr lang="pl-PL" altLang="pl-PL" sz="2400"/>
              <a:t>Nigdy nie pracować piłą trzymając ją powyżej barków lub jedną ręką.</a:t>
            </a:r>
          </a:p>
          <a:p>
            <a:pPr algn="just">
              <a:buFontTx/>
              <a:buBlip>
                <a:blip r:embed="rId2"/>
              </a:buBlip>
            </a:pPr>
            <a:r>
              <a:rPr lang="pl-PL" altLang="pl-PL" sz="2400"/>
              <a:t>Nie używać piły do podnoszenia lub przesuwania kawałków drewna, czy też innych przedmiotów.</a:t>
            </a:r>
          </a:p>
          <a:p>
            <a:pPr algn="just">
              <a:buFontTx/>
              <a:buBlip>
                <a:blip r:embed="rId2"/>
              </a:buBlip>
            </a:pPr>
            <a:r>
              <a:rPr lang="pl-PL" altLang="pl-PL" sz="2400"/>
              <a:t>Przed przystąpieniem do przecinania pnia należy mocno przyłożyć zderzak oporowy zębaty i dopiero wtedy możliwe jest rozpoczęcie cięcia uruchomionym łańcuchem tnącym</a:t>
            </a:r>
            <a:r>
              <a:rPr lang="pl-PL" altLang="pl-PL" sz="2400" b="1"/>
              <a:t>.</a:t>
            </a:r>
          </a:p>
        </p:txBody>
      </p:sp>
      <p:sp>
        <p:nvSpPr>
          <p:cNvPr id="80900" name="Rectangle 4"/>
          <p:cNvSpPr>
            <a:spLocks noChangeArrowheads="1"/>
          </p:cNvSpPr>
          <p:nvPr/>
        </p:nvSpPr>
        <p:spPr bwMode="auto">
          <a:xfrm>
            <a:off x="152400" y="4191000"/>
            <a:ext cx="8839200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76250" indent="-288925">
              <a:defRPr>
                <a:solidFill>
                  <a:schemeClr val="tx1"/>
                </a:solidFill>
                <a:latin typeface="Arial" charset="0"/>
              </a:defRPr>
            </a:lvl1pPr>
            <a:lvl2pPr marL="666750"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r>
              <a:rPr lang="pl-PL" altLang="pl-PL" sz="2400"/>
              <a:t>Należy zawsze pamiętać o niebezpieczeństwie odrzucenia piły w kierunku operatora. Sytuacja taka może się wydarzyć gdy:</a:t>
            </a:r>
          </a:p>
          <a:p>
            <a:pPr algn="just">
              <a:buFontTx/>
              <a:buBlip>
                <a:blip r:embed="rId3"/>
              </a:buBlip>
            </a:pPr>
            <a:r>
              <a:rPr lang="pl-PL" altLang="pl-PL" sz="2400"/>
              <a:t>łańcuch tnący trafi górnym sektorem wierzchołka prowadnicy na drewno lub inny twardy przedmiot,</a:t>
            </a:r>
          </a:p>
          <a:p>
            <a:pPr algn="just">
              <a:buFontTx/>
              <a:buBlip>
                <a:blip r:embed="rId3"/>
              </a:buBlip>
            </a:pPr>
            <a:r>
              <a:rPr lang="pl-PL" altLang="pl-PL" sz="2400"/>
              <a:t>podczas okrzesywania w niezamierzony sposób zostanie dotknięta inna gałąź</a:t>
            </a:r>
            <a:r>
              <a:rPr lang="pl-PL" altLang="pl-PL" sz="2400" b="1"/>
              <a:t>.</a:t>
            </a:r>
          </a:p>
        </p:txBody>
      </p:sp>
      <p:sp>
        <p:nvSpPr>
          <p:cNvPr id="80901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609600"/>
          </a:xfrm>
          <a:noFill/>
          <a:ln/>
        </p:spPr>
        <p:txBody>
          <a:bodyPr/>
          <a:lstStyle/>
          <a:p>
            <a:r>
              <a:rPr lang="pl-PL" altLang="pl-PL" sz="3200">
                <a:latin typeface="Times New Roman" pitchFamily="18" charset="0"/>
              </a:rPr>
              <a:t> </a:t>
            </a:r>
            <a:r>
              <a:rPr lang="pl-PL" altLang="pl-PL" sz="2800" b="1"/>
              <a:t>Technika pracy piłą łańcuchową</a:t>
            </a:r>
            <a:r>
              <a:rPr lang="pl-PL" altLang="pl-PL" sz="4000"/>
              <a:t> 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447800"/>
            <a:ext cx="8839200" cy="4572000"/>
          </a:xfrm>
        </p:spPr>
        <p:txBody>
          <a:bodyPr/>
          <a:lstStyle/>
          <a:p>
            <a:pPr algn="ctr">
              <a:buFontTx/>
              <a:buNone/>
            </a:pPr>
            <a:r>
              <a:rPr lang="pl-PL" altLang="pl-PL" sz="2400"/>
              <a:t>Aby wyeliminować zagrożenie odrzucenia piły należy:</a:t>
            </a:r>
          </a:p>
          <a:p>
            <a:pPr algn="just">
              <a:buFontTx/>
              <a:buBlip>
                <a:blip r:embed="rId2"/>
              </a:buBlip>
            </a:pPr>
            <a:r>
              <a:rPr lang="pl-PL" altLang="pl-PL" sz="2400"/>
              <a:t>zawsze trzymać piłę mocno obydwoma rękami,</a:t>
            </a:r>
          </a:p>
          <a:p>
            <a:pPr algn="just">
              <a:buFontTx/>
              <a:buBlip>
                <a:blip r:embed="rId2"/>
              </a:buBlip>
            </a:pPr>
            <a:r>
              <a:rPr lang="pl-PL" altLang="pl-PL" sz="2400"/>
              <a:t>ciąć tylko przy pełnych obrotach silnika piły,</a:t>
            </a:r>
          </a:p>
          <a:p>
            <a:pPr algn="just">
              <a:buFontTx/>
              <a:buBlip>
                <a:blip r:embed="rId2"/>
              </a:buBlip>
            </a:pPr>
            <a:r>
              <a:rPr lang="pl-PL" altLang="pl-PL" sz="2400"/>
              <a:t>stale obserwować wierzchołek prowadnicy, </a:t>
            </a:r>
          </a:p>
          <a:p>
            <a:pPr algn="just">
              <a:buFontTx/>
              <a:buBlip>
                <a:blip r:embed="rId2"/>
              </a:buBlip>
            </a:pPr>
            <a:r>
              <a:rPr lang="pl-PL" altLang="pl-PL" sz="2400"/>
              <a:t>nie ciąć wierzchołkiem prowadnicy,</a:t>
            </a:r>
          </a:p>
          <a:p>
            <a:pPr algn="just">
              <a:buFontTx/>
              <a:buBlip>
                <a:blip r:embed="rId2"/>
              </a:buBlip>
            </a:pPr>
            <a:r>
              <a:rPr lang="pl-PL" altLang="pl-PL" sz="2400"/>
              <a:t>zachować szczególną ostrożność podczas cięcia młodych elastycznych pędów drzew (łańcuch może się zaklinować),</a:t>
            </a:r>
          </a:p>
          <a:p>
            <a:pPr algn="just">
              <a:buFontTx/>
              <a:buBlip>
                <a:blip r:embed="rId2"/>
              </a:buBlip>
            </a:pPr>
            <a:r>
              <a:rPr lang="pl-PL" altLang="pl-PL" sz="2400"/>
              <a:t>nie okrzesywać kilku gałęzi na raz,</a:t>
            </a:r>
          </a:p>
          <a:p>
            <a:pPr algn="just">
              <a:buFontTx/>
              <a:buBlip>
                <a:blip r:embed="rId2"/>
              </a:buBlip>
            </a:pPr>
            <a:r>
              <a:rPr lang="pl-PL" altLang="pl-PL" sz="2400"/>
              <a:t>zachować szczególną ostrożność podczas wprowadzania prowadnicy w rozpoczęty rzaz.</a:t>
            </a:r>
          </a:p>
        </p:txBody>
      </p:sp>
      <p:sp>
        <p:nvSpPr>
          <p:cNvPr id="8294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609600"/>
          </a:xfrm>
          <a:noFill/>
          <a:ln/>
        </p:spPr>
        <p:txBody>
          <a:bodyPr/>
          <a:lstStyle/>
          <a:p>
            <a:r>
              <a:rPr lang="pl-PL" altLang="pl-PL" sz="3200">
                <a:latin typeface="Times New Roman" pitchFamily="18" charset="0"/>
              </a:rPr>
              <a:t> </a:t>
            </a:r>
            <a:r>
              <a:rPr lang="pl-PL" altLang="pl-PL" sz="2800" b="1"/>
              <a:t>Technika pracy piłą łańcuchową</a:t>
            </a:r>
            <a:r>
              <a:rPr lang="pl-PL" altLang="pl-PL" sz="4000"/>
              <a:t> 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5867400"/>
            <a:ext cx="7010400" cy="557213"/>
          </a:xfrm>
        </p:spPr>
        <p:txBody>
          <a:bodyPr/>
          <a:lstStyle/>
          <a:p>
            <a:pPr>
              <a:buFontTx/>
              <a:buNone/>
            </a:pPr>
            <a:r>
              <a:rPr lang="pl-PL" altLang="pl-PL" sz="2400"/>
              <a:t>Sytuacje w których może dojść do odrzucenia piły. </a:t>
            </a:r>
          </a:p>
        </p:txBody>
      </p:sp>
      <p:pic>
        <p:nvPicPr>
          <p:cNvPr id="83972" name="Picture 4"/>
          <p:cNvPicPr>
            <a:picLocks noChangeAspect="1" noChangeArrowheads="1"/>
          </p:cNvPicPr>
          <p:nvPr/>
        </p:nvPicPr>
        <p:blipFill>
          <a:blip r:embed="rId2">
            <a:lum bright="4000" contrast="-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90600"/>
            <a:ext cx="3892550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3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609600"/>
          </a:xfrm>
          <a:noFill/>
          <a:ln/>
        </p:spPr>
        <p:txBody>
          <a:bodyPr/>
          <a:lstStyle/>
          <a:p>
            <a:r>
              <a:rPr lang="pl-PL" altLang="pl-PL" sz="3200">
                <a:latin typeface="Times New Roman" pitchFamily="18" charset="0"/>
              </a:rPr>
              <a:t> </a:t>
            </a:r>
            <a:r>
              <a:rPr lang="pl-PL" altLang="pl-PL" sz="2800" b="1"/>
              <a:t>Technika pracy piłą łańcuchową</a:t>
            </a:r>
            <a:r>
              <a:rPr lang="pl-PL" altLang="pl-PL" sz="4000"/>
              <a:t> 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66800"/>
            <a:ext cx="8839200" cy="5181600"/>
          </a:xfrm>
        </p:spPr>
        <p:txBody>
          <a:bodyPr/>
          <a:lstStyle/>
          <a:p>
            <a:pPr algn="just">
              <a:buFontTx/>
              <a:buBlip>
                <a:blip r:embed="rId2"/>
              </a:buBlip>
            </a:pPr>
            <a:r>
              <a:rPr lang="pl-PL" altLang="pl-PL" sz="2400"/>
              <a:t>Zachować szczególną ostrożność przy cięciu rozszczepionego drewna, ponieważ oderwane  drzazgi mogą ranić osobę obsługującą pilę i osoby z otoczenia.</a:t>
            </a:r>
          </a:p>
          <a:p>
            <a:pPr algn="just">
              <a:buFontTx/>
              <a:buBlip>
                <a:blip r:embed="rId2"/>
              </a:buBlip>
            </a:pPr>
            <a:r>
              <a:rPr lang="pl-PL" altLang="pl-PL" sz="2400"/>
              <a:t>Przy wyjmowaniu prowadnicy pilarki z drewna układ tnący musi być w ruchu.</a:t>
            </a:r>
          </a:p>
          <a:p>
            <a:pPr algn="just">
              <a:buFontTx/>
              <a:buBlip>
                <a:blip r:embed="rId2"/>
              </a:buBlip>
            </a:pPr>
            <a:r>
              <a:rPr lang="pl-PL" altLang="pl-PL" sz="2400"/>
              <a:t>Przy wykonywaniu kilku cięć należy puszczać przycisk przyspiesznika pomiędzy poszczególnymi cięciami.</a:t>
            </a:r>
          </a:p>
          <a:p>
            <a:pPr algn="just">
              <a:spcBef>
                <a:spcPct val="0"/>
              </a:spcBef>
              <a:buFontTx/>
              <a:buBlip>
                <a:blip r:embed="rId2"/>
              </a:buBlip>
            </a:pPr>
            <a:r>
              <a:rPr lang="pl-PL" altLang="pl-PL" sz="2400"/>
              <a:t>Przy okrzesywaniu pilarka powinna być oparta o pień. </a:t>
            </a:r>
          </a:p>
          <a:p>
            <a:pPr algn="just">
              <a:spcBef>
                <a:spcPct val="0"/>
              </a:spcBef>
              <a:buFontTx/>
              <a:buBlip>
                <a:blip r:embed="rId2"/>
              </a:buBlip>
            </a:pPr>
            <a:r>
              <a:rPr lang="pl-PL" altLang="pl-PL" sz="2400"/>
              <a:t>Nie okrzesywać naprężonych gałęzi stojąc na pniu.</a:t>
            </a:r>
          </a:p>
          <a:p>
            <a:pPr algn="just">
              <a:spcBef>
                <a:spcPct val="0"/>
              </a:spcBef>
              <a:buFontTx/>
              <a:buBlip>
                <a:blip r:embed="rId2"/>
              </a:buBlip>
            </a:pPr>
            <a:r>
              <a:rPr lang="pl-PL" altLang="pl-PL" sz="2400"/>
              <a:t>Podczas okrzesywania leżącego pnia drzewa od strony </a:t>
            </a:r>
          </a:p>
          <a:p>
            <a:pPr algn="just">
              <a:spcBef>
                <a:spcPct val="0"/>
              </a:spcBef>
              <a:buFontTx/>
              <a:buBlip>
                <a:blip r:embed="rId2"/>
              </a:buBlip>
            </a:pPr>
            <a:r>
              <a:rPr lang="pl-PL" altLang="pl-PL" sz="2400"/>
              <a:t>obsługującego, pilarkę prowadzi się w kierunku od siebie, </a:t>
            </a:r>
            <a:br>
              <a:rPr lang="pl-PL" altLang="pl-PL" sz="2400"/>
            </a:br>
            <a:r>
              <a:rPr lang="pl-PL" altLang="pl-PL" sz="2400"/>
              <a:t>a  po przeciwnej stronie, w kierunku do siebie. </a:t>
            </a:r>
          </a:p>
          <a:p>
            <a:pPr algn="just">
              <a:spcBef>
                <a:spcPct val="0"/>
              </a:spcBef>
              <a:buFontTx/>
              <a:buBlip>
                <a:blip r:embed="rId2"/>
              </a:buBlip>
            </a:pPr>
            <a:r>
              <a:rPr lang="pl-PL" altLang="pl-PL" sz="2400"/>
              <a:t>Nie przecinać wolno zwisających gałęzi od dołu.</a:t>
            </a:r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609600"/>
          </a:xfrm>
          <a:noFill/>
          <a:ln/>
        </p:spPr>
        <p:txBody>
          <a:bodyPr/>
          <a:lstStyle/>
          <a:p>
            <a:r>
              <a:rPr lang="pl-PL" altLang="pl-PL" sz="3200">
                <a:latin typeface="Times New Roman" pitchFamily="18" charset="0"/>
              </a:rPr>
              <a:t> </a:t>
            </a:r>
            <a:r>
              <a:rPr lang="pl-PL" altLang="pl-PL" sz="2800" b="1"/>
              <a:t>Technika pracy piłą łańcuchową</a:t>
            </a:r>
            <a:r>
              <a:rPr lang="pl-PL" altLang="pl-PL" sz="4000"/>
              <a:t>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36650"/>
            <a:ext cx="8991600" cy="5721350"/>
          </a:xfrm>
        </p:spPr>
        <p:txBody>
          <a:bodyPr/>
          <a:lstStyle/>
          <a:p>
            <a:pPr algn="just">
              <a:buFontTx/>
              <a:buBlip>
                <a:blip r:embed="rId2"/>
              </a:buBlip>
            </a:pPr>
            <a:r>
              <a:rPr lang="pl-PL" altLang="pl-PL" sz="2400"/>
              <a:t>Nie wolno przecinać elementów metalowych; co może spowodować uszkodzenie, a nawet zerwanie łańcucha tnącego.</a:t>
            </a:r>
          </a:p>
          <a:p>
            <a:pPr algn="just">
              <a:buFontTx/>
              <a:buBlip>
                <a:blip r:embed="rId2"/>
              </a:buBlip>
            </a:pPr>
            <a:r>
              <a:rPr lang="pl-PL" altLang="pl-PL" sz="2400"/>
              <a:t>Podczas pracy na zboczu użytkownik piły musi znajdować się powyżej lub z boku  obrabianego drzewa.</a:t>
            </a:r>
          </a:p>
          <a:p>
            <a:pPr algn="just">
              <a:buFontTx/>
              <a:buBlip>
                <a:blip r:embed="rId2"/>
              </a:buBlip>
            </a:pPr>
            <a:r>
              <a:rPr lang="pl-PL" altLang="pl-PL" sz="2400"/>
              <a:t>Zachować szczególną ostrożność podczas cięcia naprężonych pni i gałęzi, aby wyeliminować możliwość zaciśnięcia rzazu. Drewno będące pod naprężeniem należy najpierw przecinać od strony ściskanej,  a następnie przeciąć od strony rozciąganej.</a:t>
            </a:r>
            <a:r>
              <a:rPr lang="pl-PL" altLang="pl-PL" sz="240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609600"/>
          </a:xfrm>
          <a:noFill/>
          <a:ln/>
        </p:spPr>
        <p:txBody>
          <a:bodyPr/>
          <a:lstStyle/>
          <a:p>
            <a:r>
              <a:rPr lang="pl-PL" altLang="pl-PL" sz="3200">
                <a:latin typeface="Times New Roman" pitchFamily="18" charset="0"/>
              </a:rPr>
              <a:t> </a:t>
            </a:r>
            <a:r>
              <a:rPr lang="pl-PL" altLang="pl-PL" sz="2800" b="1"/>
              <a:t>Technika pracy piłą łańcuchową</a:t>
            </a:r>
            <a:r>
              <a:rPr lang="pl-PL" altLang="pl-PL" sz="4000"/>
              <a:t> 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5638800"/>
            <a:ext cx="7010400" cy="914400"/>
          </a:xfrm>
        </p:spPr>
        <p:txBody>
          <a:bodyPr/>
          <a:lstStyle/>
          <a:p>
            <a:pPr marL="0" indent="0">
              <a:lnSpc>
                <a:spcPct val="90000"/>
              </a:lnSpc>
              <a:buFontTx/>
              <a:buNone/>
            </a:pPr>
            <a:r>
              <a:rPr lang="pl-PL" altLang="pl-PL" sz="2400"/>
              <a:t>Kolejność wykonywania rzazów podczas cięcia naprężonych gałęzi.</a:t>
            </a:r>
          </a:p>
        </p:txBody>
      </p:sp>
      <p:pic>
        <p:nvPicPr>
          <p:cNvPr id="911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43"/>
          <a:stretch>
            <a:fillRect/>
          </a:stretch>
        </p:blipFill>
        <p:spPr bwMode="auto">
          <a:xfrm>
            <a:off x="685800" y="838200"/>
            <a:ext cx="7561263" cy="484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1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457200"/>
          </a:xfrm>
          <a:noFill/>
          <a:ln/>
        </p:spPr>
        <p:txBody>
          <a:bodyPr/>
          <a:lstStyle/>
          <a:p>
            <a:r>
              <a:rPr lang="pl-PL" altLang="pl-PL" sz="3200">
                <a:latin typeface="Times New Roman" pitchFamily="18" charset="0"/>
              </a:rPr>
              <a:t> </a:t>
            </a:r>
            <a:r>
              <a:rPr lang="pl-PL" altLang="pl-PL" sz="2800" b="1"/>
              <a:t>Technika pracy piłą łańcuchową</a:t>
            </a:r>
            <a:r>
              <a:rPr lang="pl-PL" altLang="pl-PL" sz="4000"/>
              <a:t> 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5715000"/>
            <a:ext cx="6858000" cy="950913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pl-PL" altLang="pl-PL" sz="2400"/>
              <a:t>Kolejność wykonywania rzazów podczas cięcia </a:t>
            </a:r>
            <a:br>
              <a:rPr lang="pl-PL" altLang="pl-PL" sz="2400"/>
            </a:br>
            <a:r>
              <a:rPr lang="pl-PL" altLang="pl-PL" sz="2400"/>
              <a:t>naprężonych gałęzi.</a:t>
            </a:r>
          </a:p>
          <a:p>
            <a:pPr marL="0" indent="0"/>
            <a:endParaRPr lang="pl-PL" altLang="pl-PL" sz="2400">
              <a:latin typeface="Times New Roman" pitchFamily="18" charset="0"/>
            </a:endParaRPr>
          </a:p>
        </p:txBody>
      </p:sp>
      <p:pic>
        <p:nvPicPr>
          <p:cNvPr id="92164" name="Picture 4"/>
          <p:cNvPicPr>
            <a:picLocks noChangeAspect="1" noChangeArrowheads="1"/>
          </p:cNvPicPr>
          <p:nvPr/>
        </p:nvPicPr>
        <p:blipFill>
          <a:blip r:embed="rId2">
            <a:lum bright="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28"/>
          <a:stretch>
            <a:fillRect/>
          </a:stretch>
        </p:blipFill>
        <p:spPr bwMode="auto">
          <a:xfrm>
            <a:off x="685800" y="609600"/>
            <a:ext cx="7705725" cy="511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5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457200"/>
          </a:xfrm>
          <a:noFill/>
          <a:ln/>
        </p:spPr>
        <p:txBody>
          <a:bodyPr/>
          <a:lstStyle/>
          <a:p>
            <a:r>
              <a:rPr lang="pl-PL" altLang="pl-PL" sz="3200">
                <a:latin typeface="Times New Roman" pitchFamily="18" charset="0"/>
              </a:rPr>
              <a:t> </a:t>
            </a:r>
            <a:r>
              <a:rPr lang="pl-PL" altLang="pl-PL" sz="2800" b="1"/>
              <a:t>Technika pracy piłą łańcuchową</a:t>
            </a:r>
            <a:r>
              <a:rPr lang="pl-PL" altLang="pl-PL" sz="4000"/>
              <a:t> 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524000"/>
            <a:ext cx="8229600" cy="3481388"/>
          </a:xfrm>
        </p:spPr>
        <p:txBody>
          <a:bodyPr/>
          <a:lstStyle/>
          <a:p>
            <a:pPr algn="ctr">
              <a:buFontTx/>
              <a:buNone/>
            </a:pPr>
            <a:r>
              <a:rPr lang="pl-PL" altLang="pl-PL" sz="2400"/>
              <a:t>W technice wycinania drzew stosuje się następujące rzazy:</a:t>
            </a:r>
          </a:p>
          <a:p>
            <a:pPr>
              <a:buFontTx/>
              <a:buBlip>
                <a:blip r:embed="rId2"/>
              </a:buBlip>
            </a:pPr>
            <a:r>
              <a:rPr lang="pl-PL" altLang="pl-PL" sz="2400"/>
              <a:t>podcinające,</a:t>
            </a:r>
          </a:p>
          <a:p>
            <a:pPr>
              <a:buFontTx/>
              <a:buBlip>
                <a:blip r:embed="rId2"/>
              </a:buBlip>
            </a:pPr>
            <a:r>
              <a:rPr lang="pl-PL" altLang="pl-PL" sz="2400"/>
              <a:t>boczne,</a:t>
            </a:r>
          </a:p>
          <a:p>
            <a:pPr>
              <a:buFontTx/>
              <a:buBlip>
                <a:blip r:embed="rId2"/>
              </a:buBlip>
            </a:pPr>
            <a:r>
              <a:rPr lang="pl-PL" altLang="pl-PL" sz="2400"/>
              <a:t>ścinające.</a:t>
            </a:r>
          </a:p>
          <a:p>
            <a:endParaRPr lang="pl-PL" altLang="pl-PL" sz="2400"/>
          </a:p>
        </p:txBody>
      </p:sp>
      <p:sp>
        <p:nvSpPr>
          <p:cNvPr id="89096" name="Rectangle 8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609600"/>
          </a:xfrm>
          <a:noFill/>
          <a:ln/>
        </p:spPr>
        <p:txBody>
          <a:bodyPr/>
          <a:lstStyle/>
          <a:p>
            <a:r>
              <a:rPr lang="pl-PL" altLang="pl-PL" sz="3200">
                <a:latin typeface="Times New Roman" pitchFamily="18" charset="0"/>
              </a:rPr>
              <a:t> </a:t>
            </a:r>
            <a:r>
              <a:rPr lang="pl-PL" altLang="pl-PL" sz="2800" b="1"/>
              <a:t>Technika pracy piłą łańcuchową</a:t>
            </a:r>
            <a:r>
              <a:rPr lang="pl-PL" altLang="pl-PL" sz="4000"/>
              <a:t>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2" name="Rectangle 14"/>
          <p:cNvSpPr>
            <a:spLocks noChangeArrowheads="1"/>
          </p:cNvSpPr>
          <p:nvPr/>
        </p:nvSpPr>
        <p:spPr bwMode="auto">
          <a:xfrm>
            <a:off x="0" y="1358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l-PL"/>
          </a:p>
        </p:txBody>
      </p:sp>
      <p:pic>
        <p:nvPicPr>
          <p:cNvPr id="17421" name="Picture 13" descr="116-1623_IM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6" t="30708" r="40749" b="18307"/>
          <a:stretch>
            <a:fillRect/>
          </a:stretch>
        </p:blipFill>
        <p:spPr bwMode="auto">
          <a:xfrm>
            <a:off x="2209800" y="1295400"/>
            <a:ext cx="475615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23" name="Rectangle 15"/>
          <p:cNvSpPr>
            <a:spLocks noChangeArrowheads="1"/>
          </p:cNvSpPr>
          <p:nvPr/>
        </p:nvSpPr>
        <p:spPr bwMode="auto">
          <a:xfrm>
            <a:off x="0" y="152400"/>
            <a:ext cx="9144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pl-PL" altLang="pl-PL" b="1">
                <a:cs typeface="Times New Roman" pitchFamily="18" charset="0"/>
              </a:rPr>
              <a:t>Rozmieszczenie sprz</a:t>
            </a:r>
            <a:r>
              <a:rPr lang="pl-PL" altLang="pl-PL" b="1"/>
              <a:t>ę</a:t>
            </a:r>
            <a:r>
              <a:rPr lang="pl-PL" altLang="pl-PL" b="1">
                <a:cs typeface="Times New Roman" pitchFamily="18" charset="0"/>
              </a:rPr>
              <a:t>tu w skrytce </a:t>
            </a:r>
            <a:r>
              <a:rPr lang="pl-PL" altLang="pl-PL" b="1"/>
              <a:t/>
            </a:r>
            <a:br>
              <a:rPr lang="pl-PL" altLang="pl-PL" b="1"/>
            </a:br>
            <a:r>
              <a:rPr lang="pl-PL" altLang="pl-PL" b="1">
                <a:cs typeface="Times New Roman" pitchFamily="18" charset="0"/>
              </a:rPr>
              <a:t>pojazdu ratowniczego</a:t>
            </a:r>
            <a:endParaRPr lang="pl-PL" altLang="pl-PL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71800" y="5562600"/>
            <a:ext cx="2743200" cy="896938"/>
          </a:xfrm>
        </p:spPr>
        <p:txBody>
          <a:bodyPr/>
          <a:lstStyle/>
          <a:p>
            <a:pPr>
              <a:buFontTx/>
              <a:buNone/>
            </a:pPr>
            <a:r>
              <a:rPr lang="pl-PL" altLang="pl-PL" sz="2400"/>
              <a:t>Rzaz podcinający </a:t>
            </a:r>
          </a:p>
        </p:txBody>
      </p:sp>
      <p:pic>
        <p:nvPicPr>
          <p:cNvPr id="93188" name="Picture 4"/>
          <p:cNvPicPr>
            <a:picLocks noChangeAspect="1" noChangeArrowheads="1"/>
          </p:cNvPicPr>
          <p:nvPr/>
        </p:nvPicPr>
        <p:blipFill>
          <a:blip r:embed="rId2">
            <a:lum bright="8000"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2" b="4518"/>
          <a:stretch>
            <a:fillRect/>
          </a:stretch>
        </p:blipFill>
        <p:spPr bwMode="auto">
          <a:xfrm>
            <a:off x="1981200" y="1371600"/>
            <a:ext cx="5184775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9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609600"/>
          </a:xfrm>
          <a:noFill/>
          <a:ln/>
        </p:spPr>
        <p:txBody>
          <a:bodyPr/>
          <a:lstStyle/>
          <a:p>
            <a:r>
              <a:rPr lang="pl-PL" altLang="pl-PL" sz="3200">
                <a:latin typeface="Times New Roman" pitchFamily="18" charset="0"/>
              </a:rPr>
              <a:t> </a:t>
            </a:r>
            <a:r>
              <a:rPr lang="pl-PL" altLang="pl-PL" sz="2800" b="1"/>
              <a:t>Technika pracy piłą łańcuchową</a:t>
            </a:r>
            <a:r>
              <a:rPr lang="pl-PL" altLang="pl-PL" sz="4000"/>
              <a:t> 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29000" y="6105525"/>
            <a:ext cx="2362200" cy="752475"/>
          </a:xfrm>
        </p:spPr>
        <p:txBody>
          <a:bodyPr/>
          <a:lstStyle/>
          <a:p>
            <a:pPr>
              <a:buFontTx/>
              <a:buNone/>
            </a:pPr>
            <a:r>
              <a:rPr lang="pl-PL" altLang="pl-PL" sz="2400"/>
              <a:t>Rzaz ścinający</a:t>
            </a:r>
            <a:r>
              <a:rPr lang="pl-PL" altLang="pl-PL"/>
              <a:t> </a:t>
            </a:r>
          </a:p>
        </p:txBody>
      </p:sp>
      <p:pic>
        <p:nvPicPr>
          <p:cNvPr id="94212" name="Picture 4"/>
          <p:cNvPicPr>
            <a:picLocks noChangeAspect="1" noChangeArrowheads="1"/>
          </p:cNvPicPr>
          <p:nvPr/>
        </p:nvPicPr>
        <p:blipFill>
          <a:blip r:embed="rId2">
            <a:lum bright="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7" b="2917"/>
          <a:stretch>
            <a:fillRect/>
          </a:stretch>
        </p:blipFill>
        <p:spPr bwMode="auto">
          <a:xfrm>
            <a:off x="1981200" y="990600"/>
            <a:ext cx="5327650" cy="492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3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609600"/>
          </a:xfrm>
          <a:noFill/>
          <a:ln/>
        </p:spPr>
        <p:txBody>
          <a:bodyPr/>
          <a:lstStyle/>
          <a:p>
            <a:r>
              <a:rPr lang="pl-PL" altLang="pl-PL" sz="3200">
                <a:latin typeface="Times New Roman" pitchFamily="18" charset="0"/>
              </a:rPr>
              <a:t> </a:t>
            </a:r>
            <a:r>
              <a:rPr lang="pl-PL" altLang="pl-PL" sz="2800" b="1"/>
              <a:t>Technika pracy piłą łańcuchową</a:t>
            </a:r>
            <a:r>
              <a:rPr lang="pl-PL" altLang="pl-PL" sz="4000"/>
              <a:t> 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29000" y="5867400"/>
            <a:ext cx="2057400" cy="536575"/>
          </a:xfrm>
        </p:spPr>
        <p:txBody>
          <a:bodyPr/>
          <a:lstStyle/>
          <a:p>
            <a:pPr>
              <a:buFontTx/>
              <a:buNone/>
            </a:pPr>
            <a:r>
              <a:rPr lang="pl-PL" altLang="pl-PL" sz="2400"/>
              <a:t>Rzaz boczny </a:t>
            </a:r>
          </a:p>
        </p:txBody>
      </p:sp>
      <p:pic>
        <p:nvPicPr>
          <p:cNvPr id="952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2" t="47087" r="10797" b="5232"/>
          <a:stretch>
            <a:fillRect/>
          </a:stretch>
        </p:blipFill>
        <p:spPr bwMode="auto">
          <a:xfrm>
            <a:off x="2057400" y="1676400"/>
            <a:ext cx="4897438" cy="350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7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609600"/>
          </a:xfrm>
          <a:noFill/>
          <a:ln/>
        </p:spPr>
        <p:txBody>
          <a:bodyPr/>
          <a:lstStyle/>
          <a:p>
            <a:r>
              <a:rPr lang="pl-PL" altLang="pl-PL" sz="3200">
                <a:latin typeface="Times New Roman" pitchFamily="18" charset="0"/>
              </a:rPr>
              <a:t> </a:t>
            </a:r>
            <a:r>
              <a:rPr lang="pl-PL" altLang="pl-PL" sz="2800" b="1"/>
              <a:t>Technika pracy piłą łańcuchową</a:t>
            </a:r>
            <a:r>
              <a:rPr lang="pl-PL" altLang="pl-PL" sz="4000"/>
              <a:t> 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74650" indent="-374650">
              <a:buFontTx/>
              <a:buNone/>
            </a:pPr>
            <a:r>
              <a:rPr lang="pl-PL" altLang="pl-PL" sz="2400"/>
              <a:t>Wśród rzazów ścinających wyróżnia się rzazy:</a:t>
            </a:r>
          </a:p>
          <a:p>
            <a:pPr marL="374650" indent="-374650">
              <a:buFontTx/>
              <a:buBlip>
                <a:blip r:embed="rId2"/>
              </a:buBlip>
            </a:pPr>
            <a:r>
              <a:rPr lang="pl-PL" altLang="pl-PL" sz="2400"/>
              <a:t>prosty wachlarzowy,</a:t>
            </a:r>
          </a:p>
          <a:p>
            <a:pPr marL="374650" indent="-374650">
              <a:buFontTx/>
              <a:buBlip>
                <a:blip r:embed="rId2"/>
              </a:buBlip>
            </a:pPr>
            <a:r>
              <a:rPr lang="pl-PL" altLang="pl-PL" sz="2400"/>
              <a:t>wcinający,</a:t>
            </a:r>
          </a:p>
          <a:p>
            <a:pPr marL="374650" indent="-374650">
              <a:buFontTx/>
              <a:buBlip>
                <a:blip r:embed="rId2"/>
              </a:buBlip>
            </a:pPr>
            <a:r>
              <a:rPr lang="pl-PL" altLang="pl-PL" sz="2400"/>
              <a:t>powtarzany wachlarzowy,</a:t>
            </a:r>
          </a:p>
          <a:p>
            <a:pPr marL="374650" indent="-374650">
              <a:buFontTx/>
              <a:buBlip>
                <a:blip r:embed="rId2"/>
              </a:buBlip>
            </a:pPr>
            <a:r>
              <a:rPr lang="pl-PL" altLang="pl-PL" sz="2400"/>
              <a:t>sercowy.</a:t>
            </a:r>
          </a:p>
        </p:txBody>
      </p:sp>
      <p:sp>
        <p:nvSpPr>
          <p:cNvPr id="9011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609600"/>
          </a:xfrm>
          <a:noFill/>
          <a:ln/>
        </p:spPr>
        <p:txBody>
          <a:bodyPr/>
          <a:lstStyle/>
          <a:p>
            <a:r>
              <a:rPr lang="pl-PL" altLang="pl-PL" sz="3200">
                <a:latin typeface="Times New Roman" pitchFamily="18" charset="0"/>
              </a:rPr>
              <a:t> </a:t>
            </a:r>
            <a:r>
              <a:rPr lang="pl-PL" altLang="pl-PL" sz="2800" b="1"/>
              <a:t>Technika pracy piłą łańcuchową</a:t>
            </a:r>
            <a:r>
              <a:rPr lang="pl-PL" altLang="pl-PL" sz="4000"/>
              <a:t> 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5867400"/>
            <a:ext cx="9144000" cy="579438"/>
          </a:xfrm>
          <a:noFill/>
          <a:ln/>
        </p:spPr>
        <p:txBody>
          <a:bodyPr/>
          <a:lstStyle/>
          <a:p>
            <a:pPr>
              <a:buFontTx/>
              <a:buNone/>
            </a:pPr>
            <a:r>
              <a:rPr lang="pl-PL" altLang="pl-PL" sz="2400">
                <a:latin typeface="Times New Roman" pitchFamily="18" charset="0"/>
              </a:rPr>
              <a:t>            </a:t>
            </a:r>
            <a:r>
              <a:rPr lang="pl-PL" altLang="pl-PL" sz="2000"/>
              <a:t>Prosty rzaz wachlarzowy             Powtarzany rzaz wachlarzowy </a:t>
            </a:r>
          </a:p>
        </p:txBody>
      </p:sp>
      <p:pic>
        <p:nvPicPr>
          <p:cNvPr id="9626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7" r="34863" b="9157"/>
          <a:stretch>
            <a:fillRect/>
          </a:stretch>
        </p:blipFill>
        <p:spPr bwMode="auto">
          <a:xfrm>
            <a:off x="533400" y="1219200"/>
            <a:ext cx="8101013" cy="443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3" name="Rectangle 7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609600"/>
          </a:xfrm>
          <a:noFill/>
          <a:ln/>
        </p:spPr>
        <p:txBody>
          <a:bodyPr/>
          <a:lstStyle/>
          <a:p>
            <a:r>
              <a:rPr lang="pl-PL" altLang="pl-PL" sz="3200">
                <a:latin typeface="Times New Roman" pitchFamily="18" charset="0"/>
              </a:rPr>
              <a:t> </a:t>
            </a:r>
            <a:r>
              <a:rPr lang="pl-PL" altLang="pl-PL" sz="2800" b="1"/>
              <a:t>Technika pracy piłą łańcuchową</a:t>
            </a:r>
            <a:r>
              <a:rPr lang="pl-PL" altLang="pl-PL" sz="4000"/>
              <a:t> 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05200" y="6172200"/>
            <a:ext cx="2514600" cy="533400"/>
          </a:xfrm>
        </p:spPr>
        <p:txBody>
          <a:bodyPr/>
          <a:lstStyle/>
          <a:p>
            <a:pPr>
              <a:buFontTx/>
              <a:buNone/>
            </a:pPr>
            <a:r>
              <a:rPr lang="pl-PL" altLang="pl-PL" sz="2400"/>
              <a:t>Rzaz wcinający </a:t>
            </a:r>
          </a:p>
        </p:txBody>
      </p:sp>
      <p:pic>
        <p:nvPicPr>
          <p:cNvPr id="880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28" t="14651" b="19536"/>
          <a:stretch>
            <a:fillRect/>
          </a:stretch>
        </p:blipFill>
        <p:spPr bwMode="auto">
          <a:xfrm>
            <a:off x="1981200" y="1143000"/>
            <a:ext cx="5545138" cy="479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9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609600"/>
          </a:xfrm>
          <a:noFill/>
          <a:ln/>
        </p:spPr>
        <p:txBody>
          <a:bodyPr/>
          <a:lstStyle/>
          <a:p>
            <a:r>
              <a:rPr lang="pl-PL" altLang="pl-PL" sz="3200">
                <a:latin typeface="Times New Roman" pitchFamily="18" charset="0"/>
              </a:rPr>
              <a:t> </a:t>
            </a:r>
            <a:r>
              <a:rPr lang="pl-PL" altLang="pl-PL" sz="2800" b="1"/>
              <a:t>Technika pracy piłą łańcuchową</a:t>
            </a:r>
            <a:r>
              <a:rPr lang="pl-PL" altLang="pl-PL" sz="4000"/>
              <a:t> 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52800" y="6096000"/>
            <a:ext cx="2133600" cy="566738"/>
          </a:xfrm>
        </p:spPr>
        <p:txBody>
          <a:bodyPr/>
          <a:lstStyle/>
          <a:p>
            <a:pPr>
              <a:buFontTx/>
              <a:buNone/>
            </a:pPr>
            <a:r>
              <a:rPr lang="pl-PL" altLang="pl-PL" sz="2400"/>
              <a:t>Rzaz sercowy </a:t>
            </a:r>
          </a:p>
        </p:txBody>
      </p:sp>
      <p:pic>
        <p:nvPicPr>
          <p:cNvPr id="9728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4" r="21405" b="19746"/>
          <a:stretch>
            <a:fillRect/>
          </a:stretch>
        </p:blipFill>
        <p:spPr bwMode="auto">
          <a:xfrm>
            <a:off x="1219200" y="1219200"/>
            <a:ext cx="6842125" cy="468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6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609600"/>
          </a:xfrm>
          <a:noFill/>
          <a:ln/>
        </p:spPr>
        <p:txBody>
          <a:bodyPr/>
          <a:lstStyle/>
          <a:p>
            <a:r>
              <a:rPr lang="pl-PL" altLang="pl-PL" sz="3200">
                <a:latin typeface="Times New Roman" pitchFamily="18" charset="0"/>
              </a:rPr>
              <a:t> </a:t>
            </a:r>
            <a:r>
              <a:rPr lang="pl-PL" altLang="pl-PL" sz="2800" b="1"/>
              <a:t>Technika pracy piłą łańcuchową</a:t>
            </a:r>
            <a:r>
              <a:rPr lang="pl-PL" altLang="pl-PL" sz="4000"/>
              <a:t> 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620713"/>
            <a:ext cx="8763000" cy="446087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pl-PL" altLang="pl-PL" sz="2800" b="1"/>
              <a:t>Przed obaleniem drzewa należy ustalić:</a:t>
            </a:r>
            <a:endParaRPr lang="pl-PL" altLang="pl-PL" sz="2800"/>
          </a:p>
        </p:txBody>
      </p:sp>
      <p:sp>
        <p:nvSpPr>
          <p:cNvPr id="98312" name="Rectangle 8"/>
          <p:cNvSpPr>
            <a:spLocks noChangeArrowheads="1"/>
          </p:cNvSpPr>
          <p:nvPr/>
        </p:nvSpPr>
        <p:spPr bwMode="auto">
          <a:xfrm>
            <a:off x="152400" y="1371600"/>
            <a:ext cx="8763000" cy="410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8925" indent="-288925">
              <a:defRPr>
                <a:solidFill>
                  <a:schemeClr val="tx1"/>
                </a:solidFill>
                <a:latin typeface="Arial" charset="0"/>
              </a:defRPr>
            </a:lvl1pPr>
            <a:lvl2pPr marL="479425"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lnSpc>
                <a:spcPct val="110000"/>
              </a:lnSpc>
              <a:buFont typeface="Wingdings" pitchFamily="2" charset="2"/>
              <a:buBlip>
                <a:blip r:embed="rId2"/>
              </a:buBlip>
            </a:pPr>
            <a:r>
              <a:rPr lang="pl-PL" altLang="pl-PL" sz="2400"/>
              <a:t>czy w polu upadku znajdują się tylko te osoby, które są zatrudnione przy powalaniu,</a:t>
            </a:r>
          </a:p>
          <a:p>
            <a:pPr algn="just">
              <a:lnSpc>
                <a:spcPct val="110000"/>
              </a:lnSpc>
              <a:buFont typeface="Wingdings" pitchFamily="2" charset="2"/>
              <a:buBlip>
                <a:blip r:embed="rId2"/>
              </a:buBlip>
            </a:pPr>
            <a:r>
              <a:rPr lang="pl-PL" altLang="pl-PL" sz="2400"/>
              <a:t>czy dla każdego pracownika została wyznaczona droga ewakuacji – ukośnie do tyłu, </a:t>
            </a:r>
          </a:p>
          <a:p>
            <a:pPr algn="just">
              <a:lnSpc>
                <a:spcPct val="110000"/>
              </a:lnSpc>
              <a:buFont typeface="Wingdings" pitchFamily="2" charset="2"/>
              <a:buBlip>
                <a:blip r:embed="rId2"/>
              </a:buBlip>
            </a:pPr>
            <a:r>
              <a:rPr lang="pl-PL" altLang="pl-PL" sz="2400"/>
              <a:t>czy stanowisko pracy przy pniu jest wolne od przeszkód.</a:t>
            </a:r>
          </a:p>
          <a:p>
            <a:pPr algn="just">
              <a:lnSpc>
                <a:spcPct val="110000"/>
              </a:lnSpc>
              <a:buFont typeface="Wingdings" pitchFamily="2" charset="2"/>
              <a:buBlip>
                <a:blip r:embed="rId2"/>
              </a:buBlip>
            </a:pPr>
            <a:r>
              <a:rPr lang="pl-PL" altLang="pl-PL" sz="2400"/>
              <a:t>czy wszyscy pracownicy znajdują się na bezpiecznych stanowiskach pracy,</a:t>
            </a:r>
          </a:p>
          <a:p>
            <a:pPr algn="just">
              <a:lnSpc>
                <a:spcPct val="110000"/>
              </a:lnSpc>
              <a:buFont typeface="Wingdings" pitchFamily="2" charset="2"/>
              <a:buBlip>
                <a:blip r:embed="rId2"/>
              </a:buBlip>
            </a:pPr>
            <a:r>
              <a:rPr lang="pl-PL" altLang="pl-PL" sz="2400"/>
              <a:t>czy pomiędzy dwoma sąsiednimi obalanymi drzewami jest zachowana bezpieczna odległość, tj. dwie i pół długości obalanych drzew. 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1600" y="5867400"/>
            <a:ext cx="6324600" cy="681038"/>
          </a:xfrm>
        </p:spPr>
        <p:txBody>
          <a:bodyPr/>
          <a:lstStyle/>
          <a:p>
            <a:pPr>
              <a:buFontTx/>
              <a:buNone/>
            </a:pPr>
            <a:r>
              <a:rPr lang="pl-PL" altLang="pl-PL" sz="2400"/>
              <a:t>Zachowanie drogi bezpiecznej ewakuacji </a:t>
            </a:r>
          </a:p>
        </p:txBody>
      </p:sp>
      <p:pic>
        <p:nvPicPr>
          <p:cNvPr id="1003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685800"/>
            <a:ext cx="3763963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5791200"/>
            <a:ext cx="6705600" cy="633413"/>
          </a:xfrm>
        </p:spPr>
        <p:txBody>
          <a:bodyPr/>
          <a:lstStyle/>
          <a:p>
            <a:pPr>
              <a:buFontTx/>
              <a:buNone/>
            </a:pPr>
            <a:r>
              <a:rPr lang="pl-PL" altLang="pl-PL" sz="2400"/>
              <a:t>Strefa bezpieczeństwa podczas ścinania drzew</a:t>
            </a:r>
          </a:p>
        </p:txBody>
      </p:sp>
      <p:pic>
        <p:nvPicPr>
          <p:cNvPr id="1013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" b="1918"/>
          <a:stretch>
            <a:fillRect/>
          </a:stretch>
        </p:blipFill>
        <p:spPr bwMode="auto">
          <a:xfrm>
            <a:off x="609600" y="685800"/>
            <a:ext cx="7991475" cy="467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40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52400" y="2286000"/>
            <a:ext cx="8763000" cy="2590800"/>
          </a:xfrm>
          <a:noFill/>
          <a:ln/>
        </p:spPr>
        <p:txBody>
          <a:bodyPr/>
          <a:lstStyle/>
          <a:p>
            <a:pPr marL="374650" indent="-374650" algn="just">
              <a:lnSpc>
                <a:spcPct val="90000"/>
              </a:lnSpc>
              <a:buFontTx/>
              <a:buBlip>
                <a:blip r:embed="rId2"/>
              </a:buBlip>
            </a:pPr>
            <a:r>
              <a:rPr lang="pl-PL" altLang="pl-PL" sz="2400" b="1"/>
              <a:t>układ napędowy</a:t>
            </a:r>
            <a:r>
              <a:rPr lang="pl-PL" altLang="pl-PL" sz="2400"/>
              <a:t> - (silnik z układem zapłonowym, odśrodkowe sprzęgło, zbiornik paliwa, pompa olejowa),</a:t>
            </a:r>
            <a:endParaRPr lang="pl-PL" altLang="pl-PL" sz="2400" b="1"/>
          </a:p>
          <a:p>
            <a:pPr marL="374650" indent="-374650" algn="just">
              <a:lnSpc>
                <a:spcPct val="90000"/>
              </a:lnSpc>
              <a:buFontTx/>
              <a:buBlip>
                <a:blip r:embed="rId2"/>
              </a:buBlip>
            </a:pPr>
            <a:r>
              <a:rPr lang="pl-PL" altLang="pl-PL" sz="2400" b="1"/>
              <a:t>układ tnący</a:t>
            </a:r>
            <a:r>
              <a:rPr lang="pl-PL" altLang="pl-PL" sz="2400"/>
              <a:t> - (prowadnica, łańcuch tnący),</a:t>
            </a:r>
            <a:endParaRPr lang="pl-PL" altLang="pl-PL" sz="2400" b="1"/>
          </a:p>
          <a:p>
            <a:pPr marL="374650" indent="-374650" algn="just">
              <a:lnSpc>
                <a:spcPct val="90000"/>
              </a:lnSpc>
              <a:buFontTx/>
              <a:buBlip>
                <a:blip r:embed="rId2"/>
              </a:buBlip>
            </a:pPr>
            <a:r>
              <a:rPr lang="pl-PL" altLang="pl-PL" sz="2400" b="1"/>
              <a:t>elementy bezpieczeństwa</a:t>
            </a:r>
            <a:r>
              <a:rPr lang="pl-PL" altLang="pl-PL" sz="2400"/>
              <a:t> - (osłony elementów wirujących, uchwyty, osłona dłoni z hamulcem łańcucha, tłumiki drgań, tłumik wydechu, wychwyt zerwanego łańcucha, osłona łańcucha).</a:t>
            </a:r>
          </a:p>
        </p:txBody>
      </p:sp>
      <p:sp>
        <p:nvSpPr>
          <p:cNvPr id="22542" name="Rectangle 14"/>
          <p:cNvSpPr>
            <a:spLocks noChangeArrowheads="1"/>
          </p:cNvSpPr>
          <p:nvPr/>
        </p:nvSpPr>
        <p:spPr bwMode="auto">
          <a:xfrm>
            <a:off x="0" y="188913"/>
            <a:ext cx="9144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Font typeface="Wingdings" pitchFamily="2" charset="2"/>
              <a:buNone/>
            </a:pPr>
            <a:r>
              <a:rPr lang="pl-PL" altLang="pl-PL" b="1"/>
              <a:t>Ogólna budowa pił łańcuchowych do drewna</a:t>
            </a:r>
          </a:p>
        </p:txBody>
      </p:sp>
      <p:sp>
        <p:nvSpPr>
          <p:cNvPr id="22543" name="Rectangle 15"/>
          <p:cNvSpPr>
            <a:spLocks noChangeArrowheads="1"/>
          </p:cNvSpPr>
          <p:nvPr/>
        </p:nvSpPr>
        <p:spPr bwMode="auto">
          <a:xfrm>
            <a:off x="228600" y="1219200"/>
            <a:ext cx="86868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666750"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spcBef>
                <a:spcPct val="20000"/>
              </a:spcBef>
            </a:pPr>
            <a:r>
              <a:rPr lang="pl-PL" altLang="pl-PL" sz="2400" b="1"/>
              <a:t>Piły łańcuchowe do drewna posiadają następujące podzespoły: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04813"/>
            <a:ext cx="9144000" cy="661987"/>
          </a:xfrm>
        </p:spPr>
        <p:txBody>
          <a:bodyPr/>
          <a:lstStyle/>
          <a:p>
            <a:pPr algn="ctr">
              <a:buFontTx/>
              <a:buNone/>
            </a:pPr>
            <a:r>
              <a:rPr lang="pl-PL" altLang="pl-PL" sz="2800" b="1"/>
              <a:t>Transport i przechowywanie</a:t>
            </a:r>
          </a:p>
        </p:txBody>
      </p:sp>
      <p:sp>
        <p:nvSpPr>
          <p:cNvPr id="102404" name="Rectangle 4"/>
          <p:cNvSpPr>
            <a:spLocks noChangeArrowheads="1"/>
          </p:cNvSpPr>
          <p:nvPr/>
        </p:nvSpPr>
        <p:spPr bwMode="auto">
          <a:xfrm>
            <a:off x="228600" y="1219200"/>
            <a:ext cx="8686800" cy="330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8925" indent="-288925">
              <a:defRPr>
                <a:solidFill>
                  <a:schemeClr val="tx1"/>
                </a:solidFill>
                <a:latin typeface="Arial" charset="0"/>
              </a:defRPr>
            </a:lvl1pPr>
            <a:lvl2pPr marL="479425"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lnSpc>
                <a:spcPct val="110000"/>
              </a:lnSpc>
              <a:buFont typeface="Wingdings" pitchFamily="2" charset="2"/>
              <a:buBlip>
                <a:blip r:embed="rId2"/>
              </a:buBlip>
            </a:pPr>
            <a:r>
              <a:rPr lang="pl-PL" altLang="pl-PL" sz="2400"/>
              <a:t>Przemieszczając się w trakcie pracy należy wyłączyć  pilarkę i załączyć hamulec łańcucha tnącego.</a:t>
            </a:r>
          </a:p>
          <a:p>
            <a:pPr algn="just">
              <a:lnSpc>
                <a:spcPct val="110000"/>
              </a:lnSpc>
              <a:buFont typeface="Wingdings" pitchFamily="2" charset="2"/>
              <a:buBlip>
                <a:blip r:embed="rId2"/>
              </a:buBlip>
            </a:pPr>
            <a:r>
              <a:rPr lang="pl-PL" altLang="pl-PL" sz="2400"/>
              <a:t>Nigdy nie wynosić piły poza obszar zrębu, gdy łańcuch   tnący jest uruchomiony.</a:t>
            </a:r>
          </a:p>
          <a:p>
            <a:pPr algn="just">
              <a:lnSpc>
                <a:spcPct val="110000"/>
              </a:lnSpc>
              <a:buFont typeface="Wingdings" pitchFamily="2" charset="2"/>
              <a:buBlip>
                <a:blip r:embed="rId2"/>
              </a:buBlip>
            </a:pPr>
            <a:r>
              <a:rPr lang="pl-PL" altLang="pl-PL" sz="2400"/>
              <a:t>Przenosząc piłę łańcuchową należy trzymać ją za uchwyt przedni, a prowadnicę skierować do tyłu. </a:t>
            </a:r>
          </a:p>
          <a:p>
            <a:pPr algn="just">
              <a:lnSpc>
                <a:spcPct val="110000"/>
              </a:lnSpc>
              <a:buFont typeface="Wingdings" pitchFamily="2" charset="2"/>
              <a:buBlip>
                <a:blip r:embed="rId2"/>
              </a:buBlip>
            </a:pPr>
            <a:r>
              <a:rPr lang="pl-PL" altLang="pl-PL" sz="2400"/>
              <a:t>Przy transportowaniu pilarki na dalsze odległości należy nakładać osłonę prowadnicy.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648200"/>
            <a:ext cx="3962400" cy="719138"/>
          </a:xfrm>
        </p:spPr>
        <p:txBody>
          <a:bodyPr/>
          <a:lstStyle/>
          <a:p>
            <a:pPr>
              <a:buFontTx/>
              <a:buNone/>
            </a:pPr>
            <a:r>
              <a:rPr lang="pl-PL" altLang="pl-PL" sz="2400"/>
              <a:t>Prawidłowy transport piły </a:t>
            </a:r>
          </a:p>
        </p:txBody>
      </p:sp>
      <p:pic>
        <p:nvPicPr>
          <p:cNvPr id="104452" name="Picture 4"/>
          <p:cNvPicPr>
            <a:picLocks noChangeAspect="1" noChangeArrowheads="1"/>
          </p:cNvPicPr>
          <p:nvPr/>
        </p:nvPicPr>
        <p:blipFill>
          <a:blip r:embed="rId2">
            <a:lum bright="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96"/>
          <a:stretch>
            <a:fillRect/>
          </a:stretch>
        </p:blipFill>
        <p:spPr bwMode="auto">
          <a:xfrm>
            <a:off x="4724400" y="0"/>
            <a:ext cx="4391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60350"/>
            <a:ext cx="9144000" cy="654050"/>
          </a:xfrm>
        </p:spPr>
        <p:txBody>
          <a:bodyPr/>
          <a:lstStyle/>
          <a:p>
            <a:pPr>
              <a:buFontTx/>
              <a:buNone/>
            </a:pPr>
            <a:r>
              <a:rPr lang="pl-PL" altLang="pl-PL" sz="2000" b="1">
                <a:latin typeface="Times New Roman" pitchFamily="18" charset="0"/>
              </a:rPr>
              <a:t>                       </a:t>
            </a:r>
            <a:r>
              <a:rPr lang="pl-PL" altLang="pl-PL" sz="2800" b="1"/>
              <a:t>Czynności konserwacji okresowej</a:t>
            </a:r>
          </a:p>
        </p:txBody>
      </p:sp>
      <p:sp>
        <p:nvSpPr>
          <p:cNvPr id="105476" name="Rectangle 4"/>
          <p:cNvSpPr>
            <a:spLocks noChangeArrowheads="1"/>
          </p:cNvSpPr>
          <p:nvPr/>
        </p:nvSpPr>
        <p:spPr bwMode="auto">
          <a:xfrm>
            <a:off x="228600" y="1143000"/>
            <a:ext cx="8686800" cy="483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74650" indent="-374650">
              <a:defRPr>
                <a:solidFill>
                  <a:schemeClr val="tx1"/>
                </a:solidFill>
                <a:latin typeface="Arial" charset="0"/>
              </a:defRPr>
            </a:lvl1pPr>
            <a:lvl2pPr marL="565150"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pl-PL" altLang="pl-PL" sz="2400" b="1">
                <a:latin typeface="Times New Roman" pitchFamily="18" charset="0"/>
              </a:rPr>
              <a:t> </a:t>
            </a:r>
            <a:r>
              <a:rPr lang="pl-PL" altLang="pl-PL" sz="2400" b="1"/>
              <a:t>Przed każdym uruchomieniem:</a:t>
            </a:r>
          </a:p>
          <a:p>
            <a:pPr>
              <a:buFont typeface="Wingdings" pitchFamily="2" charset="2"/>
              <a:buNone/>
            </a:pPr>
            <a:endParaRPr lang="pl-PL" altLang="pl-PL" sz="2400" b="1"/>
          </a:p>
          <a:p>
            <a:pPr algn="just">
              <a:lnSpc>
                <a:spcPct val="110000"/>
              </a:lnSpc>
              <a:buFont typeface="Wingdings" pitchFamily="2" charset="2"/>
              <a:buBlip>
                <a:blip r:embed="rId2"/>
              </a:buBlip>
            </a:pPr>
            <a:r>
              <a:rPr lang="pl-PL" altLang="pl-PL" sz="2400"/>
              <a:t>skontrolować stan techniczny i stan naostrzenia </a:t>
            </a:r>
            <a:br>
              <a:rPr lang="pl-PL" altLang="pl-PL" sz="2400"/>
            </a:br>
            <a:r>
              <a:rPr lang="pl-PL" altLang="pl-PL" sz="2400"/>
              <a:t>i naprężenia łańcucha tnącego,</a:t>
            </a:r>
          </a:p>
          <a:p>
            <a:pPr algn="just">
              <a:lnSpc>
                <a:spcPct val="110000"/>
              </a:lnSpc>
              <a:buFont typeface="Wingdings" pitchFamily="2" charset="2"/>
              <a:buBlip>
                <a:blip r:embed="rId2"/>
              </a:buBlip>
            </a:pPr>
            <a:r>
              <a:rPr lang="pl-PL" altLang="pl-PL" sz="2400"/>
              <a:t>skontrolować stan techniczny prowadnicy,</a:t>
            </a:r>
          </a:p>
          <a:p>
            <a:pPr algn="just">
              <a:lnSpc>
                <a:spcPct val="110000"/>
              </a:lnSpc>
              <a:buFont typeface="Wingdings" pitchFamily="2" charset="2"/>
              <a:buBlip>
                <a:blip r:embed="rId2"/>
              </a:buBlip>
            </a:pPr>
            <a:r>
              <a:rPr lang="pl-PL" altLang="pl-PL" sz="2400"/>
              <a:t>sprawdzić funkcjonowanie smarowania łańcucha,</a:t>
            </a:r>
          </a:p>
          <a:p>
            <a:pPr algn="just">
              <a:lnSpc>
                <a:spcPct val="110000"/>
              </a:lnSpc>
              <a:buFont typeface="Wingdings" pitchFamily="2" charset="2"/>
              <a:buBlip>
                <a:blip r:embed="rId2"/>
              </a:buBlip>
            </a:pPr>
            <a:r>
              <a:rPr lang="pl-PL" altLang="pl-PL" sz="2400"/>
              <a:t>sprawdzić funkcjonowanie hamulca łańcucha,</a:t>
            </a:r>
          </a:p>
          <a:p>
            <a:pPr algn="just">
              <a:lnSpc>
                <a:spcPct val="110000"/>
              </a:lnSpc>
              <a:buFont typeface="Wingdings" pitchFamily="2" charset="2"/>
              <a:buBlip>
                <a:blip r:embed="rId2"/>
              </a:buBlip>
            </a:pPr>
            <a:r>
              <a:rPr lang="pl-PL" altLang="pl-PL" sz="2400"/>
              <a:t>sprawdzić funkcjonowanie - wyłącznika STOP i blokady przycisku przyspieszenia,</a:t>
            </a:r>
          </a:p>
          <a:p>
            <a:pPr algn="just">
              <a:lnSpc>
                <a:spcPct val="110000"/>
              </a:lnSpc>
              <a:buFont typeface="Wingdings" pitchFamily="2" charset="2"/>
              <a:buBlip>
                <a:blip r:embed="rId2"/>
              </a:buBlip>
            </a:pPr>
            <a:r>
              <a:rPr lang="pl-PL" altLang="pl-PL" sz="2400"/>
              <a:t>sprawdzić działanie dźwigni przyspieszenia,</a:t>
            </a:r>
          </a:p>
          <a:p>
            <a:pPr algn="just">
              <a:lnSpc>
                <a:spcPct val="110000"/>
              </a:lnSpc>
              <a:buFont typeface="Wingdings" pitchFamily="2" charset="2"/>
              <a:buBlip>
                <a:blip r:embed="rId2"/>
              </a:buBlip>
            </a:pPr>
            <a:r>
              <a:rPr lang="pl-PL" altLang="pl-PL" sz="2400"/>
              <a:t>skontrolować szczelność korka wlewu zbiornika paliwa </a:t>
            </a:r>
            <a:br>
              <a:rPr lang="pl-PL" altLang="pl-PL" sz="2400"/>
            </a:br>
            <a:r>
              <a:rPr lang="pl-PL" altLang="pl-PL" sz="2400"/>
              <a:t>i oleju.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066800"/>
            <a:ext cx="8686800" cy="5218113"/>
          </a:xfrm>
        </p:spPr>
        <p:txBody>
          <a:bodyPr/>
          <a:lstStyle/>
          <a:p>
            <a:pPr>
              <a:buFontTx/>
              <a:buNone/>
            </a:pPr>
            <a:r>
              <a:rPr lang="pl-PL" altLang="pl-PL" sz="2400" b="1"/>
              <a:t>Po zakończeniu pracy:</a:t>
            </a:r>
          </a:p>
          <a:p>
            <a:pPr algn="ctr">
              <a:buFontTx/>
              <a:buNone/>
            </a:pPr>
            <a:endParaRPr lang="pl-PL" altLang="pl-PL" sz="2400" b="1"/>
          </a:p>
          <a:p>
            <a:pPr algn="just">
              <a:lnSpc>
                <a:spcPct val="110000"/>
              </a:lnSpc>
              <a:buFont typeface="Wingdings" pitchFamily="2" charset="2"/>
              <a:buBlip>
                <a:blip r:embed="rId2"/>
              </a:buBlip>
            </a:pPr>
            <a:r>
              <a:rPr lang="pl-PL" altLang="pl-PL" sz="2400"/>
              <a:t>wyczyścić filtr powietrza,</a:t>
            </a:r>
          </a:p>
          <a:p>
            <a:pPr algn="just">
              <a:lnSpc>
                <a:spcPct val="110000"/>
              </a:lnSpc>
              <a:buFont typeface="Wingdings" pitchFamily="2" charset="2"/>
              <a:buBlip>
                <a:blip r:embed="rId2"/>
              </a:buBlip>
            </a:pPr>
            <a:r>
              <a:rPr lang="pl-PL" altLang="pl-PL" sz="2400"/>
              <a:t>oczyścić obudowę wentylatora,</a:t>
            </a:r>
          </a:p>
          <a:p>
            <a:pPr algn="just">
              <a:lnSpc>
                <a:spcPct val="110000"/>
              </a:lnSpc>
              <a:buFont typeface="Wingdings" pitchFamily="2" charset="2"/>
              <a:buBlip>
                <a:blip r:embed="rId2"/>
              </a:buBlip>
            </a:pPr>
            <a:r>
              <a:rPr lang="pl-PL" altLang="pl-PL" sz="2400"/>
              <a:t>skontrolować stan techniczny prowadnicy, wyczyścić otwory olejowe,</a:t>
            </a:r>
          </a:p>
          <a:p>
            <a:pPr algn="just">
              <a:lnSpc>
                <a:spcPct val="110000"/>
              </a:lnSpc>
              <a:buFont typeface="Wingdings" pitchFamily="2" charset="2"/>
              <a:buBlip>
                <a:blip r:embed="rId2"/>
              </a:buBlip>
            </a:pPr>
            <a:r>
              <a:rPr lang="pl-PL" altLang="pl-PL" sz="2400"/>
              <a:t>wyczyścić osadzenie prowadnicy, w szczególności kanał olejowy,</a:t>
            </a:r>
          </a:p>
          <a:p>
            <a:pPr algn="just">
              <a:lnSpc>
                <a:spcPct val="110000"/>
              </a:lnSpc>
              <a:buFont typeface="Wingdings" pitchFamily="2" charset="2"/>
              <a:buBlip>
                <a:blip r:embed="rId2"/>
              </a:buBlip>
            </a:pPr>
            <a:r>
              <a:rPr lang="pl-PL" altLang="pl-PL" sz="2400"/>
              <a:t>skontrolować wolne obroty. </a:t>
            </a:r>
          </a:p>
        </p:txBody>
      </p:sp>
      <p:sp>
        <p:nvSpPr>
          <p:cNvPr id="107525" name="Rectangle 5"/>
          <p:cNvSpPr>
            <a:spLocks noChangeArrowheads="1"/>
          </p:cNvSpPr>
          <p:nvPr/>
        </p:nvSpPr>
        <p:spPr bwMode="auto">
          <a:xfrm>
            <a:off x="0" y="260350"/>
            <a:ext cx="9144000" cy="65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pl-PL" altLang="pl-PL" sz="2000" b="1">
                <a:latin typeface="Times New Roman" pitchFamily="18" charset="0"/>
              </a:rPr>
              <a:t>                       </a:t>
            </a:r>
            <a:r>
              <a:rPr lang="pl-PL" altLang="pl-PL" b="1"/>
              <a:t>Czynności konserwacji okresowej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28600"/>
            <a:ext cx="8839200" cy="5649913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pl-PL" altLang="pl-PL" sz="2800" b="1"/>
              <a:t>Postępowanie w przypadku wadliwego działania</a:t>
            </a:r>
          </a:p>
          <a:p>
            <a:pPr algn="ctr">
              <a:lnSpc>
                <a:spcPct val="90000"/>
              </a:lnSpc>
              <a:buFontTx/>
              <a:buNone/>
            </a:pPr>
            <a:endParaRPr lang="pl-PL" altLang="pl-PL" sz="2400" b="1">
              <a:latin typeface="Times New Roman" pitchFamily="18" charset="0"/>
            </a:endParaRPr>
          </a:p>
          <a:p>
            <a:pPr>
              <a:buFont typeface="Wingdings" pitchFamily="2" charset="2"/>
              <a:buBlip>
                <a:blip r:embed="rId2"/>
              </a:buBlip>
            </a:pPr>
            <a:r>
              <a:rPr lang="pl-PL" altLang="pl-PL" sz="2400"/>
              <a:t>Wyczyścić wnętrze gaźnika.</a:t>
            </a:r>
          </a:p>
          <a:p>
            <a:pPr algn="just">
              <a:buFont typeface="Wingdings" pitchFamily="2" charset="2"/>
              <a:buBlip>
                <a:blip r:embed="rId2"/>
              </a:buBlip>
            </a:pPr>
            <a:r>
              <a:rPr lang="pl-PL" altLang="pl-PL" sz="2400"/>
              <a:t>Po oczyszczeniu gaźnika należy wyregulować obroty silnika, zarówno na biegu jałowym, jak i przy maksymalnym otwarciu przepustnicy. Przeważnie obroty maksymalne wahają się </a:t>
            </a:r>
            <a:br>
              <a:rPr lang="pl-PL" altLang="pl-PL" sz="2400"/>
            </a:br>
            <a:r>
              <a:rPr lang="pl-PL" altLang="pl-PL" sz="2400"/>
              <a:t>w przedziale 13000÷14000 obr/min. Regulację silnika przeprowadzać zawsze:</a:t>
            </a:r>
          </a:p>
          <a:p>
            <a:pPr algn="just">
              <a:buFont typeface="Wingdings" pitchFamily="2" charset="2"/>
              <a:buNone/>
            </a:pPr>
            <a:r>
              <a:rPr lang="pl-PL" altLang="pl-PL" sz="2400"/>
              <a:t>          - na silniku nagrzanym do temperatury nominalnej,  </a:t>
            </a:r>
          </a:p>
          <a:p>
            <a:pPr algn="just">
              <a:buFont typeface="Wingdings" pitchFamily="2" charset="2"/>
              <a:buNone/>
            </a:pPr>
            <a:r>
              <a:rPr lang="pl-PL" altLang="pl-PL" sz="2400"/>
              <a:t>          - zgodnie z instrukcją obsługi. </a:t>
            </a:r>
          </a:p>
          <a:p>
            <a:pPr algn="just">
              <a:buFont typeface="Wingdings" pitchFamily="2" charset="2"/>
              <a:buBlip>
                <a:blip r:embed="rId2"/>
              </a:buBlip>
            </a:pPr>
            <a:r>
              <a:rPr lang="pl-PL" altLang="pl-PL" sz="2400"/>
              <a:t>Wyczyścić taśmę hamulca łańcucha.</a:t>
            </a:r>
          </a:p>
          <a:p>
            <a:pPr algn="just">
              <a:buFont typeface="Wingdings" pitchFamily="2" charset="2"/>
              <a:buBlip>
                <a:blip r:embed="rId2"/>
              </a:buBlip>
            </a:pPr>
            <a:r>
              <a:rPr lang="pl-PL" altLang="pl-PL" sz="2400"/>
              <a:t>Sprawdzić i wymienić, jeśli to konieczne, świecę zapłonową. Odległość między elektrodami „A” świecy ustawić zgodnie </a:t>
            </a:r>
            <a:br>
              <a:rPr lang="pl-PL" altLang="pl-PL" sz="2400"/>
            </a:br>
            <a:r>
              <a:rPr lang="pl-PL" altLang="pl-PL" sz="2400"/>
              <a:t>z instrukcją obsługi. Przeważnie jest to 0,5÷0,8 mm. 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5791200"/>
            <a:ext cx="5562600" cy="825500"/>
          </a:xfrm>
        </p:spPr>
        <p:txBody>
          <a:bodyPr/>
          <a:lstStyle/>
          <a:p>
            <a:pPr>
              <a:buFontTx/>
              <a:buNone/>
            </a:pPr>
            <a:r>
              <a:rPr lang="pl-PL" altLang="pl-PL" sz="2400"/>
              <a:t>Pomiar odległości między elektrodami </a:t>
            </a:r>
          </a:p>
        </p:txBody>
      </p:sp>
      <p:pic>
        <p:nvPicPr>
          <p:cNvPr id="1095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762000"/>
            <a:ext cx="3897313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5791200"/>
            <a:ext cx="5791200" cy="825500"/>
          </a:xfrm>
        </p:spPr>
        <p:txBody>
          <a:bodyPr/>
          <a:lstStyle/>
          <a:p>
            <a:pPr>
              <a:buFontTx/>
              <a:buNone/>
            </a:pPr>
            <a:r>
              <a:rPr lang="pl-PL" altLang="pl-PL" sz="2400"/>
              <a:t>Prawidłowy montaż świecy zapłonowej </a:t>
            </a:r>
          </a:p>
        </p:txBody>
      </p:sp>
      <p:pic>
        <p:nvPicPr>
          <p:cNvPr id="1105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04"/>
          <a:stretch>
            <a:fillRect/>
          </a:stretch>
        </p:blipFill>
        <p:spPr bwMode="auto">
          <a:xfrm>
            <a:off x="2743200" y="838200"/>
            <a:ext cx="3825875" cy="479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524000"/>
            <a:ext cx="8686800" cy="1600200"/>
          </a:xfrm>
        </p:spPr>
        <p:txBody>
          <a:bodyPr/>
          <a:lstStyle/>
          <a:p>
            <a:pPr algn="just">
              <a:buFontTx/>
              <a:buBlip>
                <a:blip r:embed="rId2"/>
              </a:buBlip>
            </a:pPr>
            <a:r>
              <a:rPr lang="pl-PL" altLang="pl-PL" sz="2400"/>
              <a:t>Sprawdzić szczelność zamontowania tłumika.</a:t>
            </a:r>
          </a:p>
          <a:p>
            <a:pPr algn="just">
              <a:buFontTx/>
              <a:buBlip>
                <a:blip r:embed="rId2"/>
              </a:buBlip>
            </a:pPr>
            <a:r>
              <a:rPr lang="pl-PL" altLang="pl-PL" sz="2400"/>
              <a:t>Wymienić filtr paliwa. </a:t>
            </a:r>
          </a:p>
          <a:p>
            <a:pPr algn="just">
              <a:buFontTx/>
              <a:buBlip>
                <a:blip r:embed="rId2"/>
              </a:buBlip>
            </a:pPr>
            <a:r>
              <a:rPr lang="pl-PL" altLang="pl-PL" sz="2400"/>
              <a:t>Wyczyścić zbiornik paliwa/oleju.</a:t>
            </a:r>
          </a:p>
          <a:p>
            <a:pPr algn="just"/>
            <a:endParaRPr lang="pl-PL" altLang="pl-PL" sz="2400"/>
          </a:p>
          <a:p>
            <a:pPr algn="just"/>
            <a:endParaRPr lang="pl-PL" altLang="pl-PL" sz="2400"/>
          </a:p>
        </p:txBody>
      </p:sp>
      <p:sp>
        <p:nvSpPr>
          <p:cNvPr id="111621" name="Rectangle 5"/>
          <p:cNvSpPr>
            <a:spLocks noChangeArrowheads="1"/>
          </p:cNvSpPr>
          <p:nvPr/>
        </p:nvSpPr>
        <p:spPr bwMode="auto">
          <a:xfrm>
            <a:off x="0" y="45720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pl-PL" b="1"/>
              <a:t>Postępowanie w przypadku wadliwego działania c.d.</a:t>
            </a:r>
          </a:p>
        </p:txBody>
      </p:sp>
      <p:sp>
        <p:nvSpPr>
          <p:cNvPr id="111622" name="Rectangle 6"/>
          <p:cNvSpPr>
            <a:spLocks noChangeArrowheads="1"/>
          </p:cNvSpPr>
          <p:nvPr/>
        </p:nvSpPr>
        <p:spPr bwMode="auto">
          <a:xfrm>
            <a:off x="1295400" y="3962400"/>
            <a:ext cx="61722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85090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270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891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1082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654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2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9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37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spcBef>
                <a:spcPct val="20000"/>
              </a:spcBef>
            </a:pPr>
            <a:r>
              <a:rPr lang="pl-PL" altLang="pl-PL" b="1"/>
              <a:t>Raz do roku należy sprawdzić piłę w autoryzowanym warsztacie.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657225"/>
          </a:xfrm>
        </p:spPr>
        <p:txBody>
          <a:bodyPr/>
          <a:lstStyle/>
          <a:p>
            <a:r>
              <a:rPr lang="pl-PL" altLang="pl-PL" sz="2800" b="1"/>
              <a:t>Piły tarczowe do betonu i stali</a:t>
            </a:r>
            <a:r>
              <a:rPr lang="pl-PL" altLang="pl-PL"/>
              <a:t> </a:t>
            </a:r>
          </a:p>
        </p:txBody>
      </p:sp>
      <p:sp>
        <p:nvSpPr>
          <p:cNvPr id="112644" name="Rectangle 4"/>
          <p:cNvSpPr>
            <a:spLocks noChangeArrowheads="1"/>
          </p:cNvSpPr>
          <p:nvPr/>
        </p:nvSpPr>
        <p:spPr bwMode="auto">
          <a:xfrm>
            <a:off x="152400" y="1700213"/>
            <a:ext cx="8839200" cy="410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74650" indent="-374650">
              <a:defRPr>
                <a:solidFill>
                  <a:schemeClr val="tx1"/>
                </a:solidFill>
                <a:latin typeface="Arial" charset="0"/>
              </a:defRPr>
            </a:lvl1pPr>
            <a:lvl2pPr marL="666750"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buFont typeface="Wingdings" pitchFamily="2" charset="2"/>
              <a:buNone/>
            </a:pPr>
            <a:r>
              <a:rPr lang="pl-PL" altLang="pl-PL" sz="2400"/>
              <a:t>Piły tarczowe posiadają następujące podzespoły:</a:t>
            </a:r>
          </a:p>
          <a:p>
            <a:pPr algn="just">
              <a:buFont typeface="Wingdings" pitchFamily="2" charset="2"/>
              <a:buNone/>
            </a:pPr>
            <a:endParaRPr lang="pl-PL" altLang="pl-PL" sz="2400"/>
          </a:p>
          <a:p>
            <a:pPr algn="just">
              <a:buFont typeface="Wingdings" pitchFamily="2" charset="2"/>
              <a:buBlip>
                <a:blip r:embed="rId2"/>
              </a:buBlip>
            </a:pPr>
            <a:r>
              <a:rPr lang="pl-PL" altLang="pl-PL" sz="2400" b="1"/>
              <a:t>układ napędowy</a:t>
            </a:r>
            <a:r>
              <a:rPr lang="pl-PL" altLang="pl-PL" sz="2400"/>
              <a:t> - (silnik z układem zapłonowym, odśrodkowe sprzęgło, zbiornik paliwa, zbiornik z cieczą chłodzącą tarcze tnącą – niektóre typy),  </a:t>
            </a:r>
          </a:p>
          <a:p>
            <a:pPr algn="just">
              <a:buFont typeface="Wingdings" pitchFamily="2" charset="2"/>
              <a:buNone/>
            </a:pPr>
            <a:r>
              <a:rPr lang="pl-PL" altLang="pl-PL" sz="2400"/>
              <a:t> </a:t>
            </a:r>
          </a:p>
          <a:p>
            <a:pPr algn="just">
              <a:buFont typeface="Wingdings" pitchFamily="2" charset="2"/>
              <a:buBlip>
                <a:blip r:embed="rId2"/>
              </a:buBlip>
            </a:pPr>
            <a:r>
              <a:rPr lang="pl-PL" altLang="pl-PL" sz="2400" b="1"/>
              <a:t>układ tnący</a:t>
            </a:r>
            <a:r>
              <a:rPr lang="pl-PL" altLang="pl-PL" sz="2400"/>
              <a:t> - (ramię z pasem klinowym, tarcza tnąca),</a:t>
            </a:r>
          </a:p>
          <a:p>
            <a:pPr algn="just">
              <a:buFont typeface="Wingdings" pitchFamily="2" charset="2"/>
              <a:buBlip>
                <a:blip r:embed="rId2"/>
              </a:buBlip>
            </a:pPr>
            <a:endParaRPr lang="pl-PL" altLang="pl-PL" sz="2400"/>
          </a:p>
          <a:p>
            <a:pPr algn="just">
              <a:buFont typeface="Wingdings" pitchFamily="2" charset="2"/>
              <a:buBlip>
                <a:blip r:embed="rId2"/>
              </a:buBlip>
            </a:pPr>
            <a:r>
              <a:rPr lang="pl-PL" altLang="pl-PL" sz="2400" b="1"/>
              <a:t>elementy bezpieczeństwa</a:t>
            </a:r>
            <a:r>
              <a:rPr lang="pl-PL" altLang="pl-PL" sz="2400"/>
              <a:t> - (osłony elementów wirujących, osłona dłoni, tłumiki drgań, tłumik wydechu, osłona tarczy tnącej). 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715962"/>
          </a:xfrm>
        </p:spPr>
        <p:txBody>
          <a:bodyPr/>
          <a:lstStyle/>
          <a:p>
            <a:r>
              <a:rPr lang="pl-PL" altLang="pl-PL" sz="2800" b="1"/>
              <a:t>Przeznaczenie pił tarczowych</a:t>
            </a:r>
          </a:p>
        </p:txBody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371600"/>
            <a:ext cx="8686800" cy="3810000"/>
          </a:xfrm>
        </p:spPr>
        <p:txBody>
          <a:bodyPr/>
          <a:lstStyle/>
          <a:p>
            <a:pPr algn="just">
              <a:lnSpc>
                <a:spcPct val="110000"/>
              </a:lnSpc>
              <a:buFontTx/>
              <a:buBlip>
                <a:blip r:embed="rId2"/>
              </a:buBlip>
            </a:pPr>
            <a:r>
              <a:rPr lang="pl-PL" altLang="pl-PL" sz="2400"/>
              <a:t>Tarczowe piły spalinowe służą cięcia elementów ze stali </a:t>
            </a:r>
            <a:br>
              <a:rPr lang="pl-PL" altLang="pl-PL" sz="2400"/>
            </a:br>
            <a:r>
              <a:rPr lang="pl-PL" altLang="pl-PL" sz="2400"/>
              <a:t>i betonu; są przeznaczone do cięcia budowlanych konstrukcji stalowych, karoserii pojazdów w czasie usuwania skutków katastrof budowlanych kolejowych </a:t>
            </a:r>
            <a:br>
              <a:rPr lang="pl-PL" altLang="pl-PL" sz="2400"/>
            </a:br>
            <a:r>
              <a:rPr lang="pl-PL" altLang="pl-PL" sz="2400"/>
              <a:t>i drogowych. </a:t>
            </a:r>
          </a:p>
          <a:p>
            <a:pPr algn="just">
              <a:lnSpc>
                <a:spcPct val="110000"/>
              </a:lnSpc>
              <a:buFontTx/>
              <a:buBlip>
                <a:blip r:embed="rId2"/>
              </a:buBlip>
            </a:pPr>
            <a:r>
              <a:rPr lang="pl-PL" altLang="pl-PL" sz="2400"/>
              <a:t>Piły powinny być umieszczony w pojeździe w najniższych skrytkach i odpowiednio zabezpieczone przed przemieszczaniem.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lum brigh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9800" y="2971800"/>
            <a:ext cx="4876800" cy="2320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54" name="Rectangle 6"/>
          <p:cNvSpPr>
            <a:spLocks noGrp="1" noChangeArrowheads="1"/>
          </p:cNvSpPr>
          <p:nvPr>
            <p:ph type="title"/>
          </p:nvPr>
        </p:nvSpPr>
        <p:spPr>
          <a:xfrm>
            <a:off x="228600" y="5257800"/>
            <a:ext cx="8763000" cy="1371600"/>
          </a:xfrm>
        </p:spPr>
        <p:txBody>
          <a:bodyPr/>
          <a:lstStyle/>
          <a:p>
            <a:pPr algn="just">
              <a:lnSpc>
                <a:spcPct val="110000"/>
              </a:lnSpc>
            </a:pPr>
            <a:r>
              <a:rPr lang="pl-PL" altLang="pl-PL" sz="2400"/>
              <a:t>Użytkownik pilarki musi być w dobrej kondycji psychicznej. Szczególną ostrożność należy zachować pod koniec akcji; wszystkie czynności należy wykonywać spokojnie i z rozwagą. </a:t>
            </a:r>
            <a:endParaRPr lang="pl-PL" altLang="pl-PL" sz="4000"/>
          </a:p>
        </p:txBody>
      </p:sp>
      <p:sp>
        <p:nvSpPr>
          <p:cNvPr id="27656" name="Rectangle 8"/>
          <p:cNvSpPr>
            <a:spLocks noChangeArrowheads="1"/>
          </p:cNvSpPr>
          <p:nvPr/>
        </p:nvSpPr>
        <p:spPr bwMode="auto">
          <a:xfrm>
            <a:off x="0" y="188913"/>
            <a:ext cx="9144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Font typeface="Wingdings" pitchFamily="2" charset="2"/>
              <a:buNone/>
            </a:pPr>
            <a:r>
              <a:rPr lang="pl-PL" altLang="pl-PL" b="1"/>
              <a:t>Obsługa pił łańcuchowych do drewna</a:t>
            </a:r>
          </a:p>
        </p:txBody>
      </p:sp>
      <p:sp>
        <p:nvSpPr>
          <p:cNvPr id="27657" name="Rectangle 9"/>
          <p:cNvSpPr>
            <a:spLocks noChangeArrowheads="1"/>
          </p:cNvSpPr>
          <p:nvPr/>
        </p:nvSpPr>
        <p:spPr bwMode="auto">
          <a:xfrm>
            <a:off x="152400" y="914400"/>
            <a:ext cx="883920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pl-PL" altLang="pl-PL" sz="2400"/>
              <a:t>Piły są narzędziami z odkrytą częścią tnącą, co stwarza  duże zagrożenie dla obsługującego oraz osób znajdujących się </a:t>
            </a:r>
            <a:br>
              <a:rPr lang="pl-PL" altLang="pl-PL" sz="2400"/>
            </a:br>
            <a:r>
              <a:rPr lang="pl-PL" altLang="pl-PL" sz="2400"/>
              <a:t>w pobliżu. Względy bezpieczeństwa wymagają przeczytania instrukcji obsługi przez użytkownika, aby zapoznać się </a:t>
            </a:r>
            <a:br>
              <a:rPr lang="pl-PL" altLang="pl-PL" sz="2400"/>
            </a:br>
            <a:r>
              <a:rPr lang="pl-PL" altLang="pl-PL" sz="2400"/>
              <a:t>z charakterystyką danego typu piły.</a:t>
            </a:r>
            <a:endParaRPr lang="pl-PL" altLang="pl-PL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4267200"/>
            <a:ext cx="5105400" cy="2590800"/>
          </a:xfrm>
        </p:spPr>
        <p:txBody>
          <a:bodyPr/>
          <a:lstStyle/>
          <a:p>
            <a:pPr marL="0" indent="0">
              <a:lnSpc>
                <a:spcPct val="80000"/>
              </a:lnSpc>
              <a:buFontTx/>
              <a:buNone/>
              <a:tabLst>
                <a:tab pos="4864100" algn="l"/>
                <a:tab pos="5238750" algn="l"/>
              </a:tabLst>
            </a:pPr>
            <a:r>
              <a:rPr lang="pl-PL" altLang="pl-PL" sz="2000"/>
              <a:t>1 - tarcza tnąca,</a:t>
            </a:r>
          </a:p>
          <a:p>
            <a:pPr marL="0" indent="0">
              <a:lnSpc>
                <a:spcPct val="80000"/>
              </a:lnSpc>
              <a:buFontTx/>
              <a:buNone/>
              <a:tabLst>
                <a:tab pos="4864100" algn="l"/>
                <a:tab pos="5238750" algn="l"/>
              </a:tabLst>
            </a:pPr>
            <a:r>
              <a:rPr lang="pl-PL" altLang="pl-PL" sz="2000"/>
              <a:t>2 - osłona tarczy,</a:t>
            </a:r>
          </a:p>
          <a:p>
            <a:pPr marL="0" indent="0">
              <a:lnSpc>
                <a:spcPct val="80000"/>
              </a:lnSpc>
              <a:buFontTx/>
              <a:buNone/>
              <a:tabLst>
                <a:tab pos="4864100" algn="l"/>
                <a:tab pos="5238750" algn="l"/>
              </a:tabLst>
            </a:pPr>
            <a:r>
              <a:rPr lang="pl-PL" altLang="pl-PL" sz="2000"/>
              <a:t>3 - zacisk mocujący tarczę,</a:t>
            </a:r>
          </a:p>
          <a:p>
            <a:pPr marL="0" indent="0">
              <a:lnSpc>
                <a:spcPct val="80000"/>
              </a:lnSpc>
              <a:buFontTx/>
              <a:buNone/>
              <a:tabLst>
                <a:tab pos="4864100" algn="l"/>
                <a:tab pos="5238750" algn="l"/>
              </a:tabLst>
            </a:pPr>
            <a:r>
              <a:rPr lang="pl-PL" altLang="pl-PL" sz="2000"/>
              <a:t>4 - uchwyt przedni,	</a:t>
            </a:r>
          </a:p>
          <a:p>
            <a:pPr marL="0" indent="0">
              <a:lnSpc>
                <a:spcPct val="80000"/>
              </a:lnSpc>
              <a:buFontTx/>
              <a:buNone/>
              <a:tabLst>
                <a:tab pos="4864100" algn="l"/>
                <a:tab pos="5238750" algn="l"/>
              </a:tabLst>
            </a:pPr>
            <a:r>
              <a:rPr lang="pl-PL" altLang="pl-PL" sz="2000"/>
              <a:t>5 - tłumik wydechu w osłonie,</a:t>
            </a:r>
          </a:p>
          <a:p>
            <a:pPr marL="0" indent="0">
              <a:lnSpc>
                <a:spcPct val="80000"/>
              </a:lnSpc>
              <a:buFontTx/>
              <a:buNone/>
              <a:tabLst>
                <a:tab pos="4864100" algn="l"/>
                <a:tab pos="5238750" algn="l"/>
              </a:tabLst>
            </a:pPr>
            <a:r>
              <a:rPr lang="pl-PL" altLang="pl-PL" sz="2000"/>
              <a:t>6 - uchwyt linki urządzenia rozruchowego,</a:t>
            </a:r>
          </a:p>
          <a:p>
            <a:pPr marL="0" indent="0">
              <a:lnSpc>
                <a:spcPct val="80000"/>
              </a:lnSpc>
              <a:buFontTx/>
              <a:buNone/>
              <a:tabLst>
                <a:tab pos="4864100" algn="l"/>
                <a:tab pos="5238750" algn="l"/>
              </a:tabLst>
            </a:pPr>
            <a:r>
              <a:rPr lang="pl-PL" altLang="pl-PL" sz="2000"/>
              <a:t>7 - filtr powietrza w osłonie,</a:t>
            </a:r>
            <a:r>
              <a:rPr lang="pl-PL" altLang="pl-PL" sz="2000" b="1"/>
              <a:t> </a:t>
            </a:r>
            <a:endParaRPr lang="pl-PL" altLang="pl-PL" sz="2000"/>
          </a:p>
          <a:p>
            <a:pPr marL="0" indent="0">
              <a:lnSpc>
                <a:spcPct val="80000"/>
              </a:lnSpc>
              <a:buFontTx/>
              <a:buNone/>
              <a:tabLst>
                <a:tab pos="4864100" algn="l"/>
                <a:tab pos="5238750" algn="l"/>
              </a:tabLst>
            </a:pPr>
            <a:r>
              <a:rPr lang="pl-PL" altLang="pl-PL" sz="2000"/>
              <a:t>8 - śruby regulacji gaźnika,</a:t>
            </a:r>
          </a:p>
        </p:txBody>
      </p:sp>
      <p:pic>
        <p:nvPicPr>
          <p:cNvPr id="114692" name="Picture 4" descr="robe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2400"/>
            <a:ext cx="8208963" cy="383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4" name="Rectangle 6"/>
          <p:cNvSpPr>
            <a:spLocks noChangeArrowheads="1"/>
          </p:cNvSpPr>
          <p:nvPr/>
        </p:nvSpPr>
        <p:spPr bwMode="auto">
          <a:xfrm>
            <a:off x="5334000" y="4191000"/>
            <a:ext cx="38100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4864100" algn="l"/>
                <a:tab pos="523875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850900" indent="-285750">
              <a:tabLst>
                <a:tab pos="4864100" algn="l"/>
                <a:tab pos="523875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270000" indent="-228600">
              <a:tabLst>
                <a:tab pos="4864100" algn="l"/>
                <a:tab pos="523875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89100" indent="-228600">
              <a:tabLst>
                <a:tab pos="4864100" algn="l"/>
                <a:tab pos="523875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108200" indent="-228600">
              <a:tabLst>
                <a:tab pos="4864100" algn="l"/>
                <a:tab pos="523875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65400" indent="-228600" fontAlgn="base">
              <a:spcBef>
                <a:spcPct val="0"/>
              </a:spcBef>
              <a:spcAft>
                <a:spcPct val="0"/>
              </a:spcAft>
              <a:tabLst>
                <a:tab pos="4864100" algn="l"/>
                <a:tab pos="523875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3022600" indent="-228600" fontAlgn="base">
              <a:spcBef>
                <a:spcPct val="0"/>
              </a:spcBef>
              <a:spcAft>
                <a:spcPct val="0"/>
              </a:spcAft>
              <a:tabLst>
                <a:tab pos="4864100" algn="l"/>
                <a:tab pos="523875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79800" indent="-228600" fontAlgn="base">
              <a:spcBef>
                <a:spcPct val="0"/>
              </a:spcBef>
              <a:spcAft>
                <a:spcPct val="0"/>
              </a:spcAft>
              <a:tabLst>
                <a:tab pos="4864100" algn="l"/>
                <a:tab pos="523875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937000" indent="-228600" fontAlgn="base">
              <a:spcBef>
                <a:spcPct val="0"/>
              </a:spcBef>
              <a:spcAft>
                <a:spcPct val="0"/>
              </a:spcAft>
              <a:tabLst>
                <a:tab pos="4864100" algn="l"/>
                <a:tab pos="523875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pl-PL" altLang="pl-PL" sz="2000"/>
              <a:t>  9 - korek zbiornika paliwa,</a:t>
            </a:r>
            <a:endParaRPr lang="pl-PL" altLang="pl-PL" sz="1800" b="1">
              <a:latin typeface="Times New Roman" pitchFamily="18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pl-PL" altLang="pl-PL" sz="2000"/>
              <a:t>10 - wyłącznik zapłonu,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pl-PL" altLang="pl-PL" sz="2000"/>
              <a:t>11 - dźwignia ssania,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pl-PL" altLang="pl-PL" sz="2000"/>
              <a:t>12 - blokada przycisku 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pl-PL" altLang="pl-PL" sz="2000"/>
              <a:t>        przyspiesznika, 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pl-PL" altLang="pl-PL" sz="2000"/>
              <a:t>13 - przycisk przyspiesznika,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pl-PL" altLang="pl-PL" sz="2000"/>
              <a:t>14 - blokada przycisku, 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pl-PL" altLang="pl-PL" sz="2000"/>
              <a:t>        przyspiesznika, 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pl-PL" altLang="pl-PL" sz="1800" b="1">
                <a:latin typeface="Times New Roman" pitchFamily="18" charset="0"/>
              </a:rPr>
              <a:t>	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4343400"/>
            <a:ext cx="6013450" cy="154305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pl-PL" altLang="pl-PL" sz="2000"/>
              <a:t>15 - świeca zapłonowa,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pl-PL" altLang="pl-PL" sz="2000"/>
              <a:t>16 - użebrowanie cylindra silnika,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pl-PL" altLang="pl-PL" sz="2000"/>
              <a:t>17 i 18 - elementy naciągu paska napędowego,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pl-PL" altLang="pl-PL" sz="2000"/>
              <a:t>19 - uchwyt odsłony tarczy tnącej.</a:t>
            </a:r>
          </a:p>
        </p:txBody>
      </p:sp>
      <p:pic>
        <p:nvPicPr>
          <p:cNvPr id="115716" name="Picture 4" descr="rober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8642350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28600"/>
            <a:ext cx="8839200" cy="6019800"/>
          </a:xfrm>
        </p:spPr>
        <p:txBody>
          <a:bodyPr/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pl-PL" altLang="pl-PL" sz="2800" b="1"/>
              <a:t>Napełnianie zbiorników paliwa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pl-PL" altLang="pl-PL" sz="2000" b="1"/>
          </a:p>
          <a:p>
            <a:pPr algn="just">
              <a:lnSpc>
                <a:spcPct val="90000"/>
              </a:lnSpc>
              <a:buFontTx/>
              <a:buBlip>
                <a:blip r:embed="rId2"/>
              </a:buBlip>
            </a:pPr>
            <a:r>
              <a:rPr lang="pl-PL" altLang="pl-PL" sz="2400"/>
              <a:t>Przed napełnieniem zbiornika z paliwem należy zapoznać się z instrukcją obsługi producenta pilarki, a następnie przygotować mieszankę paliwową o określonym składzie.  </a:t>
            </a:r>
          </a:p>
          <a:p>
            <a:pPr algn="just">
              <a:lnSpc>
                <a:spcPct val="90000"/>
              </a:lnSpc>
              <a:buFontTx/>
              <a:buNone/>
            </a:pPr>
            <a:r>
              <a:rPr lang="pl-PL" altLang="pl-PL" sz="2400"/>
              <a:t>	Przykładowe proporcje do przygotowania mieszanki paliwowej podano w rozdziale poświęconym łańcuchowym piłom spalinowym.                 </a:t>
            </a:r>
          </a:p>
          <a:p>
            <a:pPr algn="just">
              <a:lnSpc>
                <a:spcPct val="90000"/>
              </a:lnSpc>
              <a:buFontTx/>
              <a:buBlip>
                <a:blip r:embed="rId2"/>
              </a:buBlip>
            </a:pPr>
            <a:r>
              <a:rPr lang="pl-PL" altLang="pl-PL" sz="2400"/>
              <a:t>Niewłaściwy skład mieszanki paliwowej może doprowadzić do zatarcia silnika – za mało oleju, lub do silnego dymienia </a:t>
            </a:r>
            <a:br>
              <a:rPr lang="pl-PL" altLang="pl-PL" sz="2400"/>
            </a:br>
            <a:r>
              <a:rPr lang="pl-PL" altLang="pl-PL" sz="2400"/>
              <a:t>i utrudnionego zapłonu – za dużo oleju.</a:t>
            </a:r>
          </a:p>
          <a:p>
            <a:pPr algn="just">
              <a:lnSpc>
                <a:spcPct val="90000"/>
              </a:lnSpc>
              <a:buFontTx/>
              <a:buBlip>
                <a:blip r:embed="rId2"/>
              </a:buBlip>
            </a:pPr>
            <a:r>
              <a:rPr lang="pl-PL" altLang="pl-PL" sz="2400"/>
              <a:t>Przed przystąpieniem do tankowania należy wyłączyć silnik </a:t>
            </a:r>
            <a:br>
              <a:rPr lang="pl-PL" altLang="pl-PL" sz="2400"/>
            </a:br>
            <a:r>
              <a:rPr lang="pl-PL" altLang="pl-PL" sz="2400"/>
              <a:t>i zaczekać by ostygł.</a:t>
            </a:r>
          </a:p>
          <a:p>
            <a:pPr algn="just">
              <a:lnSpc>
                <a:spcPct val="90000"/>
              </a:lnSpc>
              <a:buFontTx/>
              <a:buBlip>
                <a:blip r:embed="rId2"/>
              </a:buBlip>
            </a:pPr>
            <a:r>
              <a:rPr lang="pl-PL" altLang="pl-PL" sz="2400"/>
              <a:t>Nie należy dopuścić do kontaktu oczu i skóry z paliwem </a:t>
            </a:r>
            <a:br>
              <a:rPr lang="pl-PL" altLang="pl-PL" sz="2400"/>
            </a:br>
            <a:r>
              <a:rPr lang="pl-PL" altLang="pl-PL" sz="2400"/>
              <a:t>i olejami.</a:t>
            </a:r>
          </a:p>
          <a:p>
            <a:pPr algn="just">
              <a:lnSpc>
                <a:spcPct val="90000"/>
              </a:lnSpc>
              <a:buFontTx/>
              <a:buBlip>
                <a:blip r:embed="rId2"/>
              </a:buBlip>
            </a:pPr>
            <a:r>
              <a:rPr lang="pl-PL" altLang="pl-PL" sz="2400"/>
              <a:t>Nie wdychać oparów paliwa.</a:t>
            </a:r>
          </a:p>
          <a:p>
            <a:pPr algn="just">
              <a:lnSpc>
                <a:spcPct val="90000"/>
              </a:lnSpc>
              <a:buFontTx/>
              <a:buBlip>
                <a:blip r:embed="rId2"/>
              </a:buBlip>
            </a:pPr>
            <a:r>
              <a:rPr lang="pl-PL" altLang="pl-PL" sz="2400"/>
              <a:t>Uważać, aby paliwo lub olej nie przedostało się do podłoża</a:t>
            </a:r>
            <a:r>
              <a:rPr lang="pl-PL" altLang="pl-PL" sz="2400" b="1"/>
              <a:t> </a:t>
            </a:r>
            <a:r>
              <a:rPr lang="pl-PL" altLang="pl-PL" sz="2400"/>
              <a:t>(ochrona środowiska).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52400"/>
            <a:ext cx="8839200" cy="6445250"/>
          </a:xfrm>
        </p:spPr>
        <p:txBody>
          <a:bodyPr/>
          <a:lstStyle/>
          <a:p>
            <a:pPr algn="ctr">
              <a:buFontTx/>
              <a:buNone/>
            </a:pPr>
            <a:r>
              <a:rPr lang="pl-PL" altLang="pl-PL" sz="2800" b="1"/>
              <a:t>Uruchomienie</a:t>
            </a:r>
          </a:p>
          <a:p>
            <a:pPr algn="ctr">
              <a:buFontTx/>
              <a:buNone/>
            </a:pPr>
            <a:endParaRPr lang="pl-PL" altLang="pl-PL" sz="1200" b="1"/>
          </a:p>
          <a:p>
            <a:pPr>
              <a:buFontTx/>
              <a:buNone/>
            </a:pPr>
            <a:r>
              <a:rPr lang="pl-PL" altLang="pl-PL" sz="2400" b="1"/>
              <a:t>Należy sprawdzić stan techniczny i prawidłowość działania urządzenia.</a:t>
            </a:r>
            <a:r>
              <a:rPr lang="pl-PL" altLang="pl-PL" sz="2800" b="1">
                <a:latin typeface="Times New Roman" pitchFamily="18" charset="0"/>
              </a:rPr>
              <a:t> </a:t>
            </a:r>
          </a:p>
          <a:p>
            <a:pPr algn="just">
              <a:buFontTx/>
              <a:buBlip>
                <a:blip r:embed="rId2"/>
              </a:buBlip>
            </a:pPr>
            <a:r>
              <a:rPr lang="pl-PL" altLang="pl-PL" sz="2400"/>
              <a:t>W szczególności sprawdzić funkcjonowanie: napędu tarczy tnącej, właściwe zamontowanie osłony tarczy, stan techniczny tarczy tnącej oraz napięcie paska przenoszącego napęd z silnika na tarcze tnącą. </a:t>
            </a:r>
          </a:p>
          <a:p>
            <a:pPr algn="just">
              <a:buFontTx/>
              <a:buBlip>
                <a:blip r:embed="rId2"/>
              </a:buBlip>
            </a:pPr>
            <a:r>
              <a:rPr lang="pl-PL" altLang="pl-PL" sz="2400"/>
              <a:t>Sprawdzić prawidłowe funkcjonowanie dźwigni przyspiesznika i wyłącznika „stop”.</a:t>
            </a:r>
          </a:p>
          <a:p>
            <a:pPr algn="just">
              <a:buFontTx/>
              <a:buBlip>
                <a:blip r:embed="rId2"/>
              </a:buBlip>
            </a:pPr>
            <a:r>
              <a:rPr lang="pl-PL" altLang="pl-PL" sz="2400"/>
              <a:t>Przed uruchomieniem należy upewnić się, że w pobliżu nie znajdują się osoby postronne  oraz zwierzęta.</a:t>
            </a:r>
          </a:p>
          <a:p>
            <a:pPr algn="just">
              <a:buFontTx/>
              <a:buBlip>
                <a:blip r:embed="rId2"/>
              </a:buBlip>
            </a:pPr>
            <a:r>
              <a:rPr lang="pl-PL" altLang="pl-PL" sz="2400"/>
              <a:t>Przy uruchamianiu pilarkę należy trzymać mocno </a:t>
            </a:r>
            <a:br>
              <a:rPr lang="pl-PL" altLang="pl-PL" sz="2400"/>
            </a:br>
            <a:r>
              <a:rPr lang="pl-PL" altLang="pl-PL" sz="2400"/>
              <a:t>i w bezpieczny sposób. </a:t>
            </a:r>
          </a:p>
          <a:p>
            <a:pPr algn="just">
              <a:buFontTx/>
              <a:buBlip>
                <a:blip r:embed="rId2"/>
              </a:buBlip>
            </a:pPr>
            <a:r>
              <a:rPr lang="pl-PL" altLang="pl-PL" sz="2400"/>
              <a:t>Linkę urządzenia rozruchowego należy zawsze wyciągać do końca.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867400"/>
            <a:ext cx="7696200" cy="557213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pl-PL" altLang="pl-PL" sz="2400"/>
              <a:t>Prawidłowa postawa przy uruchamianiu piły tarczowej </a:t>
            </a:r>
          </a:p>
        </p:txBody>
      </p:sp>
      <p:pic>
        <p:nvPicPr>
          <p:cNvPr id="1187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469"/>
          <a:stretch>
            <a:fillRect/>
          </a:stretch>
        </p:blipFill>
        <p:spPr bwMode="auto">
          <a:xfrm>
            <a:off x="611188" y="1143000"/>
            <a:ext cx="8532812" cy="425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9" name="Rectangle 5"/>
          <p:cNvSpPr>
            <a:spLocks noChangeArrowheads="1"/>
          </p:cNvSpPr>
          <p:nvPr/>
        </p:nvSpPr>
        <p:spPr bwMode="auto">
          <a:xfrm>
            <a:off x="0" y="22860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pl-PL" altLang="pl-PL" b="1"/>
              <a:t>Uruchomienie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509588"/>
          </a:xfrm>
        </p:spPr>
        <p:txBody>
          <a:bodyPr/>
          <a:lstStyle/>
          <a:p>
            <a:r>
              <a:rPr lang="pl-PL" altLang="pl-PL" sz="2800" b="1"/>
              <a:t>Technika pracy</a:t>
            </a:r>
          </a:p>
        </p:txBody>
      </p:sp>
      <p:sp>
        <p:nvSpPr>
          <p:cNvPr id="120836" name="Rectangle 4"/>
          <p:cNvSpPr>
            <a:spLocks noChangeArrowheads="1"/>
          </p:cNvSpPr>
          <p:nvPr/>
        </p:nvSpPr>
        <p:spPr bwMode="auto">
          <a:xfrm>
            <a:off x="152400" y="1268413"/>
            <a:ext cx="8763000" cy="323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74650" indent="-374650">
              <a:defRPr>
                <a:solidFill>
                  <a:schemeClr val="tx1"/>
                </a:solidFill>
                <a:latin typeface="Arial" charset="0"/>
              </a:defRPr>
            </a:lvl1pPr>
            <a:lvl2pPr marL="666750"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l-PL" altLang="pl-PL" sz="2400" b="1">
                <a:latin typeface="Times New Roman" pitchFamily="18" charset="0"/>
              </a:rPr>
              <a:t> </a:t>
            </a:r>
            <a:r>
              <a:rPr lang="pl-PL" altLang="pl-PL" sz="2400" b="1"/>
              <a:t>Do cięcia stosuje się tarcze tnące:</a:t>
            </a:r>
          </a:p>
          <a:p>
            <a:endParaRPr lang="pl-PL" altLang="pl-PL" sz="2400" b="1"/>
          </a:p>
          <a:p>
            <a:pPr algn="just">
              <a:lnSpc>
                <a:spcPct val="110000"/>
              </a:lnSpc>
              <a:buFont typeface="Wingdings" pitchFamily="2" charset="2"/>
              <a:buBlip>
                <a:blip r:embed="rId2"/>
              </a:buBlip>
            </a:pPr>
            <a:r>
              <a:rPr lang="pl-PL" altLang="pl-PL" sz="2400"/>
              <a:t>z cząstek ściernych, najczęściej z korundu, spojonych żywicą syntetyczną i zbrojone włóknami szklanymi,</a:t>
            </a:r>
          </a:p>
          <a:p>
            <a:pPr algn="just">
              <a:lnSpc>
                <a:spcPct val="110000"/>
              </a:lnSpc>
              <a:buFont typeface="Wingdings" pitchFamily="2" charset="2"/>
              <a:buBlip>
                <a:blip r:embed="rId2"/>
              </a:buBlip>
            </a:pPr>
            <a:r>
              <a:rPr lang="pl-PL" altLang="pl-PL" sz="2400"/>
              <a:t> ze stali z elementami tnącymi z węglików spiekanych,</a:t>
            </a:r>
          </a:p>
          <a:p>
            <a:pPr algn="just">
              <a:lnSpc>
                <a:spcPct val="110000"/>
              </a:lnSpc>
              <a:buFont typeface="Wingdings" pitchFamily="2" charset="2"/>
              <a:buBlip>
                <a:blip r:embed="rId2"/>
              </a:buBlip>
            </a:pPr>
            <a:r>
              <a:rPr lang="pl-PL" altLang="pl-PL" sz="2400"/>
              <a:t> ze stali z drobinami syntetycznych diamentów zatopionych na obwodzie tarczy w miękkim metalu, tzw. tarcze „diamentowe”.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304800"/>
            <a:ext cx="8763000" cy="3962400"/>
          </a:xfrm>
        </p:spPr>
        <p:txBody>
          <a:bodyPr/>
          <a:lstStyle/>
          <a:p>
            <a:pPr algn="just">
              <a:buFontTx/>
              <a:buNone/>
            </a:pPr>
            <a:r>
              <a:rPr lang="pl-PL" altLang="pl-PL" sz="2800" b="1"/>
              <a:t>Tarcze tnące korundowe służą do cięcia:</a:t>
            </a:r>
          </a:p>
          <a:p>
            <a:pPr algn="just">
              <a:buFontTx/>
              <a:buNone/>
            </a:pPr>
            <a:endParaRPr lang="pl-PL" altLang="pl-PL" sz="2800"/>
          </a:p>
          <a:p>
            <a:pPr algn="just">
              <a:lnSpc>
                <a:spcPct val="110000"/>
              </a:lnSpc>
              <a:buFont typeface="Wingdings" pitchFamily="2" charset="2"/>
              <a:buBlip>
                <a:blip r:embed="rId2"/>
              </a:buBlip>
            </a:pPr>
            <a:r>
              <a:rPr lang="pl-PL" altLang="pl-PL" sz="2400"/>
              <a:t>elementów betonowych, </a:t>
            </a:r>
          </a:p>
          <a:p>
            <a:pPr algn="just">
              <a:lnSpc>
                <a:spcPct val="110000"/>
              </a:lnSpc>
              <a:buFont typeface="Wingdings" pitchFamily="2" charset="2"/>
              <a:buBlip>
                <a:blip r:embed="rId2"/>
              </a:buBlip>
            </a:pPr>
            <a:r>
              <a:rPr lang="pl-PL" altLang="pl-PL" sz="2400"/>
              <a:t>kamiennych,</a:t>
            </a:r>
          </a:p>
          <a:p>
            <a:pPr algn="just">
              <a:lnSpc>
                <a:spcPct val="110000"/>
              </a:lnSpc>
              <a:buFont typeface="Wingdings" pitchFamily="2" charset="2"/>
              <a:buBlip>
                <a:blip r:embed="rId2"/>
              </a:buBlip>
            </a:pPr>
            <a:r>
              <a:rPr lang="pl-PL" altLang="pl-PL" sz="2400"/>
              <a:t>dachówek ceramicznych i cementowych, </a:t>
            </a:r>
          </a:p>
          <a:p>
            <a:pPr algn="just">
              <a:lnSpc>
                <a:spcPct val="110000"/>
              </a:lnSpc>
              <a:buFont typeface="Wingdings" pitchFamily="2" charset="2"/>
              <a:buBlip>
                <a:blip r:embed="rId2"/>
              </a:buBlip>
            </a:pPr>
            <a:r>
              <a:rPr lang="pl-PL" altLang="pl-PL" sz="2400"/>
              <a:t>elementów metalowych bez względu na grubość, tj. blachy, profile walcowane, profile zamknięte itp.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304800"/>
            <a:ext cx="8686800" cy="5821363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pl-PL" altLang="pl-PL" sz="2800" b="1"/>
              <a:t>Tarcze tnące stalowe z  węglikami spiekanymi służą do cięcia:</a:t>
            </a:r>
          </a:p>
          <a:p>
            <a:pPr marL="0" indent="0" algn="ctr">
              <a:buFontTx/>
              <a:buNone/>
            </a:pPr>
            <a:endParaRPr lang="pl-PL" altLang="pl-PL" sz="2800" b="1"/>
          </a:p>
          <a:p>
            <a:pPr marL="0" indent="0">
              <a:buFont typeface="Wingdings" pitchFamily="2" charset="2"/>
              <a:buBlip>
                <a:blip r:embed="rId2"/>
              </a:buBlip>
            </a:pPr>
            <a:r>
              <a:rPr lang="pl-PL" altLang="pl-PL" sz="2400"/>
              <a:t>  blach o grubości do 1 mm,</a:t>
            </a:r>
          </a:p>
          <a:p>
            <a:pPr marL="0" indent="0">
              <a:buFont typeface="Wingdings" pitchFamily="2" charset="2"/>
              <a:buBlip>
                <a:blip r:embed="rId2"/>
              </a:buBlip>
            </a:pPr>
            <a:r>
              <a:rPr lang="pl-PL" altLang="pl-PL" sz="2400"/>
              <a:t>  poszyć dachowych, deski o grubości do 1”, </a:t>
            </a:r>
          </a:p>
          <a:p>
            <a:pPr marL="0" indent="0">
              <a:buFont typeface="Wingdings" pitchFamily="2" charset="2"/>
              <a:buBlip>
                <a:blip r:embed="rId2"/>
              </a:buBlip>
            </a:pPr>
            <a:r>
              <a:rPr lang="pl-PL" altLang="pl-PL" sz="2400"/>
              <a:t>  blach płaskich i blachodachówki,</a:t>
            </a:r>
          </a:p>
          <a:p>
            <a:pPr marL="0" indent="0">
              <a:buFont typeface="Wingdings" pitchFamily="2" charset="2"/>
              <a:buBlip>
                <a:blip r:embed="rId2"/>
              </a:buBlip>
            </a:pPr>
            <a:r>
              <a:rPr lang="pl-PL" altLang="pl-PL" sz="2400"/>
              <a:t>  eternitu,</a:t>
            </a:r>
          </a:p>
          <a:p>
            <a:pPr marL="0" indent="0">
              <a:buFont typeface="Wingdings" pitchFamily="2" charset="2"/>
              <a:buBlip>
                <a:blip r:embed="rId2"/>
              </a:buBlip>
            </a:pPr>
            <a:r>
              <a:rPr lang="pl-PL" altLang="pl-PL" sz="2400"/>
              <a:t>  karoserii samochodowych.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228600"/>
            <a:ext cx="8686800" cy="5753100"/>
          </a:xfrm>
        </p:spPr>
        <p:txBody>
          <a:bodyPr/>
          <a:lstStyle/>
          <a:p>
            <a:pPr>
              <a:buFontTx/>
              <a:buNone/>
            </a:pPr>
            <a:r>
              <a:rPr lang="pl-PL" altLang="pl-PL" sz="2800" b="1"/>
              <a:t>Tarcze tnące „diamentowe” służą do cięcia:</a:t>
            </a:r>
          </a:p>
          <a:p>
            <a:pPr>
              <a:buFontTx/>
              <a:buNone/>
            </a:pPr>
            <a:endParaRPr lang="pl-PL" altLang="pl-PL" sz="2800" b="1"/>
          </a:p>
          <a:p>
            <a:pPr>
              <a:buFont typeface="Wingdings" pitchFamily="2" charset="2"/>
              <a:buBlip>
                <a:blip r:embed="rId2"/>
              </a:buBlip>
            </a:pPr>
            <a:r>
              <a:rPr lang="pl-PL" altLang="pl-PL" sz="2400"/>
              <a:t>elementów betonowych, </a:t>
            </a:r>
          </a:p>
          <a:p>
            <a:pPr>
              <a:buFont typeface="Wingdings" pitchFamily="2" charset="2"/>
              <a:buBlip>
                <a:blip r:embed="rId2"/>
              </a:buBlip>
            </a:pPr>
            <a:r>
              <a:rPr lang="pl-PL" altLang="pl-PL" sz="2400"/>
              <a:t>kamiennych </a:t>
            </a:r>
          </a:p>
          <a:p>
            <a:pPr>
              <a:buFont typeface="Wingdings" pitchFamily="2" charset="2"/>
              <a:buBlip>
                <a:blip r:embed="rId2"/>
              </a:buBlip>
            </a:pPr>
            <a:r>
              <a:rPr lang="pl-PL" altLang="pl-PL" sz="2400"/>
              <a:t>ceramicznych,</a:t>
            </a:r>
          </a:p>
          <a:p>
            <a:pPr>
              <a:buFont typeface="Wingdings" pitchFamily="2" charset="2"/>
              <a:buChar char="Ø"/>
            </a:pPr>
            <a:endParaRPr lang="pl-PL" altLang="pl-PL" sz="2400"/>
          </a:p>
          <a:p>
            <a:pPr algn="ctr">
              <a:buFontTx/>
              <a:buNone/>
            </a:pPr>
            <a:r>
              <a:rPr lang="pl-PL" altLang="pl-PL" sz="2800" b="1"/>
              <a:t>Nie nadają się do cięcia elementów stalowych.</a:t>
            </a:r>
            <a:r>
              <a:rPr lang="pl-PL" altLang="pl-PL" sz="2800"/>
              <a:t> 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208088"/>
            <a:ext cx="8763000" cy="4659312"/>
          </a:xfrm>
        </p:spPr>
        <p:txBody>
          <a:bodyPr/>
          <a:lstStyle/>
          <a:p>
            <a:pPr algn="just">
              <a:lnSpc>
                <a:spcPct val="90000"/>
              </a:lnSpc>
              <a:buFont typeface="Wingdings" pitchFamily="2" charset="2"/>
              <a:buBlip>
                <a:blip r:embed="rId2"/>
              </a:buBlip>
            </a:pPr>
            <a:r>
              <a:rPr lang="pl-PL" altLang="pl-PL" sz="2400"/>
              <a:t>Tarcze z elementami z węglików spiekanych i diamentowe posiadają określony kierunek obrotu oznaczony na powierzchni tarczy tnącej, na co trzeba zwrócić uwagę podczas montażu w uchwycie piły. Należy stosowa tarcze </a:t>
            </a:r>
            <a:br>
              <a:rPr lang="pl-PL" altLang="pl-PL" sz="2400"/>
            </a:br>
            <a:r>
              <a:rPr lang="pl-PL" altLang="pl-PL" sz="2400"/>
              <a:t>z otworem montażowym zgodnym z instrukcją producenta. Zabrania się stosowania pierścieni redukcyjnych </a:t>
            </a:r>
            <a:br>
              <a:rPr lang="pl-PL" altLang="pl-PL" sz="2400"/>
            </a:br>
            <a:r>
              <a:rPr lang="pl-PL" altLang="pl-PL" sz="2400"/>
              <a:t>w przypadku za dużego otworu w tarczy, w stosunku do średnicy wałka napędowego piły tarczowej.</a:t>
            </a:r>
          </a:p>
          <a:p>
            <a:pPr algn="just">
              <a:lnSpc>
                <a:spcPct val="90000"/>
              </a:lnSpc>
              <a:buFont typeface="Wingdings" pitchFamily="2" charset="2"/>
              <a:buNone/>
            </a:pPr>
            <a:endParaRPr lang="pl-PL" altLang="pl-PL" sz="2400"/>
          </a:p>
          <a:p>
            <a:pPr algn="just">
              <a:lnSpc>
                <a:spcPct val="90000"/>
              </a:lnSpc>
              <a:buFont typeface="Wingdings" pitchFamily="2" charset="2"/>
              <a:buBlip>
                <a:blip r:embed="rId2"/>
              </a:buBlip>
            </a:pPr>
            <a:r>
              <a:rPr lang="pl-PL" altLang="pl-PL" sz="2400"/>
              <a:t>Podczas korzystania z tarcz ciernych korundowych nie jest istotny kierunek obrotu tarczy, ale należy zwrócić uwagę na przeznaczenie tarczy; wyróżniane są tarcze do cięcie betonu i do cięcia stali.</a:t>
            </a:r>
          </a:p>
        </p:txBody>
      </p:sp>
      <p:sp>
        <p:nvSpPr>
          <p:cNvPr id="125956" name="Rectangle 4"/>
          <p:cNvSpPr>
            <a:spLocks noChangeArrowheads="1"/>
          </p:cNvSpPr>
          <p:nvPr/>
        </p:nvSpPr>
        <p:spPr bwMode="auto">
          <a:xfrm>
            <a:off x="0" y="38100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pl-PL" b="1">
                <a:solidFill>
                  <a:schemeClr val="tx2"/>
                </a:solidFill>
              </a:rPr>
              <a:t>Uwaga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143000"/>
            <a:ext cx="8686800" cy="3200400"/>
          </a:xfrm>
        </p:spPr>
        <p:txBody>
          <a:bodyPr/>
          <a:lstStyle/>
          <a:p>
            <a:pPr marL="0" indent="0" algn="just">
              <a:buFontTx/>
              <a:buNone/>
            </a:pPr>
            <a:r>
              <a:rPr lang="pl-PL" altLang="pl-PL" sz="2400"/>
              <a:t>Ze względu na odkrytą część tnącą piły łańcuchowej, posługiwanie się nią niesie wiele zagrożeń dla operatora. </a:t>
            </a:r>
          </a:p>
          <a:p>
            <a:pPr marL="0" indent="0" algn="just">
              <a:buFontTx/>
              <a:buNone/>
            </a:pPr>
            <a:r>
              <a:rPr lang="pl-PL" altLang="pl-PL" sz="2400"/>
              <a:t>W związku z tym ratownik obsługujący piłę łańcuchową powinien być ubrany w co najmniej ubranie specjalne, które posiada wewnętrzną warstwę termoizolacyjną z włókniny aramidowej. Włóknina w kontakcie z łańcuchem powoduje jego zablokowanie, w przypadku odrzucenia piły w kierunku operatora. </a:t>
            </a:r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0" y="188913"/>
            <a:ext cx="9144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Font typeface="Wingdings" pitchFamily="2" charset="2"/>
              <a:buNone/>
            </a:pPr>
            <a:r>
              <a:rPr lang="pl-PL" altLang="pl-PL" b="1"/>
              <a:t>Obsługa pił łańcuchowych do drewna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6019800"/>
            <a:ext cx="5486400" cy="647700"/>
          </a:xfrm>
        </p:spPr>
        <p:txBody>
          <a:bodyPr/>
          <a:lstStyle/>
          <a:p>
            <a:pPr>
              <a:buFontTx/>
              <a:buNone/>
            </a:pPr>
            <a:r>
              <a:rPr lang="pl-PL" altLang="pl-PL" sz="2400"/>
              <a:t>Prawidłowa postawa podczas cięcia </a:t>
            </a:r>
          </a:p>
        </p:txBody>
      </p:sp>
      <p:pic>
        <p:nvPicPr>
          <p:cNvPr id="1269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90600"/>
            <a:ext cx="6121400" cy="491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81" name="Rectangle 5"/>
          <p:cNvSpPr>
            <a:spLocks noChangeArrowheads="1"/>
          </p:cNvSpPr>
          <p:nvPr/>
        </p:nvSpPr>
        <p:spPr bwMode="auto">
          <a:xfrm>
            <a:off x="0" y="22860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pl-PL" b="1">
                <a:solidFill>
                  <a:schemeClr val="tx2"/>
                </a:solidFill>
              </a:rPr>
              <a:t>Technika cięcia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6172200"/>
            <a:ext cx="5410200" cy="533400"/>
          </a:xfrm>
        </p:spPr>
        <p:txBody>
          <a:bodyPr/>
          <a:lstStyle/>
          <a:p>
            <a:pPr>
              <a:buFontTx/>
              <a:buNone/>
            </a:pPr>
            <a:r>
              <a:rPr lang="pl-PL" altLang="pl-PL" sz="2400"/>
              <a:t>Prawidłowe ustawienie osłony tarczy</a:t>
            </a:r>
          </a:p>
        </p:txBody>
      </p:sp>
      <p:pic>
        <p:nvPicPr>
          <p:cNvPr id="128004" name="Picture 4"/>
          <p:cNvPicPr>
            <a:picLocks noChangeAspect="1" noChangeArrowheads="1"/>
          </p:cNvPicPr>
          <p:nvPr/>
        </p:nvPicPr>
        <p:blipFill>
          <a:blip r:embed="rId2">
            <a:lum bright="8000" contras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38"/>
          <a:stretch>
            <a:fillRect/>
          </a:stretch>
        </p:blipFill>
        <p:spPr bwMode="auto">
          <a:xfrm>
            <a:off x="2590800" y="762000"/>
            <a:ext cx="4327525" cy="518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5" name="Rectangle 5"/>
          <p:cNvSpPr>
            <a:spLocks noChangeArrowheads="1"/>
          </p:cNvSpPr>
          <p:nvPr/>
        </p:nvSpPr>
        <p:spPr bwMode="auto">
          <a:xfrm>
            <a:off x="0" y="22860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pl-PL" b="1">
                <a:solidFill>
                  <a:schemeClr val="tx2"/>
                </a:solidFill>
              </a:rPr>
              <a:t>Technika cięcia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90600"/>
            <a:ext cx="8686800" cy="5410200"/>
          </a:xfrm>
        </p:spPr>
        <p:txBody>
          <a:bodyPr/>
          <a:lstStyle/>
          <a:p>
            <a:pPr algn="just">
              <a:lnSpc>
                <a:spcPct val="90000"/>
              </a:lnSpc>
              <a:buFontTx/>
              <a:buBlip>
                <a:blip r:embed="rId2"/>
              </a:buBlip>
            </a:pPr>
            <a:r>
              <a:rPr lang="pl-PL" altLang="pl-PL" sz="2400"/>
              <a:t>Podczas przecinania elementów stalowych należy zwrócić szczególną uwagę na wydobywające się iskry, ponieważ mogą one spowodować zapalenie się materiałów, nawet odległych o kilkanaście metrów od miejsca pracy piłą tarczową.</a:t>
            </a:r>
          </a:p>
          <a:p>
            <a:pPr algn="just">
              <a:lnSpc>
                <a:spcPct val="90000"/>
              </a:lnSpc>
              <a:buFontTx/>
              <a:buBlip>
                <a:blip r:embed="rId2"/>
              </a:buBlip>
            </a:pPr>
            <a:r>
              <a:rPr lang="pl-PL" altLang="pl-PL" sz="2400"/>
              <a:t>Podczas cięcia elementów betonowych, z kamienia naturalnego powstaje bardzo dużo pyłu, który utrudnia widoczność i proces oddychania oraz powoduje zanieczyszczenie samego urządzenia, jak i najbliższego otoczenia. Z tego powodu, podczas cięcia tych materiałów, należy w miarę możliwości wykorzystywać naturalną wentylację spowodowana przez wiatr i tak kierować wydobywający się pył spod tarczy, aby wiatr rozwiewał zapylenie. Stosowane są też piły, które posiadają zbiornik wody lub przyłącze węża doprowadzającego wodę  do zwilżania tarczy i ciętego elementu. </a:t>
            </a:r>
          </a:p>
        </p:txBody>
      </p:sp>
      <p:sp>
        <p:nvSpPr>
          <p:cNvPr id="129028" name="Rectangle 4"/>
          <p:cNvSpPr>
            <a:spLocks noChangeArrowheads="1"/>
          </p:cNvSpPr>
          <p:nvPr/>
        </p:nvSpPr>
        <p:spPr bwMode="auto">
          <a:xfrm>
            <a:off x="0" y="22860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pl-PL" b="1">
                <a:solidFill>
                  <a:schemeClr val="tx2"/>
                </a:solidFill>
              </a:rPr>
              <a:t>Uwaga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652963"/>
            <a:ext cx="7924800" cy="1800225"/>
          </a:xfrm>
        </p:spPr>
        <p:txBody>
          <a:bodyPr/>
          <a:lstStyle/>
          <a:p>
            <a:pPr>
              <a:buFontTx/>
              <a:buNone/>
            </a:pPr>
            <a:r>
              <a:rPr lang="pl-PL" altLang="pl-PL" sz="2400" b="1">
                <a:latin typeface="Times New Roman" pitchFamily="18" charset="0"/>
              </a:rPr>
              <a:t>      </a:t>
            </a:r>
            <a:r>
              <a:rPr lang="pl-PL" altLang="pl-PL" sz="2400"/>
              <a:t>Widok piły ze zbiornikiem wody:    </a:t>
            </a:r>
          </a:p>
          <a:p>
            <a:pPr lvl="1">
              <a:buFontTx/>
              <a:buNone/>
            </a:pPr>
            <a:r>
              <a:rPr lang="pl-PL" altLang="pl-PL" sz="2400"/>
              <a:t>1 - zbiornik wody zamontowany na ramie nośnej piły, </a:t>
            </a:r>
          </a:p>
          <a:p>
            <a:pPr lvl="1">
              <a:buFontTx/>
              <a:buNone/>
            </a:pPr>
            <a:r>
              <a:rPr lang="pl-PL" altLang="pl-PL" sz="2400"/>
              <a:t>2 - przewód doprowadzający wodę do tarczy tnącej, </a:t>
            </a:r>
          </a:p>
          <a:p>
            <a:pPr lvl="1">
              <a:buFontTx/>
              <a:buNone/>
            </a:pPr>
            <a:r>
              <a:rPr lang="pl-PL" altLang="pl-PL" sz="2400"/>
              <a:t>3 - tarcza tnąca „diamentowa”.</a:t>
            </a:r>
          </a:p>
        </p:txBody>
      </p:sp>
      <p:pic>
        <p:nvPicPr>
          <p:cNvPr id="130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00" b="15782"/>
          <a:stretch>
            <a:fillRect/>
          </a:stretch>
        </p:blipFill>
        <p:spPr bwMode="auto">
          <a:xfrm>
            <a:off x="2555875" y="260350"/>
            <a:ext cx="4608513" cy="410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241925"/>
            <a:ext cx="8229600" cy="1616075"/>
          </a:xfrm>
        </p:spPr>
        <p:txBody>
          <a:bodyPr/>
          <a:lstStyle/>
          <a:p>
            <a:pPr lvl="1">
              <a:lnSpc>
                <a:spcPct val="80000"/>
              </a:lnSpc>
              <a:buFontTx/>
              <a:buNone/>
            </a:pPr>
            <a:r>
              <a:rPr lang="pl-PL" altLang="pl-PL" sz="2400"/>
              <a:t>1 - szybkozłącze przewodu doprowadzającego wodę, 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pl-PL" altLang="pl-PL" sz="2400"/>
              <a:t>2 - zawór odcinający dopływ wody do tarczy tnącej, 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pl-PL" altLang="pl-PL" sz="2400"/>
              <a:t>3 - przewody doprowadzające wodę do tarczy tnącej,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pl-PL" altLang="pl-PL" sz="2400"/>
              <a:t>4 - „diamentowa” tarcza tnąca.</a:t>
            </a:r>
          </a:p>
        </p:txBody>
      </p:sp>
      <p:pic>
        <p:nvPicPr>
          <p:cNvPr id="131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838200"/>
            <a:ext cx="6408738" cy="417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8" name="Rectangle 6"/>
          <p:cNvSpPr>
            <a:spLocks noChangeArrowheads="1"/>
          </p:cNvSpPr>
          <p:nvPr/>
        </p:nvSpPr>
        <p:spPr bwMode="auto">
          <a:xfrm>
            <a:off x="0" y="152400"/>
            <a:ext cx="9144000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pl-PL" altLang="pl-PL" b="1"/>
              <a:t>Piła tarczowa z systemem zwilżania tarczy tnącej</a:t>
            </a:r>
            <a:r>
              <a:rPr lang="pl-PL" altLang="pl-PL" sz="2400" b="1">
                <a:latin typeface="Times New Roman" pitchFamily="18" charset="0"/>
              </a:rPr>
              <a:t> </a:t>
            </a:r>
          </a:p>
          <a:p>
            <a:endParaRPr lang="pl-PL" altLang="pl-PL" sz="2400" b="1">
              <a:solidFill>
                <a:schemeClr val="tx2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763000" cy="4027488"/>
          </a:xfrm>
        </p:spPr>
        <p:txBody>
          <a:bodyPr/>
          <a:lstStyle/>
          <a:p>
            <a:pPr algn="just">
              <a:lnSpc>
                <a:spcPct val="90000"/>
              </a:lnSpc>
              <a:buFontTx/>
              <a:buBlip>
                <a:blip r:embed="rId2"/>
              </a:buBlip>
            </a:pPr>
            <a:r>
              <a:rPr lang="pl-PL" altLang="pl-PL" sz="2400"/>
              <a:t>Zachować szczególną ostrożność podczas cięcia naprężonych elementów konstrukcyjnych. Elementy będące pod naprężeniem należy najpierw przecinać od strony ściskanej (1), a następnie przeciąć od strony rozciąganej (2).</a:t>
            </a:r>
          </a:p>
          <a:p>
            <a:pPr algn="just">
              <a:lnSpc>
                <a:spcPct val="90000"/>
              </a:lnSpc>
              <a:buFontTx/>
              <a:buNone/>
            </a:pPr>
            <a:endParaRPr lang="pl-PL" altLang="pl-PL" sz="2400"/>
          </a:p>
          <a:p>
            <a:pPr>
              <a:lnSpc>
                <a:spcPct val="90000"/>
              </a:lnSpc>
              <a:buFontTx/>
              <a:buBlip>
                <a:blip r:embed="rId2"/>
              </a:buBlip>
            </a:pPr>
            <a:r>
              <a:rPr lang="pl-PL" altLang="pl-PL" sz="2400"/>
              <a:t>Nigdy nie pracować piłą </a:t>
            </a:r>
            <a:br>
              <a:rPr lang="pl-PL" altLang="pl-PL" sz="2400"/>
            </a:br>
            <a:r>
              <a:rPr lang="pl-PL" altLang="pl-PL" sz="2400"/>
              <a:t>trzymając ją powyżej </a:t>
            </a:r>
            <a:br>
              <a:rPr lang="pl-PL" altLang="pl-PL" sz="2400"/>
            </a:br>
            <a:r>
              <a:rPr lang="pl-PL" altLang="pl-PL" sz="2400"/>
              <a:t>barków lub jedną ręką.</a:t>
            </a:r>
          </a:p>
        </p:txBody>
      </p:sp>
      <p:sp>
        <p:nvSpPr>
          <p:cNvPr id="132100" name="Rectangle 4"/>
          <p:cNvSpPr>
            <a:spLocks noChangeArrowheads="1"/>
          </p:cNvSpPr>
          <p:nvPr/>
        </p:nvSpPr>
        <p:spPr bwMode="auto">
          <a:xfrm>
            <a:off x="0" y="15240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pl-PL" b="1">
                <a:solidFill>
                  <a:schemeClr val="tx2"/>
                </a:solidFill>
              </a:rPr>
              <a:t>Uwaga</a:t>
            </a:r>
          </a:p>
        </p:txBody>
      </p:sp>
      <p:pic>
        <p:nvPicPr>
          <p:cNvPr id="132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8" r="37642" b="29532"/>
          <a:stretch>
            <a:fillRect/>
          </a:stretch>
        </p:blipFill>
        <p:spPr bwMode="auto">
          <a:xfrm>
            <a:off x="4038600" y="2438400"/>
            <a:ext cx="5105400" cy="420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457200"/>
            <a:ext cx="8610600" cy="1008063"/>
          </a:xfrm>
        </p:spPr>
        <p:txBody>
          <a:bodyPr/>
          <a:lstStyle/>
          <a:p>
            <a:pPr marL="0" indent="0" algn="just">
              <a:lnSpc>
                <a:spcPct val="80000"/>
              </a:lnSpc>
              <a:buFontTx/>
              <a:buNone/>
            </a:pPr>
            <a:r>
              <a:rPr lang="pl-PL" altLang="pl-PL" sz="2400" b="1"/>
              <a:t>Najlepsze efekty cięcia uzyskuje się gdy rzaz jest płytki, </a:t>
            </a:r>
            <a:br>
              <a:rPr lang="pl-PL" altLang="pl-PL" sz="2400" b="1"/>
            </a:br>
            <a:r>
              <a:rPr lang="pl-PL" altLang="pl-PL" sz="2400" b="1"/>
              <a:t>a operator urządzenia wykonuje obracającą się tarczą ruchy posuwisto zwrotne po powierzchni ciętej.</a:t>
            </a:r>
            <a:r>
              <a:rPr lang="pl-PL" altLang="pl-PL" sz="2400"/>
              <a:t> </a:t>
            </a:r>
          </a:p>
        </p:txBody>
      </p:sp>
      <p:pic>
        <p:nvPicPr>
          <p:cNvPr id="134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"/>
          <a:stretch>
            <a:fillRect/>
          </a:stretch>
        </p:blipFill>
        <p:spPr bwMode="auto">
          <a:xfrm>
            <a:off x="-1588" y="2276475"/>
            <a:ext cx="9145588" cy="315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9" name="Rectangle 5"/>
          <p:cNvSpPr>
            <a:spLocks noChangeArrowheads="1"/>
          </p:cNvSpPr>
          <p:nvPr/>
        </p:nvSpPr>
        <p:spPr bwMode="auto">
          <a:xfrm>
            <a:off x="561975" y="5703888"/>
            <a:ext cx="72755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pl-PL" altLang="pl-PL" sz="2000" b="1"/>
              <a:t>       </a:t>
            </a:r>
            <a:r>
              <a:rPr lang="pl-PL" altLang="pl-PL" sz="2400"/>
              <a:t>Nieprawidłowy rzaz                     Prawidłowy rzaz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04813"/>
            <a:ext cx="8763000" cy="3481387"/>
          </a:xfrm>
        </p:spPr>
        <p:txBody>
          <a:bodyPr/>
          <a:lstStyle/>
          <a:p>
            <a:pPr algn="ctr">
              <a:buFontTx/>
              <a:buNone/>
            </a:pPr>
            <a:r>
              <a:rPr lang="pl-PL" altLang="pl-PL" sz="2800" b="1"/>
              <a:t>Transport i przechowywanie</a:t>
            </a:r>
          </a:p>
          <a:p>
            <a:pPr algn="ctr">
              <a:buFontTx/>
              <a:buNone/>
            </a:pPr>
            <a:endParaRPr lang="pl-PL" altLang="pl-PL" sz="2400" b="1">
              <a:latin typeface="Times New Roman" pitchFamily="18" charset="0"/>
            </a:endParaRPr>
          </a:p>
          <a:p>
            <a:pPr algn="just">
              <a:buFont typeface="Wingdings" pitchFamily="2" charset="2"/>
              <a:buBlip>
                <a:blip r:embed="rId2"/>
              </a:buBlip>
            </a:pPr>
            <a:r>
              <a:rPr lang="pl-PL" altLang="pl-PL" sz="2400"/>
              <a:t>Przemieszczając się w trakcie pracy należy wyłączyć silnik piły.</a:t>
            </a:r>
          </a:p>
          <a:p>
            <a:pPr algn="just">
              <a:buFont typeface="Wingdings" pitchFamily="2" charset="2"/>
              <a:buNone/>
            </a:pPr>
            <a:endParaRPr lang="pl-PL" altLang="pl-PL" sz="2400"/>
          </a:p>
          <a:p>
            <a:pPr>
              <a:buFont typeface="Wingdings" pitchFamily="2" charset="2"/>
              <a:buBlip>
                <a:blip r:embed="rId2"/>
              </a:buBlip>
            </a:pPr>
            <a:r>
              <a:rPr lang="pl-PL" altLang="pl-PL" sz="2400"/>
              <a:t>Przenosząc piłę należy trzymać ją </a:t>
            </a:r>
            <a:br>
              <a:rPr lang="pl-PL" altLang="pl-PL" sz="2400"/>
            </a:br>
            <a:r>
              <a:rPr lang="pl-PL" altLang="pl-PL" sz="2400"/>
              <a:t>za uchwyt przedni, a prowadnicę </a:t>
            </a:r>
            <a:br>
              <a:rPr lang="pl-PL" altLang="pl-PL" sz="2400"/>
            </a:br>
            <a:r>
              <a:rPr lang="pl-PL" altLang="pl-PL" sz="2400"/>
              <a:t>skierować do tyłu. </a:t>
            </a:r>
          </a:p>
        </p:txBody>
      </p:sp>
      <p:pic>
        <p:nvPicPr>
          <p:cNvPr id="135172" name="Picture 4" descr="skanuj00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8" t="2966" b="4448"/>
          <a:stretch>
            <a:fillRect/>
          </a:stretch>
        </p:blipFill>
        <p:spPr bwMode="auto">
          <a:xfrm>
            <a:off x="5426075" y="1960563"/>
            <a:ext cx="3717925" cy="489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20" name="Rectangle 4"/>
          <p:cNvSpPr>
            <a:spLocks noChangeArrowheads="1"/>
          </p:cNvSpPr>
          <p:nvPr/>
        </p:nvSpPr>
        <p:spPr bwMode="auto">
          <a:xfrm>
            <a:off x="228600" y="381000"/>
            <a:ext cx="8664575" cy="4437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74650" indent="-374650">
              <a:defRPr>
                <a:solidFill>
                  <a:schemeClr val="tx1"/>
                </a:solidFill>
                <a:latin typeface="Arial" charset="0"/>
              </a:defRPr>
            </a:lvl1pPr>
            <a:lvl2pPr marL="565150"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pl-PL" altLang="pl-PL" sz="2400" b="1"/>
              <a:t>Przed każdym uruchomieniem:</a:t>
            </a:r>
          </a:p>
          <a:p>
            <a:pPr>
              <a:buFont typeface="Wingdings" pitchFamily="2" charset="2"/>
              <a:buNone/>
            </a:pPr>
            <a:endParaRPr lang="pl-PL" altLang="pl-PL" sz="2400" b="1"/>
          </a:p>
          <a:p>
            <a:pPr>
              <a:lnSpc>
                <a:spcPct val="110000"/>
              </a:lnSpc>
              <a:buFont typeface="Wingdings" pitchFamily="2" charset="2"/>
              <a:buBlip>
                <a:blip r:embed="rId2"/>
              </a:buBlip>
            </a:pPr>
            <a:r>
              <a:rPr lang="pl-PL" altLang="pl-PL" sz="2400"/>
              <a:t>skontrolować stan techniczny całego urządzenia i napięcia paska klinowego,</a:t>
            </a:r>
          </a:p>
          <a:p>
            <a:pPr>
              <a:lnSpc>
                <a:spcPct val="110000"/>
              </a:lnSpc>
              <a:buFont typeface="Wingdings" pitchFamily="2" charset="2"/>
              <a:buBlip>
                <a:blip r:embed="rId2"/>
              </a:buBlip>
            </a:pPr>
            <a:r>
              <a:rPr lang="pl-PL" altLang="pl-PL" sz="2400"/>
              <a:t>skontrolować stan techniczny tarczy tnącej,</a:t>
            </a:r>
          </a:p>
          <a:p>
            <a:pPr>
              <a:lnSpc>
                <a:spcPct val="110000"/>
              </a:lnSpc>
              <a:buFont typeface="Wingdings" pitchFamily="2" charset="2"/>
              <a:buBlip>
                <a:blip r:embed="rId2"/>
              </a:buBlip>
            </a:pPr>
            <a:r>
              <a:rPr lang="pl-PL" altLang="pl-PL" sz="2400"/>
              <a:t>sprawdzić czystość filtra powietrza,</a:t>
            </a:r>
          </a:p>
          <a:p>
            <a:pPr>
              <a:lnSpc>
                <a:spcPct val="110000"/>
              </a:lnSpc>
              <a:buFont typeface="Wingdings" pitchFamily="2" charset="2"/>
              <a:buBlip>
                <a:blip r:embed="rId2"/>
              </a:buBlip>
            </a:pPr>
            <a:r>
              <a:rPr lang="pl-PL" altLang="pl-PL" sz="2400"/>
              <a:t>sprawdzić bieg jałowy - tarcza tnąca powinna pozostawać bez ruchu,</a:t>
            </a:r>
          </a:p>
          <a:p>
            <a:pPr>
              <a:lnSpc>
                <a:spcPct val="110000"/>
              </a:lnSpc>
              <a:buFont typeface="Wingdings" pitchFamily="2" charset="2"/>
              <a:buBlip>
                <a:blip r:embed="rId2"/>
              </a:buBlip>
            </a:pPr>
            <a:r>
              <a:rPr lang="pl-PL" altLang="pl-PL" sz="2400"/>
              <a:t>sprawdzić funkcjonowanie wyłącznika STOP,</a:t>
            </a:r>
          </a:p>
          <a:p>
            <a:pPr>
              <a:lnSpc>
                <a:spcPct val="110000"/>
              </a:lnSpc>
              <a:buFont typeface="Wingdings" pitchFamily="2" charset="2"/>
              <a:buBlip>
                <a:blip r:embed="rId2"/>
              </a:buBlip>
            </a:pPr>
            <a:r>
              <a:rPr lang="pl-PL" altLang="pl-PL" sz="2400"/>
              <a:t>sprawdzić działanie dźwigni przyspieszenia,</a:t>
            </a:r>
          </a:p>
          <a:p>
            <a:pPr>
              <a:lnSpc>
                <a:spcPct val="110000"/>
              </a:lnSpc>
              <a:buFont typeface="Wingdings" pitchFamily="2" charset="2"/>
              <a:buBlip>
                <a:blip r:embed="rId2"/>
              </a:buBlip>
            </a:pPr>
            <a:r>
              <a:rPr lang="pl-PL" altLang="pl-PL" sz="2400"/>
              <a:t>sprawdzić szczelność korka wlewu zbiornika paliwa.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76250"/>
            <a:ext cx="8763000" cy="3105150"/>
          </a:xfrm>
        </p:spPr>
        <p:txBody>
          <a:bodyPr/>
          <a:lstStyle/>
          <a:p>
            <a:pPr>
              <a:buFontTx/>
              <a:buNone/>
            </a:pPr>
            <a:r>
              <a:rPr lang="pl-PL" altLang="pl-PL" sz="2400" b="1"/>
              <a:t>Po zakończeniu pracy:</a:t>
            </a:r>
          </a:p>
          <a:p>
            <a:pPr algn="ctr">
              <a:buFontTx/>
              <a:buNone/>
            </a:pPr>
            <a:endParaRPr lang="pl-PL" altLang="pl-PL" sz="2400" b="1"/>
          </a:p>
          <a:p>
            <a:pPr algn="just">
              <a:buFont typeface="Wingdings" pitchFamily="2" charset="2"/>
              <a:buBlip>
                <a:blip r:embed="rId2"/>
              </a:buBlip>
            </a:pPr>
            <a:r>
              <a:rPr lang="pl-PL" altLang="pl-PL" sz="2400"/>
              <a:t>skontrolować stan techniczny tarczy tnącej, czy nie ma pęknięć, wyłamanej krawędzi tnącej itp.,   </a:t>
            </a:r>
          </a:p>
          <a:p>
            <a:pPr algn="just">
              <a:buFont typeface="Wingdings" pitchFamily="2" charset="2"/>
              <a:buBlip>
                <a:blip r:embed="rId2"/>
              </a:buBlip>
            </a:pPr>
            <a:r>
              <a:rPr lang="pl-PL" altLang="pl-PL" sz="2400"/>
              <a:t>naciągnąć lub wymienić pasek klinowy,</a:t>
            </a:r>
          </a:p>
          <a:p>
            <a:pPr algn="just">
              <a:buFont typeface="Wingdings" pitchFamily="2" charset="2"/>
              <a:buBlip>
                <a:blip r:embed="rId2"/>
              </a:buBlip>
            </a:pPr>
            <a:r>
              <a:rPr lang="pl-PL" altLang="pl-PL" sz="2400"/>
              <a:t>wyczyścić filtr powietrza.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5" name="Rectangle 5"/>
          <p:cNvSpPr>
            <a:spLocks noGrp="1" noChangeArrowheads="1"/>
          </p:cNvSpPr>
          <p:nvPr>
            <p:ph type="title"/>
          </p:nvPr>
        </p:nvSpPr>
        <p:spPr>
          <a:xfrm>
            <a:off x="3124200" y="274638"/>
            <a:ext cx="6019800" cy="563562"/>
          </a:xfrm>
        </p:spPr>
        <p:txBody>
          <a:bodyPr/>
          <a:lstStyle/>
          <a:p>
            <a:r>
              <a:rPr lang="pl-PL" altLang="pl-PL" sz="2800" b="1"/>
              <a:t>Ubranie pilarza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3200400" y="1295400"/>
            <a:ext cx="5715000" cy="4525963"/>
          </a:xfrm>
        </p:spPr>
        <p:txBody>
          <a:bodyPr/>
          <a:lstStyle/>
          <a:p>
            <a:pPr algn="just">
              <a:lnSpc>
                <a:spcPct val="80000"/>
              </a:lnSpc>
              <a:buFont typeface="Wingdings" pitchFamily="2" charset="2"/>
              <a:buBlip>
                <a:blip r:embed="rId2"/>
              </a:buBlip>
            </a:pPr>
            <a:r>
              <a:rPr lang="pl-PL" altLang="pl-PL" sz="2400"/>
              <a:t>Strzałki pokazują miejsca najbardziej narażone na kontakt z łańcuchem piły podczas pracy.</a:t>
            </a:r>
          </a:p>
          <a:p>
            <a:pPr algn="just">
              <a:lnSpc>
                <a:spcPct val="80000"/>
              </a:lnSpc>
              <a:buFont typeface="Wingdings" pitchFamily="2" charset="2"/>
              <a:buBlip>
                <a:blip r:embed="rId2"/>
              </a:buBlip>
            </a:pPr>
            <a:r>
              <a:rPr lang="pl-PL" altLang="pl-PL" sz="2400"/>
              <a:t>W miejsca te wstawiona jest włóknina powodująca zablokowanie łańcucha piły.  </a:t>
            </a:r>
          </a:p>
          <a:p>
            <a:pPr algn="just">
              <a:lnSpc>
                <a:spcPct val="80000"/>
              </a:lnSpc>
              <a:buFont typeface="Wingdings" pitchFamily="2" charset="2"/>
              <a:buBlip>
                <a:blip r:embed="rId2"/>
              </a:buBlip>
            </a:pPr>
            <a:r>
              <a:rPr lang="pl-PL" altLang="pl-PL" sz="2400"/>
              <a:t>Obuwie pilarza powinno zawierać  stalowe noski ochronne dla palców nóg. Obuwie strażackie specjalne posiada takie zabezpieczenie nosków. </a:t>
            </a:r>
          </a:p>
          <a:p>
            <a:pPr algn="just">
              <a:lnSpc>
                <a:spcPct val="80000"/>
              </a:lnSpc>
              <a:buFont typeface="Wingdings" pitchFamily="2" charset="2"/>
              <a:buBlip>
                <a:blip r:embed="rId2"/>
              </a:buBlip>
            </a:pPr>
            <a:r>
              <a:rPr lang="pl-PL" altLang="pl-PL" sz="2400"/>
              <a:t>Ratownik powinien również używać hełmu z opuszczonym wizjerem </a:t>
            </a:r>
            <a:br>
              <a:rPr lang="pl-PL" altLang="pl-PL" sz="2400"/>
            </a:br>
            <a:r>
              <a:rPr lang="pl-PL" altLang="pl-PL" sz="2400"/>
              <a:t>i rękawic strażackich specjalnych </a:t>
            </a:r>
          </a:p>
          <a:p>
            <a:pPr algn="just">
              <a:lnSpc>
                <a:spcPct val="80000"/>
              </a:lnSpc>
              <a:buFont typeface="Wingdings" pitchFamily="2" charset="2"/>
              <a:buBlip>
                <a:blip r:embed="rId2"/>
              </a:buBlip>
            </a:pPr>
            <a:endParaRPr lang="pl-PL" altLang="pl-PL" sz="2400"/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9"/>
          <a:stretch>
            <a:fillRect/>
          </a:stretch>
        </p:blipFill>
        <p:spPr bwMode="auto">
          <a:xfrm>
            <a:off x="0" y="0"/>
            <a:ext cx="3089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381000"/>
            <a:ext cx="9144000" cy="668338"/>
          </a:xfrm>
        </p:spPr>
        <p:txBody>
          <a:bodyPr/>
          <a:lstStyle/>
          <a:p>
            <a:pPr algn="ctr">
              <a:buFontTx/>
              <a:buNone/>
            </a:pPr>
            <a:r>
              <a:rPr lang="pl-PL" altLang="pl-PL" sz="2800" b="1"/>
              <a:t>Etapy czyszczenia filtra </a:t>
            </a:r>
          </a:p>
        </p:txBody>
      </p:sp>
      <p:pic>
        <p:nvPicPr>
          <p:cNvPr id="140292" name="Picture 4" descr="skanuj0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" t="3433" r="2425" b="5150"/>
          <a:stretch>
            <a:fillRect/>
          </a:stretch>
        </p:blipFill>
        <p:spPr bwMode="auto">
          <a:xfrm>
            <a:off x="304800" y="1524000"/>
            <a:ext cx="4319588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293" name="Picture 5" descr="skanuj0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" t="3474" r="2411" b="3474"/>
          <a:stretch>
            <a:fillRect/>
          </a:stretch>
        </p:blipFill>
        <p:spPr bwMode="auto">
          <a:xfrm>
            <a:off x="4648200" y="1524000"/>
            <a:ext cx="4284663" cy="291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590800"/>
            <a:ext cx="4495800" cy="1544638"/>
          </a:xfrm>
        </p:spPr>
        <p:txBody>
          <a:bodyPr/>
          <a:lstStyle/>
          <a:p>
            <a:pPr marL="571500" lvl="3" indent="0">
              <a:buFontTx/>
              <a:buNone/>
            </a:pPr>
            <a:r>
              <a:rPr lang="pl-PL" altLang="pl-PL" sz="2800" b="1"/>
              <a:t>Etapy konserwacji filtra powietrza </a:t>
            </a:r>
          </a:p>
        </p:txBody>
      </p:sp>
      <p:pic>
        <p:nvPicPr>
          <p:cNvPr id="141316" name="Picture 4" descr="skanuj0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050" y="0"/>
            <a:ext cx="3917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28600"/>
            <a:ext cx="8839200" cy="5897563"/>
          </a:xfrm>
        </p:spPr>
        <p:txBody>
          <a:bodyPr/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pl-PL" altLang="pl-PL" sz="2800" b="1"/>
              <a:t>W przypadku stwierdzenia wadliwego działania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pl-PL" altLang="pl-PL" sz="2800" b="1"/>
          </a:p>
          <a:p>
            <a:pPr algn="just">
              <a:lnSpc>
                <a:spcPct val="80000"/>
              </a:lnSpc>
              <a:buFont typeface="Wingdings" pitchFamily="2" charset="2"/>
              <a:buBlip>
                <a:blip r:embed="rId2"/>
              </a:buBlip>
            </a:pPr>
            <a:r>
              <a:rPr lang="pl-PL" altLang="pl-PL" sz="2400"/>
              <a:t>Wymienić świecę zapłonową. Odległość między elektrodami świecy ustawić zgodnie z instrukcją obsługi. Przeważnie jest to 0,5÷0,8 mm.</a:t>
            </a:r>
          </a:p>
          <a:p>
            <a:pPr algn="just">
              <a:lnSpc>
                <a:spcPct val="80000"/>
              </a:lnSpc>
              <a:buFont typeface="Wingdings" pitchFamily="2" charset="2"/>
              <a:buBlip>
                <a:blip r:embed="rId2"/>
              </a:buBlip>
            </a:pPr>
            <a:r>
              <a:rPr lang="pl-PL" altLang="pl-PL" sz="2400"/>
              <a:t>Sprawdzić szczelność zamontowania tłumika.</a:t>
            </a:r>
          </a:p>
          <a:p>
            <a:pPr algn="just">
              <a:lnSpc>
                <a:spcPct val="80000"/>
              </a:lnSpc>
              <a:buFont typeface="Wingdings" pitchFamily="2" charset="2"/>
              <a:buBlip>
                <a:blip r:embed="rId2"/>
              </a:buBlip>
            </a:pPr>
            <a:r>
              <a:rPr lang="pl-PL" altLang="pl-PL" sz="2400"/>
              <a:t>Skontrolować wolne obroty – tarcza tnącą nie powinna się obracać. </a:t>
            </a:r>
          </a:p>
          <a:p>
            <a:pPr algn="just">
              <a:lnSpc>
                <a:spcPct val="80000"/>
              </a:lnSpc>
              <a:buFont typeface="Wingdings" pitchFamily="2" charset="2"/>
              <a:buBlip>
                <a:blip r:embed="rId2"/>
              </a:buBlip>
            </a:pPr>
            <a:r>
              <a:rPr lang="pl-PL" altLang="pl-PL" sz="2400"/>
              <a:t>Naciągnąć lub wymienić pasek klinowy. Należy zwrócić uwagę na odpowiedni, zalecany przez producenta pilarki, wymiar i profil paska.  </a:t>
            </a:r>
          </a:p>
          <a:p>
            <a:pPr algn="just">
              <a:lnSpc>
                <a:spcPct val="80000"/>
              </a:lnSpc>
              <a:buFont typeface="Wingdings" pitchFamily="2" charset="2"/>
              <a:buBlip>
                <a:blip r:embed="rId2"/>
              </a:buBlip>
            </a:pPr>
            <a:r>
              <a:rPr lang="pl-PL" altLang="pl-PL" sz="2400"/>
              <a:t>Przy wymianie paska klinowego postępować zgodnie </a:t>
            </a:r>
            <a:br>
              <a:rPr lang="pl-PL" altLang="pl-PL" sz="2400"/>
            </a:br>
            <a:r>
              <a:rPr lang="pl-PL" altLang="pl-PL" sz="2400"/>
              <a:t>z instrukcją obsługi producenta  piły.</a:t>
            </a:r>
          </a:p>
          <a:p>
            <a:pPr algn="just">
              <a:lnSpc>
                <a:spcPct val="80000"/>
              </a:lnSpc>
              <a:buFont typeface="Wingdings" pitchFamily="2" charset="2"/>
              <a:buBlip>
                <a:blip r:embed="rId2"/>
              </a:buBlip>
            </a:pPr>
            <a:r>
              <a:rPr lang="pl-PL" altLang="pl-PL" sz="2400"/>
              <a:t>Wymienić filtr paliwa i powietrza – przy wymianie stosować tylko oryginalne wyroby i postępować zgodnie z instrukcją obsługi producenta.</a:t>
            </a:r>
          </a:p>
          <a:p>
            <a:pPr algn="just">
              <a:lnSpc>
                <a:spcPct val="80000"/>
              </a:lnSpc>
              <a:buFont typeface="Wingdings" pitchFamily="2" charset="2"/>
              <a:buBlip>
                <a:blip r:embed="rId2"/>
              </a:buBlip>
            </a:pPr>
            <a:r>
              <a:rPr lang="pl-PL" altLang="pl-PL" sz="2400"/>
              <a:t>Wymienić kratkę przeciwiskrzeniową w tłumiku.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143000"/>
            <a:ext cx="8686800" cy="1676400"/>
          </a:xfrm>
        </p:spPr>
        <p:txBody>
          <a:bodyPr/>
          <a:lstStyle/>
          <a:p>
            <a:pPr>
              <a:buFontTx/>
              <a:buNone/>
            </a:pPr>
            <a:r>
              <a:rPr lang="pl-PL" altLang="pl-PL" sz="2800" b="1"/>
              <a:t>Raz do roku:</a:t>
            </a:r>
          </a:p>
          <a:p>
            <a:pPr>
              <a:buFontTx/>
              <a:buNone/>
            </a:pPr>
            <a:endParaRPr lang="pl-PL" altLang="pl-PL" sz="1000" b="1"/>
          </a:p>
          <a:p>
            <a:pPr>
              <a:buFontTx/>
              <a:buBlip>
                <a:blip r:embed="rId2"/>
              </a:buBlip>
            </a:pPr>
            <a:r>
              <a:rPr lang="pl-PL" altLang="pl-PL" sz="2400"/>
              <a:t>sprawdzić pilarkę w autoryzowanym warsztacie.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28600"/>
            <a:ext cx="8763000" cy="5545138"/>
          </a:xfrm>
        </p:spPr>
        <p:txBody>
          <a:bodyPr/>
          <a:lstStyle/>
          <a:p>
            <a:pPr marL="3175" indent="-3175" algn="ctr" defTabSz="222250">
              <a:buFontTx/>
              <a:buNone/>
            </a:pPr>
            <a:r>
              <a:rPr lang="pl-PL" altLang="pl-PL" sz="3600" b="1" u="sng"/>
              <a:t>Wykorzystano:</a:t>
            </a:r>
            <a:r>
              <a:rPr lang="pl-PL" altLang="pl-PL" sz="3600" b="1"/>
              <a:t> </a:t>
            </a:r>
          </a:p>
          <a:p>
            <a:pPr marL="3175" indent="-3175" algn="ctr" defTabSz="222250">
              <a:buFontTx/>
              <a:buNone/>
            </a:pPr>
            <a:endParaRPr lang="pl-PL" altLang="pl-PL" sz="3600" b="1"/>
          </a:p>
          <a:p>
            <a:pPr marL="760413" lvl="2" indent="-376238" algn="just" defTabSz="222250">
              <a:buFontTx/>
              <a:buBlip>
                <a:blip r:embed="rId2"/>
              </a:buBlip>
            </a:pPr>
            <a:r>
              <a:rPr lang="pl-PL" altLang="pl-PL">
                <a:latin typeface="Times New Roman" pitchFamily="18" charset="0"/>
              </a:rPr>
              <a:t>Instrukcje obsługi i materiały szkoleniowe opracowane przez producentów pił tarczowych i łańcuchowych (Stihl i Partner). </a:t>
            </a:r>
          </a:p>
          <a:p>
            <a:pPr marL="760413" lvl="2" indent="-376238" algn="just" defTabSz="222250">
              <a:buFontTx/>
              <a:buBlip>
                <a:blip r:embed="rId2"/>
              </a:buBlip>
            </a:pPr>
            <a:r>
              <a:rPr lang="pl-PL" altLang="pl-PL">
                <a:latin typeface="Times New Roman" pitchFamily="18" charset="0"/>
              </a:rPr>
              <a:t>Rodzina norm PN-EN 381cz. 1÷5 i cz. 7÷11 „Odzież ochronna dla użytkowników pilarek łańcuchowych”. </a:t>
            </a:r>
          </a:p>
          <a:p>
            <a:pPr marL="760413" lvl="2" indent="-376238" algn="just" defTabSz="222250">
              <a:buFontTx/>
              <a:buBlip>
                <a:blip r:embed="rId2"/>
              </a:buBlip>
            </a:pPr>
            <a:r>
              <a:rPr lang="pl-PL" altLang="pl-PL">
                <a:latin typeface="Times New Roman" pitchFamily="18" charset="0"/>
              </a:rPr>
              <a:t>Gil Dariusz. Sprzęt ratowniczy. Szkoła Podoficerska Państwowej Straży Pożarnej w  Bydgoszczy. Bydgoszcz 2004.</a:t>
            </a:r>
          </a:p>
          <a:p>
            <a:pPr marL="760413" lvl="2" indent="-376238" algn="just" defTabSz="222250">
              <a:buFontTx/>
              <a:buBlip>
                <a:blip r:embed="rId2"/>
              </a:buBlip>
            </a:pPr>
            <a:r>
              <a:rPr lang="pl-PL" altLang="pl-PL">
                <a:latin typeface="Times New Roman" pitchFamily="18" charset="0"/>
              </a:rPr>
              <a:t>Kaliciecki H., Podręcznik mechanika straży pożarnych. Warszawa 1977. 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447800"/>
            <a:ext cx="9144000" cy="1143000"/>
          </a:xfrm>
        </p:spPr>
        <p:txBody>
          <a:bodyPr/>
          <a:lstStyle/>
          <a:p>
            <a:r>
              <a:rPr lang="pl-PL" altLang="pl-PL" sz="3600" b="1"/>
              <a:t>DZIĘKUJĘ ZA UWAGĘ</a:t>
            </a:r>
          </a:p>
        </p:txBody>
      </p:sp>
      <p:pic>
        <p:nvPicPr>
          <p:cNvPr id="155652" name="Picture 4" descr="alarm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657600"/>
            <a:ext cx="152400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639762"/>
          </a:xfrm>
        </p:spPr>
        <p:txBody>
          <a:bodyPr/>
          <a:lstStyle/>
          <a:p>
            <a:r>
              <a:rPr lang="pl-PL" altLang="pl-PL" sz="2800" b="1"/>
              <a:t>Przeznaczenie pił łańcuchowych</a:t>
            </a:r>
            <a:r>
              <a:rPr lang="pl-PL" altLang="pl-PL"/>
              <a:t> </a:t>
            </a:r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371600"/>
            <a:ext cx="8686800" cy="3276600"/>
          </a:xfrm>
        </p:spPr>
        <p:txBody>
          <a:bodyPr/>
          <a:lstStyle/>
          <a:p>
            <a:pPr marL="0" indent="0" algn="just">
              <a:buFontTx/>
              <a:buNone/>
            </a:pPr>
            <a:r>
              <a:rPr lang="pl-PL" altLang="pl-PL" sz="2400"/>
              <a:t>Łańcuchowe piły spalinowe służą do cięcia drewna i są przeznaczone do usuwania połamanych drzew na skutek huraganów, w  akcjach przeciwpowodziowych do usuwania zatorów z połamanych drzew, niesionych przez nurt rzeki. Ponadto piłami spalinowymi do drewna można wykonywać przeciwogniowe pasy w lasach oraz przecinać konstrukcje drewniane w celu usunięcia skutków pożaru lub katastrof budowlanych. </a:t>
            </a:r>
          </a:p>
          <a:p>
            <a:pPr marL="0" indent="0"/>
            <a:endParaRPr lang="pl-PL" altLang="pl-PL" sz="24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6 Ratowniczy sprzęt mechaniczny">
  <a:themeElements>
    <a:clrScheme name="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ojekt domyśln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6 Ratowniczy sprzęt mechaniczny</Template>
  <TotalTime>0</TotalTime>
  <Words>2883</Words>
  <Application>Microsoft Office PowerPoint</Application>
  <PresentationFormat>Pokaz na ekranie (4:3)</PresentationFormat>
  <Paragraphs>425</Paragraphs>
  <Slides>85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85</vt:i4>
      </vt:variant>
    </vt:vector>
  </HeadingPairs>
  <TitlesOfParts>
    <vt:vector size="89" baseType="lpstr">
      <vt:lpstr>Arial</vt:lpstr>
      <vt:lpstr>Wingdings</vt:lpstr>
      <vt:lpstr>Times New Roman</vt:lpstr>
      <vt:lpstr>6 Ratowniczy sprzęt mechaniczny</vt:lpstr>
      <vt:lpstr>TEMAT 5: Ratowniczy sprzęt mechaniczny</vt:lpstr>
      <vt:lpstr>Prezentacja programu PowerPoint</vt:lpstr>
      <vt:lpstr>Prezentacja programu PowerPoint</vt:lpstr>
      <vt:lpstr>Prezentacja programu PowerPoint</vt:lpstr>
      <vt:lpstr>Prezentacja programu PowerPoint</vt:lpstr>
      <vt:lpstr>Użytkownik pilarki musi być w dobrej kondycji psychicznej. Szczególną ostrożność należy zachować pod koniec akcji; wszystkie czynności należy wykonywać spokojnie i z rozwagą. </vt:lpstr>
      <vt:lpstr>Prezentacja programu PowerPoint</vt:lpstr>
      <vt:lpstr>Ubranie pilarza</vt:lpstr>
      <vt:lpstr>Przeznaczenie pił łańcuchowych </vt:lpstr>
      <vt:lpstr>Budowa piły łańcuchowej</vt:lpstr>
      <vt:lpstr>Budowa piły łańcuchowej</vt:lpstr>
      <vt:lpstr>Budowa piły łańcuchowej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 Technika pracy piłą łańcuchową </vt:lpstr>
      <vt:lpstr> Technika pracy piłą łańcuchową </vt:lpstr>
      <vt:lpstr> Technika pracy piłą łańcuchową </vt:lpstr>
      <vt:lpstr> Technika pracy piłą łańcuchową </vt:lpstr>
      <vt:lpstr> Technika pracy piłą łańcuchową </vt:lpstr>
      <vt:lpstr> Technika pracy piłą łańcuchową </vt:lpstr>
      <vt:lpstr> Technika pracy piłą łańcuchową </vt:lpstr>
      <vt:lpstr> Technika pracy piłą łańcuchową </vt:lpstr>
      <vt:lpstr> Technika pracy piłą łańcuchową </vt:lpstr>
      <vt:lpstr> Technika pracy piłą łańcuchową </vt:lpstr>
      <vt:lpstr> Technika pracy piłą łańcuchową </vt:lpstr>
      <vt:lpstr> Technika pracy piłą łańcuchową </vt:lpstr>
      <vt:lpstr> Technika pracy piłą łańcuchową </vt:lpstr>
      <vt:lpstr> Technika pracy piłą łańcuchową </vt:lpstr>
      <vt:lpstr> Technika pracy piłą łańcuchową </vt:lpstr>
      <vt:lpstr> Technika pracy piłą łańcuchową </vt:lpstr>
      <vt:lpstr> Technika pracy piłą łańcuchową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Piły tarczowe do betonu i stali </vt:lpstr>
      <vt:lpstr>Przeznaczenie pił tarczowych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Technika pracy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DZIĘKUJĘ ZA UWAGĘ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TEMAT 5: Ratowniczy sprzęt mechaniczny</dc:title>
  <dc:creator>Admin</dc:creator>
  <cp:lastModifiedBy>Admin</cp:lastModifiedBy>
  <cp:revision>1</cp:revision>
  <dcterms:created xsi:type="dcterms:W3CDTF">2016-11-15T08:08:28Z</dcterms:created>
  <dcterms:modified xsi:type="dcterms:W3CDTF">2016-11-15T08:08:58Z</dcterms:modified>
</cp:coreProperties>
</file>