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31" r:id="rId3"/>
    <p:sldId id="320" r:id="rId4"/>
    <p:sldId id="319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47" autoAdjust="0"/>
  </p:normalViewPr>
  <p:slideViewPr>
    <p:cSldViewPr snapToGrid="0">
      <p:cViewPr varScale="1">
        <p:scale>
          <a:sx n="88" d="100"/>
          <a:sy n="88" d="100"/>
        </p:scale>
        <p:origin x="-1434" y="-102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9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1D1E9-64BE-4381-8DE4-1EAD57472F53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0F663-F819-40BB-8916-EB9ACE2883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442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Przeznaczone tylko dla 1 osoby.</a:t>
            </a:r>
          </a:p>
          <a:p>
            <a:endParaRPr lang="pl-P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Dla zabezpieczenia liny przed przetarciem na ostrych krawędziach należy zastosować zabezpieczenie – w tym przypadku wykorzystano kurtkę od ubrania specjalnego typu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nomex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Dodatkowo ratownik przed podpięciem się do układu wymierza tak jego długość, aby bloczek po obciążeniu znalazł się poza krawędzią. W tym przypadku bloczek podwójny wykorzystany jest jako bloczek pojedynczy – lina przechodzi tylko przez jedną rolkę.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42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Opuszczanie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 z ratowników zabezpieczony lonżą siada okrakiem na parapecie i utrzymuje kontakt pomiędzy ratownikiem opuszczanym, a ratownikiem, który go opuszcza.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celu prawidłowego prowadzenia liny po I’D, należy zastosować dodatkowy karabinek wymuszający zagięcie liny na I’D.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Wciąganie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Pamiętaj o wyciągnięciu liny z karabinka pomocniczego przy I’D.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Ratownik siedzący na parapecie podciąga ratownika na układzie, a ratownik obsługujący I’D wybiera luz i blokuje linę.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3522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Kolucho przy węźle ósemka musi być na tyle długie, aby węzeł znalazł się poniżej bloczka.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971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Wyciągnięcie poszkodowanego wraz z ratownikiem, technika dwóch lin z wykorzystaniem aparatu powietrznego</a:t>
            </a:r>
          </a:p>
          <a:p>
            <a:endParaRPr lang="pl-PL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Podczepienie dwóch lonż regulowanych do układu: do jednej podepnie się ratownik, na drugiej będzie podpięty poszkodowany.</a:t>
            </a:r>
          </a:p>
          <a:p>
            <a:endParaRPr lang="pl-PL" b="1" dirty="0" smtClean="0"/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Przygotowując aparat powietrzny do działań w ratownictwie wysokościowym poziom podstawowy, rozbrajamy go z pasów nośnych i innych elementów, które ograniczają swobodne przemieszczanie się aparatu.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pomocą taśmy budujemy punkt mocowania aparatu do układu, maksymalnie przedłużamy przewód z automatem i tak przygotowany aparat podpinamy do układu na oddzielnym karabinku.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3548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tym samym czasie inny ratownik buduje stanowisko do zabezpieczenia (druga lina, węzeł półwyblinka) na BPPM. Zabezpieczenie podpinane jest za pomocą karabinka do kolucha tylnego w szelkach ratownika opuszczanego do poszkodowanego.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karabinka „ruchomego” w lonży regulowanej przeznaczonej dla poszkodowanego dopinamy trójkąt ewakuacyjny i na oddzielnych karabinkach dwie taśmy do wykorzystania w przypadku wyciągania osoby, która została uznana przez ratownika jako nierokująca szans na przeżycie zdarzenia.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055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Dopiero po pełnym rozstawieniu i skompletowaniu sprzętu przenosimy go w ekspozycję.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 z ratowników za pomocą I’D będzie opuszczał ratownika.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Ratownik wyposażony w detektor wielogazowy.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812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Opuszczanie ratownika, jeden z ratowników dodatkowo podtrzymuje trójnóg ratowniczy, w celu jego stabilizacji.</a:t>
            </a:r>
          </a:p>
          <a:p>
            <a:endParaRPr lang="pl-P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Wyciąganie ratownika z poszkodowanym.</a:t>
            </a:r>
          </a:p>
          <a:p>
            <a:endParaRPr lang="pl-PL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Ratownik tak podpina poszkodowanego, aby można ich było wyciągnąć przez otwory studzienkowe. Jednocześnie, cały czas zabezpiecza głowę poszkodowanego.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Kiedy ratownik zostanie wydobyty ponad „lustro” otworu studzienki odpina się z układu i robi miejsce dla ratowników, którzy podejmą poszkodowanego w celu przekazania go służbom medycznym.</a:t>
            </a:r>
          </a:p>
          <a:p>
            <a:endParaRPr lang="pl-PL" dirty="0" smtClean="0"/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wyciągnięciu poszkodowanego ze studzienki, ratownik z I’D oddala się od trójnogu w przeciwnym kierunku niż przenoszony poszkodowany, tworząc przeciwwagę w układzie, tak żeby trójkąt ratowniczy nie przechylił się. Można również podłożyć pod poszkodowanego deskę/nosze ratownicze i na tym sprzęcie ewakuować go poza teren działań ratowniczych.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9167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przypadku, gdy poszkodowany został uznany za nierokującego szans na przeżycie w wyniku zdarzenia, podpinany jest on do układu na dwóch taśmach z wykorzystaniem węzła taśmowego „krawat” w okolicach nadgarstków i tak transportuje się go na powierzchnię.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80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Spięcie jedynie górnych koluch – stosowane w ciasnych przestrzeniach, gdy nie ma możliwości dopięcia dolnego kolucha (zabezpieczenie jak </a:t>
            </a:r>
            <a:b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przypadku liny podwójnie owiniętej na karabinku).</a:t>
            </a: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Spięcie karabinkiem zbiorczym górnych koluch i dopięcie (pomiędzy nimi) za pomocą karabinka kolucha dolnego.</a:t>
            </a:r>
          </a:p>
          <a:p>
            <a:endParaRPr lang="pl-PL" dirty="0" smtClean="0"/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przypadku transportu „potężnych”,</a:t>
            </a:r>
            <a:r>
              <a:rPr lang="pl-P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dobrze zbudowanych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osób można za pomocą taśmy przedłużyć łącze z koluchem dolnym.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F663-F819-40BB-8916-EB9ACE28837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15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482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88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75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6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94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28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275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19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89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00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3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50000"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446F3-DD8B-4132-9A6C-0DAB124F6976}" type="datetimeFigureOut">
              <a:rPr lang="pl-PL" smtClean="0"/>
              <a:t>2019-06-28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EC5F2-53A3-40B8-8FA0-BF13E8CD0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059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pbrunecki@kgpsp.gov.p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345">
            <a:off x="1664700" y="3191257"/>
            <a:ext cx="2236375" cy="314553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3984" y="541666"/>
            <a:ext cx="10924032" cy="234321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Szkolenie z ratownictwa wysokościowego realizowanego przez ksrg w zakresie podstawowym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096000" y="5907024"/>
            <a:ext cx="5458968" cy="457200"/>
          </a:xfrm>
        </p:spPr>
        <p:txBody>
          <a:bodyPr>
            <a:normAutofit/>
          </a:bodyPr>
          <a:lstStyle/>
          <a:p>
            <a:pPr algn="r"/>
            <a:r>
              <a:rPr lang="pl-PL" sz="1800" dirty="0" smtClean="0"/>
              <a:t>Opracował: mł. bryg. mgr inż. Paweł Brunecki</a:t>
            </a:r>
            <a:endParaRPr lang="pl-PL" sz="1800" dirty="0"/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5231295" y="6453676"/>
            <a:ext cx="1729409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 smtClean="0"/>
              <a:t>Warszawa 2019 r.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37150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0" y="151746"/>
            <a:ext cx="6096000" cy="496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smtClean="0"/>
              <a:t>opuszczanie ratownika po poszkodowanego</a:t>
            </a:r>
            <a:endParaRPr lang="pl-PL" sz="1400" dirty="0"/>
          </a:p>
        </p:txBody>
      </p:sp>
      <p:pic>
        <p:nvPicPr>
          <p:cNvPr id="5" name="Obraz 4" descr="DSC09612 (800x532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3" y="648539"/>
            <a:ext cx="5355914" cy="32231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6099314" y="1378835"/>
            <a:ext cx="6096000" cy="496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smtClean="0"/>
              <a:t>wyciąganie ratownika z poszkodowanym</a:t>
            </a:r>
            <a:endParaRPr lang="pl-PL" sz="1400" dirty="0"/>
          </a:p>
        </p:txBody>
      </p:sp>
      <p:pic>
        <p:nvPicPr>
          <p:cNvPr id="7" name="Obraz 6" descr="DSC09616 (800x532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435" y="1875627"/>
            <a:ext cx="2501348" cy="333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DSC09614 (800x532)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810" y="2187671"/>
            <a:ext cx="2510045" cy="333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DSC09617 (800x532)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082" y="2514455"/>
            <a:ext cx="2512632" cy="346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DSC09618 (800x532)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542" y="2752345"/>
            <a:ext cx="2518641" cy="346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DSC09619 (800x532)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15" y="3974260"/>
            <a:ext cx="3465858" cy="226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DSC09620 (800x532)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98" y="4225829"/>
            <a:ext cx="3481226" cy="226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DSC09621 (800x532)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269" y="4389526"/>
            <a:ext cx="3464321" cy="226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DSC09622 (800x532)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939" y="4547629"/>
            <a:ext cx="3464321" cy="2260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44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0" y="738155"/>
            <a:ext cx="6096000" cy="496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smtClean="0"/>
              <a:t>oby jak najrzadziej do stosowania</a:t>
            </a:r>
            <a:endParaRPr lang="pl-PL" sz="1400" dirty="0"/>
          </a:p>
        </p:txBody>
      </p:sp>
      <p:pic>
        <p:nvPicPr>
          <p:cNvPr id="5" name="Obraz 4" descr="DSC09623 (800x532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" y="1575753"/>
            <a:ext cx="5640705" cy="37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DSC09624 (800x532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16" y="2205162"/>
            <a:ext cx="5640705" cy="3779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02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382419" y="165790"/>
            <a:ext cx="10515600" cy="5299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 startAt="3"/>
            </a:pPr>
            <a:r>
              <a:rPr lang="pl-PL" dirty="0" smtClean="0"/>
              <a:t>sposób zakładania trójkąta ewakuacyjnego na poszkodowanego</a:t>
            </a:r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0" y="1032742"/>
            <a:ext cx="2630557" cy="4066032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67" y="1161951"/>
            <a:ext cx="2630557" cy="4066032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84" y="1032742"/>
            <a:ext cx="2630557" cy="4066032"/>
          </a:xfrm>
          <a:prstGeom prst="rect">
            <a:avLst/>
          </a:prstGeom>
        </p:spPr>
      </p:pic>
      <p:pic>
        <p:nvPicPr>
          <p:cNvPr id="8" name="Obraz 7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561" y="1161951"/>
            <a:ext cx="2630557" cy="4066032"/>
          </a:xfrm>
          <a:prstGeom prst="rect">
            <a:avLst/>
          </a:prstGeom>
        </p:spPr>
      </p:pic>
      <p:pic>
        <p:nvPicPr>
          <p:cNvPr id="9" name="Obraz 8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679" y="695739"/>
            <a:ext cx="4118513" cy="60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4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Metryka prezentacji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91678" y="2802835"/>
            <a:ext cx="8362122" cy="3374128"/>
          </a:xfrm>
        </p:spPr>
        <p:txBody>
          <a:bodyPr/>
          <a:lstStyle/>
          <a:p>
            <a:r>
              <a:rPr lang="pl-PL" b="1" dirty="0"/>
              <a:t>Data powstania pierwowzoru</a:t>
            </a:r>
            <a:r>
              <a:rPr lang="pl-PL" dirty="0"/>
              <a:t>: </a:t>
            </a:r>
            <a:r>
              <a:rPr lang="pl-PL" dirty="0" smtClean="0"/>
              <a:t>11.05.2019 r.</a:t>
            </a:r>
            <a:endParaRPr lang="pl-PL" dirty="0"/>
          </a:p>
          <a:p>
            <a:r>
              <a:rPr lang="pl-PL" b="1" dirty="0"/>
              <a:t>Data ostatniej aktualizacji</a:t>
            </a:r>
            <a:r>
              <a:rPr lang="pl-PL" dirty="0"/>
              <a:t>: </a:t>
            </a:r>
            <a:r>
              <a:rPr lang="pl-PL" dirty="0" smtClean="0"/>
              <a:t>27.06.2019 r.</a:t>
            </a:r>
            <a:endParaRPr lang="pl-PL" dirty="0"/>
          </a:p>
          <a:p>
            <a:r>
              <a:rPr lang="pl-PL" b="1" dirty="0"/>
              <a:t>Bieżący numer wersji</a:t>
            </a:r>
            <a:r>
              <a:rPr lang="pl-PL" dirty="0"/>
              <a:t>: 1</a:t>
            </a:r>
          </a:p>
          <a:p>
            <a:r>
              <a:rPr lang="pl-PL" b="1" dirty="0"/>
              <a:t>Autor: </a:t>
            </a:r>
            <a:r>
              <a:rPr lang="pl-PL" dirty="0" smtClean="0"/>
              <a:t>mł. bryg. Paweł Brunecki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9491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 autora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51113"/>
            <a:ext cx="10515600" cy="5102087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pl-PL" dirty="0" smtClean="0"/>
              <a:t>	</a:t>
            </a:r>
            <a:r>
              <a:rPr lang="pl-PL" sz="4400" i="1" dirty="0" smtClean="0"/>
              <a:t>Niniejszym zezwalam każdemu z użytkowników na dokonywanie zmian w treściach prezentacji. Jednocześnie mam ogromną prośbę o przesyłanie do mnie Waszych pomysłów dotyczących ulepszeń przedmiotowego materiału na adres </a:t>
            </a:r>
            <a:r>
              <a:rPr lang="pl-PL" sz="4400" i="1" dirty="0" smtClean="0">
                <a:hlinkClick r:id="rId2"/>
              </a:rPr>
              <a:t>pbrunecki@kgpsp.gov.pl</a:t>
            </a:r>
            <a:r>
              <a:rPr lang="pl-PL" sz="4400" i="1" dirty="0" smtClean="0"/>
              <a:t>. Może proponowane zmiany będą na tyle istotne, iż zostanie przygotowana kolejna wersja prezentacji.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pl-PL" sz="4400" i="1" dirty="0"/>
              <a:t>	</a:t>
            </a:r>
            <a:r>
              <a:rPr lang="pl-PL" sz="4400" i="1" dirty="0" smtClean="0"/>
              <a:t>W przypadku przesyłania fotografii, rysunków czy szkiców proszę ich </a:t>
            </a:r>
            <a:r>
              <a:rPr lang="pl-PL" sz="4400" i="1" dirty="0"/>
              <a:t>autorów </a:t>
            </a:r>
            <a:r>
              <a:rPr lang="pl-PL" sz="4400" i="1" dirty="0" smtClean="0"/>
              <a:t/>
            </a:r>
            <a:br>
              <a:rPr lang="pl-PL" sz="4400" i="1" dirty="0" smtClean="0"/>
            </a:br>
            <a:r>
              <a:rPr lang="pl-PL" sz="4400" i="1" dirty="0" smtClean="0"/>
              <a:t>o równoczesne </a:t>
            </a:r>
            <a:r>
              <a:rPr lang="pl-PL" sz="4400" i="1" dirty="0"/>
              <a:t>wyrażenie </a:t>
            </a:r>
            <a:r>
              <a:rPr lang="pl-PL" sz="4400" i="1" dirty="0" smtClean="0"/>
              <a:t>zgody na wykorzystanie ich materiałów do kolejnej publikacji.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pl-PL" sz="4400" i="1" u="sng" dirty="0" smtClean="0"/>
              <a:t>Razem możemy więcej.</a:t>
            </a:r>
          </a:p>
          <a:p>
            <a:pPr marL="0" indent="0" algn="ctr">
              <a:buNone/>
            </a:pPr>
            <a:endParaRPr lang="pl-PL" sz="4400" i="1" dirty="0" smtClean="0"/>
          </a:p>
          <a:p>
            <a:pPr marL="0" indent="0" algn="r">
              <a:buNone/>
            </a:pPr>
            <a:endParaRPr lang="pl-PL" sz="3600" i="1" dirty="0" smtClean="0"/>
          </a:p>
          <a:p>
            <a:pPr marL="0" indent="0" algn="r">
              <a:buNone/>
            </a:pPr>
            <a:r>
              <a:rPr lang="pl-PL" sz="3600" i="1" dirty="0" smtClean="0"/>
              <a:t>mł. bryg. Paweł Brunecki</a:t>
            </a:r>
            <a:endParaRPr lang="pl-PL" sz="3600" i="1" dirty="0"/>
          </a:p>
        </p:txBody>
      </p:sp>
    </p:spTree>
    <p:extLst>
      <p:ext uri="{BB962C8B-B14F-4D97-AF65-F5344CB8AC3E}">
        <p14:creationId xmlns:p14="http://schemas.microsoft.com/office/powerpoint/2010/main" val="32549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 autora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64360"/>
            <a:ext cx="10515600" cy="48152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i="1" dirty="0" smtClean="0"/>
              <a:t>Poniższa prezentacja, jest odpowiedzią na potrzebę ujednolicenia przekazywanych treści na szkoleniu RWZP. Materiał w niej zawarty </a:t>
            </a:r>
            <a:br>
              <a:rPr lang="pl-PL" i="1" dirty="0" smtClean="0"/>
            </a:br>
            <a:r>
              <a:rPr lang="pl-PL" i="1" dirty="0" smtClean="0"/>
              <a:t>nieznacznie różni się od obecnych Zasad, Programu szkolenia </a:t>
            </a:r>
            <a:br>
              <a:rPr lang="pl-PL" i="1" dirty="0" smtClean="0"/>
            </a:br>
            <a:r>
              <a:rPr lang="pl-PL" i="1" dirty="0" smtClean="0"/>
              <a:t>i </a:t>
            </a:r>
            <a:r>
              <a:rPr lang="pl-PL" i="1" dirty="0" err="1" smtClean="0"/>
              <a:t>I</a:t>
            </a:r>
            <a:r>
              <a:rPr lang="pl-PL" i="1" dirty="0" smtClean="0"/>
              <a:t> wydania skryptu. Jednakże te różnice to zapowiedź, kierunek zmian </a:t>
            </a:r>
            <a:br>
              <a:rPr lang="pl-PL" i="1" dirty="0" smtClean="0"/>
            </a:br>
            <a:r>
              <a:rPr lang="pl-PL" i="1" dirty="0" smtClean="0"/>
              <a:t>w jakim ma podążać ta dziedzina ratownictwa. Prezentacja powstała na podstawie II wydania skryptu do RWZP (w trakcie podpisywania) – materiału zweryfikowanego przez środowisko „wysokościowe” </a:t>
            </a:r>
            <a:br>
              <a:rPr lang="pl-PL" i="1" dirty="0" smtClean="0"/>
            </a:br>
            <a:r>
              <a:rPr lang="pl-PL" i="1" dirty="0" smtClean="0"/>
              <a:t>i zaakceptowanego. </a:t>
            </a:r>
          </a:p>
          <a:p>
            <a:pPr marL="0" indent="0" algn="just">
              <a:buNone/>
            </a:pPr>
            <a:endParaRPr lang="pl-PL" sz="1600" i="1" dirty="0"/>
          </a:p>
          <a:p>
            <a:pPr marL="0" indent="0" algn="just">
              <a:buNone/>
            </a:pPr>
            <a:r>
              <a:rPr lang="pl-PL" i="1" dirty="0" smtClean="0"/>
              <a:t>Liczę, że choć trochę odciąży Was ten materiał podczas trudnej roli, jaką jest szkolenie/doskonalenie środowiska strażackiego.</a:t>
            </a:r>
          </a:p>
          <a:p>
            <a:pPr marL="0" indent="0" algn="r">
              <a:buNone/>
            </a:pPr>
            <a:r>
              <a:rPr lang="pl-PL" sz="2000" i="1" dirty="0" smtClean="0"/>
              <a:t>mł. bryg. Paweł Brunecki</a:t>
            </a:r>
            <a:endParaRPr lang="pl-PL" sz="2000" i="1" dirty="0"/>
          </a:p>
        </p:txBody>
      </p:sp>
    </p:spTree>
    <p:extLst>
      <p:ext uri="{BB962C8B-B14F-4D97-AF65-F5344CB8AC3E}">
        <p14:creationId xmlns:p14="http://schemas.microsoft.com/office/powerpoint/2010/main" val="17401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38200" y="904352"/>
            <a:ext cx="10515600" cy="4810648"/>
          </a:xfrm>
        </p:spPr>
        <p:txBody>
          <a:bodyPr>
            <a:noAutofit/>
          </a:bodyPr>
          <a:lstStyle/>
          <a:p>
            <a:pPr marL="715962">
              <a:lnSpc>
                <a:spcPct val="150000"/>
              </a:lnSpc>
            </a:pPr>
            <a:r>
              <a:rPr lang="pl-PL" b="1" dirty="0" smtClean="0"/>
              <a:t>Techniki </a:t>
            </a:r>
            <a:r>
              <a:rPr lang="pl-PL" b="1" dirty="0"/>
              <a:t>ratownicze i ewakuacyjne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838200" y="365125"/>
            <a:ext cx="5045765" cy="1076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Temat 5.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5484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Techniki opuszczania i wciągania ratownika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4657" y="1629682"/>
            <a:ext cx="10515600" cy="5299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układ 1:2, technika dwóch lin, przez krawędź</a:t>
            </a:r>
            <a:endParaRPr lang="pl-PL" dirty="0"/>
          </a:p>
        </p:txBody>
      </p:sp>
      <p:pic>
        <p:nvPicPr>
          <p:cNvPr id="4" name="Obraz 3" descr="DSC09636 (800x532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0" y="2355574"/>
            <a:ext cx="5950226" cy="381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DSC09635 (800x532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991" y="2612649"/>
            <a:ext cx="5950226" cy="381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DSC09634 (800x532)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52" y="2885523"/>
            <a:ext cx="5950226" cy="38139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1" y="3429000"/>
            <a:ext cx="1785730" cy="115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800" dirty="0" smtClean="0"/>
              <a:t>stanowiska </a:t>
            </a:r>
            <a:br>
              <a:rPr lang="pl-PL" sz="1800" dirty="0" smtClean="0"/>
            </a:br>
            <a:r>
              <a:rPr lang="pl-PL" sz="1800" dirty="0" smtClean="0"/>
              <a:t>w </a:t>
            </a:r>
            <a:br>
              <a:rPr lang="pl-PL" sz="1800" dirty="0" smtClean="0"/>
            </a:br>
            <a:r>
              <a:rPr lang="pl-PL" sz="1800" dirty="0" smtClean="0"/>
              <a:t>układzie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1014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0" y="586409"/>
            <a:ext cx="6095999" cy="377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800" dirty="0" smtClean="0"/>
              <a:t>opuszczanie ratownika do poszkodowanego</a:t>
            </a:r>
            <a:endParaRPr lang="pl-PL" sz="1800" dirty="0"/>
          </a:p>
        </p:txBody>
      </p:sp>
      <p:pic>
        <p:nvPicPr>
          <p:cNvPr id="5" name="Obraz 4" descr="DSC09637 (800x532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5" y="1087300"/>
            <a:ext cx="3016374" cy="445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DSC09638 (800x532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26" y="2001700"/>
            <a:ext cx="3016374" cy="44587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6095999" y="2239617"/>
            <a:ext cx="6095999" cy="377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800" dirty="0" smtClean="0"/>
              <a:t>wyciąganie ratownika w układzie 1:2</a:t>
            </a:r>
            <a:endParaRPr lang="pl-PL" sz="1800" dirty="0"/>
          </a:p>
        </p:txBody>
      </p:sp>
      <p:pic>
        <p:nvPicPr>
          <p:cNvPr id="10" name="Obraz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58" y="2617304"/>
            <a:ext cx="2379345" cy="3599815"/>
          </a:xfrm>
          <a:prstGeom prst="rect">
            <a:avLst/>
          </a:prstGeom>
        </p:spPr>
      </p:pic>
      <p:pic>
        <p:nvPicPr>
          <p:cNvPr id="11" name="Obraz 10" descr="DSC09641 (800x532)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859" y="2994991"/>
            <a:ext cx="3730776" cy="229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DSC09642 (800x532)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10" y="3316668"/>
            <a:ext cx="3730778" cy="229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 descr="DSC09643 (800x532)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862" y="3763929"/>
            <a:ext cx="3730776" cy="2297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21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Techniki opuszczania i wciągania ratownika wraz z poszkodowanym</a:t>
            </a:r>
            <a:endParaRPr lang="pl-PL" b="1" dirty="0"/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60192"/>
            <a:ext cx="10515600" cy="5299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układ do wyciągania lub opuszczania z przełożeniem 1:4</a:t>
            </a:r>
            <a:endParaRPr lang="pl-PL" dirty="0"/>
          </a:p>
        </p:txBody>
      </p:sp>
      <p:pic>
        <p:nvPicPr>
          <p:cNvPr id="5" name="Obraz 4" descr="DSC09586 (800x532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2" y="2290141"/>
            <a:ext cx="3766075" cy="245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DSC09587 (800x532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27" y="4241815"/>
            <a:ext cx="3766075" cy="245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DSC09589 (800x532)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16" y="2290140"/>
            <a:ext cx="3766075" cy="245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DSC09588 (800x532)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11" y="4220043"/>
            <a:ext cx="3766075" cy="2452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30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534827" y="334755"/>
            <a:ext cx="8705232" cy="5299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 startAt="2"/>
            </a:pPr>
            <a:r>
              <a:rPr lang="pl-PL" dirty="0" smtClean="0"/>
              <a:t>wyciąganie poszkodowanego wraz z ratownikiem</a:t>
            </a:r>
            <a:endParaRPr lang="pl-PL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639417" y="1119973"/>
            <a:ext cx="4870174" cy="669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smtClean="0"/>
              <a:t>przygotowanie </a:t>
            </a:r>
            <a:r>
              <a:rPr lang="pl-PL" sz="1800" dirty="0"/>
              <a:t>stanowiska na trójnogu do podjęcia </a:t>
            </a:r>
            <a:r>
              <a:rPr lang="pl-PL" sz="1800" dirty="0" smtClean="0"/>
              <a:t>poszkodowanego</a:t>
            </a:r>
            <a:endParaRPr lang="pl-PL" sz="1400" dirty="0"/>
          </a:p>
        </p:txBody>
      </p:sp>
      <p:pic>
        <p:nvPicPr>
          <p:cNvPr id="6" name="Obraz 5" descr="DSC09590 (532x800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7" y="1789043"/>
            <a:ext cx="2695575" cy="404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DSC09593 (800x532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60" y="2044312"/>
            <a:ext cx="2695575" cy="404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DSC09598 (800x532)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957" y="2186610"/>
            <a:ext cx="2357078" cy="334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DSC09599 (800x532)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979" y="2633870"/>
            <a:ext cx="2357078" cy="334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DSC09600 (800x532)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001" y="3001618"/>
            <a:ext cx="2357078" cy="334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DSC09602 (800x532)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23" y="3369366"/>
            <a:ext cx="2357078" cy="334555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9283148" y="2044312"/>
            <a:ext cx="2908852" cy="669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smtClean="0"/>
              <a:t>przygotowanie aparatu powietrznego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2140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0" y="623016"/>
            <a:ext cx="6096000" cy="669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smtClean="0"/>
              <a:t>stanowisko zabezpieczające (druga lina)</a:t>
            </a:r>
            <a:endParaRPr lang="pl-PL" sz="1400" dirty="0"/>
          </a:p>
        </p:txBody>
      </p:sp>
      <p:pic>
        <p:nvPicPr>
          <p:cNvPr id="5" name="Obraz 4" descr="DSC09604 (800x532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3" y="1212573"/>
            <a:ext cx="5695121" cy="39160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6092687" y="1707795"/>
            <a:ext cx="6096000" cy="496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dirty="0" smtClean="0"/>
              <a:t>trójkąt ewakuacyjny</a:t>
            </a:r>
            <a:endParaRPr lang="pl-PL" sz="1400" dirty="0"/>
          </a:p>
        </p:txBody>
      </p:sp>
      <p:pic>
        <p:nvPicPr>
          <p:cNvPr id="7" name="Obraz 6" descr="DSC09607 (800x532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375" y="2181398"/>
            <a:ext cx="3049298" cy="4415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5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09611 (800x532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31" y="202716"/>
            <a:ext cx="6554678" cy="426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4"/>
          <a:stretch>
            <a:fillRect/>
          </a:stretch>
        </p:blipFill>
        <p:spPr>
          <a:xfrm>
            <a:off x="7600025" y="1775943"/>
            <a:ext cx="3293262" cy="479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706</Words>
  <Application>Microsoft Office PowerPoint</Application>
  <PresentationFormat>Niestandardowy</PresentationFormat>
  <Paragraphs>90</Paragraphs>
  <Slides>14</Slides>
  <Notes>9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Szkolenie z ratownictwa wysokościowego realizowanego przez ksrg w zakresie podstawowym</vt:lpstr>
      <vt:lpstr>Od autora</vt:lpstr>
      <vt:lpstr>Techniki ratownicze i ewakuacyjne.</vt:lpstr>
      <vt:lpstr>Techniki opuszczania i wciągania ratownika</vt:lpstr>
      <vt:lpstr>Prezentacja programu PowerPoint</vt:lpstr>
      <vt:lpstr>Techniki opuszczania i wciągania ratownika wraz z poszkodowanym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Metryka prezentacji</vt:lpstr>
      <vt:lpstr>Od autora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 z ratownictwa wysokościowego realizowanego przez ksrg w zakresie podstawowym</dc:title>
  <dc:creator>Brunecki Paweł</dc:creator>
  <cp:lastModifiedBy>Stajszczak Magdalena</cp:lastModifiedBy>
  <cp:revision>132</cp:revision>
  <dcterms:created xsi:type="dcterms:W3CDTF">2019-05-07T09:56:03Z</dcterms:created>
  <dcterms:modified xsi:type="dcterms:W3CDTF">2019-06-28T09:56:39Z</dcterms:modified>
</cp:coreProperties>
</file>