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59" r:id="rId6"/>
    <p:sldId id="260" r:id="rId7"/>
    <p:sldId id="263" r:id="rId8"/>
    <p:sldId id="262" r:id="rId9"/>
    <p:sldId id="261" r:id="rId10"/>
    <p:sldId id="265" r:id="rId11"/>
    <p:sldId id="266" r:id="rId12"/>
    <p:sldId id="268" r:id="rId13"/>
    <p:sldId id="267" r:id="rId14"/>
    <p:sldId id="258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41" autoAdjust="0"/>
  </p:normalViewPr>
  <p:slideViewPr>
    <p:cSldViewPr snapToGrid="0">
      <p:cViewPr varScale="1">
        <p:scale>
          <a:sx n="104" d="100"/>
          <a:sy n="104" d="100"/>
        </p:scale>
        <p:origin x="1074" y="-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30832\Documents\Projekty\Digitalizacja%20Polskiej%20Szko&#322;y%20Telewizyjnej%20i%20Filmowej\Raport%20ko&#324;cowy\bud&#380;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Arkusz1!$C$3</c:f>
              <c:strCache>
                <c:ptCount val="1"/>
                <c:pt idx="0">
                  <c:v>wkład własny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Arkusz1!$D$2:$E$2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Arkusz1!$D$3:$E$3</c:f>
              <c:numCache>
                <c:formatCode>_(* #,##0.00_);_(* \(#,##0.00\);_(* "-"??_);_(@_)</c:formatCode>
                <c:ptCount val="2"/>
                <c:pt idx="0">
                  <c:v>20888954.600000001</c:v>
                </c:pt>
                <c:pt idx="1">
                  <c:v>17810094.41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7D-4596-A48E-8A5CE98E97DF}"/>
            </c:ext>
          </c:extLst>
        </c:ser>
        <c:ser>
          <c:idx val="1"/>
          <c:order val="1"/>
          <c:tx>
            <c:strRef>
              <c:f>Arkusz1!$C$4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Arkusz1!$D$2:$E$2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Arkusz1!$D$4:$E$4</c:f>
              <c:numCache>
                <c:formatCode>_(* #,##0.00_);_(* \(#,##0.00\);_(* "-"??_);_(@_)</c:formatCode>
                <c:ptCount val="2"/>
                <c:pt idx="0">
                  <c:v>59891045.399999999</c:v>
                </c:pt>
                <c:pt idx="1">
                  <c:v>48297934.630000003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7D-4596-A48E-8A5CE98E9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0197471"/>
        <c:axId val="1489272303"/>
      </c:barChart>
      <c:catAx>
        <c:axId val="1420197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89272303"/>
        <c:crosses val="autoZero"/>
        <c:auto val="1"/>
        <c:lblAlgn val="ctr"/>
        <c:lblOffset val="100"/>
        <c:noMultiLvlLbl val="0"/>
      </c:catAx>
      <c:valAx>
        <c:axId val="1489272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20197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5306408102739768"/>
          <c:y val="5.6133712452610104E-2"/>
          <c:w val="0.34106499991270495"/>
          <c:h val="7.82160746708515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BCA28-3A81-4274-9AF4-349B3DF7B961}" type="datetimeFigureOut">
              <a:rPr lang="pl-PL" smtClean="0"/>
              <a:t>29.05.2020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C60FA-3878-4E2C-92D2-1364F95402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84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F54AC-AB62-47BD-BEC9-3FDA81926090}" type="datetime1">
              <a:rPr lang="pl-PL" smtClean="0"/>
              <a:t>29.05.2020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BE213-0118-4E0A-8CB3-BDEB472E8BFA}" type="datetime1">
              <a:rPr lang="pl-PL" smtClean="0"/>
              <a:t>29.05.2020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49444-BC22-4752-A0C2-A8307BD2F3F6}" type="datetime1">
              <a:rPr lang="pl-PL" smtClean="0"/>
              <a:t>29.05.2020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3481E-3FB2-444C-85CA-4020DECAEB6E}" type="datetime1">
              <a:rPr lang="pl-PL" smtClean="0"/>
              <a:t>29.05.2020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5C5D-8E4B-48EE-ACD2-503720159E97}" type="datetime1">
              <a:rPr lang="pl-PL" smtClean="0"/>
              <a:t>29.05.2020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7D38-8702-43C3-9501-492E40A9926D}" type="datetime1">
              <a:rPr lang="pl-PL" smtClean="0"/>
              <a:t>29.05.2020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E83B-588F-4C1C-BAFC-FA71BAE93BD6}" type="datetime1">
              <a:rPr lang="pl-PL" smtClean="0"/>
              <a:t>29.05.2020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DE50-19BD-4D54-9A06-07AACCD3E560}" type="datetime1">
              <a:rPr lang="pl-PL" smtClean="0"/>
              <a:t>29.05.2020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0BFE1-C42F-4451-BE34-B3ADB33D0243}" type="datetime1">
              <a:rPr lang="pl-PL" smtClean="0"/>
              <a:t>29.05.2020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DE1B8-D532-49E4-998A-65585F9A9CEC}" type="datetime1">
              <a:rPr lang="pl-PL" smtClean="0"/>
              <a:t>29.05.2020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4D35-D86D-4395-9B7D-61A0597D17EE}" type="datetime1">
              <a:rPr lang="pl-PL" smtClean="0"/>
              <a:t>29.05.2020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5F169-8412-46D7-BBC9-666FC6C5C499}" type="datetime1">
              <a:rPr lang="pl-PL" smtClean="0"/>
              <a:t>29.05.2020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600" b="1" dirty="0">
                <a:solidFill>
                  <a:schemeClr val="bg1"/>
                </a:solidFill>
                <a:cs typeface="Calibri"/>
              </a:rPr>
              <a:t>Raport końcowy projektu:</a:t>
            </a:r>
            <a:br>
              <a:rPr lang="pl-PL" sz="3600" b="1" dirty="0">
                <a:solidFill>
                  <a:schemeClr val="bg1"/>
                </a:solidFill>
                <a:cs typeface="Calibri"/>
              </a:rPr>
            </a:br>
            <a:r>
              <a:rPr lang="pl-PL" sz="3600" b="1" dirty="0">
                <a:solidFill>
                  <a:schemeClr val="bg1"/>
                </a:solidFill>
                <a:cs typeface="Calibri"/>
              </a:rPr>
              <a:t>Digitalizacja Polskiej Szkoły Telewizyjnej i Filmowej z Archiwum TVP S.A.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10401225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co najmniej 5 lat od zakończenia realizacji projektu (2024)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Środki własne, kredyt obrotowy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 </a:t>
            </a:r>
            <a:r>
              <a:rPr lang="pl-PL" b="1" dirty="0">
                <a:solidFill>
                  <a:srgbClr val="002060"/>
                </a:solidFill>
              </a:rPr>
              <a:t>Brak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336242"/>
              </p:ext>
            </p:extLst>
          </p:nvPr>
        </p:nvGraphicFramePr>
        <p:xfrm>
          <a:off x="767405" y="4218661"/>
          <a:ext cx="10729194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9724701" cy="48263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b="1" dirty="0"/>
              <a:t>Digitalizacja Polskiej Szkoły Telewizyjnej i Filmowej z Archiwum TVP S.A.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b="1" dirty="0"/>
              <a:t>Minister Kultury i Dziedzictwa Narodow</a:t>
            </a:r>
            <a:r>
              <a:rPr lang="pl-PL" dirty="0"/>
              <a:t>ego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b="1" dirty="0"/>
              <a:t>Telewizja Polska Spółka Akcyjna.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-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112478"/>
            <a:ext cx="12192000" cy="4826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28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98749" y="4606703"/>
            <a:ext cx="11609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/>
              <a:t>Poprawa jakości wypełniania przez Telewizję Polską publicznej misji poprzez szersze udostępnianie zasobów dziedzictwa kulturowego. </a:t>
            </a:r>
          </a:p>
          <a:p>
            <a:pPr algn="just"/>
            <a:r>
              <a:rPr lang="pl-PL" sz="1600" dirty="0"/>
              <a:t>Cel bezpośredni zostanie osiągnięty dzięki realizacji szeregu celów pośrednich: zmniejszenie barier w dostępie do zasobów dziedzictwa kulturowego, lepsza jakość cyfrowo udostępnianych zasobów dziedzictwa kulturowego, większa liczba </a:t>
            </a:r>
            <a:r>
              <a:rPr lang="pl-PL" sz="1600" dirty="0" err="1"/>
              <a:t>digitalizowanych</a:t>
            </a:r>
            <a:r>
              <a:rPr lang="pl-PL" sz="1600" dirty="0"/>
              <a:t> audycji, poprawa zaplecza technologicznego pozwalającego na digitalizację i rekonstrukcję zasobów dziedzictwa kulturowego, polepszenie możliwości ponownego wykorzystania </a:t>
            </a:r>
            <a:r>
              <a:rPr lang="pl-PL" sz="1600" dirty="0" err="1"/>
              <a:t>zdigitalizowanych</a:t>
            </a:r>
            <a:r>
              <a:rPr lang="pl-PL" sz="1600" dirty="0"/>
              <a:t> zasobów dziedzictwa kulturowego, poprawa wizerunku TVP jako instytucji aktywnie działającej na rzecz zachowania zasobów dziedzictwa kulturowego.</a:t>
            </a:r>
            <a:endParaRPr lang="pl-PL" sz="1600" i="1" dirty="0">
              <a:solidFill>
                <a:srgbClr val="0070C0"/>
              </a:solidFill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59C2DB06-CB43-4798-ADD8-5CD69CC8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659454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2016-10-23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2019-10-22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2016-10-23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2019-10-22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DDAFBED3-452F-4E76-8D40-448FE13A4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B659F7D-B7B1-4FB2-8F9D-26DF64C2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3</a:t>
            </a:fld>
            <a:endParaRPr lang="pl-PL"/>
          </a:p>
        </p:txBody>
      </p:sp>
      <p:graphicFrame>
        <p:nvGraphicFramePr>
          <p:cNvPr id="12" name="Wykres 11">
            <a:extLst>
              <a:ext uri="{FF2B5EF4-FFF2-40B4-BE49-F238E27FC236}">
                <a16:creationId xmlns:a16="http://schemas.microsoft.com/office/drawing/2014/main" id="{07835E87-D253-4B54-929D-0AB3F5E7D3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2329391"/>
              </p:ext>
            </p:extLst>
          </p:nvPr>
        </p:nvGraphicFramePr>
        <p:xfrm>
          <a:off x="3028950" y="4166563"/>
          <a:ext cx="6576868" cy="274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38000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193634"/>
            <a:ext cx="103796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W ramach realizacji projektu zrealizowano digitalizację około 670 godzin, rekonstrukcję cyfrową około 205 godzin a także udostępnienie około 670 godzin arcydzieł polskiej szkoły telewizyjnej i filmowej z Archiwum TVP S.A. wraz ze stworzeniem infrastruktury niezbędnej do realizacji projektu (urządzenia skanujące taśmę filmową lub narzędzia do </a:t>
            </a:r>
            <a:r>
              <a:rPr lang="pl-PL" dirty="0" err="1"/>
              <a:t>uplikowienia</a:t>
            </a:r>
            <a:r>
              <a:rPr lang="pl-PL" dirty="0"/>
              <a:t> wraz z liniami do rekonstrukcji materiałów audiowizualnych). Rezultatem projektu jest znacząca liczba materiałów cyfrowych (łącznie 836 pozycji), w postaci plikowej o istotnej wartości artystycznej, społecznej i kulturowej. Wyniki projektu stanowią cenny materiał programowy dla udostępnienia tradycyjnego oraz dystrybucji w nowych kanałach interaktywnych. Materiały audiowizualne, wybrane dla projektu, zostały poddane procesom digitalizacji i częściowo procesom rekonstrukcji cyfrowej, co zapewni im ochronę przed zniszczeniem, wynikającym z nieuniknionej degradacji zapisu treści audiowizualnej. Dodatkową wartością tego projektu jest poprawa jakości technicznej wybranego zasobu, która będzie zauważalna dla użytkowników końcowych podczas ich udostępniania. Bardzo ważną korzyścią wynikającą z dużego skomplikowania technologicznego tego projektu jest także podniesienie kompetencji pracowników TVP i stworzenie zespołu wysoko wykwalifikowanych specjalistów, w dziedzinie związanej z digitalizacją i rekonstrukcją cyfrową materiałów audiowizualnych.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534EC242-5A5D-4C8D-A810-19F3EA0D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83A714F-E6DF-4D8E-86B4-B1AF64EE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15140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65683" y="1860082"/>
            <a:ext cx="109452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/>
              <a:t>Realizacja projektu przyczyniła się do realizacji celów określonych przez PO PC. Cele projektu są spójne z Celem szczegółowym 4: „Cyfrowa dostępność i użyteczność informacji sektora publicznego” w ramach Osi priorytetowej II: „E-administracja i otwarty rząd” w PO Polska Cyfrowa 2014-2020. Realizacja projektu przyczyniła się do zniesienia bariery po stronie podaży treści audiowizualnych o szczególnym znaczeniu dla dziedzictwa kulturowego. Digitalizacja, częściowa rekonstrukcja i udostępnienie zbiorów wyeliminowało bariery przestrzeni i czasu w swobodnym dostępnie do </a:t>
            </a:r>
            <a:r>
              <a:rPr lang="pl-PL" sz="1600" dirty="0" err="1"/>
              <a:t>scyfryzowanych</a:t>
            </a:r>
            <a:r>
              <a:rPr lang="pl-PL" sz="1600" dirty="0"/>
              <a:t> materiałów, przy jednoczesnym podniesieniu ich jakości technicznej/audiowizualnej. Dodatkowo, ich jakość w wymiarze artystycznym, merytorycznym, kulturotwórczym czy historycznym powoduje, iż są to pozycje w znacznej części o znaczeniu ponadnarodowym, nie tylko dla polskiego, ale także europejskiego dziedzictwa kulturowego. Cele projektu komponują się zatem z założeniami Programu Operacyjnego Polska Cyfrowa 2014-2020 i posiadają bezpośredni wpływ na realizację oczekiwanych wskaźników rezultatu na poziomie Celu Szczegółowego 4 tego Programu, poprzez zwiększenie dostępności i użyteczności informacji udostępnianych w formie cyfrowej przez sektor publiczny. Na poziomie dokumentów europejskich, cele projektu wpisują się w strategię rozwojową „Europa 2020”, w ramach której jedną z 7 inicjatyw przewodnich jest Europejska Agenda Cyfrowa. Na poziomie krajowym cele projektu wpisują się w Krajową Inteligentną Specjalizację nr 19 – Inteligentne Technologie Kreacyjne Główny wskaźnik rezultatu projektu to Liczba pobrań/</a:t>
            </a:r>
            <a:r>
              <a:rPr lang="pl-PL" sz="1600" dirty="0" err="1"/>
              <a:t>odtworzeń</a:t>
            </a:r>
            <a:r>
              <a:rPr lang="pl-PL" sz="1600" dirty="0"/>
              <a:t> dokumentów zawierających informacje sektora publicznego, który jest monitorowany na bazie raportów generowanych przez system informatyczny. Wskaźnik ten został znacząco przekroczony w stosunku do zakładanej wartości. Po zakończeniu projektu wskaźnik będzie cyklicznie monitorowany.</a:t>
            </a:r>
          </a:p>
          <a:p>
            <a:pPr algn="just"/>
            <a:endParaRPr lang="pl-PL" sz="1600" dirty="0"/>
          </a:p>
          <a:p>
            <a:r>
              <a:rPr lang="pl-PL" sz="1600" dirty="0"/>
              <a:t>Wszystkie cele projektu oraz zakładane wskaźniki zostały zrealizowane 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15DF4F22-1C09-4D39-B140-C3E46382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B1F8682-D515-4BC4-A4E2-722EFC66D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integracja*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855393"/>
              </p:ext>
            </p:extLst>
          </p:nvPr>
        </p:nvGraphicFramePr>
        <p:xfrm>
          <a:off x="703385" y="2347558"/>
          <a:ext cx="10879014" cy="17118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7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1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7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1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Zdigitalizowane</a:t>
                      </a: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dokumenty zawierające informacje sektora publicznego  (836 pozycji)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2019-10-22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2019-10-22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Zintegrowano materiały wytworzone w czasie projektu z systemem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zapewniając dostęp do nich użytkownikom końcowym. Dostępny jest również interfejs API.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2BC06798-677D-434B-855A-6240B3D9E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C9AA9DA4-729A-4E8E-8B64-7D4E8E4C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712969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komplementarność*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120601"/>
              </p:ext>
            </p:extLst>
          </p:nvPr>
        </p:nvGraphicFramePr>
        <p:xfrm>
          <a:off x="695400" y="2338265"/>
          <a:ext cx="10801200" cy="2099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6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8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1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0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06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9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komplementarnych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2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Interfejs API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2019-10-22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2019-10-22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interfejs dla programistów (API) umożliwiający dostęp do strumienia audiowizualnego oraz do bazy danych zawierającej metadane o udostępnionych audycjach, spełniający wymaganie „5 Star Open Data” na poziomie 5 gwiazdek.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37302"/>
            <a:ext cx="7406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tx2"/>
                </a:solidFill>
              </a:rPr>
              <a:t>*należy usunąć slajd, jeżeli prezentowany zakres nie dotyczy projektu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C41EBCB8-AA64-4FB1-BB06-E5BDCF44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F016EC0-5DFC-44E3-A216-F33B7D43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2377" y="6356350"/>
            <a:ext cx="2743200" cy="365125"/>
          </a:xfrm>
        </p:spPr>
        <p:txBody>
          <a:bodyPr/>
          <a:lstStyle/>
          <a:p>
            <a:fld id="{5B0656B5-E990-4EE0-841A-EB418F63524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1730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878095"/>
              </p:ext>
            </p:extLst>
          </p:nvPr>
        </p:nvGraphicFramePr>
        <p:xfrm>
          <a:off x="695399" y="2235380"/>
          <a:ext cx="10801199" cy="371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101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&lt;&lt;należy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</a:rPr>
                        <a:t> wymienić zalecenia KRMC zgłoszone na etapie opiniowania opisu projektu&gt;&gt;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&lt;&lt;należy wskazać jedną z opcji:</a:t>
                      </a:r>
                    </a:p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niewykonane</a:t>
                      </a:r>
                    </a:p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 częściowo</a:t>
                      </a:r>
                    </a:p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 w całości&gt;&gt;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&lt;&lt;należy wskazać przyczynę niewykonania zalecenia w całości&gt;&gt;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384765"/>
              </p:ext>
            </p:extLst>
          </p:nvPr>
        </p:nvGraphicFramePr>
        <p:xfrm>
          <a:off x="695400" y="2360336"/>
          <a:ext cx="10801199" cy="1081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1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nd</a:t>
                      </a:r>
                      <a:endParaRPr lang="pl-PL" sz="1100" b="1" i="1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W ramach projektu </a:t>
                      </a:r>
                      <a:r>
                        <a:rPr lang="pl-PL" sz="11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zdigitalizowano</a:t>
                      </a: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 i udostępniono 836 pozycji </a:t>
                      </a:r>
                      <a:r>
                        <a:rPr lang="pl-PL" sz="1100" b="1" i="1" kern="1200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audiowizuwalnych</a:t>
                      </a:r>
                      <a:r>
                        <a:rPr lang="pl-PL" sz="1100" b="1" i="1" kern="12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. Nie powstał produkt ani e-usługa przetwarzający dane, który wymagał by omawianych zabezpieczeń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9affde3b-50dd-4e74-9e2c-6b9654ae514a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850</Words>
  <Application>Microsoft Office PowerPoint</Application>
  <PresentationFormat>Panoramiczny</PresentationFormat>
  <Paragraphs>80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Natorski, Artur</cp:lastModifiedBy>
  <cp:revision>27</cp:revision>
  <dcterms:created xsi:type="dcterms:W3CDTF">2017-01-27T12:50:17Z</dcterms:created>
  <dcterms:modified xsi:type="dcterms:W3CDTF">2020-05-29T07:13:31Z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