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302" r:id="rId2"/>
    <p:sldId id="533" r:id="rId3"/>
    <p:sldId id="599" r:id="rId4"/>
    <p:sldId id="678" r:id="rId5"/>
    <p:sldId id="499" r:id="rId6"/>
    <p:sldId id="659" r:id="rId7"/>
    <p:sldId id="553" r:id="rId8"/>
    <p:sldId id="618" r:id="rId9"/>
    <p:sldId id="679" r:id="rId10"/>
    <p:sldId id="651" r:id="rId11"/>
    <p:sldId id="494" r:id="rId12"/>
    <p:sldId id="475" r:id="rId13"/>
    <p:sldId id="477" r:id="rId14"/>
    <p:sldId id="680" r:id="rId15"/>
    <p:sldId id="676" r:id="rId16"/>
  </p:sldIdLst>
  <p:sldSz cx="12192000" cy="6858000"/>
  <p:notesSz cx="6858000" cy="9144000"/>
  <p:custDataLst>
    <p:tags r:id="rId18"/>
  </p:custData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CE30BFD3-3F82-4675-9330-B5BAD2A40B45}">
          <p14:sldIdLst>
            <p14:sldId id="302"/>
          </p14:sldIdLst>
        </p14:section>
        <p14:section name="Czym jest dobrostan (def, wg. p_ULC)" id="{266C1C4A-36EA-4DED-9070-D7067000D6C6}">
          <p14:sldIdLst>
            <p14:sldId id="533"/>
            <p14:sldId id="599"/>
            <p14:sldId id="678"/>
            <p14:sldId id="499"/>
          </p14:sldIdLst>
        </p14:section>
        <p14:section name="ANKIETA I ULC - info_ogólne_ankieta" id="{A97CAB36-D625-468F-8F0A-A0F47917E076}">
          <p14:sldIdLst>
            <p14:sldId id="659"/>
            <p14:sldId id="553"/>
          </p14:sldIdLst>
        </p14:section>
        <p14:section name="ULC - wyniki ankiety" id="{136C8F71-F911-4DF7-893B-35A96CFB1040}">
          <p14:sldIdLst>
            <p14:sldId id="618"/>
            <p14:sldId id="679"/>
          </p14:sldIdLst>
        </p14:section>
        <p14:section name="Ankieta II - LOGO, HASŁO, WIZJA" id="{8F0FA390-D583-4E01-A32A-6C1FE8D6476A}">
          <p14:sldIdLst>
            <p14:sldId id="651"/>
            <p14:sldId id="494"/>
          </p14:sldIdLst>
        </p14:section>
        <p14:section name="Analiza jezyka naturalnego" id="{DAF3ACE7-6729-4151-A045-8252DC771928}">
          <p14:sldIdLst>
            <p14:sldId id="475"/>
            <p14:sldId id="477"/>
            <p14:sldId id="680"/>
          </p14:sldIdLst>
        </p14:section>
        <p14:section name="Zespół" id="{A96259B7-75B1-4F91-BECA-DAA89851633F}">
          <p14:sldIdLst>
            <p14:sldId id="6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475" userDrawn="1">
          <p15:clr>
            <a:srgbClr val="A4A3A4"/>
          </p15:clr>
        </p15:guide>
        <p15:guide id="3" orient="horz" pos="125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R" initials="." lastIdx="1" clrIdx="0">
    <p:extLst>
      <p:ext uri="{19B8F6BF-5375-455C-9EA6-DF929625EA0E}">
        <p15:presenceInfo xmlns:p15="http://schemas.microsoft.com/office/powerpoint/2012/main" userId="L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8792B3"/>
    <a:srgbClr val="003399"/>
    <a:srgbClr val="DC3732"/>
    <a:srgbClr val="DC3631"/>
    <a:srgbClr val="DC3830"/>
    <a:srgbClr val="29225C"/>
    <a:srgbClr val="263A75"/>
    <a:srgbClr val="0D163B"/>
    <a:srgbClr val="1432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51" autoAdjust="0"/>
    <p:restoredTop sz="95268" autoAdjust="0"/>
  </p:normalViewPr>
  <p:slideViewPr>
    <p:cSldViewPr snapToGrid="0">
      <p:cViewPr varScale="1">
        <p:scale>
          <a:sx n="74" d="100"/>
          <a:sy n="74" d="100"/>
        </p:scale>
        <p:origin x="84" y="312"/>
      </p:cViewPr>
      <p:guideLst>
        <p:guide orient="horz" pos="2160"/>
        <p:guide pos="4475"/>
        <p:guide orient="horz" pos="1253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C14691-6A45-4DC1-AA34-10335559D714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1F48CD0-7718-40FD-B12A-AAA1232A6E76}">
      <dgm:prSet phldrT="[Tekst]" custT="1"/>
      <dgm:spPr/>
      <dgm:t>
        <a:bodyPr/>
        <a:lstStyle/>
        <a:p>
          <a:r>
            <a:rPr lang="pl-PL" sz="1300" b="1" dirty="0">
              <a:solidFill>
                <a:srgbClr val="FF0000"/>
              </a:solidFill>
            </a:rPr>
            <a:t>08.2024 </a:t>
          </a:r>
          <a:r>
            <a:rPr lang="pl-PL" sz="1300" dirty="0">
              <a:solidFill>
                <a:schemeClr val="bg1"/>
              </a:solidFill>
            </a:rPr>
            <a:t>Akceptacja koncepcji projektu</a:t>
          </a:r>
        </a:p>
      </dgm:t>
    </dgm:pt>
    <dgm:pt modelId="{4D247EAF-F44E-48FD-BF52-42DE4D0494DB}" type="parTrans" cxnId="{F79E63E8-A05B-421C-A368-C0CED6950345}">
      <dgm:prSet/>
      <dgm:spPr/>
      <dgm:t>
        <a:bodyPr/>
        <a:lstStyle/>
        <a:p>
          <a:endParaRPr lang="pl-PL"/>
        </a:p>
      </dgm:t>
    </dgm:pt>
    <dgm:pt modelId="{CEA98B73-9C69-4235-85D4-BB214C710D11}" type="sibTrans" cxnId="{F79E63E8-A05B-421C-A368-C0CED6950345}">
      <dgm:prSet/>
      <dgm:spPr/>
      <dgm:t>
        <a:bodyPr/>
        <a:lstStyle/>
        <a:p>
          <a:endParaRPr lang="pl-PL"/>
        </a:p>
      </dgm:t>
    </dgm:pt>
    <dgm:pt modelId="{2AEF26DE-909A-4715-AB3E-9CF0C52EB472}">
      <dgm:prSet phldrT="[Tekst]" custT="1"/>
      <dgm:spPr/>
      <dgm:t>
        <a:bodyPr/>
        <a:lstStyle/>
        <a:p>
          <a:r>
            <a:rPr lang="pl-PL" sz="1300" b="1" dirty="0">
              <a:solidFill>
                <a:srgbClr val="FF0000"/>
              </a:solidFill>
            </a:rPr>
            <a:t>08. 2024 </a:t>
          </a:r>
          <a:r>
            <a:rPr lang="pl-PL" sz="1300" dirty="0">
              <a:solidFill>
                <a:schemeClr val="bg1"/>
              </a:solidFill>
            </a:rPr>
            <a:t>Powołanie zespołu kreatorów i ambasadorów </a:t>
          </a:r>
        </a:p>
      </dgm:t>
    </dgm:pt>
    <dgm:pt modelId="{87E26C9D-5D5D-469B-87F3-0539C675705B}" type="parTrans" cxnId="{77B742B5-8E91-4229-A5DA-79A6D148510C}">
      <dgm:prSet/>
      <dgm:spPr/>
      <dgm:t>
        <a:bodyPr/>
        <a:lstStyle/>
        <a:p>
          <a:endParaRPr lang="pl-PL"/>
        </a:p>
      </dgm:t>
    </dgm:pt>
    <dgm:pt modelId="{94BE118B-9102-44BE-A857-0C1DCCC470E1}" type="sibTrans" cxnId="{77B742B5-8E91-4229-A5DA-79A6D148510C}">
      <dgm:prSet/>
      <dgm:spPr/>
      <dgm:t>
        <a:bodyPr/>
        <a:lstStyle/>
        <a:p>
          <a:endParaRPr lang="pl-PL"/>
        </a:p>
      </dgm:t>
    </dgm:pt>
    <dgm:pt modelId="{07E8C17D-5915-4232-87E0-D9D58986B4B6}">
      <dgm:prSet phldrT="[Tekst]" custT="1"/>
      <dgm:spPr/>
      <dgm:t>
        <a:bodyPr/>
        <a:lstStyle/>
        <a:p>
          <a:r>
            <a:rPr lang="pl-PL" sz="1300" b="1" dirty="0">
              <a:solidFill>
                <a:srgbClr val="FF0000"/>
              </a:solidFill>
            </a:rPr>
            <a:t>09.2024</a:t>
          </a:r>
          <a:r>
            <a:rPr lang="pl-PL" sz="1300" dirty="0">
              <a:solidFill>
                <a:srgbClr val="FF0000"/>
              </a:solidFill>
            </a:rPr>
            <a:t> </a:t>
          </a:r>
          <a:r>
            <a:rPr lang="pl-PL" sz="1300" dirty="0">
              <a:solidFill>
                <a:schemeClr val="bg1"/>
              </a:solidFill>
            </a:rPr>
            <a:t>Badanie potrzeb i kondycji - Ankieta</a:t>
          </a:r>
        </a:p>
      </dgm:t>
    </dgm:pt>
    <dgm:pt modelId="{58813717-B846-4B37-8745-60604FD4BC7D}" type="parTrans" cxnId="{84AF1771-E7D1-4608-A7B3-EC3CA3A61B8E}">
      <dgm:prSet/>
      <dgm:spPr/>
      <dgm:t>
        <a:bodyPr/>
        <a:lstStyle/>
        <a:p>
          <a:endParaRPr lang="pl-PL"/>
        </a:p>
      </dgm:t>
    </dgm:pt>
    <dgm:pt modelId="{4DF7F1EB-3BE0-4B9C-A6C2-F7FC144EEAB3}" type="sibTrans" cxnId="{84AF1771-E7D1-4608-A7B3-EC3CA3A61B8E}">
      <dgm:prSet/>
      <dgm:spPr/>
      <dgm:t>
        <a:bodyPr/>
        <a:lstStyle/>
        <a:p>
          <a:endParaRPr lang="pl-PL"/>
        </a:p>
      </dgm:t>
    </dgm:pt>
    <dgm:pt modelId="{1A4F9F8B-2B0D-4588-85CB-0425483113C9}">
      <dgm:prSet custT="1"/>
      <dgm:spPr/>
      <dgm:t>
        <a:bodyPr/>
        <a:lstStyle/>
        <a:p>
          <a:r>
            <a:rPr lang="pl-PL" sz="1300" b="1" dirty="0">
              <a:solidFill>
                <a:srgbClr val="FF0000"/>
              </a:solidFill>
            </a:rPr>
            <a:t>09.2024</a:t>
          </a:r>
          <a:r>
            <a:rPr lang="pl-PL" sz="1300" dirty="0">
              <a:solidFill>
                <a:srgbClr val="FF0000"/>
              </a:solidFill>
            </a:rPr>
            <a:t> </a:t>
          </a:r>
        </a:p>
        <a:p>
          <a:r>
            <a:rPr lang="pl-PL" sz="1300" dirty="0">
              <a:solidFill>
                <a:schemeClr val="bg1"/>
              </a:solidFill>
            </a:rPr>
            <a:t>Logo</a:t>
          </a:r>
        </a:p>
        <a:p>
          <a:r>
            <a:rPr lang="pl-PL" sz="1300" dirty="0">
              <a:solidFill>
                <a:schemeClr val="bg1"/>
              </a:solidFill>
            </a:rPr>
            <a:t>Hasło</a:t>
          </a:r>
        </a:p>
      </dgm:t>
    </dgm:pt>
    <dgm:pt modelId="{7D72886B-80AC-4737-8562-79694ACC6205}" type="parTrans" cxnId="{3A77A84A-8319-4BA3-85E8-72A97FAACC3F}">
      <dgm:prSet/>
      <dgm:spPr/>
      <dgm:t>
        <a:bodyPr/>
        <a:lstStyle/>
        <a:p>
          <a:endParaRPr lang="pl-PL"/>
        </a:p>
      </dgm:t>
    </dgm:pt>
    <dgm:pt modelId="{124FD35A-4680-49E3-967F-C70604C19DB4}" type="sibTrans" cxnId="{3A77A84A-8319-4BA3-85E8-72A97FAACC3F}">
      <dgm:prSet/>
      <dgm:spPr/>
      <dgm:t>
        <a:bodyPr/>
        <a:lstStyle/>
        <a:p>
          <a:endParaRPr lang="pl-PL"/>
        </a:p>
      </dgm:t>
    </dgm:pt>
    <dgm:pt modelId="{4FEC49BA-5876-4EC4-B70F-E08FBBCB9B28}">
      <dgm:prSet custT="1"/>
      <dgm:spPr/>
      <dgm:t>
        <a:bodyPr/>
        <a:lstStyle/>
        <a:p>
          <a:r>
            <a:rPr lang="pl-PL" sz="1300" b="1" dirty="0">
              <a:solidFill>
                <a:srgbClr val="FF0000"/>
              </a:solidFill>
            </a:rPr>
            <a:t>10.2024 </a:t>
          </a:r>
        </a:p>
        <a:p>
          <a:r>
            <a:rPr lang="pl-PL" sz="1300" dirty="0">
              <a:solidFill>
                <a:schemeClr val="bg1"/>
              </a:solidFill>
            </a:rPr>
            <a:t>Analiza ilościowa i jakościowa wyników</a:t>
          </a:r>
        </a:p>
      </dgm:t>
    </dgm:pt>
    <dgm:pt modelId="{0A79454F-267C-4234-A136-B8E592D58570}" type="parTrans" cxnId="{B4AD63C2-ED81-4D09-9867-C4C6E83D583E}">
      <dgm:prSet/>
      <dgm:spPr/>
      <dgm:t>
        <a:bodyPr/>
        <a:lstStyle/>
        <a:p>
          <a:endParaRPr lang="pl-PL"/>
        </a:p>
      </dgm:t>
    </dgm:pt>
    <dgm:pt modelId="{0C11A2E7-0787-49D4-B331-525863968B97}" type="sibTrans" cxnId="{B4AD63C2-ED81-4D09-9867-C4C6E83D583E}">
      <dgm:prSet/>
      <dgm:spPr/>
      <dgm:t>
        <a:bodyPr/>
        <a:lstStyle/>
        <a:p>
          <a:endParaRPr lang="pl-PL"/>
        </a:p>
      </dgm:t>
    </dgm:pt>
    <dgm:pt modelId="{984C6390-BE1F-4E3F-9438-7C5F019095DB}">
      <dgm:prSet custT="1"/>
      <dgm:spPr/>
      <dgm:t>
        <a:bodyPr/>
        <a:lstStyle/>
        <a:p>
          <a:r>
            <a:rPr lang="pl-PL" sz="1300" b="1" dirty="0">
              <a:solidFill>
                <a:srgbClr val="FF0000"/>
              </a:solidFill>
            </a:rPr>
            <a:t>12.2024 </a:t>
          </a:r>
          <a:r>
            <a:rPr lang="pl-PL" sz="1300" dirty="0">
              <a:solidFill>
                <a:schemeClr val="bg1"/>
              </a:solidFill>
            </a:rPr>
            <a:t>Identyfikacja i ocena rozwiązań </a:t>
          </a:r>
          <a:r>
            <a:rPr lang="pl-PL" sz="1300" dirty="0" err="1">
              <a:solidFill>
                <a:schemeClr val="bg1"/>
              </a:solidFill>
            </a:rPr>
            <a:t>BeWell</a:t>
          </a:r>
          <a:endParaRPr lang="pl-PL" sz="1300" dirty="0">
            <a:solidFill>
              <a:schemeClr val="bg1"/>
            </a:solidFill>
          </a:endParaRPr>
        </a:p>
      </dgm:t>
    </dgm:pt>
    <dgm:pt modelId="{AD3A3909-BE96-486F-BCF4-970A465B5C7C}" type="parTrans" cxnId="{036136A0-945C-4D35-9E07-C1B7F878D390}">
      <dgm:prSet/>
      <dgm:spPr/>
      <dgm:t>
        <a:bodyPr/>
        <a:lstStyle/>
        <a:p>
          <a:endParaRPr lang="pl-PL"/>
        </a:p>
      </dgm:t>
    </dgm:pt>
    <dgm:pt modelId="{0C6E257D-04F0-423E-B824-77CCCADFD719}" type="sibTrans" cxnId="{036136A0-945C-4D35-9E07-C1B7F878D390}">
      <dgm:prSet/>
      <dgm:spPr/>
      <dgm:t>
        <a:bodyPr/>
        <a:lstStyle/>
        <a:p>
          <a:endParaRPr lang="pl-PL"/>
        </a:p>
      </dgm:t>
    </dgm:pt>
    <dgm:pt modelId="{1EF2EDBE-1236-45C8-9C73-7265B073CD6E}">
      <dgm:prSet custT="1"/>
      <dgm:spPr/>
      <dgm:t>
        <a:bodyPr/>
        <a:lstStyle/>
        <a:p>
          <a:r>
            <a:rPr lang="pl-PL" sz="1300" b="1" dirty="0">
              <a:solidFill>
                <a:srgbClr val="FF0000"/>
              </a:solidFill>
            </a:rPr>
            <a:t>Q1 2025 </a:t>
          </a:r>
        </a:p>
        <a:p>
          <a:r>
            <a:rPr lang="pl-PL" sz="1300" dirty="0">
              <a:solidFill>
                <a:schemeClr val="bg1"/>
              </a:solidFill>
            </a:rPr>
            <a:t>Program </a:t>
          </a:r>
          <a:r>
            <a:rPr lang="pl-PL" sz="1300" dirty="0" err="1">
              <a:solidFill>
                <a:schemeClr val="bg1"/>
              </a:solidFill>
            </a:rPr>
            <a:t>BeWell</a:t>
          </a:r>
          <a:r>
            <a:rPr lang="pl-PL" sz="1300" dirty="0">
              <a:solidFill>
                <a:schemeClr val="bg1"/>
              </a:solidFill>
            </a:rPr>
            <a:t>  </a:t>
          </a:r>
          <a:r>
            <a:rPr lang="en-AE" sz="1300" dirty="0">
              <a:solidFill>
                <a:schemeClr val="bg1"/>
              </a:solidFill>
            </a:rPr>
            <a:t>–</a:t>
          </a:r>
          <a:r>
            <a:rPr lang="pl-PL" sz="1300" dirty="0">
              <a:solidFill>
                <a:schemeClr val="bg1"/>
              </a:solidFill>
            </a:rPr>
            <a:t>kompleksowy harmonogram rozwiązań wspierających dobrostan pracowników ULC</a:t>
          </a:r>
        </a:p>
      </dgm:t>
    </dgm:pt>
    <dgm:pt modelId="{E6070768-F372-4A17-AB05-B887368BC54C}" type="parTrans" cxnId="{52CC87FC-5200-4953-8181-A98B5D2CFA42}">
      <dgm:prSet/>
      <dgm:spPr/>
      <dgm:t>
        <a:bodyPr/>
        <a:lstStyle/>
        <a:p>
          <a:endParaRPr lang="pl-PL"/>
        </a:p>
      </dgm:t>
    </dgm:pt>
    <dgm:pt modelId="{7303633B-DE5C-4E3F-A8C3-1E4AFDA48954}" type="sibTrans" cxnId="{52CC87FC-5200-4953-8181-A98B5D2CFA42}">
      <dgm:prSet/>
      <dgm:spPr/>
      <dgm:t>
        <a:bodyPr/>
        <a:lstStyle/>
        <a:p>
          <a:endParaRPr lang="pl-PL"/>
        </a:p>
      </dgm:t>
    </dgm:pt>
    <dgm:pt modelId="{14B7F83B-13D8-4BC6-A39D-42BBD5AD53EC}">
      <dgm:prSet custT="1"/>
      <dgm:spPr/>
      <dgm:t>
        <a:bodyPr/>
        <a:lstStyle/>
        <a:p>
          <a:r>
            <a:rPr lang="pl-PL" sz="1300" b="1" dirty="0">
              <a:solidFill>
                <a:srgbClr val="FF0000"/>
              </a:solidFill>
            </a:rPr>
            <a:t>10.2024 </a:t>
          </a:r>
          <a:r>
            <a:rPr lang="pl-PL" sz="1300" dirty="0">
              <a:solidFill>
                <a:schemeClr val="bg1"/>
              </a:solidFill>
            </a:rPr>
            <a:t>Wizja</a:t>
          </a:r>
        </a:p>
      </dgm:t>
    </dgm:pt>
    <dgm:pt modelId="{534BC1BF-AA87-45E0-8F04-D0010C5911AC}" type="parTrans" cxnId="{5575AAE1-8A2E-4183-8D7A-EACCE13AB51A}">
      <dgm:prSet/>
      <dgm:spPr/>
      <dgm:t>
        <a:bodyPr/>
        <a:lstStyle/>
        <a:p>
          <a:endParaRPr lang="pl-PL"/>
        </a:p>
      </dgm:t>
    </dgm:pt>
    <dgm:pt modelId="{9D878CA4-0A34-48C9-A169-B7B065513750}" type="sibTrans" cxnId="{5575AAE1-8A2E-4183-8D7A-EACCE13AB51A}">
      <dgm:prSet/>
      <dgm:spPr/>
      <dgm:t>
        <a:bodyPr/>
        <a:lstStyle/>
        <a:p>
          <a:endParaRPr lang="pl-PL"/>
        </a:p>
      </dgm:t>
    </dgm:pt>
    <dgm:pt modelId="{EAEBB180-702B-4267-87A7-36429C36B2A8}" type="pres">
      <dgm:prSet presAssocID="{12C14691-6A45-4DC1-AA34-10335559D714}" presName="Name0" presStyleCnt="0">
        <dgm:presLayoutVars>
          <dgm:dir/>
          <dgm:resizeHandles val="exact"/>
        </dgm:presLayoutVars>
      </dgm:prSet>
      <dgm:spPr/>
    </dgm:pt>
    <dgm:pt modelId="{E501D7DA-7B8E-49AD-834E-C1EB97FC116C}" type="pres">
      <dgm:prSet presAssocID="{12C14691-6A45-4DC1-AA34-10335559D714}" presName="arrow" presStyleLbl="bgShp" presStyleIdx="0" presStyleCnt="1"/>
      <dgm:spPr/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B47B125B-6FE6-4F23-A7F7-21DF2DDF7160}" type="pres">
      <dgm:prSet presAssocID="{12C14691-6A45-4DC1-AA34-10335559D714}" presName="points" presStyleCnt="0"/>
      <dgm:spPr/>
    </dgm:pt>
    <dgm:pt modelId="{D5F511BA-CEC9-4B2B-8BD9-29C726F513A2}" type="pres">
      <dgm:prSet presAssocID="{B1F48CD0-7718-40FD-B12A-AAA1232A6E76}" presName="compositeA" presStyleCnt="0"/>
      <dgm:spPr/>
    </dgm:pt>
    <dgm:pt modelId="{AD45446C-3311-413E-8290-5D0A7E0FB7DB}" type="pres">
      <dgm:prSet presAssocID="{B1F48CD0-7718-40FD-B12A-AAA1232A6E76}" presName="textA" presStyleLbl="revTx" presStyleIdx="0" presStyleCnt="8" custScaleX="161668">
        <dgm:presLayoutVars>
          <dgm:bulletEnabled val="1"/>
        </dgm:presLayoutVars>
      </dgm:prSet>
      <dgm:spPr/>
    </dgm:pt>
    <dgm:pt modelId="{E0B4DB5F-B427-4248-9995-6F3347720EAA}" type="pres">
      <dgm:prSet presAssocID="{B1F48CD0-7718-40FD-B12A-AAA1232A6E76}" presName="circleA" presStyleLbl="node1" presStyleIdx="0" presStyleCnt="8"/>
      <dgm:spPr/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DC18506C-2BEC-431F-A568-71AFA48B9628}" type="pres">
      <dgm:prSet presAssocID="{B1F48CD0-7718-40FD-B12A-AAA1232A6E76}" presName="spaceA" presStyleCnt="0"/>
      <dgm:spPr/>
    </dgm:pt>
    <dgm:pt modelId="{C9EBC0E9-28A6-49AE-B29C-BE8464B6247A}" type="pres">
      <dgm:prSet presAssocID="{CEA98B73-9C69-4235-85D4-BB214C710D11}" presName="space" presStyleCnt="0"/>
      <dgm:spPr/>
    </dgm:pt>
    <dgm:pt modelId="{3C7961BD-65B2-4E71-9877-AF4318EE8D7E}" type="pres">
      <dgm:prSet presAssocID="{2AEF26DE-909A-4715-AB3E-9CF0C52EB472}" presName="compositeB" presStyleCnt="0"/>
      <dgm:spPr/>
    </dgm:pt>
    <dgm:pt modelId="{296F0FBD-F3C5-4E57-9F5C-CB07B870CD59}" type="pres">
      <dgm:prSet presAssocID="{2AEF26DE-909A-4715-AB3E-9CF0C52EB472}" presName="textB" presStyleLbl="revTx" presStyleIdx="1" presStyleCnt="8" custScaleX="251159">
        <dgm:presLayoutVars>
          <dgm:bulletEnabled val="1"/>
        </dgm:presLayoutVars>
      </dgm:prSet>
      <dgm:spPr/>
    </dgm:pt>
    <dgm:pt modelId="{883EFB85-37BA-440C-A2E8-532DE3288FA3}" type="pres">
      <dgm:prSet presAssocID="{2AEF26DE-909A-4715-AB3E-9CF0C52EB472}" presName="circleB" presStyleLbl="node1" presStyleIdx="1" presStyleCnt="8"/>
      <dgm:spPr/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0D3E191C-7101-40BA-BD8C-B1040E78DE8D}" type="pres">
      <dgm:prSet presAssocID="{2AEF26DE-909A-4715-AB3E-9CF0C52EB472}" presName="spaceB" presStyleCnt="0"/>
      <dgm:spPr/>
    </dgm:pt>
    <dgm:pt modelId="{16F5BF73-70F9-4CC8-8086-4213F93255FA}" type="pres">
      <dgm:prSet presAssocID="{94BE118B-9102-44BE-A857-0C1DCCC470E1}" presName="space" presStyleCnt="0"/>
      <dgm:spPr/>
    </dgm:pt>
    <dgm:pt modelId="{C7736610-A957-40CA-B30A-6BDE8CB965BD}" type="pres">
      <dgm:prSet presAssocID="{07E8C17D-5915-4232-87E0-D9D58986B4B6}" presName="compositeA" presStyleCnt="0"/>
      <dgm:spPr/>
    </dgm:pt>
    <dgm:pt modelId="{64B70597-BFF3-442A-B705-3906AD2B422D}" type="pres">
      <dgm:prSet presAssocID="{07E8C17D-5915-4232-87E0-D9D58986B4B6}" presName="textA" presStyleLbl="revTx" presStyleIdx="2" presStyleCnt="8" custScaleX="170935">
        <dgm:presLayoutVars>
          <dgm:bulletEnabled val="1"/>
        </dgm:presLayoutVars>
      </dgm:prSet>
      <dgm:spPr/>
    </dgm:pt>
    <dgm:pt modelId="{3510D846-1681-45A3-9A1A-8E139FBF733D}" type="pres">
      <dgm:prSet presAssocID="{07E8C17D-5915-4232-87E0-D9D58986B4B6}" presName="circleA" presStyleLbl="node1" presStyleIdx="2" presStyleCnt="8" custLinFactNeighborX="3479" custLinFactNeighborY="0"/>
      <dgm:spPr/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32E50C29-86AC-43C1-85D9-80C3C49FE03F}" type="pres">
      <dgm:prSet presAssocID="{07E8C17D-5915-4232-87E0-D9D58986B4B6}" presName="spaceA" presStyleCnt="0"/>
      <dgm:spPr/>
    </dgm:pt>
    <dgm:pt modelId="{A62C8D4A-A51A-4022-9F9D-669B80CEA4F9}" type="pres">
      <dgm:prSet presAssocID="{4DF7F1EB-3BE0-4B9C-A6C2-F7FC144EEAB3}" presName="space" presStyleCnt="0"/>
      <dgm:spPr/>
    </dgm:pt>
    <dgm:pt modelId="{E7D565CF-290A-4F55-A1A4-11C224F6A07D}" type="pres">
      <dgm:prSet presAssocID="{1A4F9F8B-2B0D-4588-85CB-0425483113C9}" presName="compositeB" presStyleCnt="0"/>
      <dgm:spPr/>
    </dgm:pt>
    <dgm:pt modelId="{E46EEBD2-7660-48B8-A179-53A31A35EB46}" type="pres">
      <dgm:prSet presAssocID="{1A4F9F8B-2B0D-4588-85CB-0425483113C9}" presName="textB" presStyleLbl="revTx" presStyleIdx="3" presStyleCnt="8" custScaleX="126103">
        <dgm:presLayoutVars>
          <dgm:bulletEnabled val="1"/>
        </dgm:presLayoutVars>
      </dgm:prSet>
      <dgm:spPr/>
    </dgm:pt>
    <dgm:pt modelId="{94A878FD-7DC2-49DF-9851-1770D7B35789}" type="pres">
      <dgm:prSet presAssocID="{1A4F9F8B-2B0D-4588-85CB-0425483113C9}" presName="circleB" presStyleLbl="node1" presStyleIdx="3" presStyleCnt="8" custLinFactNeighborX="8698" custLinFactNeighborY="0"/>
      <dgm:spPr/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AC23F5CC-082B-4FAA-ABA4-516A828F89F3}" type="pres">
      <dgm:prSet presAssocID="{1A4F9F8B-2B0D-4588-85CB-0425483113C9}" presName="spaceB" presStyleCnt="0"/>
      <dgm:spPr/>
    </dgm:pt>
    <dgm:pt modelId="{4D0687F6-F8E5-43BB-921E-9EFB4522DB56}" type="pres">
      <dgm:prSet presAssocID="{124FD35A-4680-49E3-967F-C70604C19DB4}" presName="space" presStyleCnt="0"/>
      <dgm:spPr/>
    </dgm:pt>
    <dgm:pt modelId="{A1919A5C-F5B6-4484-8F8D-207A31BFB1B7}" type="pres">
      <dgm:prSet presAssocID="{4FEC49BA-5876-4EC4-B70F-E08FBBCB9B28}" presName="compositeA" presStyleCnt="0"/>
      <dgm:spPr/>
    </dgm:pt>
    <dgm:pt modelId="{CF5747B7-61C5-483F-83C9-1DB438361ADA}" type="pres">
      <dgm:prSet presAssocID="{4FEC49BA-5876-4EC4-B70F-E08FBBCB9B28}" presName="textA" presStyleLbl="revTx" presStyleIdx="4" presStyleCnt="8" custScaleX="204362">
        <dgm:presLayoutVars>
          <dgm:bulletEnabled val="1"/>
        </dgm:presLayoutVars>
      </dgm:prSet>
      <dgm:spPr/>
    </dgm:pt>
    <dgm:pt modelId="{C1310D82-0B02-43BC-8E60-56AD1FC5A482}" type="pres">
      <dgm:prSet presAssocID="{4FEC49BA-5876-4EC4-B70F-E08FBBCB9B28}" presName="circleA" presStyleLbl="node1" presStyleIdx="4" presStyleCnt="8" custLinFactNeighborX="-2840" custLinFactNeighborY="0"/>
      <dgm:spPr/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D263F784-FB8A-4B68-83B5-D3D72EC090C3}" type="pres">
      <dgm:prSet presAssocID="{4FEC49BA-5876-4EC4-B70F-E08FBBCB9B28}" presName="spaceA" presStyleCnt="0"/>
      <dgm:spPr/>
    </dgm:pt>
    <dgm:pt modelId="{076C7837-D42D-42CC-8263-9BF33FA3B901}" type="pres">
      <dgm:prSet presAssocID="{0C11A2E7-0787-49D4-B331-525863968B97}" presName="space" presStyleCnt="0"/>
      <dgm:spPr/>
    </dgm:pt>
    <dgm:pt modelId="{3829D8B1-659E-46DC-B1DB-CCBE9CDE0C16}" type="pres">
      <dgm:prSet presAssocID="{14B7F83B-13D8-4BC6-A39D-42BBD5AD53EC}" presName="compositeB" presStyleCnt="0"/>
      <dgm:spPr/>
    </dgm:pt>
    <dgm:pt modelId="{C6D4B6D7-47F3-4F9E-9D6E-C38FD6275FDC}" type="pres">
      <dgm:prSet presAssocID="{14B7F83B-13D8-4BC6-A39D-42BBD5AD53EC}" presName="textB" presStyleLbl="revTx" presStyleIdx="5" presStyleCnt="8" custScaleX="134189" custLinFactNeighborX="1579" custLinFactNeighborY="9568">
        <dgm:presLayoutVars>
          <dgm:bulletEnabled val="1"/>
        </dgm:presLayoutVars>
      </dgm:prSet>
      <dgm:spPr/>
    </dgm:pt>
    <dgm:pt modelId="{ACDBFA2D-B663-4C00-97BE-87576BBE69C4}" type="pres">
      <dgm:prSet presAssocID="{14B7F83B-13D8-4BC6-A39D-42BBD5AD53EC}" presName="circleB" presStyleLbl="node1" presStyleIdx="5" presStyleCnt="8"/>
      <dgm:spPr/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B3BF08C9-5CCE-4EC6-AA60-5D50F8CCEA80}" type="pres">
      <dgm:prSet presAssocID="{14B7F83B-13D8-4BC6-A39D-42BBD5AD53EC}" presName="spaceB" presStyleCnt="0"/>
      <dgm:spPr/>
    </dgm:pt>
    <dgm:pt modelId="{FD121F9E-E3AF-422C-91F4-7D18FB64B534}" type="pres">
      <dgm:prSet presAssocID="{9D878CA4-0A34-48C9-A169-B7B065513750}" presName="space" presStyleCnt="0"/>
      <dgm:spPr/>
    </dgm:pt>
    <dgm:pt modelId="{D08B45BB-52A5-4F9C-81B0-B59BC59BB1B3}" type="pres">
      <dgm:prSet presAssocID="{984C6390-BE1F-4E3F-9438-7C5F019095DB}" presName="compositeA" presStyleCnt="0"/>
      <dgm:spPr/>
    </dgm:pt>
    <dgm:pt modelId="{CCD07720-2756-49EC-9541-B9D3EA8391C9}" type="pres">
      <dgm:prSet presAssocID="{984C6390-BE1F-4E3F-9438-7C5F019095DB}" presName="textA" presStyleLbl="revTx" presStyleIdx="6" presStyleCnt="8" custScaleX="175881">
        <dgm:presLayoutVars>
          <dgm:bulletEnabled val="1"/>
        </dgm:presLayoutVars>
      </dgm:prSet>
      <dgm:spPr/>
    </dgm:pt>
    <dgm:pt modelId="{62D41608-4630-4501-96DF-125C67450BA4}" type="pres">
      <dgm:prSet presAssocID="{984C6390-BE1F-4E3F-9438-7C5F019095DB}" presName="circleA" presStyleLbl="node1" presStyleIdx="6" presStyleCnt="8"/>
      <dgm:spPr/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1B534903-9C91-4612-8762-7D8187114CCF}" type="pres">
      <dgm:prSet presAssocID="{984C6390-BE1F-4E3F-9438-7C5F019095DB}" presName="spaceA" presStyleCnt="0"/>
      <dgm:spPr/>
    </dgm:pt>
    <dgm:pt modelId="{598B4AA4-6485-46D1-8907-73001DCCAC9F}" type="pres">
      <dgm:prSet presAssocID="{0C6E257D-04F0-423E-B824-77CCCADFD719}" presName="space" presStyleCnt="0"/>
      <dgm:spPr/>
    </dgm:pt>
    <dgm:pt modelId="{B663B5F0-C047-4FE5-8D3F-5136CAAEFD4E}" type="pres">
      <dgm:prSet presAssocID="{1EF2EDBE-1236-45C8-9C73-7265B073CD6E}" presName="compositeB" presStyleCnt="0"/>
      <dgm:spPr/>
    </dgm:pt>
    <dgm:pt modelId="{619E0963-C310-47E1-B5FC-59B95CF7A7E6}" type="pres">
      <dgm:prSet presAssocID="{1EF2EDBE-1236-45C8-9C73-7265B073CD6E}" presName="textB" presStyleLbl="revTx" presStyleIdx="7" presStyleCnt="8" custScaleX="208464">
        <dgm:presLayoutVars>
          <dgm:bulletEnabled val="1"/>
        </dgm:presLayoutVars>
      </dgm:prSet>
      <dgm:spPr/>
    </dgm:pt>
    <dgm:pt modelId="{90E7E0CF-FC83-4619-9712-4FA1D31C935E}" type="pres">
      <dgm:prSet presAssocID="{1EF2EDBE-1236-45C8-9C73-7265B073CD6E}" presName="circleB" presStyleLbl="node1" presStyleIdx="7" presStyleCnt="8"/>
      <dgm:spPr/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C079CECE-3E24-4EAB-AD3F-8D02CCBBB1E4}" type="pres">
      <dgm:prSet presAssocID="{1EF2EDBE-1236-45C8-9C73-7265B073CD6E}" presName="spaceB" presStyleCnt="0"/>
      <dgm:spPr/>
    </dgm:pt>
  </dgm:ptLst>
  <dgm:cxnLst>
    <dgm:cxn modelId="{EBF26B0D-88DF-4875-BEA2-3B00A636DF26}" type="presOf" srcId="{12C14691-6A45-4DC1-AA34-10335559D714}" destId="{EAEBB180-702B-4267-87A7-36429C36B2A8}" srcOrd="0" destOrd="0" presId="urn:microsoft.com/office/officeart/2005/8/layout/hProcess11"/>
    <dgm:cxn modelId="{499ED013-CCA5-43F0-A056-0336E6C9A071}" type="presOf" srcId="{984C6390-BE1F-4E3F-9438-7C5F019095DB}" destId="{CCD07720-2756-49EC-9541-B9D3EA8391C9}" srcOrd="0" destOrd="0" presId="urn:microsoft.com/office/officeart/2005/8/layout/hProcess11"/>
    <dgm:cxn modelId="{2494AE66-EDD1-49EF-A2CC-94604E3456FA}" type="presOf" srcId="{14B7F83B-13D8-4BC6-A39D-42BBD5AD53EC}" destId="{C6D4B6D7-47F3-4F9E-9D6E-C38FD6275FDC}" srcOrd="0" destOrd="0" presId="urn:microsoft.com/office/officeart/2005/8/layout/hProcess11"/>
    <dgm:cxn modelId="{3A77A84A-8319-4BA3-85E8-72A97FAACC3F}" srcId="{12C14691-6A45-4DC1-AA34-10335559D714}" destId="{1A4F9F8B-2B0D-4588-85CB-0425483113C9}" srcOrd="3" destOrd="0" parTransId="{7D72886B-80AC-4737-8562-79694ACC6205}" sibTransId="{124FD35A-4680-49E3-967F-C70604C19DB4}"/>
    <dgm:cxn modelId="{E7498970-8F95-42B1-A96E-635F6D5DD382}" type="presOf" srcId="{1A4F9F8B-2B0D-4588-85CB-0425483113C9}" destId="{E46EEBD2-7660-48B8-A179-53A31A35EB46}" srcOrd="0" destOrd="0" presId="urn:microsoft.com/office/officeart/2005/8/layout/hProcess11"/>
    <dgm:cxn modelId="{84AF1771-E7D1-4608-A7B3-EC3CA3A61B8E}" srcId="{12C14691-6A45-4DC1-AA34-10335559D714}" destId="{07E8C17D-5915-4232-87E0-D9D58986B4B6}" srcOrd="2" destOrd="0" parTransId="{58813717-B846-4B37-8745-60604FD4BC7D}" sibTransId="{4DF7F1EB-3BE0-4B9C-A6C2-F7FC144EEAB3}"/>
    <dgm:cxn modelId="{9AEC7073-64B0-411D-89DB-BA1D0CFB575C}" type="presOf" srcId="{1EF2EDBE-1236-45C8-9C73-7265B073CD6E}" destId="{619E0963-C310-47E1-B5FC-59B95CF7A7E6}" srcOrd="0" destOrd="0" presId="urn:microsoft.com/office/officeart/2005/8/layout/hProcess11"/>
    <dgm:cxn modelId="{C575E189-ECFB-45FD-AF20-E724D56B21A5}" type="presOf" srcId="{4FEC49BA-5876-4EC4-B70F-E08FBBCB9B28}" destId="{CF5747B7-61C5-483F-83C9-1DB438361ADA}" srcOrd="0" destOrd="0" presId="urn:microsoft.com/office/officeart/2005/8/layout/hProcess11"/>
    <dgm:cxn modelId="{036136A0-945C-4D35-9E07-C1B7F878D390}" srcId="{12C14691-6A45-4DC1-AA34-10335559D714}" destId="{984C6390-BE1F-4E3F-9438-7C5F019095DB}" srcOrd="6" destOrd="0" parTransId="{AD3A3909-BE96-486F-BCF4-970A465B5C7C}" sibTransId="{0C6E257D-04F0-423E-B824-77CCCADFD719}"/>
    <dgm:cxn modelId="{77B742B5-8E91-4229-A5DA-79A6D148510C}" srcId="{12C14691-6A45-4DC1-AA34-10335559D714}" destId="{2AEF26DE-909A-4715-AB3E-9CF0C52EB472}" srcOrd="1" destOrd="0" parTransId="{87E26C9D-5D5D-469B-87F3-0539C675705B}" sibTransId="{94BE118B-9102-44BE-A857-0C1DCCC470E1}"/>
    <dgm:cxn modelId="{B4AD63C2-ED81-4D09-9867-C4C6E83D583E}" srcId="{12C14691-6A45-4DC1-AA34-10335559D714}" destId="{4FEC49BA-5876-4EC4-B70F-E08FBBCB9B28}" srcOrd="4" destOrd="0" parTransId="{0A79454F-267C-4234-A136-B8E592D58570}" sibTransId="{0C11A2E7-0787-49D4-B331-525863968B97}"/>
    <dgm:cxn modelId="{4D947CD4-ED3B-47F3-9ACC-F9355E35A240}" type="presOf" srcId="{07E8C17D-5915-4232-87E0-D9D58986B4B6}" destId="{64B70597-BFF3-442A-B705-3906AD2B422D}" srcOrd="0" destOrd="0" presId="urn:microsoft.com/office/officeart/2005/8/layout/hProcess11"/>
    <dgm:cxn modelId="{BAA4E4D5-7510-4475-BC1C-EF589D8C5FF5}" type="presOf" srcId="{B1F48CD0-7718-40FD-B12A-AAA1232A6E76}" destId="{AD45446C-3311-413E-8290-5D0A7E0FB7DB}" srcOrd="0" destOrd="0" presId="urn:microsoft.com/office/officeart/2005/8/layout/hProcess11"/>
    <dgm:cxn modelId="{5575AAE1-8A2E-4183-8D7A-EACCE13AB51A}" srcId="{12C14691-6A45-4DC1-AA34-10335559D714}" destId="{14B7F83B-13D8-4BC6-A39D-42BBD5AD53EC}" srcOrd="5" destOrd="0" parTransId="{534BC1BF-AA87-45E0-8F04-D0010C5911AC}" sibTransId="{9D878CA4-0A34-48C9-A169-B7B065513750}"/>
    <dgm:cxn modelId="{F79E63E8-A05B-421C-A368-C0CED6950345}" srcId="{12C14691-6A45-4DC1-AA34-10335559D714}" destId="{B1F48CD0-7718-40FD-B12A-AAA1232A6E76}" srcOrd="0" destOrd="0" parTransId="{4D247EAF-F44E-48FD-BF52-42DE4D0494DB}" sibTransId="{CEA98B73-9C69-4235-85D4-BB214C710D11}"/>
    <dgm:cxn modelId="{C15C6EED-9BF0-4705-9D60-F9C85C09052B}" type="presOf" srcId="{2AEF26DE-909A-4715-AB3E-9CF0C52EB472}" destId="{296F0FBD-F3C5-4E57-9F5C-CB07B870CD59}" srcOrd="0" destOrd="0" presId="urn:microsoft.com/office/officeart/2005/8/layout/hProcess11"/>
    <dgm:cxn modelId="{52CC87FC-5200-4953-8181-A98B5D2CFA42}" srcId="{12C14691-6A45-4DC1-AA34-10335559D714}" destId="{1EF2EDBE-1236-45C8-9C73-7265B073CD6E}" srcOrd="7" destOrd="0" parTransId="{E6070768-F372-4A17-AB05-B887368BC54C}" sibTransId="{7303633B-DE5C-4E3F-A8C3-1E4AFDA48954}"/>
    <dgm:cxn modelId="{7FD30100-77B9-40FF-A847-264C8289F308}" type="presParOf" srcId="{EAEBB180-702B-4267-87A7-36429C36B2A8}" destId="{E501D7DA-7B8E-49AD-834E-C1EB97FC116C}" srcOrd="0" destOrd="0" presId="urn:microsoft.com/office/officeart/2005/8/layout/hProcess11"/>
    <dgm:cxn modelId="{906053FB-CED4-4E2B-89D8-D0FC7EF09947}" type="presParOf" srcId="{EAEBB180-702B-4267-87A7-36429C36B2A8}" destId="{B47B125B-6FE6-4F23-A7F7-21DF2DDF7160}" srcOrd="1" destOrd="0" presId="urn:microsoft.com/office/officeart/2005/8/layout/hProcess11"/>
    <dgm:cxn modelId="{8B52ACDD-F42C-4BD1-BB3D-A80228A9B1B0}" type="presParOf" srcId="{B47B125B-6FE6-4F23-A7F7-21DF2DDF7160}" destId="{D5F511BA-CEC9-4B2B-8BD9-29C726F513A2}" srcOrd="0" destOrd="0" presId="urn:microsoft.com/office/officeart/2005/8/layout/hProcess11"/>
    <dgm:cxn modelId="{567CA3FE-E194-4462-866C-499EDF7D9F3A}" type="presParOf" srcId="{D5F511BA-CEC9-4B2B-8BD9-29C726F513A2}" destId="{AD45446C-3311-413E-8290-5D0A7E0FB7DB}" srcOrd="0" destOrd="0" presId="urn:microsoft.com/office/officeart/2005/8/layout/hProcess11"/>
    <dgm:cxn modelId="{05C411FD-B420-48F4-BBD4-51BD81189BC0}" type="presParOf" srcId="{D5F511BA-CEC9-4B2B-8BD9-29C726F513A2}" destId="{E0B4DB5F-B427-4248-9995-6F3347720EAA}" srcOrd="1" destOrd="0" presId="urn:microsoft.com/office/officeart/2005/8/layout/hProcess11"/>
    <dgm:cxn modelId="{621C44B0-5BE2-485F-895E-EE290EBC60E2}" type="presParOf" srcId="{D5F511BA-CEC9-4B2B-8BD9-29C726F513A2}" destId="{DC18506C-2BEC-431F-A568-71AFA48B9628}" srcOrd="2" destOrd="0" presId="urn:microsoft.com/office/officeart/2005/8/layout/hProcess11"/>
    <dgm:cxn modelId="{BE16948E-D7A1-4C29-8DE2-51BB88D757FA}" type="presParOf" srcId="{B47B125B-6FE6-4F23-A7F7-21DF2DDF7160}" destId="{C9EBC0E9-28A6-49AE-B29C-BE8464B6247A}" srcOrd="1" destOrd="0" presId="urn:microsoft.com/office/officeart/2005/8/layout/hProcess11"/>
    <dgm:cxn modelId="{48BB7486-985D-4442-A96E-8D2D795935B2}" type="presParOf" srcId="{B47B125B-6FE6-4F23-A7F7-21DF2DDF7160}" destId="{3C7961BD-65B2-4E71-9877-AF4318EE8D7E}" srcOrd="2" destOrd="0" presId="urn:microsoft.com/office/officeart/2005/8/layout/hProcess11"/>
    <dgm:cxn modelId="{4266B3AD-DD2E-48A0-B7B7-6A9D692A31B0}" type="presParOf" srcId="{3C7961BD-65B2-4E71-9877-AF4318EE8D7E}" destId="{296F0FBD-F3C5-4E57-9F5C-CB07B870CD59}" srcOrd="0" destOrd="0" presId="urn:microsoft.com/office/officeart/2005/8/layout/hProcess11"/>
    <dgm:cxn modelId="{37138337-2008-4925-B4B9-4EA608F431D9}" type="presParOf" srcId="{3C7961BD-65B2-4E71-9877-AF4318EE8D7E}" destId="{883EFB85-37BA-440C-A2E8-532DE3288FA3}" srcOrd="1" destOrd="0" presId="urn:microsoft.com/office/officeart/2005/8/layout/hProcess11"/>
    <dgm:cxn modelId="{CB3A8D81-761B-4508-814D-0294F01F4302}" type="presParOf" srcId="{3C7961BD-65B2-4E71-9877-AF4318EE8D7E}" destId="{0D3E191C-7101-40BA-BD8C-B1040E78DE8D}" srcOrd="2" destOrd="0" presId="urn:microsoft.com/office/officeart/2005/8/layout/hProcess11"/>
    <dgm:cxn modelId="{93A11693-16FB-4863-975B-DC4315E1636C}" type="presParOf" srcId="{B47B125B-6FE6-4F23-A7F7-21DF2DDF7160}" destId="{16F5BF73-70F9-4CC8-8086-4213F93255FA}" srcOrd="3" destOrd="0" presId="urn:microsoft.com/office/officeart/2005/8/layout/hProcess11"/>
    <dgm:cxn modelId="{775157CF-97D7-4DB0-A75D-B85AEBA280D8}" type="presParOf" srcId="{B47B125B-6FE6-4F23-A7F7-21DF2DDF7160}" destId="{C7736610-A957-40CA-B30A-6BDE8CB965BD}" srcOrd="4" destOrd="0" presId="urn:microsoft.com/office/officeart/2005/8/layout/hProcess11"/>
    <dgm:cxn modelId="{64DF1A6A-C4D7-42B5-ADBF-CEC53A64E767}" type="presParOf" srcId="{C7736610-A957-40CA-B30A-6BDE8CB965BD}" destId="{64B70597-BFF3-442A-B705-3906AD2B422D}" srcOrd="0" destOrd="0" presId="urn:microsoft.com/office/officeart/2005/8/layout/hProcess11"/>
    <dgm:cxn modelId="{0EC5F3A4-225D-4263-81CC-B961DE325D00}" type="presParOf" srcId="{C7736610-A957-40CA-B30A-6BDE8CB965BD}" destId="{3510D846-1681-45A3-9A1A-8E139FBF733D}" srcOrd="1" destOrd="0" presId="urn:microsoft.com/office/officeart/2005/8/layout/hProcess11"/>
    <dgm:cxn modelId="{4D261928-D0FE-4ACF-B04D-C169EBC46A70}" type="presParOf" srcId="{C7736610-A957-40CA-B30A-6BDE8CB965BD}" destId="{32E50C29-86AC-43C1-85D9-80C3C49FE03F}" srcOrd="2" destOrd="0" presId="urn:microsoft.com/office/officeart/2005/8/layout/hProcess11"/>
    <dgm:cxn modelId="{088DD9C4-2FC1-4391-98A2-A40780FC39E7}" type="presParOf" srcId="{B47B125B-6FE6-4F23-A7F7-21DF2DDF7160}" destId="{A62C8D4A-A51A-4022-9F9D-669B80CEA4F9}" srcOrd="5" destOrd="0" presId="urn:microsoft.com/office/officeart/2005/8/layout/hProcess11"/>
    <dgm:cxn modelId="{B3763B09-E278-4F4D-8CC7-D19A3161B5D1}" type="presParOf" srcId="{B47B125B-6FE6-4F23-A7F7-21DF2DDF7160}" destId="{E7D565CF-290A-4F55-A1A4-11C224F6A07D}" srcOrd="6" destOrd="0" presId="urn:microsoft.com/office/officeart/2005/8/layout/hProcess11"/>
    <dgm:cxn modelId="{350196FE-7F8E-4DE8-BC6E-9EC410837F82}" type="presParOf" srcId="{E7D565CF-290A-4F55-A1A4-11C224F6A07D}" destId="{E46EEBD2-7660-48B8-A179-53A31A35EB46}" srcOrd="0" destOrd="0" presId="urn:microsoft.com/office/officeart/2005/8/layout/hProcess11"/>
    <dgm:cxn modelId="{5C8E7D56-E5A6-4BD0-AC9A-1A79DB19D6F7}" type="presParOf" srcId="{E7D565CF-290A-4F55-A1A4-11C224F6A07D}" destId="{94A878FD-7DC2-49DF-9851-1770D7B35789}" srcOrd="1" destOrd="0" presId="urn:microsoft.com/office/officeart/2005/8/layout/hProcess11"/>
    <dgm:cxn modelId="{A01CC042-3F31-4668-8514-EC466DEE1578}" type="presParOf" srcId="{E7D565CF-290A-4F55-A1A4-11C224F6A07D}" destId="{AC23F5CC-082B-4FAA-ABA4-516A828F89F3}" srcOrd="2" destOrd="0" presId="urn:microsoft.com/office/officeart/2005/8/layout/hProcess11"/>
    <dgm:cxn modelId="{25E17F2B-51F3-4008-891D-F9695CC5EDB3}" type="presParOf" srcId="{B47B125B-6FE6-4F23-A7F7-21DF2DDF7160}" destId="{4D0687F6-F8E5-43BB-921E-9EFB4522DB56}" srcOrd="7" destOrd="0" presId="urn:microsoft.com/office/officeart/2005/8/layout/hProcess11"/>
    <dgm:cxn modelId="{57F1D869-A4A6-4898-A040-02A77734194A}" type="presParOf" srcId="{B47B125B-6FE6-4F23-A7F7-21DF2DDF7160}" destId="{A1919A5C-F5B6-4484-8F8D-207A31BFB1B7}" srcOrd="8" destOrd="0" presId="urn:microsoft.com/office/officeart/2005/8/layout/hProcess11"/>
    <dgm:cxn modelId="{A1879316-8372-4374-A0C6-5E7C20EC3412}" type="presParOf" srcId="{A1919A5C-F5B6-4484-8F8D-207A31BFB1B7}" destId="{CF5747B7-61C5-483F-83C9-1DB438361ADA}" srcOrd="0" destOrd="0" presId="urn:microsoft.com/office/officeart/2005/8/layout/hProcess11"/>
    <dgm:cxn modelId="{8BAD8804-DC47-4060-B8CB-7F401B9085D3}" type="presParOf" srcId="{A1919A5C-F5B6-4484-8F8D-207A31BFB1B7}" destId="{C1310D82-0B02-43BC-8E60-56AD1FC5A482}" srcOrd="1" destOrd="0" presId="urn:microsoft.com/office/officeart/2005/8/layout/hProcess11"/>
    <dgm:cxn modelId="{A80A9B9D-6C07-4837-8AA7-00EFE216CBDE}" type="presParOf" srcId="{A1919A5C-F5B6-4484-8F8D-207A31BFB1B7}" destId="{D263F784-FB8A-4B68-83B5-D3D72EC090C3}" srcOrd="2" destOrd="0" presId="urn:microsoft.com/office/officeart/2005/8/layout/hProcess11"/>
    <dgm:cxn modelId="{256E4BDE-C190-4A1A-B7EE-FFEC75D246BF}" type="presParOf" srcId="{B47B125B-6FE6-4F23-A7F7-21DF2DDF7160}" destId="{076C7837-D42D-42CC-8263-9BF33FA3B901}" srcOrd="9" destOrd="0" presId="urn:microsoft.com/office/officeart/2005/8/layout/hProcess11"/>
    <dgm:cxn modelId="{1175AEFA-7BC8-4456-A57A-2AE1663F4648}" type="presParOf" srcId="{B47B125B-6FE6-4F23-A7F7-21DF2DDF7160}" destId="{3829D8B1-659E-46DC-B1DB-CCBE9CDE0C16}" srcOrd="10" destOrd="0" presId="urn:microsoft.com/office/officeart/2005/8/layout/hProcess11"/>
    <dgm:cxn modelId="{B98ED23D-DAFD-4A7D-A7BA-58355FDBE1EB}" type="presParOf" srcId="{3829D8B1-659E-46DC-B1DB-CCBE9CDE0C16}" destId="{C6D4B6D7-47F3-4F9E-9D6E-C38FD6275FDC}" srcOrd="0" destOrd="0" presId="urn:microsoft.com/office/officeart/2005/8/layout/hProcess11"/>
    <dgm:cxn modelId="{028E93B6-F866-459F-9A99-ECBB65A2DA13}" type="presParOf" srcId="{3829D8B1-659E-46DC-B1DB-CCBE9CDE0C16}" destId="{ACDBFA2D-B663-4C00-97BE-87576BBE69C4}" srcOrd="1" destOrd="0" presId="urn:microsoft.com/office/officeart/2005/8/layout/hProcess11"/>
    <dgm:cxn modelId="{47135DB6-1561-4AFD-A910-0BCD39F6BDAA}" type="presParOf" srcId="{3829D8B1-659E-46DC-B1DB-CCBE9CDE0C16}" destId="{B3BF08C9-5CCE-4EC6-AA60-5D50F8CCEA80}" srcOrd="2" destOrd="0" presId="urn:microsoft.com/office/officeart/2005/8/layout/hProcess11"/>
    <dgm:cxn modelId="{BFEAAC0F-7859-4F4C-9A36-E7C71EDDF699}" type="presParOf" srcId="{B47B125B-6FE6-4F23-A7F7-21DF2DDF7160}" destId="{FD121F9E-E3AF-422C-91F4-7D18FB64B534}" srcOrd="11" destOrd="0" presId="urn:microsoft.com/office/officeart/2005/8/layout/hProcess11"/>
    <dgm:cxn modelId="{FE78C6BA-4F1A-4A3C-A9AD-7F9BCCCBFABB}" type="presParOf" srcId="{B47B125B-6FE6-4F23-A7F7-21DF2DDF7160}" destId="{D08B45BB-52A5-4F9C-81B0-B59BC59BB1B3}" srcOrd="12" destOrd="0" presId="urn:microsoft.com/office/officeart/2005/8/layout/hProcess11"/>
    <dgm:cxn modelId="{3592F46F-2B18-427F-9AFA-FA49EB95189B}" type="presParOf" srcId="{D08B45BB-52A5-4F9C-81B0-B59BC59BB1B3}" destId="{CCD07720-2756-49EC-9541-B9D3EA8391C9}" srcOrd="0" destOrd="0" presId="urn:microsoft.com/office/officeart/2005/8/layout/hProcess11"/>
    <dgm:cxn modelId="{F8707574-C927-4090-B3A7-924C5A8B2663}" type="presParOf" srcId="{D08B45BB-52A5-4F9C-81B0-B59BC59BB1B3}" destId="{62D41608-4630-4501-96DF-125C67450BA4}" srcOrd="1" destOrd="0" presId="urn:microsoft.com/office/officeart/2005/8/layout/hProcess11"/>
    <dgm:cxn modelId="{D8D32748-A318-48A8-9BDA-C18391860972}" type="presParOf" srcId="{D08B45BB-52A5-4F9C-81B0-B59BC59BB1B3}" destId="{1B534903-9C91-4612-8762-7D8187114CCF}" srcOrd="2" destOrd="0" presId="urn:microsoft.com/office/officeart/2005/8/layout/hProcess11"/>
    <dgm:cxn modelId="{80162013-2275-45B9-982A-4721BCA6EB05}" type="presParOf" srcId="{B47B125B-6FE6-4F23-A7F7-21DF2DDF7160}" destId="{598B4AA4-6485-46D1-8907-73001DCCAC9F}" srcOrd="13" destOrd="0" presId="urn:microsoft.com/office/officeart/2005/8/layout/hProcess11"/>
    <dgm:cxn modelId="{77CADFE5-E1A0-48A5-BC59-6B76B3A250AB}" type="presParOf" srcId="{B47B125B-6FE6-4F23-A7F7-21DF2DDF7160}" destId="{B663B5F0-C047-4FE5-8D3F-5136CAAEFD4E}" srcOrd="14" destOrd="0" presId="urn:microsoft.com/office/officeart/2005/8/layout/hProcess11"/>
    <dgm:cxn modelId="{E217B66F-5EEB-431F-803C-F689B30CDF80}" type="presParOf" srcId="{B663B5F0-C047-4FE5-8D3F-5136CAAEFD4E}" destId="{619E0963-C310-47E1-B5FC-59B95CF7A7E6}" srcOrd="0" destOrd="0" presId="urn:microsoft.com/office/officeart/2005/8/layout/hProcess11"/>
    <dgm:cxn modelId="{CACF44F9-93AF-4DDF-80AE-2DF745C24274}" type="presParOf" srcId="{B663B5F0-C047-4FE5-8D3F-5136CAAEFD4E}" destId="{90E7E0CF-FC83-4619-9712-4FA1D31C935E}" srcOrd="1" destOrd="0" presId="urn:microsoft.com/office/officeart/2005/8/layout/hProcess11"/>
    <dgm:cxn modelId="{C2676EB5-9C4A-42F1-8F21-FFE56D5B2D60}" type="presParOf" srcId="{B663B5F0-C047-4FE5-8D3F-5136CAAEFD4E}" destId="{C079CECE-3E24-4EAB-AD3F-8D02CCBBB1E4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01D7DA-7B8E-49AD-834E-C1EB97FC116C}">
      <dsp:nvSpPr>
        <dsp:cNvPr id="0" name=""/>
        <dsp:cNvSpPr/>
      </dsp:nvSpPr>
      <dsp:spPr>
        <a:xfrm>
          <a:off x="0" y="1625600"/>
          <a:ext cx="9739869" cy="2167466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45446C-3311-413E-8290-5D0A7E0FB7DB}">
      <dsp:nvSpPr>
        <dsp:cNvPr id="0" name=""/>
        <dsp:cNvSpPr/>
      </dsp:nvSpPr>
      <dsp:spPr>
        <a:xfrm>
          <a:off x="1013" y="0"/>
          <a:ext cx="965303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b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b="1" kern="1200" dirty="0">
              <a:solidFill>
                <a:srgbClr val="FF0000"/>
              </a:solidFill>
            </a:rPr>
            <a:t>08.2024 </a:t>
          </a:r>
          <a:r>
            <a:rPr lang="pl-PL" sz="1300" kern="1200" dirty="0">
              <a:solidFill>
                <a:schemeClr val="bg1"/>
              </a:solidFill>
            </a:rPr>
            <a:t>Akceptacja koncepcji projektu</a:t>
          </a:r>
        </a:p>
      </dsp:txBody>
      <dsp:txXfrm>
        <a:off x="1013" y="0"/>
        <a:ext cx="965303" cy="2167466"/>
      </dsp:txXfrm>
    </dsp:sp>
    <dsp:sp modelId="{E0B4DB5F-B427-4248-9995-6F3347720EAA}">
      <dsp:nvSpPr>
        <dsp:cNvPr id="0" name=""/>
        <dsp:cNvSpPr/>
      </dsp:nvSpPr>
      <dsp:spPr>
        <a:xfrm>
          <a:off x="212731" y="2438400"/>
          <a:ext cx="541866" cy="5418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6F0FBD-F3C5-4E57-9F5C-CB07B870CD59}">
      <dsp:nvSpPr>
        <dsp:cNvPr id="0" name=""/>
        <dsp:cNvSpPr/>
      </dsp:nvSpPr>
      <dsp:spPr>
        <a:xfrm>
          <a:off x="996171" y="3251200"/>
          <a:ext cx="1499645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b="1" kern="1200" dirty="0">
              <a:solidFill>
                <a:srgbClr val="FF0000"/>
              </a:solidFill>
            </a:rPr>
            <a:t>08. 2024 </a:t>
          </a:r>
          <a:r>
            <a:rPr lang="pl-PL" sz="1300" kern="1200" dirty="0">
              <a:solidFill>
                <a:schemeClr val="bg1"/>
              </a:solidFill>
            </a:rPr>
            <a:t>Powołanie zespołu kreatorów i ambasadorów </a:t>
          </a:r>
        </a:p>
      </dsp:txBody>
      <dsp:txXfrm>
        <a:off x="996171" y="3251200"/>
        <a:ext cx="1499645" cy="2167466"/>
      </dsp:txXfrm>
    </dsp:sp>
    <dsp:sp modelId="{883EFB85-37BA-440C-A2E8-532DE3288FA3}">
      <dsp:nvSpPr>
        <dsp:cNvPr id="0" name=""/>
        <dsp:cNvSpPr/>
      </dsp:nvSpPr>
      <dsp:spPr>
        <a:xfrm>
          <a:off x="1475060" y="2438400"/>
          <a:ext cx="541866" cy="5418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B70597-BFF3-442A-B705-3906AD2B422D}">
      <dsp:nvSpPr>
        <dsp:cNvPr id="0" name=""/>
        <dsp:cNvSpPr/>
      </dsp:nvSpPr>
      <dsp:spPr>
        <a:xfrm>
          <a:off x="2525671" y="0"/>
          <a:ext cx="1020636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b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b="1" kern="1200" dirty="0">
              <a:solidFill>
                <a:srgbClr val="FF0000"/>
              </a:solidFill>
            </a:rPr>
            <a:t>09.2024</a:t>
          </a:r>
          <a:r>
            <a:rPr lang="pl-PL" sz="1300" kern="1200" dirty="0">
              <a:solidFill>
                <a:srgbClr val="FF0000"/>
              </a:solidFill>
            </a:rPr>
            <a:t> </a:t>
          </a:r>
          <a:r>
            <a:rPr lang="pl-PL" sz="1300" kern="1200" dirty="0">
              <a:solidFill>
                <a:schemeClr val="bg1"/>
              </a:solidFill>
            </a:rPr>
            <a:t>Badanie potrzeb i kondycji - Ankieta</a:t>
          </a:r>
        </a:p>
      </dsp:txBody>
      <dsp:txXfrm>
        <a:off x="2525671" y="0"/>
        <a:ext cx="1020636" cy="2167466"/>
      </dsp:txXfrm>
    </dsp:sp>
    <dsp:sp modelId="{3510D846-1681-45A3-9A1A-8E139FBF733D}">
      <dsp:nvSpPr>
        <dsp:cNvPr id="0" name=""/>
        <dsp:cNvSpPr/>
      </dsp:nvSpPr>
      <dsp:spPr>
        <a:xfrm>
          <a:off x="2783907" y="2438400"/>
          <a:ext cx="541866" cy="5418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6EEBD2-7660-48B8-A179-53A31A35EB46}">
      <dsp:nvSpPr>
        <dsp:cNvPr id="0" name=""/>
        <dsp:cNvSpPr/>
      </dsp:nvSpPr>
      <dsp:spPr>
        <a:xfrm>
          <a:off x="3576162" y="3251200"/>
          <a:ext cx="752948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b="1" kern="1200" dirty="0">
              <a:solidFill>
                <a:srgbClr val="FF0000"/>
              </a:solidFill>
            </a:rPr>
            <a:t>09.2024</a:t>
          </a:r>
          <a:r>
            <a:rPr lang="pl-PL" sz="1300" kern="1200" dirty="0">
              <a:solidFill>
                <a:srgbClr val="FF0000"/>
              </a:solidFill>
            </a:rPr>
            <a:t>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>
              <a:solidFill>
                <a:schemeClr val="bg1"/>
              </a:solidFill>
            </a:rPr>
            <a:t>Logo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>
              <a:solidFill>
                <a:schemeClr val="bg1"/>
              </a:solidFill>
            </a:rPr>
            <a:t>Hasło</a:t>
          </a:r>
        </a:p>
      </dsp:txBody>
      <dsp:txXfrm>
        <a:off x="3576162" y="3251200"/>
        <a:ext cx="752948" cy="2167466"/>
      </dsp:txXfrm>
    </dsp:sp>
    <dsp:sp modelId="{94A878FD-7DC2-49DF-9851-1770D7B35789}">
      <dsp:nvSpPr>
        <dsp:cNvPr id="0" name=""/>
        <dsp:cNvSpPr/>
      </dsp:nvSpPr>
      <dsp:spPr>
        <a:xfrm>
          <a:off x="3728834" y="2438400"/>
          <a:ext cx="541866" cy="5418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5747B7-61C5-483F-83C9-1DB438361ADA}">
      <dsp:nvSpPr>
        <dsp:cNvPr id="0" name=""/>
        <dsp:cNvSpPr/>
      </dsp:nvSpPr>
      <dsp:spPr>
        <a:xfrm>
          <a:off x="4358965" y="0"/>
          <a:ext cx="1220225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b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b="1" kern="1200" dirty="0">
              <a:solidFill>
                <a:srgbClr val="FF0000"/>
              </a:solidFill>
            </a:rPr>
            <a:t>10.2024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>
              <a:solidFill>
                <a:schemeClr val="bg1"/>
              </a:solidFill>
            </a:rPr>
            <a:t>Analiza ilościowa i jakościowa wyników</a:t>
          </a:r>
        </a:p>
      </dsp:txBody>
      <dsp:txXfrm>
        <a:off x="4358965" y="0"/>
        <a:ext cx="1220225" cy="2167466"/>
      </dsp:txXfrm>
    </dsp:sp>
    <dsp:sp modelId="{C1310D82-0B02-43BC-8E60-56AD1FC5A482}">
      <dsp:nvSpPr>
        <dsp:cNvPr id="0" name=""/>
        <dsp:cNvSpPr/>
      </dsp:nvSpPr>
      <dsp:spPr>
        <a:xfrm>
          <a:off x="4682755" y="2438400"/>
          <a:ext cx="541866" cy="5418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D4B6D7-47F3-4F9E-9D6E-C38FD6275FDC}">
      <dsp:nvSpPr>
        <dsp:cNvPr id="0" name=""/>
        <dsp:cNvSpPr/>
      </dsp:nvSpPr>
      <dsp:spPr>
        <a:xfrm>
          <a:off x="5618473" y="3251200"/>
          <a:ext cx="801229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b="1" kern="1200" dirty="0">
              <a:solidFill>
                <a:srgbClr val="FF0000"/>
              </a:solidFill>
            </a:rPr>
            <a:t>10.2024 </a:t>
          </a:r>
          <a:r>
            <a:rPr lang="pl-PL" sz="1300" kern="1200" dirty="0">
              <a:solidFill>
                <a:schemeClr val="bg1"/>
              </a:solidFill>
            </a:rPr>
            <a:t>Wizja</a:t>
          </a:r>
        </a:p>
      </dsp:txBody>
      <dsp:txXfrm>
        <a:off x="5618473" y="3251200"/>
        <a:ext cx="801229" cy="2167466"/>
      </dsp:txXfrm>
    </dsp:sp>
    <dsp:sp modelId="{ACDBFA2D-B663-4C00-97BE-87576BBE69C4}">
      <dsp:nvSpPr>
        <dsp:cNvPr id="0" name=""/>
        <dsp:cNvSpPr/>
      </dsp:nvSpPr>
      <dsp:spPr>
        <a:xfrm>
          <a:off x="5738726" y="2438400"/>
          <a:ext cx="541866" cy="5418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D07720-2756-49EC-9541-B9D3EA8391C9}">
      <dsp:nvSpPr>
        <dsp:cNvPr id="0" name=""/>
        <dsp:cNvSpPr/>
      </dsp:nvSpPr>
      <dsp:spPr>
        <a:xfrm>
          <a:off x="6440129" y="0"/>
          <a:ext cx="1050168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b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b="1" kern="1200" dirty="0">
              <a:solidFill>
                <a:srgbClr val="FF0000"/>
              </a:solidFill>
            </a:rPr>
            <a:t>12.2024 </a:t>
          </a:r>
          <a:r>
            <a:rPr lang="pl-PL" sz="1300" kern="1200" dirty="0">
              <a:solidFill>
                <a:schemeClr val="bg1"/>
              </a:solidFill>
            </a:rPr>
            <a:t>Identyfikacja i ocena rozwiązań </a:t>
          </a:r>
          <a:r>
            <a:rPr lang="pl-PL" sz="1300" kern="1200" dirty="0" err="1">
              <a:solidFill>
                <a:schemeClr val="bg1"/>
              </a:solidFill>
            </a:rPr>
            <a:t>BeWell</a:t>
          </a:r>
          <a:endParaRPr lang="pl-PL" sz="1300" kern="1200" dirty="0">
            <a:solidFill>
              <a:schemeClr val="bg1"/>
            </a:solidFill>
          </a:endParaRPr>
        </a:p>
      </dsp:txBody>
      <dsp:txXfrm>
        <a:off x="6440129" y="0"/>
        <a:ext cx="1050168" cy="2167466"/>
      </dsp:txXfrm>
    </dsp:sp>
    <dsp:sp modelId="{62D41608-4630-4501-96DF-125C67450BA4}">
      <dsp:nvSpPr>
        <dsp:cNvPr id="0" name=""/>
        <dsp:cNvSpPr/>
      </dsp:nvSpPr>
      <dsp:spPr>
        <a:xfrm>
          <a:off x="6694279" y="2438400"/>
          <a:ext cx="541866" cy="5418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9E0963-C310-47E1-B5FC-59B95CF7A7E6}">
      <dsp:nvSpPr>
        <dsp:cNvPr id="0" name=""/>
        <dsp:cNvSpPr/>
      </dsp:nvSpPr>
      <dsp:spPr>
        <a:xfrm>
          <a:off x="7520151" y="3251200"/>
          <a:ext cx="1244718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b="1" kern="1200" dirty="0">
              <a:solidFill>
                <a:srgbClr val="FF0000"/>
              </a:solidFill>
            </a:rPr>
            <a:t>Q1 2025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>
              <a:solidFill>
                <a:schemeClr val="bg1"/>
              </a:solidFill>
            </a:rPr>
            <a:t>Program </a:t>
          </a:r>
          <a:r>
            <a:rPr lang="pl-PL" sz="1300" kern="1200" dirty="0" err="1">
              <a:solidFill>
                <a:schemeClr val="bg1"/>
              </a:solidFill>
            </a:rPr>
            <a:t>BeWell</a:t>
          </a:r>
          <a:r>
            <a:rPr lang="pl-PL" sz="1300" kern="1200" dirty="0">
              <a:solidFill>
                <a:schemeClr val="bg1"/>
              </a:solidFill>
            </a:rPr>
            <a:t>  </a:t>
          </a:r>
          <a:r>
            <a:rPr lang="en-AE" sz="1300" kern="1200" dirty="0">
              <a:solidFill>
                <a:schemeClr val="bg1"/>
              </a:solidFill>
            </a:rPr>
            <a:t>–</a:t>
          </a:r>
          <a:r>
            <a:rPr lang="pl-PL" sz="1300" kern="1200" dirty="0">
              <a:solidFill>
                <a:schemeClr val="bg1"/>
              </a:solidFill>
            </a:rPr>
            <a:t>kompleksowy harmonogram rozwiązań wspierających dobrostan pracowników ULC</a:t>
          </a:r>
        </a:p>
      </dsp:txBody>
      <dsp:txXfrm>
        <a:off x="7520151" y="3251200"/>
        <a:ext cx="1244718" cy="2167466"/>
      </dsp:txXfrm>
    </dsp:sp>
    <dsp:sp modelId="{90E7E0CF-FC83-4619-9712-4FA1D31C935E}">
      <dsp:nvSpPr>
        <dsp:cNvPr id="0" name=""/>
        <dsp:cNvSpPr/>
      </dsp:nvSpPr>
      <dsp:spPr>
        <a:xfrm>
          <a:off x="7871577" y="2438400"/>
          <a:ext cx="541866" cy="5418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9F8534-DCCF-934C-997C-6EB20C0FF294}" type="datetimeFigureOut">
              <a:rPr lang="pl-PL" smtClean="0"/>
              <a:t>01.12.2025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DFE2A6-7B2A-DF40-A704-C17A94DA78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3704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08946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5761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2471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6280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547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3328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4012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2164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5479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1186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4448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7632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2679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0495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C505A5-FD8D-558B-70EE-F5F5D39851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883A86A-5AA2-8B17-C3FC-CC5A609D5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AEF7D24-3901-BFE4-578E-039CF00C1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624B-4362-A848-A798-85C20DA813BB}" type="datetimeFigureOut">
              <a:rPr lang="pl-PL" smtClean="0"/>
              <a:t>01.12.2025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3FD21C4-8CAF-6662-6D12-FAD887946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04838C2-A5D2-C56D-AEB1-B49FE6161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1E4DB-81B8-2E41-909A-C74114F35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3611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79BC72-6165-E79A-41DF-47D832F85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B1DD110-060D-8D60-4081-F8C1CB514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62AD5C6-C25C-747D-F5EA-2E47B1716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624B-4362-A848-A798-85C20DA813BB}" type="datetimeFigureOut">
              <a:rPr lang="pl-PL" smtClean="0"/>
              <a:t>01.12.2025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8CF0803-618D-66A5-9A9C-A00F0C9AC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CA27344-5325-4C88-7AD6-5ACF8907D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1E4DB-81B8-2E41-909A-C74114F35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2579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6E16BE1C-7134-67D4-7416-287173E5D2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2113A3F-BE0C-FD34-5F27-B50B1774BE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A29B869-A32C-6509-7CD2-BE4FB4527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624B-4362-A848-A798-85C20DA813BB}" type="datetimeFigureOut">
              <a:rPr lang="pl-PL" smtClean="0"/>
              <a:t>01.12.2025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1EE5C1E-16D4-B2D7-63F1-A840960CF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E6CB0E4-343D-7064-935C-5BCFA4295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1E4DB-81B8-2E41-909A-C74114F35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128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39FC767-B66A-8AF1-A48D-84910B4FE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10BA5E-583A-6287-BD81-2493E3B66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1FF3AB4-CCD3-3974-21DC-96C7DBB17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624B-4362-A848-A798-85C20DA813BB}" type="datetimeFigureOut">
              <a:rPr lang="pl-PL" smtClean="0"/>
              <a:t>01.12.2025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0484739-EEC4-E017-926B-357344812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43B7BC3-0A7B-E1A5-DB99-E2F60BB4C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1E4DB-81B8-2E41-909A-C74114F35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7126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F67E19-EB2E-7887-DAD4-521923A69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42CC49E-4700-6620-64BF-491854E2F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7E25D7F-CBCE-E90B-D80A-D7B9C8163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624B-4362-A848-A798-85C20DA813BB}" type="datetimeFigureOut">
              <a:rPr lang="pl-PL" smtClean="0"/>
              <a:t>01.12.2025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FBD7C76-47AF-27D8-0BFC-17ECC94D6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76C6E5A-2ED7-B9A6-CFB7-99A51CDD8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1E4DB-81B8-2E41-909A-C74114F35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742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130C8B-1596-6A52-6D6B-A7A6F51C5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52302BC-6D5C-96E2-2F23-9022DE4AE6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A5FE11F-CAD9-DB0D-7312-59F58C58E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C794003-BC4C-6BEA-E815-1A4BB55B1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624B-4362-A848-A798-85C20DA813BB}" type="datetimeFigureOut">
              <a:rPr lang="pl-PL" smtClean="0"/>
              <a:t>01.12.2025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7C53EF0-5EA5-30A7-27B6-999F1CE97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7334DEF-5BC1-5D05-79C3-E167177C8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1E4DB-81B8-2E41-909A-C74114F35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9703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4F4A7E-184B-B83D-DA2D-FD89C1DAD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2059A85-6CE4-9807-EB38-0AB1079255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14FFFFD-89B1-0802-8405-1AE86140EB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5A24082-9104-9611-1B0B-F39640F692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F130709-C458-85AE-ED14-D10EAA6523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6975ACA4-21C3-C746-7F5A-35296E272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624B-4362-A848-A798-85C20DA813BB}" type="datetimeFigureOut">
              <a:rPr lang="pl-PL" smtClean="0"/>
              <a:t>01.12.2025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EA7430D5-5AE5-C729-4DCD-AFE50C217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45A2D988-5324-1ED7-5A81-67C951DDF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1E4DB-81B8-2E41-909A-C74114F35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8089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8BFBBC-9EF5-681C-E8C1-E4D5D432E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FF93B88-8280-EDEF-AE13-3472FDB85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624B-4362-A848-A798-85C20DA813BB}" type="datetimeFigureOut">
              <a:rPr lang="pl-PL" smtClean="0"/>
              <a:t>01.12.2025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3786ED9-C37A-57F6-AFE5-00F3A886C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E715DA0-A54E-FFBA-DAB0-8106D081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1E4DB-81B8-2E41-909A-C74114F35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25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6352C911-DFEC-9EC9-E47D-155515020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624B-4362-A848-A798-85C20DA813BB}" type="datetimeFigureOut">
              <a:rPr lang="pl-PL" smtClean="0"/>
              <a:t>01.12.2025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5E5C807-3DE0-F8AC-8703-A30820112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31FA2EB-FF86-FE74-48DA-A9AAE66B2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1E4DB-81B8-2E41-909A-C74114F35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8385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725A4D-B32C-8FA0-6AE1-2721AA1A0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1D8CF38-FC60-3274-AB7D-98C062433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5047A1C-36BD-1634-1EF6-DCDE8D3F64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04A55AD-27B9-889B-600C-FFB1DD51B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624B-4362-A848-A798-85C20DA813BB}" type="datetimeFigureOut">
              <a:rPr lang="pl-PL" smtClean="0"/>
              <a:t>01.12.2025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D68FA8C-9AB3-43A2-F2B8-4B1E33A57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0EF4E6B-84E6-FD5F-F519-1F14A52EA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1E4DB-81B8-2E41-909A-C74114F35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3088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C70E58-6C28-440E-782D-15D7464D1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564D670-8696-90B4-5C86-C56DD8E874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C1A3929-DAC9-DFCF-13E8-843B8B124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DB93082-3A53-ECCA-E6BF-24276A917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624B-4362-A848-A798-85C20DA813BB}" type="datetimeFigureOut">
              <a:rPr lang="pl-PL" smtClean="0"/>
              <a:t>01.12.2025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4D1BEED-7313-5E92-9E85-E04191FE7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B8E1F0A-3756-D88E-2F4D-21834AFE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1E4DB-81B8-2E41-909A-C74114F35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001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CC6D195-0C87-B291-4F7E-23F4886AA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EAD5551-983D-5E38-DA30-DB4B943C5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E182DA2-943D-6C5C-CCE7-99242A23BC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8624B-4362-A848-A798-85C20DA813BB}" type="datetimeFigureOut">
              <a:rPr lang="pl-PL" smtClean="0"/>
              <a:t>01.12.2025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F3AC6F8-2C29-6015-8B8E-DF21F9CCD9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77A51E2-F8CB-DE91-45C0-192EC76D79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1E4DB-81B8-2E41-909A-C74114F35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492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0.png"/><Relationship Id="rId12" Type="http://schemas.openxmlformats.org/officeDocument/2006/relationships/image" Target="../media/image1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notesSlide" Target="../notesSlides/notesSlide3.xml"/><Relationship Id="rId7" Type="http://schemas.openxmlformats.org/officeDocument/2006/relationships/diagramLayout" Target="../diagrams/layout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diagramData" Target="../diagrams/data1.xml"/><Relationship Id="rId5" Type="http://schemas.openxmlformats.org/officeDocument/2006/relationships/image" Target="../media/image4.png"/><Relationship Id="rId10" Type="http://schemas.microsoft.com/office/2007/relationships/diagramDrawing" Target="../diagrams/drawing1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98CCCD23-5746-54C3-52F4-616A9B1B5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7246" y="833234"/>
            <a:ext cx="2425700" cy="40386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21657ECC-1BEF-20D3-70E4-36DCC689D5E7}"/>
              </a:ext>
            </a:extLst>
          </p:cNvPr>
          <p:cNvSpPr txBox="1"/>
          <p:nvPr/>
        </p:nvSpPr>
        <p:spPr>
          <a:xfrm>
            <a:off x="1064186" y="1054363"/>
            <a:ext cx="43694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chemeClr val="bg1"/>
                </a:solidFill>
                <a:latin typeface="Avenir Black" panose="02000503020000020003" pitchFamily="2" charset="0"/>
              </a:rPr>
              <a:t>Dobrostan </a:t>
            </a:r>
          </a:p>
          <a:p>
            <a:pPr algn="ctr"/>
            <a:r>
              <a:rPr lang="pl-PL" sz="6000" b="1" dirty="0">
                <a:solidFill>
                  <a:schemeClr val="bg1"/>
                </a:solidFill>
                <a:latin typeface="Avenir Black" panose="02000503020000020003" pitchFamily="2" charset="0"/>
              </a:rPr>
              <a:t>BeWell </a:t>
            </a:r>
            <a:br>
              <a:rPr lang="pl-PL" sz="6000" b="1" dirty="0">
                <a:solidFill>
                  <a:schemeClr val="bg1"/>
                </a:solidFill>
                <a:latin typeface="Avenir Black" panose="02000503020000020003" pitchFamily="2" charset="0"/>
              </a:rPr>
            </a:br>
            <a:r>
              <a:rPr lang="pl-PL" sz="6000" b="1" dirty="0">
                <a:solidFill>
                  <a:schemeClr val="bg1"/>
                </a:solidFill>
                <a:latin typeface="Avenir Black" panose="02000503020000020003" pitchFamily="2" charset="0"/>
              </a:rPr>
              <a:t>w ULC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B58CB5B-5201-58B7-3CAA-79494807A997}"/>
              </a:ext>
            </a:extLst>
          </p:cNvPr>
          <p:cNvSpPr txBox="1"/>
          <p:nvPr/>
        </p:nvSpPr>
        <p:spPr>
          <a:xfrm>
            <a:off x="3592286" y="4465756"/>
            <a:ext cx="184137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300" dirty="0">
                <a:solidFill>
                  <a:srgbClr val="263A75"/>
                </a:solidFill>
                <a:latin typeface="Avenir Medium" panose="02000503020000020003" pitchFamily="2" charset="0"/>
              </a:rPr>
              <a:t>19 listopada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4001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133264F-4416-098E-05B8-6685FA394966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A106C6C-C0E8-4804-8DB5-3A05F8A2F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7971" y="1385974"/>
            <a:ext cx="2426418" cy="4023709"/>
          </a:xfrm>
          <a:prstGeom prst="rect">
            <a:avLst/>
          </a:prstGeom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ECA2F1AB-5386-4EFE-948E-228834A51D70}"/>
              </a:ext>
            </a:extLst>
          </p:cNvPr>
          <p:cNvGrpSpPr/>
          <p:nvPr/>
        </p:nvGrpSpPr>
        <p:grpSpPr>
          <a:xfrm>
            <a:off x="3606223" y="7791485"/>
            <a:ext cx="3562410" cy="3188677"/>
            <a:chOff x="3296663" y="1805354"/>
            <a:chExt cx="3562410" cy="3188677"/>
          </a:xfrm>
        </p:grpSpPr>
        <p:sp>
          <p:nvSpPr>
            <p:cNvPr id="16" name="Owal 15">
              <a:extLst>
                <a:ext uri="{FF2B5EF4-FFF2-40B4-BE49-F238E27FC236}">
                  <a16:creationId xmlns:a16="http://schemas.microsoft.com/office/drawing/2014/main" id="{397BBDE5-554E-48FA-A3E5-958BC5B11692}"/>
                </a:ext>
              </a:extLst>
            </p:cNvPr>
            <p:cNvSpPr/>
            <p:nvPr/>
          </p:nvSpPr>
          <p:spPr>
            <a:xfrm>
              <a:off x="3296663" y="1805354"/>
              <a:ext cx="3562410" cy="318867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3000" b="1" dirty="0">
                  <a:solidFill>
                    <a:schemeClr val="lt1">
                      <a:alpha val="0"/>
                    </a:schemeClr>
                  </a:solidFill>
                </a:rPr>
                <a:t>Pierwsza ankieta tego typu w ULC</a:t>
              </a:r>
            </a:p>
          </p:txBody>
        </p:sp>
        <p:sp>
          <p:nvSpPr>
            <p:cNvPr id="5" name="pole tekstowe 4">
              <a:extLst>
                <a:ext uri="{FF2B5EF4-FFF2-40B4-BE49-F238E27FC236}">
                  <a16:creationId xmlns:a16="http://schemas.microsoft.com/office/drawing/2014/main" id="{ED90CD59-3A2B-4693-853C-B8A2308790F8}"/>
                </a:ext>
              </a:extLst>
            </p:cNvPr>
            <p:cNvSpPr txBox="1"/>
            <p:nvPr/>
          </p:nvSpPr>
          <p:spPr>
            <a:xfrm>
              <a:off x="3644829" y="2171543"/>
              <a:ext cx="2925157" cy="2354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100" b="1" dirty="0"/>
                <a:t>Ryzyko popełnienia błędu podczas formułowania pytań.</a:t>
              </a:r>
            </a:p>
            <a:p>
              <a:pPr algn="ctr"/>
              <a:endParaRPr lang="pl-PL" sz="2100" b="1" dirty="0"/>
            </a:p>
            <a:p>
              <a:pPr algn="ctr"/>
              <a:r>
                <a:rPr lang="pl-PL" sz="2100" b="1" dirty="0"/>
                <a:t>Ryzyko błędnej interpretacji (odpowiedzi opisowe).</a:t>
              </a:r>
            </a:p>
          </p:txBody>
        </p:sp>
      </p:grpSp>
      <p:grpSp>
        <p:nvGrpSpPr>
          <p:cNvPr id="6" name="Grupa 5">
            <a:extLst>
              <a:ext uri="{FF2B5EF4-FFF2-40B4-BE49-F238E27FC236}">
                <a16:creationId xmlns:a16="http://schemas.microsoft.com/office/drawing/2014/main" id="{34E12EA1-EAA1-435B-8A83-22A905F8C7BD}"/>
              </a:ext>
            </a:extLst>
          </p:cNvPr>
          <p:cNvGrpSpPr/>
          <p:nvPr/>
        </p:nvGrpSpPr>
        <p:grpSpPr>
          <a:xfrm>
            <a:off x="8535473" y="-3564682"/>
            <a:ext cx="2925157" cy="2978877"/>
            <a:chOff x="6859073" y="369912"/>
            <a:chExt cx="2925157" cy="2978877"/>
          </a:xfrm>
        </p:grpSpPr>
        <p:sp>
          <p:nvSpPr>
            <p:cNvPr id="13" name="Owal 12">
              <a:extLst>
                <a:ext uri="{FF2B5EF4-FFF2-40B4-BE49-F238E27FC236}">
                  <a16:creationId xmlns:a16="http://schemas.microsoft.com/office/drawing/2014/main" id="{61D74CB7-22E0-44F1-8225-7F7687D1513A}"/>
                </a:ext>
              </a:extLst>
            </p:cNvPr>
            <p:cNvSpPr/>
            <p:nvPr/>
          </p:nvSpPr>
          <p:spPr>
            <a:xfrm>
              <a:off x="6859073" y="369912"/>
              <a:ext cx="2925157" cy="297887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3000" b="1" dirty="0">
                  <a:solidFill>
                    <a:schemeClr val="lt1">
                      <a:alpha val="0"/>
                    </a:schemeClr>
                  </a:solidFill>
                </a:rPr>
                <a:t>Wydarzenia równoległe</a:t>
              </a:r>
            </a:p>
          </p:txBody>
        </p:sp>
        <p:sp>
          <p:nvSpPr>
            <p:cNvPr id="10" name="pole tekstowe 9">
              <a:extLst>
                <a:ext uri="{FF2B5EF4-FFF2-40B4-BE49-F238E27FC236}">
                  <a16:creationId xmlns:a16="http://schemas.microsoft.com/office/drawing/2014/main" id="{D0506D38-8339-4DB5-810A-8697F40E4F54}"/>
                </a:ext>
              </a:extLst>
            </p:cNvPr>
            <p:cNvSpPr txBox="1"/>
            <p:nvPr/>
          </p:nvSpPr>
          <p:spPr>
            <a:xfrm>
              <a:off x="6999877" y="1443851"/>
              <a:ext cx="2743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400" b="1" dirty="0"/>
                <a:t>Regulamin pracy zdalnej</a:t>
              </a:r>
            </a:p>
          </p:txBody>
        </p:sp>
      </p:grpSp>
      <p:grpSp>
        <p:nvGrpSpPr>
          <p:cNvPr id="8" name="Grupa 7">
            <a:extLst>
              <a:ext uri="{FF2B5EF4-FFF2-40B4-BE49-F238E27FC236}">
                <a16:creationId xmlns:a16="http://schemas.microsoft.com/office/drawing/2014/main" id="{A58C9BF3-5433-4DEE-B0AD-A0974722657D}"/>
              </a:ext>
            </a:extLst>
          </p:cNvPr>
          <p:cNvGrpSpPr/>
          <p:nvPr/>
        </p:nvGrpSpPr>
        <p:grpSpPr>
          <a:xfrm>
            <a:off x="12430469" y="7004538"/>
            <a:ext cx="2967232" cy="2852892"/>
            <a:chOff x="8280499" y="3399692"/>
            <a:chExt cx="2967232" cy="2852892"/>
          </a:xfrm>
        </p:grpSpPr>
        <p:sp>
          <p:nvSpPr>
            <p:cNvPr id="17" name="Owal 16">
              <a:extLst>
                <a:ext uri="{FF2B5EF4-FFF2-40B4-BE49-F238E27FC236}">
                  <a16:creationId xmlns:a16="http://schemas.microsoft.com/office/drawing/2014/main" id="{92D2C075-BB85-4CFD-B7C7-8B51064246E7}"/>
                </a:ext>
              </a:extLst>
            </p:cNvPr>
            <p:cNvSpPr/>
            <p:nvPr/>
          </p:nvSpPr>
          <p:spPr>
            <a:xfrm>
              <a:off x="8280499" y="3399692"/>
              <a:ext cx="2925156" cy="28528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3200" b="1" dirty="0">
                  <a:solidFill>
                    <a:schemeClr val="lt1">
                      <a:alpha val="0"/>
                    </a:schemeClr>
                  </a:solidFill>
                </a:rPr>
                <a:t>Okres letni </a:t>
              </a:r>
            </a:p>
          </p:txBody>
        </p:sp>
        <p:sp>
          <p:nvSpPr>
            <p:cNvPr id="11" name="pole tekstowe 10">
              <a:extLst>
                <a:ext uri="{FF2B5EF4-FFF2-40B4-BE49-F238E27FC236}">
                  <a16:creationId xmlns:a16="http://schemas.microsoft.com/office/drawing/2014/main" id="{A97AA272-7AA0-4E15-8DA8-B8DA1B6BC185}"/>
                </a:ext>
              </a:extLst>
            </p:cNvPr>
            <p:cNvSpPr txBox="1"/>
            <p:nvPr/>
          </p:nvSpPr>
          <p:spPr>
            <a:xfrm>
              <a:off x="8321651" y="4624699"/>
              <a:ext cx="292608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400" b="1" dirty="0"/>
                <a:t>Sezon urlopowy</a:t>
              </a:r>
            </a:p>
            <a:p>
              <a:endParaRPr lang="pl-PL" dirty="0">
                <a:solidFill>
                  <a:schemeClr val="tx1">
                    <a:alpha val="0"/>
                  </a:schemeClr>
                </a:solidFill>
              </a:endParaRPr>
            </a:p>
          </p:txBody>
        </p:sp>
      </p:grpSp>
      <p:sp>
        <p:nvSpPr>
          <p:cNvPr id="9" name="Owal 8">
            <a:extLst>
              <a:ext uri="{FF2B5EF4-FFF2-40B4-BE49-F238E27FC236}">
                <a16:creationId xmlns:a16="http://schemas.microsoft.com/office/drawing/2014/main" id="{FE47E987-AB91-4189-ACDD-C73759181F25}"/>
              </a:ext>
            </a:extLst>
          </p:cNvPr>
          <p:cNvSpPr/>
          <p:nvPr/>
        </p:nvSpPr>
        <p:spPr>
          <a:xfrm>
            <a:off x="3606223" y="884146"/>
            <a:ext cx="4929250" cy="4587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400" b="1" dirty="0"/>
              <a:t>Hasło</a:t>
            </a:r>
          </a:p>
          <a:p>
            <a:pPr algn="ctr"/>
            <a:r>
              <a:rPr lang="pl-PL" sz="4400" b="1" dirty="0"/>
              <a:t>Wizja </a:t>
            </a:r>
          </a:p>
          <a:p>
            <a:pPr algn="ctr"/>
            <a:r>
              <a:rPr lang="pl-PL" sz="4400" b="1" dirty="0"/>
              <a:t>Logo</a:t>
            </a:r>
            <a:endParaRPr lang="pl-PL" sz="4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4805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133264F-4416-098E-05B8-6685FA394966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pic>
        <p:nvPicPr>
          <p:cNvPr id="6" name="Obraz 5" descr="Logotyp działań wellbeing'owych w ULC - granatowy samolot zostawiający czerwony ślad w kształcie serca. Pod spodem napis Be Well.">
            <a:extLst>
              <a:ext uri="{FF2B5EF4-FFF2-40B4-BE49-F238E27FC236}">
                <a16:creationId xmlns:a16="http://schemas.microsoft.com/office/drawing/2014/main" id="{A4935D4D-445F-4207-842D-25C4AEB072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92" y="735407"/>
            <a:ext cx="5205954" cy="520595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0E9ACCB-BB0A-4DEA-9A33-DAEF58A88B67}"/>
              </a:ext>
            </a:extLst>
          </p:cNvPr>
          <p:cNvSpPr txBox="1"/>
          <p:nvPr/>
        </p:nvSpPr>
        <p:spPr>
          <a:xfrm>
            <a:off x="6675135" y="1166841"/>
            <a:ext cx="52063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</a:rPr>
              <a:t>„ ULC to nie miejsce to MY – ludzie,</a:t>
            </a:r>
          </a:p>
          <a:p>
            <a:pPr algn="ctr"/>
            <a:r>
              <a:rPr lang="pl-PL" sz="3200" b="1" dirty="0">
                <a:solidFill>
                  <a:schemeClr val="bg1"/>
                </a:solidFill>
              </a:rPr>
              <a:t>którzy się lubimy, szanujemy, doceniamy wzajemnie i czujemy bezpiecznie.</a:t>
            </a:r>
          </a:p>
          <a:p>
            <a:pPr algn="ctr"/>
            <a:r>
              <a:rPr lang="pl-PL" sz="3200" b="1" dirty="0">
                <a:solidFill>
                  <a:schemeClr val="bg1"/>
                </a:solidFill>
              </a:rPr>
              <a:t>Cieszymy się, że wspólnie realizujemy naszą pasję, którą jest lotnictwo”</a:t>
            </a:r>
          </a:p>
          <a:p>
            <a:r>
              <a:rPr lang="pl-PL" sz="3200" dirty="0"/>
              <a:t>. </a:t>
            </a:r>
          </a:p>
        </p:txBody>
      </p:sp>
      <p:sp>
        <p:nvSpPr>
          <p:cNvPr id="8" name="Strzałka w prawo 7">
            <a:extLst>
              <a:ext uri="{FF2B5EF4-FFF2-40B4-BE49-F238E27FC236}">
                <a16:creationId xmlns:a16="http://schemas.microsoft.com/office/drawing/2014/main" id="{BEB97A03-553D-4F2C-AD1E-B9A12CCC7B2D}"/>
              </a:ext>
            </a:extLst>
          </p:cNvPr>
          <p:cNvSpPr/>
          <p:nvPr/>
        </p:nvSpPr>
        <p:spPr>
          <a:xfrm>
            <a:off x="5875474" y="292000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2B3D3AC1-F30A-44A4-816C-484A178EA2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42205" y="1417145"/>
            <a:ext cx="2426418" cy="4023709"/>
          </a:xfrm>
          <a:prstGeom prst="rect">
            <a:avLst/>
          </a:prstGeom>
        </p:spPr>
      </p:pic>
      <p:sp>
        <p:nvSpPr>
          <p:cNvPr id="10" name="Owal 9">
            <a:extLst>
              <a:ext uri="{FF2B5EF4-FFF2-40B4-BE49-F238E27FC236}">
                <a16:creationId xmlns:a16="http://schemas.microsoft.com/office/drawing/2014/main" id="{11BF67D7-4BE9-4FAA-88C7-2B4DCB1EE11B}"/>
              </a:ext>
            </a:extLst>
          </p:cNvPr>
          <p:cNvSpPr/>
          <p:nvPr/>
        </p:nvSpPr>
        <p:spPr>
          <a:xfrm>
            <a:off x="13938943" y="626061"/>
            <a:ext cx="4929250" cy="4587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400" b="1" dirty="0"/>
              <a:t>Hasło</a:t>
            </a:r>
          </a:p>
          <a:p>
            <a:pPr algn="ctr"/>
            <a:r>
              <a:rPr lang="pl-PL" sz="4400" b="1" dirty="0"/>
              <a:t>Wizja </a:t>
            </a:r>
          </a:p>
          <a:p>
            <a:pPr algn="ctr"/>
            <a:r>
              <a:rPr lang="pl-PL" sz="4400" b="1" dirty="0"/>
              <a:t>Logo</a:t>
            </a:r>
            <a:endParaRPr lang="pl-PL" sz="4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5975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BBE920F-99D8-49E4-A690-9396B4293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263" y="2252647"/>
            <a:ext cx="3481053" cy="1769976"/>
          </a:xfrm>
          <a:prstGeom prst="rect">
            <a:avLst/>
          </a:prstGeom>
          <a:effectLst>
            <a:softEdge rad="12700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6B197BA8-6766-5CE7-9493-7F55E5F77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457412" y="952615"/>
            <a:ext cx="2425700" cy="4020625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133264F-4416-098E-05B8-6685FA394966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sp>
        <p:nvSpPr>
          <p:cNvPr id="2" name="Owal 1">
            <a:extLst>
              <a:ext uri="{FF2B5EF4-FFF2-40B4-BE49-F238E27FC236}">
                <a16:creationId xmlns:a16="http://schemas.microsoft.com/office/drawing/2014/main" id="{6F47560B-083B-4B7A-BC32-A7A27DE3F64C}"/>
              </a:ext>
            </a:extLst>
          </p:cNvPr>
          <p:cNvSpPr/>
          <p:nvPr/>
        </p:nvSpPr>
        <p:spPr>
          <a:xfrm>
            <a:off x="3521370" y="659756"/>
            <a:ext cx="5159643" cy="46988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b="1" dirty="0"/>
              <a:t>Co na to analiza języka naturalnego?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943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wal 5">
            <a:extLst>
              <a:ext uri="{FF2B5EF4-FFF2-40B4-BE49-F238E27FC236}">
                <a16:creationId xmlns:a16="http://schemas.microsoft.com/office/drawing/2014/main" id="{B8A7CBB0-6322-45D4-BE85-1345051F71FD}"/>
              </a:ext>
            </a:extLst>
          </p:cNvPr>
          <p:cNvSpPr/>
          <p:nvPr/>
        </p:nvSpPr>
        <p:spPr>
          <a:xfrm>
            <a:off x="-7812900" y="5612203"/>
            <a:ext cx="5387200" cy="4993602"/>
          </a:xfrm>
          <a:prstGeom prst="ellipse">
            <a:avLst/>
          </a:prstGeom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400" b="1" dirty="0"/>
              <a:t>Co na to statystyka?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BBE920F-99D8-49E4-A690-9396B4293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04721" y="1013153"/>
            <a:ext cx="9215868" cy="4685899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8" name="Obraz 7" descr="Obraz zawierający strzałka&#10;&#10;Opis wygenerowany automatycznie">
            <a:extLst>
              <a:ext uri="{FF2B5EF4-FFF2-40B4-BE49-F238E27FC236}">
                <a16:creationId xmlns:a16="http://schemas.microsoft.com/office/drawing/2014/main" id="{6B197BA8-6766-5CE7-9493-7F55E5F778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-2425700" y="1013153"/>
            <a:ext cx="2425700" cy="4020625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133264F-4416-098E-05B8-6685FA394966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pic>
        <p:nvPicPr>
          <p:cNvPr id="5" name="Obraz 4" descr="Wyrazy związane z dobrostanem w miejscu pracy, m.in. atmosfera, sens, chętnie, napisane czcionką różnej wielkości, w różnych kolorach, pionowo i poziomo. Najbardziej widoczny wyraz to atmosfera.">
            <a:extLst>
              <a:ext uri="{FF2B5EF4-FFF2-40B4-BE49-F238E27FC236}">
                <a16:creationId xmlns:a16="http://schemas.microsoft.com/office/drawing/2014/main" id="{F2AF32C4-653B-440E-A65E-A66EF4307A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2623" y="1020872"/>
            <a:ext cx="9208317" cy="46781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0912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wal 5">
            <a:extLst>
              <a:ext uri="{FF2B5EF4-FFF2-40B4-BE49-F238E27FC236}">
                <a16:creationId xmlns:a16="http://schemas.microsoft.com/office/drawing/2014/main" id="{B8A7CBB0-6322-45D4-BE85-1345051F71FD}"/>
              </a:ext>
            </a:extLst>
          </p:cNvPr>
          <p:cNvSpPr/>
          <p:nvPr/>
        </p:nvSpPr>
        <p:spPr>
          <a:xfrm>
            <a:off x="-7812900" y="5612203"/>
            <a:ext cx="5387200" cy="4993602"/>
          </a:xfrm>
          <a:prstGeom prst="ellipse">
            <a:avLst/>
          </a:prstGeom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400" b="1" dirty="0"/>
              <a:t>Co na to statystyka?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BBE920F-99D8-49E4-A690-9396B4293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04721" y="1013153"/>
            <a:ext cx="9215868" cy="4685899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8" name="Obraz 7" descr="Obraz zawierający strzałka&#10;&#10;Opis wygenerowany automatycznie">
            <a:extLst>
              <a:ext uri="{FF2B5EF4-FFF2-40B4-BE49-F238E27FC236}">
                <a16:creationId xmlns:a16="http://schemas.microsoft.com/office/drawing/2014/main" id="{6B197BA8-6766-5CE7-9493-7F55E5F778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-2425700" y="1013153"/>
            <a:ext cx="2425700" cy="4020625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133264F-4416-098E-05B8-6685FA394966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7E9C9A80-B13C-45FF-84D2-9439111F520E}"/>
              </a:ext>
            </a:extLst>
          </p:cNvPr>
          <p:cNvSpPr/>
          <p:nvPr/>
        </p:nvSpPr>
        <p:spPr>
          <a:xfrm>
            <a:off x="1039658" y="265334"/>
            <a:ext cx="95807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</a:rPr>
              <a:t>BeWell w ULC – wymierne efekty 2025!</a:t>
            </a:r>
          </a:p>
        </p:txBody>
      </p:sp>
      <p:pic>
        <p:nvPicPr>
          <p:cNvPr id="9" name="Obraz 8" descr="Kobieta w sukience stoi tyłem na piasku, lekko pochylona patrzy na lewą rękę wyciągniętą w bok, druga ręka lekko wygięta w tył. W tle morze, góry, zachód słońca. Na grafice zaproszenie na medytacje w ruchu.">
            <a:extLst>
              <a:ext uri="{FF2B5EF4-FFF2-40B4-BE49-F238E27FC236}">
                <a16:creationId xmlns:a16="http://schemas.microsoft.com/office/drawing/2014/main" id="{EFA98F1B-76EB-4085-AD26-75C799C1E5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700896">
            <a:off x="707164" y="1028216"/>
            <a:ext cx="2682719" cy="2682719"/>
          </a:xfrm>
          <a:prstGeom prst="rect">
            <a:avLst/>
          </a:prstGeom>
        </p:spPr>
      </p:pic>
      <p:pic>
        <p:nvPicPr>
          <p:cNvPr id="10" name="Obraz 9" descr="Kolaż zdjęć wyremontowanych pomieszczeń kuchennych i łazienki. W kuchni wiszące białe szafki i blaty, jaskrawozielone fronty szafek stojących, czarna ściana nad blatem. Biały stół z dwoma czarnymi krzesłami przy ścianie z beżowych paneli. Łazienka z prysznicem na szarej ścianie, biała umywalka na białej szafce na tle jaskrawozielonej ściany. ">
            <a:extLst>
              <a:ext uri="{FF2B5EF4-FFF2-40B4-BE49-F238E27FC236}">
                <a16:creationId xmlns:a16="http://schemas.microsoft.com/office/drawing/2014/main" id="{E30136DF-5D55-4C20-841E-7EE490B67C39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3972896" y="1086957"/>
            <a:ext cx="3918405" cy="3128962"/>
          </a:xfrm>
          <a:prstGeom prst="rect">
            <a:avLst/>
          </a:prstGeom>
        </p:spPr>
      </p:pic>
      <p:pic>
        <p:nvPicPr>
          <p:cNvPr id="12" name="Obraz 11" descr="Kolaż czterech zdjęć zatytułowanych &quot;Daj się poznać. Opowiedz o swojej pasji&quot;: tańcząca para, kobieta malująca obraz, kobieta w kapeluszu z aparatem fotograficznym, mężczyzna z szeroko otwartymi ustami, gra na gitarze.">
            <a:extLst>
              <a:ext uri="{FF2B5EF4-FFF2-40B4-BE49-F238E27FC236}">
                <a16:creationId xmlns:a16="http://schemas.microsoft.com/office/drawing/2014/main" id="{E2BEF4FA-DF8A-4A87-ADFE-01593F410C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97765">
            <a:off x="8303553" y="943968"/>
            <a:ext cx="3147864" cy="2638848"/>
          </a:xfrm>
          <a:prstGeom prst="rect">
            <a:avLst/>
          </a:prstGeom>
        </p:spPr>
      </p:pic>
      <p:pic>
        <p:nvPicPr>
          <p:cNvPr id="14" name="Obraz 13" descr="Kartka z kalendarza opisująca działania wellbeing'owe w listopadzie 2025 roku.">
            <a:extLst>
              <a:ext uri="{FF2B5EF4-FFF2-40B4-BE49-F238E27FC236}">
                <a16:creationId xmlns:a16="http://schemas.microsoft.com/office/drawing/2014/main" id="{F3E7DEF4-6E85-492F-B395-B7AE1E1D8D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5947" y="3747155"/>
            <a:ext cx="4140508" cy="2329036"/>
          </a:xfrm>
          <a:prstGeom prst="rect">
            <a:avLst/>
          </a:prstGeom>
        </p:spPr>
      </p:pic>
      <p:pic>
        <p:nvPicPr>
          <p:cNvPr id="16" name="Obraz 15" descr="Kobieta siedzi na wydmie, puszcza bańki mydlane. W tle zbiornik wodny, za nim wzgórze, na brzegu wysokie trawy. Na grafice informacja o Światowym Dniu Zdrowia Psychicznego 10 października.">
            <a:extLst>
              <a:ext uri="{FF2B5EF4-FFF2-40B4-BE49-F238E27FC236}">
                <a16:creationId xmlns:a16="http://schemas.microsoft.com/office/drawing/2014/main" id="{7B35C4EF-132F-4000-818F-9B47BB2A25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16303" y="4403798"/>
            <a:ext cx="2693146" cy="2104847"/>
          </a:xfrm>
          <a:prstGeom prst="rect">
            <a:avLst/>
          </a:prstGeom>
        </p:spPr>
      </p:pic>
      <p:pic>
        <p:nvPicPr>
          <p:cNvPr id="18" name="Obraz 17" descr="Pomieszczenie z trzema oknami, między którymi wiszą zielone zasłony. W rogach duże, zielone pufy do siedzenia. Do wnętrza wpadają promienie słoneczne.">
            <a:extLst>
              <a:ext uri="{FF2B5EF4-FFF2-40B4-BE49-F238E27FC236}">
                <a16:creationId xmlns:a16="http://schemas.microsoft.com/office/drawing/2014/main" id="{4D94FAA4-D82C-499B-8195-B5711106CC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46857" y="3894397"/>
            <a:ext cx="3211393" cy="24085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4584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strzałka&#10;&#10;Opis wygenerowany automatycznie">
            <a:extLst>
              <a:ext uri="{FF2B5EF4-FFF2-40B4-BE49-F238E27FC236}">
                <a16:creationId xmlns:a16="http://schemas.microsoft.com/office/drawing/2014/main" id="{6B197BA8-6766-5CE7-9493-7F55E5F778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-2425700" y="1013153"/>
            <a:ext cx="2425700" cy="4020625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133264F-4416-098E-05B8-6685FA394966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0D5B677-F1F4-4251-B419-6F1F86D88C1F}"/>
              </a:ext>
            </a:extLst>
          </p:cNvPr>
          <p:cNvSpPr txBox="1"/>
          <p:nvPr/>
        </p:nvSpPr>
        <p:spPr>
          <a:xfrm>
            <a:off x="2628968" y="3765337"/>
            <a:ext cx="9269260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solidFill>
                  <a:schemeClr val="bg1"/>
                </a:solidFill>
                <a:latin typeface="Avenir Book" panose="02000503020000020003" pitchFamily="2" charset="0"/>
              </a:rPr>
              <a:t>Dziękujemy za uwagę</a:t>
            </a:r>
          </a:p>
          <a:p>
            <a:pPr algn="ctr"/>
            <a:endParaRPr lang="pl-PL" sz="36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ctr"/>
            <a:r>
              <a:rPr lang="pl-PL" sz="2000" b="1" dirty="0">
                <a:solidFill>
                  <a:schemeClr val="bg1"/>
                </a:solidFill>
                <a:latin typeface="Avenir Book" panose="02000503020000020003" pitchFamily="2" charset="0"/>
              </a:rPr>
              <a:t>Bogna Jobda – Dyrektor Generalna ULC</a:t>
            </a:r>
          </a:p>
          <a:p>
            <a:pPr algn="ctr"/>
            <a:r>
              <a:rPr lang="pl-PL" sz="2000" b="1" dirty="0">
                <a:solidFill>
                  <a:schemeClr val="bg1"/>
                </a:solidFill>
                <a:latin typeface="Avenir Book" panose="02000503020000020003" pitchFamily="2" charset="0"/>
              </a:rPr>
              <a:t>Mariola Malińska </a:t>
            </a:r>
            <a:r>
              <a:rPr lang="pl-PL" sz="2000" dirty="0">
                <a:solidFill>
                  <a:schemeClr val="bg1"/>
                </a:solidFill>
                <a:latin typeface="Avenir Book" panose="02000503020000020003" pitchFamily="2" charset="0"/>
              </a:rPr>
              <a:t>– Koordynatorka działań </a:t>
            </a:r>
            <a:r>
              <a:rPr lang="pl-PL" sz="2000" dirty="0" err="1">
                <a:solidFill>
                  <a:schemeClr val="bg1"/>
                </a:solidFill>
                <a:latin typeface="Avenir Book" panose="02000503020000020003" pitchFamily="2" charset="0"/>
              </a:rPr>
              <a:t>wellbeingowych</a:t>
            </a:r>
            <a:r>
              <a:rPr lang="pl-PL" sz="2000" dirty="0">
                <a:solidFill>
                  <a:schemeClr val="bg1"/>
                </a:solidFill>
                <a:latin typeface="Avenir Book" panose="02000503020000020003" pitchFamily="2" charset="0"/>
              </a:rPr>
              <a:t> w ULC</a:t>
            </a:r>
          </a:p>
          <a:p>
            <a:pPr algn="ctr"/>
            <a:endParaRPr lang="pl-PL" sz="20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0C986D6-C9EA-412E-9941-BA42A1373D77}"/>
              </a:ext>
            </a:extLst>
          </p:cNvPr>
          <p:cNvSpPr txBox="1"/>
          <p:nvPr/>
        </p:nvSpPr>
        <p:spPr>
          <a:xfrm>
            <a:off x="513271" y="420636"/>
            <a:ext cx="926926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1800" b="1" i="0" u="none" strike="noStrike" baseline="0" dirty="0">
                <a:solidFill>
                  <a:schemeClr val="bg1"/>
                </a:solidFill>
                <a:latin typeface="RobotoCondensed-Regular"/>
              </a:rPr>
              <a:t>Atutem naszego programu </a:t>
            </a:r>
            <a:r>
              <a:rPr lang="pl-PL" sz="1800" b="1" i="0" u="none" strike="noStrike" baseline="0" dirty="0" err="1">
                <a:solidFill>
                  <a:schemeClr val="bg1"/>
                </a:solidFill>
                <a:latin typeface="RobotoCondensed-Regular"/>
              </a:rPr>
              <a:t>Wellbeingowego</a:t>
            </a:r>
            <a:r>
              <a:rPr lang="pl-PL" sz="1800" b="1" i="0" u="none" strike="noStrike" baseline="0" dirty="0">
                <a:solidFill>
                  <a:schemeClr val="bg1"/>
                </a:solidFill>
                <a:latin typeface="RobotoCondensed-Regular"/>
              </a:rPr>
              <a:t> jest podejście systemowe (holistyczne). Program nie opiera się o działania WLB podejmowane </a:t>
            </a:r>
            <a:r>
              <a:rPr lang="pl-PL" sz="1800" b="1" i="0" u="none" strike="noStrike" baseline="0" dirty="0" err="1">
                <a:solidFill>
                  <a:schemeClr val="bg1"/>
                </a:solidFill>
                <a:latin typeface="RobotoCondensed-Regular"/>
              </a:rPr>
              <a:t>ad'hoc</a:t>
            </a:r>
            <a:r>
              <a:rPr lang="pl-PL" sz="1800" b="1" i="0" u="none" strike="noStrike" baseline="0" dirty="0">
                <a:solidFill>
                  <a:schemeClr val="bg1"/>
                </a:solidFill>
                <a:latin typeface="RobotoCondensed-Regular"/>
              </a:rPr>
              <a:t>, tylko jest wdrażany zgodnie z przyjętymi założeniami, programowo i stale.</a:t>
            </a:r>
          </a:p>
          <a:p>
            <a:pPr algn="l"/>
            <a:endParaRPr lang="pl-PL" sz="1800" b="1" i="0" u="none" strike="noStrike" baseline="0" dirty="0">
              <a:solidFill>
                <a:schemeClr val="bg1"/>
              </a:solidFill>
              <a:latin typeface="RobotoCondensed-Regular"/>
            </a:endParaRPr>
          </a:p>
          <a:p>
            <a:pPr algn="l"/>
            <a:r>
              <a:rPr lang="pl-PL" sz="1800" b="1" i="0" u="none" strike="noStrike" baseline="0" dirty="0">
                <a:solidFill>
                  <a:schemeClr val="bg1"/>
                </a:solidFill>
                <a:latin typeface="RobotoCondensed-Regular"/>
              </a:rPr>
              <a:t>Dzięki temu ma szansę na utrzymanie i stały, długofalowy rozwój oparty o relacje pracownicze i identyfikacje z wartościami promowanymi w ULC.</a:t>
            </a:r>
            <a:endParaRPr lang="pl-PL" b="1" dirty="0">
              <a:solidFill>
                <a:schemeClr val="bg1"/>
              </a:solidFill>
            </a:endParaRPr>
          </a:p>
        </p:txBody>
      </p:sp>
      <p:pic>
        <p:nvPicPr>
          <p:cNvPr id="4098" name="Obraz 1">
            <a:extLst>
              <a:ext uri="{FF2B5EF4-FFF2-40B4-BE49-F238E27FC236}">
                <a16:creationId xmlns:a16="http://schemas.microsoft.com/office/drawing/2014/main" id="{F2757026-729C-4B8F-958E-40E21BE2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581" y="2973785"/>
            <a:ext cx="1953433" cy="1709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3714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wal 1">
            <a:extLst>
              <a:ext uri="{FF2B5EF4-FFF2-40B4-BE49-F238E27FC236}">
                <a16:creationId xmlns:a16="http://schemas.microsoft.com/office/drawing/2014/main" id="{05F634AE-088D-4F14-B3FF-F781177D5CDF}"/>
              </a:ext>
            </a:extLst>
          </p:cNvPr>
          <p:cNvSpPr/>
          <p:nvPr/>
        </p:nvSpPr>
        <p:spPr>
          <a:xfrm>
            <a:off x="3534739" y="836182"/>
            <a:ext cx="4627842" cy="43100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400" b="1" dirty="0">
                <a:ln w="0"/>
                <a:solidFill>
                  <a:schemeClr val="bg1"/>
                </a:solidFill>
                <a:cs typeface="Times New Roman" pitchFamily="18" charset="0"/>
              </a:rPr>
              <a:t>Wellbeing (dobrostan) osobisty i zawodowy</a:t>
            </a:r>
            <a:endParaRPr lang="pl-PL" sz="1200" b="1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B197BA8-6766-5CE7-9493-7F55E5F77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457412" y="1002949"/>
            <a:ext cx="2425700" cy="4020625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133264F-4416-098E-05B8-6685FA394966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2D45411-8196-4774-8460-DBCF9F23BEED}"/>
              </a:ext>
            </a:extLst>
          </p:cNvPr>
          <p:cNvSpPr/>
          <p:nvPr/>
        </p:nvSpPr>
        <p:spPr>
          <a:xfrm>
            <a:off x="519643" y="288353"/>
            <a:ext cx="95807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200" b="1" dirty="0">
                <a:solidFill>
                  <a:schemeClr val="bg1"/>
                </a:solidFill>
              </a:rPr>
              <a:t>Dobrostan w ULC – BeWell w ULC – holistyczny program działań </a:t>
            </a:r>
            <a:r>
              <a:rPr lang="pl-PL" sz="2200" b="1" dirty="0" err="1">
                <a:solidFill>
                  <a:schemeClr val="bg1"/>
                </a:solidFill>
              </a:rPr>
              <a:t>wellbeingowych</a:t>
            </a:r>
            <a:endParaRPr lang="pl-PL" sz="2200" b="1" dirty="0">
              <a:solidFill>
                <a:schemeClr val="bg1"/>
              </a:solidFill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D1F7B92-262F-48B5-A88B-978C45DB93B1}"/>
              </a:ext>
            </a:extLst>
          </p:cNvPr>
          <p:cNvSpPr txBox="1"/>
          <p:nvPr/>
        </p:nvSpPr>
        <p:spPr>
          <a:xfrm>
            <a:off x="656439" y="5500107"/>
            <a:ext cx="74473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2000" b="1" i="0" u="none" strike="noStrike" baseline="0" dirty="0">
                <a:solidFill>
                  <a:schemeClr val="bg1"/>
                </a:solidFill>
              </a:rPr>
              <a:t>Dobrostan w wymiarze ULC oznacza, że naszym celem jest równoważenie zaspokajania potrzeb ludzi z potrzebami Urzędu.</a:t>
            </a:r>
            <a:endParaRPr lang="pl-PL" sz="2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979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A106C6C-C0E8-4804-8DB5-3A05F8A2F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29257" y="1607729"/>
            <a:ext cx="2426418" cy="4023709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133264F-4416-098E-05B8-6685FA394966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7C4BC260-BD47-4FE1-8329-C75971191AE6}"/>
              </a:ext>
            </a:extLst>
          </p:cNvPr>
          <p:cNvSpPr/>
          <p:nvPr/>
        </p:nvSpPr>
        <p:spPr>
          <a:xfrm>
            <a:off x="0" y="6508644"/>
            <a:ext cx="729591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</a:rPr>
              <a:t>Źródło: Na podstawie wystąpień A. Pelc,  Kurs Chief </a:t>
            </a:r>
            <a:r>
              <a:rPr lang="pl-PL" sz="1000" dirty="0" err="1">
                <a:solidFill>
                  <a:schemeClr val="bg1"/>
                </a:solidFill>
              </a:rPr>
              <a:t>Wellbeing</a:t>
            </a:r>
            <a:r>
              <a:rPr lang="pl-PL" sz="1000" dirty="0">
                <a:solidFill>
                  <a:schemeClr val="bg1"/>
                </a:solidFill>
              </a:rPr>
              <a:t> </a:t>
            </a:r>
            <a:r>
              <a:rPr lang="pl-PL" sz="1000" dirty="0" err="1">
                <a:solidFill>
                  <a:schemeClr val="bg1"/>
                </a:solidFill>
              </a:rPr>
              <a:t>Officer</a:t>
            </a:r>
            <a:r>
              <a:rPr lang="pl-PL" sz="1000" dirty="0">
                <a:solidFill>
                  <a:schemeClr val="bg1"/>
                </a:solidFill>
              </a:rPr>
              <a:t>  oraz informacje z </a:t>
            </a:r>
            <a:r>
              <a:rPr lang="pl-PL" sz="1000" dirty="0" err="1">
                <a:solidFill>
                  <a:schemeClr val="bg1"/>
                </a:solidFill>
              </a:rPr>
              <a:t>Wellbeing</a:t>
            </a:r>
            <a:r>
              <a:rPr lang="pl-PL" sz="1000" dirty="0">
                <a:solidFill>
                  <a:schemeClr val="bg1"/>
                </a:solidFill>
              </a:rPr>
              <a:t> </a:t>
            </a:r>
            <a:r>
              <a:rPr lang="pl-PL" sz="1000" dirty="0" err="1">
                <a:solidFill>
                  <a:schemeClr val="bg1"/>
                </a:solidFill>
              </a:rPr>
              <a:t>Institute</a:t>
            </a:r>
            <a:r>
              <a:rPr lang="pl-PL" sz="1000" dirty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10" name="Grupa 9" descr="Koło z sześciu puzzli symbolizujących obszary: zdrowie, relacje, świadomość, miejsce pracy, kultura organizacyjna, systemy i procesy.">
            <a:extLst>
              <a:ext uri="{FF2B5EF4-FFF2-40B4-BE49-F238E27FC236}">
                <a16:creationId xmlns:a16="http://schemas.microsoft.com/office/drawing/2014/main" id="{9BFC4541-84F3-4756-AD18-A4C973D5A093}"/>
              </a:ext>
            </a:extLst>
          </p:cNvPr>
          <p:cNvGrpSpPr/>
          <p:nvPr/>
        </p:nvGrpSpPr>
        <p:grpSpPr>
          <a:xfrm>
            <a:off x="3259344" y="985520"/>
            <a:ext cx="6067536" cy="5730240"/>
            <a:chOff x="5171201" y="725726"/>
            <a:chExt cx="4861447" cy="4861447"/>
          </a:xfrm>
        </p:grpSpPr>
        <p:pic>
          <p:nvPicPr>
            <p:cNvPr id="11" name="Picture 2" descr="Wellbeing Institute">
              <a:extLst>
                <a:ext uri="{FF2B5EF4-FFF2-40B4-BE49-F238E27FC236}">
                  <a16:creationId xmlns:a16="http://schemas.microsoft.com/office/drawing/2014/main" id="{95A69110-91A2-4CCB-9B47-990FF9264E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1201" y="725726"/>
              <a:ext cx="4861447" cy="4861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pole tekstowe 11">
              <a:extLst>
                <a:ext uri="{FF2B5EF4-FFF2-40B4-BE49-F238E27FC236}">
                  <a16:creationId xmlns:a16="http://schemas.microsoft.com/office/drawing/2014/main" id="{F3BDF9DB-557B-4A07-868B-7182EA0BD2C0}"/>
                </a:ext>
              </a:extLst>
            </p:cNvPr>
            <p:cNvSpPr txBox="1"/>
            <p:nvPr/>
          </p:nvSpPr>
          <p:spPr>
            <a:xfrm>
              <a:off x="6843470" y="2521796"/>
              <a:ext cx="786384" cy="31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>
                  <a:solidFill>
                    <a:schemeClr val="bg1"/>
                  </a:solidFill>
                </a:rPr>
                <a:t>CIAŁO</a:t>
              </a:r>
            </a:p>
          </p:txBody>
        </p:sp>
        <p:sp>
          <p:nvSpPr>
            <p:cNvPr id="14" name="pole tekstowe 13">
              <a:extLst>
                <a:ext uri="{FF2B5EF4-FFF2-40B4-BE49-F238E27FC236}">
                  <a16:creationId xmlns:a16="http://schemas.microsoft.com/office/drawing/2014/main" id="{6CC036BC-DCF9-4B10-9E03-B8C9E9F9A9EC}"/>
                </a:ext>
              </a:extLst>
            </p:cNvPr>
            <p:cNvSpPr txBox="1"/>
            <p:nvPr/>
          </p:nvSpPr>
          <p:spPr>
            <a:xfrm>
              <a:off x="7708392" y="2447600"/>
              <a:ext cx="786384" cy="31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>
                  <a:solidFill>
                    <a:schemeClr val="bg1"/>
                  </a:solidFill>
                </a:rPr>
                <a:t>SERCE</a:t>
              </a:r>
            </a:p>
          </p:txBody>
        </p:sp>
        <p:sp>
          <p:nvSpPr>
            <p:cNvPr id="17" name="pole tekstowe 16">
              <a:extLst>
                <a:ext uri="{FF2B5EF4-FFF2-40B4-BE49-F238E27FC236}">
                  <a16:creationId xmlns:a16="http://schemas.microsoft.com/office/drawing/2014/main" id="{0DC31BCC-55B6-44BC-B20A-4E0E5BF1A9DD}"/>
                </a:ext>
              </a:extLst>
            </p:cNvPr>
            <p:cNvSpPr txBox="1"/>
            <p:nvPr/>
          </p:nvSpPr>
          <p:spPr>
            <a:xfrm>
              <a:off x="6786405" y="3327071"/>
              <a:ext cx="786384" cy="31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>
                  <a:solidFill>
                    <a:schemeClr val="bg1"/>
                  </a:solidFill>
                </a:rPr>
                <a:t>DUCH</a:t>
              </a:r>
            </a:p>
          </p:txBody>
        </p:sp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A9EAADE2-ED5E-4415-BFFD-DEBF6BCD8B4E}"/>
                </a:ext>
              </a:extLst>
            </p:cNvPr>
            <p:cNvSpPr txBox="1"/>
            <p:nvPr/>
          </p:nvSpPr>
          <p:spPr>
            <a:xfrm>
              <a:off x="7708392" y="3350444"/>
              <a:ext cx="860013" cy="31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>
                  <a:solidFill>
                    <a:schemeClr val="bg1"/>
                  </a:solidFill>
                </a:rPr>
                <a:t>UMYSŁ</a:t>
              </a:r>
            </a:p>
          </p:txBody>
        </p:sp>
      </p:grpSp>
      <p:sp>
        <p:nvSpPr>
          <p:cNvPr id="5" name="Prostokąt 4">
            <a:extLst>
              <a:ext uri="{FF2B5EF4-FFF2-40B4-BE49-F238E27FC236}">
                <a16:creationId xmlns:a16="http://schemas.microsoft.com/office/drawing/2014/main" id="{A3337447-A8E4-4000-AEBB-92D62E28D08B}"/>
              </a:ext>
            </a:extLst>
          </p:cNvPr>
          <p:cNvSpPr/>
          <p:nvPr/>
        </p:nvSpPr>
        <p:spPr>
          <a:xfrm>
            <a:off x="1311929" y="295900"/>
            <a:ext cx="8697538" cy="108224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Przyjęliśmy autorski model opracowany przez Wellbeing </a:t>
            </a:r>
            <a:r>
              <a:rPr lang="pl-PL" b="1" dirty="0" err="1"/>
              <a:t>Insitute</a:t>
            </a:r>
            <a:r>
              <a:rPr lang="pl-PL" b="1" dirty="0"/>
              <a:t> oparty na 6 obszarowym podejściu, w oparciu o który tworzymy działania podnoszące nasz dobrostan w ULC</a:t>
            </a:r>
          </a:p>
        </p:txBody>
      </p:sp>
      <p:grpSp>
        <p:nvGrpSpPr>
          <p:cNvPr id="25" name="Grupa 24">
            <a:extLst>
              <a:ext uri="{FF2B5EF4-FFF2-40B4-BE49-F238E27FC236}">
                <a16:creationId xmlns:a16="http://schemas.microsoft.com/office/drawing/2014/main" id="{EED6B301-DF50-4797-85BB-2B93D67DB189}"/>
              </a:ext>
            </a:extLst>
          </p:cNvPr>
          <p:cNvGrpSpPr/>
          <p:nvPr/>
        </p:nvGrpSpPr>
        <p:grpSpPr>
          <a:xfrm>
            <a:off x="989222" y="-3973885"/>
            <a:ext cx="10213555" cy="3606570"/>
            <a:chOff x="754076" y="59858"/>
            <a:chExt cx="10213555" cy="3606570"/>
          </a:xfrm>
        </p:grpSpPr>
        <p:sp>
          <p:nvSpPr>
            <p:cNvPr id="26" name="Owal 25">
              <a:extLst>
                <a:ext uri="{FF2B5EF4-FFF2-40B4-BE49-F238E27FC236}">
                  <a16:creationId xmlns:a16="http://schemas.microsoft.com/office/drawing/2014/main" id="{027185CD-6973-4666-B9DC-D80D96969A92}"/>
                </a:ext>
              </a:extLst>
            </p:cNvPr>
            <p:cNvSpPr/>
            <p:nvPr/>
          </p:nvSpPr>
          <p:spPr>
            <a:xfrm>
              <a:off x="754076" y="59858"/>
              <a:ext cx="3708055" cy="35929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500" b="1" u="sng" dirty="0"/>
                <a:t>RELACJE to m.in.:</a:t>
              </a:r>
            </a:p>
            <a:p>
              <a:r>
                <a:rPr lang="pl-PL" sz="1500" b="1" dirty="0"/>
                <a:t>• Budowanie zaufania,</a:t>
              </a:r>
            </a:p>
            <a:p>
              <a:r>
                <a:rPr lang="pl-PL" sz="1500" b="1" dirty="0"/>
                <a:t>• Wspierające relacje z przełożonym i współpracownikami, </a:t>
              </a:r>
            </a:p>
            <a:p>
              <a:r>
                <a:rPr lang="pl-PL" sz="1500" b="1" dirty="0"/>
                <a:t>• Komunikacja oparta na potrzebach,</a:t>
              </a:r>
            </a:p>
            <a:p>
              <a:r>
                <a:rPr lang="pl-PL" sz="1500" b="1" dirty="0"/>
                <a:t>• Zarządzanie konfliktem, </a:t>
              </a:r>
            </a:p>
            <a:p>
              <a:r>
                <a:rPr lang="pl-PL" sz="1500" b="1" dirty="0"/>
                <a:t>• Informacje zwrotne, </a:t>
              </a:r>
            </a:p>
            <a:p>
              <a:r>
                <a:rPr lang="pl-PL" sz="1500" b="1" dirty="0"/>
                <a:t>• Komunikacja wewnątrz i na zewnątrz organizacji</a:t>
              </a:r>
              <a:r>
                <a:rPr lang="pl-PL" sz="1500" dirty="0"/>
                <a:t>.</a:t>
              </a:r>
            </a:p>
          </p:txBody>
        </p:sp>
        <p:sp>
          <p:nvSpPr>
            <p:cNvPr id="27" name="Owal 26">
              <a:extLst>
                <a:ext uri="{FF2B5EF4-FFF2-40B4-BE49-F238E27FC236}">
                  <a16:creationId xmlns:a16="http://schemas.microsoft.com/office/drawing/2014/main" id="{8D57785E-0A34-4E69-90BE-4BE48E2684E6}"/>
                </a:ext>
              </a:extLst>
            </p:cNvPr>
            <p:cNvSpPr/>
            <p:nvPr/>
          </p:nvSpPr>
          <p:spPr>
            <a:xfrm>
              <a:off x="4006826" y="59858"/>
              <a:ext cx="3708055" cy="35929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500" b="1" u="sng" dirty="0">
                  <a:solidFill>
                    <a:schemeClr val="bg1"/>
                  </a:solidFill>
                </a:rPr>
                <a:t>ŚWIADOMOŚĆ to m.in.:</a:t>
              </a:r>
            </a:p>
            <a:p>
              <a:r>
                <a:rPr lang="pl-PL" sz="1500" b="1" dirty="0">
                  <a:solidFill>
                    <a:schemeClr val="bg1"/>
                  </a:solidFill>
                </a:rPr>
                <a:t>• Świadomość swoich potrzeb, </a:t>
              </a:r>
            </a:p>
            <a:p>
              <a:r>
                <a:rPr lang="pl-PL" sz="1500" b="1" dirty="0">
                  <a:solidFill>
                    <a:schemeClr val="bg1"/>
                  </a:solidFill>
                </a:rPr>
                <a:t>• Spójność w obszarze wartości, </a:t>
              </a:r>
            </a:p>
            <a:p>
              <a:r>
                <a:rPr lang="pl-PL" sz="1500" b="1" dirty="0">
                  <a:solidFill>
                    <a:schemeClr val="bg1"/>
                  </a:solidFill>
                </a:rPr>
                <a:t>• Budowanie pewności siebie, </a:t>
              </a:r>
            </a:p>
            <a:p>
              <a:r>
                <a:rPr lang="pl-PL" sz="1500" b="1" dirty="0">
                  <a:solidFill>
                    <a:schemeClr val="bg1"/>
                  </a:solidFill>
                </a:rPr>
                <a:t>• Zarządzanie talentami, </a:t>
              </a:r>
            </a:p>
            <a:p>
              <a:r>
                <a:rPr lang="pl-PL" sz="1500" b="1" dirty="0">
                  <a:solidFill>
                    <a:schemeClr val="bg1"/>
                  </a:solidFill>
                </a:rPr>
                <a:t>• Praca we </a:t>
              </a:r>
              <a:r>
                <a:rPr lang="pl-PL" sz="1500" b="1" dirty="0" err="1">
                  <a:solidFill>
                    <a:schemeClr val="bg1"/>
                  </a:solidFill>
                </a:rPr>
                <a:t>flow</a:t>
              </a:r>
              <a:r>
                <a:rPr lang="pl-PL" sz="1500" b="1" dirty="0">
                  <a:solidFill>
                    <a:schemeClr val="bg1"/>
                  </a:solidFill>
                </a:rPr>
                <a:t>, </a:t>
              </a:r>
            </a:p>
            <a:p>
              <a:r>
                <a:rPr lang="pl-PL" sz="1500" b="1" dirty="0">
                  <a:solidFill>
                    <a:schemeClr val="bg1"/>
                  </a:solidFill>
                </a:rPr>
                <a:t>• Budowanie pozytywności.</a:t>
              </a:r>
            </a:p>
          </p:txBody>
        </p:sp>
        <p:sp>
          <p:nvSpPr>
            <p:cNvPr id="28" name="Owal 27">
              <a:extLst>
                <a:ext uri="{FF2B5EF4-FFF2-40B4-BE49-F238E27FC236}">
                  <a16:creationId xmlns:a16="http://schemas.microsoft.com/office/drawing/2014/main" id="{3E66B5AD-1018-4DD9-A1EF-4A46385EA692}"/>
                </a:ext>
              </a:extLst>
            </p:cNvPr>
            <p:cNvSpPr/>
            <p:nvPr/>
          </p:nvSpPr>
          <p:spPr>
            <a:xfrm>
              <a:off x="7259576" y="73468"/>
              <a:ext cx="3708055" cy="35929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500" b="1" u="sng" dirty="0">
                  <a:solidFill>
                    <a:schemeClr val="bg1"/>
                  </a:solidFill>
                </a:rPr>
                <a:t>KULTURA ORGANIZACJI to m.in.:</a:t>
              </a:r>
            </a:p>
            <a:p>
              <a:r>
                <a:rPr lang="pl-PL" sz="1500" b="1" dirty="0">
                  <a:solidFill>
                    <a:schemeClr val="bg1"/>
                  </a:solidFill>
                </a:rPr>
                <a:t>• Misja i wizja oparte </a:t>
              </a:r>
            </a:p>
            <a:p>
              <a:r>
                <a:rPr lang="pl-PL" sz="1500" b="1" dirty="0">
                  <a:solidFill>
                    <a:schemeClr val="bg1"/>
                  </a:solidFill>
                </a:rPr>
                <a:t>o wartości, </a:t>
              </a:r>
            </a:p>
            <a:p>
              <a:r>
                <a:rPr lang="pl-PL" sz="1500" b="1" dirty="0">
                  <a:solidFill>
                    <a:schemeClr val="bg1"/>
                  </a:solidFill>
                </a:rPr>
                <a:t>• Dobra atmosfera w pracy, </a:t>
              </a:r>
            </a:p>
            <a:p>
              <a:r>
                <a:rPr lang="pl-PL" sz="1500" b="1" dirty="0">
                  <a:solidFill>
                    <a:schemeClr val="bg1"/>
                  </a:solidFill>
                </a:rPr>
                <a:t>• Podział ról, odpowiedzialność i autonomia, </a:t>
              </a:r>
            </a:p>
            <a:p>
              <a:r>
                <a:rPr lang="pl-PL" sz="1500" b="1" dirty="0">
                  <a:solidFill>
                    <a:schemeClr val="bg1"/>
                  </a:solidFill>
                </a:rPr>
                <a:t>• Styl przywództwa, </a:t>
              </a:r>
            </a:p>
            <a:p>
              <a:r>
                <a:rPr lang="pl-PL" sz="1500" b="1" dirty="0">
                  <a:solidFill>
                    <a:schemeClr val="bg1"/>
                  </a:solidFill>
                </a:rPr>
                <a:t>• Możliwości rozwoju, </a:t>
              </a:r>
            </a:p>
            <a:p>
              <a:r>
                <a:rPr lang="pl-PL" sz="1500" b="1" dirty="0">
                  <a:solidFill>
                    <a:schemeClr val="bg1"/>
                  </a:solidFill>
                </a:rPr>
                <a:t>• Motywowanie i docenianie, </a:t>
              </a:r>
            </a:p>
            <a:p>
              <a:r>
                <a:rPr lang="pl-PL" sz="1500" b="1" dirty="0">
                  <a:solidFill>
                    <a:schemeClr val="bg1"/>
                  </a:solidFill>
                </a:rPr>
                <a:t>• Transparentność.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87486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A106C6C-C0E8-4804-8DB5-3A05F8A2F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29257" y="1607729"/>
            <a:ext cx="2426418" cy="4023709"/>
          </a:xfrm>
          <a:prstGeom prst="rect">
            <a:avLst/>
          </a:prstGeom>
        </p:spPr>
      </p:pic>
      <p:sp>
        <p:nvSpPr>
          <p:cNvPr id="4" name="Owal 3">
            <a:extLst>
              <a:ext uri="{FF2B5EF4-FFF2-40B4-BE49-F238E27FC236}">
                <a16:creationId xmlns:a16="http://schemas.microsoft.com/office/drawing/2014/main" id="{D28FBA92-9CB9-4A44-932B-DE3BC4FD5E73}"/>
              </a:ext>
            </a:extLst>
          </p:cNvPr>
          <p:cNvSpPr/>
          <p:nvPr/>
        </p:nvSpPr>
        <p:spPr>
          <a:xfrm>
            <a:off x="-3144253" y="-3328645"/>
            <a:ext cx="3650111" cy="34274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/>
              <a:t>Jak pracownicy korpusu Służby Cywilnej oceniają pracę w SC? 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133264F-4416-098E-05B8-6685FA394966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id="{C03E54B5-651C-4849-B211-FAE8CD027649}"/>
              </a:ext>
            </a:extLst>
          </p:cNvPr>
          <p:cNvSpPr/>
          <p:nvPr/>
        </p:nvSpPr>
        <p:spPr>
          <a:xfrm>
            <a:off x="11957486" y="-3427448"/>
            <a:ext cx="3650111" cy="34274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/>
              <a:t>Co należy zmienić, aby SC była atrakcyjnym miejscem pracy?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CC3A0D0-DB2C-4E89-830B-C6BEEB3EFC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3525530"/>
              </p:ext>
            </p:extLst>
          </p:nvPr>
        </p:nvGraphicFramePr>
        <p:xfrm>
          <a:off x="1142313" y="719666"/>
          <a:ext cx="973987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" name="Prostokąt 4">
            <a:extLst>
              <a:ext uri="{FF2B5EF4-FFF2-40B4-BE49-F238E27FC236}">
                <a16:creationId xmlns:a16="http://schemas.microsoft.com/office/drawing/2014/main" id="{C732AC3C-B8BF-4320-8137-2470D232D241}"/>
              </a:ext>
            </a:extLst>
          </p:cNvPr>
          <p:cNvSpPr/>
          <p:nvPr/>
        </p:nvSpPr>
        <p:spPr>
          <a:xfrm>
            <a:off x="3012964" y="349354"/>
            <a:ext cx="6136849" cy="60331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/>
              <a:t>Oś czasu projektu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2651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133264F-4416-098E-05B8-6685FA394966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A106C6C-C0E8-4804-8DB5-3A05F8A2F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8343" y="1417145"/>
            <a:ext cx="2426418" cy="402370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F9893505-24EF-4A42-8147-A0DCCA994127}"/>
              </a:ext>
            </a:extLst>
          </p:cNvPr>
          <p:cNvSpPr txBox="1"/>
          <p:nvPr/>
        </p:nvSpPr>
        <p:spPr>
          <a:xfrm>
            <a:off x="4921639" y="2736501"/>
            <a:ext cx="24264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chemeClr val="bg1">
                    <a:alpha val="0"/>
                  </a:schemeClr>
                </a:solidFill>
                <a:effectLst>
                  <a:glow rad="127000">
                    <a:schemeClr val="accent1">
                      <a:alpha val="96000"/>
                    </a:schemeClr>
                  </a:glow>
                </a:effectLst>
              </a:rPr>
              <a:t>Struktura wiekowa respondentów</a:t>
            </a:r>
          </a:p>
        </p:txBody>
      </p:sp>
      <p:sp>
        <p:nvSpPr>
          <p:cNvPr id="14" name="Owal 13">
            <a:extLst>
              <a:ext uri="{FF2B5EF4-FFF2-40B4-BE49-F238E27FC236}">
                <a16:creationId xmlns:a16="http://schemas.microsoft.com/office/drawing/2014/main" id="{18B722F1-A480-4BA8-BED7-1F0804199917}"/>
              </a:ext>
            </a:extLst>
          </p:cNvPr>
          <p:cNvSpPr/>
          <p:nvPr/>
        </p:nvSpPr>
        <p:spPr>
          <a:xfrm>
            <a:off x="3749501" y="1226562"/>
            <a:ext cx="4692998" cy="4404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000" b="1" dirty="0"/>
              <a:t>ANKIETA </a:t>
            </a:r>
          </a:p>
          <a:p>
            <a:pPr algn="ctr"/>
            <a:r>
              <a:rPr lang="pl-PL" sz="4000" b="1" dirty="0"/>
              <a:t>ULC</a:t>
            </a:r>
          </a:p>
        </p:txBody>
      </p:sp>
      <p:sp>
        <p:nvSpPr>
          <p:cNvPr id="7" name="Owal 6">
            <a:extLst>
              <a:ext uri="{FF2B5EF4-FFF2-40B4-BE49-F238E27FC236}">
                <a16:creationId xmlns:a16="http://schemas.microsoft.com/office/drawing/2014/main" id="{8887DCE2-4EED-4B75-8869-0510443DF84A}"/>
              </a:ext>
            </a:extLst>
          </p:cNvPr>
          <p:cNvSpPr/>
          <p:nvPr/>
        </p:nvSpPr>
        <p:spPr>
          <a:xfrm>
            <a:off x="-2759395" y="2253969"/>
            <a:ext cx="2426418" cy="23500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/>
              <a:t>Cel ankiety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C0F5C19-FDBD-477D-A4BC-53286C5BCF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5880" y="-5562922"/>
            <a:ext cx="7724301" cy="50296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2275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133264F-4416-098E-05B8-6685FA394966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sp>
        <p:nvSpPr>
          <p:cNvPr id="12" name="Owal 11">
            <a:extLst>
              <a:ext uri="{FF2B5EF4-FFF2-40B4-BE49-F238E27FC236}">
                <a16:creationId xmlns:a16="http://schemas.microsoft.com/office/drawing/2014/main" id="{84B5EDD5-23B7-466E-A6B8-CCDBF1BD9054}"/>
              </a:ext>
            </a:extLst>
          </p:cNvPr>
          <p:cNvSpPr/>
          <p:nvPr/>
        </p:nvSpPr>
        <p:spPr>
          <a:xfrm>
            <a:off x="7985808" y="884920"/>
            <a:ext cx="1999617" cy="18550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Pokolenie młodych</a:t>
            </a:r>
          </a:p>
          <a:p>
            <a:pPr algn="ctr"/>
            <a:r>
              <a:rPr lang="pl-PL" b="1" dirty="0"/>
              <a:t>(&lt; 30 lat)</a:t>
            </a:r>
          </a:p>
        </p:txBody>
      </p:sp>
      <p:sp>
        <p:nvSpPr>
          <p:cNvPr id="9" name="Owal 8">
            <a:extLst>
              <a:ext uri="{FF2B5EF4-FFF2-40B4-BE49-F238E27FC236}">
                <a16:creationId xmlns:a16="http://schemas.microsoft.com/office/drawing/2014/main" id="{E35C0ABE-347B-4A0E-BD2F-8116DB9F5E42}"/>
              </a:ext>
            </a:extLst>
          </p:cNvPr>
          <p:cNvSpPr/>
          <p:nvPr/>
        </p:nvSpPr>
        <p:spPr>
          <a:xfrm>
            <a:off x="3431425" y="1417145"/>
            <a:ext cx="4220308" cy="38686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/>
              <a:t>Pokolenie aktywnych i doświadczonych (31 – 49 lat)</a:t>
            </a:r>
          </a:p>
        </p:txBody>
      </p:sp>
      <p:sp>
        <p:nvSpPr>
          <p:cNvPr id="15" name="Owal 14">
            <a:extLst>
              <a:ext uri="{FF2B5EF4-FFF2-40B4-BE49-F238E27FC236}">
                <a16:creationId xmlns:a16="http://schemas.microsoft.com/office/drawing/2014/main" id="{1ACE6E8C-DE0E-47F4-86E0-FDCA58829075}"/>
              </a:ext>
            </a:extLst>
          </p:cNvPr>
          <p:cNvSpPr/>
          <p:nvPr/>
        </p:nvSpPr>
        <p:spPr>
          <a:xfrm>
            <a:off x="8229839" y="3380103"/>
            <a:ext cx="2878138" cy="28135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/>
              <a:t>Pokolenie srebrne </a:t>
            </a:r>
          </a:p>
          <a:p>
            <a:pPr algn="ctr"/>
            <a:r>
              <a:rPr lang="pl-PL" sz="2800" b="1" dirty="0"/>
              <a:t>(&gt; 50 lat)</a:t>
            </a:r>
            <a:endParaRPr lang="pl-PL" sz="1600" b="1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A106C6C-C0E8-4804-8DB5-3A05F8A2F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8343" y="1417145"/>
            <a:ext cx="2426418" cy="402370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D85A5561-BE72-4973-AF66-76D6CD6550F4}"/>
              </a:ext>
            </a:extLst>
          </p:cNvPr>
          <p:cNvSpPr txBox="1"/>
          <p:nvPr/>
        </p:nvSpPr>
        <p:spPr>
          <a:xfrm>
            <a:off x="8627147" y="2216791"/>
            <a:ext cx="802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8,9% </a:t>
            </a:r>
          </a:p>
          <a:p>
            <a:pPr algn="ctr"/>
            <a:r>
              <a:rPr lang="pl-PL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14 osób</a:t>
            </a:r>
            <a:endParaRPr lang="pl-PL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FDCC8323-487B-4C47-83D0-C7DE433FA99C}"/>
              </a:ext>
            </a:extLst>
          </p:cNvPr>
          <p:cNvSpPr txBox="1"/>
          <p:nvPr/>
        </p:nvSpPr>
        <p:spPr>
          <a:xfrm>
            <a:off x="4784803" y="4419491"/>
            <a:ext cx="1513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59,9% </a:t>
            </a:r>
          </a:p>
          <a:p>
            <a:pPr algn="ctr"/>
            <a:r>
              <a:rPr lang="pl-PL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94 osoby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440696C6-DB45-48B4-8C6F-641B53EE11B6}"/>
              </a:ext>
            </a:extLst>
          </p:cNvPr>
          <p:cNvSpPr txBox="1"/>
          <p:nvPr/>
        </p:nvSpPr>
        <p:spPr>
          <a:xfrm>
            <a:off x="8985616" y="5440854"/>
            <a:ext cx="1513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31,2%</a:t>
            </a:r>
          </a:p>
          <a:p>
            <a:pPr algn="ctr"/>
            <a:r>
              <a:rPr lang="pl-PL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49 osób</a:t>
            </a:r>
          </a:p>
        </p:txBody>
      </p:sp>
      <p:sp>
        <p:nvSpPr>
          <p:cNvPr id="14" name="Owal 13">
            <a:extLst>
              <a:ext uri="{FF2B5EF4-FFF2-40B4-BE49-F238E27FC236}">
                <a16:creationId xmlns:a16="http://schemas.microsoft.com/office/drawing/2014/main" id="{53B2206E-8A30-44B5-8DBF-BEEEBAA13945}"/>
              </a:ext>
            </a:extLst>
          </p:cNvPr>
          <p:cNvSpPr/>
          <p:nvPr/>
        </p:nvSpPr>
        <p:spPr>
          <a:xfrm>
            <a:off x="303518" y="4601187"/>
            <a:ext cx="2110154" cy="204895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>
                <a:solidFill>
                  <a:schemeClr val="bg1"/>
                </a:solidFill>
              </a:rPr>
              <a:t>36,3%</a:t>
            </a:r>
          </a:p>
          <a:p>
            <a:pPr algn="ctr"/>
            <a:r>
              <a:rPr lang="pl-PL" sz="2800" b="1" dirty="0">
                <a:solidFill>
                  <a:schemeClr val="bg1"/>
                </a:solidFill>
              </a:rPr>
              <a:t>ULC</a:t>
            </a:r>
            <a:endParaRPr lang="pl-PL" sz="4800" b="1" dirty="0">
              <a:solidFill>
                <a:schemeClr val="bg1"/>
              </a:solidFill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096DAC1-9707-46F5-A367-6222BC06A967}"/>
              </a:ext>
            </a:extLst>
          </p:cNvPr>
          <p:cNvSpPr txBox="1"/>
          <p:nvPr/>
        </p:nvSpPr>
        <p:spPr>
          <a:xfrm>
            <a:off x="2456010" y="546220"/>
            <a:ext cx="6171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  <a:effectLst>
                  <a:glow rad="127000">
                    <a:schemeClr val="accent1">
                      <a:alpha val="96000"/>
                    </a:schemeClr>
                  </a:glow>
                </a:effectLst>
              </a:rPr>
              <a:t>Struktura wiekowa respondentów</a:t>
            </a:r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8D3AB783-3DC5-45C3-BE6D-B38868E73EEB}"/>
              </a:ext>
            </a:extLst>
          </p:cNvPr>
          <p:cNvSpPr/>
          <p:nvPr/>
        </p:nvSpPr>
        <p:spPr>
          <a:xfrm>
            <a:off x="2702725" y="5052898"/>
            <a:ext cx="1684842" cy="157885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solidFill>
                  <a:schemeClr val="bg1"/>
                </a:solidFill>
              </a:rPr>
              <a:t>19,9%</a:t>
            </a:r>
          </a:p>
          <a:p>
            <a:pPr algn="ctr"/>
            <a:r>
              <a:rPr lang="pl-PL" sz="2400" b="1" dirty="0">
                <a:solidFill>
                  <a:schemeClr val="bg1"/>
                </a:solidFill>
              </a:rPr>
              <a:t>SC</a:t>
            </a:r>
            <a:endParaRPr lang="pl-PL" sz="4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4282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wal 19">
            <a:extLst>
              <a:ext uri="{FF2B5EF4-FFF2-40B4-BE49-F238E27FC236}">
                <a16:creationId xmlns:a16="http://schemas.microsoft.com/office/drawing/2014/main" id="{87258D87-6463-4799-866D-770E578A43DF}"/>
              </a:ext>
            </a:extLst>
          </p:cNvPr>
          <p:cNvSpPr/>
          <p:nvPr/>
        </p:nvSpPr>
        <p:spPr>
          <a:xfrm>
            <a:off x="1411202" y="3559114"/>
            <a:ext cx="3072399" cy="29814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/>
              <a:t>„Dobrostan w organizacji to </a:t>
            </a:r>
            <a:r>
              <a:rPr lang="pl-PL" sz="1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stan, w którym pracownicy widzą sens swojej pracy i współdziałają razem </a:t>
            </a:r>
            <a:r>
              <a:rPr lang="pl-PL" sz="1600" dirty="0"/>
              <a:t>niezależnie od miejsca w organizacji.”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EED74659-26BE-40F6-8F8F-F111B23F0E61}"/>
              </a:ext>
            </a:extLst>
          </p:cNvPr>
          <p:cNvGrpSpPr/>
          <p:nvPr/>
        </p:nvGrpSpPr>
        <p:grpSpPr>
          <a:xfrm>
            <a:off x="12771577" y="1125606"/>
            <a:ext cx="4843061" cy="4452200"/>
            <a:chOff x="3674469" y="1247480"/>
            <a:chExt cx="4843061" cy="4452200"/>
          </a:xfrm>
        </p:grpSpPr>
        <p:sp>
          <p:nvSpPr>
            <p:cNvPr id="5" name="Owal 4">
              <a:extLst>
                <a:ext uri="{FF2B5EF4-FFF2-40B4-BE49-F238E27FC236}">
                  <a16:creationId xmlns:a16="http://schemas.microsoft.com/office/drawing/2014/main" id="{0470D196-E5A7-4F94-B324-6EDA332A9312}"/>
                </a:ext>
              </a:extLst>
            </p:cNvPr>
            <p:cNvSpPr/>
            <p:nvPr/>
          </p:nvSpPr>
          <p:spPr>
            <a:xfrm>
              <a:off x="3674469" y="1247480"/>
              <a:ext cx="4843061" cy="4452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" name="Prostokąt 3">
              <a:extLst>
                <a:ext uri="{FF2B5EF4-FFF2-40B4-BE49-F238E27FC236}">
                  <a16:creationId xmlns:a16="http://schemas.microsoft.com/office/drawing/2014/main" id="{5E3406AC-5AAF-4697-93C8-8CDA1BBFFAD7}"/>
                </a:ext>
              </a:extLst>
            </p:cNvPr>
            <p:cNvSpPr/>
            <p:nvPr/>
          </p:nvSpPr>
          <p:spPr>
            <a:xfrm>
              <a:off x="4378650" y="2617367"/>
              <a:ext cx="3460498" cy="17543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l-PL" sz="5400" b="1" dirty="0">
                  <a:solidFill>
                    <a:schemeClr val="bg1"/>
                  </a:solidFill>
                </a:rPr>
                <a:t>Pracownicy</a:t>
              </a:r>
            </a:p>
            <a:p>
              <a:pPr algn="ctr"/>
              <a:r>
                <a:rPr lang="pl-PL" sz="5400" b="1" dirty="0">
                  <a:solidFill>
                    <a:schemeClr val="bg1"/>
                  </a:solidFill>
                </a:rPr>
                <a:t>ULC</a:t>
              </a:r>
              <a:endParaRPr lang="pl-PL" sz="4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8" name="Obraz 7" descr="Obraz zawierający strzałka&#10;&#10;Opis wygenerowany automatycznie">
            <a:extLst>
              <a:ext uri="{FF2B5EF4-FFF2-40B4-BE49-F238E27FC236}">
                <a16:creationId xmlns:a16="http://schemas.microsoft.com/office/drawing/2014/main" id="{6B197BA8-6766-5CE7-9493-7F55E5F778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-2606588" y="1125606"/>
            <a:ext cx="2425700" cy="4020625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133264F-4416-098E-05B8-6685FA394966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CAEE9AE1-FF9E-43BC-84E0-6B4FA3641286}"/>
              </a:ext>
            </a:extLst>
          </p:cNvPr>
          <p:cNvSpPr/>
          <p:nvPr/>
        </p:nvSpPr>
        <p:spPr>
          <a:xfrm>
            <a:off x="519643" y="253849"/>
            <a:ext cx="53793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err="1">
                <a:solidFill>
                  <a:schemeClr val="bg1"/>
                </a:solidFill>
              </a:rPr>
              <a:t>Wellbeing</a:t>
            </a:r>
            <a:r>
              <a:rPr lang="pl-PL" b="1" dirty="0">
                <a:solidFill>
                  <a:schemeClr val="bg1"/>
                </a:solidFill>
              </a:rPr>
              <a:t> (dobrostan) osobisty – Pracownicy ULC</a:t>
            </a:r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4624BC4B-A09E-46F7-99FB-138730636DE3}"/>
              </a:ext>
            </a:extLst>
          </p:cNvPr>
          <p:cNvSpPr/>
          <p:nvPr/>
        </p:nvSpPr>
        <p:spPr>
          <a:xfrm>
            <a:off x="1273891" y="794371"/>
            <a:ext cx="3399661" cy="31525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/>
              <a:t>„</a:t>
            </a:r>
            <a:r>
              <a:rPr lang="pl-PL" sz="1600" dirty="0" err="1"/>
              <a:t>Weelbeing</a:t>
            </a:r>
            <a:r>
              <a:rPr lang="pl-PL" sz="1600" dirty="0"/>
              <a:t> </a:t>
            </a:r>
            <a:r>
              <a:rPr lang="pl-PL" sz="1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to stałe poznawanie siebie swoich potrzeb, talentów i ograniczeń</a:t>
            </a:r>
            <a:r>
              <a:rPr lang="pl-PL" sz="1600" dirty="0"/>
              <a:t>. Dobrostan własny jest bazą do wszystkiego innego. Dobrostan w organizacji to </a:t>
            </a:r>
            <a:r>
              <a:rPr lang="pl-PL" sz="1600" dirty="0" err="1"/>
              <a:t>work</a:t>
            </a:r>
            <a:r>
              <a:rPr lang="pl-PL" sz="1600" dirty="0"/>
              <a:t> life </a:t>
            </a:r>
            <a:r>
              <a:rPr lang="pl-PL" sz="1600" dirty="0" err="1"/>
              <a:t>balance</a:t>
            </a:r>
            <a:r>
              <a:rPr lang="pl-PL" sz="1600" dirty="0"/>
              <a:t>.”</a:t>
            </a:r>
          </a:p>
        </p:txBody>
      </p:sp>
      <p:sp>
        <p:nvSpPr>
          <p:cNvPr id="16" name="Owal 15">
            <a:extLst>
              <a:ext uri="{FF2B5EF4-FFF2-40B4-BE49-F238E27FC236}">
                <a16:creationId xmlns:a16="http://schemas.microsoft.com/office/drawing/2014/main" id="{C9CE0EE8-5D91-45D6-8416-3F947C2DD438}"/>
              </a:ext>
            </a:extLst>
          </p:cNvPr>
          <p:cNvSpPr/>
          <p:nvPr/>
        </p:nvSpPr>
        <p:spPr>
          <a:xfrm>
            <a:off x="3961470" y="1673118"/>
            <a:ext cx="4464358" cy="41562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/>
              <a:t>„W wymiarze osobistym </a:t>
            </a:r>
            <a:r>
              <a:rPr lang="pl-PL" sz="1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to moje zdrowie psychiczne, </a:t>
            </a:r>
            <a:r>
              <a:rPr lang="pl-PL" sz="1600" dirty="0"/>
              <a:t>poczucie bezpieczeństwa, realizowanie swoich pasji i świadomość, że moim bliskim nie dzieje się krzywda. </a:t>
            </a:r>
          </a:p>
          <a:p>
            <a:pPr algn="ctr"/>
            <a:r>
              <a:rPr lang="pl-PL" sz="1600" dirty="0"/>
              <a:t>W wymiarze organizacji? Myślę, że </a:t>
            </a:r>
            <a:r>
              <a:rPr lang="pl-PL" sz="1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jest to brak presji, nacisków, niezdrowej atmosfery w zespole oraz, a przede wszystkim, szanowanie pracownika </a:t>
            </a:r>
            <a:r>
              <a:rPr lang="pl-PL" sz="1600" dirty="0"/>
              <a:t>(niezależne od zajmowanego stanowiska).”</a:t>
            </a:r>
          </a:p>
        </p:txBody>
      </p:sp>
      <p:sp>
        <p:nvSpPr>
          <p:cNvPr id="17" name="Owal 16">
            <a:extLst>
              <a:ext uri="{FF2B5EF4-FFF2-40B4-BE49-F238E27FC236}">
                <a16:creationId xmlns:a16="http://schemas.microsoft.com/office/drawing/2014/main" id="{C45FBC95-238B-4DB9-91A3-B295A5AE4F85}"/>
              </a:ext>
            </a:extLst>
          </p:cNvPr>
          <p:cNvSpPr/>
          <p:nvPr/>
        </p:nvSpPr>
        <p:spPr>
          <a:xfrm>
            <a:off x="7914008" y="1706757"/>
            <a:ext cx="2015084" cy="18523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„</a:t>
            </a:r>
            <a:r>
              <a:rPr lang="pl-PL" sz="1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Poczucie równego traktowania, motywacja od pracodawcy.”</a:t>
            </a:r>
          </a:p>
        </p:txBody>
      </p:sp>
      <p:sp>
        <p:nvSpPr>
          <p:cNvPr id="18" name="Owal 17">
            <a:extLst>
              <a:ext uri="{FF2B5EF4-FFF2-40B4-BE49-F238E27FC236}">
                <a16:creationId xmlns:a16="http://schemas.microsoft.com/office/drawing/2014/main" id="{0320FFE7-F555-495E-BCB6-F9BD4DACEA59}"/>
              </a:ext>
            </a:extLst>
          </p:cNvPr>
          <p:cNvSpPr/>
          <p:nvPr/>
        </p:nvSpPr>
        <p:spPr>
          <a:xfrm>
            <a:off x="7760594" y="3264382"/>
            <a:ext cx="3444038" cy="3236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„</a:t>
            </a:r>
            <a:r>
              <a:rPr lang="pl-PL" sz="1600" dirty="0"/>
              <a:t>Wyraźne </a:t>
            </a:r>
            <a:r>
              <a:rPr lang="pl-PL" sz="1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rozgraniczenie życia prywatnego i zawodowego,</a:t>
            </a:r>
            <a:r>
              <a:rPr lang="pl-PL" sz="1600" dirty="0"/>
              <a:t> m.in. nie zajmowanie się sprawami służbowymi w czasie prywatnym, nawet nie poświęcanie czasu na myślenie o pracy w czasie prywatnym.”</a:t>
            </a:r>
          </a:p>
          <a:p>
            <a:pPr algn="ctr"/>
            <a:endParaRPr lang="pl-PL" dirty="0"/>
          </a:p>
        </p:txBody>
      </p:sp>
      <p:sp>
        <p:nvSpPr>
          <p:cNvPr id="19" name="Owal 18">
            <a:extLst>
              <a:ext uri="{FF2B5EF4-FFF2-40B4-BE49-F238E27FC236}">
                <a16:creationId xmlns:a16="http://schemas.microsoft.com/office/drawing/2014/main" id="{FA9FB09C-E1DD-4BB3-85C7-26D6CAAE9E0A}"/>
              </a:ext>
            </a:extLst>
          </p:cNvPr>
          <p:cNvSpPr/>
          <p:nvPr/>
        </p:nvSpPr>
        <p:spPr>
          <a:xfrm>
            <a:off x="6701199" y="332105"/>
            <a:ext cx="2015084" cy="18859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„Dobre samopoczucie, poczucie wspólnoty</a:t>
            </a:r>
            <a:r>
              <a:rPr lang="pl-PL" sz="1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.”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7798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133264F-4416-098E-05B8-6685FA394966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A106C6C-C0E8-4804-8DB5-3A05F8A2F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38857" y="1417144"/>
            <a:ext cx="2426418" cy="402370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F9893505-24EF-4A42-8147-A0DCCA994127}"/>
              </a:ext>
            </a:extLst>
          </p:cNvPr>
          <p:cNvSpPr txBox="1"/>
          <p:nvPr/>
        </p:nvSpPr>
        <p:spPr>
          <a:xfrm>
            <a:off x="107212" y="147448"/>
            <a:ext cx="3642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Ankieta</a:t>
            </a:r>
            <a:r>
              <a:rPr lang="pl-PL" sz="2800" b="1" dirty="0">
                <a:solidFill>
                  <a:schemeClr val="bg1"/>
                </a:solidFill>
                <a:effectLst>
                  <a:glow rad="127000">
                    <a:schemeClr val="accent1">
                      <a:alpha val="96000"/>
                    </a:schemeClr>
                  </a:glow>
                </a:effectLst>
              </a:rPr>
              <a:t> </a:t>
            </a:r>
            <a:r>
              <a:rPr lang="pl-PL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ULC wyniki</a:t>
            </a:r>
            <a:endParaRPr lang="pl-PL" sz="2800" b="1" dirty="0">
              <a:solidFill>
                <a:schemeClr val="bg1"/>
              </a:solidFill>
              <a:effectLst>
                <a:glow rad="127000">
                  <a:schemeClr val="accent1">
                    <a:alpha val="96000"/>
                  </a:schemeClr>
                </a:glow>
              </a:effectLst>
            </a:endParaRPr>
          </a:p>
        </p:txBody>
      </p:sp>
      <p:sp>
        <p:nvSpPr>
          <p:cNvPr id="9" name="Owal 8">
            <a:extLst>
              <a:ext uri="{FF2B5EF4-FFF2-40B4-BE49-F238E27FC236}">
                <a16:creationId xmlns:a16="http://schemas.microsoft.com/office/drawing/2014/main" id="{1870898B-FAC8-43C5-AA70-20FCB6F3F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75635" y="948205"/>
            <a:ext cx="2548338" cy="2477466"/>
          </a:xfrm>
          <a:prstGeom prst="ellipse">
            <a:avLst/>
          </a:prstGeom>
          <a:solidFill>
            <a:srgbClr val="9900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/>
              <a:t>MIEJSCE PRACY</a:t>
            </a:r>
          </a:p>
        </p:txBody>
      </p:sp>
      <p:sp>
        <p:nvSpPr>
          <p:cNvPr id="30" name="Owal 29">
            <a:extLst>
              <a:ext uri="{FF2B5EF4-FFF2-40B4-BE49-F238E27FC236}">
                <a16:creationId xmlns:a16="http://schemas.microsoft.com/office/drawing/2014/main" id="{A750A58D-81FD-49C1-80C0-03D252556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97262" y="954858"/>
            <a:ext cx="2548338" cy="247081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/>
              <a:t>KULTURA ORGANIZACJI</a:t>
            </a:r>
          </a:p>
        </p:txBody>
      </p:sp>
      <p:sp>
        <p:nvSpPr>
          <p:cNvPr id="31" name="Owal 30">
            <a:extLst>
              <a:ext uri="{FF2B5EF4-FFF2-40B4-BE49-F238E27FC236}">
                <a16:creationId xmlns:a16="http://schemas.microsoft.com/office/drawing/2014/main" id="{F80863B6-FC43-4A6F-86AD-628F02F80A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75635" y="2963090"/>
            <a:ext cx="2548338" cy="247081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200" b="1" dirty="0"/>
              <a:t>RELACJE</a:t>
            </a:r>
          </a:p>
        </p:txBody>
      </p:sp>
      <p:sp>
        <p:nvSpPr>
          <p:cNvPr id="34" name="Owal 33">
            <a:extLst>
              <a:ext uri="{FF2B5EF4-FFF2-40B4-BE49-F238E27FC236}">
                <a16:creationId xmlns:a16="http://schemas.microsoft.com/office/drawing/2014/main" id="{C74C6CC2-5B33-499B-A340-FDD460EEEC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05616" y="961512"/>
            <a:ext cx="2548338" cy="2470813"/>
          </a:xfrm>
          <a:prstGeom prst="ellipse">
            <a:avLst/>
          </a:prstGeom>
          <a:solidFill>
            <a:srgbClr val="8792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/>
              <a:t>SYSTEMY I PROCESY</a:t>
            </a:r>
          </a:p>
        </p:txBody>
      </p:sp>
      <p:sp>
        <p:nvSpPr>
          <p:cNvPr id="32" name="Owal 31">
            <a:extLst>
              <a:ext uri="{FF2B5EF4-FFF2-40B4-BE49-F238E27FC236}">
                <a16:creationId xmlns:a16="http://schemas.microsoft.com/office/drawing/2014/main" id="{5431EC1E-AE55-4F18-8FA8-B219773DD9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05616" y="2976693"/>
            <a:ext cx="2548338" cy="2470813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/>
              <a:t>ŚWIADOMOŚĆ</a:t>
            </a:r>
          </a:p>
        </p:txBody>
      </p:sp>
      <p:sp>
        <p:nvSpPr>
          <p:cNvPr id="33" name="Owal 32">
            <a:extLst>
              <a:ext uri="{FF2B5EF4-FFF2-40B4-BE49-F238E27FC236}">
                <a16:creationId xmlns:a16="http://schemas.microsoft.com/office/drawing/2014/main" id="{39C3D945-2059-4671-94F1-B630A001E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97262" y="2970039"/>
            <a:ext cx="2548338" cy="2470813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rgbClr val="2922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200" b="1" dirty="0"/>
              <a:t>ZDROWIE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6134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133264F-4416-098E-05B8-6685FA394966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A106C6C-C0E8-4804-8DB5-3A05F8A2F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38857" y="1417144"/>
            <a:ext cx="2426418" cy="402370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F9893505-24EF-4A42-8147-A0DCCA994127}"/>
              </a:ext>
            </a:extLst>
          </p:cNvPr>
          <p:cNvSpPr txBox="1"/>
          <p:nvPr/>
        </p:nvSpPr>
        <p:spPr>
          <a:xfrm>
            <a:off x="2475635" y="199206"/>
            <a:ext cx="68984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Ankieta</a:t>
            </a:r>
            <a:r>
              <a:rPr lang="pl-PL" sz="2800" b="1" dirty="0">
                <a:solidFill>
                  <a:schemeClr val="bg1"/>
                </a:solidFill>
                <a:effectLst>
                  <a:glow rad="127000">
                    <a:schemeClr val="accent1">
                      <a:alpha val="96000"/>
                    </a:schemeClr>
                  </a:glow>
                </a:effectLst>
              </a:rPr>
              <a:t> </a:t>
            </a:r>
            <a:r>
              <a:rPr lang="pl-PL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ULC wyniki – priorytety na 2025</a:t>
            </a:r>
          </a:p>
          <a:p>
            <a:pPr algn="ctr"/>
            <a:endParaRPr lang="pl-PL" sz="2800" b="1" dirty="0">
              <a:solidFill>
                <a:schemeClr val="bg1"/>
              </a:solidFill>
              <a:effectLst>
                <a:glow rad="127000">
                  <a:schemeClr val="accent1">
                    <a:alpha val="96000"/>
                  </a:schemeClr>
                </a:glow>
              </a:effectLst>
            </a:endParaRPr>
          </a:p>
        </p:txBody>
      </p:sp>
      <p:sp>
        <p:nvSpPr>
          <p:cNvPr id="9" name="Owal 8">
            <a:extLst>
              <a:ext uri="{FF2B5EF4-FFF2-40B4-BE49-F238E27FC236}">
                <a16:creationId xmlns:a16="http://schemas.microsoft.com/office/drawing/2014/main" id="{1870898B-FAC8-43C5-AA70-20FCB6F3F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40514" y="2251478"/>
            <a:ext cx="2548338" cy="2477466"/>
          </a:xfrm>
          <a:prstGeom prst="ellipse">
            <a:avLst/>
          </a:prstGeom>
          <a:solidFill>
            <a:srgbClr val="9900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/>
              <a:t>MIEJSCE PRACY</a:t>
            </a:r>
          </a:p>
        </p:txBody>
      </p:sp>
      <p:sp>
        <p:nvSpPr>
          <p:cNvPr id="31" name="Owal 30">
            <a:extLst>
              <a:ext uri="{FF2B5EF4-FFF2-40B4-BE49-F238E27FC236}">
                <a16:creationId xmlns:a16="http://schemas.microsoft.com/office/drawing/2014/main" id="{F80863B6-FC43-4A6F-86AD-628F02F80A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94216" y="896977"/>
            <a:ext cx="2548338" cy="247081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200" b="1" dirty="0"/>
              <a:t>RELACJE</a:t>
            </a:r>
          </a:p>
        </p:txBody>
      </p:sp>
      <p:sp>
        <p:nvSpPr>
          <p:cNvPr id="33" name="Owal 32">
            <a:extLst>
              <a:ext uri="{FF2B5EF4-FFF2-40B4-BE49-F238E27FC236}">
                <a16:creationId xmlns:a16="http://schemas.microsoft.com/office/drawing/2014/main" id="{39C3D945-2059-4671-94F1-B630A001E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24837" y="2467404"/>
            <a:ext cx="2548338" cy="2470813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rgbClr val="2922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200" b="1" dirty="0"/>
              <a:t>ZDROWIE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5938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4806</TotalTime>
  <Words>751</Words>
  <Application>Microsoft Office PowerPoint</Application>
  <PresentationFormat>Panoramiczny</PresentationFormat>
  <Paragraphs>148</Paragraphs>
  <Slides>15</Slides>
  <Notes>14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5" baseType="lpstr">
      <vt:lpstr>Arial</vt:lpstr>
      <vt:lpstr>Avenir Black</vt:lpstr>
      <vt:lpstr>Avenir Book</vt:lpstr>
      <vt:lpstr>Avenir Light</vt:lpstr>
      <vt:lpstr>Avenir Medium</vt:lpstr>
      <vt:lpstr>Calibri</vt:lpstr>
      <vt:lpstr>Calibri Light</vt:lpstr>
      <vt:lpstr>RobotoCondensed-Regular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Klaudia Tomaszewska</dc:creator>
  <cp:lastModifiedBy>Pawłowski Jacek</cp:lastModifiedBy>
  <cp:revision>517</cp:revision>
  <dcterms:created xsi:type="dcterms:W3CDTF">2022-11-08T11:52:32Z</dcterms:created>
  <dcterms:modified xsi:type="dcterms:W3CDTF">2025-12-01T11:57:40Z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77649A9A-813B-4369-8CD0-7ACCD04D1778</vt:lpwstr>
  </property>
  <property fmtid="{D5CDD505-2E9C-101B-9397-08002B2CF9AE}" pid="3" name="ArticulatePath">
    <vt:lpwstr>2.2. Dobrostan w ULC-BeWell - ULC</vt:lpwstr>
  </property>
</Properties>
</file>