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8A"/>
    <a:srgbClr val="1B9AEE"/>
    <a:srgbClr val="00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03.11.2020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2.png@01D682C4.E8475C4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958939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bg1"/>
                </a:solidFill>
              </a:rPr>
              <a:t>Prezentacja założeń projektu </a:t>
            </a:r>
          </a:p>
          <a:p>
            <a:pPr algn="ctr"/>
            <a:r>
              <a:rPr lang="pl-PL" sz="4400" b="1" dirty="0" smtClean="0">
                <a:solidFill>
                  <a:schemeClr val="bg1"/>
                </a:solidFill>
              </a:rPr>
              <a:t>pn</a:t>
            </a:r>
            <a:r>
              <a:rPr lang="pl-PL" sz="4400" b="1" dirty="0">
                <a:solidFill>
                  <a:schemeClr val="bg1"/>
                </a:solidFill>
              </a:rPr>
              <a:t>. </a:t>
            </a:r>
            <a:r>
              <a:rPr lang="pl-PL" sz="4400" b="1" i="1" dirty="0">
                <a:solidFill>
                  <a:schemeClr val="bg1"/>
                </a:solidFill>
              </a:rPr>
              <a:t>Opracowanie prototypu systemu do przeprowadzania egzaminów próbnych/ testów</a:t>
            </a:r>
          </a:p>
          <a:p>
            <a:pPr algn="ctr"/>
            <a:r>
              <a:rPr lang="pl-PL" sz="4400" b="1" i="1" dirty="0">
                <a:solidFill>
                  <a:schemeClr val="bg1"/>
                </a:solidFill>
              </a:rPr>
              <a:t>diagnostycznych on-line w zakresie stopnia przygotowania ucznia do egzaminu</a:t>
            </a:r>
            <a:endParaRPr lang="pl-PL" sz="4400" b="1" i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14632" y="1242232"/>
            <a:ext cx="1148184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9600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11200" i="1" dirty="0"/>
              <a:t>Opracowanie prototypu systemu do przeprowadzania egzaminów </a:t>
            </a:r>
            <a:r>
              <a:rPr lang="pl-PL" sz="11200" i="1" dirty="0" smtClean="0"/>
              <a:t>próbnych/ testów </a:t>
            </a:r>
            <a:r>
              <a:rPr lang="pl-PL" sz="11200" i="1" dirty="0"/>
              <a:t>diagnostycznych </a:t>
            </a:r>
            <a:r>
              <a:rPr lang="pl-PL" sz="11200" i="1" dirty="0" smtClean="0"/>
              <a:t>on-line w zakresie stopnia przygotowania ucznia do egzaminu                </a:t>
            </a:r>
            <a:endParaRPr lang="pl-PL" sz="11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80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Minister Edukacji i Nauki</a:t>
            </a:r>
            <a:endParaRPr lang="pl-PL" sz="9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Centrum Informatyczne Edukacji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Okręgowa Komisja Egzaminacyjna w Krakowie 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Program Operacyjny Wiedza Edukacja Rozwój</a:t>
            </a: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, Oś priorytetowa II, Działanie 2.10: Wysoka jakość systemu oświaty, budżet państwa: część 30, dział 801, rozdział 80143 oraz część 30, dział 801, rozdział 80145</a:t>
            </a:r>
            <a:endParaRPr lang="pl-PL" sz="9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Całkowity koszt projektu</a:t>
            </a:r>
            <a:r>
              <a:rPr lang="pl-PL" sz="960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pl-PL" sz="9600" b="1" dirty="0">
                <a:solidFill>
                  <a:schemeClr val="accent5">
                    <a:lumMod val="75000"/>
                  </a:schemeClr>
                </a:solidFill>
              </a:rPr>
              <a:t>12 996 720,00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zł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600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9600" b="1" dirty="0" smtClean="0">
                <a:solidFill>
                  <a:schemeClr val="accent5">
                    <a:lumMod val="75000"/>
                  </a:schemeClr>
                </a:solidFill>
              </a:rPr>
              <a:t>01.08.2020-30.06.2022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07868" y="2337246"/>
            <a:ext cx="110647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 smtClean="0">
                <a:solidFill>
                  <a:schemeClr val="accent1">
                    <a:lumMod val="50000"/>
                  </a:schemeClr>
                </a:solidFill>
              </a:rPr>
              <a:t>Celem 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projektu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jest umożliwienie przeprowadzania testów diagnostycznych w zakresie stopnia przygotowania ucznia do egzaminu i egzaminów próbnych w formule on-line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Realizacja projektu przyczyni się do osiągnięcia </a:t>
            </a: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celu szczegółowego 2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, Priorytetu inwestycyjnego 10i POWER "</a:t>
            </a:r>
            <a:r>
              <a:rPr lang="pl-PL" sz="2400" i="1" dirty="0">
                <a:solidFill>
                  <a:schemeClr val="accent1">
                    <a:lumMod val="50000"/>
                  </a:schemeClr>
                </a:solidFill>
              </a:rPr>
              <a:t>Zwiększenie wykorzystania przez szkoły i placówki zmodernizowanych treści, narzędzi i zasobów wspierających proces kształcenia ogólnego w zakresie rozwoju u uczniów kompetencji kluczowych i umiejętności uniwersalnych, jak również nauczania eksperymentalnego oraz metod zindywidualizowanego podejścia do ucznia".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9655277" y="4031225"/>
            <a:ext cx="2229687" cy="192712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u="sng" dirty="0" smtClean="0"/>
              <a:t>Legenda</a:t>
            </a:r>
            <a:endParaRPr lang="pl-PL" dirty="0" smtClean="0"/>
          </a:p>
          <a:p>
            <a:pPr algn="ctr">
              <a:lnSpc>
                <a:spcPct val="200000"/>
              </a:lnSpc>
            </a:pPr>
            <a:r>
              <a:rPr lang="pl-PL" sz="1600" dirty="0" smtClean="0"/>
              <a:t>planowany</a:t>
            </a:r>
          </a:p>
          <a:p>
            <a:pPr algn="ctr">
              <a:lnSpc>
                <a:spcPct val="200000"/>
              </a:lnSpc>
            </a:pPr>
            <a:r>
              <a:rPr lang="pl-PL" sz="1600" dirty="0" smtClean="0"/>
              <a:t>modyfikowany</a:t>
            </a:r>
          </a:p>
          <a:p>
            <a:pPr algn="ctr">
              <a:lnSpc>
                <a:spcPct val="200000"/>
              </a:lnSpc>
            </a:pPr>
            <a:r>
              <a:rPr lang="pl-PL" sz="1600" dirty="0" smtClean="0"/>
              <a:t>istniejący</a:t>
            </a:r>
          </a:p>
          <a:p>
            <a:pPr algn="ctr"/>
            <a:endParaRPr lang="pl-PL" dirty="0"/>
          </a:p>
        </p:txBody>
      </p:sp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 descr="cid:image002.png@01D682C4.E8475C4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626" y="2802193"/>
            <a:ext cx="7000568" cy="31561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rostokąt 1"/>
          <p:cNvSpPr/>
          <p:nvPr/>
        </p:nvSpPr>
        <p:spPr>
          <a:xfrm>
            <a:off x="9753601" y="4512065"/>
            <a:ext cx="235974" cy="235976"/>
          </a:xfrm>
          <a:prstGeom prst="rect">
            <a:avLst/>
          </a:prstGeom>
          <a:ln w="38100">
            <a:solidFill>
              <a:srgbClr val="00DA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9753601" y="4986598"/>
            <a:ext cx="235974" cy="235976"/>
          </a:xfrm>
          <a:prstGeom prst="rect">
            <a:avLst/>
          </a:prstGeom>
          <a:ln w="38100">
            <a:solidFill>
              <a:srgbClr val="1B9AEE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9753601" y="5421195"/>
            <a:ext cx="235974" cy="235976"/>
          </a:xfrm>
          <a:prstGeom prst="rect">
            <a:avLst/>
          </a:prstGeom>
          <a:ln w="38100">
            <a:solidFill>
              <a:srgbClr val="0A568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5df3a10b-8748-402e-bef4-aee373db4dbb"/>
    <ds:schemaRef ds:uri="http://purl.org/dc/terms/"/>
    <ds:schemaRef ds:uri="9affde3b-50dd-4e74-9e2c-6b9654ae514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105</Words>
  <Application>Microsoft Office PowerPoint</Application>
  <PresentationFormat>Panoramiczny</PresentationFormat>
  <Paragraphs>45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Gut-Czerwińska Katarzyna</cp:lastModifiedBy>
  <cp:revision>24</cp:revision>
  <dcterms:created xsi:type="dcterms:W3CDTF">2017-01-27T12:50:17Z</dcterms:created>
  <dcterms:modified xsi:type="dcterms:W3CDTF">2020-11-03T10:41:22Z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