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99" r:id="rId2"/>
    <p:sldId id="265" r:id="rId3"/>
    <p:sldId id="270" r:id="rId4"/>
    <p:sldId id="301" r:id="rId5"/>
    <p:sldId id="302" r:id="rId6"/>
    <p:sldId id="283" r:id="rId7"/>
    <p:sldId id="295" r:id="rId8"/>
    <p:sldId id="272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4" r:id="rId19"/>
    <p:sldId id="285" r:id="rId20"/>
    <p:sldId id="286" r:id="rId21"/>
    <p:sldId id="288" r:id="rId22"/>
    <p:sldId id="289" r:id="rId23"/>
    <p:sldId id="290" r:id="rId24"/>
    <p:sldId id="291" r:id="rId25"/>
    <p:sldId id="293" r:id="rId26"/>
    <p:sldId id="300" r:id="rId27"/>
    <p:sldId id="273" r:id="rId28"/>
    <p:sldId id="294" r:id="rId29"/>
    <p:sldId id="292" r:id="rId30"/>
    <p:sldId id="287" r:id="rId31"/>
    <p:sldId id="304" r:id="rId32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E5B9AB8-CA3A-5E38-A004-EE9AFED31FAE}" name="Wójcik-Tarnowska Joanna" initials="WTJ" userId="S::joanna.wojcik-tarnowska@mrit.gov.pl::2abb8a65-5fbd-44e7-8b76-3e83b8dc294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iej Majtczak" initials="MM" lastIdx="1" clrIdx="0">
    <p:extLst>
      <p:ext uri="{19B8F6BF-5375-455C-9EA6-DF929625EA0E}">
        <p15:presenceInfo xmlns:p15="http://schemas.microsoft.com/office/powerpoint/2012/main" userId="8697d10888525e6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C7E3"/>
    <a:srgbClr val="AFDABB"/>
    <a:srgbClr val="628FC6"/>
    <a:srgbClr val="292B5F"/>
    <a:srgbClr val="186D29"/>
    <a:srgbClr val="F05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6"/>
    <p:restoredTop sz="96405"/>
  </p:normalViewPr>
  <p:slideViewPr>
    <p:cSldViewPr snapToGrid="0">
      <p:cViewPr varScale="1">
        <p:scale>
          <a:sx n="64" d="100"/>
          <a:sy n="64" d="100"/>
        </p:scale>
        <p:origin x="15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46FB8-EA1E-9D47-A664-7BFC908237DA}" type="datetimeFigureOut">
              <a:rPr lang="pl-PL" smtClean="0"/>
              <a:t>2023-03-17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8192B-6C28-954B-B79B-FF7B3726BDB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198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74DC6CE-798E-4BC1-29A7-183887478B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896"/>
            <a:ext cx="24382408" cy="1371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89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BACE69D-C549-967E-2A8C-78925F632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" y="896"/>
            <a:ext cx="24382405" cy="1371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47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BACE69D-C549-967E-2A8C-78925F632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24382405" cy="1371510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BB052E4-41E4-F1A3-69F4-953C5C9A8EAD}"/>
              </a:ext>
            </a:extLst>
          </p:cNvPr>
          <p:cNvSpPr txBox="1"/>
          <p:nvPr userDrawn="1"/>
        </p:nvSpPr>
        <p:spPr>
          <a:xfrm>
            <a:off x="719352" y="425287"/>
            <a:ext cx="17111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RZĄDOWY PROGRAM MIESZKANIA KOMUNALNE</a:t>
            </a:r>
          </a:p>
        </p:txBody>
      </p:sp>
    </p:spTree>
    <p:extLst>
      <p:ext uri="{BB962C8B-B14F-4D97-AF65-F5344CB8AC3E}">
        <p14:creationId xmlns:p14="http://schemas.microsoft.com/office/powerpoint/2010/main" val="292782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72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2609742" y="2122239"/>
            <a:ext cx="18372190" cy="5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500"/>
              </a:lnSpc>
            </a:pPr>
            <a:r>
              <a:rPr lang="pl-PL" sz="8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Rządowy program </a:t>
            </a:r>
          </a:p>
          <a:p>
            <a:pPr>
              <a:lnSpc>
                <a:spcPts val="10500"/>
              </a:lnSpc>
            </a:pPr>
            <a:r>
              <a:rPr lang="pl-PL" sz="8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MIESZKANIA KOMUNALNE </a:t>
            </a:r>
          </a:p>
          <a:p>
            <a:pPr>
              <a:lnSpc>
                <a:spcPts val="10500"/>
              </a:lnSpc>
            </a:pPr>
            <a:r>
              <a:rPr lang="pl-PL" sz="8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1,65 mld zł</a:t>
            </a:r>
          </a:p>
          <a:p>
            <a:pPr>
              <a:lnSpc>
                <a:spcPts val="10500"/>
              </a:lnSpc>
              <a:spcBef>
                <a:spcPts val="3000"/>
              </a:spcBef>
            </a:pPr>
            <a:r>
              <a:rPr lang="pl-PL" sz="66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III runda dofinansowań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11C7857-F960-967A-0574-34321F74A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23" y="2336596"/>
            <a:ext cx="3175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3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306 957,84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Chorzów</a:t>
            </a:r>
          </a:p>
        </p:txBody>
      </p:sp>
    </p:spTree>
    <p:extLst>
      <p:ext uri="{BB962C8B-B14F-4D97-AF65-F5344CB8AC3E}">
        <p14:creationId xmlns:p14="http://schemas.microsoft.com/office/powerpoint/2010/main" val="3433869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870 615,56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Goleniów</a:t>
            </a:r>
          </a:p>
        </p:txBody>
      </p:sp>
    </p:spTree>
    <p:extLst>
      <p:ext uri="{BB962C8B-B14F-4D97-AF65-F5344CB8AC3E}">
        <p14:creationId xmlns:p14="http://schemas.microsoft.com/office/powerpoint/2010/main" val="4202217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5 311 969,33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Jawornik Polski</a:t>
            </a:r>
          </a:p>
        </p:txBody>
      </p:sp>
    </p:spTree>
    <p:extLst>
      <p:ext uri="{BB962C8B-B14F-4D97-AF65-F5344CB8AC3E}">
        <p14:creationId xmlns:p14="http://schemas.microsoft.com/office/powerpoint/2010/main" val="2975603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2 650 056,33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Kępno</a:t>
            </a:r>
          </a:p>
        </p:txBody>
      </p:sp>
    </p:spTree>
    <p:extLst>
      <p:ext uri="{BB962C8B-B14F-4D97-AF65-F5344CB8AC3E}">
        <p14:creationId xmlns:p14="http://schemas.microsoft.com/office/powerpoint/2010/main" val="311313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7 373 488,59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Kielce</a:t>
            </a:r>
          </a:p>
        </p:txBody>
      </p:sp>
    </p:spTree>
    <p:extLst>
      <p:ext uri="{BB962C8B-B14F-4D97-AF65-F5344CB8AC3E}">
        <p14:creationId xmlns:p14="http://schemas.microsoft.com/office/powerpoint/2010/main" val="1860294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15 861 272,90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Miasta Gdańska</a:t>
            </a:r>
          </a:p>
        </p:txBody>
      </p:sp>
    </p:spTree>
    <p:extLst>
      <p:ext uri="{BB962C8B-B14F-4D97-AF65-F5344CB8AC3E}">
        <p14:creationId xmlns:p14="http://schemas.microsoft.com/office/powerpoint/2010/main" val="4078888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1 775 597,70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Miasta Sopot</a:t>
            </a:r>
          </a:p>
        </p:txBody>
      </p:sp>
    </p:spTree>
    <p:extLst>
      <p:ext uri="{BB962C8B-B14F-4D97-AF65-F5344CB8AC3E}">
        <p14:creationId xmlns:p14="http://schemas.microsoft.com/office/powerpoint/2010/main" val="2868584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681 763,24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Miasta Tychy</a:t>
            </a:r>
          </a:p>
        </p:txBody>
      </p:sp>
    </p:spTree>
    <p:extLst>
      <p:ext uri="{BB962C8B-B14F-4D97-AF65-F5344CB8AC3E}">
        <p14:creationId xmlns:p14="http://schemas.microsoft.com/office/powerpoint/2010/main" val="231982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8 649 415,40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Miejska Głogów</a:t>
            </a:r>
          </a:p>
        </p:txBody>
      </p:sp>
    </p:spTree>
    <p:extLst>
      <p:ext uri="{BB962C8B-B14F-4D97-AF65-F5344CB8AC3E}">
        <p14:creationId xmlns:p14="http://schemas.microsoft.com/office/powerpoint/2010/main" val="3931064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2 754 048,60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Mikołów</a:t>
            </a:r>
          </a:p>
        </p:txBody>
      </p:sp>
    </p:spTree>
    <p:extLst>
      <p:ext uri="{BB962C8B-B14F-4D97-AF65-F5344CB8AC3E}">
        <p14:creationId xmlns:p14="http://schemas.microsoft.com/office/powerpoint/2010/main" val="4249287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ECE70AB-0E53-C45E-2DD8-F4581803144F}"/>
              </a:ext>
            </a:extLst>
          </p:cNvPr>
          <p:cNvSpPr txBox="1"/>
          <p:nvPr/>
        </p:nvSpPr>
        <p:spPr>
          <a:xfrm>
            <a:off x="1346551" y="778417"/>
            <a:ext cx="1837219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100"/>
              </a:lnSpc>
            </a:pPr>
            <a:r>
              <a:rPr lang="pl-PL" sz="7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Rządowy program </a:t>
            </a:r>
          </a:p>
          <a:p>
            <a:pPr>
              <a:lnSpc>
                <a:spcPts val="8100"/>
              </a:lnSpc>
            </a:pPr>
            <a:r>
              <a:rPr lang="pl-PL" sz="7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MIESZKANIA KOMUNALNE – 1,65 mld zł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C14E5E6-F1C8-C113-6FAD-FC7484FBB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61" y="1025522"/>
            <a:ext cx="228600" cy="635000"/>
          </a:xfrm>
          <a:prstGeom prst="rect">
            <a:avLst/>
          </a:prstGeom>
        </p:spPr>
      </p:pic>
      <p:sp>
        <p:nvSpPr>
          <p:cNvPr id="8" name="Owal 7">
            <a:extLst>
              <a:ext uri="{FF2B5EF4-FFF2-40B4-BE49-F238E27FC236}">
                <a16:creationId xmlns:a16="http://schemas.microsoft.com/office/drawing/2014/main" id="{715A0B01-ABF7-CDF9-AFFC-BEC543F4482B}"/>
              </a:ext>
            </a:extLst>
          </p:cNvPr>
          <p:cNvSpPr>
            <a:spLocks/>
          </p:cNvSpPr>
          <p:nvPr/>
        </p:nvSpPr>
        <p:spPr>
          <a:xfrm>
            <a:off x="2698955" y="5490257"/>
            <a:ext cx="2743200" cy="2743200"/>
          </a:xfrm>
          <a:prstGeom prst="ellipse">
            <a:avLst/>
          </a:prstGeom>
          <a:solidFill>
            <a:srgbClr val="628FC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6FE3ADD0-31B0-D2CF-21D2-1B731A6E3D8A}"/>
              </a:ext>
            </a:extLst>
          </p:cNvPr>
          <p:cNvSpPr>
            <a:spLocks/>
          </p:cNvSpPr>
          <p:nvPr/>
        </p:nvSpPr>
        <p:spPr>
          <a:xfrm>
            <a:off x="10825316" y="5490257"/>
            <a:ext cx="2743200" cy="2743200"/>
          </a:xfrm>
          <a:prstGeom prst="ellipse">
            <a:avLst/>
          </a:prstGeom>
          <a:solidFill>
            <a:srgbClr val="628FC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6863BF6B-9125-289C-ADF3-86FA99E71E79}"/>
              </a:ext>
            </a:extLst>
          </p:cNvPr>
          <p:cNvSpPr>
            <a:spLocks/>
          </p:cNvSpPr>
          <p:nvPr/>
        </p:nvSpPr>
        <p:spPr>
          <a:xfrm>
            <a:off x="2698955" y="10283482"/>
            <a:ext cx="2743200" cy="2743200"/>
          </a:xfrm>
          <a:prstGeom prst="ellipse">
            <a:avLst/>
          </a:prstGeom>
          <a:solidFill>
            <a:srgbClr val="628FC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77ACE7B6-219D-12DF-4454-65AA2622D107}"/>
              </a:ext>
            </a:extLst>
          </p:cNvPr>
          <p:cNvSpPr>
            <a:spLocks/>
          </p:cNvSpPr>
          <p:nvPr/>
        </p:nvSpPr>
        <p:spPr>
          <a:xfrm>
            <a:off x="10825316" y="10283482"/>
            <a:ext cx="2743200" cy="2743200"/>
          </a:xfrm>
          <a:prstGeom prst="ellipse">
            <a:avLst/>
          </a:prstGeom>
          <a:solidFill>
            <a:srgbClr val="628FC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FBB23FE4-179A-80E7-6034-80EE92FE9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855" y="4800939"/>
            <a:ext cx="2057400" cy="20574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591C53F-65EF-46D7-87D3-B8E583F700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2506" y="4800939"/>
            <a:ext cx="2057400" cy="2057400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9E0D2917-C54D-906D-AFCB-6E648E274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1855" y="9594164"/>
            <a:ext cx="2057400" cy="20574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51699A8F-61E5-F14B-8ECD-D024113CE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506" y="9608912"/>
            <a:ext cx="2057400" cy="2057400"/>
          </a:xfrm>
          <a:prstGeom prst="rect">
            <a:avLst/>
          </a:prstGeom>
        </p:spPr>
      </p:pic>
      <p:sp>
        <p:nvSpPr>
          <p:cNvPr id="39" name="pole tekstowe 38">
            <a:extLst>
              <a:ext uri="{FF2B5EF4-FFF2-40B4-BE49-F238E27FC236}">
                <a16:creationId xmlns:a16="http://schemas.microsoft.com/office/drawing/2014/main" id="{2D4330C2-54E6-2ED7-51C4-B79CF17CEC8F}"/>
              </a:ext>
            </a:extLst>
          </p:cNvPr>
          <p:cNvSpPr txBox="1"/>
          <p:nvPr/>
        </p:nvSpPr>
        <p:spPr>
          <a:xfrm>
            <a:off x="1956365" y="6983485"/>
            <a:ext cx="422837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l-PL" sz="3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bezzwrotna dopłata</a:t>
            </a:r>
          </a:p>
          <a:p>
            <a:pPr algn="ctr">
              <a:lnSpc>
                <a:spcPts val="4500"/>
              </a:lnSpc>
            </a:pPr>
            <a:r>
              <a:rPr lang="pl-PL" sz="3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– nawet do </a:t>
            </a:r>
            <a:r>
              <a:rPr lang="pl-PL" sz="45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80%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B4C921DF-497B-7984-B4A9-AF1FAEE98978}"/>
              </a:ext>
            </a:extLst>
          </p:cNvPr>
          <p:cNvSpPr txBox="1"/>
          <p:nvPr/>
        </p:nvSpPr>
        <p:spPr>
          <a:xfrm>
            <a:off x="8533145" y="6981551"/>
            <a:ext cx="7316121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l-PL" sz="3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możliwość zwiększenia wsparcia w trakcie realizacji inwestycji</a:t>
            </a:r>
          </a:p>
          <a:p>
            <a:pPr algn="ctr">
              <a:lnSpc>
                <a:spcPts val="4500"/>
              </a:lnSpc>
            </a:pPr>
            <a:r>
              <a:rPr lang="pl-PL" sz="3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– nawet o </a:t>
            </a:r>
            <a:r>
              <a:rPr lang="pl-PL" sz="45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20%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3CD5C5CD-1313-C992-4F1C-832AD002E05D}"/>
              </a:ext>
            </a:extLst>
          </p:cNvPr>
          <p:cNvSpPr txBox="1"/>
          <p:nvPr/>
        </p:nvSpPr>
        <p:spPr>
          <a:xfrm>
            <a:off x="1058797" y="11788517"/>
            <a:ext cx="6023513" cy="1200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l-PL" sz="3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pieniądze z dotacji przed rozpoczęciem budowy</a:t>
            </a:r>
            <a:endParaRPr lang="pl-PL" sz="45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81994775-7727-82CA-DF68-B54C224832AB}"/>
              </a:ext>
            </a:extLst>
          </p:cNvPr>
          <p:cNvSpPr txBox="1"/>
          <p:nvPr/>
        </p:nvSpPr>
        <p:spPr>
          <a:xfrm>
            <a:off x="9976092" y="12060704"/>
            <a:ext cx="4430226" cy="1200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l-PL" sz="63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1,65</a:t>
            </a:r>
            <a:r>
              <a:rPr lang="pl-PL" sz="36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mld zł</a:t>
            </a:r>
          </a:p>
          <a:p>
            <a:pPr algn="ctr">
              <a:lnSpc>
                <a:spcPts val="4500"/>
              </a:lnSpc>
            </a:pPr>
            <a:r>
              <a:rPr lang="pl-PL" sz="3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budżet na 2023 r.</a:t>
            </a:r>
            <a:endParaRPr lang="pl-PL" sz="45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250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3 460 707,22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Olkusz</a:t>
            </a:r>
          </a:p>
        </p:txBody>
      </p:sp>
    </p:spTree>
    <p:extLst>
      <p:ext uri="{BB962C8B-B14F-4D97-AF65-F5344CB8AC3E}">
        <p14:creationId xmlns:p14="http://schemas.microsoft.com/office/powerpoint/2010/main" val="3691133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3 355 450,96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Wałbrzych</a:t>
            </a:r>
          </a:p>
        </p:txBody>
      </p:sp>
    </p:spTree>
    <p:extLst>
      <p:ext uri="{BB962C8B-B14F-4D97-AF65-F5344CB8AC3E}">
        <p14:creationId xmlns:p14="http://schemas.microsoft.com/office/powerpoint/2010/main" val="797401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8 420 116,76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Miasto i Gmina Serock</a:t>
            </a:r>
          </a:p>
        </p:txBody>
      </p:sp>
    </p:spTree>
    <p:extLst>
      <p:ext uri="{BB962C8B-B14F-4D97-AF65-F5344CB8AC3E}">
        <p14:creationId xmlns:p14="http://schemas.microsoft.com/office/powerpoint/2010/main" val="582776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1 281 617,58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Miasto Łaziska Górne</a:t>
            </a:r>
          </a:p>
        </p:txBody>
      </p:sp>
    </p:spTree>
    <p:extLst>
      <p:ext uri="{BB962C8B-B14F-4D97-AF65-F5344CB8AC3E}">
        <p14:creationId xmlns:p14="http://schemas.microsoft.com/office/powerpoint/2010/main" val="4223022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3 031 755,21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Miasto Łuków</a:t>
            </a:r>
          </a:p>
        </p:txBody>
      </p:sp>
    </p:spTree>
    <p:extLst>
      <p:ext uri="{BB962C8B-B14F-4D97-AF65-F5344CB8AC3E}">
        <p14:creationId xmlns:p14="http://schemas.microsoft.com/office/powerpoint/2010/main" val="1842676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7 525 440,28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Nowa Sarzyna</a:t>
            </a:r>
          </a:p>
        </p:txBody>
      </p:sp>
    </p:spTree>
    <p:extLst>
      <p:ext uri="{BB962C8B-B14F-4D97-AF65-F5344CB8AC3E}">
        <p14:creationId xmlns:p14="http://schemas.microsoft.com/office/powerpoint/2010/main" val="319628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73191AC-12AB-C82F-C994-DC86398B68DF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30 067 108,12 zł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88CB9DE-3A5A-1BF9-3CD0-CB83D0027F07}"/>
              </a:ext>
            </a:extLst>
          </p:cNvPr>
          <p:cNvSpPr txBox="1"/>
          <p:nvPr/>
        </p:nvSpPr>
        <p:spPr>
          <a:xfrm>
            <a:off x="-1" y="8687324"/>
            <a:ext cx="2438241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0"/>
              </a:lnSpc>
            </a:pPr>
            <a:r>
              <a:rPr lang="pl-PL" sz="10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Miasto Świnoujście</a:t>
            </a:r>
          </a:p>
        </p:txBody>
      </p:sp>
    </p:spTree>
    <p:extLst>
      <p:ext uri="{BB962C8B-B14F-4D97-AF65-F5344CB8AC3E}">
        <p14:creationId xmlns:p14="http://schemas.microsoft.com/office/powerpoint/2010/main" val="2582022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73191AC-12AB-C82F-C994-DC86398B68DF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20 738 790,53 zł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88CB9DE-3A5A-1BF9-3CD0-CB83D0027F07}"/>
              </a:ext>
            </a:extLst>
          </p:cNvPr>
          <p:cNvSpPr txBox="1"/>
          <p:nvPr/>
        </p:nvSpPr>
        <p:spPr>
          <a:xfrm>
            <a:off x="-1" y="8687324"/>
            <a:ext cx="2438241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0"/>
              </a:lnSpc>
            </a:pPr>
            <a:r>
              <a:rPr lang="pl-PL" sz="10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Sanockie Przedsiębiorstwo Gospodarki Mieszkaniowej Sp. z o.o.</a:t>
            </a:r>
          </a:p>
        </p:txBody>
      </p:sp>
    </p:spTree>
    <p:extLst>
      <p:ext uri="{BB962C8B-B14F-4D97-AF65-F5344CB8AC3E}">
        <p14:creationId xmlns:p14="http://schemas.microsoft.com/office/powerpoint/2010/main" val="1517988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73191AC-12AB-C82F-C994-DC86398B68DF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73 445,29 zł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88CB9DE-3A5A-1BF9-3CD0-CB83D0027F07}"/>
              </a:ext>
            </a:extLst>
          </p:cNvPr>
          <p:cNvSpPr txBox="1"/>
          <p:nvPr/>
        </p:nvSpPr>
        <p:spPr>
          <a:xfrm>
            <a:off x="-1" y="8687324"/>
            <a:ext cx="2438241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0"/>
              </a:lnSpc>
            </a:pPr>
            <a:r>
              <a:rPr lang="pl-PL" sz="10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Zakład Gospodarki Lokalowej</a:t>
            </a:r>
            <a:br>
              <a:rPr lang="pl-PL" sz="10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0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Zamościu Sp. z o.o.</a:t>
            </a:r>
          </a:p>
        </p:txBody>
      </p:sp>
    </p:spTree>
    <p:extLst>
      <p:ext uri="{BB962C8B-B14F-4D97-AF65-F5344CB8AC3E}">
        <p14:creationId xmlns:p14="http://schemas.microsoft.com/office/powerpoint/2010/main" val="2417319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1 634 383,42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Miasto Stołeczne Warszawa</a:t>
            </a:r>
          </a:p>
        </p:txBody>
      </p:sp>
    </p:spTree>
    <p:extLst>
      <p:ext uri="{BB962C8B-B14F-4D97-AF65-F5344CB8AC3E}">
        <p14:creationId xmlns:p14="http://schemas.microsoft.com/office/powerpoint/2010/main" val="2356279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>
            <a:extLst>
              <a:ext uri="{FF2B5EF4-FFF2-40B4-BE49-F238E27FC236}">
                <a16:creationId xmlns:a16="http://schemas.microsoft.com/office/drawing/2014/main" id="{005B8A4F-E0C0-C48A-AC92-ABA43A06A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0086" y="3762531"/>
            <a:ext cx="15054380" cy="918415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A3ED8C2-E9C7-AA32-5781-19A2CF51931E}"/>
              </a:ext>
            </a:extLst>
          </p:cNvPr>
          <p:cNvSpPr txBox="1"/>
          <p:nvPr/>
        </p:nvSpPr>
        <p:spPr>
          <a:xfrm>
            <a:off x="1346551" y="778417"/>
            <a:ext cx="1837219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100"/>
              </a:lnSpc>
            </a:pPr>
            <a:r>
              <a:rPr lang="pl-PL" sz="7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Rządowy program </a:t>
            </a:r>
          </a:p>
          <a:p>
            <a:pPr>
              <a:lnSpc>
                <a:spcPts val="8100"/>
              </a:lnSpc>
            </a:pPr>
            <a:r>
              <a:rPr lang="pl-PL" sz="7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MIESZKANIA KOMUNALNE – 1,65 mld zł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81946EE6-E9B1-97B2-BAE8-2FFE5CC64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61" y="1025522"/>
            <a:ext cx="228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37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324 903,87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Olsztyn</a:t>
            </a:r>
          </a:p>
        </p:txBody>
      </p:sp>
    </p:spTree>
    <p:extLst>
      <p:ext uri="{BB962C8B-B14F-4D97-AF65-F5344CB8AC3E}">
        <p14:creationId xmlns:p14="http://schemas.microsoft.com/office/powerpoint/2010/main" val="4135716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71841751-09C0-A169-AFBE-C56A4B7A82DB}"/>
              </a:ext>
            </a:extLst>
          </p:cNvPr>
          <p:cNvSpPr txBox="1"/>
          <p:nvPr/>
        </p:nvSpPr>
        <p:spPr>
          <a:xfrm>
            <a:off x="2609742" y="2122239"/>
            <a:ext cx="18372190" cy="5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500"/>
              </a:lnSpc>
            </a:pPr>
            <a:r>
              <a:rPr lang="pl-PL" sz="8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RZĄDOWY PROGRAM </a:t>
            </a:r>
          </a:p>
          <a:p>
            <a:pPr>
              <a:lnSpc>
                <a:spcPts val="10500"/>
              </a:lnSpc>
            </a:pPr>
            <a:r>
              <a:rPr lang="pl-PL" sz="8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MIESZKANIA KOMUNALNE </a:t>
            </a:r>
          </a:p>
          <a:p>
            <a:pPr>
              <a:lnSpc>
                <a:spcPts val="10500"/>
              </a:lnSpc>
            </a:pPr>
            <a:r>
              <a:rPr lang="pl-PL" sz="88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1,65 MLD ZŁ</a:t>
            </a:r>
          </a:p>
          <a:p>
            <a:pPr>
              <a:lnSpc>
                <a:spcPts val="10500"/>
              </a:lnSpc>
              <a:spcBef>
                <a:spcPts val="3000"/>
              </a:spcBef>
            </a:pPr>
            <a:r>
              <a:rPr lang="pl-PL" sz="66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III RUNDA DOFINANSOWAŃ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11C7857-F960-967A-0574-34321F74A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23" y="2336596"/>
            <a:ext cx="3175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80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wal 26">
            <a:extLst>
              <a:ext uri="{FF2B5EF4-FFF2-40B4-BE49-F238E27FC236}">
                <a16:creationId xmlns:a16="http://schemas.microsoft.com/office/drawing/2014/main" id="{2AC26918-DB17-5BFA-CBE5-2C6E52B9C179}"/>
              </a:ext>
            </a:extLst>
          </p:cNvPr>
          <p:cNvSpPr>
            <a:spLocks noChangeAspect="1"/>
          </p:cNvSpPr>
          <p:nvPr/>
        </p:nvSpPr>
        <p:spPr>
          <a:xfrm>
            <a:off x="10502588" y="4579499"/>
            <a:ext cx="2286000" cy="2286000"/>
          </a:xfrm>
          <a:prstGeom prst="ellipse">
            <a:avLst/>
          </a:prstGeom>
          <a:solidFill>
            <a:srgbClr val="628FC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000BCFAC-538C-51D8-217B-D1DD85280E0B}"/>
              </a:ext>
            </a:extLst>
          </p:cNvPr>
          <p:cNvSpPr>
            <a:spLocks noChangeAspect="1"/>
          </p:cNvSpPr>
          <p:nvPr/>
        </p:nvSpPr>
        <p:spPr>
          <a:xfrm>
            <a:off x="2445482" y="4572000"/>
            <a:ext cx="2286000" cy="2286000"/>
          </a:xfrm>
          <a:prstGeom prst="ellipse">
            <a:avLst/>
          </a:prstGeom>
          <a:solidFill>
            <a:srgbClr val="628FC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2C8BF7F9-24E6-51B1-D70F-88453503754C}"/>
              </a:ext>
            </a:extLst>
          </p:cNvPr>
          <p:cNvSpPr>
            <a:spLocks noChangeAspect="1"/>
          </p:cNvSpPr>
          <p:nvPr/>
        </p:nvSpPr>
        <p:spPr>
          <a:xfrm>
            <a:off x="2445482" y="7774587"/>
            <a:ext cx="2286000" cy="2286000"/>
          </a:xfrm>
          <a:prstGeom prst="ellipse">
            <a:avLst/>
          </a:prstGeom>
          <a:solidFill>
            <a:srgbClr val="628FC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4D87FDD7-79F7-F3CA-FA33-925D5AA89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589" y="4902200"/>
            <a:ext cx="1625600" cy="1625600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5204B81-23DD-83CC-956D-C90DB8B75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797" y="8058462"/>
            <a:ext cx="1625600" cy="16256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45BDEC7A-23B9-5DF8-E96C-7FC43531F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903" y="4906456"/>
            <a:ext cx="1625600" cy="1625600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BB83D225-C01C-D2EE-C4FD-91CC4EB9091A}"/>
              </a:ext>
            </a:extLst>
          </p:cNvPr>
          <p:cNvSpPr txBox="1"/>
          <p:nvPr/>
        </p:nvSpPr>
        <p:spPr>
          <a:xfrm>
            <a:off x="3161270" y="5175046"/>
            <a:ext cx="5093364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900"/>
              </a:spcAft>
            </a:pPr>
            <a:r>
              <a:rPr lang="pl-PL" sz="99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82</a:t>
            </a:r>
            <a:r>
              <a:rPr lang="pl-PL" sz="45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instytucje</a:t>
            </a:r>
          </a:p>
          <a:p>
            <a:pPr>
              <a:lnSpc>
                <a:spcPts val="4000"/>
              </a:lnSpc>
            </a:pPr>
            <a:r>
              <a:rPr lang="pl-PL" sz="3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(JST, SIM-y, organizacje pozarządowe)</a:t>
            </a:r>
            <a:endParaRPr lang="pl-PL" sz="45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A0E82ADA-1713-3930-46E3-E5E963C0472D}"/>
              </a:ext>
            </a:extLst>
          </p:cNvPr>
          <p:cNvSpPr txBox="1"/>
          <p:nvPr/>
        </p:nvSpPr>
        <p:spPr>
          <a:xfrm>
            <a:off x="3162892" y="8625927"/>
            <a:ext cx="5093364" cy="1233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900"/>
              </a:spcAft>
            </a:pPr>
            <a:r>
              <a:rPr lang="pl-PL" sz="99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876</a:t>
            </a:r>
            <a:r>
              <a:rPr lang="pl-PL" sz="45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mln zł</a:t>
            </a:r>
          </a:p>
          <a:p>
            <a:pPr>
              <a:lnSpc>
                <a:spcPts val="4000"/>
              </a:lnSpc>
            </a:pPr>
            <a:r>
              <a:rPr lang="pl-PL" sz="3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bezzwrotnej dotacji</a:t>
            </a:r>
            <a:endParaRPr lang="pl-PL" sz="45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44FA44BB-6434-F5CA-773F-CA895A463F76}"/>
              </a:ext>
            </a:extLst>
          </p:cNvPr>
          <p:cNvSpPr txBox="1"/>
          <p:nvPr/>
        </p:nvSpPr>
        <p:spPr>
          <a:xfrm>
            <a:off x="11213379" y="5437159"/>
            <a:ext cx="5093364" cy="1233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900"/>
              </a:spcAft>
            </a:pPr>
            <a:r>
              <a:rPr lang="pl-PL" sz="99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4 011</a:t>
            </a:r>
            <a:endParaRPr lang="pl-PL" sz="45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lnSpc>
                <a:spcPts val="4000"/>
              </a:lnSpc>
            </a:pPr>
            <a:r>
              <a:rPr lang="pl-PL" sz="3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nowych mieszkań</a:t>
            </a:r>
            <a:endParaRPr lang="pl-PL" sz="45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74DD6F1-316D-0B39-4A72-A774AC6C4F9D}"/>
              </a:ext>
            </a:extLst>
          </p:cNvPr>
          <p:cNvSpPr txBox="1"/>
          <p:nvPr/>
        </p:nvSpPr>
        <p:spPr>
          <a:xfrm>
            <a:off x="1344718" y="762140"/>
            <a:ext cx="18372190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100"/>
              </a:lnSpc>
            </a:pPr>
            <a:r>
              <a:rPr lang="pl-PL" sz="7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Rządowy program </a:t>
            </a:r>
          </a:p>
          <a:p>
            <a:pPr>
              <a:lnSpc>
                <a:spcPts val="8100"/>
              </a:lnSpc>
              <a:spcAft>
                <a:spcPts val="1800"/>
              </a:spcAft>
            </a:pPr>
            <a:r>
              <a:rPr lang="pl-PL" sz="7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MIESZKANIA KOMUNALNE – 1,65 mld zł</a:t>
            </a:r>
          </a:p>
          <a:p>
            <a:pPr>
              <a:lnSpc>
                <a:spcPts val="8100"/>
              </a:lnSpc>
            </a:pPr>
            <a:r>
              <a:rPr lang="pl-PL" sz="6300" b="1" dirty="0">
                <a:solidFill>
                  <a:srgbClr val="B0C7E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		Dotychczasowe wsparcie 2023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CFB6F5FD-7DEF-5E7D-0D6F-02EA0BB017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61" y="1025522"/>
            <a:ext cx="228600" cy="635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8DAA738-77CD-C005-5F4F-1D489AAB3BC7}"/>
              </a:ext>
            </a:extLst>
          </p:cNvPr>
          <p:cNvSpPr txBox="1"/>
          <p:nvPr/>
        </p:nvSpPr>
        <p:spPr>
          <a:xfrm>
            <a:off x="11213379" y="7256290"/>
            <a:ext cx="5093364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900"/>
              </a:spcAft>
            </a:pPr>
            <a:r>
              <a:rPr lang="pl-PL" sz="7200" b="1" dirty="0">
                <a:solidFill>
                  <a:srgbClr val="B0C7E3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267</a:t>
            </a:r>
          </a:p>
          <a:p>
            <a:pPr>
              <a:lnSpc>
                <a:spcPts val="4000"/>
              </a:lnSpc>
            </a:pPr>
            <a:r>
              <a:rPr lang="pl-PL" sz="3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miejsc w schroniskach</a:t>
            </a:r>
          </a:p>
          <a:p>
            <a:pPr>
              <a:lnSpc>
                <a:spcPts val="4000"/>
              </a:lnSpc>
            </a:pPr>
            <a:r>
              <a:rPr lang="pl-PL" sz="32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i noclegowniach</a:t>
            </a:r>
            <a:endParaRPr lang="pl-PL" sz="3200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644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wal 4">
            <a:extLst>
              <a:ext uri="{FF2B5EF4-FFF2-40B4-BE49-F238E27FC236}">
                <a16:creationId xmlns:a16="http://schemas.microsoft.com/office/drawing/2014/main" id="{672BA472-5954-DAE9-3AD3-89206B238627}"/>
              </a:ext>
            </a:extLst>
          </p:cNvPr>
          <p:cNvSpPr>
            <a:spLocks noChangeAspect="1"/>
          </p:cNvSpPr>
          <p:nvPr/>
        </p:nvSpPr>
        <p:spPr>
          <a:xfrm>
            <a:off x="2456634" y="5042533"/>
            <a:ext cx="2286000" cy="2286000"/>
          </a:xfrm>
          <a:prstGeom prst="ellipse">
            <a:avLst/>
          </a:prstGeom>
          <a:solidFill>
            <a:srgbClr val="628FC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35189C3-979A-9B62-458F-6342E77C1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49" y="5369490"/>
            <a:ext cx="1625600" cy="16256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114B2A5-0CBC-A447-412C-A9E0EB424967}"/>
              </a:ext>
            </a:extLst>
          </p:cNvPr>
          <p:cNvSpPr txBox="1"/>
          <p:nvPr/>
        </p:nvSpPr>
        <p:spPr>
          <a:xfrm>
            <a:off x="3167425" y="5900193"/>
            <a:ext cx="5093364" cy="1233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900"/>
              </a:spcAft>
            </a:pPr>
            <a:r>
              <a:rPr lang="pl-PL" sz="99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825</a:t>
            </a:r>
            <a:endParaRPr lang="pl-PL" sz="45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>
              <a:lnSpc>
                <a:spcPts val="4000"/>
              </a:lnSpc>
            </a:pPr>
            <a:r>
              <a:rPr lang="pl-PL" sz="3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nowych mieszkań</a:t>
            </a:r>
            <a:endParaRPr lang="pl-PL" sz="45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D09C0C83-6EF9-9589-87E2-F6C076D39021}"/>
              </a:ext>
            </a:extLst>
          </p:cNvPr>
          <p:cNvSpPr>
            <a:spLocks noChangeAspect="1"/>
          </p:cNvSpPr>
          <p:nvPr/>
        </p:nvSpPr>
        <p:spPr>
          <a:xfrm>
            <a:off x="10149685" y="5031381"/>
            <a:ext cx="2286000" cy="2286000"/>
          </a:xfrm>
          <a:prstGeom prst="ellipse">
            <a:avLst/>
          </a:prstGeom>
          <a:solidFill>
            <a:srgbClr val="628FC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21BA3F4-02AD-DAC0-1C0D-4583DCA87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456" y="5312996"/>
            <a:ext cx="1625600" cy="1625600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704630E-12D5-1303-0D7F-C2286BCF7429}"/>
              </a:ext>
            </a:extLst>
          </p:cNvPr>
          <p:cNvSpPr txBox="1"/>
          <p:nvPr/>
        </p:nvSpPr>
        <p:spPr>
          <a:xfrm>
            <a:off x="1768319" y="7685246"/>
            <a:ext cx="4872281" cy="5798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1. Ciechanowiec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2. Katowice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3. Chorzów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4. Goleniów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5. Jawornik Polski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6. Kępno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7. Kielce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8. Gdańsk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9. Sopot</a:t>
            </a:r>
            <a:endParaRPr lang="pl-PL" sz="35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B014F14A-AA05-F770-BACF-71B64AC9DEC7}"/>
              </a:ext>
            </a:extLst>
          </p:cNvPr>
          <p:cNvSpPr txBox="1"/>
          <p:nvPr/>
        </p:nvSpPr>
        <p:spPr>
          <a:xfrm>
            <a:off x="6686003" y="7685246"/>
            <a:ext cx="4872281" cy="5798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10. Tychy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11. Lębork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12. Głogów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13. Mikołów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14. Olkusz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15. Olsztyn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16. Wałbrzych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17. Serock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18. Łaziska Górne</a:t>
            </a:r>
            <a:endParaRPr lang="pl-PL" sz="3500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7AED7F8D-3F3D-E79E-99B3-89A7B10058BE}"/>
              </a:ext>
            </a:extLst>
          </p:cNvPr>
          <p:cNvSpPr txBox="1"/>
          <p:nvPr/>
        </p:nvSpPr>
        <p:spPr>
          <a:xfrm>
            <a:off x="11858972" y="7685246"/>
            <a:ext cx="4265692" cy="4516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19. Łuków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20. Warszawa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21. Nowa Sarzyna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22. Świnoujście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23. Sanok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24. Zamość</a:t>
            </a:r>
          </a:p>
          <a:p>
            <a:pPr>
              <a:lnSpc>
                <a:spcPts val="5000"/>
              </a:lnSpc>
            </a:pPr>
            <a:r>
              <a:rPr lang="pl-PL" sz="35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25. Poznań</a:t>
            </a:r>
            <a:endParaRPr lang="pl-PL" sz="35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63087CFA-2C72-36C6-01F6-D675F3D43A30}"/>
              </a:ext>
            </a:extLst>
          </p:cNvPr>
          <p:cNvSpPr txBox="1"/>
          <p:nvPr/>
        </p:nvSpPr>
        <p:spPr>
          <a:xfrm>
            <a:off x="10885595" y="5900192"/>
            <a:ext cx="6241388" cy="1233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900"/>
              </a:spcAft>
            </a:pPr>
            <a:r>
              <a:rPr lang="pl-PL" sz="45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ok. </a:t>
            </a:r>
            <a:r>
              <a:rPr lang="pl-PL" sz="9900" b="1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174,5</a:t>
            </a:r>
            <a:r>
              <a:rPr lang="pl-PL" sz="4500" b="1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pl-PL" sz="4500" b="1" dirty="0">
                <a:solidFill>
                  <a:srgbClr val="AFDABB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mln zł</a:t>
            </a:r>
          </a:p>
          <a:p>
            <a:pPr>
              <a:lnSpc>
                <a:spcPts val="4000"/>
              </a:lnSpc>
            </a:pPr>
            <a:r>
              <a:rPr lang="pl-PL" sz="3600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bezzwrotnej dotacji</a:t>
            </a:r>
            <a:endParaRPr lang="pl-PL" sz="4500" b="1" dirty="0">
              <a:solidFill>
                <a:srgbClr val="AFDABB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31050FE-1EF6-55EB-BC0B-4DE79481E447}"/>
              </a:ext>
            </a:extLst>
          </p:cNvPr>
          <p:cNvSpPr txBox="1"/>
          <p:nvPr/>
        </p:nvSpPr>
        <p:spPr>
          <a:xfrm>
            <a:off x="1342836" y="766680"/>
            <a:ext cx="18372190" cy="343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100"/>
              </a:lnSpc>
            </a:pPr>
            <a:r>
              <a:rPr lang="pl-PL" sz="7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Rządowy program </a:t>
            </a:r>
          </a:p>
          <a:p>
            <a:pPr>
              <a:lnSpc>
                <a:spcPts val="8100"/>
              </a:lnSpc>
              <a:spcAft>
                <a:spcPts val="1800"/>
              </a:spcAft>
            </a:pPr>
            <a:r>
              <a:rPr lang="pl-PL" sz="7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MIESZKANIA KOMUNALNE – 1,65 mld zł</a:t>
            </a:r>
          </a:p>
          <a:p>
            <a:pPr>
              <a:lnSpc>
                <a:spcPts val="8100"/>
              </a:lnSpc>
            </a:pPr>
            <a:r>
              <a:rPr lang="pl-PL" sz="6300" b="1" dirty="0">
                <a:solidFill>
                  <a:srgbClr val="B0C7E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		25 samorządów – III runda dofinansowań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87BC4D8-7EF7-E55D-0CE6-7C211AB4C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46" y="1013785"/>
            <a:ext cx="228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21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27 108 645,33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Miasto Lębork</a:t>
            </a:r>
          </a:p>
        </p:txBody>
      </p:sp>
    </p:spTree>
    <p:extLst>
      <p:ext uri="{BB962C8B-B14F-4D97-AF65-F5344CB8AC3E}">
        <p14:creationId xmlns:p14="http://schemas.microsoft.com/office/powerpoint/2010/main" val="1390170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73191AC-12AB-C82F-C994-DC86398B68DF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3 855 269,61 zł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88CB9DE-3A5A-1BF9-3CD0-CB83D0027F07}"/>
              </a:ext>
            </a:extLst>
          </p:cNvPr>
          <p:cNvSpPr txBox="1"/>
          <p:nvPr/>
        </p:nvSpPr>
        <p:spPr>
          <a:xfrm>
            <a:off x="-1" y="8687324"/>
            <a:ext cx="2438241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0"/>
              </a:lnSpc>
            </a:pPr>
            <a:r>
              <a:rPr lang="pl-PL" sz="10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Zarząd Komunalnych Zasobów Lokalowych Sp. z o.o. w Poznaniu</a:t>
            </a:r>
          </a:p>
        </p:txBody>
      </p:sp>
    </p:spTree>
    <p:extLst>
      <p:ext uri="{BB962C8B-B14F-4D97-AF65-F5344CB8AC3E}">
        <p14:creationId xmlns:p14="http://schemas.microsoft.com/office/powerpoint/2010/main" val="2844568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9 283 320,16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Ciechanowiec</a:t>
            </a:r>
          </a:p>
        </p:txBody>
      </p:sp>
    </p:spTree>
    <p:extLst>
      <p:ext uri="{BB962C8B-B14F-4D97-AF65-F5344CB8AC3E}">
        <p14:creationId xmlns:p14="http://schemas.microsoft.com/office/powerpoint/2010/main" val="3149337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BB095061-4004-F42F-FA4F-CE54AA1F5B17}"/>
              </a:ext>
            </a:extLst>
          </p:cNvPr>
          <p:cNvSpPr txBox="1"/>
          <p:nvPr/>
        </p:nvSpPr>
        <p:spPr>
          <a:xfrm>
            <a:off x="-1" y="4613038"/>
            <a:ext cx="2438241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2000" b="1" dirty="0">
                <a:solidFill>
                  <a:srgbClr val="FFFFFF"/>
                </a:solidFill>
                <a:effectLst/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8 203 195,22 zł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B26C725-E1D2-6DA7-5F9D-A444D1D96167}"/>
              </a:ext>
            </a:extLst>
          </p:cNvPr>
          <p:cNvSpPr txBox="1"/>
          <p:nvPr/>
        </p:nvSpPr>
        <p:spPr>
          <a:xfrm>
            <a:off x="-1" y="9358655"/>
            <a:ext cx="2438241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1000" b="1" dirty="0">
                <a:solidFill>
                  <a:srgbClr val="FFFFFF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Gmina – Miasto Katowice</a:t>
            </a:r>
          </a:p>
        </p:txBody>
      </p:sp>
    </p:spTree>
    <p:extLst>
      <p:ext uri="{BB962C8B-B14F-4D97-AF65-F5344CB8AC3E}">
        <p14:creationId xmlns:p14="http://schemas.microsoft.com/office/powerpoint/2010/main" val="177853814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3429</TotalTime>
  <Words>404</Words>
  <Application>Microsoft Office PowerPoint</Application>
  <PresentationFormat>Niestandardowy</PresentationFormat>
  <Paragraphs>113</Paragraphs>
  <Slides>31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7" baseType="lpstr">
      <vt:lpstr>Arial</vt:lpstr>
      <vt:lpstr>Calibri</vt:lpstr>
      <vt:lpstr>Lato</vt:lpstr>
      <vt:lpstr>Lato Black</vt:lpstr>
      <vt:lpstr>Lato Medium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Maciej Majtczak</dc:creator>
  <cp:lastModifiedBy>Serkowska Aleksandra</cp:lastModifiedBy>
  <cp:revision>208</cp:revision>
  <dcterms:created xsi:type="dcterms:W3CDTF">2022-12-05T20:50:01Z</dcterms:created>
  <dcterms:modified xsi:type="dcterms:W3CDTF">2023-03-17T12:40:48Z</dcterms:modified>
</cp:coreProperties>
</file>