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6" r:id="rId5"/>
    <p:sldId id="259" r:id="rId6"/>
    <p:sldId id="270" r:id="rId7"/>
    <p:sldId id="260" r:id="rId8"/>
    <p:sldId id="261" r:id="rId9"/>
    <p:sldId id="271" r:id="rId10"/>
    <p:sldId id="276" r:id="rId11"/>
    <p:sldId id="272" r:id="rId12"/>
    <p:sldId id="269" r:id="rId13"/>
    <p:sldId id="275" r:id="rId14"/>
    <p:sldId id="273" r:id="rId15"/>
    <p:sldId id="258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E59884C-9C0C-2857-B5FD-759CA0D51EAE}" name="Lopatka Igor" initials="IL" userId="S::igor.lopatka@cskmswia.gov.pl::6852a440-ff4f-4587-bdd3-62bd616de112" providerId="AD"/>
  <p188:author id="{F4C6F9D9-05EC-5823-3884-F7FCFDCC2FD4}" name="Kalisz Natalia" initials="KN" userId="S::natalia.kalisz@cskmswia.gov.pl::e001b976-47e2-4caf-b3fd-61706b1a94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974A2F-DA85-46AB-AAF4-3AB80CDDDE7F}" v="2" dt="2024-04-08T07:46:18.633"/>
    <p1510:client id="{D6007092-EB47-4767-98DC-F15A70084608}" v="24" dt="2024-04-08T09:04:31.8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zak Joanna" userId="S::joanna.marczak@cyfra.gov.pl::2eaf09f3-aaeb-486c-aecb-e3f97e06763d" providerId="AD" clId="Web-{D6007092-EB47-4767-98DC-F15A70084608}"/>
    <pc:docChg chg="modSld">
      <pc:chgData name="Marczak Joanna" userId="S::joanna.marczak@cyfra.gov.pl::2eaf09f3-aaeb-486c-aecb-e3f97e06763d" providerId="AD" clId="Web-{D6007092-EB47-4767-98DC-F15A70084608}" dt="2024-04-08T09:04:29.788" v="22" actId="20577"/>
      <pc:docMkLst>
        <pc:docMk/>
      </pc:docMkLst>
      <pc:sldChg chg="modSp">
        <pc:chgData name="Marczak Joanna" userId="S::joanna.marczak@cyfra.gov.pl::2eaf09f3-aaeb-486c-aecb-e3f97e06763d" providerId="AD" clId="Web-{D6007092-EB47-4767-98DC-F15A70084608}" dt="2024-04-08T09:04:29.788" v="22" actId="20577"/>
        <pc:sldMkLst>
          <pc:docMk/>
          <pc:sldMk cId="3171248162" sldId="260"/>
        </pc:sldMkLst>
        <pc:spChg chg="mod">
          <ac:chgData name="Marczak Joanna" userId="S::joanna.marczak@cyfra.gov.pl::2eaf09f3-aaeb-486c-aecb-e3f97e06763d" providerId="AD" clId="Web-{D6007092-EB47-4767-98DC-F15A70084608}" dt="2024-04-08T09:04:29.788" v="22" actId="20577"/>
          <ac:spMkLst>
            <pc:docMk/>
            <pc:sldMk cId="3171248162" sldId="260"/>
            <ac:spMk id="9" creationId="{00000000-0000-0000-0000-000000000000}"/>
          </ac:spMkLst>
        </pc:spChg>
      </pc:sldChg>
    </pc:docChg>
  </pc:docChgLst>
  <pc:docChgLst>
    <pc:chgData name="Stępniewska-Sałata Aneta" userId="S::aneta.stepniewska-salata@cyfra.gov.pl::36325c09-2867-47e7-811e-058016c09090" providerId="AD" clId="Web-{B1974A2F-DA85-46AB-AAF4-3AB80CDDDE7F}"/>
    <pc:docChg chg="addSld delSld">
      <pc:chgData name="Stępniewska-Sałata Aneta" userId="S::aneta.stepniewska-salata@cyfra.gov.pl::36325c09-2867-47e7-811e-058016c09090" providerId="AD" clId="Web-{B1974A2F-DA85-46AB-AAF4-3AB80CDDDE7F}" dt="2024-04-08T07:46:18.633" v="1"/>
      <pc:docMkLst>
        <pc:docMk/>
      </pc:docMkLst>
      <pc:sldChg chg="del">
        <pc:chgData name="Stępniewska-Sałata Aneta" userId="S::aneta.stepniewska-salata@cyfra.gov.pl::36325c09-2867-47e7-811e-058016c09090" providerId="AD" clId="Web-{B1974A2F-DA85-46AB-AAF4-3AB80CDDDE7F}" dt="2024-04-08T07:46:18.633" v="1"/>
        <pc:sldMkLst>
          <pc:docMk/>
          <pc:sldMk cId="1125167297" sldId="264"/>
        </pc:sldMkLst>
      </pc:sldChg>
      <pc:sldChg chg="add">
        <pc:chgData name="Stępniewska-Sałata Aneta" userId="S::aneta.stepniewska-salata@cyfra.gov.pl::36325c09-2867-47e7-811e-058016c09090" providerId="AD" clId="Web-{B1974A2F-DA85-46AB-AAF4-3AB80CDDDE7F}" dt="2024-04-08T07:46:14.196" v="0"/>
        <pc:sldMkLst>
          <pc:docMk/>
          <pc:sldMk cId="3265490111" sldId="27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B0F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_("zł"* #,##0.00_);_("zł"* \(#,##0.00\);_("zł"* "-"??_);_(@_)</c:formatCode>
                <c:ptCount val="2"/>
                <c:pt idx="0">
                  <c:v>140650988.12</c:v>
                </c:pt>
                <c:pt idx="1">
                  <c:v>140461753.74000001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30-4DBF-B9F7-4ADD675D535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_("zł"* #,##0.00_);_("zł"* \(#,##0.00\);_("zł"* "-"??_);_(@_)</c:formatCode>
                <c:ptCount val="2"/>
                <c:pt idx="0">
                  <c:v>119031774.68000001</c:v>
                </c:pt>
                <c:pt idx="1">
                  <c:v>118872782.19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30-4DBF-B9F7-4ADD675D53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534276472"/>
        <c:axId val="534275688"/>
      </c:barChart>
      <c:catAx>
        <c:axId val="534276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34275688"/>
        <c:crosses val="autoZero"/>
        <c:auto val="1"/>
        <c:lblAlgn val="ctr"/>
        <c:lblOffset val="100"/>
        <c:noMultiLvlLbl val="0"/>
      </c:catAx>
      <c:valAx>
        <c:axId val="534275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34276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rgbClr val="00B0F0">
          <a:alpha val="91000"/>
        </a:srgbClr>
      </a:solidFill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0.2575</cdr:x>
      <cdr:y>0.61503</cdr:y>
    </cdr:from>
    <cdr:to>
      <cdr:x>0.3775</cdr:x>
      <cdr:y>0.70255</cdr:y>
    </cdr:to>
    <cdr:sp macro="" textlink="">
      <cdr:nvSpPr>
        <cdr:cNvPr id="2" name="pole tekstowe 1">
          <a:extLst xmlns:a="http://schemas.openxmlformats.org/drawingml/2006/main">
            <a:ext uri="{FF2B5EF4-FFF2-40B4-BE49-F238E27FC236}">
              <a16:creationId xmlns:a16="http://schemas.microsoft.com/office/drawing/2014/main" id="{5A1A4878-6FD7-3272-3793-DC4DC791A245}"/>
            </a:ext>
          </a:extLst>
        </cdr:cNvPr>
        <cdr:cNvSpPr txBox="1"/>
      </cdr:nvSpPr>
      <cdr:spPr>
        <a:xfrm xmlns:a="http://schemas.openxmlformats.org/drawingml/2006/main">
          <a:off x="2092960" y="1999227"/>
          <a:ext cx="975360" cy="2844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0.44375</cdr:x>
      <cdr:y>0.35935</cdr:y>
    </cdr:from>
    <cdr:to>
      <cdr:x>0.55625</cdr:x>
      <cdr:y>0.64065</cdr:y>
    </cdr:to>
    <cdr:sp macro="" textlink="">
      <cdr:nvSpPr>
        <cdr:cNvPr id="3" name="pole tekstowe 2">
          <a:extLst xmlns:a="http://schemas.openxmlformats.org/drawingml/2006/main">
            <a:ext uri="{FF2B5EF4-FFF2-40B4-BE49-F238E27FC236}">
              <a16:creationId xmlns:a16="http://schemas.microsoft.com/office/drawing/2014/main" id="{14087E01-73FE-CF33-810F-FF44D4DA0CE3}"/>
            </a:ext>
          </a:extLst>
        </cdr:cNvPr>
        <cdr:cNvSpPr txBox="1"/>
      </cdr:nvSpPr>
      <cdr:spPr>
        <a:xfrm xmlns:a="http://schemas.openxmlformats.org/drawingml/2006/main">
          <a:off x="3606800" y="11681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0.255</cdr:x>
      <cdr:y>0.43375</cdr:y>
    </cdr:from>
    <cdr:to>
      <cdr:x>0.3675</cdr:x>
      <cdr:y>0.71505</cdr:y>
    </cdr:to>
    <cdr:sp macro="" textlink="">
      <cdr:nvSpPr>
        <cdr:cNvPr id="4" name="pole tekstowe 3">
          <a:extLst xmlns:a="http://schemas.openxmlformats.org/drawingml/2006/main">
            <a:ext uri="{FF2B5EF4-FFF2-40B4-BE49-F238E27FC236}">
              <a16:creationId xmlns:a16="http://schemas.microsoft.com/office/drawing/2014/main" id="{F1FD6126-0567-C49C-DD9B-F59ADD1D9EA1}"/>
            </a:ext>
          </a:extLst>
        </cdr:cNvPr>
        <cdr:cNvSpPr txBox="1"/>
      </cdr:nvSpPr>
      <cdr:spPr>
        <a:xfrm xmlns:a="http://schemas.openxmlformats.org/drawingml/2006/main">
          <a:off x="2072640" y="140994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0.54</cdr:x>
      <cdr:y>0.46375</cdr:y>
    </cdr:from>
    <cdr:to>
      <cdr:x>0.64875</cdr:x>
      <cdr:y>0.53625</cdr:y>
    </cdr:to>
    <cdr:sp macro="" textlink="">
      <cdr:nvSpPr>
        <cdr:cNvPr id="7" name="pole tekstowe 1">
          <a:extLst xmlns:a="http://schemas.openxmlformats.org/drawingml/2006/main">
            <a:ext uri="{FF2B5EF4-FFF2-40B4-BE49-F238E27FC236}">
              <a16:creationId xmlns:a16="http://schemas.microsoft.com/office/drawing/2014/main" id="{7ADEBE41-18D2-8199-E2A7-64EBD60970FD}"/>
            </a:ext>
          </a:extLst>
        </cdr:cNvPr>
        <cdr:cNvSpPr txBox="1"/>
      </cdr:nvSpPr>
      <cdr:spPr>
        <a:xfrm xmlns:a="http://schemas.openxmlformats.org/drawingml/2006/main">
          <a:off x="438912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0.65</cdr:x>
      <cdr:y>0.46375</cdr:y>
    </cdr:from>
    <cdr:to>
      <cdr:x>0.75875</cdr:x>
      <cdr:y>0.53625</cdr:y>
    </cdr:to>
    <cdr:sp macro="" textlink="">
      <cdr:nvSpPr>
        <cdr:cNvPr id="8" name="pole tekstowe 1">
          <a:extLst xmlns:a="http://schemas.openxmlformats.org/drawingml/2006/main">
            <a:ext uri="{FF2B5EF4-FFF2-40B4-BE49-F238E27FC236}">
              <a16:creationId xmlns:a16="http://schemas.microsoft.com/office/drawing/2014/main" id="{2125D4FF-72D2-5F2F-FF45-6D44A0312F51}"/>
            </a:ext>
          </a:extLst>
        </cdr:cNvPr>
        <cdr:cNvSpPr txBox="1"/>
      </cdr:nvSpPr>
      <cdr:spPr>
        <a:xfrm xmlns:a="http://schemas.openxmlformats.org/drawingml/2006/main">
          <a:off x="528320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38EEAF-8DA5-4B1B-90C8-A7839E4DDC35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14AEA-6C4F-4EB9-A901-485D15CA95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9525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slajd nr 2 jako cel projektu proszę o wypisanie celów z pkt. 2.1. OZPI,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314AEA-6C4F-4EB9-A901-485D15CA9561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066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926F4067-F035-1C4F-5593-06B084C222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407417"/>
              </p:ext>
            </p:extLst>
          </p:nvPr>
        </p:nvGraphicFramePr>
        <p:xfrm>
          <a:off x="774641" y="1636305"/>
          <a:ext cx="10913111" cy="26026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913111">
                  <a:extLst>
                    <a:ext uri="{9D8B030D-6E8A-4147-A177-3AD203B41FA5}">
                      <a16:colId xmlns:a16="http://schemas.microsoft.com/office/drawing/2014/main" val="34876095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5400" dirty="0">
                          <a:effectLst/>
                        </a:rPr>
                        <a:t>e-Zdrowie w SP ZOZ MSWiA: rozwój nowoczesnych e-usług publicznych dla pacjentów</a:t>
                      </a:r>
                      <a:endParaRPr lang="pl-PL" sz="5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1175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>
            <a:extLst>
              <a:ext uri="{FF2B5EF4-FFF2-40B4-BE49-F238E27FC236}">
                <a16:creationId xmlns:a16="http://schemas.microsoft.com/office/drawing/2014/main" id="{5754C78F-7961-479B-989C-9C8DBF013369}"/>
              </a:ext>
            </a:extLst>
          </p:cNvPr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24285F74-85C0-4EA4-E77E-7AF246AEAC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253720"/>
              </p:ext>
            </p:extLst>
          </p:nvPr>
        </p:nvGraphicFramePr>
        <p:xfrm>
          <a:off x="695399" y="2235380"/>
          <a:ext cx="10681662" cy="3424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2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5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3179">
                  <a:extLst>
                    <a:ext uri="{9D8B030D-6E8A-4147-A177-3AD203B41FA5}">
                      <a16:colId xmlns:a16="http://schemas.microsoft.com/office/drawing/2014/main" val="2510154853"/>
                    </a:ext>
                  </a:extLst>
                </a:gridCol>
              </a:tblGrid>
              <a:tr h="950394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3500">
                <a:tc>
                  <a:txBody>
                    <a:bodyPr/>
                    <a:lstStyle/>
                    <a:p>
                      <a:pPr algn="l"/>
                      <a:r>
                        <a:rPr lang="pl-PL" sz="1200" b="1" i="0" dirty="0">
                          <a:solidFill>
                            <a:srgbClr val="002060"/>
                          </a:solidFill>
                        </a:rPr>
                        <a:t>Ścisłą współpracę z CSIOZ, w szczególności pod kątem przyszłej integracji z internetowym kontem pacjenta, aby w przyszłości pacjent mógł korzystać z jednego punktu dostępu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dirty="0">
                          <a:solidFill>
                            <a:srgbClr val="002060"/>
                          </a:solidFill>
                        </a:rPr>
                        <a:t>WYKONANE W CAŁOŚCI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200" b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00381">
                <a:tc>
                  <a:txBody>
                    <a:bodyPr/>
                    <a:lstStyle/>
                    <a:p>
                      <a:pPr algn="l"/>
                      <a:r>
                        <a:rPr lang="pl-PL" sz="1200" b="1" i="0" dirty="0">
                          <a:solidFill>
                            <a:srgbClr val="002060"/>
                          </a:solidFill>
                        </a:rPr>
                        <a:t>Zbudowanie rozwiązania e-Rejestracji, które zapewni możliwość przyszłej integracji z rozwiązaniami dostarczanymi na poziomie centralnym zgodnie ze standardami interoperacyjności dla obszaru ochrony zdrowia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1" dirty="0">
                          <a:solidFill>
                            <a:srgbClr val="002060"/>
                          </a:solidFill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200" b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915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09AAAB-9D43-1981-3A74-9A88791B2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>
            <a:extLst>
              <a:ext uri="{FF2B5EF4-FFF2-40B4-BE49-F238E27FC236}">
                <a16:creationId xmlns:a16="http://schemas.microsoft.com/office/drawing/2014/main" id="{597A3709-9F3B-D4C5-0463-A6C456FDA836}"/>
              </a:ext>
            </a:extLst>
          </p:cNvPr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>
            <a:extLst>
              <a:ext uri="{FF2B5EF4-FFF2-40B4-BE49-F238E27FC236}">
                <a16:creationId xmlns:a16="http://schemas.microsoft.com/office/drawing/2014/main" id="{2DF73B91-AC13-7E12-130F-B6A4B7548A16}"/>
              </a:ext>
            </a:extLst>
          </p:cNvPr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91ABBD11-7B2C-6607-BCC3-9DADB822B649}"/>
              </a:ext>
            </a:extLst>
          </p:cNvPr>
          <p:cNvSpPr txBox="1"/>
          <p:nvPr/>
        </p:nvSpPr>
        <p:spPr>
          <a:xfrm>
            <a:off x="623394" y="2144341"/>
            <a:ext cx="10801199" cy="1405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5 lat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budżet Państwowego Instytutu Medycznego MSWiA i Partnerów Projektu </a:t>
            </a:r>
            <a:endParaRPr lang="pl-PL" dirty="0">
              <a:solidFill>
                <a:srgbClr val="002060"/>
              </a:solidFill>
              <a:highlight>
                <a:srgbClr val="FF0000"/>
              </a:highlight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 </a:t>
            </a:r>
            <a:endParaRPr lang="pl-PL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47E53797-B80E-7B48-FD6B-6E10BA2FE0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508111"/>
              </p:ext>
            </p:extLst>
          </p:nvPr>
        </p:nvGraphicFramePr>
        <p:xfrm>
          <a:off x="829579" y="3585146"/>
          <a:ext cx="10729194" cy="204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4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4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8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121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8027">
                <a:tc>
                  <a:txBody>
                    <a:bodyPr/>
                    <a:lstStyle/>
                    <a:p>
                      <a:r>
                        <a:rPr lang="pl-PL" sz="1200" dirty="0"/>
                        <a:t>Brak aktywności Partnerów Projektu w rozwijaniu i rozpowszechnianiu Platformy e-Usług oraz organizacji procesów biznesowych obsługujących jej produkty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wysokie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Współdzielenie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dirty="0"/>
                        <a:t>Brak ruchu wystarczającego do spełnienia wskaźników rezultatu dotyczących liczby załatwionych spraw poprzez udostępnioną on-line usługę publiczną – e-Rejestracja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/>
                        <a:t>Współdzielenie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62995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5025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40142"/>
            <a:ext cx="11655612" cy="4938853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002060"/>
                </a:solidFill>
              </a:rPr>
              <a:t>Wnioskodawca: </a:t>
            </a:r>
            <a:r>
              <a:rPr lang="pl-PL" dirty="0">
                <a:solidFill>
                  <a:srgbClr val="002060"/>
                </a:solidFill>
              </a:rPr>
              <a:t>MSWiA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002060"/>
                </a:solidFill>
              </a:rPr>
              <a:t>Beneficjent: </a:t>
            </a:r>
            <a:r>
              <a:rPr lang="pl-PL" dirty="0">
                <a:solidFill>
                  <a:srgbClr val="002060"/>
                </a:solidFill>
              </a:rPr>
              <a:t>Państwowy Instytut Medyczny MSWiA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002060"/>
                </a:solidFill>
              </a:rPr>
              <a:t>Partnerzy: </a:t>
            </a:r>
          </a:p>
          <a:p>
            <a:pPr marL="111760">
              <a:lnSpc>
                <a:spcPct val="150000"/>
              </a:lnSpc>
              <a:spcBef>
                <a:spcPts val="300"/>
              </a:spcBef>
              <a:spcAft>
                <a:spcPts val="800"/>
              </a:spcAft>
            </a:pPr>
            <a:r>
              <a:rPr lang="pl-PL" sz="18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pl-PL" sz="1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MSWiA,</a:t>
            </a:r>
            <a:endParaRPr lang="pl-PL" sz="18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0490">
              <a:spcBef>
                <a:spcPts val="300"/>
              </a:spcBef>
              <a:spcAft>
                <a:spcPts val="800"/>
              </a:spcAft>
            </a:pPr>
            <a:r>
              <a:rPr lang="pl-PL" sz="18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pl-PL" sz="1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SP ZOZ MSWiA w Olsztynie,</a:t>
            </a:r>
            <a:endParaRPr lang="pl-PL" sz="18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0490">
              <a:spcBef>
                <a:spcPts val="300"/>
              </a:spcBef>
              <a:spcAft>
                <a:spcPts val="800"/>
              </a:spcAft>
            </a:pPr>
            <a:r>
              <a:rPr lang="pl-PL" sz="18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pl-PL" sz="1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SP ZOZ MSWiA w Bydgoszczy,</a:t>
            </a:r>
            <a:endParaRPr lang="pl-PL" sz="18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0490">
              <a:spcBef>
                <a:spcPts val="300"/>
              </a:spcBef>
              <a:spcAft>
                <a:spcPts val="800"/>
              </a:spcAft>
            </a:pPr>
            <a:r>
              <a:rPr lang="pl-PL" sz="18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r>
              <a:rPr lang="pl-PL" sz="1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SP ZOZ MSWiA w Lublinie,</a:t>
            </a:r>
            <a:endParaRPr lang="pl-PL" sz="18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0490">
              <a:spcBef>
                <a:spcPts val="300"/>
              </a:spcBef>
              <a:spcAft>
                <a:spcPts val="800"/>
              </a:spcAft>
            </a:pPr>
            <a:r>
              <a:rPr lang="pl-PL" sz="18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5)</a:t>
            </a:r>
            <a:r>
              <a:rPr lang="pl-PL" sz="1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SP ZOZ MSWiA w Poznaniu,</a:t>
            </a:r>
            <a:endParaRPr lang="pl-PL" sz="18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0490">
              <a:spcBef>
                <a:spcPts val="300"/>
              </a:spcBef>
              <a:spcAft>
                <a:spcPts val="800"/>
              </a:spcAft>
            </a:pPr>
            <a:r>
              <a:rPr lang="pl-PL" sz="18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6)</a:t>
            </a:r>
            <a:r>
              <a:rPr lang="pl-PL" sz="1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SP ZOZ MSWiA w Rzeszowie,</a:t>
            </a:r>
            <a:endParaRPr lang="pl-PL" sz="18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0490">
              <a:spcBef>
                <a:spcPts val="300"/>
              </a:spcBef>
              <a:spcAft>
                <a:spcPts val="800"/>
              </a:spcAft>
            </a:pPr>
            <a:r>
              <a:rPr lang="pl-PL" sz="18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7)</a:t>
            </a:r>
            <a:r>
              <a:rPr lang="pl-PL" sz="1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SP ZOZ MSWiA w Katowicach,</a:t>
            </a:r>
            <a:endParaRPr lang="pl-PL" sz="18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0490">
              <a:spcBef>
                <a:spcPts val="300"/>
              </a:spcBef>
              <a:spcAft>
                <a:spcPts val="800"/>
              </a:spcAft>
            </a:pPr>
            <a:endParaRPr lang="pl-PL" sz="1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0490">
              <a:spcBef>
                <a:spcPts val="300"/>
              </a:spcBef>
              <a:spcAft>
                <a:spcPts val="800"/>
              </a:spcAft>
            </a:pPr>
            <a:endParaRPr lang="pl-PL" dirty="0">
              <a:solidFill>
                <a:srgbClr val="00206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0490">
              <a:spcBef>
                <a:spcPts val="300"/>
              </a:spcBef>
              <a:spcAft>
                <a:spcPts val="800"/>
              </a:spcAft>
            </a:pPr>
            <a:endParaRPr lang="pl-PL" sz="18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0490">
              <a:spcBef>
                <a:spcPts val="300"/>
              </a:spcBef>
              <a:spcAft>
                <a:spcPts val="800"/>
              </a:spcAft>
            </a:pPr>
            <a:endParaRPr lang="pl-PL" dirty="0">
              <a:solidFill>
                <a:srgbClr val="00206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0490">
              <a:spcBef>
                <a:spcPts val="300"/>
              </a:spcBef>
              <a:spcAft>
                <a:spcPts val="800"/>
              </a:spcAft>
            </a:pPr>
            <a:r>
              <a:rPr lang="pl-PL" sz="18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8)</a:t>
            </a:r>
            <a:r>
              <a:rPr lang="pl-PL" sz="1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SP ZOZ MSWiA w Szczecinie,</a:t>
            </a:r>
            <a:endParaRPr lang="pl-PL" sz="18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0490">
              <a:spcBef>
                <a:spcPts val="300"/>
              </a:spcBef>
              <a:spcAft>
                <a:spcPts val="800"/>
              </a:spcAft>
            </a:pPr>
            <a:r>
              <a:rPr lang="pl-PL" sz="18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9)</a:t>
            </a:r>
            <a:r>
              <a:rPr lang="pl-PL" sz="1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SP ZOZ MSWiA w Koszalinie,</a:t>
            </a:r>
            <a:endParaRPr lang="pl-PL" sz="18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0490">
              <a:spcBef>
                <a:spcPts val="300"/>
              </a:spcBef>
              <a:spcAft>
                <a:spcPts val="800"/>
              </a:spcAft>
            </a:pPr>
            <a:r>
              <a:rPr lang="pl-PL" sz="18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10)</a:t>
            </a:r>
            <a:r>
              <a:rPr lang="pl-PL" sz="1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SP ZOZ MSWiA w Gdańsku,</a:t>
            </a:r>
            <a:endParaRPr lang="pl-PL" sz="18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0490">
              <a:spcBef>
                <a:spcPts val="300"/>
              </a:spcBef>
              <a:spcAft>
                <a:spcPts val="800"/>
              </a:spcAft>
            </a:pPr>
            <a:r>
              <a:rPr lang="pl-PL" sz="18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11)</a:t>
            </a:r>
            <a:r>
              <a:rPr lang="pl-PL" sz="1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SP ZOZ MSWiA w Kielcach,</a:t>
            </a:r>
            <a:endParaRPr lang="pl-PL" sz="18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0490">
              <a:spcBef>
                <a:spcPts val="300"/>
              </a:spcBef>
              <a:spcAft>
                <a:spcPts val="800"/>
              </a:spcAft>
            </a:pPr>
            <a:r>
              <a:rPr lang="pl-PL" sz="18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12)</a:t>
            </a:r>
            <a:r>
              <a:rPr lang="pl-PL" sz="1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SP ZOZ MSWiA w Opolu,</a:t>
            </a:r>
            <a:endParaRPr lang="pl-PL" sz="18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0490">
              <a:spcBef>
                <a:spcPts val="300"/>
              </a:spcBef>
              <a:spcAft>
                <a:spcPts val="800"/>
              </a:spcAft>
            </a:pPr>
            <a:r>
              <a:rPr lang="pl-PL" sz="18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13)</a:t>
            </a:r>
            <a:r>
              <a:rPr lang="pl-PL" sz="1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SP ZOZ MSWiA w Zielonej Górze,</a:t>
            </a:r>
            <a:endParaRPr lang="pl-PL" sz="18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0490">
              <a:spcBef>
                <a:spcPts val="300"/>
              </a:spcBef>
              <a:spcAft>
                <a:spcPts val="800"/>
              </a:spcAft>
            </a:pPr>
            <a:r>
              <a:rPr lang="pl-PL" sz="18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14)</a:t>
            </a:r>
            <a:r>
              <a:rPr lang="pl-PL" sz="1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SP ZOZ MSWiA w Głuchołazach,</a:t>
            </a:r>
            <a:endParaRPr lang="pl-PL" sz="18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0490">
              <a:spcBef>
                <a:spcPts val="300"/>
              </a:spcBef>
              <a:spcAft>
                <a:spcPts val="800"/>
              </a:spcAft>
            </a:pPr>
            <a:r>
              <a:rPr lang="pl-PL" sz="18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15)</a:t>
            </a:r>
            <a:r>
              <a:rPr lang="pl-PL" sz="18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SP ZOZ MSWiA w Górznie,</a:t>
            </a:r>
            <a:endParaRPr lang="pl-PL" sz="18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800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 </a:t>
            </a:r>
            <a:r>
              <a:rPr lang="pl-PL" sz="18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16)</a:t>
            </a:r>
            <a:r>
              <a:rPr lang="pl-PL" sz="1800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SP ZOZ MSWiA w Złocieńcu.</a:t>
            </a:r>
            <a:endParaRPr lang="pl-PL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FA7299-3356-B94E-6924-472B52550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>
            <a:extLst>
              <a:ext uri="{FF2B5EF4-FFF2-40B4-BE49-F238E27FC236}">
                <a16:creationId xmlns:a16="http://schemas.microsoft.com/office/drawing/2014/main" id="{173E413E-FEB3-EFFB-4F4C-A9B951E68A66}"/>
              </a:ext>
            </a:extLst>
          </p:cNvPr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odtytuł 2">
            <a:extLst>
              <a:ext uri="{FF2B5EF4-FFF2-40B4-BE49-F238E27FC236}">
                <a16:creationId xmlns:a16="http://schemas.microsoft.com/office/drawing/2014/main" id="{B7D97A95-58E6-8663-70AB-961CFBC9A66C}"/>
              </a:ext>
            </a:extLst>
          </p:cNvPr>
          <p:cNvSpPr txBox="1">
            <a:spLocks/>
          </p:cNvSpPr>
          <p:nvPr/>
        </p:nvSpPr>
        <p:spPr>
          <a:xfrm>
            <a:off x="0" y="3429000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CELE PROJEKTU</a:t>
            </a:r>
            <a:endParaRPr lang="pl-PL" dirty="0"/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9533932E-3D68-46D8-6B7B-2FE5D625FA6E}"/>
              </a:ext>
            </a:extLst>
          </p:cNvPr>
          <p:cNvSpPr txBox="1"/>
          <p:nvPr/>
        </p:nvSpPr>
        <p:spPr>
          <a:xfrm>
            <a:off x="681355" y="4179596"/>
            <a:ext cx="108292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Zwiększenie dostępności elektronicznej dokumentacji medycznej (EDM) w procesie leczenia.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Poprawa dostępności do świadczeń szpitali i przychodni poprzez wdrożenie e-Rejestracji.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Poprawa dostępności, jakości i efektywności udzielania świadczeń zdrowotnych przez Partnerów Projektu poprzez udostępnienie e-usług publicznych.</a:t>
            </a:r>
            <a:endParaRPr lang="pl-PL" dirty="0">
              <a:solidFill>
                <a:srgbClr val="002060"/>
              </a:solidFill>
            </a:endParaRPr>
          </a:p>
        </p:txBody>
      </p:sp>
      <p:sp>
        <p:nvSpPr>
          <p:cNvPr id="8" name="Podtytuł 2">
            <a:extLst>
              <a:ext uri="{FF2B5EF4-FFF2-40B4-BE49-F238E27FC236}">
                <a16:creationId xmlns:a16="http://schemas.microsoft.com/office/drawing/2014/main" id="{35D13FF4-9C9F-DF82-BB9E-FF8522353B7C}"/>
              </a:ext>
            </a:extLst>
          </p:cNvPr>
          <p:cNvSpPr txBox="1">
            <a:spLocks/>
          </p:cNvSpPr>
          <p:nvPr/>
        </p:nvSpPr>
        <p:spPr>
          <a:xfrm>
            <a:off x="1944339" y="1219431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20D2ADFE-1022-706A-E980-DA2B8114D5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020226"/>
              </p:ext>
            </p:extLst>
          </p:nvPr>
        </p:nvGraphicFramePr>
        <p:xfrm>
          <a:off x="725840" y="2087205"/>
          <a:ext cx="10946674" cy="1006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5265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</a:rPr>
                        <a:t>04.11.2019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</a:rPr>
                        <a:t>31.10.2022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</a:rPr>
                        <a:t>04.11.2019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</a:rPr>
                        <a:t>31.12.2023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5819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496192" y="1451852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sz="2000" b="1" dirty="0">
                <a:solidFill>
                  <a:srgbClr val="002060"/>
                </a:solidFill>
                <a:latin typeface="Calibri "/>
                <a:cs typeface="Times New Roman"/>
              </a:rPr>
              <a:t>Źródło finansowania: </a:t>
            </a:r>
            <a:r>
              <a:rPr lang="pl-PL" sz="2000" b="1" dirty="0">
                <a:solidFill>
                  <a:srgbClr val="002060"/>
                </a:solidFill>
                <a:latin typeface="Calibri "/>
                <a:cs typeface="Arial"/>
              </a:rPr>
              <a:t>Program Operacyjny Polska Cyfrowa, działanie 2.1 Wysoka dostępność i jakość e-usług publicznych, budżet państwa - część 42</a:t>
            </a:r>
            <a:endParaRPr lang="pl-PL" sz="2000" b="1" dirty="0">
              <a:solidFill>
                <a:srgbClr val="002060"/>
              </a:solidFill>
              <a:latin typeface="Calibri "/>
              <a:cs typeface="Times New Roman" pitchFamily="18" charset="0"/>
            </a:endParaRP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13713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</a:p>
        </p:txBody>
      </p:sp>
      <p:graphicFrame>
        <p:nvGraphicFramePr>
          <p:cNvPr id="3" name="Wykres 2">
            <a:extLst>
              <a:ext uri="{FF2B5EF4-FFF2-40B4-BE49-F238E27FC236}">
                <a16:creationId xmlns:a16="http://schemas.microsoft.com/office/drawing/2014/main" id="{9755B4E3-CD8C-0B6C-07DE-89379E6495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5895619"/>
              </p:ext>
            </p:extLst>
          </p:nvPr>
        </p:nvGraphicFramePr>
        <p:xfrm>
          <a:off x="885826" y="3092521"/>
          <a:ext cx="10229850" cy="357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40517" y="1138795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599411"/>
              </p:ext>
            </p:extLst>
          </p:nvPr>
        </p:nvGraphicFramePr>
        <p:xfrm>
          <a:off x="346510" y="1742077"/>
          <a:ext cx="11148803" cy="41100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439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25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4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74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620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Ostateczny termin wdrożenia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Uwagi*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9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e-EDM</a:t>
                      </a:r>
                      <a:r>
                        <a:rPr lang="pl-PL" sz="12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e-usługa publiczna (A2C/A2B) o 5 poziomie dojrzałości, realizowana przez dedykowany system informatyczny (klasy portal) - produkt końcowy Projektu Platformę e-Usług polegająca na zdalnym udostępnianiu (podgląd lub pobranie) elektronicznej dokumentacji medycznej (EDM) pacjentowi, jego opiekunowi prawnemu lub personelowi medycznemu we współpracy z Dziedzinowymi Systemami Informatycznymi Lidera i Partnerów Projektu – 16 szpitali MSWiA, w szczególności z Lokalnym Repozytorium EDM.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2023-10-27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2023-11-09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(realizacja nastąpiła w ww. dniu, ze względu na wysoki stopień złożoności integracji i konfiguracji platformy z systemami dziedzinowymi 16 partnerów projektu)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85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e-Rejestracja</a:t>
                      </a:r>
                      <a:r>
                        <a:rPr lang="pl-PL" sz="12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e-usługa publiczna (A2C) o 5 poziomie dojrzałości, realizowana przez dedykowany system informatyczny (klasy portal) - produkt Projektu Platformę e-Usług umożliwiająca zdalną (poprzez Internet) rejestrację na wizytę w lekarskiej poradni specjalistycznej lub podstawowej opieki zdrowotnej we współpracy z Dziedzinowymi Systemami Informatycznymi Lidera i Partnerów Projektu, 16 szpitali MSWiA, w szczególności systemami tzw. części białej (medycznej) klasy HIS.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2023-10-27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2023-11-09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(realizacja nastąpiła w ww. dniu, ze względu na wysoki stopień złożoności integracji i konfiguracji platformy z systemami dziedzinowymi 16 partnerów projektu)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623392" y="6124994"/>
            <a:ext cx="10607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>
                <a:solidFill>
                  <a:schemeClr val="tx2"/>
                </a:solidFill>
              </a:rPr>
              <a:t>*</a:t>
            </a:r>
            <a:r>
              <a:rPr lang="pl-PL" sz="1000" i="1" dirty="0">
                <a:solidFill>
                  <a:schemeClr val="tx2"/>
                </a:solidFill>
              </a:rPr>
              <a:t>należy wskazać, które z wymienionych produktów nie zostały ujęte w pierwotnym opisie założeń projektu informatycznego zaakceptowanym przez KRMC, będącego podstawą realizacji projektu lub które nie zostały wdrożone</a:t>
            </a:r>
          </a:p>
        </p:txBody>
      </p:sp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7AD601-8EBA-F375-6191-853CADA20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>
            <a:extLst>
              <a:ext uri="{FF2B5EF4-FFF2-40B4-BE49-F238E27FC236}">
                <a16:creationId xmlns:a16="http://schemas.microsoft.com/office/drawing/2014/main" id="{736F2237-B281-43E3-1A9B-ACEB45CB8B04}"/>
              </a:ext>
            </a:extLst>
          </p:cNvPr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>
            <a:extLst>
              <a:ext uri="{FF2B5EF4-FFF2-40B4-BE49-F238E27FC236}">
                <a16:creationId xmlns:a16="http://schemas.microsoft.com/office/drawing/2014/main" id="{D29988FC-AAB1-80D1-D481-E6449ACB8D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7038" y="1161512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5A8B9F7C-1DF2-17A3-9B97-53ACBEDDD6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732632"/>
              </p:ext>
            </p:extLst>
          </p:nvPr>
        </p:nvGraphicFramePr>
        <p:xfrm>
          <a:off x="465700" y="1793377"/>
          <a:ext cx="10839973" cy="41587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89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9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52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Ostateczny termin wdrożenia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Uwagi*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52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e-Analizy</a:t>
                      </a:r>
                      <a:r>
                        <a:rPr lang="pl-PL" sz="12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e-usługa wewnątrzadministracyjna (A2A) o 1 poziomie dojrzałości, realizowana przez dedykowany system informatyczny (klasy BI) dla obywateli oraz 2 dla Partnerów Projektu i Departamentu Zdrowia MSWiA - produkt Projektu System Raportowo-Analityczny - wspierająca pacjenta starającego się zdalnie zarejestrować (e-Rejestracja) w wyborze poradni oraz zarządzających (na poziomie MSWiA-nadzór i Dyrektorów podmiotów leczniczych) w szczególności w bardziej optymalnym dostosowaniu oferowanych świadczeń do potrzeb zdrowotnych pacjentów.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2023-10-27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2023-11-09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(realizacja nastąpiła w ww. dniu, ze względu na wysoki stopień złożoności integracji i konfiguracji platformy z systemami dziedzinowymi 16 partnerów projektu)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952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 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Zmodernizowane Dziedzinowe Systemy Informatyczne Lidera i Partnerów Projektu – 16 szpitali MSWiA: </a:t>
                      </a:r>
                      <a:r>
                        <a:rPr lang="pl-PL" sz="1200" b="0" i="1" dirty="0">
                          <a:solidFill>
                            <a:srgbClr val="002060"/>
                          </a:solidFill>
                          <a:effectLst/>
                          <a:latin typeface="Calibri 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cel modernizacji stanowi dostosowane do bezpiecznej i efektywnej współpracy z pozostałymi systemami informatycznymi - produktami Projektu tj.:1) Platformą e-Usług, 2) Systemem Analityczno-Raportowym, które umożliwią bezpieczne i efektywne przetwarzanie (tworzenie, gromadzenie, udostępnianie) EDM (e-usługa publiczna e-EDM), obsługę procesów zdalnej rejestracji do poradni lekarskich (e-usługa publiczna e-Rejestracja) oraz przekazywanie danych (składowanych w hurtowni danych) do tworzenia raportów i analiz dla pacjentów (rozeznanie w zakresie i dostępności świadczeń Lidera i Partnerów Projektu – szpitali MSWiA) i zarządzających (poziom nadzorczy – MSWiA i poziom operacyjny – Dyrektorzy szpitali).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2023-10-31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2023-10-31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6990897"/>
                  </a:ext>
                </a:extLst>
              </a:tr>
            </a:tbl>
          </a:graphicData>
        </a:graphic>
      </p:graphicFrame>
      <p:sp>
        <p:nvSpPr>
          <p:cNvPr id="6" name="pole tekstowe 5">
            <a:extLst>
              <a:ext uri="{FF2B5EF4-FFF2-40B4-BE49-F238E27FC236}">
                <a16:creationId xmlns:a16="http://schemas.microsoft.com/office/drawing/2014/main" id="{E744B053-E70E-DD60-51D4-87F34BD45597}"/>
              </a:ext>
            </a:extLst>
          </p:cNvPr>
          <p:cNvSpPr txBox="1"/>
          <p:nvPr/>
        </p:nvSpPr>
        <p:spPr>
          <a:xfrm>
            <a:off x="465700" y="6183911"/>
            <a:ext cx="10607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>
                <a:solidFill>
                  <a:schemeClr val="tx2"/>
                </a:solidFill>
              </a:rPr>
              <a:t>*</a:t>
            </a:r>
            <a:r>
              <a:rPr lang="pl-PL" sz="1000" i="1" dirty="0">
                <a:solidFill>
                  <a:schemeClr val="tx2"/>
                </a:solidFill>
              </a:rPr>
              <a:t>należy wskazać, które z wymienionych produktów nie zostały ujęte w pierwotnym opisie założeń projektu informatycznego zaakceptowanym przez KRMC, będącego podstawą realizacji projektu lub które nie zostały wdrożone</a:t>
            </a:r>
          </a:p>
        </p:txBody>
      </p:sp>
    </p:spTree>
    <p:extLst>
      <p:ext uri="{BB962C8B-B14F-4D97-AF65-F5344CB8AC3E}">
        <p14:creationId xmlns:p14="http://schemas.microsoft.com/office/powerpoint/2010/main" val="392352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560FDFA5-9BA8-13DA-4FB2-7B794E60CEAD}"/>
              </a:ext>
            </a:extLst>
          </p:cNvPr>
          <p:cNvGrpSpPr/>
          <p:nvPr/>
        </p:nvGrpSpPr>
        <p:grpSpPr>
          <a:xfrm>
            <a:off x="2463292" y="2548350"/>
            <a:ext cx="7953191" cy="3046880"/>
            <a:chOff x="2463292" y="2558182"/>
            <a:chExt cx="7953191" cy="3046880"/>
          </a:xfrm>
        </p:grpSpPr>
        <p:grpSp>
          <p:nvGrpSpPr>
            <p:cNvPr id="3" name="Grupa 2">
              <a:extLst>
                <a:ext uri="{FF2B5EF4-FFF2-40B4-BE49-F238E27FC236}">
                  <a16:creationId xmlns:a16="http://schemas.microsoft.com/office/drawing/2014/main" id="{FE7B2E95-E3C7-75AF-6E62-BBA763574BD4}"/>
                </a:ext>
              </a:extLst>
            </p:cNvPr>
            <p:cNvGrpSpPr/>
            <p:nvPr/>
          </p:nvGrpSpPr>
          <p:grpSpPr>
            <a:xfrm>
              <a:off x="7369111" y="3339129"/>
              <a:ext cx="3047372" cy="2023503"/>
              <a:chOff x="7369111" y="3234112"/>
              <a:chExt cx="3047372" cy="2023503"/>
            </a:xfrm>
          </p:grpSpPr>
          <p:sp>
            <p:nvSpPr>
              <p:cNvPr id="23" name="pole tekstowe 22">
                <a:extLst>
                  <a:ext uri="{FF2B5EF4-FFF2-40B4-BE49-F238E27FC236}">
                    <a16:creationId xmlns:a16="http://schemas.microsoft.com/office/drawing/2014/main" id="{DFE16D2A-1209-6C98-6BDA-60251A1AC24F}"/>
                  </a:ext>
                </a:extLst>
              </p:cNvPr>
              <p:cNvSpPr txBox="1"/>
              <p:nvPr/>
            </p:nvSpPr>
            <p:spPr>
              <a:xfrm>
                <a:off x="7369111" y="3234112"/>
                <a:ext cx="3047372" cy="20235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05000"/>
                  </a:lnSpc>
                </a:pPr>
                <a:r>
                  <a:rPr lang="pl-PL" sz="1200" dirty="0">
                    <a:solidFill>
                      <a:schemeClr val="tx2"/>
                    </a:solidFill>
                  </a:rPr>
                  <a:t>Oznaczenia powiązanych systemów (dot. Systemów własnych oraz innych jednostek):</a:t>
                </a:r>
              </a:p>
              <a:p>
                <a:pPr>
                  <a:lnSpc>
                    <a:spcPct val="105000"/>
                  </a:lnSpc>
                </a:pPr>
                <a:r>
                  <a:rPr lang="pl-PL" sz="1200" dirty="0">
                    <a:solidFill>
                      <a:schemeClr val="tx2"/>
                    </a:solidFill>
                  </a:rPr>
                  <a:t>       system planowany</a:t>
                </a:r>
              </a:p>
              <a:p>
                <a:pPr>
                  <a:lnSpc>
                    <a:spcPct val="105000"/>
                  </a:lnSpc>
                </a:pPr>
                <a:r>
                  <a:rPr lang="pl-PL" sz="1200" dirty="0">
                    <a:solidFill>
                      <a:schemeClr val="tx2"/>
                    </a:solidFill>
                  </a:rPr>
                  <a:t>       system modyfikowany</a:t>
                </a:r>
              </a:p>
              <a:p>
                <a:pPr>
                  <a:lnSpc>
                    <a:spcPct val="105000"/>
                  </a:lnSpc>
                </a:pPr>
                <a:r>
                  <a:rPr lang="pl-PL" sz="1200" dirty="0">
                    <a:solidFill>
                      <a:schemeClr val="tx2"/>
                    </a:solidFill>
                  </a:rPr>
                  <a:t>       system istniejący</a:t>
                </a:r>
              </a:p>
              <a:p>
                <a:pPr>
                  <a:lnSpc>
                    <a:spcPct val="105000"/>
                  </a:lnSpc>
                </a:pPr>
                <a:endParaRPr lang="pl-PL" sz="1200" dirty="0">
                  <a:solidFill>
                    <a:schemeClr val="tx2"/>
                  </a:solidFill>
                </a:endParaRPr>
              </a:p>
              <a:p>
                <a:pPr>
                  <a:lnSpc>
                    <a:spcPct val="105000"/>
                  </a:lnSpc>
                </a:pPr>
                <a:r>
                  <a:rPr lang="pl-PL" sz="1200" dirty="0">
                    <a:solidFill>
                      <a:schemeClr val="tx2"/>
                    </a:solidFill>
                  </a:rPr>
                  <a:t>Oznaczenia połączeń: </a:t>
                </a:r>
              </a:p>
              <a:p>
                <a:pPr>
                  <a:lnSpc>
                    <a:spcPct val="105000"/>
                  </a:lnSpc>
                </a:pPr>
                <a:r>
                  <a:rPr lang="pl-PL" sz="1200" dirty="0">
                    <a:solidFill>
                      <a:schemeClr val="tx2"/>
                    </a:solidFill>
                  </a:rPr>
                  <a:t>       przekazywane dane informacyjne</a:t>
                </a:r>
              </a:p>
              <a:p>
                <a:pPr>
                  <a:lnSpc>
                    <a:spcPct val="105000"/>
                  </a:lnSpc>
                </a:pPr>
                <a:r>
                  <a:rPr lang="pl-PL" sz="1200" dirty="0">
                    <a:solidFill>
                      <a:schemeClr val="tx2"/>
                    </a:solidFill>
                  </a:rPr>
                  <a:t>       komunikacja bezpośrednia</a:t>
                </a:r>
              </a:p>
              <a:p>
                <a:pPr>
                  <a:lnSpc>
                    <a:spcPct val="105000"/>
                  </a:lnSpc>
                </a:pPr>
                <a:r>
                  <a:rPr lang="pl-PL" sz="1200" dirty="0">
                    <a:solidFill>
                      <a:schemeClr val="tx2"/>
                    </a:solidFill>
                  </a:rPr>
                  <a:t>       komunikacja niebezpośrednia</a:t>
                </a:r>
              </a:p>
            </p:txBody>
          </p:sp>
          <p:cxnSp>
            <p:nvCxnSpPr>
              <p:cNvPr id="24" name="Łącznik prosty ze strzałką 23">
                <a:extLst>
                  <a:ext uri="{FF2B5EF4-FFF2-40B4-BE49-F238E27FC236}">
                    <a16:creationId xmlns:a16="http://schemas.microsoft.com/office/drawing/2014/main" id="{0E481DB6-801C-8319-BD78-500840C1B7E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458191" y="4715093"/>
                <a:ext cx="197568" cy="0"/>
              </a:xfrm>
              <a:prstGeom prst="straightConnector1">
                <a:avLst/>
              </a:prstGeom>
              <a:ln w="25400">
                <a:solidFill>
                  <a:schemeClr val="accent1">
                    <a:lumMod val="40000"/>
                    <a:lumOff val="60000"/>
                  </a:schemeClr>
                </a:solidFill>
                <a:prstDash val="solid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Łącznik prosty ze strzałką 24">
                <a:extLst>
                  <a:ext uri="{FF2B5EF4-FFF2-40B4-BE49-F238E27FC236}">
                    <a16:creationId xmlns:a16="http://schemas.microsoft.com/office/drawing/2014/main" id="{AECAAA6B-6D10-ED97-F8A8-49CA82E595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469872" y="4889171"/>
                <a:ext cx="197568" cy="0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Łącznik prosty ze strzałką 25">
                <a:extLst>
                  <a:ext uri="{FF2B5EF4-FFF2-40B4-BE49-F238E27FC236}">
                    <a16:creationId xmlns:a16="http://schemas.microsoft.com/office/drawing/2014/main" id="{DCD86FFB-B6B3-B864-0460-D9C4EE8B84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469872" y="5068219"/>
                <a:ext cx="197568" cy="0"/>
              </a:xfrm>
              <a:prstGeom prst="straightConnector1">
                <a:avLst/>
              </a:prstGeom>
              <a:ln w="25400"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Prostokąt 26">
                <a:extLst>
                  <a:ext uri="{FF2B5EF4-FFF2-40B4-BE49-F238E27FC236}">
                    <a16:creationId xmlns:a16="http://schemas.microsoft.com/office/drawing/2014/main" id="{C89D221E-3469-F845-A5C6-72573B592E30}"/>
                  </a:ext>
                </a:extLst>
              </p:cNvPr>
              <p:cNvSpPr/>
              <p:nvPr/>
            </p:nvSpPr>
            <p:spPr>
              <a:xfrm>
                <a:off x="7497809" y="3672648"/>
                <a:ext cx="144016" cy="144000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8" name="Prostokąt 27">
                <a:extLst>
                  <a:ext uri="{FF2B5EF4-FFF2-40B4-BE49-F238E27FC236}">
                    <a16:creationId xmlns:a16="http://schemas.microsoft.com/office/drawing/2014/main" id="{E1B387E9-329F-003C-0550-36A7742BAA5F}"/>
                  </a:ext>
                </a:extLst>
              </p:cNvPr>
              <p:cNvSpPr/>
              <p:nvPr/>
            </p:nvSpPr>
            <p:spPr>
              <a:xfrm>
                <a:off x="7497809" y="3882199"/>
                <a:ext cx="144016" cy="144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29" name="Prostokąt 28">
                <a:extLst>
                  <a:ext uri="{FF2B5EF4-FFF2-40B4-BE49-F238E27FC236}">
                    <a16:creationId xmlns:a16="http://schemas.microsoft.com/office/drawing/2014/main" id="{46DE9B9F-936C-5667-2DBC-37013E579FE4}"/>
                  </a:ext>
                </a:extLst>
              </p:cNvPr>
              <p:cNvSpPr/>
              <p:nvPr/>
            </p:nvSpPr>
            <p:spPr>
              <a:xfrm>
                <a:off x="7497809" y="4091045"/>
                <a:ext cx="144016" cy="144000"/>
              </a:xfrm>
              <a:prstGeom prst="rect">
                <a:avLst/>
              </a:prstGeom>
              <a:solidFill>
                <a:srgbClr val="FF33CC"/>
              </a:solidFill>
              <a:ln>
                <a:solidFill>
                  <a:srgbClr val="FF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</p:grpSp>
        <p:grpSp>
          <p:nvGrpSpPr>
            <p:cNvPr id="5" name="Grupa 4">
              <a:extLst>
                <a:ext uri="{FF2B5EF4-FFF2-40B4-BE49-F238E27FC236}">
                  <a16:creationId xmlns:a16="http://schemas.microsoft.com/office/drawing/2014/main" id="{6584C2C4-4225-D253-2A65-3F839254E953}"/>
                </a:ext>
              </a:extLst>
            </p:cNvPr>
            <p:cNvGrpSpPr/>
            <p:nvPr/>
          </p:nvGrpSpPr>
          <p:grpSpPr>
            <a:xfrm>
              <a:off x="2463292" y="2558182"/>
              <a:ext cx="4138305" cy="3046880"/>
              <a:chOff x="2463292" y="2558182"/>
              <a:chExt cx="4138305" cy="3046880"/>
            </a:xfrm>
          </p:grpSpPr>
          <p:sp>
            <p:nvSpPr>
              <p:cNvPr id="6" name="Prostokąt 5">
                <a:extLst>
                  <a:ext uri="{FF2B5EF4-FFF2-40B4-BE49-F238E27FC236}">
                    <a16:creationId xmlns:a16="http://schemas.microsoft.com/office/drawing/2014/main" id="{44419164-19E4-3C10-0BB7-4CBC1A422632}"/>
                  </a:ext>
                </a:extLst>
              </p:cNvPr>
              <p:cNvSpPr/>
              <p:nvPr/>
            </p:nvSpPr>
            <p:spPr>
              <a:xfrm>
                <a:off x="5107597" y="2558182"/>
                <a:ext cx="1494000" cy="792088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sz="1050" b="1" dirty="0">
                    <a:solidFill>
                      <a:schemeClr val="bg1"/>
                    </a:solidFill>
                  </a:rPr>
                  <a:t>Platforma e-usług</a:t>
                </a:r>
              </a:p>
            </p:txBody>
          </p:sp>
          <p:sp>
            <p:nvSpPr>
              <p:cNvPr id="8" name="Prostokąt 7">
                <a:extLst>
                  <a:ext uri="{FF2B5EF4-FFF2-40B4-BE49-F238E27FC236}">
                    <a16:creationId xmlns:a16="http://schemas.microsoft.com/office/drawing/2014/main" id="{81A8BCEE-5062-2B71-510B-2771BFA2D8AE}"/>
                  </a:ext>
                </a:extLst>
              </p:cNvPr>
              <p:cNvSpPr/>
              <p:nvPr/>
            </p:nvSpPr>
            <p:spPr>
              <a:xfrm>
                <a:off x="5010874" y="3987216"/>
                <a:ext cx="1494000" cy="792088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sz="1100" b="1" dirty="0">
                    <a:solidFill>
                      <a:schemeClr val="bg1"/>
                    </a:solidFill>
                  </a:rPr>
                  <a:t>System Raportowo-Analityczny</a:t>
                </a:r>
              </a:p>
            </p:txBody>
          </p:sp>
          <p:cxnSp>
            <p:nvCxnSpPr>
              <p:cNvPr id="9" name="Łącznik prosty ze strzałką 8">
                <a:extLst>
                  <a:ext uri="{FF2B5EF4-FFF2-40B4-BE49-F238E27FC236}">
                    <a16:creationId xmlns:a16="http://schemas.microsoft.com/office/drawing/2014/main" id="{A8D03528-687D-8B24-2EE4-E72A82CB614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5757874" y="3371123"/>
                <a:ext cx="361" cy="551721"/>
              </a:xfrm>
              <a:prstGeom prst="straightConnector1">
                <a:avLst/>
              </a:prstGeom>
              <a:ln w="25400">
                <a:solidFill>
                  <a:schemeClr val="accent1">
                    <a:lumMod val="40000"/>
                    <a:lumOff val="60000"/>
                  </a:schemeClr>
                </a:solidFill>
                <a:prstDash val="solid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Prostokąt 9">
                <a:extLst>
                  <a:ext uri="{FF2B5EF4-FFF2-40B4-BE49-F238E27FC236}">
                    <a16:creationId xmlns:a16="http://schemas.microsoft.com/office/drawing/2014/main" id="{FD8CD874-1914-0C49-601F-040626EEA745}"/>
                  </a:ext>
                </a:extLst>
              </p:cNvPr>
              <p:cNvSpPr/>
              <p:nvPr/>
            </p:nvSpPr>
            <p:spPr>
              <a:xfrm>
                <a:off x="2903166" y="4812974"/>
                <a:ext cx="1494000" cy="792088"/>
              </a:xfrm>
              <a:prstGeom prst="rect">
                <a:avLst/>
              </a:prstGeom>
              <a:solidFill>
                <a:srgbClr val="FF33CC"/>
              </a:solidFill>
              <a:ln>
                <a:solidFill>
                  <a:srgbClr val="FF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sz="1100" b="1" dirty="0">
                    <a:solidFill>
                      <a:schemeClr val="bg1"/>
                    </a:solidFill>
                  </a:rPr>
                  <a:t>Systemy Centralne</a:t>
                </a:r>
              </a:p>
            </p:txBody>
          </p:sp>
          <p:sp>
            <p:nvSpPr>
              <p:cNvPr id="11" name="Prostokąt 10">
                <a:extLst>
                  <a:ext uri="{FF2B5EF4-FFF2-40B4-BE49-F238E27FC236}">
                    <a16:creationId xmlns:a16="http://schemas.microsoft.com/office/drawing/2014/main" id="{890F32C4-202C-0640-A1E1-2E525A084B38}"/>
                  </a:ext>
                </a:extLst>
              </p:cNvPr>
              <p:cNvSpPr/>
              <p:nvPr/>
            </p:nvSpPr>
            <p:spPr>
              <a:xfrm>
                <a:off x="2903166" y="3234112"/>
                <a:ext cx="1494000" cy="792088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sz="1100" b="1" dirty="0">
                    <a:solidFill>
                      <a:schemeClr val="bg1"/>
                    </a:solidFill>
                  </a:rPr>
                  <a:t>Dziedzinowe Systemy Informatyczne Partnerów</a:t>
                </a:r>
              </a:p>
            </p:txBody>
          </p:sp>
          <p:grpSp>
            <p:nvGrpSpPr>
              <p:cNvPr id="12" name="Grupa 11">
                <a:extLst>
                  <a:ext uri="{FF2B5EF4-FFF2-40B4-BE49-F238E27FC236}">
                    <a16:creationId xmlns:a16="http://schemas.microsoft.com/office/drawing/2014/main" id="{7E2491E2-B595-66E8-4DF6-7FE736BDAC5F}"/>
                  </a:ext>
                </a:extLst>
              </p:cNvPr>
              <p:cNvGrpSpPr/>
              <p:nvPr/>
            </p:nvGrpSpPr>
            <p:grpSpPr>
              <a:xfrm rot="5400000">
                <a:off x="3369390" y="4314610"/>
                <a:ext cx="561552" cy="214904"/>
                <a:chOff x="4723221" y="2753195"/>
                <a:chExt cx="561552" cy="214904"/>
              </a:xfrm>
            </p:grpSpPr>
            <p:cxnSp>
              <p:nvCxnSpPr>
                <p:cNvPr id="21" name="Łącznik prosty ze strzałką 20">
                  <a:extLst>
                    <a:ext uri="{FF2B5EF4-FFF2-40B4-BE49-F238E27FC236}">
                      <a16:creationId xmlns:a16="http://schemas.microsoft.com/office/drawing/2014/main" id="{7AA121D1-E7C0-D94C-05E7-E1A95DE112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H="1" flipV="1">
                  <a:off x="4998901" y="2477515"/>
                  <a:ext cx="361" cy="551721"/>
                </a:xfrm>
                <a:prstGeom prst="straightConnector1">
                  <a:avLst/>
                </a:prstGeom>
                <a:ln w="25400"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Łącznik prosty ze strzałką 21">
                  <a:extLst>
                    <a:ext uri="{FF2B5EF4-FFF2-40B4-BE49-F238E27FC236}">
                      <a16:creationId xmlns:a16="http://schemas.microsoft.com/office/drawing/2014/main" id="{9EAE84EE-AC20-E7EE-DAFD-A3D3B9841A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5008732" y="2692058"/>
                  <a:ext cx="361" cy="551721"/>
                </a:xfrm>
                <a:prstGeom prst="straightConnector1">
                  <a:avLst/>
                </a:prstGeom>
                <a:ln w="25400"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" name="Grupa 12">
                <a:extLst>
                  <a:ext uri="{FF2B5EF4-FFF2-40B4-BE49-F238E27FC236}">
                    <a16:creationId xmlns:a16="http://schemas.microsoft.com/office/drawing/2014/main" id="{FC2BBCAD-D5F0-0F6F-8C73-AAD6B6B09DD6}"/>
                  </a:ext>
                </a:extLst>
              </p:cNvPr>
              <p:cNvGrpSpPr/>
              <p:nvPr/>
            </p:nvGrpSpPr>
            <p:grpSpPr>
              <a:xfrm>
                <a:off x="3649805" y="2954226"/>
                <a:ext cx="1364322" cy="213959"/>
                <a:chOff x="3649805" y="2682390"/>
                <a:chExt cx="1364322" cy="485796"/>
              </a:xfrm>
            </p:grpSpPr>
            <p:cxnSp>
              <p:nvCxnSpPr>
                <p:cNvPr id="19" name="Łącznik prosty ze strzałką 18">
                  <a:extLst>
                    <a:ext uri="{FF2B5EF4-FFF2-40B4-BE49-F238E27FC236}">
                      <a16:creationId xmlns:a16="http://schemas.microsoft.com/office/drawing/2014/main" id="{448978E9-93A9-501E-A2CE-07958FA44A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649805" y="2682390"/>
                  <a:ext cx="723" cy="485796"/>
                </a:xfrm>
                <a:prstGeom prst="straightConnector1">
                  <a:avLst/>
                </a:prstGeom>
                <a:ln w="25400"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Łącznik prosty ze strzałką 19">
                  <a:extLst>
                    <a:ext uri="{FF2B5EF4-FFF2-40B4-BE49-F238E27FC236}">
                      <a16:creationId xmlns:a16="http://schemas.microsoft.com/office/drawing/2014/main" id="{CCD47140-6774-7425-3769-05584FE94AE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49805" y="2682390"/>
                  <a:ext cx="1364322" cy="1"/>
                </a:xfrm>
                <a:prstGeom prst="straightConnector1">
                  <a:avLst/>
                </a:prstGeom>
                <a:ln w="25400">
                  <a:prstDash val="sysDot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" name="Grupa 13">
                <a:extLst>
                  <a:ext uri="{FF2B5EF4-FFF2-40B4-BE49-F238E27FC236}">
                    <a16:creationId xmlns:a16="http://schemas.microsoft.com/office/drawing/2014/main" id="{501ED72B-FB5B-2C97-B8FB-59BDDEDACCFD}"/>
                  </a:ext>
                </a:extLst>
              </p:cNvPr>
              <p:cNvGrpSpPr/>
              <p:nvPr/>
            </p:nvGrpSpPr>
            <p:grpSpPr>
              <a:xfrm>
                <a:off x="2463292" y="2803491"/>
                <a:ext cx="2547943" cy="2405524"/>
                <a:chOff x="2463292" y="2595169"/>
                <a:chExt cx="2547943" cy="2554966"/>
              </a:xfrm>
            </p:grpSpPr>
            <p:grpSp>
              <p:nvGrpSpPr>
                <p:cNvPr id="15" name="Grupa 14">
                  <a:extLst>
                    <a:ext uri="{FF2B5EF4-FFF2-40B4-BE49-F238E27FC236}">
                      <a16:creationId xmlns:a16="http://schemas.microsoft.com/office/drawing/2014/main" id="{15BCE289-6EA9-0BE6-12D6-29CA122945D7}"/>
                    </a:ext>
                  </a:extLst>
                </p:cNvPr>
                <p:cNvGrpSpPr/>
                <p:nvPr/>
              </p:nvGrpSpPr>
              <p:grpSpPr>
                <a:xfrm>
                  <a:off x="2463292" y="2595169"/>
                  <a:ext cx="2547943" cy="2554966"/>
                  <a:chOff x="3649805" y="2682390"/>
                  <a:chExt cx="1364322" cy="348492"/>
                </a:xfrm>
              </p:grpSpPr>
              <p:cxnSp>
                <p:nvCxnSpPr>
                  <p:cNvPr id="17" name="Łącznik prosty ze strzałką 16">
                    <a:extLst>
                      <a:ext uri="{FF2B5EF4-FFF2-40B4-BE49-F238E27FC236}">
                        <a16:creationId xmlns:a16="http://schemas.microsoft.com/office/drawing/2014/main" id="{6B1C13CD-DDBF-F2A1-C0E7-9BB76BADE32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650528" y="2682390"/>
                    <a:ext cx="0" cy="348492"/>
                  </a:xfrm>
                  <a:prstGeom prst="straightConnector1">
                    <a:avLst/>
                  </a:prstGeom>
                  <a:ln w="25400">
                    <a:prstDash val="sysDot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Łącznik prosty ze strzałką 17">
                    <a:extLst>
                      <a:ext uri="{FF2B5EF4-FFF2-40B4-BE49-F238E27FC236}">
                        <a16:creationId xmlns:a16="http://schemas.microsoft.com/office/drawing/2014/main" id="{257E9008-E42F-1764-23E0-E08CFB8EA6D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49805" y="2682390"/>
                    <a:ext cx="1364322" cy="1"/>
                  </a:xfrm>
                  <a:prstGeom prst="straightConnector1">
                    <a:avLst/>
                  </a:prstGeom>
                  <a:ln w="25400">
                    <a:prstDash val="sysDot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6" name="Łącznik prosty ze strzałką 15">
                  <a:extLst>
                    <a:ext uri="{FF2B5EF4-FFF2-40B4-BE49-F238E27FC236}">
                      <a16:creationId xmlns:a16="http://schemas.microsoft.com/office/drawing/2014/main" id="{80B04E91-C02E-1C66-3419-DE59DDFF1A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463292" y="5150135"/>
                  <a:ext cx="350246" cy="0"/>
                </a:xfrm>
                <a:prstGeom prst="straightConnector1">
                  <a:avLst/>
                </a:prstGeom>
                <a:ln w="25400"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3265490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D523FE-4604-8BA5-82D7-955FA7F9D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>
            <a:extLst>
              <a:ext uri="{FF2B5EF4-FFF2-40B4-BE49-F238E27FC236}">
                <a16:creationId xmlns:a16="http://schemas.microsoft.com/office/drawing/2014/main" id="{6AC0E696-870A-ADC9-3325-76A5EE90FA1C}"/>
              </a:ext>
            </a:extLst>
          </p:cNvPr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>
            <a:extLst>
              <a:ext uri="{FF2B5EF4-FFF2-40B4-BE49-F238E27FC236}">
                <a16:creationId xmlns:a16="http://schemas.microsoft.com/office/drawing/2014/main" id="{4941BC23-7766-EFFF-2B5D-00E3906FA2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9E84B8D3-2B9D-E2BC-92B6-A3981647A6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476154"/>
              </p:ext>
            </p:extLst>
          </p:nvPr>
        </p:nvGraphicFramePr>
        <p:xfrm>
          <a:off x="345997" y="2269526"/>
          <a:ext cx="11368726" cy="41128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6602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usług publicznych udostępnionych on-line o stopniu dojrzałości co najmniej 4 – transakcja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 i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2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200" b="1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 b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055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udostępnionych wewnątrzadministracyjnych e-usług (A2A)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 i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2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100" b="1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 b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 b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uruchomionych systemów teleinformatycznych w podmiotach wykonujących zadania publiczne.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100" b="1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 b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pl-PL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546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Przestrzeń dyskowa serwerowni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 i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  <a:endParaRPr lang="pl-PL" sz="12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100" b="1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 b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700</a:t>
                      </a:r>
                      <a:endParaRPr lang="pl-PL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 b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1202,48</a:t>
                      </a:r>
                      <a:endParaRPr lang="pl-PL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8520594"/>
                  </a:ext>
                </a:extLst>
              </a:tr>
              <a:tr h="544946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podmiotów wykonujących zadania publiczne niebędących pracownikami IT, objętych wsparciem szkoleniowym.</a:t>
                      </a:r>
                      <a:endParaRPr lang="pl-PL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 i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osoba</a:t>
                      </a:r>
                      <a:endParaRPr lang="pl-PL" sz="12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100" b="1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 b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2 202</a:t>
                      </a:r>
                      <a:endParaRPr lang="pl-PL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2672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4091353"/>
                  </a:ext>
                </a:extLst>
              </a:tr>
              <a:tr h="572654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podmiotów wykonujących zadania publiczne niebędących pracownikami IT, objętych wsparciem szkoleniowym – kobiety.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osoba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100" b="1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 b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1 650</a:t>
                      </a:r>
                      <a:endParaRPr lang="pl-PL" sz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pl-PL" sz="1200" b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2100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686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0037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855218"/>
              </p:ext>
            </p:extLst>
          </p:nvPr>
        </p:nvGraphicFramePr>
        <p:xfrm>
          <a:off x="339364" y="2347558"/>
          <a:ext cx="11368726" cy="27403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2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podmiotów wykonujących zadania publiczne niebędących pracownikami IT, objętych wsparciem szkoleniowym – mężczyźni.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</a:pPr>
                      <a:r>
                        <a:rPr lang="pl-PL" sz="1200" i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osoba</a:t>
                      </a:r>
                      <a:endParaRPr lang="pl-PL" sz="12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</a:pPr>
                      <a:r>
                        <a:rPr lang="pl-PL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552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</a:pPr>
                      <a:r>
                        <a:rPr lang="pl-PL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572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3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Moc obliczeniowa serwerowni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</a:pPr>
                      <a:r>
                        <a:rPr lang="pl-PL" sz="1200" i="1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teraflops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</a:pPr>
                      <a:r>
                        <a:rPr lang="pl-PL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</a:pPr>
                      <a:r>
                        <a:rPr lang="pl-PL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3,86</a:t>
                      </a: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załatwionych spraw poprzez udostępnione on-line usługi publiczne (e-EDM lub e-Rejestracja)*</a:t>
                      </a:r>
                      <a:endParaRPr lang="pl-PL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9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*Beneficjent jest zobowiązany do osiągnięcia wskaźników rezultatu bezpośredniego Projektu w terminie 12 miesięcy od zakończenia rzeczowej realizacji Projektu i utrzymania ich w okresie trwałości Projektu.</a:t>
                      </a:r>
                      <a:endParaRPr lang="pl-PL" sz="9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</a:pPr>
                      <a:r>
                        <a:rPr lang="pl-PL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192 700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</a:pPr>
                      <a:r>
                        <a:rPr lang="pl-PL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94 469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6" ma:contentTypeDescription="Utwórz nowy dokument." ma:contentTypeScope="" ma:versionID="b25a02a6aa41c63b80cdb648f72682c9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f28cba78a4f9f94e71da2f3337a38ea3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5df3a10b-8748-402e-bef4-aee373db4dbb"/>
    <ds:schemaRef ds:uri="9affde3b-50dd-4e74-9e2c-6b9654ae514a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06B2310-F53C-4440-AAFF-2FC96634AF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a9e3d6-963b-4985-a8a7-a3d2f87a534a"/>
    <ds:schemaRef ds:uri="d176cc68-f091-4a7f-ad9e-67747a5f64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2915</TotalTime>
  <Words>1101</Words>
  <Application>Microsoft Office PowerPoint</Application>
  <PresentationFormat>Panoramiczny</PresentationFormat>
  <Paragraphs>163</Paragraphs>
  <Slides>12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3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Stępniewska-Sałata Aneta</cp:lastModifiedBy>
  <cp:revision>56</cp:revision>
  <dcterms:created xsi:type="dcterms:W3CDTF">2017-01-27T12:50:17Z</dcterms:created>
  <dcterms:modified xsi:type="dcterms:W3CDTF">2024-04-08T09:04:33Z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</Properties>
</file>