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30"/>
  </p:notesMasterIdLst>
  <p:sldIdLst>
    <p:sldId id="450" r:id="rId2"/>
    <p:sldId id="469" r:id="rId3"/>
    <p:sldId id="514" r:id="rId4"/>
    <p:sldId id="468" r:id="rId5"/>
    <p:sldId id="521" r:id="rId6"/>
    <p:sldId id="522" r:id="rId7"/>
    <p:sldId id="523" r:id="rId8"/>
    <p:sldId id="524" r:id="rId9"/>
    <p:sldId id="525" r:id="rId10"/>
    <p:sldId id="526" r:id="rId11"/>
    <p:sldId id="527" r:id="rId12"/>
    <p:sldId id="528" r:id="rId13"/>
    <p:sldId id="531" r:id="rId14"/>
    <p:sldId id="532" r:id="rId15"/>
    <p:sldId id="533" r:id="rId16"/>
    <p:sldId id="530" r:id="rId17"/>
    <p:sldId id="516" r:id="rId18"/>
    <p:sldId id="518" r:id="rId19"/>
    <p:sldId id="519" r:id="rId20"/>
    <p:sldId id="520" r:id="rId21"/>
    <p:sldId id="515" r:id="rId22"/>
    <p:sldId id="536" r:id="rId23"/>
    <p:sldId id="537" r:id="rId24"/>
    <p:sldId id="538" r:id="rId25"/>
    <p:sldId id="539" r:id="rId26"/>
    <p:sldId id="473" r:id="rId27"/>
    <p:sldId id="535" r:id="rId28"/>
    <p:sldId id="510" r:id="rId2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E5E9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062" autoAdjust="0"/>
    <p:restoredTop sz="94660"/>
  </p:normalViewPr>
  <p:slideViewPr>
    <p:cSldViewPr>
      <p:cViewPr varScale="1">
        <p:scale>
          <a:sx n="82" d="100"/>
          <a:sy n="82" d="100"/>
        </p:scale>
        <p:origin x="893" y="62"/>
      </p:cViewPr>
      <p:guideLst>
        <p:guide orient="horz" pos="2160"/>
        <p:guide pos="2880"/>
      </p:guideLst>
    </p:cSldViewPr>
  </p:slideViewPr>
  <p:notesTextViewPr>
    <p:cViewPr>
      <p:scale>
        <a:sx n="33" d="100"/>
        <a:sy n="33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9A5D0-96F2-48CB-BC55-BE44ACE6466C}" type="datetimeFigureOut">
              <a:rPr lang="pl-PL" smtClean="0"/>
              <a:pPr/>
              <a:t>10.10.2021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1E89F-DB85-40D6-9250-145E54BD44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071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2849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35334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7405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62B1-9034-4446-96DA-AB081E135855}" type="datetime1">
              <a:rPr lang="pl-PL" smtClean="0"/>
              <a:pPr/>
              <a:t>10.10.2021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B8BA-9A7F-4745-BAAF-634F02797926}" type="datetime1">
              <a:rPr lang="pl-PL" smtClean="0"/>
              <a:pPr/>
              <a:t>10.10.2021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70C48-9844-463C-BF92-9898AF26ADB5}" type="datetime1">
              <a:rPr lang="pl-PL" smtClean="0"/>
              <a:pPr/>
              <a:t>10.10.2021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14EC91-0C6A-4C0F-8F59-FBC4E44C071D}" type="datetime1">
              <a:rPr lang="pl-PL" altLang="pl-PL" smtClean="0"/>
              <a:pPr/>
              <a:t>10.10.2021</a:t>
            </a:fld>
            <a:endParaRPr lang="pl-PL" alt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DFBDD2E-0A89-4F6F-B71E-D6B8232A855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8113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E715-773A-4645-91E5-A19CF24039F8}" type="datetime1">
              <a:rPr lang="pl-PL" smtClean="0"/>
              <a:pPr/>
              <a:t>10.10.2021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DF66-CC3E-4345-A033-8889B00AD358}" type="datetime1">
              <a:rPr lang="pl-PL" smtClean="0"/>
              <a:pPr/>
              <a:t>10.10.2021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BA0A-2E53-42F0-91C2-72C51273766E}" type="datetime1">
              <a:rPr lang="pl-PL" smtClean="0"/>
              <a:pPr/>
              <a:t>10.10.2021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EEDA6-7455-460B-A7C5-B64500075FA9}" type="datetime1">
              <a:rPr lang="pl-PL" smtClean="0"/>
              <a:pPr/>
              <a:t>10.10.2021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8D18-35FF-4199-9397-FAD64E71CB21}" type="datetime1">
              <a:rPr lang="pl-PL" smtClean="0"/>
              <a:pPr/>
              <a:t>10.10.2021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76A0-DA6A-455D-B3B7-2BFE7DC48108}" type="datetime1">
              <a:rPr lang="pl-PL" smtClean="0"/>
              <a:pPr/>
              <a:t>10.10.2021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9E40C-A826-44D2-AAAA-1FA3CD1B0891}" type="datetime1">
              <a:rPr lang="pl-PL" smtClean="0"/>
              <a:pPr/>
              <a:t>10.10.2021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Prostokąt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BD04E77-D390-4F8D-BB20-1A715EC0E04D}" type="datetime1">
              <a:rPr lang="pl-PL" smtClean="0"/>
              <a:pPr/>
              <a:t>10.10.2021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Prostokąt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616A705-3644-404D-A38B-2FDD57A42C3E}" type="datetime1">
              <a:rPr lang="pl-PL" smtClean="0"/>
              <a:pPr/>
              <a:t>10.10.2021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google.pl/url?sa=i&amp;rct=j&amp;q=&amp;esrc=s&amp;source=images&amp;cd=&amp;cad=rja&amp;uact=8&amp;ved=0ahUKEwihqOHurafLAhVjQJoKHRHICWcQjB0IBg&amp;url=http://www.firma-graja.pl/&amp;bvm=bv.115339255,d.bGs&amp;psig=AFQjCNFMOyD0gYWJsqMcbmHe9eFrIRix5w&amp;ust=1457191990950571" TargetMode="External"/><Relationship Id="rId5" Type="http://schemas.openxmlformats.org/officeDocument/2006/relationships/image" Target="../media/image22.jpeg"/><Relationship Id="rId4" Type="http://schemas.openxmlformats.org/officeDocument/2006/relationships/hyperlink" Target="https://www.google.pl/url?sa=i&amp;rct=j&amp;q=&amp;esrc=s&amp;source=images&amp;cd=&amp;cad=rja&amp;uact=8&amp;ved=0ahUKEwihqOHurafLAhVjQJoKHRHICWcQjRwIBw&amp;url=http://www.firma-graja.pl/&amp;bvm=bv.115339255,d.bGs&amp;psig=AFQjCNFMOyD0gYWJsqMcbmHe9eFrIRix5w&amp;ust=1457191990950571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mail-grubu.com/shared/resources/3475,taktyka-dz-ratowniczych/3947,tdr" TargetMode="External"/><Relationship Id="rId5" Type="http://schemas.openxmlformats.org/officeDocument/2006/relationships/image" Target="../media/image25.jpeg"/><Relationship Id="rId4" Type="http://schemas.openxmlformats.org/officeDocument/2006/relationships/hyperlink" Target="https://www.google.pl/url?sa=i&amp;rct=j&amp;q=&amp;esrc=s&amp;source=images&amp;cd=&amp;cad=rja&amp;uact=8&amp;ved=0ahUKEwjei9nE8KzLAhUjEpoKHXzSD40QjRwIBw&amp;url=http://mail-grubu.com/shared/resources/3475,taktyka-dz-ratowniczych/3947,tdr&amp;psig=AFQjCNHkfQs2llzc2dqPgKPk6J1d7to0Pg&amp;ust=1457381783385336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slide" Target="slide26.xml"/><Relationship Id="rId7" Type="http://schemas.openxmlformats.org/officeDocument/2006/relationships/slide" Target="slide2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0.xml"/><Relationship Id="rId5" Type="http://schemas.openxmlformats.org/officeDocument/2006/relationships/slide" Target="slide19.xml"/><Relationship Id="rId4" Type="http://schemas.openxmlformats.org/officeDocument/2006/relationships/slide" Target="slide18.xml"/><Relationship Id="rId9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884" y="2492896"/>
            <a:ext cx="9144000" cy="1080120"/>
          </a:xfrm>
        </p:spPr>
        <p:txBody>
          <a:bodyPr anchor="ctr">
            <a:normAutofit/>
          </a:bodyPr>
          <a:lstStyle/>
          <a:p>
            <a:pPr algn="ctr">
              <a:tabLst>
                <a:tab pos="2333625" algn="l"/>
              </a:tabLst>
            </a:pPr>
            <a:r>
              <a:rPr lang="pl-PL" altLang="pl-PL" sz="3200" b="1" dirty="0">
                <a:latin typeface="Arial Black" panose="020B0A04020102020204" pitchFamily="34" charset="0"/>
              </a:rPr>
              <a:t>TEMAT 13: </a:t>
            </a:r>
            <a:br>
              <a:rPr lang="pl-PL" altLang="pl-PL" sz="3200" b="1" dirty="0"/>
            </a:br>
            <a:r>
              <a:rPr lang="pl-PL" sz="2800" dirty="0"/>
              <a:t>Materiały niebezpieczne</a:t>
            </a:r>
            <a:endParaRPr lang="pl-PL" altLang="pl-PL" sz="32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36097" y="5301208"/>
            <a:ext cx="3707904" cy="336129"/>
          </a:xfrm>
        </p:spPr>
        <p:txBody>
          <a:bodyPr/>
          <a:lstStyle/>
          <a:p>
            <a:r>
              <a:rPr lang="pl-PL" altLang="pl-PL" sz="1600" b="1" i="1" dirty="0"/>
              <a:t>autor:  </a:t>
            </a:r>
            <a:r>
              <a:rPr lang="pl-PL" altLang="pl-PL" b="1" dirty="0"/>
              <a:t>Mariusz </a:t>
            </a:r>
            <a:r>
              <a:rPr lang="pl-PL" altLang="pl-PL" b="1" dirty="0" err="1"/>
              <a:t>Przybułowski</a:t>
            </a:r>
            <a:endParaRPr lang="pl-PL" altLang="pl-PL" sz="32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16" y="152494"/>
            <a:ext cx="1368152" cy="1557001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025948" y="404769"/>
            <a:ext cx="6984776" cy="936104"/>
          </a:xfrm>
          <a:prstGeom prst="rect">
            <a:avLst/>
          </a:prstGeom>
        </p:spPr>
        <p:txBody>
          <a:bodyPr vert="horz" lIns="91440" tIns="0" rIns="45720" bIns="0" rtlCol="0" anchor="ctr">
            <a:normAutofit fontScale="92500" lnSpcReduction="1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tabLst>
                <a:tab pos="2333625" algn="l"/>
              </a:tabLst>
            </a:pPr>
            <a:r>
              <a:rPr lang="pl-PL" sz="3600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SZKOLENIE  PODSTAWOWE </a:t>
            </a:r>
            <a:br>
              <a:rPr lang="pl-PL" sz="3600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3600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STRAŻAKÓW RATOWNIKÓW OSP</a:t>
            </a:r>
            <a:endParaRPr lang="pl-PL" altLang="pl-PL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b="1" dirty="0"/>
              <a:t>Klasyfikacja materiałów niebezpiecznych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10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25000" lnSpcReduction="20000"/>
          </a:bodyPr>
          <a:lstStyle/>
          <a:p>
            <a:pPr marL="118872" indent="0">
              <a:buNone/>
            </a:pPr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41338" y="1519238"/>
            <a:ext cx="8027987" cy="290512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defTabSz="995363" eaLnBrk="1" hangingPunct="1"/>
            <a:r>
              <a:rPr lang="pl-PL" sz="2000" b="1">
                <a:solidFill>
                  <a:srgbClr val="000000"/>
                </a:solidFill>
              </a:rPr>
              <a:t>Klasyfikacja</a:t>
            </a:r>
            <a:endParaRPr lang="de-DE" sz="2000" b="1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2555875" y="1844675"/>
            <a:ext cx="3816350" cy="504825"/>
          </a:xfrm>
          <a:prstGeom prst="rect">
            <a:avLst/>
          </a:prstGeom>
          <a:noFill/>
          <a:ln/>
        </p:spPr>
        <p:txBody>
          <a:bodyPr vert="horz" lIns="54864" tIns="91440" rtlCol="0">
            <a:normAutofit fontScale="92500"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pl-PL" sz="1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Klasa 7 – Materiały Radioaktywne</a:t>
            </a: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979613" y="2420938"/>
            <a:ext cx="5329237" cy="576262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 "/>
            </a:pPr>
            <a:r>
              <a:rPr lang="pl-PL">
                <a:solidFill>
                  <a:srgbClr val="000000"/>
                </a:solidFill>
              </a:rPr>
              <a:t>Materiały Radioaktywne</a:t>
            </a:r>
          </a:p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 "/>
            </a:pPr>
            <a:r>
              <a:rPr lang="pl-PL">
                <a:solidFill>
                  <a:srgbClr val="000000"/>
                </a:solidFill>
              </a:rPr>
              <a:t>Kategoria I - białe</a:t>
            </a:r>
          </a:p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 "/>
            </a:pPr>
            <a:endParaRPr lang="en-US">
              <a:solidFill>
                <a:srgbClr val="FF3300"/>
              </a:solidFill>
            </a:endParaRPr>
          </a:p>
        </p:txBody>
      </p:sp>
      <p:pic>
        <p:nvPicPr>
          <p:cNvPr id="11" name="Picture 10" descr="AO0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2133600"/>
            <a:ext cx="1296987" cy="1296988"/>
          </a:xfrm>
          <a:prstGeom prst="rect">
            <a:avLst/>
          </a:prstGeom>
          <a:noFill/>
        </p:spPr>
      </p:pic>
      <p:pic>
        <p:nvPicPr>
          <p:cNvPr id="12" name="Picture 11" descr="AO0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3573463"/>
            <a:ext cx="1368425" cy="1368425"/>
          </a:xfrm>
          <a:prstGeom prst="rect">
            <a:avLst/>
          </a:prstGeom>
          <a:noFill/>
        </p:spPr>
      </p:pic>
      <p:pic>
        <p:nvPicPr>
          <p:cNvPr id="13" name="Picture 12" descr="AO02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5013325"/>
            <a:ext cx="1296988" cy="1296988"/>
          </a:xfrm>
          <a:prstGeom prst="rect">
            <a:avLst/>
          </a:prstGeom>
          <a:noFill/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979613" y="3933825"/>
            <a:ext cx="5329237" cy="57626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 "/>
            </a:pPr>
            <a:r>
              <a:rPr lang="pl-PL">
                <a:solidFill>
                  <a:srgbClr val="000000"/>
                </a:solidFill>
              </a:rPr>
              <a:t>Materiały Radioaktywne</a:t>
            </a:r>
          </a:p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 "/>
            </a:pPr>
            <a:r>
              <a:rPr lang="pl-PL">
                <a:solidFill>
                  <a:srgbClr val="000000"/>
                </a:solidFill>
              </a:rPr>
              <a:t>Kategoria II - żółte</a:t>
            </a:r>
          </a:p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 "/>
            </a:pPr>
            <a:endParaRPr lang="en-US">
              <a:solidFill>
                <a:srgbClr val="FF3300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979613" y="5300663"/>
            <a:ext cx="5329237" cy="576262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 "/>
            </a:pPr>
            <a:r>
              <a:rPr lang="pl-PL">
                <a:solidFill>
                  <a:srgbClr val="000000"/>
                </a:solidFill>
              </a:rPr>
              <a:t>Materiały Radioaktywne</a:t>
            </a:r>
          </a:p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 "/>
            </a:pPr>
            <a:r>
              <a:rPr lang="pl-PL">
                <a:solidFill>
                  <a:srgbClr val="000000"/>
                </a:solidFill>
              </a:rPr>
              <a:t>Kategoria III - żółte</a:t>
            </a:r>
          </a:p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 "/>
            </a:pPr>
            <a:endParaRPr lang="en-US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b="1" dirty="0"/>
              <a:t>Klasyfikacja materiałów niebezpiecznych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11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25000" lnSpcReduction="20000"/>
          </a:bodyPr>
          <a:lstStyle/>
          <a:p>
            <a:pPr marL="118872" indent="0">
              <a:buNone/>
            </a:pPr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41338" y="1519238"/>
            <a:ext cx="8027987" cy="290512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defTabSz="995363" eaLnBrk="1" hangingPunct="1"/>
            <a:r>
              <a:rPr lang="pl-PL" sz="2000" b="1">
                <a:solidFill>
                  <a:srgbClr val="000000"/>
                </a:solidFill>
              </a:rPr>
              <a:t>Klasyfikacja</a:t>
            </a:r>
            <a:endParaRPr lang="de-DE" sz="2000" b="1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051050" y="2133600"/>
            <a:ext cx="5329238" cy="50323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 "/>
            </a:pPr>
            <a:r>
              <a:rPr lang="pl-PL" dirty="0">
                <a:solidFill>
                  <a:srgbClr val="000000"/>
                </a:solidFill>
              </a:rPr>
              <a:t>Materiały żrące np. </a:t>
            </a:r>
            <a:r>
              <a:rPr lang="pl-PL" dirty="0">
                <a:solidFill>
                  <a:srgbClr val="FF3300"/>
                </a:solidFill>
              </a:rPr>
              <a:t>kwas siarkowy, kwas do akumulatorów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979613" y="3860800"/>
            <a:ext cx="5329237" cy="50323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 "/>
            </a:pPr>
            <a:r>
              <a:rPr lang="pl-PL">
                <a:solidFill>
                  <a:srgbClr val="000000"/>
                </a:solidFill>
              </a:rPr>
              <a:t>Materiały niebezpieczne różne np. </a:t>
            </a:r>
            <a:r>
              <a:rPr lang="pl-PL">
                <a:solidFill>
                  <a:srgbClr val="FF3300"/>
                </a:solidFill>
              </a:rPr>
              <a:t>azbest, środki zapachowe, środki do znieczuleń, dwutlenek węgla w postaci stałej tzw suchy lód</a:t>
            </a:r>
          </a:p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 "/>
            </a:pPr>
            <a:endParaRPr lang="pl-PL">
              <a:solidFill>
                <a:srgbClr val="FF3300"/>
              </a:solidFill>
            </a:endParaRPr>
          </a:p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 "/>
            </a:pPr>
            <a:r>
              <a:rPr lang="pl-PL"/>
              <a:t>Materiały magnetyczne</a:t>
            </a:r>
            <a:endParaRPr lang="en-US"/>
          </a:p>
        </p:txBody>
      </p:sp>
      <p:pic>
        <p:nvPicPr>
          <p:cNvPr id="11" name="Picture 9" descr="AO0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725" y="1773238"/>
            <a:ext cx="1441450" cy="1441450"/>
          </a:xfrm>
          <a:prstGeom prst="rect">
            <a:avLst/>
          </a:prstGeom>
          <a:noFill/>
        </p:spPr>
      </p:pic>
      <p:pic>
        <p:nvPicPr>
          <p:cNvPr id="12" name="Picture 10" descr="AO0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6725" y="3716338"/>
            <a:ext cx="1368425" cy="1368425"/>
          </a:xfrm>
          <a:prstGeom prst="rect">
            <a:avLst/>
          </a:prstGeom>
          <a:noFill/>
        </p:spPr>
      </p:pic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2700338" y="3141663"/>
            <a:ext cx="5329237" cy="50323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 "/>
            </a:pPr>
            <a:r>
              <a:rPr lang="pl-PL" sz="1900">
                <a:solidFill>
                  <a:srgbClr val="000000"/>
                </a:solidFill>
              </a:rPr>
              <a:t>Materiały niebezpieczne różne:</a:t>
            </a:r>
            <a:endParaRPr lang="en-US" sz="190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b="1" dirty="0"/>
              <a:t>Klasyfikacja materiałów niebezpiecznych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25000" lnSpcReduction="20000"/>
          </a:bodyPr>
          <a:lstStyle/>
          <a:p>
            <a:pPr marL="118872" indent="0">
              <a:buNone/>
            </a:pPr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</a:p>
        </p:txBody>
      </p:sp>
      <p:sp>
        <p:nvSpPr>
          <p:cNvPr id="7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107504" y="1832845"/>
            <a:ext cx="8921000" cy="3677930"/>
          </a:xfrm>
        </p:spPr>
        <p:txBody>
          <a:bodyPr wrap="square">
            <a:spAutoFit/>
          </a:bodyPr>
          <a:lstStyle/>
          <a:p>
            <a:pPr marL="533400" indent="-533400">
              <a:lnSpc>
                <a:spcPct val="80000"/>
              </a:lnSpc>
              <a:spcBef>
                <a:spcPct val="0"/>
              </a:spcBef>
              <a:buNone/>
              <a:defRPr/>
            </a:pPr>
            <a:r>
              <a:rPr lang="pl-PL" altLang="pl-PL" sz="2800" b="1" u="sng" dirty="0"/>
              <a:t>Oznaczenia w transporcie materiałów niebezpiecznych</a:t>
            </a:r>
          </a:p>
          <a:p>
            <a:pPr>
              <a:buFont typeface="Wingdings" pitchFamily="2" charset="2"/>
              <a:buNone/>
            </a:pPr>
            <a:r>
              <a:rPr lang="pl-PL" sz="2800" dirty="0"/>
              <a:t>Pomarańczowe tablice z czarnym obwodem umieszczane z tyłu i z przodu pojazdu od strony kierowcy na wysokości nie mniejszej niż </a:t>
            </a:r>
            <a:r>
              <a:rPr lang="pl-PL" sz="2800" dirty="0">
                <a:latin typeface="Arial" pitchFamily="34" charset="0"/>
                <a:cs typeface="Arial" pitchFamily="34" charset="0"/>
              </a:rPr>
              <a:t>0,5 </a:t>
            </a:r>
            <a:r>
              <a:rPr lang="pl-PL" sz="2800" dirty="0"/>
              <a:t>m i nie większej niż </a:t>
            </a:r>
            <a:r>
              <a:rPr lang="pl-PL" sz="2800" dirty="0">
                <a:latin typeface="Arial" pitchFamily="34" charset="0"/>
                <a:cs typeface="Arial" pitchFamily="34" charset="0"/>
              </a:rPr>
              <a:t>2</a:t>
            </a:r>
            <a:r>
              <a:rPr lang="pl-PL" sz="2800" dirty="0"/>
              <a:t> m</a:t>
            </a:r>
          </a:p>
          <a:p>
            <a:pPr marL="533400" indent="-533400">
              <a:lnSpc>
                <a:spcPct val="80000"/>
              </a:lnSpc>
              <a:spcBef>
                <a:spcPct val="0"/>
              </a:spcBef>
              <a:buNone/>
              <a:defRPr/>
            </a:pPr>
            <a:endParaRPr lang="pl-PL" sz="2800" dirty="0"/>
          </a:p>
          <a:p>
            <a:pPr>
              <a:buNone/>
            </a:pPr>
            <a:endParaRPr lang="pl-PL" sz="1800" dirty="0"/>
          </a:p>
          <a:p>
            <a:pPr marL="533400" indent="-533400">
              <a:lnSpc>
                <a:spcPct val="80000"/>
              </a:lnSpc>
              <a:spcBef>
                <a:spcPct val="0"/>
              </a:spcBef>
              <a:defRPr/>
            </a:pPr>
            <a:endParaRPr lang="pl-PL" sz="1800" dirty="0"/>
          </a:p>
          <a:p>
            <a:pPr marL="533400" indent="-533400">
              <a:lnSpc>
                <a:spcPct val="80000"/>
              </a:lnSpc>
              <a:spcBef>
                <a:spcPct val="0"/>
              </a:spcBef>
              <a:defRPr/>
            </a:pPr>
            <a:endParaRPr lang="pl-PL" sz="1800" i="1" dirty="0"/>
          </a:p>
          <a:p>
            <a:pPr marL="533400" indent="-533400">
              <a:lnSpc>
                <a:spcPct val="80000"/>
              </a:lnSpc>
              <a:spcBef>
                <a:spcPct val="0"/>
              </a:spcBef>
              <a:defRPr/>
            </a:pPr>
            <a:endParaRPr lang="pl-PL" altLang="pl-PL" sz="2800" dirty="0"/>
          </a:p>
          <a:p>
            <a:endParaRPr lang="pl-P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714752"/>
            <a:ext cx="7969250" cy="22272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b="1" dirty="0"/>
              <a:t>Klasyfikacja materiałów niebezpiecznych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13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25000" lnSpcReduction="20000"/>
          </a:bodyPr>
          <a:lstStyle/>
          <a:p>
            <a:pPr marL="118872" indent="0">
              <a:buNone/>
            </a:pPr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</a:p>
        </p:txBody>
      </p:sp>
      <p:sp>
        <p:nvSpPr>
          <p:cNvPr id="7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107504" y="1832845"/>
            <a:ext cx="8921000" cy="1695849"/>
          </a:xfrm>
        </p:spPr>
        <p:txBody>
          <a:bodyPr wrap="square">
            <a:spAutoFit/>
          </a:bodyPr>
          <a:lstStyle/>
          <a:p>
            <a:pPr>
              <a:buNone/>
            </a:pPr>
            <a:endParaRPr lang="pl-PL" sz="1800" dirty="0"/>
          </a:p>
          <a:p>
            <a:pPr marL="533400" indent="-533400">
              <a:lnSpc>
                <a:spcPct val="80000"/>
              </a:lnSpc>
              <a:spcBef>
                <a:spcPct val="0"/>
              </a:spcBef>
              <a:defRPr/>
            </a:pPr>
            <a:endParaRPr lang="pl-PL" sz="1800" dirty="0"/>
          </a:p>
          <a:p>
            <a:pPr marL="533400" indent="-533400">
              <a:lnSpc>
                <a:spcPct val="80000"/>
              </a:lnSpc>
              <a:spcBef>
                <a:spcPct val="0"/>
              </a:spcBef>
              <a:defRPr/>
            </a:pPr>
            <a:endParaRPr lang="pl-PL" sz="1800" i="1" dirty="0"/>
          </a:p>
          <a:p>
            <a:pPr marL="533400" indent="-533400">
              <a:lnSpc>
                <a:spcPct val="80000"/>
              </a:lnSpc>
              <a:spcBef>
                <a:spcPct val="0"/>
              </a:spcBef>
              <a:defRPr/>
            </a:pPr>
            <a:endParaRPr lang="pl-PL" altLang="pl-PL" sz="2800" dirty="0"/>
          </a:p>
          <a:p>
            <a:endParaRPr lang="pl-PL" dirty="0"/>
          </a:p>
        </p:txBody>
      </p:sp>
      <p:graphicFrame>
        <p:nvGraphicFramePr>
          <p:cNvPr id="10" name="Group 24"/>
          <p:cNvGraphicFramePr>
            <a:graphicFrameLocks noGrp="1"/>
          </p:cNvGraphicFramePr>
          <p:nvPr/>
        </p:nvGraphicFramePr>
        <p:xfrm>
          <a:off x="500034" y="1928802"/>
          <a:ext cx="5929322" cy="4663440"/>
        </p:xfrm>
        <a:graphic>
          <a:graphicData uri="http://schemas.openxmlformats.org/drawingml/2006/table">
            <a:tbl>
              <a:tblPr/>
              <a:tblGrid>
                <a:gridCol w="5929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6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Liczba w </a:t>
                      </a:r>
                      <a:r>
                        <a:rPr kumimoji="0" lang="pl-PL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hlinkClick r:id="" action="ppaction://noaction"/>
                        </a:rPr>
                        <a:t>Liczniku</a:t>
                      </a:r>
                      <a:r>
                        <a:rPr kumimoji="0" lang="pl-PL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to numer </a:t>
                      </a:r>
                      <a:r>
                        <a:rPr kumimoji="0" lang="pl-PL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pl-PL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rozpoznawczy niebezpieczeństwa</a:t>
                      </a:r>
                      <a:br>
                        <a:rPr kumimoji="0" lang="pl-PL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endParaRPr kumimoji="0" lang="pl-PL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0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Cyfra w </a:t>
                      </a:r>
                      <a:r>
                        <a:rPr kumimoji="0" lang="pl-PL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Mianowniku</a:t>
                      </a:r>
                      <a:r>
                        <a:rPr kumimoji="0" lang="pl-PL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oznacza numer pod którym dana substancja (np.. Benzyna) jest sklasyfikowana w katalogu materiałów niebezpiecznych ONZ.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Group 13"/>
          <p:cNvGraphicFramePr>
            <a:graphicFrameLocks noGrp="1"/>
          </p:cNvGraphicFramePr>
          <p:nvPr/>
        </p:nvGraphicFramePr>
        <p:xfrm>
          <a:off x="6643702" y="3500438"/>
          <a:ext cx="1752600" cy="1524000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91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1203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pole tekstowe 11"/>
          <p:cNvSpPr txBox="1"/>
          <p:nvPr/>
        </p:nvSpPr>
        <p:spPr>
          <a:xfrm>
            <a:off x="5857852" y="1500174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PRZYKŁAD TABLICY</a:t>
            </a:r>
          </a:p>
        </p:txBody>
      </p:sp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b="1" dirty="0"/>
              <a:t>Klasyfikacja materiałów niebezpiecznych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14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25000" lnSpcReduction="20000"/>
          </a:bodyPr>
          <a:lstStyle/>
          <a:p>
            <a:pPr marL="118872" indent="0">
              <a:buNone/>
            </a:pPr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</a:p>
        </p:txBody>
      </p:sp>
      <p:sp>
        <p:nvSpPr>
          <p:cNvPr id="7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107504" y="1832845"/>
            <a:ext cx="8921000" cy="1695849"/>
          </a:xfrm>
        </p:spPr>
        <p:txBody>
          <a:bodyPr wrap="square">
            <a:spAutoFit/>
          </a:bodyPr>
          <a:lstStyle/>
          <a:p>
            <a:pPr>
              <a:buNone/>
            </a:pPr>
            <a:endParaRPr lang="pl-PL" sz="1800" dirty="0"/>
          </a:p>
          <a:p>
            <a:pPr marL="533400" indent="-533400">
              <a:lnSpc>
                <a:spcPct val="80000"/>
              </a:lnSpc>
              <a:spcBef>
                <a:spcPct val="0"/>
              </a:spcBef>
              <a:defRPr/>
            </a:pPr>
            <a:endParaRPr lang="pl-PL" sz="1800" dirty="0"/>
          </a:p>
          <a:p>
            <a:pPr marL="533400" indent="-533400">
              <a:lnSpc>
                <a:spcPct val="80000"/>
              </a:lnSpc>
              <a:spcBef>
                <a:spcPct val="0"/>
              </a:spcBef>
              <a:defRPr/>
            </a:pPr>
            <a:endParaRPr lang="pl-PL" sz="1800" i="1" dirty="0"/>
          </a:p>
          <a:p>
            <a:pPr marL="533400" indent="-533400">
              <a:lnSpc>
                <a:spcPct val="80000"/>
              </a:lnSpc>
              <a:spcBef>
                <a:spcPct val="0"/>
              </a:spcBef>
              <a:defRPr/>
            </a:pPr>
            <a:endParaRPr lang="pl-PL" altLang="pl-PL" sz="2800" dirty="0"/>
          </a:p>
          <a:p>
            <a:endParaRPr lang="pl-PL" dirty="0"/>
          </a:p>
        </p:txBody>
      </p:sp>
      <p:graphicFrame>
        <p:nvGraphicFramePr>
          <p:cNvPr id="11" name="Group 13"/>
          <p:cNvGraphicFramePr>
            <a:graphicFrameLocks noGrp="1"/>
          </p:cNvGraphicFramePr>
          <p:nvPr/>
        </p:nvGraphicFramePr>
        <p:xfrm>
          <a:off x="7391400" y="1000108"/>
          <a:ext cx="1752600" cy="1524000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1203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Prostokąt 11"/>
          <p:cNvSpPr/>
          <p:nvPr/>
        </p:nvSpPr>
        <p:spPr>
          <a:xfrm>
            <a:off x="500034" y="1571612"/>
            <a:ext cx="635796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b="1" u="sng" dirty="0">
                <a:latin typeface="Arial" pitchFamily="34" charset="0"/>
                <a:cs typeface="Arial" pitchFamily="34" charset="0"/>
              </a:rPr>
              <a:t>Objaśnienia cyfr w liczniku</a:t>
            </a:r>
          </a:p>
          <a:p>
            <a:r>
              <a:rPr lang="pl-PL" sz="2400" dirty="0">
                <a:latin typeface="Arial" pitchFamily="34" charset="0"/>
                <a:cs typeface="Arial" pitchFamily="34" charset="0"/>
              </a:rPr>
              <a:t>0 - </a:t>
            </a:r>
            <a:r>
              <a:rPr lang="pl-PL" sz="2400" dirty="0"/>
              <a:t>brak dodatkowego zagrożenia</a:t>
            </a:r>
          </a:p>
          <a:p>
            <a:r>
              <a:rPr lang="pl-PL" sz="2400" dirty="0">
                <a:latin typeface="Arial" pitchFamily="34" charset="0"/>
                <a:cs typeface="Arial" pitchFamily="34" charset="0"/>
              </a:rPr>
              <a:t>2-</a:t>
            </a:r>
            <a:r>
              <a:rPr lang="pl-PL" sz="2400" dirty="0"/>
              <a:t> emisja gazu spowodowana ciśnieniem lub 	reakcją chemiczną</a:t>
            </a:r>
          </a:p>
          <a:p>
            <a:r>
              <a:rPr lang="pl-PL" sz="2400" dirty="0">
                <a:latin typeface="Arial" pitchFamily="34" charset="0"/>
                <a:cs typeface="Arial" pitchFamily="34" charset="0"/>
              </a:rPr>
              <a:t>3-</a:t>
            </a:r>
            <a:r>
              <a:rPr lang="pl-PL" sz="2400" dirty="0"/>
              <a:t> zapalność mat. ciekłych i gazów lub mat. 	ciekły samonagrzewający się</a:t>
            </a:r>
          </a:p>
          <a:p>
            <a:r>
              <a:rPr lang="pl-PL" sz="2400" dirty="0">
                <a:latin typeface="Arial" pitchFamily="34" charset="0"/>
                <a:cs typeface="Arial" pitchFamily="34" charset="0"/>
              </a:rPr>
              <a:t>4-</a:t>
            </a:r>
            <a:r>
              <a:rPr lang="pl-PL" sz="2400" dirty="0"/>
              <a:t> zapalność mat. stałych lub mat. stały 	samonagrzewający się</a:t>
            </a:r>
          </a:p>
          <a:p>
            <a:r>
              <a:rPr lang="pl-PL" sz="2400" dirty="0">
                <a:latin typeface="Arial" pitchFamily="34" charset="0"/>
                <a:cs typeface="Arial" pitchFamily="34" charset="0"/>
              </a:rPr>
              <a:t>5-</a:t>
            </a:r>
            <a:r>
              <a:rPr lang="pl-PL" sz="2400" dirty="0"/>
              <a:t> działanie utleniające ( wzmagające palenie )</a:t>
            </a:r>
          </a:p>
          <a:p>
            <a:r>
              <a:rPr lang="pl-PL" sz="2400" dirty="0">
                <a:latin typeface="Arial" pitchFamily="34" charset="0"/>
                <a:cs typeface="Arial" pitchFamily="34" charset="0"/>
              </a:rPr>
              <a:t>6-</a:t>
            </a:r>
            <a:r>
              <a:rPr lang="pl-PL" sz="2400" dirty="0"/>
              <a:t> działanie trujące lub zakaźne</a:t>
            </a:r>
          </a:p>
          <a:p>
            <a:r>
              <a:rPr lang="pl-PL" sz="2400" dirty="0">
                <a:latin typeface="Arial" pitchFamily="34" charset="0"/>
                <a:cs typeface="Arial" pitchFamily="34" charset="0"/>
              </a:rPr>
              <a:t>7-</a:t>
            </a:r>
            <a:r>
              <a:rPr lang="pl-PL" sz="2400" dirty="0"/>
              <a:t> działanie promieniotwórcze</a:t>
            </a:r>
          </a:p>
          <a:p>
            <a:r>
              <a:rPr lang="pl-PL" sz="2400" dirty="0">
                <a:latin typeface="Arial" pitchFamily="34" charset="0"/>
                <a:cs typeface="Arial" pitchFamily="34" charset="0"/>
              </a:rPr>
              <a:t>8-</a:t>
            </a:r>
            <a:r>
              <a:rPr lang="pl-PL" sz="2400" dirty="0"/>
              <a:t> działanie żrące</a:t>
            </a:r>
          </a:p>
          <a:p>
            <a:r>
              <a:rPr lang="pl-PL" sz="2400" dirty="0">
                <a:latin typeface="Arial" pitchFamily="34" charset="0"/>
                <a:cs typeface="Arial" pitchFamily="34" charset="0"/>
              </a:rPr>
              <a:t>9-</a:t>
            </a:r>
            <a:r>
              <a:rPr lang="pl-PL" sz="2400" dirty="0"/>
              <a:t> zagrożenie samorzutną i gwałtowną reakcją</a:t>
            </a:r>
          </a:p>
        </p:txBody>
      </p:sp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b="1" dirty="0"/>
              <a:t>Klasyfikacja materiałów niebezpiecznych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15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25000" lnSpcReduction="20000"/>
          </a:bodyPr>
          <a:lstStyle/>
          <a:p>
            <a:pPr marL="118872" indent="0">
              <a:buNone/>
            </a:pPr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</a:p>
        </p:txBody>
      </p:sp>
      <p:sp>
        <p:nvSpPr>
          <p:cNvPr id="7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107504" y="1832845"/>
            <a:ext cx="8921000" cy="1695849"/>
          </a:xfrm>
        </p:spPr>
        <p:txBody>
          <a:bodyPr wrap="square">
            <a:spAutoFit/>
          </a:bodyPr>
          <a:lstStyle/>
          <a:p>
            <a:pPr>
              <a:buNone/>
            </a:pPr>
            <a:endParaRPr lang="pl-PL" sz="1800" dirty="0"/>
          </a:p>
          <a:p>
            <a:pPr marL="533400" indent="-533400">
              <a:lnSpc>
                <a:spcPct val="80000"/>
              </a:lnSpc>
              <a:spcBef>
                <a:spcPct val="0"/>
              </a:spcBef>
              <a:defRPr/>
            </a:pPr>
            <a:endParaRPr lang="pl-PL" sz="1800" dirty="0"/>
          </a:p>
          <a:p>
            <a:pPr marL="533400" indent="-533400">
              <a:lnSpc>
                <a:spcPct val="80000"/>
              </a:lnSpc>
              <a:spcBef>
                <a:spcPct val="0"/>
              </a:spcBef>
              <a:defRPr/>
            </a:pPr>
            <a:endParaRPr lang="pl-PL" sz="1800" i="1" dirty="0"/>
          </a:p>
          <a:p>
            <a:pPr marL="533400" indent="-533400">
              <a:lnSpc>
                <a:spcPct val="80000"/>
              </a:lnSpc>
              <a:spcBef>
                <a:spcPct val="0"/>
              </a:spcBef>
              <a:defRPr/>
            </a:pPr>
            <a:endParaRPr lang="pl-PL" altLang="pl-PL" sz="2800" dirty="0"/>
          </a:p>
          <a:p>
            <a:endParaRPr lang="pl-PL" dirty="0"/>
          </a:p>
        </p:txBody>
      </p:sp>
      <p:graphicFrame>
        <p:nvGraphicFramePr>
          <p:cNvPr id="11" name="Group 13"/>
          <p:cNvGraphicFramePr>
            <a:graphicFrameLocks noGrp="1"/>
          </p:cNvGraphicFramePr>
          <p:nvPr/>
        </p:nvGraphicFramePr>
        <p:xfrm>
          <a:off x="7391400" y="1000108"/>
          <a:ext cx="1752600" cy="1524000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X323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1205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Prostokąt 11"/>
          <p:cNvSpPr/>
          <p:nvPr/>
        </p:nvSpPr>
        <p:spPr>
          <a:xfrm>
            <a:off x="500034" y="1714488"/>
            <a:ext cx="635796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pl-PL" sz="2800" dirty="0"/>
              <a:t> </a:t>
            </a:r>
            <a:r>
              <a:rPr lang="pl-PL" sz="2400" dirty="0"/>
              <a:t>Kombinacja cyfr   </a:t>
            </a:r>
            <a:r>
              <a:rPr lang="pl-PL" sz="24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32, 42, 62, 82</a:t>
            </a:r>
          </a:p>
          <a:p>
            <a:pPr algn="ctr">
              <a:buFont typeface="Wingdings" pitchFamily="2" charset="2"/>
              <a:buNone/>
            </a:pPr>
            <a:r>
              <a:rPr lang="pl-PL" sz="2400" dirty="0"/>
              <a:t>w numerze rozpoznawczym zagrożenia oznacza, że materiał reaguje z wodą</a:t>
            </a:r>
          </a:p>
          <a:p>
            <a:pPr algn="ctr">
              <a:buFont typeface="Wingdings" pitchFamily="2" charset="2"/>
              <a:buNone/>
            </a:pPr>
            <a:r>
              <a:rPr lang="pl-PL" sz="2400" dirty="0"/>
              <a:t>wydzielając gazy palne</a:t>
            </a:r>
          </a:p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pl-PL" sz="2400" dirty="0"/>
              <a:t> Powtórzenie cyfry wskazuje nasilenie 	zagrożenia np. </a:t>
            </a:r>
            <a:r>
              <a:rPr lang="pl-PL" sz="24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33, 44, 55, 66, 88</a:t>
            </a:r>
          </a:p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pl-PL" sz="2400" b="1" dirty="0">
                <a:solidFill>
                  <a:schemeClr val="hlink"/>
                </a:solidFill>
              </a:rPr>
              <a:t> X</a:t>
            </a:r>
            <a:r>
              <a:rPr lang="pl-PL" sz="2400" dirty="0"/>
              <a:t> – poprzedzający numer rozpoznawczy  	oznacza materiał reagujący 	</a:t>
            </a:r>
            <a:r>
              <a:rPr lang="pl-PL" sz="2400" b="1" dirty="0"/>
              <a:t>niebezpiecznie</a:t>
            </a:r>
            <a:r>
              <a:rPr lang="pl-PL" sz="2400" dirty="0"/>
              <a:t>  z wodą ( gaszenie 	za zgodą specjalistów )</a:t>
            </a:r>
          </a:p>
        </p:txBody>
      </p:sp>
      <p:sp>
        <p:nvSpPr>
          <p:cNvPr id="10" name="Prostokąt 9"/>
          <p:cNvSpPr/>
          <p:nvPr/>
        </p:nvSpPr>
        <p:spPr>
          <a:xfrm>
            <a:off x="428596" y="5715016"/>
            <a:ext cx="8501122" cy="156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</a:pPr>
            <a:r>
              <a:rPr lang="pl-PL" b="1" dirty="0">
                <a:latin typeface="Times New Roman" pitchFamily="18" charset="0"/>
              </a:rPr>
              <a:t>X323</a:t>
            </a:r>
            <a:r>
              <a:rPr lang="pl-PL" dirty="0">
                <a:latin typeface="Times New Roman" pitchFamily="18" charset="0"/>
              </a:rPr>
              <a:t>	materiał ciekły zapalny, reagujący niebezpiecznie z wodą, wydzielający gazy palne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</a:pPr>
            <a:r>
              <a:rPr lang="pl-PL" b="1" dirty="0">
                <a:latin typeface="Times New Roman" pitchFamily="18" charset="0"/>
                <a:cs typeface="Times New Roman" pitchFamily="18" charset="0"/>
              </a:rPr>
              <a:t>223	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gaz skroplony, schłodzony, palny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</a:pPr>
            <a:r>
              <a:rPr lang="pl-PL" b="1" dirty="0">
                <a:latin typeface="Times New Roman" pitchFamily="18" charset="0"/>
              </a:rPr>
              <a:t>606</a:t>
            </a:r>
            <a:r>
              <a:rPr lang="pl-PL" dirty="0">
                <a:latin typeface="Times New Roman" pitchFamily="18" charset="0"/>
              </a:rPr>
              <a:t>	materiał zakaźny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</a:pPr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</a:pPr>
            <a:endParaRPr lang="pl-PL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b="1" dirty="0"/>
              <a:t>Klasyfikacja materiałów niebezpiecznych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16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10" name="Group 12"/>
          <p:cNvGrpSpPr>
            <a:grpSpLocks/>
          </p:cNvGrpSpPr>
          <p:nvPr/>
        </p:nvGrpSpPr>
        <p:grpSpPr bwMode="auto">
          <a:xfrm>
            <a:off x="0" y="4714884"/>
            <a:ext cx="2160587" cy="1301750"/>
            <a:chOff x="249" y="1979"/>
            <a:chExt cx="1361" cy="820"/>
          </a:xfrm>
        </p:grpSpPr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748" y="1979"/>
              <a:ext cx="862" cy="589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>
              <a:off x="793" y="2795"/>
              <a:ext cx="7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 flipV="1">
              <a:off x="657" y="1979"/>
              <a:ext cx="0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975" y="2568"/>
              <a:ext cx="36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l-PL" sz="1800" b="1"/>
                <a:t>400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249" y="2115"/>
              <a:ext cx="6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l-PL" sz="1800" b="1"/>
                <a:t>300</a:t>
              </a:r>
            </a:p>
          </p:txBody>
        </p:sp>
      </p:grpSp>
      <p:grpSp>
        <p:nvGrpSpPr>
          <p:cNvPr id="17" name="Group 18"/>
          <p:cNvGrpSpPr>
            <a:grpSpLocks/>
          </p:cNvGrpSpPr>
          <p:nvPr/>
        </p:nvGrpSpPr>
        <p:grpSpPr bwMode="auto">
          <a:xfrm>
            <a:off x="2285984" y="4786322"/>
            <a:ext cx="1870075" cy="865187"/>
            <a:chOff x="295" y="3203"/>
            <a:chExt cx="1178" cy="545"/>
          </a:xfrm>
        </p:grpSpPr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793" y="3203"/>
              <a:ext cx="680" cy="27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703" y="3203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793" y="3748"/>
              <a:ext cx="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21" name="Text Box 22"/>
            <p:cNvSpPr txBox="1">
              <a:spLocks noChangeArrowheads="1"/>
            </p:cNvSpPr>
            <p:nvPr/>
          </p:nvSpPr>
          <p:spPr bwMode="auto">
            <a:xfrm>
              <a:off x="295" y="3203"/>
              <a:ext cx="49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l-PL" sz="1800" b="1"/>
                <a:t>120</a:t>
              </a:r>
            </a:p>
          </p:txBody>
        </p:sp>
        <p:sp>
          <p:nvSpPr>
            <p:cNvPr id="22" name="Text Box 23"/>
            <p:cNvSpPr txBox="1">
              <a:spLocks noChangeArrowheads="1"/>
            </p:cNvSpPr>
            <p:nvPr/>
          </p:nvSpPr>
          <p:spPr bwMode="auto">
            <a:xfrm>
              <a:off x="930" y="3475"/>
              <a:ext cx="36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l-PL" sz="1800" b="1" dirty="0"/>
                <a:t>300</a:t>
              </a:r>
            </a:p>
          </p:txBody>
        </p:sp>
      </p:grpSp>
      <p:sp>
        <p:nvSpPr>
          <p:cNvPr id="23" name="Prostokąt 22"/>
          <p:cNvSpPr/>
          <p:nvPr/>
        </p:nvSpPr>
        <p:spPr>
          <a:xfrm>
            <a:off x="214282" y="1643050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Tablice mogą występować </a:t>
            </a:r>
            <a:r>
              <a:rPr lang="pl-PL" sz="2400" b="1" dirty="0">
                <a:solidFill>
                  <a:srgbClr val="FF0000"/>
                </a:solidFill>
                <a:hlinkClick r:id="" action="ppaction://noaction"/>
              </a:rPr>
              <a:t>bez numerów </a:t>
            </a:r>
            <a:br>
              <a:rPr lang="pl-PL" sz="2400" dirty="0"/>
            </a:br>
            <a:r>
              <a:rPr lang="pl-PL" sz="2400" dirty="0"/>
              <a:t> i oznaczają substancje niebezpieczne, które :</a:t>
            </a:r>
          </a:p>
        </p:txBody>
      </p:sp>
      <p:sp>
        <p:nvSpPr>
          <p:cNvPr id="24" name="Prostokąt 23"/>
          <p:cNvSpPr/>
          <p:nvPr/>
        </p:nvSpPr>
        <p:spPr>
          <a:xfrm>
            <a:off x="214282" y="2500306"/>
            <a:ext cx="77153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pl-PL" sz="2400" dirty="0"/>
              <a:t> Na pojeździe występuje mieszany asortyment (wiele substancji).</a:t>
            </a:r>
          </a:p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pl-PL" sz="2400" dirty="0"/>
              <a:t> Oznacza przewóz substancji ogólnego zagrożenia ruchu.</a:t>
            </a:r>
          </a:p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pl-PL" sz="2400" dirty="0"/>
              <a:t>  Są to tak zwane  sztuki przesyłki – czyli substancje przewożone w opakowaniach </a:t>
            </a:r>
          </a:p>
        </p:txBody>
      </p:sp>
      <p:sp>
        <p:nvSpPr>
          <p:cNvPr id="23554" name="AutoShape 2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2011363"/>
            <a:ext cx="7705725" cy="4191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3556" name="AutoShape 4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2011363"/>
            <a:ext cx="7705725" cy="4191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3558" name="AutoShape 6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2011363"/>
            <a:ext cx="7705725" cy="4191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3560" name="AutoShape 8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2011363"/>
            <a:ext cx="7705725" cy="4191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3562" name="AutoShape 10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2011363"/>
            <a:ext cx="7705725" cy="4191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3568" name="AutoShape 16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2011363"/>
            <a:ext cx="7705725" cy="4191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0" name="Obraz 29" descr="FSCN1150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2" y="4357693"/>
            <a:ext cx="4357718" cy="2370983"/>
          </a:xfrm>
          <a:prstGeom prst="rect">
            <a:avLst/>
          </a:prstGeom>
        </p:spPr>
      </p:pic>
      <p:sp>
        <p:nvSpPr>
          <p:cNvPr id="32" name="Prostokąt 31"/>
          <p:cNvSpPr/>
          <p:nvPr/>
        </p:nvSpPr>
        <p:spPr>
          <a:xfrm>
            <a:off x="7429520" y="6429396"/>
            <a:ext cx="14160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err="1">
                <a:hlinkClick r:id="rId6"/>
              </a:rPr>
              <a:t>www.firma-graja.pl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b="1" dirty="0"/>
              <a:t>Zagrożenia chemiczne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6" y="1636811"/>
            <a:ext cx="8514336" cy="493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pl-PL" sz="2400" b="1" u="sng" dirty="0">
                <a:latin typeface="+mn-lt"/>
              </a:rPr>
              <a:t> Substancja chemiczna </a:t>
            </a:r>
            <a:r>
              <a:rPr lang="pl-PL" sz="2400" dirty="0">
                <a:latin typeface="+mn-lt"/>
              </a:rPr>
              <a:t>- pierwiastek chemiczny lub jego związki 	w stanie, w jakim występują w przyrodzie lub zostają uzyskane 	za pomocą procesu produkcyjnego, z wszelkimi dodatkami 	wymaganymi do zachowania ich trwałości oraz wszelkimi 	zanieczyszczeniami powstałymi w wyniku zastosowanego 	procesu, wyłączając rozpuszczalniki, które można oddzielić bez 	wpływu na stabilność i skład substancji. </a:t>
            </a:r>
          </a:p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pl-PL" sz="2400" b="1" u="sng" dirty="0">
                <a:latin typeface="+mn-lt"/>
              </a:rPr>
              <a:t> Mieszanina chemiczna </a:t>
            </a:r>
            <a:r>
              <a:rPr lang="pl-PL" sz="2400" dirty="0">
                <a:latin typeface="+mn-lt"/>
              </a:rPr>
              <a:t>(poprzednie regulacje prawne – preparat 	chemiczny) oznacza mieszaninę lub roztwór składający się z 	dwóch lub większej liczby substancji chemicznych.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17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25000" lnSpcReduction="20000"/>
          </a:bodyPr>
          <a:lstStyle/>
          <a:p>
            <a:pPr marL="118872" indent="0">
              <a:buNone/>
            </a:pPr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</a:p>
        </p:txBody>
      </p:sp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dirty="0"/>
              <a:t>Zagrożenia chemiczne</a:t>
            </a:r>
            <a:endParaRPr lang="pl-PL" altLang="pl-PL" sz="2800" b="1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18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25000" lnSpcReduction="20000"/>
          </a:bodyPr>
          <a:lstStyle/>
          <a:p>
            <a:pPr marL="118872" indent="0">
              <a:buNone/>
            </a:pPr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</a:p>
        </p:txBody>
      </p:sp>
      <p:sp>
        <p:nvSpPr>
          <p:cNvPr id="7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107504" y="1832845"/>
            <a:ext cx="8921000" cy="4188443"/>
          </a:xfrm>
        </p:spPr>
        <p:txBody>
          <a:bodyPr>
            <a:normAutofit/>
          </a:bodyPr>
          <a:lstStyle/>
          <a:p>
            <a:pPr marL="533400" indent="-53340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pl-PL" altLang="pl-PL" sz="2800" dirty="0"/>
              <a:t>ŹRÓDŁA ZAGROŻEŃ:</a:t>
            </a:r>
          </a:p>
          <a:p>
            <a:pPr marL="533400" indent="-533400">
              <a:lnSpc>
                <a:spcPct val="150000"/>
              </a:lnSpc>
              <a:spcBef>
                <a:spcPct val="0"/>
              </a:spcBef>
              <a:defRPr/>
            </a:pPr>
            <a:r>
              <a:rPr lang="pl-PL" altLang="pl-PL" sz="2800" dirty="0"/>
              <a:t>Transport (samochodowy, kolejowy, morski, lotniczy)</a:t>
            </a:r>
          </a:p>
          <a:p>
            <a:pPr marL="533400" indent="-533400">
              <a:lnSpc>
                <a:spcPct val="150000"/>
              </a:lnSpc>
              <a:spcBef>
                <a:spcPct val="0"/>
              </a:spcBef>
              <a:defRPr/>
            </a:pPr>
            <a:r>
              <a:rPr lang="pl-PL" altLang="pl-PL" sz="2800" dirty="0"/>
              <a:t>Przemysł (farmacja, fabryki, akumulatory itp.)</a:t>
            </a:r>
          </a:p>
          <a:p>
            <a:pPr marL="533400" indent="-533400">
              <a:lnSpc>
                <a:spcPct val="150000"/>
              </a:lnSpc>
              <a:spcBef>
                <a:spcPct val="0"/>
              </a:spcBef>
              <a:defRPr/>
            </a:pPr>
            <a:r>
              <a:rPr lang="pl-PL" altLang="pl-PL" sz="2800" dirty="0"/>
              <a:t>Rolnictwo (nawozy, pestycydy)</a:t>
            </a:r>
          </a:p>
          <a:p>
            <a:pPr>
              <a:buNone/>
            </a:pPr>
            <a:endParaRPr lang="pl-PL" sz="1800" dirty="0"/>
          </a:p>
          <a:p>
            <a:pPr marL="533400" indent="-533400">
              <a:lnSpc>
                <a:spcPct val="80000"/>
              </a:lnSpc>
              <a:spcBef>
                <a:spcPct val="0"/>
              </a:spcBef>
              <a:defRPr/>
            </a:pPr>
            <a:endParaRPr lang="pl-PL" sz="1800" dirty="0"/>
          </a:p>
          <a:p>
            <a:pPr marL="533400" indent="-533400">
              <a:lnSpc>
                <a:spcPct val="80000"/>
              </a:lnSpc>
              <a:spcBef>
                <a:spcPct val="0"/>
              </a:spcBef>
              <a:defRPr/>
            </a:pPr>
            <a:endParaRPr lang="pl-PL" sz="1800" i="1" dirty="0"/>
          </a:p>
          <a:p>
            <a:pPr marL="533400" indent="-533400">
              <a:lnSpc>
                <a:spcPct val="80000"/>
              </a:lnSpc>
              <a:spcBef>
                <a:spcPct val="0"/>
              </a:spcBef>
              <a:defRPr/>
            </a:pPr>
            <a:endParaRPr lang="pl-PL" altLang="pl-PL" sz="28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dirty="0"/>
              <a:t>Zagrożenia chemiczne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6" y="1636811"/>
            <a:ext cx="8514336" cy="493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85000" lnSpcReduction="20000"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buNone/>
            </a:pPr>
            <a:r>
              <a:rPr lang="pl-PL" sz="2400" dirty="0"/>
              <a:t>Każdy materiał niebezpieczny posiada </a:t>
            </a:r>
          </a:p>
          <a:p>
            <a:pPr>
              <a:lnSpc>
                <a:spcPct val="120000"/>
              </a:lnSpc>
              <a:buNone/>
            </a:pPr>
            <a:r>
              <a:rPr lang="pl-PL" sz="2400" b="1" u="sng" dirty="0"/>
              <a:t>KARTĘ CHARAKTERYSTYKI</a:t>
            </a:r>
            <a:r>
              <a:rPr lang="pl-PL" sz="2400" dirty="0"/>
              <a:t>, która mówi nam o : </a:t>
            </a:r>
          </a:p>
          <a:p>
            <a:pPr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§"/>
            </a:pPr>
            <a:r>
              <a:rPr lang="pl-PL" sz="2400" b="1" dirty="0"/>
              <a:t> Identyfikacji danej substancji</a:t>
            </a:r>
          </a:p>
          <a:p>
            <a:pPr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§"/>
            </a:pPr>
            <a:r>
              <a:rPr lang="pl-PL" sz="2400" b="1" dirty="0"/>
              <a:t> Najwyższym dopuszczalnym stężeniu (NDS)</a:t>
            </a:r>
          </a:p>
          <a:p>
            <a:pPr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§"/>
            </a:pPr>
            <a:r>
              <a:rPr lang="pl-PL" sz="2400" b="1" dirty="0"/>
              <a:t> Dolnej i Górnej granicy wybuchowości (DGW i GGW)</a:t>
            </a:r>
          </a:p>
          <a:p>
            <a:pPr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§"/>
            </a:pPr>
            <a:r>
              <a:rPr lang="pl-PL" sz="2400" b="1" dirty="0"/>
              <a:t> Właściwościach fizykochemicznych</a:t>
            </a:r>
          </a:p>
          <a:p>
            <a:pPr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§"/>
            </a:pPr>
            <a:r>
              <a:rPr lang="pl-PL" sz="2400" b="1" dirty="0"/>
              <a:t> Właściwościach niebezpiecznych (np. reakcji z innymi 	substancjami)</a:t>
            </a:r>
          </a:p>
          <a:p>
            <a:pPr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§"/>
            </a:pPr>
            <a:r>
              <a:rPr lang="pl-PL" sz="2400" b="1" dirty="0"/>
              <a:t> Zagrożeniach ( pożarowym, wybuchowym, 	toksykologicznym)</a:t>
            </a:r>
          </a:p>
          <a:p>
            <a:pPr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§"/>
            </a:pPr>
            <a:r>
              <a:rPr lang="pl-PL" sz="2400" b="1" dirty="0"/>
              <a:t> Postępowaniu w trakcie uwolnienia</a:t>
            </a:r>
          </a:p>
          <a:p>
            <a:pPr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§"/>
            </a:pPr>
            <a:r>
              <a:rPr lang="pl-PL" sz="2400" b="1" dirty="0"/>
              <a:t> Postępowaniu z poszkodowanym (udzielenie pierwszej 	pomocy)</a:t>
            </a:r>
          </a:p>
          <a:p>
            <a:pPr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§"/>
            </a:pPr>
            <a:r>
              <a:rPr lang="pl-PL" sz="2400" b="1" dirty="0"/>
              <a:t> Kontrola narażenia/środki ochrony indywidualnej </a:t>
            </a:r>
          </a:p>
          <a:p>
            <a:pPr>
              <a:buNone/>
            </a:pPr>
            <a:endParaRPr lang="pl-PL" sz="2400" b="1" dirty="0"/>
          </a:p>
          <a:p>
            <a:pPr>
              <a:buNone/>
            </a:pPr>
            <a:endParaRPr lang="pl-PL" sz="2400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19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25000" lnSpcReduction="20000"/>
          </a:bodyPr>
          <a:lstStyle/>
          <a:p>
            <a:pPr marL="118872" indent="0">
              <a:buNone/>
            </a:pPr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</a:p>
        </p:txBody>
      </p:sp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sz="2800" dirty="0"/>
              <a:t>MATERIAŁ NAUCZANIA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00002" y="2118866"/>
            <a:ext cx="8643998" cy="385765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pl-PL" dirty="0"/>
              <a:t>Materiał niebezpieczny, </a:t>
            </a:r>
          </a:p>
          <a:p>
            <a:pPr>
              <a:lnSpc>
                <a:spcPct val="120000"/>
              </a:lnSpc>
            </a:pPr>
            <a:r>
              <a:rPr lang="pl-PL" dirty="0"/>
              <a:t>Zagrożenia chemiczne,</a:t>
            </a:r>
          </a:p>
          <a:p>
            <a:pPr>
              <a:lnSpc>
                <a:spcPct val="120000"/>
              </a:lnSpc>
            </a:pPr>
            <a:r>
              <a:rPr lang="pl-PL" dirty="0"/>
              <a:t>Źródła zagrożeń chemicznych, radiacyjnych, biologicznych,</a:t>
            </a:r>
          </a:p>
          <a:p>
            <a:pPr>
              <a:lnSpc>
                <a:spcPct val="120000"/>
              </a:lnSpc>
            </a:pPr>
            <a:r>
              <a:rPr lang="pl-PL" dirty="0"/>
              <a:t>Rozprzestrzenianie się uwalnianych podczas katastrof i awarii materiałów niebezpiecznych,</a:t>
            </a:r>
          </a:p>
          <a:p>
            <a:pPr>
              <a:lnSpc>
                <a:spcPct val="120000"/>
              </a:lnSpc>
            </a:pPr>
            <a:r>
              <a:rPr lang="pl-PL" dirty="0"/>
              <a:t>Oddziaływanie materiałów niebezpiecznych na człowieka, środowisko.</a:t>
            </a:r>
          </a:p>
          <a:p>
            <a:pPr>
              <a:lnSpc>
                <a:spcPct val="120000"/>
              </a:lnSpc>
              <a:buNone/>
            </a:pPr>
            <a:endParaRPr lang="pl-PL" dirty="0"/>
          </a:p>
          <a:p>
            <a:pPr>
              <a:lnSpc>
                <a:spcPct val="120000"/>
              </a:lnSpc>
              <a:buNone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956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dirty="0"/>
              <a:t>Zagrożenia chemiczne</a:t>
            </a:r>
            <a:endParaRPr lang="pl-PL" altLang="pl-PL" sz="2800" b="1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20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25000" lnSpcReduction="20000"/>
          </a:bodyPr>
          <a:lstStyle/>
          <a:p>
            <a:pPr marL="118872" indent="0">
              <a:buNone/>
            </a:pPr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</a:p>
        </p:txBody>
      </p:sp>
      <p:pic>
        <p:nvPicPr>
          <p:cNvPr id="6" name="Picture 2" descr="kata katalg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1571612"/>
            <a:ext cx="4214842" cy="5286388"/>
          </a:xfrm>
          <a:prstGeom prst="rect">
            <a:avLst/>
          </a:prstGeom>
          <a:noFill/>
        </p:spPr>
      </p:pic>
      <p:pic>
        <p:nvPicPr>
          <p:cNvPr id="7" name="Picture 3" descr="karta katalogowa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1571612"/>
            <a:ext cx="4000496" cy="5286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r>
              <a:rPr lang="pl-PL" sz="2800" dirty="0"/>
              <a:t>Źródła zagrożeń chemicznych, radiacyjnych, biologicznych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6" y="1636811"/>
            <a:ext cx="8514336" cy="493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21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25000" lnSpcReduction="20000"/>
          </a:bodyPr>
          <a:lstStyle/>
          <a:p>
            <a:pPr marL="118872" indent="0">
              <a:buNone/>
            </a:pPr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</a:p>
        </p:txBody>
      </p:sp>
      <p:sp>
        <p:nvSpPr>
          <p:cNvPr id="7" name="Prostokąt 6"/>
          <p:cNvSpPr/>
          <p:nvPr/>
        </p:nvSpPr>
        <p:spPr>
          <a:xfrm>
            <a:off x="0" y="2084386"/>
            <a:ext cx="9144000" cy="4773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pl-PL" sz="2600" dirty="0"/>
              <a:t>Jednym z bardzo ważnych i aktualnych zagadnień w Polsce jest zapewnienie bezpieczeństwa obiektów i instalacji, w których są produkowane, przetwarzane bądź magazynowane niebezpieczne substancje chemiczne. Uwolnienie takich substancji do otoczenia, pożar lub wybuch, w razie awarii w takim obiekcie, powodują zazwyczaj bardzo ciężkie, często katastroficzne skutki.</a:t>
            </a:r>
          </a:p>
          <a:p>
            <a:pPr>
              <a:lnSpc>
                <a:spcPct val="90000"/>
              </a:lnSpc>
            </a:pPr>
            <a:r>
              <a:rPr lang="pl-PL" sz="2600" dirty="0"/>
              <a:t> </a:t>
            </a:r>
          </a:p>
          <a:p>
            <a:pPr>
              <a:lnSpc>
                <a:spcPct val="90000"/>
              </a:lnSpc>
            </a:pPr>
            <a:r>
              <a:rPr lang="pl-PL" sz="2600" dirty="0"/>
              <a:t>Zasady, procedury oraz obowiązki zarządów obiektów niebezpiecznych oraz odpowiednich władz i służb publicznych mające na celu zapobieganie takim awariom, przygotowanie się na ich wypadek oraz właściwe reagowanie w celu ograniczenia lub likwidacji ich skutków zostały ujęte w międzynarodowych aktach prawnych oraz w przepisach licznych krajów. 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357158" y="1571612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Zagrożenia chemiczne</a:t>
            </a:r>
          </a:p>
        </p:txBody>
      </p:sp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r>
              <a:rPr lang="pl-PL" sz="2800" dirty="0"/>
              <a:t>Źródła zagrożeń chemicznych, radiacyjnych, biologicznych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6" y="1636811"/>
            <a:ext cx="8514336" cy="493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25000" lnSpcReduction="20000"/>
          </a:bodyPr>
          <a:lstStyle/>
          <a:p>
            <a:pPr marL="118872" indent="0">
              <a:buNone/>
            </a:pPr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</a:p>
        </p:txBody>
      </p:sp>
      <p:sp>
        <p:nvSpPr>
          <p:cNvPr id="7" name="Prostokąt 6"/>
          <p:cNvSpPr/>
          <p:nvPr/>
        </p:nvSpPr>
        <p:spPr>
          <a:xfrm>
            <a:off x="285720" y="1928802"/>
            <a:ext cx="85011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400" b="1" dirty="0"/>
          </a:p>
          <a:p>
            <a:r>
              <a:rPr lang="pl-PL" sz="2400" dirty="0"/>
              <a:t>Na terytorium Polski nie ma źródeł promieniowania jonizującego dużej mocy, np. elektrowni jądrowej. Jednakże występuje wiele urządzeń wykorzystujących izotopy promieniotwórcze (np. w medycynie). Zagrożenia radiacyjne mogą także wystąpić podczas transportu materiałów promieniotwórczych. Zagrożenia radiacyjne o wysokiej skali mogą również wystąpić na terenie naszego kraju w wyniku awarii elektrowni jądrowych zlokalizowanych na terenie państw ościennych. Całkowicie nie można także wykluczyć zagrożeń związanych z militarnym lub pozamilitarnym (np. atak terrorystyczny) użyciem broni atomowej. 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785786" y="1643050"/>
            <a:ext cx="5500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/>
              <a:t>Zagrożenia radiacyjne</a:t>
            </a:r>
          </a:p>
        </p:txBody>
      </p:sp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r>
              <a:rPr lang="pl-PL" sz="2800" dirty="0"/>
              <a:t>Źródła zagrożeń chemicznych, radiacyjnych, biologicznych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6" y="1636811"/>
            <a:ext cx="8514336" cy="493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23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25000" lnSpcReduction="20000"/>
          </a:bodyPr>
          <a:lstStyle/>
          <a:p>
            <a:pPr marL="118872" indent="0">
              <a:buNone/>
            </a:pPr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</a:p>
        </p:txBody>
      </p:sp>
      <p:sp>
        <p:nvSpPr>
          <p:cNvPr id="7" name="Prostokąt 6"/>
          <p:cNvSpPr/>
          <p:nvPr/>
        </p:nvSpPr>
        <p:spPr>
          <a:xfrm>
            <a:off x="428596" y="2500306"/>
            <a:ext cx="8429684" cy="4773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l-PL" sz="2600" dirty="0"/>
              <a:t>Zagrożenia biologiczne to zjawisko bardzo powszechne w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l-PL" sz="2600" dirty="0"/>
              <a:t>środowisku rolniczym. Podczas wykonywania wielu różnych prac produkcyjnych rolnik jest narażony na działanie biologicznych czynników szkodliwych.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l-PL" sz="2600" dirty="0"/>
              <a:t>Biologiczne czynniki szkodliwe to mikro- i  makroorganizmy oraz substancje przez nie wytwarzane, które wywierają szkodliwy wpływ na organizm człowieka i mogą wywoływać choroby zawodowe, zwłaszcza układu oddechowego i skóry.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l-PL" sz="2600" dirty="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l-PL" sz="2600" dirty="0"/>
              <a:t>Źródłem zagrożeń może być również atak terrorystyczny z użyciem broni biologicznej np. wirusa, bakterii.  </a:t>
            </a:r>
            <a:br>
              <a:rPr lang="pl-PL" sz="2600" dirty="0"/>
            </a:br>
            <a:br>
              <a:rPr lang="pl-PL" sz="2600" dirty="0"/>
            </a:br>
            <a:endParaRPr lang="pl-PL" sz="26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714348" y="1857364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Zagrożenia biologiczne</a:t>
            </a:r>
          </a:p>
        </p:txBody>
      </p:sp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pl-PL" sz="2400" dirty="0"/>
              <a:t>Rozprzestrzenianie się uwalnianych podczas katastrof </a:t>
            </a:r>
            <a:br>
              <a:rPr lang="pl-PL" sz="2400" dirty="0"/>
            </a:br>
            <a:r>
              <a:rPr lang="pl-PL" sz="2400" dirty="0"/>
              <a:t>i awarii materiałów niebezpiecznych,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6" y="1636811"/>
            <a:ext cx="8514336" cy="493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24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25000" lnSpcReduction="20000"/>
          </a:bodyPr>
          <a:lstStyle/>
          <a:p>
            <a:pPr marL="118872" indent="0">
              <a:buNone/>
            </a:pPr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</a:p>
        </p:txBody>
      </p:sp>
      <p:sp>
        <p:nvSpPr>
          <p:cNvPr id="7" name="Prostokąt 6"/>
          <p:cNvSpPr/>
          <p:nvPr/>
        </p:nvSpPr>
        <p:spPr>
          <a:xfrm>
            <a:off x="357158" y="1643050"/>
            <a:ext cx="54292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/>
              <a:t>W transporcie zdarzają się awarie, a ich skutkiem są emisje do naturalnego środowiska substancji i preparatów stałych, ciekłych i gazowych – często toksycznych i kancerogennych. Zjawiskiem towarzyszącym awariom są pożary (rozlewisk, chmury oparów) czy wybuchy. Zasięg strefy niebezpiecznej zależy od rodzaju, właściwości fizykochemicznych i ilości uwolnionej substancji. </a:t>
            </a:r>
          </a:p>
        </p:txBody>
      </p:sp>
      <p:pic>
        <p:nvPicPr>
          <p:cNvPr id="4098" name="Picture 2" descr="https://lh6.googleusercontent.com/o7As9CpcxCiZufj3sKnANFASgZwxHg2ffc-8AF7hI1PfZu4mLfpQpv7wjzFv-moTkLhzQ9nbwT_eCycYMAycbA8-zlE1oOHeY9iX9U86PCJQGPRgk5qcd66n9poDri7FRnz9EPU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29300" y="3143248"/>
            <a:ext cx="3314700" cy="3067050"/>
          </a:xfrm>
          <a:prstGeom prst="rect">
            <a:avLst/>
          </a:prstGeom>
          <a:noFill/>
        </p:spPr>
      </p:pic>
      <p:sp>
        <p:nvSpPr>
          <p:cNvPr id="10" name="Prostokąt 9"/>
          <p:cNvSpPr/>
          <p:nvPr/>
        </p:nvSpPr>
        <p:spPr>
          <a:xfrm>
            <a:off x="7599988" y="5786454"/>
            <a:ext cx="15440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 err="1">
                <a:hlinkClick r:id="rId6"/>
              </a:rPr>
              <a:t>mail-grubu.com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pl-PL" sz="2400" dirty="0"/>
              <a:t>Rozprzestrzenianie się uwalnianych podczas katastrof </a:t>
            </a:r>
            <a:br>
              <a:rPr lang="pl-PL" sz="2400" dirty="0"/>
            </a:br>
            <a:r>
              <a:rPr lang="pl-PL" sz="2400" dirty="0"/>
              <a:t>i awarii materiałów niebezpiecznych,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6" y="1636811"/>
            <a:ext cx="8514336" cy="493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25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25000" lnSpcReduction="20000"/>
          </a:bodyPr>
          <a:lstStyle/>
          <a:p>
            <a:pPr marL="118872" indent="0">
              <a:buNone/>
            </a:pPr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</a:p>
        </p:txBody>
      </p:sp>
      <p:sp>
        <p:nvSpPr>
          <p:cNvPr id="7" name="Prostokąt 6"/>
          <p:cNvSpPr/>
          <p:nvPr/>
        </p:nvSpPr>
        <p:spPr>
          <a:xfrm>
            <a:off x="0" y="1857364"/>
            <a:ext cx="878684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/>
              <a:t>Drogi rozprzestrzeniania się substancji niebezpiecznych są trzy:</a:t>
            </a:r>
          </a:p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pl-PL" sz="2400" dirty="0"/>
              <a:t>  1) gleba, gdzie nie ma bezpośredniego zagrożenia dla ludzi, ale zagrożenie ekologiczne jest poważne, </a:t>
            </a:r>
          </a:p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pl-PL" sz="2400" dirty="0"/>
              <a:t>  2) woda, gdzie nie ma bezpośredniego zagrożenia dla ludzi, ale jest dla ekosystemów wodnych, </a:t>
            </a:r>
          </a:p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pl-PL" sz="2400" dirty="0"/>
              <a:t>  3) powietrze, gdzie może wystąpić bezpośrednie zagrożenie dla zdrowia i życia ludzi. Niekorzystnym zjawiskiem awarii jest powstawanie odpadów. </a:t>
            </a:r>
          </a:p>
        </p:txBody>
      </p:sp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r>
              <a:rPr lang="pl-PL" sz="2800" dirty="0"/>
              <a:t>Oddziaływanie materiałów niebezpiecznych na człowieka, środowisko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14282" y="1285860"/>
            <a:ext cx="8014269" cy="72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lnSpcReduction="10000"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r>
              <a:rPr lang="pl-PL" altLang="pl-PL" sz="2400" b="1" dirty="0"/>
              <a:t>Podział materiałów niebezpiecznych </a:t>
            </a:r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26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285720" y="2000216"/>
            <a:ext cx="8643998" cy="4857784"/>
          </a:xfrm>
        </p:spPr>
        <p:txBody>
          <a:bodyPr>
            <a:normAutofit fontScale="55000" lnSpcReduction="20000"/>
          </a:bodyPr>
          <a:lstStyle/>
          <a:p>
            <a:pPr marL="609600" indent="-609600">
              <a:lnSpc>
                <a:spcPct val="120000"/>
              </a:lnSpc>
              <a:spcBef>
                <a:spcPct val="20000"/>
              </a:spcBef>
              <a:buClr>
                <a:srgbClr val="FFC000"/>
              </a:buClr>
              <a:buNone/>
            </a:pPr>
            <a:r>
              <a:rPr lang="pl-PL" sz="3300" b="1" dirty="0">
                <a:latin typeface="Arial" pitchFamily="34" charset="0"/>
                <a:cs typeface="Arial" pitchFamily="34" charset="0"/>
                <a:hlinkClick r:id="rId3" action="ppaction://hlinksldjump"/>
              </a:rPr>
              <a:t>Ogólno</a:t>
            </a:r>
            <a:r>
              <a:rPr lang="pl-PL" sz="3300" dirty="0">
                <a:latin typeface="Arial" pitchFamily="34" charset="0"/>
                <a:cs typeface="Arial" pitchFamily="34" charset="0"/>
                <a:hlinkClick r:id="rId3" action="ppaction://hlinksldjump"/>
              </a:rPr>
              <a:t> </a:t>
            </a:r>
            <a:r>
              <a:rPr lang="pl-PL" sz="3300" b="1" dirty="0">
                <a:latin typeface="Arial" pitchFamily="34" charset="0"/>
                <a:cs typeface="Arial" pitchFamily="34" charset="0"/>
                <a:hlinkClick r:id="rId3" action="ppaction://hlinksldjump"/>
              </a:rPr>
              <a:t>trujące</a:t>
            </a:r>
            <a:r>
              <a:rPr lang="pl-PL" sz="3300" dirty="0">
                <a:latin typeface="Arial" pitchFamily="34" charset="0"/>
                <a:cs typeface="Arial" pitchFamily="34" charset="0"/>
              </a:rPr>
              <a:t> </a:t>
            </a:r>
            <a:r>
              <a:rPr lang="pl-PL" dirty="0">
                <a:latin typeface="Arial" pitchFamily="34" charset="0"/>
                <a:cs typeface="Arial" pitchFamily="34" charset="0"/>
              </a:rPr>
              <a:t>Powodują ostre lub chroniczne zatrucie prowadzące często od 			zejść śmiertelnych</a:t>
            </a:r>
          </a:p>
          <a:p>
            <a:pPr marL="609600" indent="-609600">
              <a:lnSpc>
                <a:spcPct val="120000"/>
              </a:lnSpc>
              <a:spcBef>
                <a:spcPct val="20000"/>
              </a:spcBef>
              <a:buClr>
                <a:srgbClr val="333333"/>
              </a:buClr>
              <a:buNone/>
            </a:pPr>
            <a:r>
              <a:rPr lang="pl-PL" b="1" dirty="0">
                <a:latin typeface="Arial" pitchFamily="34" charset="0"/>
                <a:cs typeface="Arial" pitchFamily="34" charset="0"/>
                <a:hlinkClick r:id="rId4" action="ppaction://hlinksldjump"/>
              </a:rPr>
              <a:t>Szkodliwe</a:t>
            </a:r>
            <a:r>
              <a:rPr lang="pl-PL" dirty="0">
                <a:latin typeface="Arial" pitchFamily="34" charset="0"/>
                <a:cs typeface="Arial" pitchFamily="34" charset="0"/>
              </a:rPr>
              <a:t> Wszelkiego typu związki o niekorzystnym oddziaływaniu na 	   	   	    organizm, po długotrwałej  ekspozycji powodujące chorobę lub śmierć</a:t>
            </a:r>
          </a:p>
          <a:p>
            <a:pPr marL="609600" indent="-609600">
              <a:lnSpc>
                <a:spcPct val="120000"/>
              </a:lnSpc>
              <a:spcBef>
                <a:spcPct val="20000"/>
              </a:spcBef>
              <a:buClr>
                <a:srgbClr val="333333"/>
              </a:buClr>
              <a:buNone/>
            </a:pPr>
            <a:r>
              <a:rPr lang="pl-PL" b="1" dirty="0">
                <a:latin typeface="Arial" pitchFamily="34" charset="0"/>
                <a:cs typeface="Arial" pitchFamily="34" charset="0"/>
                <a:hlinkClick r:id="rId5" action="ppaction://hlinksldjump"/>
              </a:rPr>
              <a:t>Żrące</a:t>
            </a:r>
            <a:r>
              <a:rPr lang="pl-PL" dirty="0">
                <a:latin typeface="Arial" pitchFamily="34" charset="0"/>
                <a:cs typeface="Arial" pitchFamily="34" charset="0"/>
              </a:rPr>
              <a:t>        Po zetknięciu z żywą tkanką powodując jej zniszczenie</a:t>
            </a:r>
          </a:p>
          <a:p>
            <a:pPr marL="609600" indent="-609600">
              <a:lnSpc>
                <a:spcPct val="120000"/>
              </a:lnSpc>
              <a:spcBef>
                <a:spcPct val="20000"/>
              </a:spcBef>
              <a:buClr>
                <a:srgbClr val="333333"/>
              </a:buClr>
              <a:buNone/>
            </a:pPr>
            <a:r>
              <a:rPr lang="pl-PL" b="1" dirty="0">
                <a:latin typeface="Arial" pitchFamily="34" charset="0"/>
                <a:cs typeface="Arial" pitchFamily="34" charset="0"/>
                <a:hlinkClick r:id="rId6" action="ppaction://hlinksldjump"/>
              </a:rPr>
              <a:t>Drażniące</a:t>
            </a:r>
            <a:r>
              <a:rPr lang="pl-PL" dirty="0">
                <a:latin typeface="Arial" pitchFamily="34" charset="0"/>
                <a:cs typeface="Arial" pitchFamily="34" charset="0"/>
              </a:rPr>
              <a:t> Powodują stany zapalne skóry, błon śluzowych i oczu</a:t>
            </a:r>
          </a:p>
          <a:p>
            <a:pPr marL="609600" indent="-609600">
              <a:lnSpc>
                <a:spcPct val="120000"/>
              </a:lnSpc>
              <a:spcBef>
                <a:spcPct val="20000"/>
              </a:spcBef>
              <a:buClr>
                <a:srgbClr val="333333"/>
              </a:buClr>
              <a:buNone/>
            </a:pPr>
            <a:r>
              <a:rPr lang="pl-PL" b="1" dirty="0">
                <a:latin typeface="Arial" pitchFamily="34" charset="0"/>
                <a:cs typeface="Arial" pitchFamily="34" charset="0"/>
                <a:hlinkClick r:id="rId7" action="ppaction://hlinksldjump"/>
              </a:rPr>
              <a:t>Neurotoksyczne</a:t>
            </a:r>
            <a:r>
              <a:rPr lang="pl-PL" dirty="0">
                <a:latin typeface="Arial" pitchFamily="34" charset="0"/>
                <a:cs typeface="Arial" pitchFamily="34" charset="0"/>
              </a:rPr>
              <a:t> Powodują uszkodzenia centralnego układu nerwowego i 			nerwów obwodowych</a:t>
            </a:r>
          </a:p>
          <a:p>
            <a:pPr marL="609600" indent="-609600">
              <a:lnSpc>
                <a:spcPct val="120000"/>
              </a:lnSpc>
              <a:spcBef>
                <a:spcPct val="20000"/>
              </a:spcBef>
              <a:buClr>
                <a:srgbClr val="333333"/>
              </a:buClr>
              <a:buNone/>
            </a:pPr>
            <a:r>
              <a:rPr lang="pl-PL" b="1" dirty="0">
                <a:latin typeface="Arial" pitchFamily="34" charset="0"/>
                <a:cs typeface="Arial" pitchFamily="34" charset="0"/>
                <a:hlinkClick r:id="rId8" action="ppaction://hlinksldjump"/>
              </a:rPr>
              <a:t>Rakotwórcze</a:t>
            </a:r>
            <a:r>
              <a:rPr lang="pl-PL" dirty="0">
                <a:latin typeface="Arial" pitchFamily="34" charset="0"/>
                <a:cs typeface="Arial" pitchFamily="34" charset="0"/>
              </a:rPr>
              <a:t> Powodują zmiany nowotworowe w organizmie</a:t>
            </a:r>
          </a:p>
          <a:p>
            <a:pPr marL="609600" indent="-609600">
              <a:lnSpc>
                <a:spcPct val="120000"/>
              </a:lnSpc>
              <a:spcBef>
                <a:spcPct val="20000"/>
              </a:spcBef>
              <a:buClr>
                <a:srgbClr val="333333"/>
              </a:buClr>
              <a:buNone/>
            </a:pPr>
            <a:r>
              <a:rPr lang="pl-PL" b="1" dirty="0">
                <a:latin typeface="Arial" pitchFamily="34" charset="0"/>
                <a:cs typeface="Arial" pitchFamily="34" charset="0"/>
                <a:hlinkClick r:id="" action="ppaction://noaction"/>
              </a:rPr>
              <a:t>Narkotyczne</a:t>
            </a:r>
            <a:r>
              <a:rPr lang="pl-PL" dirty="0">
                <a:latin typeface="Arial" pitchFamily="34" charset="0"/>
                <a:cs typeface="Arial" pitchFamily="34" charset="0"/>
              </a:rPr>
              <a:t> Powodują stany oszołomienia, utraty przytomności, w 		        		ekstremalnych przypadkach powodują śmierć.</a:t>
            </a:r>
          </a:p>
          <a:p>
            <a:pPr marL="609600" indent="-609600">
              <a:lnSpc>
                <a:spcPct val="120000"/>
              </a:lnSpc>
              <a:spcBef>
                <a:spcPct val="20000"/>
              </a:spcBef>
              <a:buClr>
                <a:srgbClr val="333333"/>
              </a:buClr>
              <a:buNone/>
            </a:pPr>
            <a:r>
              <a:rPr lang="pl-PL" b="1" dirty="0">
                <a:latin typeface="Arial" pitchFamily="34" charset="0"/>
                <a:cs typeface="Arial" pitchFamily="34" charset="0"/>
                <a:hlinkClick r:id="" action="ppaction://noaction"/>
              </a:rPr>
              <a:t>Alergiczne</a:t>
            </a:r>
            <a:r>
              <a:rPr lang="pl-PL" dirty="0">
                <a:latin typeface="Arial" pitchFamily="34" charset="0"/>
                <a:cs typeface="Arial" pitchFamily="34" charset="0"/>
              </a:rPr>
              <a:t> Wywołują w organizmie odczyn typu uczuleniowego</a:t>
            </a:r>
          </a:p>
          <a:p>
            <a:pPr marL="609600" indent="-609600">
              <a:lnSpc>
                <a:spcPct val="120000"/>
              </a:lnSpc>
              <a:spcBef>
                <a:spcPct val="20000"/>
              </a:spcBef>
              <a:buClr>
                <a:srgbClr val="333333"/>
              </a:buClr>
              <a:buNone/>
            </a:pPr>
            <a:r>
              <a:rPr lang="pl-PL" b="1" dirty="0" err="1">
                <a:latin typeface="Arial" pitchFamily="34" charset="0"/>
                <a:cs typeface="Arial" pitchFamily="34" charset="0"/>
                <a:hlinkClick r:id="" action="ppaction://noaction"/>
              </a:rPr>
              <a:t>Mutogenne</a:t>
            </a:r>
            <a:r>
              <a:rPr lang="pl-PL" dirty="0">
                <a:latin typeface="Arial" pitchFamily="34" charset="0"/>
                <a:cs typeface="Arial" pitchFamily="34" charset="0"/>
              </a:rPr>
              <a:t> Powodują uszkodzenie aparatu dziedzicznego, oraz zmiany cech 	      		dziedzicznych potomstwa</a:t>
            </a:r>
          </a:p>
          <a:p>
            <a:pPr marL="609600" indent="-609600">
              <a:lnSpc>
                <a:spcPct val="120000"/>
              </a:lnSpc>
              <a:spcBef>
                <a:spcPct val="20000"/>
              </a:spcBef>
              <a:buClr>
                <a:srgbClr val="333333"/>
              </a:buClr>
              <a:buNone/>
            </a:pPr>
            <a:r>
              <a:rPr lang="pl-PL" b="1" dirty="0">
                <a:latin typeface="Arial" pitchFamily="34" charset="0"/>
                <a:cs typeface="Arial" pitchFamily="34" charset="0"/>
                <a:hlinkClick r:id="" action="ppaction://noaction"/>
              </a:rPr>
              <a:t>Upośledzające</a:t>
            </a:r>
            <a:r>
              <a:rPr lang="pl-PL" dirty="0">
                <a:latin typeface="Arial" pitchFamily="34" charset="0"/>
                <a:cs typeface="Arial" pitchFamily="34" charset="0"/>
              </a:rPr>
              <a:t> Powodują zmiany w rozwoju wewnątrzmacicznym płodu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r>
              <a:rPr lang="pl-PL" sz="2800" dirty="0"/>
              <a:t>Oddziaływanie materiałów niebezpiecznych na człowieka, środowisko</a:t>
            </a:r>
            <a:endParaRPr lang="pl-PL" altLang="pl-PL" sz="28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27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7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58204" cy="104298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dirty="0"/>
              <a:t>Przenikanie substancji trujących do organizmu może nastąpić przez:</a:t>
            </a:r>
          </a:p>
        </p:txBody>
      </p:sp>
      <p:sp>
        <p:nvSpPr>
          <p:cNvPr id="8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285720" y="2500306"/>
            <a:ext cx="8286808" cy="414338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pl-PL" dirty="0"/>
              <a:t>drogi oddechowe – głównie gazy, opary cieczy lub ciał stałych.  Tą drogą następuje zatrucie  w ilości 90 - 95%.  </a:t>
            </a:r>
          </a:p>
          <a:p>
            <a:pPr>
              <a:lnSpc>
                <a:spcPct val="120000"/>
              </a:lnSpc>
            </a:pPr>
            <a:r>
              <a:rPr lang="pl-PL" dirty="0"/>
              <a:t> powierzchnie skóry – głównie ciała stałe i ciecze a także niektóre gazy</a:t>
            </a:r>
            <a:br>
              <a:rPr lang="pl-PL" dirty="0"/>
            </a:br>
            <a:r>
              <a:rPr lang="pl-PL" dirty="0"/>
              <a:t>i pary łączące się z wilgocią skóry człowieka, wywołujące działanie drażniące i inne. Takie przypadki mają miejsce przede wszystkim przy bezpośrednim zetknięciu się z daną substancją, zwykle przez polanie powierzchni ciała. </a:t>
            </a:r>
          </a:p>
          <a:p>
            <a:pPr>
              <a:lnSpc>
                <a:spcPct val="120000"/>
              </a:lnSpc>
            </a:pPr>
            <a:r>
              <a:rPr lang="pl-PL" dirty="0"/>
              <a:t>   przewód pokarmowy – ciała stałe, ciecze, nielicznych przypadkach gazy  i opary – możliwe przy niedostatecznej higienie osobistej, przypadkowe albo wynikające z działań samobójczych </a:t>
            </a:r>
          </a:p>
          <a:p>
            <a:pPr>
              <a:lnSpc>
                <a:spcPct val="120000"/>
              </a:lnSpc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39" y="250031"/>
            <a:ext cx="7362847" cy="874713"/>
          </a:xfrm>
        </p:spPr>
        <p:txBody>
          <a:bodyPr>
            <a:normAutofit/>
          </a:bodyPr>
          <a:lstStyle/>
          <a:p>
            <a:r>
              <a:rPr lang="pl-PL" altLang="pl-PL" sz="2800" dirty="0"/>
              <a:t>BIBLIOGRAFIA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28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107504" y="1832845"/>
            <a:ext cx="8921000" cy="4188443"/>
          </a:xfrm>
        </p:spPr>
        <p:txBody>
          <a:bodyPr>
            <a:normAutofit fontScale="62500" lnSpcReduction="20000"/>
          </a:bodyPr>
          <a:lstStyle/>
          <a:p>
            <a:pPr marL="342900" indent="-342900">
              <a:spcBef>
                <a:spcPct val="50000"/>
              </a:spcBef>
            </a:pPr>
            <a:r>
              <a:rPr lang="pl-PL" sz="2800" dirty="0">
                <a:latin typeface="Times New Roman" pitchFamily="18" charset="0"/>
              </a:rPr>
              <a:t> </a:t>
            </a:r>
            <a:r>
              <a:rPr lang="pl-PL" sz="2800" dirty="0" err="1"/>
              <a:t>J.Ranecki</a:t>
            </a:r>
            <a:r>
              <a:rPr lang="pl-PL" sz="2800" dirty="0"/>
              <a:t> „Ratownictwo chemiczno - ekologiczne” - SA PAP Poznań, 1998 r.</a:t>
            </a:r>
          </a:p>
          <a:p>
            <a:pPr marL="342900" indent="-342900">
              <a:spcBef>
                <a:spcPct val="50000"/>
              </a:spcBef>
            </a:pPr>
            <a:r>
              <a:rPr lang="pl-PL" sz="2800" dirty="0"/>
              <a:t>3. </a:t>
            </a:r>
            <a:r>
              <a:rPr lang="pl-PL" sz="2800" dirty="0" err="1"/>
              <a:t>M.Świerżewski</a:t>
            </a:r>
            <a:r>
              <a:rPr lang="pl-PL" sz="2800" dirty="0"/>
              <a:t> „Uwaga wybuch” - IW CRZZ Warszawa, 1976 r.</a:t>
            </a:r>
          </a:p>
          <a:p>
            <a:pPr marL="342900" indent="-342900">
              <a:spcBef>
                <a:spcPct val="50000"/>
              </a:spcBef>
            </a:pPr>
            <a:r>
              <a:rPr lang="pl-PL" sz="2800" dirty="0"/>
              <a:t>Ustawa z dnia 31 marca 2004 r. o przewozie koleją towarów niebezpiecznych (</a:t>
            </a:r>
            <a:r>
              <a:rPr lang="pl-PL" sz="2800" dirty="0" err="1"/>
              <a:t>Dz.U</a:t>
            </a:r>
            <a:r>
              <a:rPr lang="pl-PL" sz="2800" dirty="0"/>
              <a:t>. Nr 97, poz. 962 i </a:t>
            </a:r>
            <a:r>
              <a:rPr lang="pl-PL" sz="2800" dirty="0" err="1"/>
              <a:t>Dz.U</a:t>
            </a:r>
            <a:r>
              <a:rPr lang="pl-PL" sz="2800" dirty="0"/>
              <a:t>. Nr 141, poz. 1184 z 2005 </a:t>
            </a:r>
            <a:r>
              <a:rPr lang="pl-PL" sz="2800" dirty="0" err="1"/>
              <a:t>r</a:t>
            </a:r>
            <a:r>
              <a:rPr lang="pl-PL" sz="2800" dirty="0"/>
              <a:t>),</a:t>
            </a:r>
          </a:p>
          <a:p>
            <a:pPr marL="342900" indent="-342900">
              <a:spcBef>
                <a:spcPct val="50000"/>
              </a:spcBef>
            </a:pPr>
            <a:r>
              <a:rPr lang="pl-PL" sz="2800" dirty="0"/>
              <a:t>Ustawa z dnia 28 października  2002 r. o przewozie drogowym towarów niebezpiecznych</a:t>
            </a:r>
            <a:r>
              <a:rPr lang="pl-PL" sz="2800" b="1" dirty="0"/>
              <a:t> </a:t>
            </a:r>
            <a:r>
              <a:rPr lang="pl-PL" sz="2800" dirty="0"/>
              <a:t>(Dz. U. Nr 199, poz. 1671 oraz </a:t>
            </a:r>
            <a:r>
              <a:rPr lang="pl-PL" sz="2800" dirty="0" err="1"/>
              <a:t>Dz.U</a:t>
            </a:r>
            <a:r>
              <a:rPr lang="pl-PL" sz="2800" dirty="0"/>
              <a:t>. Nr 96, poz. 959, </a:t>
            </a:r>
            <a:r>
              <a:rPr lang="pl-PL" sz="2800" dirty="0" err="1"/>
              <a:t>Dz.U</a:t>
            </a:r>
            <a:r>
              <a:rPr lang="pl-PL" sz="2800" dirty="0"/>
              <a:t>. Nr 97, poz. 962 </a:t>
            </a:r>
            <a:r>
              <a:rPr lang="pl-PL" sz="2800" dirty="0" err="1"/>
              <a:t>Dz.U</a:t>
            </a:r>
            <a:r>
              <a:rPr lang="pl-PL" sz="2800" dirty="0"/>
              <a:t>. Nr 173 poz. 1808 z 2004 </a:t>
            </a:r>
            <a:r>
              <a:rPr lang="pl-PL" sz="2800" dirty="0" err="1"/>
              <a:t>r</a:t>
            </a:r>
            <a:r>
              <a:rPr lang="pl-PL" sz="2800" dirty="0"/>
              <a:t> oraz </a:t>
            </a:r>
            <a:r>
              <a:rPr lang="pl-PL" sz="2800" dirty="0" err="1"/>
              <a:t>Dz.U</a:t>
            </a:r>
            <a:r>
              <a:rPr lang="pl-PL" sz="2800" dirty="0"/>
              <a:t>. Nr 90, poz. 757, </a:t>
            </a:r>
            <a:r>
              <a:rPr lang="pl-PL" sz="2800" dirty="0" err="1"/>
              <a:t>Dz.U</a:t>
            </a:r>
            <a:r>
              <a:rPr lang="pl-PL" sz="2800" dirty="0"/>
              <a:t>. Nr 141, poz. 1184 z 2005 r.),</a:t>
            </a:r>
          </a:p>
          <a:p>
            <a:pPr marL="342900" indent="-342900">
              <a:spcBef>
                <a:spcPct val="50000"/>
              </a:spcBef>
            </a:pPr>
            <a:r>
              <a:rPr lang="pl-PL" sz="2800" dirty="0"/>
              <a:t>Umowa europejska dotycząca międzynarodowego transportu drogowego  towarów niebezpiecznych (ADR)</a:t>
            </a:r>
            <a:r>
              <a:rPr lang="pl-PL" sz="2800" b="1" dirty="0"/>
              <a:t> </a:t>
            </a:r>
            <a:r>
              <a:rPr lang="pl-PL" sz="2800" dirty="0"/>
              <a:t>(Dz. U. z 2002r </a:t>
            </a:r>
            <a:r>
              <a:rPr lang="pl-PL" sz="2800" dirty="0" err="1"/>
              <a:t>r</a:t>
            </a:r>
            <a:r>
              <a:rPr lang="pl-PL" sz="2800" dirty="0"/>
              <a:t> Nr 194 poz.1629)</a:t>
            </a:r>
          </a:p>
          <a:p>
            <a:pPr marL="342900" indent="-342900">
              <a:spcBef>
                <a:spcPct val="50000"/>
              </a:spcBef>
            </a:pPr>
            <a:r>
              <a:rPr lang="pl-PL" sz="2800" dirty="0"/>
              <a:t>Regulamin międzynarodowego przewozu kolejami towarów niebezpiecznych (RID) (</a:t>
            </a:r>
            <a:r>
              <a:rPr lang="pl-PL" sz="2800" dirty="0" err="1"/>
              <a:t>Dz.U</a:t>
            </a:r>
            <a:r>
              <a:rPr lang="pl-PL" sz="2800" dirty="0"/>
              <a:t>. z 1985 r. Nr 34, poz. 158 i 159, z 1997 r. Nr 37, poz. 225 i 226 oraz z 1998 r. Nr 33, poz. 177);</a:t>
            </a:r>
            <a:r>
              <a:rPr lang="pl-PL" sz="2800" b="1" dirty="0"/>
              <a:t> </a:t>
            </a:r>
          </a:p>
          <a:p>
            <a:pPr marL="342900" indent="-342900">
              <a:spcBef>
                <a:spcPct val="50000"/>
              </a:spcBef>
            </a:pPr>
            <a:r>
              <a:rPr lang="pl-PL" sz="2800" dirty="0"/>
              <a:t>S. M. </a:t>
            </a:r>
            <a:r>
              <a:rPr lang="pl-PL" sz="2800" dirty="0" err="1"/>
              <a:t>Zielinska</a:t>
            </a:r>
            <a:r>
              <a:rPr lang="pl-PL" sz="2800" dirty="0"/>
              <a:t> :ADR 205-2007 Transport samochodowy towarów niebezpiecznych, ODDK Gdańsk 2005r.</a:t>
            </a:r>
          </a:p>
          <a:p>
            <a:pPr marL="342900" indent="-342900">
              <a:spcBef>
                <a:spcPct val="50000"/>
              </a:spcBef>
            </a:pPr>
            <a:r>
              <a:rPr lang="pl-PL" sz="2800" dirty="0"/>
              <a:t>K. Grzegorczyk, B. </a:t>
            </a:r>
            <a:r>
              <a:rPr lang="pl-PL" sz="2800" dirty="0" err="1"/>
              <a:t>Hancyk</a:t>
            </a:r>
            <a:r>
              <a:rPr lang="pl-PL" sz="2800" dirty="0"/>
              <a:t>, R. </a:t>
            </a:r>
            <a:r>
              <a:rPr lang="pl-PL" sz="2800" dirty="0" err="1"/>
              <a:t>Buchcar</a:t>
            </a:r>
            <a:r>
              <a:rPr lang="pl-PL" sz="2800" dirty="0"/>
              <a:t>: Towary niebezpieczne w Transporcie</a:t>
            </a:r>
          </a:p>
          <a:p>
            <a:endParaRPr lang="pl-PL" sz="1800" dirty="0"/>
          </a:p>
          <a:p>
            <a:pPr marL="533400" indent="-533400">
              <a:lnSpc>
                <a:spcPct val="80000"/>
              </a:lnSpc>
              <a:spcBef>
                <a:spcPct val="0"/>
              </a:spcBef>
              <a:defRPr/>
            </a:pPr>
            <a:endParaRPr lang="pl-PL" sz="1800" dirty="0"/>
          </a:p>
          <a:p>
            <a:pPr marL="533400" indent="-533400">
              <a:lnSpc>
                <a:spcPct val="80000"/>
              </a:lnSpc>
              <a:spcBef>
                <a:spcPct val="0"/>
              </a:spcBef>
              <a:defRPr/>
            </a:pPr>
            <a:endParaRPr lang="pl-PL" sz="1800" i="1" dirty="0"/>
          </a:p>
          <a:p>
            <a:pPr marL="533400" indent="-533400">
              <a:lnSpc>
                <a:spcPct val="80000"/>
              </a:lnSpc>
              <a:spcBef>
                <a:spcPct val="0"/>
              </a:spcBef>
              <a:defRPr/>
            </a:pPr>
            <a:endParaRPr lang="pl-PL" altLang="pl-PL" sz="2800" dirty="0"/>
          </a:p>
          <a:p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585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b="1" dirty="0"/>
              <a:t>Wstęp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6" y="1636811"/>
            <a:ext cx="8585774" cy="3506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lnSpcReduction="10000"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pl-PL" sz="2400" dirty="0">
                <a:latin typeface="+mn-lt"/>
              </a:rPr>
              <a:t>W Polsce potencjał krajowego systemu ratowniczego, głównie Państwowej Straży Pożarnej, stopniowo rośnie, co pozwala na coraz bardziej sprawne prowadzenie akcji ratowniczych w razie powstałych awarii w czasie transportu materiałów  niebezpiecznych</a:t>
            </a:r>
            <a:r>
              <a:rPr lang="pl-PL" sz="2400" b="1" dirty="0">
                <a:latin typeface="+mn-lt"/>
              </a:rPr>
              <a:t>. </a:t>
            </a:r>
            <a:r>
              <a:rPr lang="pl-PL" sz="2400" dirty="0">
                <a:latin typeface="+mn-lt"/>
              </a:rPr>
              <a:t>W wyniku wypadków, awarii i katastrof może dojść do niekontrolowanego wycieku cieczy niebezpiecznych, przedostania się do atmosfery niebezpiecznych gazów, par i aerozoli, co częstokroć staje się źródłem zagrożenia pożarowego i wybuchowego. Ciecze i gazy  mogą też mieć właściwości toksyczne jak i żrące.</a:t>
            </a:r>
            <a:endParaRPr lang="pl-PL" sz="2400" b="1" dirty="0">
              <a:latin typeface="+mn-lt"/>
            </a:endParaRPr>
          </a:p>
          <a:p>
            <a:pPr>
              <a:buNone/>
            </a:pPr>
            <a:endParaRPr lang="pl-PL" sz="2400" b="1" dirty="0">
              <a:latin typeface="+mn-lt"/>
            </a:endParaRPr>
          </a:p>
          <a:p>
            <a:pPr>
              <a:buNone/>
            </a:pPr>
            <a:endParaRPr lang="pl-PL" sz="2400" dirty="0">
              <a:latin typeface="+mn-lt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+mn-lt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25000" lnSpcReduction="20000"/>
          </a:bodyPr>
          <a:lstStyle/>
          <a:p>
            <a:pPr marL="118872" indent="0">
              <a:buNone/>
            </a:pPr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</a:p>
        </p:txBody>
      </p:sp>
      <p:pic>
        <p:nvPicPr>
          <p:cNvPr id="7" name="Picture 6" descr="AO001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5429264"/>
            <a:ext cx="1428736" cy="1428736"/>
          </a:xfrm>
          <a:prstGeom prst="rect">
            <a:avLst/>
          </a:prstGeom>
          <a:noFill/>
        </p:spPr>
      </p:pic>
      <p:pic>
        <p:nvPicPr>
          <p:cNvPr id="10" name="Picture 7" descr="AO005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5429264"/>
            <a:ext cx="1438886" cy="1428736"/>
          </a:xfrm>
          <a:prstGeom prst="rect">
            <a:avLst/>
          </a:prstGeom>
          <a:noFill/>
        </p:spPr>
      </p:pic>
      <p:pic>
        <p:nvPicPr>
          <p:cNvPr id="11" name="Picture 11" descr="AO016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794" y="5429250"/>
            <a:ext cx="1428750" cy="1428750"/>
          </a:xfrm>
          <a:prstGeom prst="rect">
            <a:avLst/>
          </a:prstGeom>
          <a:noFill/>
        </p:spPr>
      </p:pic>
      <p:pic>
        <p:nvPicPr>
          <p:cNvPr id="12" name="Picture 8" descr="AO008_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5438775"/>
            <a:ext cx="1428750" cy="1419225"/>
          </a:xfrm>
          <a:prstGeom prst="rect">
            <a:avLst/>
          </a:prstGeom>
          <a:noFill/>
        </p:spPr>
      </p:pic>
      <p:pic>
        <p:nvPicPr>
          <p:cNvPr id="13" name="Picture 9" descr="AO009_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0430" y="5438775"/>
            <a:ext cx="1428750" cy="1419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5805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b="1" dirty="0"/>
              <a:t>Definicja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6" y="1636811"/>
            <a:ext cx="8514336" cy="493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pl-PL" sz="2400" dirty="0">
                <a:latin typeface="+mn-lt"/>
              </a:rPr>
              <a:t>Materiały niebezpieczne to artykuły lub substancje, których właściwości mogą spowodować zagrożenie dla zdrowia, bezpieczeństwa, mienia lub środowiska i które są wymienione na liście materiałów niebezpiecznych lub są klasyfikowane zgodnie z przepisami </a:t>
            </a:r>
            <a:r>
              <a:rPr lang="pl-PL" sz="2400" b="1" dirty="0">
                <a:latin typeface="+mn-lt"/>
              </a:rPr>
              <a:t>RID, ADR, </a:t>
            </a:r>
            <a:r>
              <a:rPr lang="pl-PL" sz="2400" b="1" dirty="0" err="1">
                <a:latin typeface="+mn-lt"/>
              </a:rPr>
              <a:t>IATA-DGR</a:t>
            </a:r>
            <a:r>
              <a:rPr lang="pl-PL" sz="2400" b="1" dirty="0">
                <a:latin typeface="+mn-lt"/>
              </a:rPr>
              <a:t>, </a:t>
            </a:r>
            <a:r>
              <a:rPr lang="pl-PL" sz="2400" b="1" dirty="0" err="1">
                <a:latin typeface="+mn-lt"/>
              </a:rPr>
              <a:t>IMDG-Code</a:t>
            </a:r>
            <a:r>
              <a:rPr lang="pl-PL" sz="2400" b="1" dirty="0">
                <a:latin typeface="+mn-lt"/>
              </a:rPr>
              <a:t> .</a:t>
            </a:r>
          </a:p>
          <a:p>
            <a:pPr>
              <a:buNone/>
            </a:pPr>
            <a:r>
              <a:rPr lang="pl-PL" sz="2400" b="1" dirty="0">
                <a:latin typeface="+mn-lt"/>
              </a:rPr>
              <a:t>Podstawą systemu bezpieczeństwa chemicznego w krajach Unii Europejskiej są dwie dyrektywy:</a:t>
            </a:r>
          </a:p>
          <a:p>
            <a:pPr>
              <a:buNone/>
            </a:pPr>
            <a:r>
              <a:rPr lang="pl-PL" sz="2400" b="1" dirty="0">
                <a:latin typeface="+mn-lt"/>
              </a:rPr>
              <a:t>1. 67/548/EC, która wprowadza system klasyfikacji 	niebezpiecznych substancji chemicznych dostarczonych na 	rynek</a:t>
            </a:r>
          </a:p>
          <a:p>
            <a:pPr>
              <a:buNone/>
            </a:pPr>
            <a:r>
              <a:rPr lang="pl-PL" sz="2400" b="1" dirty="0">
                <a:latin typeface="+mn-lt"/>
              </a:rPr>
              <a:t>2. 94/55/EC, wprowadza jednolity system bezpieczeństwa 	opierający się na zaleceniach Komitetu Ekspertów ONZ.</a:t>
            </a:r>
          </a:p>
          <a:p>
            <a:pPr>
              <a:buNone/>
            </a:pPr>
            <a:endParaRPr lang="pl-PL" sz="2400" b="1" dirty="0">
              <a:latin typeface="+mn-lt"/>
            </a:endParaRPr>
          </a:p>
          <a:p>
            <a:pPr>
              <a:buNone/>
            </a:pPr>
            <a:endParaRPr lang="pl-PL" sz="2400" dirty="0">
              <a:latin typeface="+mn-lt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+mn-lt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4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25000" lnSpcReduction="20000"/>
          </a:bodyPr>
          <a:lstStyle/>
          <a:p>
            <a:pPr marL="118872" indent="0">
              <a:buNone/>
            </a:pPr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</a:p>
        </p:txBody>
      </p:sp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b="1" dirty="0"/>
              <a:t>Klasyfikacja materiałów niebezpiecznych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6" y="1636811"/>
            <a:ext cx="8514336" cy="493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pl-PL" sz="2400" dirty="0"/>
              <a:t>Rozróżnia się 9 grup (klas) materiałów niebezpiecznych.</a:t>
            </a:r>
          </a:p>
          <a:p>
            <a:pPr>
              <a:buNone/>
            </a:pPr>
            <a:endParaRPr lang="pl-PL" altLang="pl-PL" sz="2400" b="1" dirty="0">
              <a:latin typeface="+mn-lt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5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25000" lnSpcReduction="20000"/>
          </a:bodyPr>
          <a:lstStyle/>
          <a:p>
            <a:pPr marL="118872" indent="0">
              <a:buNone/>
            </a:pPr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3019397" y="2428868"/>
            <a:ext cx="5329237" cy="1223963"/>
          </a:xfrm>
          <a:prstGeom prst="rect">
            <a:avLst/>
          </a:prstGeom>
          <a:noFill/>
          <a:ln/>
        </p:spPr>
        <p:txBody>
          <a:bodyPr vert="horz" lIns="54864" tIns="91440" rtlCol="0">
            <a:normAutofit fontScale="62500" lnSpcReduction="20000"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pl-PL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Klasa 1 – Materiały Wybuchowe (w tym 6 Podklas)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pl-PL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Przykłady: </a:t>
            </a:r>
            <a:r>
              <a:rPr kumimoji="0" lang="pl-PL" sz="32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amunicja myśliwska lub do broni osobistej, bezpieczniki, fajerwerki</a:t>
            </a:r>
            <a:r>
              <a:rPr kumimoji="0" lang="pl-PL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(niektóre)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6" descr="AO001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428868"/>
            <a:ext cx="1905000" cy="1905000"/>
          </a:xfrm>
          <a:prstGeom prst="rect">
            <a:avLst/>
          </a:prstGeom>
          <a:noFill/>
        </p:spPr>
      </p:pic>
      <p:pic>
        <p:nvPicPr>
          <p:cNvPr id="11" name="Picture 7" descr="AO005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4805356"/>
            <a:ext cx="1800225" cy="1787525"/>
          </a:xfrm>
          <a:prstGeom prst="rect">
            <a:avLst/>
          </a:prstGeom>
          <a:noFill/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3019397" y="4660893"/>
            <a:ext cx="5329237" cy="122396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 "/>
            </a:pPr>
            <a:r>
              <a:rPr lang="pl-PL">
                <a:solidFill>
                  <a:srgbClr val="000000"/>
                </a:solidFill>
              </a:rPr>
              <a:t>Klasa 2 – Gazy w tym 3 Podklasy:</a:t>
            </a:r>
          </a:p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 "/>
            </a:pPr>
            <a:endParaRPr lang="pl-PL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 "/>
            </a:pPr>
            <a:r>
              <a:rPr lang="pl-PL">
                <a:solidFill>
                  <a:srgbClr val="000000"/>
                </a:solidFill>
              </a:rPr>
              <a:t>Gaz Palny np. </a:t>
            </a:r>
            <a:r>
              <a:rPr lang="pl-PL">
                <a:solidFill>
                  <a:srgbClr val="FF3300"/>
                </a:solidFill>
              </a:rPr>
              <a:t>propan, butan, acetylen</a:t>
            </a:r>
            <a:endParaRPr lang="en-US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b="1" dirty="0"/>
              <a:t>Klasyfikacja materiałów niebezpiecznych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6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25000" lnSpcReduction="20000"/>
          </a:bodyPr>
          <a:lstStyle/>
          <a:p>
            <a:pPr marL="118872" indent="0">
              <a:buNone/>
            </a:pPr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541338" y="1519238"/>
            <a:ext cx="8027987" cy="290512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defTabSz="995363" eaLnBrk="1" hangingPunct="1"/>
            <a:r>
              <a:rPr lang="pl-PL" sz="2000" b="1">
                <a:solidFill>
                  <a:srgbClr val="000000"/>
                </a:solidFill>
              </a:rPr>
              <a:t>Klasyfikacja</a:t>
            </a:r>
            <a:endParaRPr lang="de-DE" sz="2000" b="1">
              <a:solidFill>
                <a:srgbClr val="000000"/>
              </a:solidFill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2339975" y="2060575"/>
            <a:ext cx="5329238" cy="1008063"/>
          </a:xfrm>
          <a:prstGeom prst="rect">
            <a:avLst/>
          </a:prstGeom>
          <a:noFill/>
          <a:ln/>
        </p:spPr>
        <p:txBody>
          <a:bodyPr vert="horz" lIns="54864" tIns="91440" rtlCol="0">
            <a:normAutofit fontScale="70000" lnSpcReduction="20000"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pl-PL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Klasa 2 – Gazy w tym 3 Podklasy: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pl-PL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Gaz niepalny, nietrujący np. </a:t>
            </a:r>
            <a:r>
              <a:rPr kumimoji="0" lang="pl-PL" sz="32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neon, dwutlenek węgla, hel, płynny azot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2411413" y="3716338"/>
            <a:ext cx="5329237" cy="86518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 "/>
            </a:pPr>
            <a:r>
              <a:rPr lang="pl-PL">
                <a:solidFill>
                  <a:srgbClr val="000000"/>
                </a:solidFill>
              </a:rPr>
              <a:t>Klasa 2 – Gazy w tym 3 Podklasy:</a:t>
            </a:r>
          </a:p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 "/>
            </a:pPr>
            <a:r>
              <a:rPr lang="pl-PL">
                <a:solidFill>
                  <a:srgbClr val="000000"/>
                </a:solidFill>
              </a:rPr>
              <a:t>Gazy Toksyczne</a:t>
            </a:r>
            <a:endParaRPr lang="en-US">
              <a:solidFill>
                <a:srgbClr val="FF3300"/>
              </a:solidFill>
            </a:endParaRPr>
          </a:p>
        </p:txBody>
      </p:sp>
      <p:pic>
        <p:nvPicPr>
          <p:cNvPr id="16" name="Picture 8" descr="AO008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1916113"/>
            <a:ext cx="1428750" cy="1419225"/>
          </a:xfrm>
          <a:prstGeom prst="rect">
            <a:avLst/>
          </a:prstGeom>
          <a:noFill/>
        </p:spPr>
      </p:pic>
      <p:pic>
        <p:nvPicPr>
          <p:cNvPr id="17" name="Picture 9" descr="AO009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3429000"/>
            <a:ext cx="1428750" cy="1419225"/>
          </a:xfrm>
          <a:prstGeom prst="rect">
            <a:avLst/>
          </a:prstGeom>
          <a:noFill/>
        </p:spPr>
      </p:pic>
      <p:pic>
        <p:nvPicPr>
          <p:cNvPr id="18" name="Picture 10" descr="AO010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5013325"/>
            <a:ext cx="1511300" cy="1501775"/>
          </a:xfrm>
          <a:prstGeom prst="rect">
            <a:avLst/>
          </a:prstGeom>
          <a:noFill/>
        </p:spPr>
      </p:pic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2411413" y="5300663"/>
            <a:ext cx="5329237" cy="72072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 "/>
            </a:pPr>
            <a:r>
              <a:rPr lang="pl-PL">
                <a:solidFill>
                  <a:srgbClr val="000000"/>
                </a:solidFill>
              </a:rPr>
              <a:t>Klasa 3 – Ciecze Palne</a:t>
            </a:r>
          </a:p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 "/>
            </a:pPr>
            <a:r>
              <a:rPr lang="pl-PL">
                <a:solidFill>
                  <a:srgbClr val="000000"/>
                </a:solidFill>
              </a:rPr>
              <a:t>np. </a:t>
            </a:r>
            <a:r>
              <a:rPr lang="pl-PL">
                <a:solidFill>
                  <a:srgbClr val="FF3300"/>
                </a:solidFill>
              </a:rPr>
              <a:t>farby, alkohole, kleje, aceton, paliwo</a:t>
            </a:r>
            <a:endParaRPr lang="en-US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b="1" dirty="0"/>
              <a:t>Klasyfikacja materiałów niebezpiecznych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7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25000" lnSpcReduction="20000"/>
          </a:bodyPr>
          <a:lstStyle/>
          <a:p>
            <a:pPr marL="118872" indent="0">
              <a:buNone/>
            </a:pPr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41338" y="1519238"/>
            <a:ext cx="8027987" cy="290512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defTabSz="995363" eaLnBrk="1" hangingPunct="1"/>
            <a:r>
              <a:rPr lang="pl-PL" sz="2000" b="1">
                <a:solidFill>
                  <a:srgbClr val="000000"/>
                </a:solidFill>
              </a:rPr>
              <a:t>Klasyfikacja</a:t>
            </a:r>
            <a:endParaRPr lang="de-DE" sz="2000" b="1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916238" y="1844675"/>
            <a:ext cx="5329237" cy="4318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 "/>
            </a:pPr>
            <a:r>
              <a:rPr lang="pl-PL" sz="1900">
                <a:solidFill>
                  <a:srgbClr val="000000"/>
                </a:solidFill>
              </a:rPr>
              <a:t>Klasa 4 – Ciała Stałe Palne w tym 3 Podklasy</a:t>
            </a:r>
            <a:endParaRPr lang="en-US" sz="1900">
              <a:solidFill>
                <a:srgbClr val="FF3300"/>
              </a:solidFill>
            </a:endParaRPr>
          </a:p>
        </p:txBody>
      </p:sp>
      <p:pic>
        <p:nvPicPr>
          <p:cNvPr id="10" name="Picture 9" descr="AO012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916113"/>
            <a:ext cx="1512887" cy="1512887"/>
          </a:xfrm>
          <a:prstGeom prst="rect">
            <a:avLst/>
          </a:prstGeom>
          <a:noFill/>
        </p:spPr>
      </p:pic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2051050" y="2492375"/>
            <a:ext cx="5329238" cy="50323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 "/>
            </a:pPr>
            <a:r>
              <a:rPr lang="pl-PL">
                <a:solidFill>
                  <a:srgbClr val="000000"/>
                </a:solidFill>
              </a:rPr>
              <a:t>Ciała Łatwopalne np. </a:t>
            </a:r>
            <a:r>
              <a:rPr lang="pl-PL">
                <a:solidFill>
                  <a:srgbClr val="FF3300"/>
                </a:solidFill>
              </a:rPr>
              <a:t>zapałki, siarka</a:t>
            </a:r>
            <a:endParaRPr lang="en-US">
              <a:solidFill>
                <a:srgbClr val="FF3300"/>
              </a:solidFill>
            </a:endParaRPr>
          </a:p>
        </p:txBody>
      </p:sp>
      <p:pic>
        <p:nvPicPr>
          <p:cNvPr id="12" name="Picture 12" descr="AO013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6725" y="3500438"/>
            <a:ext cx="1428750" cy="1428750"/>
          </a:xfrm>
          <a:prstGeom prst="rect">
            <a:avLst/>
          </a:prstGeom>
          <a:noFill/>
        </p:spPr>
      </p:pic>
      <p:pic>
        <p:nvPicPr>
          <p:cNvPr id="13" name="Picture 13" descr="AO015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5013325"/>
            <a:ext cx="1428750" cy="1428750"/>
          </a:xfrm>
          <a:prstGeom prst="rect">
            <a:avLst/>
          </a:prstGeom>
          <a:noFill/>
        </p:spPr>
      </p:pic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2124075" y="3860800"/>
            <a:ext cx="5329238" cy="50323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 "/>
            </a:pPr>
            <a:r>
              <a:rPr lang="pl-PL">
                <a:solidFill>
                  <a:srgbClr val="000000"/>
                </a:solidFill>
              </a:rPr>
              <a:t>Podatne na samozapalenie się np. </a:t>
            </a:r>
            <a:r>
              <a:rPr lang="pl-PL">
                <a:solidFill>
                  <a:srgbClr val="FF3300"/>
                </a:solidFill>
              </a:rPr>
              <a:t>biały lub żółty fosfor, magnez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2124075" y="5300663"/>
            <a:ext cx="5329238" cy="50323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 "/>
            </a:pPr>
            <a:r>
              <a:rPr lang="pl-PL">
                <a:solidFill>
                  <a:srgbClr val="000000"/>
                </a:solidFill>
              </a:rPr>
              <a:t>Palne w kontakcie z wodą np. </a:t>
            </a:r>
            <a:r>
              <a:rPr lang="pl-PL">
                <a:solidFill>
                  <a:srgbClr val="FF3300"/>
                </a:solidFill>
              </a:rPr>
              <a:t>sód, karbit</a:t>
            </a:r>
            <a:endParaRPr lang="en-US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b="1" dirty="0"/>
              <a:t>Klasyfikacja materiałów niebezpiecznych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8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25000" lnSpcReduction="20000"/>
          </a:bodyPr>
          <a:lstStyle/>
          <a:p>
            <a:pPr marL="118872" indent="0">
              <a:buNone/>
            </a:pPr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41338" y="1519238"/>
            <a:ext cx="8027987" cy="290512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defTabSz="995363" eaLnBrk="1" hangingPunct="1"/>
            <a:r>
              <a:rPr lang="pl-PL" sz="2000" b="1">
                <a:solidFill>
                  <a:srgbClr val="000000"/>
                </a:solidFill>
              </a:rPr>
              <a:t>Klasyfikacja</a:t>
            </a:r>
            <a:endParaRPr lang="de-DE" sz="2000" b="1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916238" y="1844675"/>
            <a:ext cx="5976937" cy="4318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 "/>
            </a:pPr>
            <a:r>
              <a:rPr lang="pl-PL" sz="1900">
                <a:solidFill>
                  <a:srgbClr val="000000"/>
                </a:solidFill>
              </a:rPr>
              <a:t>Klasa 5 – Substancje Utleniające w tym 2 Podklasy:</a:t>
            </a:r>
            <a:endParaRPr lang="en-US" sz="1900">
              <a:solidFill>
                <a:srgbClr val="FF3300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266950" y="2997200"/>
            <a:ext cx="5329238" cy="50323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 "/>
            </a:pPr>
            <a:r>
              <a:rPr lang="pl-PL">
                <a:solidFill>
                  <a:srgbClr val="000000"/>
                </a:solidFill>
              </a:rPr>
              <a:t>Utleniacze np. </a:t>
            </a:r>
            <a:r>
              <a:rPr lang="pl-PL">
                <a:solidFill>
                  <a:srgbClr val="FF3300"/>
                </a:solidFill>
              </a:rPr>
              <a:t>wybielacze, wapno, nawozy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195513" y="4508500"/>
            <a:ext cx="5329237" cy="50323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 "/>
            </a:pPr>
            <a:r>
              <a:rPr lang="pl-PL">
                <a:solidFill>
                  <a:srgbClr val="000000"/>
                </a:solidFill>
              </a:rPr>
              <a:t>Nadtlenki organiczne</a:t>
            </a:r>
            <a:endParaRPr lang="en-US">
              <a:solidFill>
                <a:srgbClr val="FF3300"/>
              </a:solidFill>
            </a:endParaRPr>
          </a:p>
        </p:txBody>
      </p:sp>
      <p:pic>
        <p:nvPicPr>
          <p:cNvPr id="12" name="Picture 11" descr="AO016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2565400"/>
            <a:ext cx="1428750" cy="1428750"/>
          </a:xfrm>
          <a:prstGeom prst="rect">
            <a:avLst/>
          </a:prstGeom>
          <a:noFill/>
        </p:spPr>
      </p:pic>
      <p:pic>
        <p:nvPicPr>
          <p:cNvPr id="13" name="Picture 12" descr="AO017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4149725"/>
            <a:ext cx="1428750" cy="1428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b="1" dirty="0"/>
              <a:t>Klasyfikacja materiałów niebezpiecznych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9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25000" lnSpcReduction="20000"/>
          </a:bodyPr>
          <a:lstStyle/>
          <a:p>
            <a:pPr marL="118872" indent="0">
              <a:buNone/>
            </a:pPr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41338" y="1519238"/>
            <a:ext cx="8027987" cy="290512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defTabSz="995363" eaLnBrk="1" hangingPunct="1"/>
            <a:r>
              <a:rPr lang="pl-PL" sz="2000" b="1">
                <a:solidFill>
                  <a:srgbClr val="000000"/>
                </a:solidFill>
              </a:rPr>
              <a:t>Klasyfikacja</a:t>
            </a:r>
            <a:endParaRPr lang="de-DE" sz="2000" b="1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339975" y="1844675"/>
            <a:ext cx="6553200" cy="4318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 "/>
            </a:pPr>
            <a:r>
              <a:rPr lang="pl-PL" sz="1900">
                <a:solidFill>
                  <a:srgbClr val="000000"/>
                </a:solidFill>
              </a:rPr>
              <a:t>Klasa 6 – Substancje Trujące i Zakaźne w tym 2 Podklasy:</a:t>
            </a:r>
            <a:endParaRPr lang="en-US" sz="1900">
              <a:solidFill>
                <a:srgbClr val="FF3300"/>
              </a:solidFill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266950" y="2997200"/>
            <a:ext cx="5329238" cy="50323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 "/>
            </a:pPr>
            <a:r>
              <a:rPr lang="pl-PL">
                <a:solidFill>
                  <a:srgbClr val="000000"/>
                </a:solidFill>
              </a:rPr>
              <a:t>Substancje Trujące np. </a:t>
            </a:r>
            <a:r>
              <a:rPr lang="pl-PL">
                <a:solidFill>
                  <a:srgbClr val="FF3300"/>
                </a:solidFill>
              </a:rPr>
              <a:t>cyjanek, arszenik, strychnina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484438" y="4508500"/>
            <a:ext cx="5329237" cy="50323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 "/>
            </a:pPr>
            <a:r>
              <a:rPr lang="pl-PL">
                <a:solidFill>
                  <a:srgbClr val="000000"/>
                </a:solidFill>
              </a:rPr>
              <a:t>Substancje Zakaźne np. </a:t>
            </a:r>
            <a:r>
              <a:rPr lang="pl-PL">
                <a:solidFill>
                  <a:srgbClr val="FF3300"/>
                </a:solidFill>
              </a:rPr>
              <a:t>wirusy, bakterie, szczepionki lub produkty biologiczne znane jako powodujące choroby ludzi lub zwierząt (HIV, grzybice, wścieklizny); zalicza się tu też odpady medyczne</a:t>
            </a:r>
            <a:endParaRPr lang="en-US">
              <a:solidFill>
                <a:srgbClr val="FF3300"/>
              </a:solidFill>
            </a:endParaRPr>
          </a:p>
        </p:txBody>
      </p:sp>
      <p:pic>
        <p:nvPicPr>
          <p:cNvPr id="12" name="Picture 9" descr="AO0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2492375"/>
            <a:ext cx="1439862" cy="1439863"/>
          </a:xfrm>
          <a:prstGeom prst="rect">
            <a:avLst/>
          </a:prstGeom>
          <a:noFill/>
        </p:spPr>
      </p:pic>
      <p:pic>
        <p:nvPicPr>
          <p:cNvPr id="13" name="Picture 10" descr="AO0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4292600"/>
            <a:ext cx="1439862" cy="14398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ł">
  <a:themeElements>
    <a:clrScheme name="Moduł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ł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2401</TotalTime>
  <Words>2142</Words>
  <Application>Microsoft Office PowerPoint</Application>
  <PresentationFormat>Pokaz na ekranie (4:3)</PresentationFormat>
  <Paragraphs>277</Paragraphs>
  <Slides>28</Slides>
  <Notes>28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7" baseType="lpstr">
      <vt:lpstr>Arial</vt:lpstr>
      <vt:lpstr>Arial Black</vt:lpstr>
      <vt:lpstr>Calibri</vt:lpstr>
      <vt:lpstr>Corbel</vt:lpstr>
      <vt:lpstr>Times New Roman</vt:lpstr>
      <vt:lpstr>Wingdings</vt:lpstr>
      <vt:lpstr>Wingdings 2</vt:lpstr>
      <vt:lpstr>Wingdings 3</vt:lpstr>
      <vt:lpstr>Moduł</vt:lpstr>
      <vt:lpstr>TEMAT 13:  Materiały niebezpieczne</vt:lpstr>
      <vt:lpstr>MATERIAŁ NAUCZANIA</vt:lpstr>
      <vt:lpstr>Wstęp</vt:lpstr>
      <vt:lpstr>Definicja</vt:lpstr>
      <vt:lpstr>Klasyfikacja materiałów niebezpiecznych</vt:lpstr>
      <vt:lpstr>Klasyfikacja materiałów niebezpiecznych</vt:lpstr>
      <vt:lpstr>Klasyfikacja materiałów niebezpiecznych</vt:lpstr>
      <vt:lpstr>Klasyfikacja materiałów niebezpiecznych</vt:lpstr>
      <vt:lpstr>Klasyfikacja materiałów niebezpiecznych</vt:lpstr>
      <vt:lpstr>Klasyfikacja materiałów niebezpiecznych</vt:lpstr>
      <vt:lpstr>Klasyfikacja materiałów niebezpiecznych</vt:lpstr>
      <vt:lpstr>Klasyfikacja materiałów niebezpiecznych</vt:lpstr>
      <vt:lpstr>Klasyfikacja materiałów niebezpiecznych</vt:lpstr>
      <vt:lpstr>Klasyfikacja materiałów niebezpiecznych</vt:lpstr>
      <vt:lpstr>Klasyfikacja materiałów niebezpiecznych</vt:lpstr>
      <vt:lpstr>Klasyfikacja materiałów niebezpiecznych</vt:lpstr>
      <vt:lpstr>Zagrożenia chemiczne</vt:lpstr>
      <vt:lpstr>Zagrożenia chemiczne</vt:lpstr>
      <vt:lpstr>Zagrożenia chemiczne</vt:lpstr>
      <vt:lpstr>Zagrożenia chemiczne</vt:lpstr>
      <vt:lpstr>Źródła zagrożeń chemicznych, radiacyjnych, biologicznych</vt:lpstr>
      <vt:lpstr>Źródła zagrożeń chemicznych, radiacyjnych, biologicznych</vt:lpstr>
      <vt:lpstr>Źródła zagrożeń chemicznych, radiacyjnych, biologicznych</vt:lpstr>
      <vt:lpstr>Rozprzestrzenianie się uwalnianych podczas katastrof  i awarii materiałów niebezpiecznych,</vt:lpstr>
      <vt:lpstr>Rozprzestrzenianie się uwalnianych podczas katastrof  i awarii materiałów niebezpiecznych,</vt:lpstr>
      <vt:lpstr>Oddziaływanie materiałów niebezpiecznych na człowieka, środowisko</vt:lpstr>
      <vt:lpstr>Oddziaływanie materiałów niebezpiecznych na człowieka, środowisko</vt:lpstr>
      <vt:lpstr>BIBLIOGRAFIA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godles</dc:creator>
  <cp:lastModifiedBy>m.wroblewski</cp:lastModifiedBy>
  <cp:revision>265</cp:revision>
  <dcterms:created xsi:type="dcterms:W3CDTF">2014-03-01T12:20:49Z</dcterms:created>
  <dcterms:modified xsi:type="dcterms:W3CDTF">2021-10-10T18:01:14Z</dcterms:modified>
</cp:coreProperties>
</file>