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284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3504" y="146304"/>
            <a:ext cx="10972800" cy="75895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246888"/>
            <a:ext cx="10515600" cy="53949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400" b="1">
                <a:solidFill>
                  <a:srgbClr val="FFFFFF"/>
                </a:solidFill>
                <a:latin typeface="Arial"/>
              </a:defRPr>
            </a:pPr>
            <a:r>
              <a:t>Ubezpieczenia upraw – od dopłat do odporności rynku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58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73883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9187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4490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979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9509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00401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05704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1008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11631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12161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12691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132222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137525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14282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14813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153436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158739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164043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16934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17465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179953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185257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190560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19586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20116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0" y="206471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0" y="211775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217078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0" y="22238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0" y="22768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0" y="232989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0" y="238292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0" y="243596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0" y="24889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0" y="25420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0" y="259506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0" y="264810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0" y="270113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0" y="275417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0" y="28072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0" y="286024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0" y="291327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0" y="296631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0" y="301934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0" y="30723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0" y="312541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0" y="317845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0" y="323148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0" y="328452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0" y="33375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0" y="339059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0" y="344363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349666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35497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0" y="36027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0" y="365577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0" y="370880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0" y="376184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0" y="38148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0" y="386791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0" y="392094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0" y="397398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0" y="402701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0" y="40800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0" y="41330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0" y="418612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0" y="423915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0" y="429219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0" y="43452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0" y="439826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0" y="445129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0" y="450433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0" y="455736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0" y="46104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0" y="46634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0" y="471647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0" y="476951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0" y="482254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0" y="48755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84"/>
          <p:cNvSpPr/>
          <p:nvPr/>
        </p:nvSpPr>
        <p:spPr>
          <a:xfrm>
            <a:off x="0" y="49286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0" y="498165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0" y="503468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0" y="508772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0" y="51407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89"/>
          <p:cNvSpPr/>
          <p:nvPr/>
        </p:nvSpPr>
        <p:spPr>
          <a:xfrm>
            <a:off x="0" y="51937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0" y="524682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91"/>
          <p:cNvSpPr/>
          <p:nvPr/>
        </p:nvSpPr>
        <p:spPr>
          <a:xfrm>
            <a:off x="0" y="529986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0" y="535289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93"/>
          <p:cNvSpPr/>
          <p:nvPr/>
        </p:nvSpPr>
        <p:spPr>
          <a:xfrm>
            <a:off x="0" y="54059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0" y="54589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95"/>
          <p:cNvSpPr/>
          <p:nvPr/>
        </p:nvSpPr>
        <p:spPr>
          <a:xfrm>
            <a:off x="0" y="551200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0" y="556503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Rectangle 97"/>
          <p:cNvSpPr/>
          <p:nvPr/>
        </p:nvSpPr>
        <p:spPr>
          <a:xfrm>
            <a:off x="0" y="561807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0" y="56711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/>
          <p:cNvSpPr/>
          <p:nvPr/>
        </p:nvSpPr>
        <p:spPr>
          <a:xfrm>
            <a:off x="0" y="57241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ectangle 100"/>
          <p:cNvSpPr/>
          <p:nvPr/>
        </p:nvSpPr>
        <p:spPr>
          <a:xfrm>
            <a:off x="0" y="577717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101"/>
          <p:cNvSpPr/>
          <p:nvPr/>
        </p:nvSpPr>
        <p:spPr>
          <a:xfrm>
            <a:off x="0" y="583021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0" y="588324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0" y="59362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ectangle 104"/>
          <p:cNvSpPr/>
          <p:nvPr/>
        </p:nvSpPr>
        <p:spPr>
          <a:xfrm>
            <a:off x="0" y="59893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ectangle 105"/>
          <p:cNvSpPr/>
          <p:nvPr/>
        </p:nvSpPr>
        <p:spPr>
          <a:xfrm>
            <a:off x="0" y="604235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106"/>
          <p:cNvSpPr/>
          <p:nvPr/>
        </p:nvSpPr>
        <p:spPr>
          <a:xfrm>
            <a:off x="0" y="609539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0" y="614842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Rectangle 108"/>
          <p:cNvSpPr/>
          <p:nvPr/>
        </p:nvSpPr>
        <p:spPr>
          <a:xfrm>
            <a:off x="0" y="62014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/>
          <p:cNvSpPr/>
          <p:nvPr/>
        </p:nvSpPr>
        <p:spPr>
          <a:xfrm>
            <a:off x="0" y="62544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ectangle 110"/>
          <p:cNvSpPr/>
          <p:nvPr/>
        </p:nvSpPr>
        <p:spPr>
          <a:xfrm>
            <a:off x="0" y="630753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ectangle 111"/>
          <p:cNvSpPr/>
          <p:nvPr/>
        </p:nvSpPr>
        <p:spPr>
          <a:xfrm>
            <a:off x="0" y="636056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Rectangle 112"/>
          <p:cNvSpPr/>
          <p:nvPr/>
        </p:nvSpPr>
        <p:spPr>
          <a:xfrm>
            <a:off x="0" y="641360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13"/>
          <p:cNvSpPr/>
          <p:nvPr/>
        </p:nvSpPr>
        <p:spPr>
          <a:xfrm>
            <a:off x="0" y="64666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Rectangle 114"/>
          <p:cNvSpPr/>
          <p:nvPr/>
        </p:nvSpPr>
        <p:spPr>
          <a:xfrm>
            <a:off x="594360" y="6510528"/>
            <a:ext cx="11155680" cy="11887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TextBox 116"/>
          <p:cNvSpPr txBox="1"/>
          <p:nvPr/>
        </p:nvSpPr>
        <p:spPr>
          <a:xfrm>
            <a:off x="11521440" y="6556248"/>
            <a:ext cx="320040" cy="1828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algn="r"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670948" y="984808"/>
            <a:ext cx="11079091" cy="504754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800" b="1">
                <a:solidFill>
                  <a:srgbClr val="1C361D"/>
                </a:solidFill>
                <a:latin typeface="Arial"/>
              </a:defRPr>
            </a:pPr>
            <a:r>
              <a:rPr dirty="0" err="1"/>
              <a:t>Ryzyka</a:t>
            </a:r>
            <a:r>
              <a:rPr dirty="0"/>
              <a:t>, </a:t>
            </a:r>
            <a:r>
              <a:rPr dirty="0" err="1"/>
              <a:t>szkodowość</a:t>
            </a:r>
            <a:r>
              <a:rPr dirty="0"/>
              <a:t>, </a:t>
            </a:r>
            <a:r>
              <a:rPr dirty="0" err="1"/>
              <a:t>likwidacja</a:t>
            </a:r>
            <a:r>
              <a:rPr dirty="0"/>
              <a:t> </a:t>
            </a:r>
            <a:r>
              <a:rPr dirty="0" err="1"/>
              <a:t>szkód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przyszły</a:t>
            </a:r>
            <a:r>
              <a:rPr dirty="0"/>
              <a:t> model </a:t>
            </a:r>
            <a:r>
              <a:rPr dirty="0" err="1"/>
              <a:t>ochrony</a:t>
            </a:r>
            <a:endParaRPr dirty="0"/>
          </a:p>
        </p:txBody>
      </p:sp>
      <p:sp>
        <p:nvSpPr>
          <p:cNvPr id="119" name="TextBox 118"/>
          <p:cNvSpPr txBox="1"/>
          <p:nvPr/>
        </p:nvSpPr>
        <p:spPr>
          <a:xfrm>
            <a:off x="670949" y="2615184"/>
            <a:ext cx="10241280" cy="38404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000" b="0">
                <a:solidFill>
                  <a:srgbClr val="1C361D"/>
                </a:solidFill>
                <a:latin typeface="Arial"/>
              </a:defRPr>
            </a:pPr>
            <a:r>
              <a:rPr dirty="0"/>
              <a:t>❖  </a:t>
            </a:r>
            <a:r>
              <a:rPr dirty="0" err="1"/>
              <a:t>Pytanie</a:t>
            </a:r>
            <a:r>
              <a:rPr dirty="0"/>
              <a:t> </a:t>
            </a:r>
            <a:r>
              <a:rPr dirty="0" err="1"/>
              <a:t>strategiczne</a:t>
            </a:r>
            <a:endParaRPr dirty="0"/>
          </a:p>
        </p:txBody>
      </p:sp>
      <p:sp>
        <p:nvSpPr>
          <p:cNvPr id="120" name="TextBox 119"/>
          <p:cNvSpPr txBox="1"/>
          <p:nvPr/>
        </p:nvSpPr>
        <p:spPr>
          <a:xfrm>
            <a:off x="670949" y="3125209"/>
            <a:ext cx="9464040" cy="10515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300" b="0">
                <a:solidFill>
                  <a:srgbClr val="1C361D"/>
                </a:solidFill>
                <a:latin typeface="Arial"/>
              </a:defRPr>
            </a:pPr>
            <a:r>
              <a:rPr dirty="0"/>
              <a:t>Jak </a:t>
            </a:r>
            <a:r>
              <a:rPr dirty="0" err="1"/>
              <a:t>połączyć</a:t>
            </a:r>
            <a:r>
              <a:rPr dirty="0"/>
              <a:t> </a:t>
            </a:r>
            <a:r>
              <a:rPr dirty="0" err="1"/>
              <a:t>dostępność</a:t>
            </a:r>
            <a:r>
              <a:rPr dirty="0"/>
              <a:t> polis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rolników</a:t>
            </a:r>
            <a:r>
              <a:rPr dirty="0"/>
              <a:t> z </a:t>
            </a:r>
            <a:r>
              <a:rPr dirty="0" err="1"/>
              <a:t>ekonomiczną</a:t>
            </a:r>
            <a:r>
              <a:rPr dirty="0"/>
              <a:t> </a:t>
            </a:r>
            <a:r>
              <a:rPr dirty="0" err="1"/>
              <a:t>stabilnością</a:t>
            </a:r>
            <a:r>
              <a:rPr dirty="0"/>
              <a:t> </a:t>
            </a:r>
            <a:r>
              <a:rPr dirty="0" err="1"/>
              <a:t>ubezpieczycieli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skuteczną</a:t>
            </a:r>
            <a:r>
              <a:rPr dirty="0"/>
              <a:t> </a:t>
            </a:r>
            <a:r>
              <a:rPr dirty="0" err="1"/>
              <a:t>prewencją</a:t>
            </a:r>
            <a:r>
              <a:rPr dirty="0"/>
              <a:t>?</a:t>
            </a:r>
          </a:p>
        </p:txBody>
      </p:sp>
      <p:sp>
        <p:nvSpPr>
          <p:cNvPr id="121" name="Rounded Rectangle 120"/>
          <p:cNvSpPr/>
          <p:nvPr/>
        </p:nvSpPr>
        <p:spPr>
          <a:xfrm>
            <a:off x="717405" y="4024649"/>
            <a:ext cx="10351008" cy="466344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TextBox 121"/>
          <p:cNvSpPr txBox="1"/>
          <p:nvPr/>
        </p:nvSpPr>
        <p:spPr>
          <a:xfrm>
            <a:off x="775337" y="4145889"/>
            <a:ext cx="9976104" cy="29260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1C361D"/>
                </a:solidFill>
                <a:latin typeface="Arial"/>
              </a:defRPr>
            </a:pPr>
            <a:r>
              <a:t>Teza:  Dopłata do składki nie zastępuje poprawnej taryfy, danych i reasekuracji.</a:t>
            </a:r>
          </a:p>
        </p:txBody>
      </p:sp>
      <p:pic>
        <p:nvPicPr>
          <p:cNvPr id="123" name="Picture 8">
            <a:extLst>
              <a:ext uri="{FF2B5EF4-FFF2-40B4-BE49-F238E27FC236}">
                <a16:creationId xmlns:a16="http://schemas.microsoft.com/office/drawing/2014/main" id="{9B05FF2B-6814-16C4-128B-4A8224AFF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223" y="4858574"/>
            <a:ext cx="5467113" cy="198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" name="TextBox 119">
            <a:extLst>
              <a:ext uri="{FF2B5EF4-FFF2-40B4-BE49-F238E27FC236}">
                <a16:creationId xmlns:a16="http://schemas.microsoft.com/office/drawing/2014/main" id="{4E51DD05-6691-CDEC-88A8-3463CDDE4E30}"/>
              </a:ext>
            </a:extLst>
          </p:cNvPr>
          <p:cNvSpPr txBox="1"/>
          <p:nvPr/>
        </p:nvSpPr>
        <p:spPr>
          <a:xfrm>
            <a:off x="775337" y="5373013"/>
            <a:ext cx="9464040" cy="427809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300" b="0">
                <a:solidFill>
                  <a:srgbClr val="1C361D"/>
                </a:solidFill>
                <a:latin typeface="Arial"/>
              </a:defRPr>
            </a:pPr>
            <a:r>
              <a:rPr lang="pl-PL" b="1" i="1" dirty="0"/>
              <a:t>dr hab. Krzysztof Łyskawa, prof. UEP</a:t>
            </a:r>
            <a:endParaRPr b="1" i="1" dirty="0"/>
          </a:p>
        </p:txBody>
      </p:sp>
      <p:pic>
        <p:nvPicPr>
          <p:cNvPr id="128" name="Obraz 5" descr="ZNAK Q_OK_foto.jpg">
            <a:extLst>
              <a:ext uri="{FF2B5EF4-FFF2-40B4-BE49-F238E27FC236}">
                <a16:creationId xmlns:a16="http://schemas.microsoft.com/office/drawing/2014/main" id="{EE48EECA-728C-4EE5-C9E7-EF6A1F25F16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1597" y="5034686"/>
            <a:ext cx="1057840" cy="113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3504" y="146304"/>
            <a:ext cx="10972800" cy="75895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246888"/>
            <a:ext cx="10515600" cy="53949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400" b="1">
                <a:solidFill>
                  <a:srgbClr val="FFFFFF"/>
                </a:solidFill>
                <a:latin typeface="Arial"/>
              </a:defRPr>
            </a:pPr>
            <a:r>
              <a:t>Polski model ubezpieczeń dotowanych w 2026 r.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58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73883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9187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4490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979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9509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00401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05704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1008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11631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12161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12691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132222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137525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14282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14813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153436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158739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164043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16934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17465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179953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185257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190560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19586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20116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0" y="206471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0" y="211775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217078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0" y="22238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0" y="22768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0" y="232989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0" y="238292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0" y="243596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0" y="24889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0" y="25420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0" y="259506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0" y="264810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0" y="270113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0" y="275417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0" y="28072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0" y="286024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0" y="291327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0" y="296631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0" y="301934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0" y="30723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0" y="312541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0" y="317845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0" y="323148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0" y="328452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0" y="33375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0" y="339059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0" y="344363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349666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35497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0" y="36027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0" y="365577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0" y="370880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0" y="376184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0" y="38148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0" y="386791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0" y="392094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0" y="397398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0" y="402701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0" y="40800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0" y="41330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0" y="418612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0" y="423915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0" y="429219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0" y="43452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0" y="439826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0" y="445129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0" y="450433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0" y="455736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0" y="46104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0" y="46634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0" y="471647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0" y="476951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0" y="482254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0" y="48755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84"/>
          <p:cNvSpPr/>
          <p:nvPr/>
        </p:nvSpPr>
        <p:spPr>
          <a:xfrm>
            <a:off x="0" y="49286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0" y="498165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0" y="503468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0" y="508772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0" y="51407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89"/>
          <p:cNvSpPr/>
          <p:nvPr/>
        </p:nvSpPr>
        <p:spPr>
          <a:xfrm>
            <a:off x="0" y="51937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0" y="524682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91"/>
          <p:cNvSpPr/>
          <p:nvPr/>
        </p:nvSpPr>
        <p:spPr>
          <a:xfrm>
            <a:off x="0" y="529986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0" y="535289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93"/>
          <p:cNvSpPr/>
          <p:nvPr/>
        </p:nvSpPr>
        <p:spPr>
          <a:xfrm>
            <a:off x="0" y="54059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0" y="54589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95"/>
          <p:cNvSpPr/>
          <p:nvPr/>
        </p:nvSpPr>
        <p:spPr>
          <a:xfrm>
            <a:off x="0" y="551200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0" y="556503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Rectangle 97"/>
          <p:cNvSpPr/>
          <p:nvPr/>
        </p:nvSpPr>
        <p:spPr>
          <a:xfrm>
            <a:off x="0" y="561807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0" y="56711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/>
          <p:cNvSpPr/>
          <p:nvPr/>
        </p:nvSpPr>
        <p:spPr>
          <a:xfrm>
            <a:off x="0" y="57241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ectangle 100"/>
          <p:cNvSpPr/>
          <p:nvPr/>
        </p:nvSpPr>
        <p:spPr>
          <a:xfrm>
            <a:off x="0" y="577717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101"/>
          <p:cNvSpPr/>
          <p:nvPr/>
        </p:nvSpPr>
        <p:spPr>
          <a:xfrm>
            <a:off x="0" y="583021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0" y="588324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0" y="59362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ectangle 104"/>
          <p:cNvSpPr/>
          <p:nvPr/>
        </p:nvSpPr>
        <p:spPr>
          <a:xfrm>
            <a:off x="0" y="59893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ectangle 105"/>
          <p:cNvSpPr/>
          <p:nvPr/>
        </p:nvSpPr>
        <p:spPr>
          <a:xfrm>
            <a:off x="0" y="604235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106"/>
          <p:cNvSpPr/>
          <p:nvPr/>
        </p:nvSpPr>
        <p:spPr>
          <a:xfrm>
            <a:off x="0" y="609539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0" y="614842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Rectangle 108"/>
          <p:cNvSpPr/>
          <p:nvPr/>
        </p:nvSpPr>
        <p:spPr>
          <a:xfrm>
            <a:off x="0" y="62014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/>
          <p:cNvSpPr/>
          <p:nvPr/>
        </p:nvSpPr>
        <p:spPr>
          <a:xfrm>
            <a:off x="0" y="62544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ectangle 110"/>
          <p:cNvSpPr/>
          <p:nvPr/>
        </p:nvSpPr>
        <p:spPr>
          <a:xfrm>
            <a:off x="0" y="630753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ectangle 111"/>
          <p:cNvSpPr/>
          <p:nvPr/>
        </p:nvSpPr>
        <p:spPr>
          <a:xfrm>
            <a:off x="0" y="636056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Rectangle 112"/>
          <p:cNvSpPr/>
          <p:nvPr/>
        </p:nvSpPr>
        <p:spPr>
          <a:xfrm>
            <a:off x="0" y="641360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13"/>
          <p:cNvSpPr/>
          <p:nvPr/>
        </p:nvSpPr>
        <p:spPr>
          <a:xfrm>
            <a:off x="0" y="64666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Rectangle 114"/>
          <p:cNvSpPr/>
          <p:nvPr/>
        </p:nvSpPr>
        <p:spPr>
          <a:xfrm>
            <a:off x="594360" y="6510528"/>
            <a:ext cx="11155680" cy="11887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TextBox 115"/>
          <p:cNvSpPr txBox="1"/>
          <p:nvPr/>
        </p:nvSpPr>
        <p:spPr>
          <a:xfrm>
            <a:off x="713232" y="6547104"/>
            <a:ext cx="10698480" cy="210312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t>Źródła: ustawa z 7.07.2005 r. (ze zm.); MRiRW (2026); GUS, Rocznik Statystyczny Rolnictwa 2025, tab. 157.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11521440" y="6556248"/>
            <a:ext cx="320040" cy="1828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algn="r"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60120" y="1188720"/>
            <a:ext cx="10241280" cy="38404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000" b="0">
                <a:solidFill>
                  <a:srgbClr val="1C361D"/>
                </a:solidFill>
                <a:latin typeface="Arial"/>
              </a:defRPr>
            </a:pPr>
            <a:r>
              <a:t>❖  Mechanizm publiczno-prywatny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987552" y="1618488"/>
            <a:ext cx="3294887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ounded Rectangle 119"/>
          <p:cNvSpPr/>
          <p:nvPr/>
        </p:nvSpPr>
        <p:spPr>
          <a:xfrm>
            <a:off x="987552" y="1618488"/>
            <a:ext cx="3294887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TextBox 120"/>
          <p:cNvSpPr txBox="1"/>
          <p:nvPr/>
        </p:nvSpPr>
        <p:spPr>
          <a:xfrm>
            <a:off x="1152144" y="1773936"/>
            <a:ext cx="2974847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rPr dirty="0" err="1"/>
              <a:t>Państwo</a:t>
            </a:r>
            <a:endParaRPr dirty="0"/>
          </a:p>
        </p:txBody>
      </p:sp>
      <p:sp>
        <p:nvSpPr>
          <p:cNvPr id="122" name="TextBox 121"/>
          <p:cNvSpPr txBox="1"/>
          <p:nvPr/>
        </p:nvSpPr>
        <p:spPr>
          <a:xfrm>
            <a:off x="1170432" y="2569464"/>
            <a:ext cx="2910840" cy="265200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dirty="0"/>
              <a:t>Dopłata do </a:t>
            </a:r>
            <a:r>
              <a:rPr dirty="0" err="1"/>
              <a:t>kwalifikowanej</a:t>
            </a:r>
            <a:r>
              <a:rPr dirty="0"/>
              <a:t> </a:t>
            </a:r>
            <a:r>
              <a:rPr dirty="0" err="1"/>
              <a:t>składki</a:t>
            </a:r>
            <a:r>
              <a:rPr dirty="0"/>
              <a:t>: 65%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spełnieniu</a:t>
            </a:r>
            <a:r>
              <a:rPr dirty="0"/>
              <a:t> </a:t>
            </a:r>
            <a:r>
              <a:rPr dirty="0" err="1"/>
              <a:t>ustawowych</a:t>
            </a:r>
            <a:r>
              <a:rPr dirty="0"/>
              <a:t> </a:t>
            </a:r>
            <a:r>
              <a:rPr dirty="0" err="1"/>
              <a:t>warunków</a:t>
            </a:r>
            <a:r>
              <a:rPr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dirty="0"/>
              <a:t>Ramy </a:t>
            </a:r>
            <a:r>
              <a:rPr dirty="0" err="1"/>
              <a:t>regulacyjne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współfinansowanie</a:t>
            </a:r>
            <a:r>
              <a:rPr dirty="0"/>
              <a:t> </a:t>
            </a:r>
            <a:r>
              <a:rPr dirty="0" err="1"/>
              <a:t>wybranych</a:t>
            </a:r>
            <a:r>
              <a:rPr dirty="0"/>
              <a:t> </a:t>
            </a:r>
            <a:r>
              <a:rPr dirty="0" err="1"/>
              <a:t>strat</a:t>
            </a:r>
            <a:r>
              <a:rPr dirty="0"/>
              <a:t>.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4447032" y="1618488"/>
            <a:ext cx="3294887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Rounded Rectangle 123"/>
          <p:cNvSpPr/>
          <p:nvPr/>
        </p:nvSpPr>
        <p:spPr>
          <a:xfrm>
            <a:off x="4447032" y="1618488"/>
            <a:ext cx="3294887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TextBox 124"/>
          <p:cNvSpPr txBox="1"/>
          <p:nvPr/>
        </p:nvSpPr>
        <p:spPr>
          <a:xfrm>
            <a:off x="4611624" y="1773936"/>
            <a:ext cx="2974847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Rolnik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629912" y="2569464"/>
            <a:ext cx="2910840" cy="195181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dirty="0" err="1"/>
              <a:t>Wybór</a:t>
            </a:r>
            <a:r>
              <a:rPr dirty="0"/>
              <a:t> </a:t>
            </a:r>
            <a:r>
              <a:rPr dirty="0" err="1"/>
              <a:t>ryzyka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polisy</a:t>
            </a:r>
            <a:r>
              <a:rPr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dirty="0" err="1"/>
              <a:t>Zapłata</a:t>
            </a:r>
            <a:r>
              <a:rPr dirty="0"/>
              <a:t> </a:t>
            </a:r>
            <a:r>
              <a:rPr dirty="0" err="1"/>
              <a:t>części</a:t>
            </a:r>
            <a:r>
              <a:rPr dirty="0"/>
              <a:t> </a:t>
            </a:r>
            <a:r>
              <a:rPr dirty="0" err="1"/>
              <a:t>składki</a:t>
            </a:r>
            <a:r>
              <a:rPr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dirty="0" err="1"/>
              <a:t>Odpowiedzialność</a:t>
            </a:r>
            <a:r>
              <a:rPr dirty="0"/>
              <a:t> za </a:t>
            </a:r>
            <a:r>
              <a:rPr dirty="0" err="1"/>
              <a:t>informacje</a:t>
            </a:r>
            <a:r>
              <a:rPr dirty="0"/>
              <a:t> o </a:t>
            </a:r>
            <a:r>
              <a:rPr dirty="0" err="1"/>
              <a:t>uprawie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działania</a:t>
            </a:r>
            <a:r>
              <a:rPr dirty="0"/>
              <a:t> </a:t>
            </a:r>
            <a:r>
              <a:rPr dirty="0" err="1"/>
              <a:t>prewencyjne</a:t>
            </a:r>
            <a:r>
              <a:rPr dirty="0"/>
              <a:t>.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7906512" y="1618488"/>
            <a:ext cx="3294887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Rounded Rectangle 127"/>
          <p:cNvSpPr/>
          <p:nvPr/>
        </p:nvSpPr>
        <p:spPr>
          <a:xfrm>
            <a:off x="7906512" y="1618488"/>
            <a:ext cx="3294887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9" name="TextBox 128"/>
          <p:cNvSpPr txBox="1"/>
          <p:nvPr/>
        </p:nvSpPr>
        <p:spPr>
          <a:xfrm>
            <a:off x="8071104" y="1773936"/>
            <a:ext cx="2974847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rPr dirty="0" err="1"/>
              <a:t>Zakład</a:t>
            </a:r>
            <a:r>
              <a:rPr dirty="0"/>
              <a:t> </a:t>
            </a:r>
            <a:r>
              <a:rPr dirty="0" err="1"/>
              <a:t>ubezpieczeń</a:t>
            </a:r>
            <a:endParaRPr dirty="0"/>
          </a:p>
        </p:txBody>
      </p:sp>
      <p:sp>
        <p:nvSpPr>
          <p:cNvPr id="130" name="TextBox 129"/>
          <p:cNvSpPr txBox="1"/>
          <p:nvPr/>
        </p:nvSpPr>
        <p:spPr>
          <a:xfrm>
            <a:off x="8089391" y="2569464"/>
            <a:ext cx="2910840" cy="1544012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dirty="0" err="1"/>
              <a:t>Taryfikacja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selekcja</a:t>
            </a:r>
            <a:r>
              <a:rPr dirty="0"/>
              <a:t> </a:t>
            </a:r>
            <a:r>
              <a:rPr dirty="0" err="1"/>
              <a:t>ryzyk</a:t>
            </a:r>
            <a:r>
              <a:rPr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dirty="0" err="1"/>
              <a:t>Budowa</a:t>
            </a:r>
            <a:r>
              <a:rPr dirty="0"/>
              <a:t> </a:t>
            </a:r>
            <a:r>
              <a:rPr dirty="0" err="1"/>
              <a:t>portfela</a:t>
            </a:r>
            <a:r>
              <a:rPr dirty="0"/>
              <a:t>, </a:t>
            </a:r>
            <a:r>
              <a:rPr dirty="0" err="1"/>
              <a:t>likwidacja</a:t>
            </a:r>
            <a:r>
              <a:rPr dirty="0"/>
              <a:t> </a:t>
            </a:r>
            <a:r>
              <a:rPr dirty="0" err="1"/>
              <a:t>szkód</a:t>
            </a:r>
            <a:r>
              <a:rPr dirty="0"/>
              <a:t>, </a:t>
            </a:r>
            <a:r>
              <a:rPr dirty="0" err="1"/>
              <a:t>kapitał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reasekuracja</a:t>
            </a:r>
            <a:r>
              <a:rPr dirty="0"/>
              <a:t>.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1005840" y="5961888"/>
            <a:ext cx="10351008" cy="466344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2" name="TextBox 131"/>
          <p:cNvSpPr txBox="1"/>
          <p:nvPr/>
        </p:nvSpPr>
        <p:spPr>
          <a:xfrm>
            <a:off x="1188720" y="6053327"/>
            <a:ext cx="9976104" cy="29260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1C361D"/>
                </a:solidFill>
                <a:latin typeface="Arial"/>
              </a:defRPr>
            </a:pPr>
            <a:r>
              <a:t>Skala:  2024 r.: ok. 3,813 mln ha ubezpieczonych upraw i 209 250 umów (GUS).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3504" y="146304"/>
            <a:ext cx="10972800" cy="75895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246888"/>
            <a:ext cx="10515600" cy="53949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400" b="1">
                <a:solidFill>
                  <a:srgbClr val="FFFFFF"/>
                </a:solidFill>
                <a:latin typeface="Arial"/>
              </a:defRPr>
            </a:pPr>
            <a:r>
              <a:t>Problemy wskazywane przez ubezpieczycieli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58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73883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9187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4490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979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9509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00401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05704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1008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11631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12161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12691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132222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137525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14282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14813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153436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158739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164043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16934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17465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179953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185257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190560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19586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20116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0" y="206471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0" y="211775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217078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0" y="22238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0" y="22768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0" y="232989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0" y="238292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0" y="243596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0" y="24889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0" y="25420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0" y="259506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0" y="264810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0" y="270113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0" y="275417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0" y="28072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0" y="286024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0" y="291327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0" y="296631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0" y="301934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0" y="30723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0" y="312541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0" y="317845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0" y="323148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0" y="328452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0" y="33375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0" y="339059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0" y="344363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349666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35497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0" y="36027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0" y="365577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0" y="370880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0" y="376184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0" y="38148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0" y="386791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0" y="392094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0" y="397398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0" y="402701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0" y="40800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0" y="41330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0" y="418612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0" y="423915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0" y="429219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0" y="43452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0" y="439826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0" y="445129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0" y="450433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0" y="455736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0" y="46104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0" y="46634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0" y="471647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0" y="476951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0" y="482254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0" y="48755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84"/>
          <p:cNvSpPr/>
          <p:nvPr/>
        </p:nvSpPr>
        <p:spPr>
          <a:xfrm>
            <a:off x="0" y="49286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0" y="498165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0" y="503468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0" y="508772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0" y="51407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89"/>
          <p:cNvSpPr/>
          <p:nvPr/>
        </p:nvSpPr>
        <p:spPr>
          <a:xfrm>
            <a:off x="0" y="51937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0" y="524682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91"/>
          <p:cNvSpPr/>
          <p:nvPr/>
        </p:nvSpPr>
        <p:spPr>
          <a:xfrm>
            <a:off x="0" y="529986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0" y="535289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93"/>
          <p:cNvSpPr/>
          <p:nvPr/>
        </p:nvSpPr>
        <p:spPr>
          <a:xfrm>
            <a:off x="0" y="54059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0" y="54589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95"/>
          <p:cNvSpPr/>
          <p:nvPr/>
        </p:nvSpPr>
        <p:spPr>
          <a:xfrm>
            <a:off x="0" y="551200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0" y="556503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Rectangle 97"/>
          <p:cNvSpPr/>
          <p:nvPr/>
        </p:nvSpPr>
        <p:spPr>
          <a:xfrm>
            <a:off x="0" y="561807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0" y="56711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/>
          <p:cNvSpPr/>
          <p:nvPr/>
        </p:nvSpPr>
        <p:spPr>
          <a:xfrm>
            <a:off x="0" y="57241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ectangle 100"/>
          <p:cNvSpPr/>
          <p:nvPr/>
        </p:nvSpPr>
        <p:spPr>
          <a:xfrm>
            <a:off x="0" y="577717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101"/>
          <p:cNvSpPr/>
          <p:nvPr/>
        </p:nvSpPr>
        <p:spPr>
          <a:xfrm>
            <a:off x="0" y="583021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0" y="588324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0" y="59362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ectangle 104"/>
          <p:cNvSpPr/>
          <p:nvPr/>
        </p:nvSpPr>
        <p:spPr>
          <a:xfrm>
            <a:off x="0" y="59893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ectangle 105"/>
          <p:cNvSpPr/>
          <p:nvPr/>
        </p:nvSpPr>
        <p:spPr>
          <a:xfrm>
            <a:off x="0" y="604235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106"/>
          <p:cNvSpPr/>
          <p:nvPr/>
        </p:nvSpPr>
        <p:spPr>
          <a:xfrm>
            <a:off x="0" y="609539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0" y="614842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Rectangle 108"/>
          <p:cNvSpPr/>
          <p:nvPr/>
        </p:nvSpPr>
        <p:spPr>
          <a:xfrm>
            <a:off x="0" y="62014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/>
          <p:cNvSpPr/>
          <p:nvPr/>
        </p:nvSpPr>
        <p:spPr>
          <a:xfrm>
            <a:off x="0" y="62544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ectangle 110"/>
          <p:cNvSpPr/>
          <p:nvPr/>
        </p:nvSpPr>
        <p:spPr>
          <a:xfrm>
            <a:off x="0" y="630753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ectangle 111"/>
          <p:cNvSpPr/>
          <p:nvPr/>
        </p:nvSpPr>
        <p:spPr>
          <a:xfrm>
            <a:off x="0" y="636056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Rectangle 112"/>
          <p:cNvSpPr/>
          <p:nvPr/>
        </p:nvSpPr>
        <p:spPr>
          <a:xfrm>
            <a:off x="0" y="641360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13"/>
          <p:cNvSpPr/>
          <p:nvPr/>
        </p:nvSpPr>
        <p:spPr>
          <a:xfrm>
            <a:off x="0" y="64666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Rectangle 114"/>
          <p:cNvSpPr/>
          <p:nvPr/>
        </p:nvSpPr>
        <p:spPr>
          <a:xfrm>
            <a:off x="594360" y="6510528"/>
            <a:ext cx="11155680" cy="11887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TextBox 115"/>
          <p:cNvSpPr txBox="1"/>
          <p:nvPr/>
        </p:nvSpPr>
        <p:spPr>
          <a:xfrm>
            <a:off x="713232" y="6547104"/>
            <a:ext cx="10698480" cy="210312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t>Źródła: Janc (2008, 2012) – diagnoza historyczna; EFRWP (2022); opracowanie eksperckie (2026).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11521440" y="6556248"/>
            <a:ext cx="320040" cy="1828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algn="r"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60120" y="1179576"/>
            <a:ext cx="10241280" cy="38404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000" b="0">
                <a:solidFill>
                  <a:srgbClr val="1C361D"/>
                </a:solidFill>
                <a:latin typeface="Arial"/>
              </a:defRPr>
            </a:pPr>
            <a:r>
              <a:t>❖  Pięć trwałych wyzwań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335024" y="1627632"/>
            <a:ext cx="228600" cy="427809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300" b="0">
                <a:solidFill>
                  <a:srgbClr val="C0AE55"/>
                </a:solidFill>
                <a:latin typeface="Arial"/>
              </a:defRPr>
            </a:pPr>
            <a:r>
              <a:t>▪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627632" y="1627632"/>
            <a:ext cx="9829800" cy="381643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Niedoszacowanie</a:t>
            </a:r>
            <a:r>
              <a:rPr sz="2000" dirty="0"/>
              <a:t> </a:t>
            </a:r>
            <a:r>
              <a:rPr sz="2000" dirty="0" err="1"/>
              <a:t>ryzyka</a:t>
            </a:r>
            <a:r>
              <a:rPr sz="2000" dirty="0"/>
              <a:t> </a:t>
            </a:r>
            <a:r>
              <a:rPr sz="2000" dirty="0" err="1"/>
              <a:t>suszy</a:t>
            </a:r>
            <a:endParaRPr sz="2000" dirty="0"/>
          </a:p>
        </p:txBody>
      </p:sp>
      <p:sp>
        <p:nvSpPr>
          <p:cNvPr id="121" name="TextBox 120"/>
          <p:cNvSpPr txBox="1"/>
          <p:nvPr/>
        </p:nvSpPr>
        <p:spPr>
          <a:xfrm>
            <a:off x="1645920" y="1984248"/>
            <a:ext cx="9646920" cy="3200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0">
                <a:solidFill>
                  <a:srgbClr val="5A685D"/>
                </a:solidFill>
                <a:latin typeface="Arial"/>
              </a:defRPr>
            </a:pPr>
            <a:r>
              <a:rPr lang="pl-PL" sz="1600" dirty="0"/>
              <a:t>MASOWY, PRZESTRZENNIE SKORELOWANY CHARAKTER STRAT; TRUDNA TARYFIKACJA.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335024" y="2496312"/>
            <a:ext cx="228600" cy="427809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300" b="0">
                <a:solidFill>
                  <a:srgbClr val="C0AE55"/>
                </a:solidFill>
                <a:latin typeface="Arial"/>
              </a:defRPr>
            </a:pPr>
            <a:r>
              <a:t>▪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1627632" y="2496312"/>
            <a:ext cx="9829800" cy="381643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1C361D"/>
                </a:solidFill>
                <a:latin typeface="Arial"/>
              </a:defRPr>
            </a:pPr>
            <a:r>
              <a:rPr sz="2000"/>
              <a:t>Selekcja ryzyk przez nabywców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645920" y="2852928"/>
            <a:ext cx="9646920" cy="3200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0">
                <a:solidFill>
                  <a:srgbClr val="5A685D"/>
                </a:solidFill>
                <a:latin typeface="Arial"/>
              </a:defRPr>
            </a:pPr>
            <a:r>
              <a:rPr lang="pl-PL" sz="1600" dirty="0"/>
              <a:t>KONCENTRACJA SPRZEDAŻY NA WYBRANYCH UPRAWACH I ZDARZENIACH.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1335024" y="3364991"/>
            <a:ext cx="228600" cy="427809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300" b="0">
                <a:solidFill>
                  <a:srgbClr val="C0AE55"/>
                </a:solidFill>
                <a:latin typeface="Arial"/>
              </a:defRPr>
            </a:pPr>
            <a:r>
              <a:t>▪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627632" y="3364991"/>
            <a:ext cx="9829800" cy="381643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Niestabilność</a:t>
            </a:r>
            <a:r>
              <a:rPr sz="2000" dirty="0"/>
              <a:t> </a:t>
            </a:r>
            <a:r>
              <a:rPr sz="2000" dirty="0" err="1"/>
              <a:t>akumulacji</a:t>
            </a:r>
            <a:r>
              <a:rPr sz="2000" dirty="0"/>
              <a:t> </a:t>
            </a:r>
            <a:r>
              <a:rPr sz="2000" dirty="0" err="1"/>
              <a:t>szkód</a:t>
            </a:r>
            <a:r>
              <a:rPr lang="pl-PL" sz="2000" dirty="0"/>
              <a:t> – ryzyko systemowe</a:t>
            </a:r>
            <a:endParaRPr sz="2000" dirty="0"/>
          </a:p>
        </p:txBody>
      </p:sp>
      <p:sp>
        <p:nvSpPr>
          <p:cNvPr id="127" name="TextBox 126"/>
          <p:cNvSpPr txBox="1"/>
          <p:nvPr/>
        </p:nvSpPr>
        <p:spPr>
          <a:xfrm>
            <a:off x="1645920" y="3721607"/>
            <a:ext cx="9646920" cy="3200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0">
                <a:solidFill>
                  <a:srgbClr val="5A685D"/>
                </a:solidFill>
                <a:latin typeface="Arial"/>
              </a:defRPr>
            </a:pPr>
            <a:r>
              <a:rPr lang="pl-PL" sz="1600" dirty="0"/>
              <a:t>PRZYMROZKI, GRAD I SUSZA MOGĄ UDERZYĆ W WIELE POLIS RÓWNOCZEŚNIE.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335024" y="4233672"/>
            <a:ext cx="228600" cy="427809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300" b="0">
                <a:solidFill>
                  <a:srgbClr val="C0AE55"/>
                </a:solidFill>
                <a:latin typeface="Arial"/>
              </a:defRPr>
            </a:pPr>
            <a:r>
              <a:t>▪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1627632" y="4233672"/>
            <a:ext cx="9829800" cy="381643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1C361D"/>
                </a:solidFill>
                <a:latin typeface="Arial"/>
              </a:defRPr>
            </a:pPr>
            <a:r>
              <a:rPr sz="2000"/>
              <a:t>Koszty dowodowe i likwidacyjne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1645920" y="4590288"/>
            <a:ext cx="9646920" cy="3200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0">
                <a:solidFill>
                  <a:srgbClr val="5A685D"/>
                </a:solidFill>
                <a:latin typeface="Arial"/>
              </a:defRPr>
            </a:pPr>
            <a:r>
              <a:rPr lang="pl-PL" sz="1600" dirty="0"/>
              <a:t>POTRZEBA WIELU RZECZOZNAWCÓW I SPÓJNEJ METODYKI OCENY PLONU.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335024" y="5102352"/>
            <a:ext cx="228600" cy="427809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300" b="0">
                <a:solidFill>
                  <a:srgbClr val="C0AE55"/>
                </a:solidFill>
                <a:latin typeface="Arial"/>
              </a:defRPr>
            </a:pPr>
            <a:r>
              <a:t>▪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627632" y="5102352"/>
            <a:ext cx="9829800" cy="381643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1C361D"/>
                </a:solidFill>
                <a:latin typeface="Arial"/>
              </a:defRPr>
            </a:pPr>
            <a:r>
              <a:rPr sz="2000"/>
              <a:t>Niepewność wsparcia katastroficznego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645920" y="5458968"/>
            <a:ext cx="9646920" cy="3200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0">
                <a:solidFill>
                  <a:srgbClr val="5A685D"/>
                </a:solidFill>
                <a:latin typeface="Arial"/>
              </a:defRPr>
            </a:pPr>
            <a:r>
              <a:rPr lang="pl-PL" sz="1600" dirty="0"/>
              <a:t>KOSZT REASEKURACJI I FINANSOWANIE SKRAJNYCH SEZONÓW.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3504" y="146304"/>
            <a:ext cx="10972800" cy="75895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246888"/>
            <a:ext cx="10515600" cy="53949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400" b="1">
                <a:solidFill>
                  <a:srgbClr val="FFFFFF"/>
                </a:solidFill>
                <a:latin typeface="Arial"/>
              </a:defRPr>
            </a:pPr>
            <a:r>
              <a:t>Zmienność szkodowości – wyzwanie dla kapitału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58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73883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9187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4490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979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9509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00401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05704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1008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11631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12161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12691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132222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137525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14282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14813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153436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158739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164043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16934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17465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179953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185257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190560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19586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20116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0" y="206471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0" y="211775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217078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0" y="22238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0" y="22768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0" y="232989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0" y="238292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0" y="243596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0" y="24889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0" y="25420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0" y="259506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0" y="264810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0" y="270113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0" y="275417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0" y="28072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0" y="286024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0" y="291327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0" y="296631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0" y="301934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0" y="30723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0" y="312541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0" y="317845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0" y="323148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0" y="328452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0" y="33375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0" y="339059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0" y="344363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349666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35497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0" y="36027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0" y="365577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0" y="370880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0" y="376184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0" y="38148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0" y="386791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0" y="392094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0" y="397398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0" y="402701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0" y="40800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0" y="41330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0" y="418612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0" y="423915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0" y="429219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0" y="43452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0" y="439826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0" y="445129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0" y="450433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0" y="455736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0" y="46104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0" y="46634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0" y="471647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0" y="476951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0" y="482254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0" y="48755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84"/>
          <p:cNvSpPr/>
          <p:nvPr/>
        </p:nvSpPr>
        <p:spPr>
          <a:xfrm>
            <a:off x="0" y="49286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0" y="498165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0" y="503468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0" y="508772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0" y="51407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89"/>
          <p:cNvSpPr/>
          <p:nvPr/>
        </p:nvSpPr>
        <p:spPr>
          <a:xfrm>
            <a:off x="0" y="51937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0" y="524682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91"/>
          <p:cNvSpPr/>
          <p:nvPr/>
        </p:nvSpPr>
        <p:spPr>
          <a:xfrm>
            <a:off x="0" y="529986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0" y="535289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93"/>
          <p:cNvSpPr/>
          <p:nvPr/>
        </p:nvSpPr>
        <p:spPr>
          <a:xfrm>
            <a:off x="0" y="54059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0" y="54589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95"/>
          <p:cNvSpPr/>
          <p:nvPr/>
        </p:nvSpPr>
        <p:spPr>
          <a:xfrm>
            <a:off x="0" y="551200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0" y="556503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Rectangle 97"/>
          <p:cNvSpPr/>
          <p:nvPr/>
        </p:nvSpPr>
        <p:spPr>
          <a:xfrm>
            <a:off x="0" y="561807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0" y="56711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/>
          <p:cNvSpPr/>
          <p:nvPr/>
        </p:nvSpPr>
        <p:spPr>
          <a:xfrm>
            <a:off x="0" y="57241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ectangle 100"/>
          <p:cNvSpPr/>
          <p:nvPr/>
        </p:nvSpPr>
        <p:spPr>
          <a:xfrm>
            <a:off x="0" y="577717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101"/>
          <p:cNvSpPr/>
          <p:nvPr/>
        </p:nvSpPr>
        <p:spPr>
          <a:xfrm>
            <a:off x="0" y="583021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0" y="588324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0" y="59362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ectangle 104"/>
          <p:cNvSpPr/>
          <p:nvPr/>
        </p:nvSpPr>
        <p:spPr>
          <a:xfrm>
            <a:off x="0" y="59893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ectangle 105"/>
          <p:cNvSpPr/>
          <p:nvPr/>
        </p:nvSpPr>
        <p:spPr>
          <a:xfrm>
            <a:off x="0" y="604235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106"/>
          <p:cNvSpPr/>
          <p:nvPr/>
        </p:nvSpPr>
        <p:spPr>
          <a:xfrm>
            <a:off x="0" y="609539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0" y="614842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Rectangle 108"/>
          <p:cNvSpPr/>
          <p:nvPr/>
        </p:nvSpPr>
        <p:spPr>
          <a:xfrm>
            <a:off x="0" y="62014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/>
          <p:cNvSpPr/>
          <p:nvPr/>
        </p:nvSpPr>
        <p:spPr>
          <a:xfrm>
            <a:off x="0" y="62544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ectangle 110"/>
          <p:cNvSpPr/>
          <p:nvPr/>
        </p:nvSpPr>
        <p:spPr>
          <a:xfrm>
            <a:off x="0" y="630753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ectangle 111"/>
          <p:cNvSpPr/>
          <p:nvPr/>
        </p:nvSpPr>
        <p:spPr>
          <a:xfrm>
            <a:off x="0" y="636056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Rectangle 112"/>
          <p:cNvSpPr/>
          <p:nvPr/>
        </p:nvSpPr>
        <p:spPr>
          <a:xfrm>
            <a:off x="0" y="641360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13"/>
          <p:cNvSpPr/>
          <p:nvPr/>
        </p:nvSpPr>
        <p:spPr>
          <a:xfrm>
            <a:off x="0" y="64666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Rectangle 114"/>
          <p:cNvSpPr/>
          <p:nvPr/>
        </p:nvSpPr>
        <p:spPr>
          <a:xfrm>
            <a:off x="594360" y="6510528"/>
            <a:ext cx="11155680" cy="11887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TextBox 116"/>
          <p:cNvSpPr txBox="1"/>
          <p:nvPr/>
        </p:nvSpPr>
        <p:spPr>
          <a:xfrm>
            <a:off x="11521440" y="6556248"/>
            <a:ext cx="320040" cy="1828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algn="r"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60120" y="1124712"/>
            <a:ext cx="10241280" cy="38404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000" b="0">
                <a:solidFill>
                  <a:srgbClr val="1C361D"/>
                </a:solidFill>
                <a:latin typeface="Arial"/>
              </a:defRPr>
            </a:pPr>
            <a:r>
              <a:t>❖  Nie wystarcza średnia z kilku sezonów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987552" y="1618488"/>
            <a:ext cx="3294887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ounded Rectangle 119"/>
          <p:cNvSpPr/>
          <p:nvPr/>
        </p:nvSpPr>
        <p:spPr>
          <a:xfrm>
            <a:off x="987552" y="1618488"/>
            <a:ext cx="3294887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TextBox 120"/>
          <p:cNvSpPr txBox="1"/>
          <p:nvPr/>
        </p:nvSpPr>
        <p:spPr>
          <a:xfrm>
            <a:off x="1152144" y="1773936"/>
            <a:ext cx="2974847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Częstość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170432" y="2569464"/>
            <a:ext cx="2910840" cy="1863523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Wzrost</a:t>
            </a:r>
            <a:r>
              <a:rPr sz="2000" dirty="0"/>
              <a:t> </a:t>
            </a:r>
            <a:r>
              <a:rPr sz="2000" dirty="0" err="1"/>
              <a:t>liczby</a:t>
            </a:r>
            <a:r>
              <a:rPr sz="2000" dirty="0"/>
              <a:t> </a:t>
            </a:r>
            <a:r>
              <a:rPr sz="2000" dirty="0" err="1"/>
              <a:t>zgłoszeń</a:t>
            </a:r>
            <a:r>
              <a:rPr sz="2000" dirty="0"/>
              <a:t> </a:t>
            </a:r>
            <a:r>
              <a:rPr sz="2000" dirty="0" err="1"/>
              <a:t>zależy</a:t>
            </a:r>
            <a:r>
              <a:rPr sz="2000" dirty="0"/>
              <a:t> od </a:t>
            </a:r>
            <a:r>
              <a:rPr sz="2000" dirty="0" err="1"/>
              <a:t>sezonu</a:t>
            </a:r>
            <a:r>
              <a:rPr sz="2000" dirty="0"/>
              <a:t>, </a:t>
            </a:r>
            <a:r>
              <a:rPr sz="2000" dirty="0" err="1"/>
              <a:t>fazy</a:t>
            </a:r>
            <a:r>
              <a:rPr sz="2000" dirty="0"/>
              <a:t> </a:t>
            </a:r>
            <a:r>
              <a:rPr sz="2000" dirty="0" err="1"/>
              <a:t>wegetacji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warunków</a:t>
            </a:r>
            <a:r>
              <a:rPr sz="2000" dirty="0"/>
              <a:t> </a:t>
            </a:r>
            <a:r>
              <a:rPr sz="2000" dirty="0" err="1"/>
              <a:t>regionalnych</a:t>
            </a:r>
            <a:r>
              <a:rPr sz="2000" dirty="0"/>
              <a:t>.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4447032" y="1618488"/>
            <a:ext cx="3294887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Rounded Rectangle 123"/>
          <p:cNvSpPr/>
          <p:nvPr/>
        </p:nvSpPr>
        <p:spPr>
          <a:xfrm>
            <a:off x="4447032" y="1618488"/>
            <a:ext cx="3294887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TextBox 124"/>
          <p:cNvSpPr txBox="1"/>
          <p:nvPr/>
        </p:nvSpPr>
        <p:spPr>
          <a:xfrm>
            <a:off x="4611624" y="1773936"/>
            <a:ext cx="2974847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Wielkość szkód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629912" y="2569464"/>
            <a:ext cx="2910840" cy="2825325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Wielkość</a:t>
            </a:r>
            <a:r>
              <a:rPr sz="2000" dirty="0"/>
              <a:t> </a:t>
            </a:r>
            <a:r>
              <a:rPr sz="2000" dirty="0" err="1"/>
              <a:t>ubytku</a:t>
            </a:r>
            <a:r>
              <a:rPr sz="2000" dirty="0"/>
              <a:t> </a:t>
            </a:r>
            <a:r>
              <a:rPr sz="2000" dirty="0" err="1"/>
              <a:t>plonu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cena</a:t>
            </a:r>
            <a:r>
              <a:rPr sz="2000" dirty="0"/>
              <a:t> </a:t>
            </a:r>
            <a:r>
              <a:rPr sz="2000" dirty="0" err="1"/>
              <a:t>uprawy</a:t>
            </a:r>
            <a:r>
              <a:rPr sz="2000" dirty="0"/>
              <a:t> </a:t>
            </a:r>
            <a:r>
              <a:rPr sz="2000" dirty="0" err="1"/>
              <a:t>zmieniają</a:t>
            </a:r>
            <a:r>
              <a:rPr sz="2000" dirty="0"/>
              <a:t> </a:t>
            </a:r>
            <a:r>
              <a:rPr sz="2000" dirty="0" err="1"/>
              <a:t>się</a:t>
            </a:r>
            <a:r>
              <a:rPr sz="2000" dirty="0"/>
              <a:t>. </a:t>
            </a:r>
            <a:endParaRPr lang="pl-PL" sz="2000" dirty="0"/>
          </a:p>
          <a:p>
            <a:pPr>
              <a:lnSpc>
                <a:spcPct val="150000"/>
              </a:lnSpc>
              <a:spcAft>
                <a:spcPts val="300"/>
              </a:spcAft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/>
              <a:t>Jeden </a:t>
            </a:r>
            <a:r>
              <a:rPr sz="2000" dirty="0" err="1"/>
              <a:t>sezon</a:t>
            </a:r>
            <a:r>
              <a:rPr sz="2000" dirty="0"/>
              <a:t> </a:t>
            </a:r>
            <a:r>
              <a:rPr sz="2000" dirty="0" err="1"/>
              <a:t>może</a:t>
            </a:r>
            <a:r>
              <a:rPr sz="2000" dirty="0"/>
              <a:t> </a:t>
            </a:r>
            <a:r>
              <a:rPr sz="2000" dirty="0" err="1"/>
              <a:t>zdominować</a:t>
            </a:r>
            <a:r>
              <a:rPr sz="2000" dirty="0"/>
              <a:t> </a:t>
            </a:r>
            <a:r>
              <a:rPr sz="2000" dirty="0" err="1"/>
              <a:t>wynik</a:t>
            </a:r>
            <a:r>
              <a:rPr sz="2000" dirty="0"/>
              <a:t> </a:t>
            </a:r>
            <a:r>
              <a:rPr sz="2000" dirty="0" err="1"/>
              <a:t>portfela</a:t>
            </a:r>
            <a:r>
              <a:rPr sz="2000" dirty="0"/>
              <a:t>.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7906512" y="1618488"/>
            <a:ext cx="3294887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Rounded Rectangle 127"/>
          <p:cNvSpPr/>
          <p:nvPr/>
        </p:nvSpPr>
        <p:spPr>
          <a:xfrm>
            <a:off x="7906512" y="1618488"/>
            <a:ext cx="3294887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9" name="TextBox 128"/>
          <p:cNvSpPr txBox="1"/>
          <p:nvPr/>
        </p:nvSpPr>
        <p:spPr>
          <a:xfrm>
            <a:off x="8071104" y="1773936"/>
            <a:ext cx="2974847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Akumulacja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8089391" y="2569464"/>
            <a:ext cx="2910840" cy="23251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/>
              <a:t>Zdarzenia klimatyczne obejmują jednocześnie wiele pól – klasyczny efekt dywersyfikacji jest ograniczony.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1005840" y="5961888"/>
            <a:ext cx="10351008" cy="466344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2" name="TextBox 131"/>
          <p:cNvSpPr txBox="1"/>
          <p:nvPr/>
        </p:nvSpPr>
        <p:spPr>
          <a:xfrm>
            <a:off x="1188720" y="6053327"/>
            <a:ext cx="9976104" cy="29260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1C361D"/>
                </a:solidFill>
                <a:latin typeface="Arial"/>
              </a:defRPr>
            </a:pPr>
            <a:r>
              <a:rPr dirty="0" err="1"/>
              <a:t>Rekomendacja</a:t>
            </a:r>
            <a:r>
              <a:rPr dirty="0"/>
              <a:t>:  Analiza PML/</a:t>
            </a:r>
            <a:r>
              <a:rPr dirty="0" err="1"/>
              <a:t>TVaR</a:t>
            </a:r>
            <a:r>
              <a:rPr dirty="0"/>
              <a:t>, </a:t>
            </a:r>
            <a:r>
              <a:rPr dirty="0" err="1"/>
              <a:t>modeli</a:t>
            </a:r>
            <a:r>
              <a:rPr dirty="0"/>
              <a:t> </a:t>
            </a:r>
            <a:r>
              <a:rPr dirty="0" err="1"/>
              <a:t>suszy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akumulacji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poziomie</a:t>
            </a:r>
            <a:r>
              <a:rPr dirty="0"/>
              <a:t> </a:t>
            </a:r>
            <a:r>
              <a:rPr dirty="0" err="1"/>
              <a:t>działek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3504" y="146304"/>
            <a:ext cx="10972800" cy="75895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246888"/>
            <a:ext cx="10515600" cy="53949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400" b="1">
                <a:solidFill>
                  <a:srgbClr val="FFFFFF"/>
                </a:solidFill>
                <a:latin typeface="Arial"/>
              </a:defRPr>
            </a:pPr>
            <a:r>
              <a:t>Likwidacja szkód i ryzyko nadużyć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58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73883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9187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4490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979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9509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00401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05704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1008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11631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12161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12691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132222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137525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14282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14813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153436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158739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164043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16934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17465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179953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185257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190560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19586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20116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0" y="206471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0" y="211775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217078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0" y="22238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0" y="22768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0" y="232989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0" y="238292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0" y="243596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0" y="24889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0" y="25420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0" y="259506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0" y="264810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0" y="270113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0" y="275417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0" y="28072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0" y="286024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0" y="291327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0" y="296631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0" y="301934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0" y="30723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0" y="312541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0" y="317845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0" y="323148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0" y="328452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0" y="33375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0" y="339059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0" y="344363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349666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35497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0" y="36027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0" y="365577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0" y="370880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0" y="376184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0" y="38148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0" y="386791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0" y="392094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0" y="397398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0" y="402701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0" y="40800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0" y="41330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0" y="418612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0" y="423915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0" y="429219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0" y="43452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0" y="439826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0" y="445129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0" y="450433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0" y="455736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0" y="46104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0" y="46634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0" y="471647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0" y="476951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0" y="482254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0" y="48755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84"/>
          <p:cNvSpPr/>
          <p:nvPr/>
        </p:nvSpPr>
        <p:spPr>
          <a:xfrm>
            <a:off x="0" y="49286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0" y="498165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0" y="503468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0" y="508772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0" y="51407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89"/>
          <p:cNvSpPr/>
          <p:nvPr/>
        </p:nvSpPr>
        <p:spPr>
          <a:xfrm>
            <a:off x="0" y="51937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0" y="524682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91"/>
          <p:cNvSpPr/>
          <p:nvPr/>
        </p:nvSpPr>
        <p:spPr>
          <a:xfrm>
            <a:off x="0" y="529986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0" y="535289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93"/>
          <p:cNvSpPr/>
          <p:nvPr/>
        </p:nvSpPr>
        <p:spPr>
          <a:xfrm>
            <a:off x="0" y="54059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0" y="54589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95"/>
          <p:cNvSpPr/>
          <p:nvPr/>
        </p:nvSpPr>
        <p:spPr>
          <a:xfrm>
            <a:off x="0" y="551200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0" y="556503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Rectangle 97"/>
          <p:cNvSpPr/>
          <p:nvPr/>
        </p:nvSpPr>
        <p:spPr>
          <a:xfrm>
            <a:off x="0" y="561807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0" y="56711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/>
          <p:cNvSpPr/>
          <p:nvPr/>
        </p:nvSpPr>
        <p:spPr>
          <a:xfrm>
            <a:off x="0" y="57241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ectangle 100"/>
          <p:cNvSpPr/>
          <p:nvPr/>
        </p:nvSpPr>
        <p:spPr>
          <a:xfrm>
            <a:off x="0" y="577717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101"/>
          <p:cNvSpPr/>
          <p:nvPr/>
        </p:nvSpPr>
        <p:spPr>
          <a:xfrm>
            <a:off x="0" y="583021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0" y="588324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0" y="59362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ectangle 104"/>
          <p:cNvSpPr/>
          <p:nvPr/>
        </p:nvSpPr>
        <p:spPr>
          <a:xfrm>
            <a:off x="0" y="59893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ectangle 105"/>
          <p:cNvSpPr/>
          <p:nvPr/>
        </p:nvSpPr>
        <p:spPr>
          <a:xfrm>
            <a:off x="0" y="604235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106"/>
          <p:cNvSpPr/>
          <p:nvPr/>
        </p:nvSpPr>
        <p:spPr>
          <a:xfrm>
            <a:off x="0" y="609539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0" y="614842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Rectangle 108"/>
          <p:cNvSpPr/>
          <p:nvPr/>
        </p:nvSpPr>
        <p:spPr>
          <a:xfrm>
            <a:off x="0" y="62014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/>
          <p:cNvSpPr/>
          <p:nvPr/>
        </p:nvSpPr>
        <p:spPr>
          <a:xfrm>
            <a:off x="0" y="62544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ectangle 110"/>
          <p:cNvSpPr/>
          <p:nvPr/>
        </p:nvSpPr>
        <p:spPr>
          <a:xfrm>
            <a:off x="0" y="630753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ectangle 111"/>
          <p:cNvSpPr/>
          <p:nvPr/>
        </p:nvSpPr>
        <p:spPr>
          <a:xfrm>
            <a:off x="0" y="636056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Rectangle 112"/>
          <p:cNvSpPr/>
          <p:nvPr/>
        </p:nvSpPr>
        <p:spPr>
          <a:xfrm>
            <a:off x="0" y="641360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13"/>
          <p:cNvSpPr/>
          <p:nvPr/>
        </p:nvSpPr>
        <p:spPr>
          <a:xfrm>
            <a:off x="0" y="64666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Rectangle 114"/>
          <p:cNvSpPr/>
          <p:nvPr/>
        </p:nvSpPr>
        <p:spPr>
          <a:xfrm>
            <a:off x="594360" y="6510528"/>
            <a:ext cx="11155680" cy="11887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TextBox 116"/>
          <p:cNvSpPr txBox="1"/>
          <p:nvPr/>
        </p:nvSpPr>
        <p:spPr>
          <a:xfrm>
            <a:off x="11521440" y="6556248"/>
            <a:ext cx="320040" cy="1828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algn="r"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60120" y="1188720"/>
            <a:ext cx="10241280" cy="38404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000" b="0">
                <a:solidFill>
                  <a:srgbClr val="1C361D"/>
                </a:solidFill>
                <a:latin typeface="Arial"/>
              </a:defRPr>
            </a:pPr>
            <a:r>
              <a:t>❖  Trudność dowodowa ≠ oszustwo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987552" y="1664208"/>
            <a:ext cx="3294887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ounded Rectangle 119"/>
          <p:cNvSpPr/>
          <p:nvPr/>
        </p:nvSpPr>
        <p:spPr>
          <a:xfrm>
            <a:off x="987552" y="1664208"/>
            <a:ext cx="3294887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TextBox 120"/>
          <p:cNvSpPr txBox="1"/>
          <p:nvPr/>
        </p:nvSpPr>
        <p:spPr>
          <a:xfrm>
            <a:off x="1152144" y="1819656"/>
            <a:ext cx="2974847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Szkoda i spór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170432" y="2615184"/>
            <a:ext cx="2910840" cy="2574551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Susza</a:t>
            </a:r>
            <a:r>
              <a:rPr sz="2000" dirty="0"/>
              <a:t>, </a:t>
            </a:r>
            <a:r>
              <a:rPr sz="2000" dirty="0" err="1"/>
              <a:t>choroba</a:t>
            </a:r>
            <a:r>
              <a:rPr sz="2000" dirty="0"/>
              <a:t> </a:t>
            </a:r>
            <a:r>
              <a:rPr sz="2000" dirty="0" err="1"/>
              <a:t>roślin</a:t>
            </a:r>
            <a:r>
              <a:rPr sz="2000" dirty="0"/>
              <a:t>, gleba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błędy</a:t>
            </a:r>
            <a:r>
              <a:rPr sz="2000" dirty="0"/>
              <a:t> </a:t>
            </a:r>
            <a:r>
              <a:rPr sz="2000" dirty="0" err="1"/>
              <a:t>agrotechniczne</a:t>
            </a:r>
            <a:r>
              <a:rPr sz="2000" dirty="0"/>
              <a:t> </a:t>
            </a:r>
            <a:r>
              <a:rPr sz="2000" dirty="0" err="1"/>
              <a:t>mogą</a:t>
            </a:r>
            <a:r>
              <a:rPr sz="2000" dirty="0"/>
              <a:t> </a:t>
            </a:r>
            <a:r>
              <a:rPr sz="2000" dirty="0" err="1"/>
              <a:t>dawać</a:t>
            </a:r>
            <a:r>
              <a:rPr sz="2000" dirty="0"/>
              <a:t> </a:t>
            </a:r>
            <a:r>
              <a:rPr sz="2000" dirty="0" err="1"/>
              <a:t>podobne</a:t>
            </a:r>
            <a:r>
              <a:rPr sz="2000" dirty="0"/>
              <a:t> </a:t>
            </a:r>
            <a:r>
              <a:rPr sz="2000" dirty="0" err="1"/>
              <a:t>objawy</a:t>
            </a:r>
            <a:r>
              <a:rPr sz="2000" dirty="0"/>
              <a:t>.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Spór</a:t>
            </a:r>
            <a:r>
              <a:rPr sz="2000" dirty="0"/>
              <a:t> </a:t>
            </a:r>
            <a:r>
              <a:rPr sz="2000" dirty="0" err="1"/>
              <a:t>metodologiczny</a:t>
            </a:r>
            <a:r>
              <a:rPr sz="2000" dirty="0"/>
              <a:t> </a:t>
            </a:r>
            <a:r>
              <a:rPr sz="2000" dirty="0" err="1"/>
              <a:t>nie</a:t>
            </a:r>
            <a:r>
              <a:rPr sz="2000" dirty="0"/>
              <a:t> </a:t>
            </a:r>
            <a:r>
              <a:rPr sz="2000" dirty="0" err="1"/>
              <a:t>przesądza</a:t>
            </a:r>
            <a:r>
              <a:rPr sz="2000" dirty="0"/>
              <a:t> o </a:t>
            </a:r>
            <a:r>
              <a:rPr sz="2000" dirty="0" err="1"/>
              <a:t>wyłudzeniu</a:t>
            </a:r>
            <a:r>
              <a:rPr sz="2000" dirty="0"/>
              <a:t>.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4447032" y="1664208"/>
            <a:ext cx="3294887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Rounded Rectangle 123"/>
          <p:cNvSpPr/>
          <p:nvPr/>
        </p:nvSpPr>
        <p:spPr>
          <a:xfrm>
            <a:off x="4447032" y="1664208"/>
            <a:ext cx="3294887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TextBox 124"/>
          <p:cNvSpPr txBox="1"/>
          <p:nvPr/>
        </p:nvSpPr>
        <p:spPr>
          <a:xfrm>
            <a:off x="4611624" y="1819656"/>
            <a:ext cx="2974847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Sygnały ostrzegawcze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629912" y="2615184"/>
            <a:ext cx="2910840" cy="2574551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Niespójny</a:t>
            </a:r>
            <a:r>
              <a:rPr sz="2000" dirty="0"/>
              <a:t> </a:t>
            </a:r>
            <a:r>
              <a:rPr sz="2000" dirty="0" err="1"/>
              <a:t>areał</a:t>
            </a:r>
            <a:r>
              <a:rPr sz="2000" dirty="0"/>
              <a:t>, </a:t>
            </a:r>
            <a:r>
              <a:rPr sz="2000" dirty="0" err="1"/>
              <a:t>dane</a:t>
            </a:r>
            <a:r>
              <a:rPr sz="2000" dirty="0"/>
              <a:t> o </a:t>
            </a:r>
            <a:r>
              <a:rPr sz="2000" dirty="0" err="1"/>
              <a:t>plonach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zbiorach</a:t>
            </a:r>
            <a:r>
              <a:rPr sz="2000" dirty="0"/>
              <a:t>, </a:t>
            </a:r>
            <a:r>
              <a:rPr sz="2000" dirty="0" err="1"/>
              <a:t>dokumentacja</a:t>
            </a:r>
            <a:r>
              <a:rPr sz="2000" dirty="0"/>
              <a:t> </a:t>
            </a:r>
            <a:r>
              <a:rPr sz="2000" dirty="0" err="1"/>
              <a:t>działek</a:t>
            </a:r>
            <a:r>
              <a:rPr sz="2000" dirty="0"/>
              <a:t> </a:t>
            </a:r>
            <a:r>
              <a:rPr sz="2000" dirty="0" err="1"/>
              <a:t>lub</a:t>
            </a:r>
            <a:r>
              <a:rPr sz="2000" dirty="0"/>
              <a:t> </a:t>
            </a:r>
            <a:r>
              <a:rPr sz="2000" dirty="0" err="1"/>
              <a:t>powtarzalne</a:t>
            </a:r>
            <a:r>
              <a:rPr sz="2000" dirty="0"/>
              <a:t> </a:t>
            </a:r>
            <a:r>
              <a:rPr sz="2000" dirty="0" err="1"/>
              <a:t>anomalie</a:t>
            </a:r>
            <a:r>
              <a:rPr sz="2000" dirty="0"/>
              <a:t> </a:t>
            </a:r>
            <a:r>
              <a:rPr sz="2000" dirty="0" err="1"/>
              <a:t>zgłoszeń</a:t>
            </a:r>
            <a:r>
              <a:rPr sz="2000" dirty="0"/>
              <a:t>.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/>
              <a:t>To </a:t>
            </a:r>
            <a:r>
              <a:rPr sz="2000" dirty="0" err="1"/>
              <a:t>przesłanki</a:t>
            </a:r>
            <a:r>
              <a:rPr sz="2000" dirty="0"/>
              <a:t> do </a:t>
            </a:r>
            <a:r>
              <a:rPr sz="2000" dirty="0" err="1"/>
              <a:t>sprawdzenia</a:t>
            </a:r>
            <a:r>
              <a:rPr sz="2000" dirty="0"/>
              <a:t>, </a:t>
            </a:r>
            <a:r>
              <a:rPr sz="2000" dirty="0" err="1"/>
              <a:t>nie</a:t>
            </a:r>
            <a:r>
              <a:rPr sz="2000" dirty="0"/>
              <a:t> </a:t>
            </a:r>
            <a:r>
              <a:rPr sz="2000" dirty="0" err="1"/>
              <a:t>dowód</a:t>
            </a:r>
            <a:r>
              <a:rPr sz="2000" dirty="0"/>
              <a:t> winy.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7906512" y="1664208"/>
            <a:ext cx="3294887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Rounded Rectangle 127"/>
          <p:cNvSpPr/>
          <p:nvPr/>
        </p:nvSpPr>
        <p:spPr>
          <a:xfrm>
            <a:off x="7906512" y="1664208"/>
            <a:ext cx="3294887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9" name="TextBox 128"/>
          <p:cNvSpPr txBox="1"/>
          <p:nvPr/>
        </p:nvSpPr>
        <p:spPr>
          <a:xfrm>
            <a:off x="8071104" y="1819656"/>
            <a:ext cx="2974847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Weryfikacja proporcjonalna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8089391" y="2615184"/>
            <a:ext cx="2910840" cy="195899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Ewidencja</a:t>
            </a:r>
            <a:r>
              <a:rPr sz="2000" dirty="0"/>
              <a:t> </a:t>
            </a:r>
            <a:r>
              <a:rPr sz="2000" dirty="0" err="1"/>
              <a:t>przestrzenna</a:t>
            </a:r>
            <a:r>
              <a:rPr sz="2000" dirty="0"/>
              <a:t>, </a:t>
            </a:r>
            <a:r>
              <a:rPr sz="2000" dirty="0" err="1"/>
              <a:t>satelity</a:t>
            </a:r>
            <a:r>
              <a:rPr sz="2000" dirty="0"/>
              <a:t>, </a:t>
            </a:r>
            <a:r>
              <a:rPr sz="2000" dirty="0" err="1"/>
              <a:t>zdjęcia</a:t>
            </a:r>
            <a:r>
              <a:rPr sz="2000" dirty="0"/>
              <a:t> z </a:t>
            </a:r>
            <a:r>
              <a:rPr sz="2000" dirty="0" err="1"/>
              <a:t>lokalizacją</a:t>
            </a:r>
            <a:r>
              <a:rPr sz="2000" dirty="0"/>
              <a:t>, </a:t>
            </a:r>
            <a:r>
              <a:rPr sz="2000" dirty="0" err="1"/>
              <a:t>inspekcje</a:t>
            </a:r>
            <a:r>
              <a:rPr sz="2000" dirty="0"/>
              <a:t> </a:t>
            </a:r>
            <a:r>
              <a:rPr sz="2000" dirty="0" err="1"/>
              <a:t>terenowe</a:t>
            </a:r>
            <a:endParaRPr lang="pl-PL" sz="2000" dirty="0"/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lang="pl-PL" sz="2000" dirty="0"/>
              <a:t>O</a:t>
            </a:r>
            <a:r>
              <a:rPr sz="2000" dirty="0" err="1"/>
              <a:t>dwołanie</a:t>
            </a:r>
            <a:r>
              <a:rPr sz="2000" dirty="0"/>
              <a:t> od </a:t>
            </a:r>
            <a:r>
              <a:rPr sz="2000" dirty="0" err="1"/>
              <a:t>decyzji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kontrola</a:t>
            </a:r>
            <a:r>
              <a:rPr sz="2000" dirty="0"/>
              <a:t> </a:t>
            </a:r>
            <a:r>
              <a:rPr sz="2000" dirty="0" err="1"/>
              <a:t>człowieka</a:t>
            </a:r>
            <a:r>
              <a:rPr sz="2000" dirty="0"/>
              <a:t>.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1005840" y="5961888"/>
            <a:ext cx="10351008" cy="466344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2" name="TextBox 131"/>
          <p:cNvSpPr txBox="1"/>
          <p:nvPr/>
        </p:nvSpPr>
        <p:spPr>
          <a:xfrm>
            <a:off x="1188720" y="6053327"/>
            <a:ext cx="9976104" cy="29260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1C361D"/>
                </a:solidFill>
                <a:latin typeface="Arial"/>
              </a:defRPr>
            </a:pPr>
            <a:r>
              <a:t>Zasada:  Nie przypisywać skali oszustw bez reprezentatywnych danych empirycznych.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3504" y="146304"/>
            <a:ext cx="10972800" cy="75895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246888"/>
            <a:ext cx="10515600" cy="53949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400" b="1">
                <a:solidFill>
                  <a:srgbClr val="FFFFFF"/>
                </a:solidFill>
                <a:latin typeface="Arial"/>
              </a:defRPr>
            </a:pPr>
            <a:r>
              <a:t>Sygnały rolników i problem dopłat do składki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58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73883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9187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4490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979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9509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00401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05704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1008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11631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12161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12691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132222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137525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14282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14813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153436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158739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164043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16934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17465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179953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185257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190560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19586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20116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0" y="206471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0" y="211775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217078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0" y="22238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0" y="22768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0" y="232989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0" y="238292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0" y="243596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0" y="24889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0" y="25420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0" y="259506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0" y="264810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0" y="270113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0" y="275417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0" y="28072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0" y="286024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0" y="291327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0" y="296631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0" y="301934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0" y="30723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0" y="312541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0" y="317845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0" y="323148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0" y="328452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0" y="33375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0" y="339059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0" y="344363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349666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35497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0" y="36027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0" y="365577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0" y="370880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0" y="376184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0" y="38148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0" y="386791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0" y="392094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0" y="397398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0" y="402701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0" y="40800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0" y="41330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0" y="418612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0" y="423915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0" y="429219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0" y="43452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0" y="439826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0" y="445129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0" y="450433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0" y="455736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0" y="46104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0" y="46634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0" y="471647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0" y="476951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0" y="482254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0" y="48755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84"/>
          <p:cNvSpPr/>
          <p:nvPr/>
        </p:nvSpPr>
        <p:spPr>
          <a:xfrm>
            <a:off x="0" y="49286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0" y="498165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0" y="503468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0" y="508772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0" y="51407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89"/>
          <p:cNvSpPr/>
          <p:nvPr/>
        </p:nvSpPr>
        <p:spPr>
          <a:xfrm>
            <a:off x="0" y="51937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0" y="524682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91"/>
          <p:cNvSpPr/>
          <p:nvPr/>
        </p:nvSpPr>
        <p:spPr>
          <a:xfrm>
            <a:off x="0" y="529986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0" y="535289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93"/>
          <p:cNvSpPr/>
          <p:nvPr/>
        </p:nvSpPr>
        <p:spPr>
          <a:xfrm>
            <a:off x="0" y="54059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0" y="54589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95"/>
          <p:cNvSpPr/>
          <p:nvPr/>
        </p:nvSpPr>
        <p:spPr>
          <a:xfrm>
            <a:off x="0" y="551200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0" y="556503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Rectangle 97"/>
          <p:cNvSpPr/>
          <p:nvPr/>
        </p:nvSpPr>
        <p:spPr>
          <a:xfrm>
            <a:off x="0" y="561807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0" y="56711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/>
          <p:cNvSpPr/>
          <p:nvPr/>
        </p:nvSpPr>
        <p:spPr>
          <a:xfrm>
            <a:off x="0" y="57241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ectangle 100"/>
          <p:cNvSpPr/>
          <p:nvPr/>
        </p:nvSpPr>
        <p:spPr>
          <a:xfrm>
            <a:off x="0" y="577717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101"/>
          <p:cNvSpPr/>
          <p:nvPr/>
        </p:nvSpPr>
        <p:spPr>
          <a:xfrm>
            <a:off x="0" y="583021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0" y="588324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0" y="59362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ectangle 104"/>
          <p:cNvSpPr/>
          <p:nvPr/>
        </p:nvSpPr>
        <p:spPr>
          <a:xfrm>
            <a:off x="0" y="59893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ectangle 105"/>
          <p:cNvSpPr/>
          <p:nvPr/>
        </p:nvSpPr>
        <p:spPr>
          <a:xfrm>
            <a:off x="0" y="604235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106"/>
          <p:cNvSpPr/>
          <p:nvPr/>
        </p:nvSpPr>
        <p:spPr>
          <a:xfrm>
            <a:off x="0" y="609539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0" y="614842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Rectangle 108"/>
          <p:cNvSpPr/>
          <p:nvPr/>
        </p:nvSpPr>
        <p:spPr>
          <a:xfrm>
            <a:off x="0" y="62014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/>
          <p:cNvSpPr/>
          <p:nvPr/>
        </p:nvSpPr>
        <p:spPr>
          <a:xfrm>
            <a:off x="0" y="62544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ectangle 110"/>
          <p:cNvSpPr/>
          <p:nvPr/>
        </p:nvSpPr>
        <p:spPr>
          <a:xfrm>
            <a:off x="0" y="630753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ectangle 111"/>
          <p:cNvSpPr/>
          <p:nvPr/>
        </p:nvSpPr>
        <p:spPr>
          <a:xfrm>
            <a:off x="0" y="636056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Rectangle 112"/>
          <p:cNvSpPr/>
          <p:nvPr/>
        </p:nvSpPr>
        <p:spPr>
          <a:xfrm>
            <a:off x="0" y="641360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13"/>
          <p:cNvSpPr/>
          <p:nvPr/>
        </p:nvSpPr>
        <p:spPr>
          <a:xfrm>
            <a:off x="0" y="64666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Rectangle 114"/>
          <p:cNvSpPr/>
          <p:nvPr/>
        </p:nvSpPr>
        <p:spPr>
          <a:xfrm>
            <a:off x="594360" y="6510528"/>
            <a:ext cx="11155680" cy="11887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TextBox 115"/>
          <p:cNvSpPr txBox="1"/>
          <p:nvPr/>
        </p:nvSpPr>
        <p:spPr>
          <a:xfrm>
            <a:off x="713232" y="6547104"/>
            <a:ext cx="10698480" cy="210312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rPr dirty="0" err="1"/>
              <a:t>Źródła</a:t>
            </a:r>
            <a:r>
              <a:rPr dirty="0"/>
              <a:t>: Janc (2012); </a:t>
            </a:r>
            <a:r>
              <a:rPr dirty="0" err="1"/>
              <a:t>Ubezpieczenia</a:t>
            </a:r>
            <a:r>
              <a:rPr dirty="0"/>
              <a:t> </a:t>
            </a:r>
            <a:r>
              <a:rPr dirty="0" err="1"/>
              <a:t>rolne</a:t>
            </a:r>
            <a:r>
              <a:rPr dirty="0"/>
              <a:t> 2.0 (2016); </a:t>
            </a:r>
            <a:r>
              <a:rPr dirty="0" err="1"/>
              <a:t>MRiRW</a:t>
            </a:r>
            <a:r>
              <a:rPr dirty="0"/>
              <a:t> (2026); EFRWP (2022).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11521440" y="6556248"/>
            <a:ext cx="320040" cy="1828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algn="r"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60120" y="1133856"/>
            <a:ext cx="10241280" cy="38404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000" b="0">
                <a:solidFill>
                  <a:srgbClr val="1C361D"/>
                </a:solidFill>
                <a:latin typeface="Arial"/>
              </a:defRPr>
            </a:pPr>
            <a:r>
              <a:t>❖  Polisa musi być dostępna i zrozumiała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987552" y="1691640"/>
            <a:ext cx="5024628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ounded Rectangle 119"/>
          <p:cNvSpPr/>
          <p:nvPr/>
        </p:nvSpPr>
        <p:spPr>
          <a:xfrm>
            <a:off x="987552" y="1691640"/>
            <a:ext cx="5024628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TextBox 120"/>
          <p:cNvSpPr txBox="1"/>
          <p:nvPr/>
        </p:nvSpPr>
        <p:spPr>
          <a:xfrm>
            <a:off x="1152144" y="1847088"/>
            <a:ext cx="4704588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Rolnicy sygnalizują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170432" y="2642616"/>
            <a:ext cx="4805172" cy="2440605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Wysoką</a:t>
            </a:r>
            <a:r>
              <a:rPr sz="2000" dirty="0"/>
              <a:t> </a:t>
            </a:r>
            <a:r>
              <a:rPr sz="2000" dirty="0" err="1"/>
              <a:t>cenę</a:t>
            </a:r>
            <a:r>
              <a:rPr sz="2000" dirty="0"/>
              <a:t> </a:t>
            </a:r>
            <a:r>
              <a:rPr sz="2000" dirty="0" err="1"/>
              <a:t>nawet</a:t>
            </a:r>
            <a:r>
              <a:rPr sz="2000" dirty="0"/>
              <a:t> po </a:t>
            </a:r>
            <a:r>
              <a:rPr sz="2000" dirty="0" err="1"/>
              <a:t>dopłacie</a:t>
            </a:r>
            <a:r>
              <a:rPr sz="2000"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Ograniczenia</a:t>
            </a:r>
            <a:r>
              <a:rPr sz="2000" dirty="0"/>
              <a:t> </a:t>
            </a:r>
            <a:r>
              <a:rPr sz="2000" dirty="0" err="1"/>
              <a:t>lub</a:t>
            </a:r>
            <a:r>
              <a:rPr sz="2000" dirty="0"/>
              <a:t> </a:t>
            </a:r>
            <a:r>
              <a:rPr sz="2000" dirty="0" err="1"/>
              <a:t>brak</a:t>
            </a:r>
            <a:r>
              <a:rPr sz="2000" dirty="0"/>
              <a:t> </a:t>
            </a:r>
            <a:r>
              <a:rPr sz="2000" dirty="0" err="1"/>
              <a:t>oferty</a:t>
            </a:r>
            <a:r>
              <a:rPr sz="2000" dirty="0"/>
              <a:t> </a:t>
            </a:r>
            <a:r>
              <a:rPr sz="2000" dirty="0" err="1"/>
              <a:t>dla</a:t>
            </a:r>
            <a:r>
              <a:rPr sz="2000" dirty="0"/>
              <a:t> </a:t>
            </a:r>
            <a:r>
              <a:rPr sz="2000" dirty="0" err="1"/>
              <a:t>części</a:t>
            </a:r>
            <a:r>
              <a:rPr sz="2000" dirty="0"/>
              <a:t> </a:t>
            </a:r>
            <a:r>
              <a:rPr sz="2000" dirty="0" err="1"/>
              <a:t>ryzyk</a:t>
            </a:r>
            <a:r>
              <a:rPr sz="2000"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Niejasne</a:t>
            </a:r>
            <a:r>
              <a:rPr sz="2000" dirty="0"/>
              <a:t> </a:t>
            </a:r>
            <a:r>
              <a:rPr sz="2000" dirty="0" err="1"/>
              <a:t>progi</a:t>
            </a:r>
            <a:r>
              <a:rPr sz="2000" dirty="0"/>
              <a:t> </a:t>
            </a:r>
            <a:r>
              <a:rPr sz="2000" dirty="0" err="1"/>
              <a:t>szkody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definicje</a:t>
            </a:r>
            <a:r>
              <a:rPr sz="2000"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/>
              <a:t>Spory o </a:t>
            </a:r>
            <a:r>
              <a:rPr sz="2000" dirty="0" err="1"/>
              <a:t>szacowanie</a:t>
            </a:r>
            <a:r>
              <a:rPr sz="2000" dirty="0"/>
              <a:t> </a:t>
            </a:r>
            <a:r>
              <a:rPr sz="2000" dirty="0" err="1"/>
              <a:t>ubytku</a:t>
            </a:r>
            <a:r>
              <a:rPr sz="2000" dirty="0"/>
              <a:t> </a:t>
            </a:r>
            <a:r>
              <a:rPr sz="2000" dirty="0" err="1"/>
              <a:t>plonu</a:t>
            </a:r>
            <a:r>
              <a:rPr sz="2000" dirty="0"/>
              <a:t>.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6176772" y="1691640"/>
            <a:ext cx="5024628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Rounded Rectangle 123"/>
          <p:cNvSpPr/>
          <p:nvPr/>
        </p:nvSpPr>
        <p:spPr>
          <a:xfrm>
            <a:off x="6176772" y="1691640"/>
            <a:ext cx="5024628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TextBox 124"/>
          <p:cNvSpPr txBox="1"/>
          <p:nvPr/>
        </p:nvSpPr>
        <p:spPr>
          <a:xfrm>
            <a:off x="6341364" y="1847088"/>
            <a:ext cx="4704588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Ubezpieczyciel potrzebuje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359652" y="2642616"/>
            <a:ext cx="4805172" cy="2440605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Stawki</a:t>
            </a:r>
            <a:r>
              <a:rPr sz="2000" dirty="0"/>
              <a:t> </a:t>
            </a:r>
            <a:r>
              <a:rPr sz="2000" dirty="0" err="1"/>
              <a:t>adekwatnej</a:t>
            </a:r>
            <a:r>
              <a:rPr sz="2000" dirty="0"/>
              <a:t> do </a:t>
            </a:r>
            <a:r>
              <a:rPr sz="2000" dirty="0" err="1"/>
              <a:t>ryzyka</a:t>
            </a:r>
            <a:r>
              <a:rPr sz="2000"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Możliwości</a:t>
            </a:r>
            <a:r>
              <a:rPr sz="2000" dirty="0"/>
              <a:t> </a:t>
            </a:r>
            <a:r>
              <a:rPr sz="2000" dirty="0" err="1"/>
              <a:t>reasekuracji</a:t>
            </a:r>
            <a:r>
              <a:rPr sz="2000"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Rzetelnej</a:t>
            </a:r>
            <a:r>
              <a:rPr sz="2000" dirty="0"/>
              <a:t> </a:t>
            </a:r>
            <a:r>
              <a:rPr sz="2000" dirty="0" err="1"/>
              <a:t>historii</a:t>
            </a:r>
            <a:r>
              <a:rPr sz="2000" dirty="0"/>
              <a:t> </a:t>
            </a:r>
            <a:r>
              <a:rPr sz="2000" dirty="0" err="1"/>
              <a:t>szkód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danych</a:t>
            </a:r>
            <a:r>
              <a:rPr sz="2000" dirty="0"/>
              <a:t> o </a:t>
            </a:r>
            <a:r>
              <a:rPr sz="2000" dirty="0" err="1"/>
              <a:t>działkach</a:t>
            </a:r>
            <a:r>
              <a:rPr sz="2000"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Przewidywalnych</a:t>
            </a:r>
            <a:r>
              <a:rPr sz="2000" dirty="0"/>
              <a:t> </a:t>
            </a:r>
            <a:r>
              <a:rPr sz="2000" dirty="0" err="1"/>
              <a:t>zasad</a:t>
            </a:r>
            <a:r>
              <a:rPr sz="2000" dirty="0"/>
              <a:t> </a:t>
            </a:r>
            <a:r>
              <a:rPr sz="2000" dirty="0" err="1"/>
              <a:t>finansowania</a:t>
            </a:r>
            <a:r>
              <a:rPr sz="2000" dirty="0"/>
              <a:t>.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1005840" y="5961888"/>
            <a:ext cx="10351008" cy="466344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TextBox 127"/>
          <p:cNvSpPr txBox="1"/>
          <p:nvPr/>
        </p:nvSpPr>
        <p:spPr>
          <a:xfrm>
            <a:off x="1188720" y="6053327"/>
            <a:ext cx="9976104" cy="29260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1C361D"/>
                </a:solidFill>
                <a:latin typeface="Arial"/>
              </a:defRPr>
            </a:pPr>
            <a:r>
              <a:t>Wniosek:  Sama podwyżka procentu dotacji nie usuwa problemu katastroficznej suszy.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3504" y="146304"/>
            <a:ext cx="10972800" cy="75895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246888"/>
            <a:ext cx="10515600" cy="53949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400" b="1">
                <a:solidFill>
                  <a:srgbClr val="FFFFFF"/>
                </a:solidFill>
                <a:latin typeface="Arial"/>
              </a:defRPr>
            </a:pPr>
            <a:r>
              <a:t>Modele europejskie – rozwiązania inspirujące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58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73883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9187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4490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979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9509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00401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05704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1008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11631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12161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12691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132222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137525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14282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14813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153436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158739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164043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16934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17465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179953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185257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190560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19586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20116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0" y="206471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0" y="211775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217078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0" y="22238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0" y="22768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0" y="232989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0" y="238292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0" y="243596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0" y="24889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0" y="25420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0" y="259506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0" y="264810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0" y="270113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0" y="275417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0" y="28072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0" y="286024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0" y="291327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0" y="296631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0" y="301934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0" y="30723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0" y="312541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0" y="317845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0" y="323148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0" y="328452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0" y="33375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0" y="339059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0" y="344363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349666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35497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0" y="36027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0" y="365577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0" y="370880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0" y="376184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0" y="38148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0" y="386791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0" y="392094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0" y="397398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0" y="402701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0" y="40800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0" y="41330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0" y="418612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0" y="423915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0" y="429219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0" y="43452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0" y="439826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0" y="445129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0" y="450433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0" y="455736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0" y="46104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0" y="46634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0" y="471647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0" y="476951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0" y="482254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0" y="48755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84"/>
          <p:cNvSpPr/>
          <p:nvPr/>
        </p:nvSpPr>
        <p:spPr>
          <a:xfrm>
            <a:off x="0" y="49286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0" y="498165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0" y="503468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0" y="508772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0" y="51407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89"/>
          <p:cNvSpPr/>
          <p:nvPr/>
        </p:nvSpPr>
        <p:spPr>
          <a:xfrm>
            <a:off x="0" y="51937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0" y="524682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91"/>
          <p:cNvSpPr/>
          <p:nvPr/>
        </p:nvSpPr>
        <p:spPr>
          <a:xfrm>
            <a:off x="0" y="529986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0" y="535289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93"/>
          <p:cNvSpPr/>
          <p:nvPr/>
        </p:nvSpPr>
        <p:spPr>
          <a:xfrm>
            <a:off x="0" y="54059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0" y="54589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95"/>
          <p:cNvSpPr/>
          <p:nvPr/>
        </p:nvSpPr>
        <p:spPr>
          <a:xfrm>
            <a:off x="0" y="551200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0" y="556503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Rectangle 97"/>
          <p:cNvSpPr/>
          <p:nvPr/>
        </p:nvSpPr>
        <p:spPr>
          <a:xfrm>
            <a:off x="0" y="561807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0" y="56711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/>
          <p:cNvSpPr/>
          <p:nvPr/>
        </p:nvSpPr>
        <p:spPr>
          <a:xfrm>
            <a:off x="0" y="57241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ectangle 100"/>
          <p:cNvSpPr/>
          <p:nvPr/>
        </p:nvSpPr>
        <p:spPr>
          <a:xfrm>
            <a:off x="0" y="577717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101"/>
          <p:cNvSpPr/>
          <p:nvPr/>
        </p:nvSpPr>
        <p:spPr>
          <a:xfrm>
            <a:off x="0" y="583021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0" y="588324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0" y="59362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ectangle 104"/>
          <p:cNvSpPr/>
          <p:nvPr/>
        </p:nvSpPr>
        <p:spPr>
          <a:xfrm>
            <a:off x="0" y="59893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ectangle 105"/>
          <p:cNvSpPr/>
          <p:nvPr/>
        </p:nvSpPr>
        <p:spPr>
          <a:xfrm>
            <a:off x="0" y="604235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106"/>
          <p:cNvSpPr/>
          <p:nvPr/>
        </p:nvSpPr>
        <p:spPr>
          <a:xfrm>
            <a:off x="0" y="609539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0" y="614842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Rectangle 108"/>
          <p:cNvSpPr/>
          <p:nvPr/>
        </p:nvSpPr>
        <p:spPr>
          <a:xfrm>
            <a:off x="0" y="62014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/>
          <p:cNvSpPr/>
          <p:nvPr/>
        </p:nvSpPr>
        <p:spPr>
          <a:xfrm>
            <a:off x="0" y="62544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ectangle 110"/>
          <p:cNvSpPr/>
          <p:nvPr/>
        </p:nvSpPr>
        <p:spPr>
          <a:xfrm>
            <a:off x="0" y="630753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ectangle 111"/>
          <p:cNvSpPr/>
          <p:nvPr/>
        </p:nvSpPr>
        <p:spPr>
          <a:xfrm>
            <a:off x="0" y="636056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Rectangle 112"/>
          <p:cNvSpPr/>
          <p:nvPr/>
        </p:nvSpPr>
        <p:spPr>
          <a:xfrm>
            <a:off x="0" y="641360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13"/>
          <p:cNvSpPr/>
          <p:nvPr/>
        </p:nvSpPr>
        <p:spPr>
          <a:xfrm>
            <a:off x="0" y="64666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Rectangle 114"/>
          <p:cNvSpPr/>
          <p:nvPr/>
        </p:nvSpPr>
        <p:spPr>
          <a:xfrm>
            <a:off x="594360" y="6510528"/>
            <a:ext cx="11155680" cy="11887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TextBox 115"/>
          <p:cNvSpPr txBox="1"/>
          <p:nvPr/>
        </p:nvSpPr>
        <p:spPr>
          <a:xfrm>
            <a:off x="713232" y="6547104"/>
            <a:ext cx="10698480" cy="210312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t>Źródła: francuskie Ministère de l’Agriculture (2026); MASAF, AgriCat; Austria RIS; ENESA/Agroseguro; EFRWP (2022).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11521440" y="6556248"/>
            <a:ext cx="320040" cy="1828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algn="r"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60120" y="1115568"/>
            <a:ext cx="10241280" cy="38404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000" b="0">
                <a:solidFill>
                  <a:srgbClr val="1C361D"/>
                </a:solidFill>
                <a:latin typeface="Arial"/>
              </a:defRPr>
            </a:pPr>
            <a:r>
              <a:t>❖  Różne sposoby podziału ryzyka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987552" y="1664208"/>
            <a:ext cx="5024628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ounded Rectangle 119"/>
          <p:cNvSpPr/>
          <p:nvPr/>
        </p:nvSpPr>
        <p:spPr>
          <a:xfrm>
            <a:off x="987552" y="1664208"/>
            <a:ext cx="5024628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TextBox 120"/>
          <p:cNvSpPr txBox="1"/>
          <p:nvPr/>
        </p:nvSpPr>
        <p:spPr>
          <a:xfrm>
            <a:off x="1152144" y="1819656"/>
            <a:ext cx="4704588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Francja / Włochy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170432" y="2615184"/>
            <a:ext cx="4640580" cy="23636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Francja</a:t>
            </a:r>
            <a:r>
              <a:rPr sz="2000" dirty="0"/>
              <a:t>: </a:t>
            </a:r>
            <a:r>
              <a:rPr sz="2000" dirty="0" err="1"/>
              <a:t>rozdział</a:t>
            </a:r>
            <a:r>
              <a:rPr sz="2000" dirty="0"/>
              <a:t> </a:t>
            </a:r>
            <a:r>
              <a:rPr sz="2000" dirty="0" err="1"/>
              <a:t>warstw</a:t>
            </a:r>
            <a:r>
              <a:rPr sz="2000" dirty="0"/>
              <a:t> </a:t>
            </a:r>
            <a:r>
              <a:rPr sz="2000" dirty="0" err="1"/>
              <a:t>strat</a:t>
            </a:r>
            <a:r>
              <a:rPr sz="2000" dirty="0"/>
              <a:t> </a:t>
            </a:r>
            <a:r>
              <a:rPr sz="2000" dirty="0" err="1"/>
              <a:t>zwykłych</a:t>
            </a:r>
            <a:r>
              <a:rPr sz="2000" dirty="0"/>
              <a:t>, </a:t>
            </a:r>
            <a:r>
              <a:rPr sz="2000" dirty="0" err="1"/>
              <a:t>średnich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katastroficznych</a:t>
            </a:r>
            <a:r>
              <a:rPr sz="2000"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Włochy</a:t>
            </a:r>
            <a:r>
              <a:rPr sz="2000" dirty="0"/>
              <a:t>: </a:t>
            </a:r>
            <a:r>
              <a:rPr sz="2000" dirty="0" err="1"/>
              <a:t>AgriCat</a:t>
            </a:r>
            <a:r>
              <a:rPr sz="2000" dirty="0"/>
              <a:t> – </a:t>
            </a:r>
            <a:r>
              <a:rPr sz="2000" dirty="0" err="1"/>
              <a:t>wspólny</a:t>
            </a:r>
            <a:r>
              <a:rPr sz="2000" dirty="0"/>
              <a:t> </a:t>
            </a:r>
            <a:r>
              <a:rPr sz="2000" dirty="0" err="1"/>
              <a:t>mechanizm</a:t>
            </a:r>
            <a:r>
              <a:rPr sz="2000" dirty="0"/>
              <a:t> </a:t>
            </a:r>
            <a:r>
              <a:rPr sz="2000" dirty="0" err="1"/>
              <a:t>ochrony</a:t>
            </a:r>
            <a:r>
              <a:rPr sz="2000" dirty="0"/>
              <a:t> </a:t>
            </a:r>
            <a:r>
              <a:rPr sz="2000" dirty="0" err="1"/>
              <a:t>przed</a:t>
            </a:r>
            <a:r>
              <a:rPr sz="2000" dirty="0"/>
              <a:t> </a:t>
            </a:r>
            <a:r>
              <a:rPr sz="2000" dirty="0" err="1"/>
              <a:t>katastrofami</a:t>
            </a:r>
            <a:r>
              <a:rPr sz="2000" dirty="0"/>
              <a:t>.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6176772" y="1664208"/>
            <a:ext cx="5024628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Rounded Rectangle 123"/>
          <p:cNvSpPr/>
          <p:nvPr/>
        </p:nvSpPr>
        <p:spPr>
          <a:xfrm>
            <a:off x="6176772" y="1664208"/>
            <a:ext cx="5024628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TextBox 124"/>
          <p:cNvSpPr txBox="1"/>
          <p:nvPr/>
        </p:nvSpPr>
        <p:spPr>
          <a:xfrm>
            <a:off x="6341364" y="1819656"/>
            <a:ext cx="4704588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Hiszpania / Austria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359652" y="2615184"/>
            <a:ext cx="4640580" cy="23636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Hiszpania</a:t>
            </a:r>
            <a:r>
              <a:rPr sz="2000" dirty="0"/>
              <a:t>: </a:t>
            </a:r>
            <a:r>
              <a:rPr sz="2000" dirty="0" err="1"/>
              <a:t>trwała</a:t>
            </a:r>
            <a:r>
              <a:rPr sz="2000" dirty="0"/>
              <a:t> </a:t>
            </a:r>
            <a:r>
              <a:rPr sz="2000" dirty="0" err="1"/>
              <a:t>współpraca</a:t>
            </a:r>
            <a:r>
              <a:rPr sz="2000" dirty="0"/>
              <a:t> </a:t>
            </a:r>
            <a:r>
              <a:rPr sz="2000" dirty="0" err="1"/>
              <a:t>instytucji</a:t>
            </a:r>
            <a:r>
              <a:rPr sz="2000" dirty="0"/>
              <a:t> </a:t>
            </a:r>
            <a:r>
              <a:rPr sz="2000" dirty="0" err="1"/>
              <a:t>publicznych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rynku</a:t>
            </a:r>
            <a:r>
              <a:rPr sz="2000" dirty="0"/>
              <a:t>, </a:t>
            </a:r>
            <a:r>
              <a:rPr sz="2000" dirty="0" err="1"/>
              <a:t>Agroseguro</a:t>
            </a:r>
            <a:r>
              <a:rPr sz="2000" dirty="0"/>
              <a:t> / ENESA.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/>
              <a:t>Austria: </a:t>
            </a:r>
            <a:r>
              <a:rPr sz="2000" dirty="0" err="1"/>
              <a:t>stabilne</a:t>
            </a:r>
            <a:r>
              <a:rPr sz="2000" dirty="0"/>
              <a:t> </a:t>
            </a:r>
            <a:r>
              <a:rPr sz="2000" dirty="0" err="1"/>
              <a:t>ramy</a:t>
            </a:r>
            <a:r>
              <a:rPr sz="2000" dirty="0"/>
              <a:t> </a:t>
            </a:r>
            <a:r>
              <a:rPr sz="2000" dirty="0" err="1"/>
              <a:t>ustawowe</a:t>
            </a:r>
            <a:r>
              <a:rPr sz="2000" dirty="0"/>
              <a:t> </a:t>
            </a:r>
            <a:r>
              <a:rPr sz="2000" dirty="0" err="1"/>
              <a:t>dopłat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specjalizacja</a:t>
            </a:r>
            <a:r>
              <a:rPr sz="2000" dirty="0"/>
              <a:t> </a:t>
            </a:r>
            <a:r>
              <a:rPr sz="2000" dirty="0" err="1"/>
              <a:t>rolnicza</a:t>
            </a:r>
            <a:r>
              <a:rPr sz="2000" dirty="0"/>
              <a:t>.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1005840" y="5961888"/>
            <a:ext cx="10351008" cy="466344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TextBox 127"/>
          <p:cNvSpPr txBox="1"/>
          <p:nvPr/>
        </p:nvSpPr>
        <p:spPr>
          <a:xfrm>
            <a:off x="1188720" y="6053327"/>
            <a:ext cx="9976104" cy="29260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1C361D"/>
                </a:solidFill>
                <a:latin typeface="Arial"/>
              </a:defRPr>
            </a:pPr>
            <a:r>
              <a:rPr dirty="0" err="1"/>
              <a:t>Wniosek</a:t>
            </a:r>
            <a:r>
              <a:rPr dirty="0"/>
              <a:t>:  </a:t>
            </a:r>
            <a:r>
              <a:rPr dirty="0" err="1"/>
              <a:t>Adaptować</a:t>
            </a:r>
            <a:r>
              <a:rPr dirty="0"/>
              <a:t> </a:t>
            </a:r>
            <a:r>
              <a:rPr dirty="0" err="1"/>
              <a:t>mechanizmy</a:t>
            </a:r>
            <a:r>
              <a:rPr dirty="0"/>
              <a:t>,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kopiować</a:t>
            </a:r>
            <a:r>
              <a:rPr dirty="0"/>
              <a:t> </a:t>
            </a:r>
            <a:r>
              <a:rPr dirty="0" err="1"/>
              <a:t>bezpośrednio</a:t>
            </a:r>
            <a:r>
              <a:rPr dirty="0"/>
              <a:t> </a:t>
            </a:r>
            <a:r>
              <a:rPr dirty="0" err="1"/>
              <a:t>całych</a:t>
            </a:r>
            <a:r>
              <a:rPr dirty="0"/>
              <a:t> </a:t>
            </a:r>
            <a:r>
              <a:rPr dirty="0" err="1"/>
              <a:t>systemów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3504" y="146304"/>
            <a:ext cx="10972800" cy="75895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246888"/>
            <a:ext cx="10515600" cy="53949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400" b="1">
                <a:solidFill>
                  <a:srgbClr val="FFFFFF"/>
                </a:solidFill>
                <a:latin typeface="Arial"/>
              </a:defRPr>
            </a:pPr>
            <a:r>
              <a:t>Prewencja – integralna część przyszłej ochrony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58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73883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9187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4490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979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9509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00401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05704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1008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11631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12161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12691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132222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137525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14282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14813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153436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158739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164043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16934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17465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179953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185257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190560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19586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20116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0" y="206471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0" y="211775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217078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0" y="22238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0" y="22768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0" y="232989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0" y="238292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0" y="243596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0" y="24889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0" y="25420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0" y="259506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0" y="264810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0" y="270113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0" y="275417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0" y="28072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0" y="286024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0" y="291327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0" y="296631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0" y="301934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0" y="30723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0" y="312541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0" y="317845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0" y="323148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0" y="328452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0" y="33375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0" y="339059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0" y="344363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349666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35497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0" y="36027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0" y="365577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0" y="370880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0" y="376184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0" y="38148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0" y="386791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0" y="392094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0" y="397398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0" y="402701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0" y="40800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0" y="41330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0" y="418612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0" y="423915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0" y="429219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0" y="43452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0" y="439826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0" y="445129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0" y="450433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0" y="455736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0" y="46104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0" y="46634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0" y="471647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0" y="476951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0" y="482254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0" y="48755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84"/>
          <p:cNvSpPr/>
          <p:nvPr/>
        </p:nvSpPr>
        <p:spPr>
          <a:xfrm>
            <a:off x="0" y="49286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0" y="498165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0" y="503468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0" y="508772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0" y="51407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89"/>
          <p:cNvSpPr/>
          <p:nvPr/>
        </p:nvSpPr>
        <p:spPr>
          <a:xfrm>
            <a:off x="0" y="51937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0" y="524682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91"/>
          <p:cNvSpPr/>
          <p:nvPr/>
        </p:nvSpPr>
        <p:spPr>
          <a:xfrm>
            <a:off x="0" y="529986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0" y="535289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93"/>
          <p:cNvSpPr/>
          <p:nvPr/>
        </p:nvSpPr>
        <p:spPr>
          <a:xfrm>
            <a:off x="0" y="54059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0" y="54589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95"/>
          <p:cNvSpPr/>
          <p:nvPr/>
        </p:nvSpPr>
        <p:spPr>
          <a:xfrm>
            <a:off x="0" y="551200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0" y="556503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Rectangle 97"/>
          <p:cNvSpPr/>
          <p:nvPr/>
        </p:nvSpPr>
        <p:spPr>
          <a:xfrm>
            <a:off x="0" y="561807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0" y="56711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/>
          <p:cNvSpPr/>
          <p:nvPr/>
        </p:nvSpPr>
        <p:spPr>
          <a:xfrm>
            <a:off x="0" y="57241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ectangle 100"/>
          <p:cNvSpPr/>
          <p:nvPr/>
        </p:nvSpPr>
        <p:spPr>
          <a:xfrm>
            <a:off x="0" y="577717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101"/>
          <p:cNvSpPr/>
          <p:nvPr/>
        </p:nvSpPr>
        <p:spPr>
          <a:xfrm>
            <a:off x="0" y="583021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0" y="588324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0" y="59362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ectangle 104"/>
          <p:cNvSpPr/>
          <p:nvPr/>
        </p:nvSpPr>
        <p:spPr>
          <a:xfrm>
            <a:off x="0" y="59893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ectangle 105"/>
          <p:cNvSpPr/>
          <p:nvPr/>
        </p:nvSpPr>
        <p:spPr>
          <a:xfrm>
            <a:off x="0" y="604235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106"/>
          <p:cNvSpPr/>
          <p:nvPr/>
        </p:nvSpPr>
        <p:spPr>
          <a:xfrm>
            <a:off x="0" y="609539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0" y="614842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Rectangle 108"/>
          <p:cNvSpPr/>
          <p:nvPr/>
        </p:nvSpPr>
        <p:spPr>
          <a:xfrm>
            <a:off x="0" y="62014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/>
          <p:cNvSpPr/>
          <p:nvPr/>
        </p:nvSpPr>
        <p:spPr>
          <a:xfrm>
            <a:off x="0" y="62544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ectangle 110"/>
          <p:cNvSpPr/>
          <p:nvPr/>
        </p:nvSpPr>
        <p:spPr>
          <a:xfrm>
            <a:off x="0" y="630753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ectangle 111"/>
          <p:cNvSpPr/>
          <p:nvPr/>
        </p:nvSpPr>
        <p:spPr>
          <a:xfrm>
            <a:off x="0" y="636056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Rectangle 112"/>
          <p:cNvSpPr/>
          <p:nvPr/>
        </p:nvSpPr>
        <p:spPr>
          <a:xfrm>
            <a:off x="0" y="641360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13"/>
          <p:cNvSpPr/>
          <p:nvPr/>
        </p:nvSpPr>
        <p:spPr>
          <a:xfrm>
            <a:off x="0" y="64666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Rectangle 114"/>
          <p:cNvSpPr/>
          <p:nvPr/>
        </p:nvSpPr>
        <p:spPr>
          <a:xfrm>
            <a:off x="594360" y="6510528"/>
            <a:ext cx="11155680" cy="11887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TextBox 115"/>
          <p:cNvSpPr txBox="1"/>
          <p:nvPr/>
        </p:nvSpPr>
        <p:spPr>
          <a:xfrm>
            <a:off x="713232" y="6547104"/>
            <a:ext cx="10698480" cy="210312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t>Źródła: PIU i Deloitte (2018); EFRWP (2022); art. 76 rozporządzenia (UE) 2021/2115; rekomendacja autorska.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11521440" y="6556248"/>
            <a:ext cx="320040" cy="1828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algn="r"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60120" y="1133856"/>
            <a:ext cx="10241280" cy="38404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000" b="0">
                <a:solidFill>
                  <a:srgbClr val="1C361D"/>
                </a:solidFill>
                <a:latin typeface="Arial"/>
              </a:defRPr>
            </a:pPr>
            <a:r>
              <a:t>❖  Od finansowania szkód do ograniczania strat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987552" y="1664208"/>
            <a:ext cx="5598872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2000"/>
          </a:p>
        </p:txBody>
      </p:sp>
      <p:sp>
        <p:nvSpPr>
          <p:cNvPr id="120" name="Rounded Rectangle 119"/>
          <p:cNvSpPr/>
          <p:nvPr/>
        </p:nvSpPr>
        <p:spPr>
          <a:xfrm>
            <a:off x="987552" y="1664208"/>
            <a:ext cx="5024628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TextBox 120"/>
          <p:cNvSpPr txBox="1"/>
          <p:nvPr/>
        </p:nvSpPr>
        <p:spPr>
          <a:xfrm>
            <a:off x="1152144" y="1819656"/>
            <a:ext cx="4704588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Poziom gospodarstwa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170432" y="2615184"/>
            <a:ext cx="5170932" cy="2902269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Retencja</a:t>
            </a:r>
            <a:r>
              <a:rPr sz="2000" dirty="0"/>
              <a:t> </a:t>
            </a:r>
            <a:r>
              <a:rPr sz="2000" dirty="0" err="1"/>
              <a:t>wodna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właściwe</a:t>
            </a:r>
            <a:r>
              <a:rPr sz="2000" dirty="0"/>
              <a:t> </a:t>
            </a:r>
            <a:r>
              <a:rPr sz="2000" dirty="0" err="1"/>
              <a:t>nawadnianie</a:t>
            </a:r>
            <a:r>
              <a:rPr sz="2000"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Odmiany</a:t>
            </a:r>
            <a:r>
              <a:rPr sz="2000" dirty="0"/>
              <a:t> </a:t>
            </a:r>
            <a:r>
              <a:rPr sz="2000" dirty="0" err="1"/>
              <a:t>odporne</a:t>
            </a:r>
            <a:r>
              <a:rPr sz="2000" dirty="0"/>
              <a:t>, </a:t>
            </a:r>
            <a:r>
              <a:rPr sz="2000" dirty="0" err="1"/>
              <a:t>płodozmian</a:t>
            </a:r>
            <a:r>
              <a:rPr sz="2000" dirty="0"/>
              <a:t>, </a:t>
            </a:r>
            <a:r>
              <a:rPr sz="2000" dirty="0" err="1"/>
              <a:t>zdrowie</a:t>
            </a:r>
            <a:r>
              <a:rPr sz="2000" dirty="0"/>
              <a:t> </a:t>
            </a:r>
            <a:r>
              <a:rPr sz="2000" dirty="0" err="1"/>
              <a:t>gleby</a:t>
            </a:r>
            <a:r>
              <a:rPr sz="2000"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Osłony</a:t>
            </a:r>
            <a:r>
              <a:rPr sz="2000" dirty="0"/>
              <a:t> </a:t>
            </a:r>
            <a:r>
              <a:rPr sz="2000" dirty="0" err="1"/>
              <a:t>przeciwgradowe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systemy</a:t>
            </a:r>
            <a:r>
              <a:rPr sz="2000" dirty="0"/>
              <a:t> </a:t>
            </a:r>
            <a:r>
              <a:rPr sz="2000" dirty="0" err="1"/>
              <a:t>antyprzymrozkowe</a:t>
            </a:r>
            <a:r>
              <a:rPr sz="2000"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Rezerwy</a:t>
            </a:r>
            <a:r>
              <a:rPr sz="2000" dirty="0"/>
              <a:t> </a:t>
            </a:r>
            <a:r>
              <a:rPr sz="2000" dirty="0" err="1"/>
              <a:t>finansowe</a:t>
            </a:r>
            <a:r>
              <a:rPr sz="2000" dirty="0"/>
              <a:t> </a:t>
            </a:r>
            <a:r>
              <a:rPr sz="2000" dirty="0" err="1"/>
              <a:t>na</a:t>
            </a:r>
            <a:r>
              <a:rPr sz="2000" dirty="0"/>
              <a:t> </a:t>
            </a:r>
            <a:r>
              <a:rPr sz="2000" dirty="0" err="1"/>
              <a:t>drobne</a:t>
            </a:r>
            <a:r>
              <a:rPr sz="2000" dirty="0"/>
              <a:t> </a:t>
            </a:r>
            <a:r>
              <a:rPr sz="2000" dirty="0" err="1"/>
              <a:t>straty</a:t>
            </a:r>
            <a:r>
              <a:rPr sz="2000" dirty="0"/>
              <a:t>.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6176772" y="1664208"/>
            <a:ext cx="5024628" cy="416052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Rounded Rectangle 123"/>
          <p:cNvSpPr/>
          <p:nvPr/>
        </p:nvSpPr>
        <p:spPr>
          <a:xfrm>
            <a:off x="6176772" y="1664208"/>
            <a:ext cx="5024628" cy="71323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TextBox 124"/>
          <p:cNvSpPr txBox="1"/>
          <p:nvPr/>
        </p:nvSpPr>
        <p:spPr>
          <a:xfrm>
            <a:off x="6341364" y="1819656"/>
            <a:ext cx="4704588" cy="42976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FFFFFF"/>
                </a:solidFill>
                <a:latin typeface="Arial"/>
              </a:defRPr>
            </a:pPr>
            <a:r>
              <a:t>Poziom zakładu i państwa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359652" y="2615184"/>
            <a:ext cx="5170932" cy="2902269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Zdalny</a:t>
            </a:r>
            <a:r>
              <a:rPr sz="2000" dirty="0"/>
              <a:t> monitoring </a:t>
            </a:r>
            <a:r>
              <a:rPr sz="2000" dirty="0" err="1"/>
              <a:t>i</a:t>
            </a:r>
            <a:r>
              <a:rPr sz="2000" dirty="0"/>
              <a:t> system </a:t>
            </a:r>
            <a:r>
              <a:rPr sz="2000" dirty="0" err="1"/>
              <a:t>ostrzegania</a:t>
            </a:r>
            <a:r>
              <a:rPr sz="2000"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Zweryfikowane</a:t>
            </a:r>
            <a:r>
              <a:rPr sz="2000" dirty="0"/>
              <a:t> </a:t>
            </a:r>
            <a:r>
              <a:rPr sz="2000" dirty="0" err="1"/>
              <a:t>zachęty</a:t>
            </a:r>
            <a:r>
              <a:rPr sz="2000" dirty="0"/>
              <a:t> w </a:t>
            </a:r>
            <a:r>
              <a:rPr sz="2000" dirty="0" err="1"/>
              <a:t>taryfie</a:t>
            </a:r>
            <a:r>
              <a:rPr sz="2000"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Współfinansowanie</a:t>
            </a:r>
            <a:r>
              <a:rPr sz="2000" dirty="0"/>
              <a:t> </a:t>
            </a:r>
            <a:r>
              <a:rPr sz="2000" dirty="0" err="1"/>
              <a:t>infrastruktury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danych</a:t>
            </a:r>
            <a:r>
              <a:rPr sz="2000" dirty="0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600" b="0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Badanie</a:t>
            </a:r>
            <a:r>
              <a:rPr sz="2000" dirty="0"/>
              <a:t> </a:t>
            </a:r>
            <a:r>
              <a:rPr sz="2000" dirty="0" err="1"/>
              <a:t>rzeczywistego</a:t>
            </a:r>
            <a:r>
              <a:rPr sz="2000" dirty="0"/>
              <a:t> </a:t>
            </a:r>
            <a:r>
              <a:rPr sz="2000" dirty="0" err="1"/>
              <a:t>efektu</a:t>
            </a:r>
            <a:r>
              <a:rPr sz="2000" dirty="0"/>
              <a:t> </a:t>
            </a:r>
            <a:r>
              <a:rPr sz="2000" dirty="0" err="1"/>
              <a:t>działań</a:t>
            </a:r>
            <a:r>
              <a:rPr sz="2000" dirty="0"/>
              <a:t> </a:t>
            </a:r>
            <a:r>
              <a:rPr sz="2000" dirty="0" err="1"/>
              <a:t>prewencyjnych</a:t>
            </a:r>
            <a:r>
              <a:rPr sz="2000" dirty="0"/>
              <a:t>.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1005840" y="5961888"/>
            <a:ext cx="10351008" cy="466344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TextBox 127"/>
          <p:cNvSpPr txBox="1"/>
          <p:nvPr/>
        </p:nvSpPr>
        <p:spPr>
          <a:xfrm>
            <a:off x="1188720" y="6053327"/>
            <a:ext cx="9976104" cy="29260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1C361D"/>
                </a:solidFill>
                <a:latin typeface="Arial"/>
              </a:defRPr>
            </a:pPr>
            <a:r>
              <a:t>Warunek:  Zniżka za prewencję tylko przy potwierdzonym obniżeniu ekspozycji.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3504" y="146304"/>
            <a:ext cx="10972800" cy="75895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246888"/>
            <a:ext cx="10515600" cy="53949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400" b="1">
                <a:solidFill>
                  <a:srgbClr val="FFFFFF"/>
                </a:solidFill>
                <a:latin typeface="Arial"/>
              </a:defRPr>
            </a:pPr>
            <a:r>
              <a:t>Proponowany system czterech warstw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58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73883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9187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4490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979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9509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00401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05704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1008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11631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12161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12691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132222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137525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14282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14813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153436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158739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164043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16934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17465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179953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185257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190560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19586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20116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0" y="206471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0" y="211775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217078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0" y="22238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0" y="22768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0" y="232989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0" y="238292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0" y="243596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0" y="24889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0" y="25420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0" y="259506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0" y="264810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0" y="270113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0" y="275417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0" y="28072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0" y="286024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0" y="291327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0" y="296631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0" y="301934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0" y="30723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0" y="312541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0" y="317845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0" y="323148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0" y="328452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0" y="33375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0" y="339059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0" y="344363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349666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35497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0" y="36027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0" y="365577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0" y="370880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0" y="376184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0" y="38148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0" y="386791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0" y="392094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0" y="397398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0" y="402701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0" y="40800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0" y="41330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0" y="418612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0" y="423915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0" y="429219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0" y="43452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0" y="439826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0" y="445129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0" y="450433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0" y="455736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0" y="46104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0" y="46634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0" y="471647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0" y="476951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0" y="482254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0" y="48755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84"/>
          <p:cNvSpPr/>
          <p:nvPr/>
        </p:nvSpPr>
        <p:spPr>
          <a:xfrm>
            <a:off x="0" y="49286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0" y="498165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0" y="503468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0" y="508772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0" y="51407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89"/>
          <p:cNvSpPr/>
          <p:nvPr/>
        </p:nvSpPr>
        <p:spPr>
          <a:xfrm>
            <a:off x="0" y="51937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0" y="524682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91"/>
          <p:cNvSpPr/>
          <p:nvPr/>
        </p:nvSpPr>
        <p:spPr>
          <a:xfrm>
            <a:off x="0" y="529986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0" y="535289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93"/>
          <p:cNvSpPr/>
          <p:nvPr/>
        </p:nvSpPr>
        <p:spPr>
          <a:xfrm>
            <a:off x="0" y="54059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0" y="54589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95"/>
          <p:cNvSpPr/>
          <p:nvPr/>
        </p:nvSpPr>
        <p:spPr>
          <a:xfrm>
            <a:off x="0" y="551200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0" y="556503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Rectangle 97"/>
          <p:cNvSpPr/>
          <p:nvPr/>
        </p:nvSpPr>
        <p:spPr>
          <a:xfrm>
            <a:off x="0" y="561807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0" y="56711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/>
          <p:cNvSpPr/>
          <p:nvPr/>
        </p:nvSpPr>
        <p:spPr>
          <a:xfrm>
            <a:off x="0" y="57241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ectangle 100"/>
          <p:cNvSpPr/>
          <p:nvPr/>
        </p:nvSpPr>
        <p:spPr>
          <a:xfrm>
            <a:off x="0" y="577717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101"/>
          <p:cNvSpPr/>
          <p:nvPr/>
        </p:nvSpPr>
        <p:spPr>
          <a:xfrm>
            <a:off x="0" y="583021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0" y="588324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0" y="59362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ectangle 104"/>
          <p:cNvSpPr/>
          <p:nvPr/>
        </p:nvSpPr>
        <p:spPr>
          <a:xfrm>
            <a:off x="0" y="59893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ectangle 105"/>
          <p:cNvSpPr/>
          <p:nvPr/>
        </p:nvSpPr>
        <p:spPr>
          <a:xfrm>
            <a:off x="0" y="604235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106"/>
          <p:cNvSpPr/>
          <p:nvPr/>
        </p:nvSpPr>
        <p:spPr>
          <a:xfrm>
            <a:off x="0" y="609539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0" y="614842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Rectangle 108"/>
          <p:cNvSpPr/>
          <p:nvPr/>
        </p:nvSpPr>
        <p:spPr>
          <a:xfrm>
            <a:off x="0" y="62014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/>
          <p:cNvSpPr/>
          <p:nvPr/>
        </p:nvSpPr>
        <p:spPr>
          <a:xfrm>
            <a:off x="0" y="62544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ectangle 110"/>
          <p:cNvSpPr/>
          <p:nvPr/>
        </p:nvSpPr>
        <p:spPr>
          <a:xfrm>
            <a:off x="0" y="630753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ectangle 111"/>
          <p:cNvSpPr/>
          <p:nvPr/>
        </p:nvSpPr>
        <p:spPr>
          <a:xfrm>
            <a:off x="0" y="636056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Rectangle 112"/>
          <p:cNvSpPr/>
          <p:nvPr/>
        </p:nvSpPr>
        <p:spPr>
          <a:xfrm>
            <a:off x="0" y="641360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13"/>
          <p:cNvSpPr/>
          <p:nvPr/>
        </p:nvSpPr>
        <p:spPr>
          <a:xfrm>
            <a:off x="0" y="64666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Rectangle 114"/>
          <p:cNvSpPr/>
          <p:nvPr/>
        </p:nvSpPr>
        <p:spPr>
          <a:xfrm>
            <a:off x="594360" y="6510528"/>
            <a:ext cx="11155680" cy="11887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TextBox 116"/>
          <p:cNvSpPr txBox="1"/>
          <p:nvPr/>
        </p:nvSpPr>
        <p:spPr>
          <a:xfrm>
            <a:off x="11521440" y="6556248"/>
            <a:ext cx="320040" cy="1828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algn="r"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60120" y="1106424"/>
            <a:ext cx="10241280" cy="38404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000" b="0">
                <a:solidFill>
                  <a:srgbClr val="1C361D"/>
                </a:solidFill>
                <a:latin typeface="Arial"/>
              </a:defRPr>
            </a:pPr>
            <a:r>
              <a:t>❖  Warstwy finansowania strat rolnych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1207008" y="1627632"/>
            <a:ext cx="9784080" cy="82296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ounded Rectangle 119"/>
          <p:cNvSpPr/>
          <p:nvPr/>
        </p:nvSpPr>
        <p:spPr>
          <a:xfrm>
            <a:off x="1207008" y="1627632"/>
            <a:ext cx="2606040" cy="822960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TextBox 120"/>
          <p:cNvSpPr txBox="1"/>
          <p:nvPr/>
        </p:nvSpPr>
        <p:spPr>
          <a:xfrm>
            <a:off x="1417320" y="1856232"/>
            <a:ext cx="2286000" cy="3657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1. Retencja rolnika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087368" y="1828800"/>
            <a:ext cx="6537960" cy="4572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0">
                <a:solidFill>
                  <a:srgbClr val="1C361D"/>
                </a:solidFill>
                <a:latin typeface="Arial"/>
              </a:defRPr>
            </a:pPr>
            <a:r>
              <a:t>Drobne, częste straty • własne rezerwy • prewencja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1207008" y="2660904"/>
            <a:ext cx="9784080" cy="822960"/>
          </a:xfrm>
          <a:prstGeom prst="roundRect">
            <a:avLst/>
          </a:prstGeom>
          <a:solidFill>
            <a:srgbClr val="DDEC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Rounded Rectangle 123"/>
          <p:cNvSpPr/>
          <p:nvPr/>
        </p:nvSpPr>
        <p:spPr>
          <a:xfrm>
            <a:off x="1207008" y="2660904"/>
            <a:ext cx="2606040" cy="822960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TextBox 124"/>
          <p:cNvSpPr txBox="1"/>
          <p:nvPr/>
        </p:nvSpPr>
        <p:spPr>
          <a:xfrm>
            <a:off x="1417320" y="2889504"/>
            <a:ext cx="2286000" cy="3657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2. Rynek ubezpieczeń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087368" y="2862072"/>
            <a:ext cx="6537960" cy="4572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0">
                <a:solidFill>
                  <a:srgbClr val="1C361D"/>
                </a:solidFill>
                <a:latin typeface="Arial"/>
              </a:defRPr>
            </a:pPr>
            <a:r>
              <a:t>Dotowana ochrona dla standardowych i większych strat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1207008" y="3694176"/>
            <a:ext cx="9784080" cy="822960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Rounded Rectangle 127"/>
          <p:cNvSpPr/>
          <p:nvPr/>
        </p:nvSpPr>
        <p:spPr>
          <a:xfrm>
            <a:off x="1207008" y="3694176"/>
            <a:ext cx="2606040" cy="822960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9" name="TextBox 128"/>
          <p:cNvSpPr txBox="1"/>
          <p:nvPr/>
        </p:nvSpPr>
        <p:spPr>
          <a:xfrm>
            <a:off x="1417320" y="3922776"/>
            <a:ext cx="2286000" cy="3657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3. Reasekuracja / indeks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4087368" y="3895344"/>
            <a:ext cx="6537960" cy="4572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0">
                <a:solidFill>
                  <a:srgbClr val="1C361D"/>
                </a:solidFill>
                <a:latin typeface="Arial"/>
              </a:defRPr>
            </a:pPr>
            <a:r>
              <a:t>Akumulacja regionalna • ryzyko bazy kontrolowane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1207008" y="4727448"/>
            <a:ext cx="9784080" cy="822960"/>
          </a:xfrm>
          <a:prstGeom prst="roundRect">
            <a:avLst/>
          </a:prstGeom>
          <a:solidFill>
            <a:srgbClr val="DDEC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2" name="Rounded Rectangle 131"/>
          <p:cNvSpPr/>
          <p:nvPr/>
        </p:nvSpPr>
        <p:spPr>
          <a:xfrm>
            <a:off x="1207008" y="4727448"/>
            <a:ext cx="2606040" cy="822960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3" name="TextBox 132"/>
          <p:cNvSpPr txBox="1"/>
          <p:nvPr/>
        </p:nvSpPr>
        <p:spPr>
          <a:xfrm>
            <a:off x="1417320" y="4956048"/>
            <a:ext cx="2286000" cy="36576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4. Publiczny backstop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087368" y="4928616"/>
            <a:ext cx="6537960" cy="45720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0">
                <a:solidFill>
                  <a:srgbClr val="1C361D"/>
                </a:solidFill>
                <a:latin typeface="Arial"/>
              </a:defRPr>
            </a:pPr>
            <a:r>
              <a:t>Największe katastrofy • jasne kryteria uruchomienia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1005840" y="6053328"/>
            <a:ext cx="10351008" cy="466344"/>
          </a:xfrm>
          <a:prstGeom prst="roundRect">
            <a:avLst/>
          </a:prstGeom>
          <a:solidFill>
            <a:srgbClr val="EBF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TextBox 135"/>
          <p:cNvSpPr txBox="1"/>
          <p:nvPr/>
        </p:nvSpPr>
        <p:spPr>
          <a:xfrm>
            <a:off x="1188720" y="6144768"/>
            <a:ext cx="9976104" cy="29260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1C361D"/>
                </a:solidFill>
                <a:latin typeface="Arial"/>
              </a:defRPr>
            </a:pPr>
            <a:r>
              <a:t>Cel:  Stabilność zakładów, dostępność polis i mniejsza zależność od pomocy ad hoc.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3504" y="146304"/>
            <a:ext cx="10972800" cy="758952"/>
          </a:xfrm>
          <a:prstGeom prst="roundRect">
            <a:avLst/>
          </a:prstGeom>
          <a:solidFill>
            <a:srgbClr val="112E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246888"/>
            <a:ext cx="10515600" cy="539496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400" b="1">
                <a:solidFill>
                  <a:srgbClr val="FFFFFF"/>
                </a:solidFill>
                <a:latin typeface="Arial"/>
              </a:defRPr>
            </a:pPr>
            <a:r>
              <a:t>Wnioski i plan działań na lata 2027–2035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858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73883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9187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4490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979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9509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00401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05704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1008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11631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12161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12691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132222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137525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14282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0" y="14813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153436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158739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164043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16934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17465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179953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185257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190560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19586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20116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0" y="206471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0" y="211775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217078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0" y="22238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0" y="22768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0" y="232989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0" y="238292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0" y="243596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0" y="24889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0" y="25420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0" y="259506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0" y="264810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0" y="270113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0" y="275417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0" y="28072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0" y="286024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0" y="291327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0" y="296631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0" y="301934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0" y="30723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0" y="312541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0" y="317845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0" y="323148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0" y="328452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0" y="33375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0" y="339059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0" y="344363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349666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354970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0" y="36027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0" y="365577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0" y="370880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0" y="376184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0" y="381487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0" y="386791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0" y="392094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0" y="397398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0" y="402701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0" y="408005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0" y="413308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0" y="418612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0" y="423915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0" y="429219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0" y="434522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0" y="439826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0" y="445129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0" y="450433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0" y="455736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0" y="461040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0" y="466344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0" y="471647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0" y="476951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0" y="482254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0" y="487558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84"/>
          <p:cNvSpPr/>
          <p:nvPr/>
        </p:nvSpPr>
        <p:spPr>
          <a:xfrm>
            <a:off x="0" y="492861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0" y="498165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0" y="503468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0" y="508772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0" y="514075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89"/>
          <p:cNvSpPr/>
          <p:nvPr/>
        </p:nvSpPr>
        <p:spPr>
          <a:xfrm>
            <a:off x="0" y="519379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0" y="524682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91"/>
          <p:cNvSpPr/>
          <p:nvPr/>
        </p:nvSpPr>
        <p:spPr>
          <a:xfrm>
            <a:off x="0" y="529986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0" y="5352897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93"/>
          <p:cNvSpPr/>
          <p:nvPr/>
        </p:nvSpPr>
        <p:spPr>
          <a:xfrm>
            <a:off x="0" y="5405932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0" y="545896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95"/>
          <p:cNvSpPr/>
          <p:nvPr/>
        </p:nvSpPr>
        <p:spPr>
          <a:xfrm>
            <a:off x="0" y="551200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0" y="556503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Rectangle 97"/>
          <p:cNvSpPr/>
          <p:nvPr/>
        </p:nvSpPr>
        <p:spPr>
          <a:xfrm>
            <a:off x="0" y="5618073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0" y="5671108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/>
          <p:cNvSpPr/>
          <p:nvPr/>
        </p:nvSpPr>
        <p:spPr>
          <a:xfrm>
            <a:off x="0" y="572414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ectangle 100"/>
          <p:cNvSpPr/>
          <p:nvPr/>
        </p:nvSpPr>
        <p:spPr>
          <a:xfrm>
            <a:off x="0" y="577717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101"/>
          <p:cNvSpPr/>
          <p:nvPr/>
        </p:nvSpPr>
        <p:spPr>
          <a:xfrm>
            <a:off x="0" y="583021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0" y="5883249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0" y="5936284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ectangle 104"/>
          <p:cNvSpPr/>
          <p:nvPr/>
        </p:nvSpPr>
        <p:spPr>
          <a:xfrm>
            <a:off x="0" y="598932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ectangle 105"/>
          <p:cNvSpPr/>
          <p:nvPr/>
        </p:nvSpPr>
        <p:spPr>
          <a:xfrm>
            <a:off x="0" y="604235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106"/>
          <p:cNvSpPr/>
          <p:nvPr/>
        </p:nvSpPr>
        <p:spPr>
          <a:xfrm>
            <a:off x="0" y="609539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0" y="6148425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Rectangle 108"/>
          <p:cNvSpPr/>
          <p:nvPr/>
        </p:nvSpPr>
        <p:spPr>
          <a:xfrm>
            <a:off x="0" y="6201460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/>
          <p:cNvSpPr/>
          <p:nvPr/>
        </p:nvSpPr>
        <p:spPr>
          <a:xfrm>
            <a:off x="0" y="625449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ectangle 110"/>
          <p:cNvSpPr/>
          <p:nvPr/>
        </p:nvSpPr>
        <p:spPr>
          <a:xfrm>
            <a:off x="0" y="630753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ectangle 111"/>
          <p:cNvSpPr/>
          <p:nvPr/>
        </p:nvSpPr>
        <p:spPr>
          <a:xfrm>
            <a:off x="0" y="636056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Rectangle 112"/>
          <p:cNvSpPr/>
          <p:nvPr/>
        </p:nvSpPr>
        <p:spPr>
          <a:xfrm>
            <a:off x="0" y="6413601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13"/>
          <p:cNvSpPr/>
          <p:nvPr/>
        </p:nvSpPr>
        <p:spPr>
          <a:xfrm>
            <a:off x="0" y="6466636"/>
            <a:ext cx="566928" cy="10972"/>
          </a:xfrm>
          <a:prstGeom prst="rect">
            <a:avLst/>
          </a:prstGeom>
          <a:solidFill>
            <a:srgbClr val="CFD6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Rectangle 114"/>
          <p:cNvSpPr/>
          <p:nvPr/>
        </p:nvSpPr>
        <p:spPr>
          <a:xfrm>
            <a:off x="594360" y="6510528"/>
            <a:ext cx="11155680" cy="11887"/>
          </a:xfrm>
          <a:prstGeom prst="rect">
            <a:avLst/>
          </a:prstGeom>
          <a:solidFill>
            <a:srgbClr val="5BA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TextBox 116"/>
          <p:cNvSpPr txBox="1"/>
          <p:nvPr/>
        </p:nvSpPr>
        <p:spPr>
          <a:xfrm>
            <a:off x="11521440" y="6556248"/>
            <a:ext cx="320040" cy="18288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 algn="r">
              <a:spcAft>
                <a:spcPts val="300"/>
              </a:spcAft>
              <a:defRPr sz="800" b="0">
                <a:solidFill>
                  <a:srgbClr val="5A685D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60120" y="1161288"/>
            <a:ext cx="10241280" cy="38404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000" b="0">
                <a:solidFill>
                  <a:srgbClr val="1C361D"/>
                </a:solidFill>
                <a:latin typeface="Arial"/>
              </a:defRPr>
            </a:pPr>
            <a:r>
              <a:t>❖  Pięć priorytetów reformy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335024" y="1572768"/>
            <a:ext cx="228600" cy="27432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300" b="0">
                <a:solidFill>
                  <a:srgbClr val="C0AE55"/>
                </a:solidFill>
                <a:latin typeface="Arial"/>
              </a:defRPr>
            </a:pPr>
            <a:r>
              <a:t>▪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627632" y="1572768"/>
            <a:ext cx="9829800" cy="381643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1C361D"/>
                </a:solidFill>
                <a:latin typeface="Arial"/>
              </a:defRPr>
            </a:pPr>
            <a:r>
              <a:rPr sz="2000" dirty="0" err="1"/>
              <a:t>Wspólne</a:t>
            </a:r>
            <a:r>
              <a:rPr sz="2000" dirty="0"/>
              <a:t> </a:t>
            </a:r>
            <a:r>
              <a:rPr sz="2000" dirty="0" err="1"/>
              <a:t>dane</a:t>
            </a:r>
            <a:r>
              <a:rPr sz="2000" dirty="0"/>
              <a:t> o </a:t>
            </a:r>
            <a:r>
              <a:rPr sz="2000" dirty="0" err="1"/>
              <a:t>ryzyku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stratach</a:t>
            </a:r>
            <a:endParaRPr sz="2000" dirty="0"/>
          </a:p>
        </p:txBody>
      </p:sp>
      <p:sp>
        <p:nvSpPr>
          <p:cNvPr id="121" name="TextBox 120"/>
          <p:cNvSpPr txBox="1"/>
          <p:nvPr/>
        </p:nvSpPr>
        <p:spPr>
          <a:xfrm>
            <a:off x="1645920" y="1929384"/>
            <a:ext cx="9646920" cy="3200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0">
                <a:solidFill>
                  <a:srgbClr val="5A685D"/>
                </a:solidFill>
                <a:latin typeface="Arial"/>
              </a:defRPr>
            </a:pPr>
            <a:r>
              <a:rPr lang="pl-PL" sz="1600" dirty="0"/>
              <a:t>STANDARD DANYCH PRZESTRZENNYCH, PLONOWANIA I PRZEBIEGU SZKODY.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335024" y="2441448"/>
            <a:ext cx="228600" cy="27432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300" b="0">
                <a:solidFill>
                  <a:srgbClr val="C0AE55"/>
                </a:solidFill>
                <a:latin typeface="Arial"/>
              </a:defRPr>
            </a:pPr>
            <a:r>
              <a:t>▪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1627632" y="2441448"/>
            <a:ext cx="9829800" cy="381643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1C361D"/>
                </a:solidFill>
                <a:latin typeface="Arial"/>
              </a:defRPr>
            </a:pPr>
            <a:r>
              <a:rPr sz="2000"/>
              <a:t>Stabilna wycena i finansowanie katastrof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645920" y="2798064"/>
            <a:ext cx="9646920" cy="3200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0">
                <a:solidFill>
                  <a:srgbClr val="5A685D"/>
                </a:solidFill>
                <a:latin typeface="Arial"/>
              </a:defRPr>
            </a:pPr>
            <a:r>
              <a:rPr lang="pl-PL" sz="1600" dirty="0"/>
              <a:t>WIELOLETNIE REGUŁY WSPARCIA, JASNE WARSTWY REASEKURACYJNE.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1335024" y="3310128"/>
            <a:ext cx="228600" cy="27432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300" b="0">
                <a:solidFill>
                  <a:srgbClr val="C0AE55"/>
                </a:solidFill>
                <a:latin typeface="Arial"/>
              </a:defRPr>
            </a:pPr>
            <a:r>
              <a:t>▪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627632" y="3310128"/>
            <a:ext cx="9829800" cy="381643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1C361D"/>
                </a:solidFill>
                <a:latin typeface="Arial"/>
              </a:defRPr>
            </a:pPr>
            <a:r>
              <a:rPr sz="2000"/>
              <a:t>Prewencja powiązana z produktami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645920" y="3666744"/>
            <a:ext cx="9646920" cy="3200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0">
                <a:solidFill>
                  <a:srgbClr val="5A685D"/>
                </a:solidFill>
                <a:latin typeface="Arial"/>
              </a:defRPr>
            </a:pPr>
            <a:r>
              <a:rPr lang="pl-PL" sz="1600" dirty="0"/>
              <a:t>PILOTAŻE REGIONALNE, TESTOWANIE SKUTECZNOŚCI PRAKTYK.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335024" y="4178807"/>
            <a:ext cx="228600" cy="27432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300" b="0">
                <a:solidFill>
                  <a:srgbClr val="C0AE55"/>
                </a:solidFill>
                <a:latin typeface="Arial"/>
              </a:defRPr>
            </a:pPr>
            <a:r>
              <a:t>▪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1627632" y="4178807"/>
            <a:ext cx="9829800" cy="381643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1C361D"/>
                </a:solidFill>
                <a:latin typeface="Arial"/>
              </a:defRPr>
            </a:pPr>
            <a:r>
              <a:rPr sz="2000"/>
              <a:t>Weryfikowalne, przejrzyste świadczenia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1645920" y="4535423"/>
            <a:ext cx="9646920" cy="3200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0">
                <a:solidFill>
                  <a:srgbClr val="5A685D"/>
                </a:solidFill>
                <a:latin typeface="Arial"/>
              </a:defRPr>
            </a:pPr>
            <a:r>
              <a:rPr lang="pl-PL" sz="1600" dirty="0"/>
              <a:t>JASNE DEFINICJE, DOKUMENTACJA I KONTROLA RYZYKA BAZY (UBEZPIECZENIA INDEKSOWE).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335024" y="5047488"/>
            <a:ext cx="228600" cy="274320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2300" b="0">
                <a:solidFill>
                  <a:srgbClr val="C0AE55"/>
                </a:solidFill>
                <a:latin typeface="Arial"/>
              </a:defRPr>
            </a:pPr>
            <a:r>
              <a:t>▪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627632" y="5047488"/>
            <a:ext cx="9829800" cy="381643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700" b="1">
                <a:solidFill>
                  <a:srgbClr val="1C361D"/>
                </a:solidFill>
                <a:latin typeface="Arial"/>
              </a:defRPr>
            </a:pPr>
            <a:r>
              <a:rPr sz="2000"/>
              <a:t>Ocena efektów, nie tylko liczby polis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645920" y="5404103"/>
            <a:ext cx="9646920" cy="320088"/>
          </a:xfrm>
          <a:prstGeom prst="rect">
            <a:avLst/>
          </a:prstGeom>
          <a:noFill/>
        </p:spPr>
        <p:txBody>
          <a:bodyPr wrap="square" lIns="36576" tIns="27432">
            <a:spAutoFit/>
          </a:bodyPr>
          <a:lstStyle/>
          <a:p>
            <a:pPr>
              <a:spcAft>
                <a:spcPts val="300"/>
              </a:spcAft>
              <a:defRPr sz="1400" b="0">
                <a:solidFill>
                  <a:srgbClr val="5A685D"/>
                </a:solidFill>
                <a:latin typeface="Arial"/>
              </a:defRPr>
            </a:pPr>
            <a:r>
              <a:rPr lang="pl-PL" sz="1600" dirty="0"/>
              <a:t>MIERZYĆ ZDOLNOŚĆ GOSPODARSTW DO WZNOWIENIA PRODUKCJI PO SZKODZIE.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2253</TotalTime>
  <Words>896</Words>
  <Application>Microsoft Office PowerPoint</Application>
  <PresentationFormat>Panoramiczny</PresentationFormat>
  <Paragraphs>136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Krzysztof Łyskawa</dc:creator>
  <cp:keywords/>
  <dc:description>generated using python-pptx</dc:description>
  <cp:lastModifiedBy>Krzysztof Łyskawa</cp:lastModifiedBy>
  <cp:revision>6</cp:revision>
  <dcterms:created xsi:type="dcterms:W3CDTF">2013-01-27T09:14:16Z</dcterms:created>
  <dcterms:modified xsi:type="dcterms:W3CDTF">2026-10-18T18:59:38Z</dcterms:modified>
  <cp:category/>
</cp:coreProperties>
</file>