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0"/>
  </p:notesMasterIdLst>
  <p:sldIdLst>
    <p:sldId id="256" r:id="rId2"/>
    <p:sldId id="584" r:id="rId3"/>
    <p:sldId id="466" r:id="rId4"/>
    <p:sldId id="471" r:id="rId5"/>
    <p:sldId id="585" r:id="rId6"/>
    <p:sldId id="588" r:id="rId7"/>
    <p:sldId id="258" r:id="rId8"/>
    <p:sldId id="257" r:id="rId9"/>
    <p:sldId id="578" r:id="rId10"/>
    <p:sldId id="589" r:id="rId11"/>
    <p:sldId id="590" r:id="rId12"/>
    <p:sldId id="591" r:id="rId13"/>
    <p:sldId id="592" r:id="rId14"/>
    <p:sldId id="586" r:id="rId15"/>
    <p:sldId id="587" r:id="rId16"/>
    <p:sldId id="583" r:id="rId17"/>
    <p:sldId id="580" r:id="rId18"/>
    <p:sldId id="262" r:id="rId1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zej Ickowski" initials="AI" lastIdx="2" clrIdx="0">
    <p:extLst>
      <p:ext uri="{19B8F6BF-5375-455C-9EA6-DF929625EA0E}">
        <p15:presenceInfo xmlns:p15="http://schemas.microsoft.com/office/powerpoint/2012/main" userId="S-1-5-21-3841338005-3539869247-2696239731-11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4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3-23T17:38:04.815" idx="2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3-23T14:55:44.193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88256A-69E6-46C7-810C-3B10A4F3BD61}" type="doc">
      <dgm:prSet loTypeId="urn:microsoft.com/office/officeart/2005/8/layout/vList4#1" loCatId="list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pl-PL"/>
        </a:p>
      </dgm:t>
    </dgm:pt>
    <dgm:pt modelId="{F2029484-05E2-4CE3-8156-4C3730C987D5}">
      <dgm:prSet phldrT="[Tekst]"/>
      <dgm:spPr>
        <a:solidFill>
          <a:srgbClr val="009900">
            <a:alpha val="6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r>
            <a:rPr lang="pl-PL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rPr>
            <a:t>Spełnienie wymagań jakości handlowej określonych w przepisach</a:t>
          </a:r>
          <a:endParaRPr lang="pl-PL" dirty="0"/>
        </a:p>
      </dgm:t>
    </dgm:pt>
    <dgm:pt modelId="{3FBA3489-A08A-4B6C-B097-B2866791F29B}" type="parTrans" cxnId="{024C1B61-6BEA-4FD2-8FB5-8EDE49516D13}">
      <dgm:prSet/>
      <dgm:spPr/>
      <dgm:t>
        <a:bodyPr/>
        <a:lstStyle/>
        <a:p>
          <a:endParaRPr lang="pl-PL"/>
        </a:p>
      </dgm:t>
    </dgm:pt>
    <dgm:pt modelId="{25F4690D-9161-46B5-BEB7-99AB10FE9E76}" type="sibTrans" cxnId="{024C1B61-6BEA-4FD2-8FB5-8EDE49516D13}">
      <dgm:prSet/>
      <dgm:spPr/>
      <dgm:t>
        <a:bodyPr/>
        <a:lstStyle/>
        <a:p>
          <a:endParaRPr lang="pl-PL"/>
        </a:p>
      </dgm:t>
    </dgm:pt>
    <dgm:pt modelId="{AA5C7FF4-FEB6-40FC-B11F-A60880347508}">
      <dgm:prSet phldrT="[Tekst]"/>
      <dgm:spPr>
        <a:solidFill>
          <a:srgbClr val="009900">
            <a:alpha val="6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r>
            <a:rPr lang="pl-PL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rPr>
            <a:t>Spełnienie wymagań zadeklarowanych przez producenta</a:t>
          </a:r>
          <a:endParaRPr lang="pl-PL" dirty="0"/>
        </a:p>
      </dgm:t>
    </dgm:pt>
    <dgm:pt modelId="{D2A1C786-7A97-46A5-B5D6-A0CCFBBCF0C8}" type="parTrans" cxnId="{1DBE0B8C-923A-4518-BADF-86725CB11CD1}">
      <dgm:prSet/>
      <dgm:spPr/>
      <dgm:t>
        <a:bodyPr/>
        <a:lstStyle/>
        <a:p>
          <a:endParaRPr lang="pl-PL"/>
        </a:p>
      </dgm:t>
    </dgm:pt>
    <dgm:pt modelId="{E18F55A6-8650-4A2D-B7C0-3B388BF0AC8A}" type="sibTrans" cxnId="{1DBE0B8C-923A-4518-BADF-86725CB11CD1}">
      <dgm:prSet/>
      <dgm:spPr/>
      <dgm:t>
        <a:bodyPr/>
        <a:lstStyle/>
        <a:p>
          <a:endParaRPr lang="pl-PL"/>
        </a:p>
      </dgm:t>
    </dgm:pt>
    <dgm:pt modelId="{1CC05A37-FEFB-43C6-89EC-6CF42AF7DF3A}">
      <dgm:prSet phldrT="[Tekst]"/>
      <dgm:spPr>
        <a:solidFill>
          <a:srgbClr val="009900">
            <a:alpha val="6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r>
            <a:rPr lang="pl-PL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rPr>
            <a:t>Składowanie i transport zapewniający zachowanie jakości handlowej</a:t>
          </a:r>
          <a:endParaRPr lang="pl-PL" dirty="0"/>
        </a:p>
      </dgm:t>
    </dgm:pt>
    <dgm:pt modelId="{409B508F-D717-4D64-908D-2A0155DD90AF}" type="parTrans" cxnId="{337D2179-5F57-448C-940A-CDD4CFE16547}">
      <dgm:prSet/>
      <dgm:spPr/>
      <dgm:t>
        <a:bodyPr/>
        <a:lstStyle/>
        <a:p>
          <a:endParaRPr lang="pl-PL"/>
        </a:p>
      </dgm:t>
    </dgm:pt>
    <dgm:pt modelId="{FF6EB851-31D9-457E-A4DD-8C3676345217}" type="sibTrans" cxnId="{337D2179-5F57-448C-940A-CDD4CFE16547}">
      <dgm:prSet/>
      <dgm:spPr/>
      <dgm:t>
        <a:bodyPr/>
        <a:lstStyle/>
        <a:p>
          <a:endParaRPr lang="pl-PL"/>
        </a:p>
      </dgm:t>
    </dgm:pt>
    <dgm:pt modelId="{96C9AA91-E5D6-49CD-AEA3-C936B71913F2}" type="pres">
      <dgm:prSet presAssocID="{0688256A-69E6-46C7-810C-3B10A4F3BD61}" presName="linear" presStyleCnt="0">
        <dgm:presLayoutVars>
          <dgm:dir/>
          <dgm:resizeHandles val="exact"/>
        </dgm:presLayoutVars>
      </dgm:prSet>
      <dgm:spPr/>
    </dgm:pt>
    <dgm:pt modelId="{DF69B1F5-BB64-46FD-9563-63E87990A50A}" type="pres">
      <dgm:prSet presAssocID="{F2029484-05E2-4CE3-8156-4C3730C987D5}" presName="comp" presStyleCnt="0"/>
      <dgm:spPr/>
    </dgm:pt>
    <dgm:pt modelId="{88CCA702-1A67-4307-82A5-9B6813F8BCDD}" type="pres">
      <dgm:prSet presAssocID="{F2029484-05E2-4CE3-8156-4C3730C987D5}" presName="box" presStyleLbl="node1" presStyleIdx="0" presStyleCnt="3"/>
      <dgm:spPr/>
    </dgm:pt>
    <dgm:pt modelId="{BDD7DC0F-E88A-48C6-9F7F-1049E5290891}" type="pres">
      <dgm:prSet presAssocID="{F2029484-05E2-4CE3-8156-4C3730C987D5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EB25AD48-3D2E-4EB9-B542-B88D0DCE62D9}" type="pres">
      <dgm:prSet presAssocID="{F2029484-05E2-4CE3-8156-4C3730C987D5}" presName="text" presStyleLbl="node1" presStyleIdx="0" presStyleCnt="3">
        <dgm:presLayoutVars>
          <dgm:bulletEnabled val="1"/>
        </dgm:presLayoutVars>
      </dgm:prSet>
      <dgm:spPr/>
    </dgm:pt>
    <dgm:pt modelId="{D6A219D8-CCAA-4DBB-94EB-FE91950440EC}" type="pres">
      <dgm:prSet presAssocID="{25F4690D-9161-46B5-BEB7-99AB10FE9E76}" presName="spacer" presStyleCnt="0"/>
      <dgm:spPr/>
    </dgm:pt>
    <dgm:pt modelId="{D3B27E64-DADC-428C-B125-531B4DCCC1F6}" type="pres">
      <dgm:prSet presAssocID="{AA5C7FF4-FEB6-40FC-B11F-A60880347508}" presName="comp" presStyleCnt="0"/>
      <dgm:spPr/>
    </dgm:pt>
    <dgm:pt modelId="{43D9BC6C-7E0B-42FD-8591-D2490C4BFB25}" type="pres">
      <dgm:prSet presAssocID="{AA5C7FF4-FEB6-40FC-B11F-A60880347508}" presName="box" presStyleLbl="node1" presStyleIdx="1" presStyleCnt="3"/>
      <dgm:spPr/>
    </dgm:pt>
    <dgm:pt modelId="{C4B40553-6802-484B-9A08-63C27F153BB9}" type="pres">
      <dgm:prSet presAssocID="{AA5C7FF4-FEB6-40FC-B11F-A60880347508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0C66782-2066-4A28-ADC3-6596F1CD1F85}" type="pres">
      <dgm:prSet presAssocID="{AA5C7FF4-FEB6-40FC-B11F-A60880347508}" presName="text" presStyleLbl="node1" presStyleIdx="1" presStyleCnt="3">
        <dgm:presLayoutVars>
          <dgm:bulletEnabled val="1"/>
        </dgm:presLayoutVars>
      </dgm:prSet>
      <dgm:spPr/>
    </dgm:pt>
    <dgm:pt modelId="{A0990C31-37A4-45B1-B9CF-1060E9F09EA1}" type="pres">
      <dgm:prSet presAssocID="{E18F55A6-8650-4A2D-B7C0-3B388BF0AC8A}" presName="spacer" presStyleCnt="0"/>
      <dgm:spPr/>
    </dgm:pt>
    <dgm:pt modelId="{41EFEADC-F0EF-423E-B015-2F2A68E09E2E}" type="pres">
      <dgm:prSet presAssocID="{1CC05A37-FEFB-43C6-89EC-6CF42AF7DF3A}" presName="comp" presStyleCnt="0"/>
      <dgm:spPr/>
    </dgm:pt>
    <dgm:pt modelId="{6090CDC0-DD44-4332-935A-7609201EA2E6}" type="pres">
      <dgm:prSet presAssocID="{1CC05A37-FEFB-43C6-89EC-6CF42AF7DF3A}" presName="box" presStyleLbl="node1" presStyleIdx="2" presStyleCnt="3"/>
      <dgm:spPr/>
    </dgm:pt>
    <dgm:pt modelId="{B84719D6-8E1E-48FA-A5B9-FC5151EFA7A6}" type="pres">
      <dgm:prSet presAssocID="{1CC05A37-FEFB-43C6-89EC-6CF42AF7DF3A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B3E22154-602D-4607-8C85-BB6FC7717DAE}" type="pres">
      <dgm:prSet presAssocID="{1CC05A37-FEFB-43C6-89EC-6CF42AF7DF3A}" presName="text" presStyleLbl="node1" presStyleIdx="2" presStyleCnt="3">
        <dgm:presLayoutVars>
          <dgm:bulletEnabled val="1"/>
        </dgm:presLayoutVars>
      </dgm:prSet>
      <dgm:spPr/>
    </dgm:pt>
  </dgm:ptLst>
  <dgm:cxnLst>
    <dgm:cxn modelId="{F039D906-C40E-44D8-A893-521ECEBBFC44}" type="presOf" srcId="{F2029484-05E2-4CE3-8156-4C3730C987D5}" destId="{EB25AD48-3D2E-4EB9-B542-B88D0DCE62D9}" srcOrd="1" destOrd="0" presId="urn:microsoft.com/office/officeart/2005/8/layout/vList4#1"/>
    <dgm:cxn modelId="{0B11BC36-931E-4EA9-80F3-B8AC4124DBDE}" type="presOf" srcId="{0688256A-69E6-46C7-810C-3B10A4F3BD61}" destId="{96C9AA91-E5D6-49CD-AEA3-C936B71913F2}" srcOrd="0" destOrd="0" presId="urn:microsoft.com/office/officeart/2005/8/layout/vList4#1"/>
    <dgm:cxn modelId="{024C1B61-6BEA-4FD2-8FB5-8EDE49516D13}" srcId="{0688256A-69E6-46C7-810C-3B10A4F3BD61}" destId="{F2029484-05E2-4CE3-8156-4C3730C987D5}" srcOrd="0" destOrd="0" parTransId="{3FBA3489-A08A-4B6C-B097-B2866791F29B}" sibTransId="{25F4690D-9161-46B5-BEB7-99AB10FE9E76}"/>
    <dgm:cxn modelId="{F993B462-DD3B-4713-84A8-368F571D25DA}" type="presOf" srcId="{F2029484-05E2-4CE3-8156-4C3730C987D5}" destId="{88CCA702-1A67-4307-82A5-9B6813F8BCDD}" srcOrd="0" destOrd="0" presId="urn:microsoft.com/office/officeart/2005/8/layout/vList4#1"/>
    <dgm:cxn modelId="{F5692D4F-6FF1-460A-BB36-D0423F666F57}" type="presOf" srcId="{AA5C7FF4-FEB6-40FC-B11F-A60880347508}" destId="{43D9BC6C-7E0B-42FD-8591-D2490C4BFB25}" srcOrd="0" destOrd="0" presId="urn:microsoft.com/office/officeart/2005/8/layout/vList4#1"/>
    <dgm:cxn modelId="{55A4E176-6A71-4FAE-824B-30DDC2B8227C}" type="presOf" srcId="{AA5C7FF4-FEB6-40FC-B11F-A60880347508}" destId="{B0C66782-2066-4A28-ADC3-6596F1CD1F85}" srcOrd="1" destOrd="0" presId="urn:microsoft.com/office/officeart/2005/8/layout/vList4#1"/>
    <dgm:cxn modelId="{337D2179-5F57-448C-940A-CDD4CFE16547}" srcId="{0688256A-69E6-46C7-810C-3B10A4F3BD61}" destId="{1CC05A37-FEFB-43C6-89EC-6CF42AF7DF3A}" srcOrd="2" destOrd="0" parTransId="{409B508F-D717-4D64-908D-2A0155DD90AF}" sibTransId="{FF6EB851-31D9-457E-A4DD-8C3676345217}"/>
    <dgm:cxn modelId="{1DBE0B8C-923A-4518-BADF-86725CB11CD1}" srcId="{0688256A-69E6-46C7-810C-3B10A4F3BD61}" destId="{AA5C7FF4-FEB6-40FC-B11F-A60880347508}" srcOrd="1" destOrd="0" parTransId="{D2A1C786-7A97-46A5-B5D6-A0CCFBBCF0C8}" sibTransId="{E18F55A6-8650-4A2D-B7C0-3B388BF0AC8A}"/>
    <dgm:cxn modelId="{A87021C9-81C9-4573-8C73-35B3F3B2722B}" type="presOf" srcId="{1CC05A37-FEFB-43C6-89EC-6CF42AF7DF3A}" destId="{6090CDC0-DD44-4332-935A-7609201EA2E6}" srcOrd="0" destOrd="0" presId="urn:microsoft.com/office/officeart/2005/8/layout/vList4#1"/>
    <dgm:cxn modelId="{29F851D6-71F5-42D7-89A4-FDBC70EE505E}" type="presOf" srcId="{1CC05A37-FEFB-43C6-89EC-6CF42AF7DF3A}" destId="{B3E22154-602D-4607-8C85-BB6FC7717DAE}" srcOrd="1" destOrd="0" presId="urn:microsoft.com/office/officeart/2005/8/layout/vList4#1"/>
    <dgm:cxn modelId="{9683F150-32C5-4F03-8D00-137CE5ECE8F6}" type="presParOf" srcId="{96C9AA91-E5D6-49CD-AEA3-C936B71913F2}" destId="{DF69B1F5-BB64-46FD-9563-63E87990A50A}" srcOrd="0" destOrd="0" presId="urn:microsoft.com/office/officeart/2005/8/layout/vList4#1"/>
    <dgm:cxn modelId="{270339C7-1527-4F8E-923B-DD99C2FE5628}" type="presParOf" srcId="{DF69B1F5-BB64-46FD-9563-63E87990A50A}" destId="{88CCA702-1A67-4307-82A5-9B6813F8BCDD}" srcOrd="0" destOrd="0" presId="urn:microsoft.com/office/officeart/2005/8/layout/vList4#1"/>
    <dgm:cxn modelId="{CE87F882-C4E7-4EFF-8A8C-CB5A44DA50A9}" type="presParOf" srcId="{DF69B1F5-BB64-46FD-9563-63E87990A50A}" destId="{BDD7DC0F-E88A-48C6-9F7F-1049E5290891}" srcOrd="1" destOrd="0" presId="urn:microsoft.com/office/officeart/2005/8/layout/vList4#1"/>
    <dgm:cxn modelId="{5378D0C2-7172-4DBD-B7A8-5EC8ED280908}" type="presParOf" srcId="{DF69B1F5-BB64-46FD-9563-63E87990A50A}" destId="{EB25AD48-3D2E-4EB9-B542-B88D0DCE62D9}" srcOrd="2" destOrd="0" presId="urn:microsoft.com/office/officeart/2005/8/layout/vList4#1"/>
    <dgm:cxn modelId="{B61559F2-EA5F-413F-B513-FAC37CAE6DAF}" type="presParOf" srcId="{96C9AA91-E5D6-49CD-AEA3-C936B71913F2}" destId="{D6A219D8-CCAA-4DBB-94EB-FE91950440EC}" srcOrd="1" destOrd="0" presId="urn:microsoft.com/office/officeart/2005/8/layout/vList4#1"/>
    <dgm:cxn modelId="{DB464D6A-CD09-452D-8868-43C58CD3FE54}" type="presParOf" srcId="{96C9AA91-E5D6-49CD-AEA3-C936B71913F2}" destId="{D3B27E64-DADC-428C-B125-531B4DCCC1F6}" srcOrd="2" destOrd="0" presId="urn:microsoft.com/office/officeart/2005/8/layout/vList4#1"/>
    <dgm:cxn modelId="{7A0013B7-5ADE-46E7-9049-A3A6BC6243FE}" type="presParOf" srcId="{D3B27E64-DADC-428C-B125-531B4DCCC1F6}" destId="{43D9BC6C-7E0B-42FD-8591-D2490C4BFB25}" srcOrd="0" destOrd="0" presId="urn:microsoft.com/office/officeart/2005/8/layout/vList4#1"/>
    <dgm:cxn modelId="{187E60AF-ECB2-41F6-9ED2-AC795734EC0C}" type="presParOf" srcId="{D3B27E64-DADC-428C-B125-531B4DCCC1F6}" destId="{C4B40553-6802-484B-9A08-63C27F153BB9}" srcOrd="1" destOrd="0" presId="urn:microsoft.com/office/officeart/2005/8/layout/vList4#1"/>
    <dgm:cxn modelId="{76E0F98D-52BF-4814-896A-A14A4A1150DA}" type="presParOf" srcId="{D3B27E64-DADC-428C-B125-531B4DCCC1F6}" destId="{B0C66782-2066-4A28-ADC3-6596F1CD1F85}" srcOrd="2" destOrd="0" presId="urn:microsoft.com/office/officeart/2005/8/layout/vList4#1"/>
    <dgm:cxn modelId="{E2A40F5A-4A93-47E4-AB84-82A7D9C4FB1B}" type="presParOf" srcId="{96C9AA91-E5D6-49CD-AEA3-C936B71913F2}" destId="{A0990C31-37A4-45B1-B9CF-1060E9F09EA1}" srcOrd="3" destOrd="0" presId="urn:microsoft.com/office/officeart/2005/8/layout/vList4#1"/>
    <dgm:cxn modelId="{8DB74DA2-8015-416E-9161-4E6E64CFA115}" type="presParOf" srcId="{96C9AA91-E5D6-49CD-AEA3-C936B71913F2}" destId="{41EFEADC-F0EF-423E-B015-2F2A68E09E2E}" srcOrd="4" destOrd="0" presId="urn:microsoft.com/office/officeart/2005/8/layout/vList4#1"/>
    <dgm:cxn modelId="{5E56B106-2345-47D3-B515-6EA74FA1A8EB}" type="presParOf" srcId="{41EFEADC-F0EF-423E-B015-2F2A68E09E2E}" destId="{6090CDC0-DD44-4332-935A-7609201EA2E6}" srcOrd="0" destOrd="0" presId="urn:microsoft.com/office/officeart/2005/8/layout/vList4#1"/>
    <dgm:cxn modelId="{1CF175B2-732C-4351-B8C7-C670E1197312}" type="presParOf" srcId="{41EFEADC-F0EF-423E-B015-2F2A68E09E2E}" destId="{B84719D6-8E1E-48FA-A5B9-FC5151EFA7A6}" srcOrd="1" destOrd="0" presId="urn:microsoft.com/office/officeart/2005/8/layout/vList4#1"/>
    <dgm:cxn modelId="{86F90B37-49C4-4437-99DA-8B24E325FED8}" type="presParOf" srcId="{41EFEADC-F0EF-423E-B015-2F2A68E09E2E}" destId="{B3E22154-602D-4607-8C85-BB6FC7717DAE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CA702-1A67-4307-82A5-9B6813F8BCDD}">
      <dsp:nvSpPr>
        <dsp:cNvPr id="0" name=""/>
        <dsp:cNvSpPr/>
      </dsp:nvSpPr>
      <dsp:spPr>
        <a:xfrm>
          <a:off x="0" y="0"/>
          <a:ext cx="8496944" cy="1462662"/>
        </a:xfrm>
        <a:prstGeom prst="roundRect">
          <a:avLst>
            <a:gd name="adj" fmla="val 10000"/>
          </a:avLst>
        </a:prstGeom>
        <a:solidFill>
          <a:srgbClr val="009900">
            <a:alpha val="60000"/>
          </a:srgbClr>
        </a:solidFill>
        <a:ln w="1270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rPr>
            <a:t>Spełnienie wymagań jakości handlowej określonych w przepisach</a:t>
          </a:r>
          <a:endParaRPr lang="pl-PL" sz="2800" kern="1200" dirty="0"/>
        </a:p>
      </dsp:txBody>
      <dsp:txXfrm>
        <a:off x="1845655" y="0"/>
        <a:ext cx="6651288" cy="1462662"/>
      </dsp:txXfrm>
    </dsp:sp>
    <dsp:sp modelId="{BDD7DC0F-E88A-48C6-9F7F-1049E5290891}">
      <dsp:nvSpPr>
        <dsp:cNvPr id="0" name=""/>
        <dsp:cNvSpPr/>
      </dsp:nvSpPr>
      <dsp:spPr>
        <a:xfrm>
          <a:off x="146266" y="146266"/>
          <a:ext cx="1699388" cy="117012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D9BC6C-7E0B-42FD-8591-D2490C4BFB25}">
      <dsp:nvSpPr>
        <dsp:cNvPr id="0" name=""/>
        <dsp:cNvSpPr/>
      </dsp:nvSpPr>
      <dsp:spPr>
        <a:xfrm>
          <a:off x="0" y="1608928"/>
          <a:ext cx="8496944" cy="1462662"/>
        </a:xfrm>
        <a:prstGeom prst="roundRect">
          <a:avLst>
            <a:gd name="adj" fmla="val 10000"/>
          </a:avLst>
        </a:prstGeom>
        <a:solidFill>
          <a:srgbClr val="009900">
            <a:alpha val="60000"/>
          </a:srgbClr>
        </a:solidFill>
        <a:ln w="1270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rPr>
            <a:t>Spełnienie wymagań zadeklarowanych przez producenta</a:t>
          </a:r>
          <a:endParaRPr lang="pl-PL" sz="2800" kern="1200" dirty="0"/>
        </a:p>
      </dsp:txBody>
      <dsp:txXfrm>
        <a:off x="1845655" y="1608928"/>
        <a:ext cx="6651288" cy="1462662"/>
      </dsp:txXfrm>
    </dsp:sp>
    <dsp:sp modelId="{C4B40553-6802-484B-9A08-63C27F153BB9}">
      <dsp:nvSpPr>
        <dsp:cNvPr id="0" name=""/>
        <dsp:cNvSpPr/>
      </dsp:nvSpPr>
      <dsp:spPr>
        <a:xfrm>
          <a:off x="146266" y="1755195"/>
          <a:ext cx="1699388" cy="117012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90CDC0-DD44-4332-935A-7609201EA2E6}">
      <dsp:nvSpPr>
        <dsp:cNvPr id="0" name=""/>
        <dsp:cNvSpPr/>
      </dsp:nvSpPr>
      <dsp:spPr>
        <a:xfrm>
          <a:off x="0" y="3217857"/>
          <a:ext cx="8496944" cy="1462662"/>
        </a:xfrm>
        <a:prstGeom prst="roundRect">
          <a:avLst>
            <a:gd name="adj" fmla="val 10000"/>
          </a:avLst>
        </a:prstGeom>
        <a:solidFill>
          <a:srgbClr val="009900">
            <a:alpha val="60000"/>
          </a:srgbClr>
        </a:solidFill>
        <a:ln w="1270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rPr>
            <a:t>Składowanie i transport zapewniający zachowanie jakości handlowej</a:t>
          </a:r>
          <a:endParaRPr lang="pl-PL" sz="2800" kern="1200" dirty="0"/>
        </a:p>
      </dsp:txBody>
      <dsp:txXfrm>
        <a:off x="1845655" y="3217857"/>
        <a:ext cx="6651288" cy="1462662"/>
      </dsp:txXfrm>
    </dsp:sp>
    <dsp:sp modelId="{B84719D6-8E1E-48FA-A5B9-FC5151EFA7A6}">
      <dsp:nvSpPr>
        <dsp:cNvPr id="0" name=""/>
        <dsp:cNvSpPr/>
      </dsp:nvSpPr>
      <dsp:spPr>
        <a:xfrm>
          <a:off x="146266" y="3364123"/>
          <a:ext cx="1699388" cy="117012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872BE-2E9A-4BD8-BF30-D4E15504ACAE}" type="datetimeFigureOut">
              <a:rPr lang="pl-PL" smtClean="0"/>
              <a:t>10.04.2024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F8804-826D-4C51-97AE-E7C90A307D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5625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3A151D-9F6C-4C4E-B1E8-D13BA7A242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110A18D-0BC1-473F-924C-D2E553DEF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EFDEA3F-573E-4B71-9F3B-B91FD2F5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FAA38-E374-4795-872D-5AFD6D123CCE}" type="datetime1">
              <a:rPr lang="pl-PL" smtClean="0"/>
              <a:t>10.04.2024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5F2FA74-AB22-4B5B-A793-ADB5EC82E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#FunduszePromocji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DDCA15-CAF5-40FF-B164-C54ADFDCE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B20A-0DF7-4385-8E68-373F38D07B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178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AE19D9-8E72-4F3E-8BCA-C67744CE5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DD31BD4-5A70-45C2-A55D-F797F4BD96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3ACE67B-01CD-4A30-B12C-9E428F65C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0AED5-93CB-454A-A906-CAA256A7F71E}" type="datetime1">
              <a:rPr lang="pl-PL" smtClean="0"/>
              <a:t>10.04.2024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2F28C7D-6005-4D89-82B6-04AFE532D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#FunduszePromocji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094F07-FB45-47C9-AF37-D73E3D6C7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B20A-0DF7-4385-8E68-373F38D07B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7663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7B06CCDB-9835-48B8-9B5F-1B3AB1895C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E902055-7C8C-4D5D-AC79-0E716482D0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5B4C7DD-9769-4362-858A-83E31C213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4707-F84C-4D58-AB63-F0DA6834D8BF}" type="datetime1">
              <a:rPr lang="pl-PL" smtClean="0"/>
              <a:t>10.04.2024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94FD912-163D-4CCE-82E0-FE32AF6CE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#FunduszePromocji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D78E37A-F70A-4B4E-88F1-849FDF857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B20A-0DF7-4385-8E68-373F38D07B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92633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D38B57-40ED-498D-99BE-020785269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8EF58A-65E8-41EC-B65A-98C29DEC0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7D10515-A240-4E4E-9F2B-3ABC9EF29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D163-F154-402F-9B6C-E2158A2019E8}" type="datetime1">
              <a:rPr lang="pl-PL" smtClean="0"/>
              <a:t>10.04.2024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B185995-A6A8-42B9-AA8B-2CD1754C3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#FunduszePromocji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F4CBB4E-1B86-426D-BC78-918FCC490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B20A-0DF7-4385-8E68-373F38D07B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2271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C683B1-358F-41E0-969F-7A3FC6751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7FB818A-7F43-4CF4-BCB6-F773B11529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F73B840-C4E6-44A8-B17F-6BD011855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BA831-B907-4AC9-98E1-ED71EB607615}" type="datetime1">
              <a:rPr lang="pl-PL" smtClean="0"/>
              <a:t>10.04.2024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112FFE7-C6B0-42A8-B958-66F240940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#FunduszePromocji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A979314-6088-4AE6-9FAD-7D28BFD3D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B20A-0DF7-4385-8E68-373F38D07B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3184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91CA57-74DB-49AE-84D8-04FD27FFE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5AE901-A1CD-4F14-843B-B5AFBE536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8F05F01-397C-4AD6-B7C5-93F684DF23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59C4963-BC08-4B16-8404-0DBAD89BA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6CEBB-D1BB-4AA3-8201-E55CEADFB1C0}" type="datetime1">
              <a:rPr lang="pl-PL" smtClean="0"/>
              <a:t>10.04.2024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35BF9A9-AB42-47FF-BF0F-197C9DFCD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#FunduszePromocji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FC62CCD-2D2E-4F07-A2C2-B8BF14E3F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B20A-0DF7-4385-8E68-373F38D07B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7393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B5BC5E-5815-4E2C-BCAB-AFEF2E8A7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D324643-BD87-4D2E-B6BE-5ED06A94D6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7897621-C72A-43A6-85A3-927122B603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F279D71-8CF0-40B0-9BEB-10997A81F1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AB0E95C-109B-47EB-8B51-7BC6AFCFB9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65F0A677-2C5F-44A4-9654-10A6495CB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939A-8183-4B64-82DE-447F66D1BF26}" type="datetime1">
              <a:rPr lang="pl-PL" smtClean="0"/>
              <a:t>10.04.2024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E736A78-9F32-4D48-88BB-3148289C4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#FunduszePromocji</a:t>
            </a: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654F1DCC-98AE-4602-ADA4-E63259967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B20A-0DF7-4385-8E68-373F38D07B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0163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93818E-DD25-429A-8FB1-4760EE9D1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28BCFD5-F060-47E3-ADBB-7DFC3A269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A163-BDA0-4B9E-AEEF-3D89CC7BF916}" type="datetime1">
              <a:rPr lang="pl-PL" smtClean="0"/>
              <a:t>10.04.2024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ED8A818-8281-44A7-8EC4-662A395B4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#FunduszePromocji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8B943BB-48E1-472E-B0B2-430172DC6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B20A-0DF7-4385-8E68-373F38D07B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0888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861A4ADC-4083-4E5F-9B75-FB0560B5B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108B0-FC56-4CA4-A530-303C7F43B1D1}" type="datetime1">
              <a:rPr lang="pl-PL" smtClean="0"/>
              <a:t>10.04.2024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F1F7919-C860-4325-8FD2-7E2A6BBD4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#FunduszePromocji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424F388-1187-4D03-87B4-4311E38D1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B20A-0DF7-4385-8E68-373F38D07B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954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7B09FAD-1A99-4BE5-848E-BF9316B2A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C52DBD-BF0D-4746-A092-EB0FFDACC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921E8A9-AC08-41CC-AD48-408FA5C31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888B2DF-5E55-4689-BF9D-4FA47E530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0E55E-6AF2-4AA9-89F5-76F5BEB05391}" type="datetime1">
              <a:rPr lang="pl-PL" smtClean="0"/>
              <a:t>10.04.2024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2C1F06A-FB63-42AE-B2ED-283393354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#FunduszePromocji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C6A783F-D4B9-4CDB-A475-AB32B2BF0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B20A-0DF7-4385-8E68-373F38D07B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9677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D4F528-29BE-4388-8DAA-D14991D8A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5F9C449-6DC9-429B-8276-C9F19B0DFA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84035E1-DBBC-4737-9ADE-72A9B7ABA3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C469B5E-CE05-471C-B48B-BFA3E95A9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6431F-8C72-43E3-95DB-0BA2E7AE5E81}" type="datetime1">
              <a:rPr lang="pl-PL" smtClean="0"/>
              <a:t>10.04.2024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5C2E1DB-A6DE-4C92-8133-4AC92AD90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#FunduszePromocji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A3FBE6B-9702-45CC-9163-E5D75E641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B20A-0DF7-4385-8E68-373F38D07B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1033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028B9073-FE82-41D7-8422-E8CD06AA0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B218562-110A-455B-A22C-D6C3BD3095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14568A2-3A0F-4B76-93C7-E6DEAD4D0A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EA8AD-A01A-4FAF-9346-147956A9167B}" type="datetime1">
              <a:rPr lang="pl-PL" smtClean="0"/>
              <a:t>10.04.2024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AFD9450-7558-409A-8912-7FBF0A2F6C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/>
              <a:t>#FunduszePromocji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A571EFB-A6FE-4F50-AD3C-C3B1AD5477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6B20A-0DF7-4385-8E68-373F38D07B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6852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comments" Target="../comments/commen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8ECB46DB-DFCB-46C9-97F1-DBC80BCC9B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pl-PL" b="1" dirty="0"/>
          </a:p>
          <a:p>
            <a:endParaRPr lang="pl-PL" b="1" dirty="0"/>
          </a:p>
          <a:p>
            <a:endParaRPr lang="pl-PL" b="1" dirty="0"/>
          </a:p>
          <a:p>
            <a:r>
              <a:rPr lang="pl-PL" b="1" dirty="0"/>
              <a:t>Andrzej Ickowski - IJHARS</a:t>
            </a:r>
          </a:p>
          <a:p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EDCA70D-46C5-430E-A3D2-48AA8A4A2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#FunduszePromocji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C6DAE310-D2A9-43FC-8B88-7DB644293A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59149"/>
            <a:ext cx="9268287" cy="2247089"/>
          </a:xfrm>
        </p:spPr>
        <p:txBody>
          <a:bodyPr>
            <a:normAutofit/>
          </a:bodyPr>
          <a:lstStyle/>
          <a:p>
            <a:r>
              <a:rPr lang="pl-PL" sz="5400" b="1" dirty="0">
                <a:solidFill>
                  <a:srgbClr val="00B0F0"/>
                </a:solidFill>
              </a:rPr>
              <a:t>Jakość handlowa </a:t>
            </a:r>
            <a:br>
              <a:rPr lang="pl-PL" sz="5400" b="1" dirty="0">
                <a:solidFill>
                  <a:srgbClr val="00B0F0"/>
                </a:solidFill>
              </a:rPr>
            </a:br>
            <a:r>
              <a:rPr lang="pl-PL" sz="5400" b="1" dirty="0">
                <a:solidFill>
                  <a:srgbClr val="00B0F0"/>
                </a:solidFill>
              </a:rPr>
              <a:t>mięsa drobiowego</a:t>
            </a:r>
            <a:endParaRPr lang="pl-PL" sz="5400" dirty="0"/>
          </a:p>
        </p:txBody>
      </p:sp>
      <p:pic>
        <p:nvPicPr>
          <p:cNvPr id="9" name="Obraz 1">
            <a:extLst>
              <a:ext uri="{FF2B5EF4-FFF2-40B4-BE49-F238E27FC236}">
                <a16:creationId xmlns:a16="http://schemas.microsoft.com/office/drawing/2014/main" id="{0B62A980-9CAB-4997-A4F5-C5C5E5D55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9883" y="274067"/>
            <a:ext cx="1532566" cy="141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45169CBE-505B-4028-B11E-663F28A47F5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204148"/>
            <a:ext cx="720725" cy="1147445"/>
          </a:xfrm>
          <a:prstGeom prst="rect">
            <a:avLst/>
          </a:prstGeom>
          <a:noFill/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86860898-34C4-4EE0-BCEE-A83BDC4049F8}"/>
              </a:ext>
            </a:extLst>
          </p:cNvPr>
          <p:cNvSpPr/>
          <p:nvPr/>
        </p:nvSpPr>
        <p:spPr>
          <a:xfrm>
            <a:off x="499551" y="405041"/>
            <a:ext cx="5937422" cy="612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59510" marR="107950">
              <a:lnSpc>
                <a:spcPct val="130000"/>
              </a:lnSpc>
              <a:spcBef>
                <a:spcPts val="455"/>
              </a:spcBef>
              <a:spcAft>
                <a:spcPts val="0"/>
              </a:spcAft>
            </a:pPr>
            <a:r>
              <a:rPr lang="pl-PL" sz="1200" b="1" dirty="0">
                <a:solidFill>
                  <a:srgbClr val="2F5496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POLSKI  ZWIĄZEK  ZRZESZEŃ</a:t>
            </a:r>
            <a:r>
              <a:rPr lang="pl-PL" sz="1200" b="1" spc="5" dirty="0">
                <a:solidFill>
                  <a:srgbClr val="2F5496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pl-PL" sz="12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1159510" marR="107950">
              <a:lnSpc>
                <a:spcPct val="130000"/>
              </a:lnSpc>
              <a:spcBef>
                <a:spcPts val="455"/>
              </a:spcBef>
              <a:spcAft>
                <a:spcPts val="0"/>
              </a:spcAft>
            </a:pPr>
            <a:r>
              <a:rPr lang="pl-PL" sz="1200" b="1" dirty="0">
                <a:solidFill>
                  <a:srgbClr val="2F5496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HODOWCÓW</a:t>
            </a:r>
            <a:r>
              <a:rPr lang="pl-PL" sz="1200" b="1" spc="350" dirty="0">
                <a:solidFill>
                  <a:srgbClr val="2F5496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I </a:t>
            </a:r>
            <a:r>
              <a:rPr lang="pl-PL" sz="1200" b="1" dirty="0">
                <a:solidFill>
                  <a:srgbClr val="2F5496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PRODUCENTÓW</a:t>
            </a:r>
            <a:r>
              <a:rPr lang="pl-PL" sz="1200" b="1" spc="65" dirty="0">
                <a:solidFill>
                  <a:srgbClr val="2F5496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 </a:t>
            </a:r>
            <a:r>
              <a:rPr lang="pl-PL" sz="1200" b="1" dirty="0">
                <a:solidFill>
                  <a:srgbClr val="2F5496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DROBIU</a:t>
            </a:r>
            <a:endParaRPr lang="pl-PL" sz="12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255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972084-CD40-4633-8D40-66AF8E715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18260" cy="1113479"/>
          </a:xfrm>
        </p:spPr>
        <p:txBody>
          <a:bodyPr>
            <a:normAutofit fontScale="90000"/>
          </a:bodyPr>
          <a:lstStyle/>
          <a:p>
            <a:r>
              <a:rPr lang="pl-PL" altLang="pl-PL" sz="4400" b="1" dirty="0">
                <a:solidFill>
                  <a:srgbClr val="FFFFFF"/>
                </a:solidFill>
                <a:latin typeface="Calibri" panose="020F0502020204030204" pitchFamily="34" charset="0"/>
              </a:rPr>
              <a:t>MIĘSO </a:t>
            </a:r>
            <a:r>
              <a:rPr lang="pl-PL" altLang="pl-PL" sz="4400" b="1" dirty="0" err="1">
                <a:latin typeface="Calibri" panose="020F0502020204030204" pitchFamily="34" charset="0"/>
              </a:rPr>
              <a:t>MIĘSO</a:t>
            </a:r>
            <a:r>
              <a:rPr lang="pl-PL" altLang="pl-PL" sz="4400" b="1" dirty="0">
                <a:latin typeface="Calibri" panose="020F0502020204030204" pitchFamily="34" charset="0"/>
              </a:rPr>
              <a:t> drobiowe  – przepisy  </a:t>
            </a:r>
            <a:r>
              <a:rPr lang="pl-PL" altLang="pl-PL" sz="4400" b="1" dirty="0">
                <a:solidFill>
                  <a:srgbClr val="FFFFFF"/>
                </a:solidFill>
                <a:latin typeface="Calibri" panose="020F0502020204030204" pitchFamily="34" charset="0"/>
              </a:rPr>
              <a:t>– przepisy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A295F88-CFEE-432C-82C7-836CEAFD0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3779"/>
            <a:ext cx="10515600" cy="4883184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07000"/>
              </a:lnSpc>
              <a:buFont typeface="+mj-lt"/>
              <a:buAutoNum type="arabicPeriod"/>
              <a:tabLst>
                <a:tab pos="541338" algn="l"/>
              </a:tabLst>
              <a:defRPr/>
            </a:pPr>
            <a:r>
              <a:rPr lang="pl-PL" sz="1800" dirty="0"/>
              <a:t>Wprowadzając do obrotu mięso drobiowe należy wskazać </a:t>
            </a:r>
            <a:r>
              <a:rPr lang="pl-PL" sz="1800" b="0" i="0" dirty="0">
                <a:effectLst/>
              </a:rPr>
              <a:t>państwo pochodzenia, w przypadku mięsa drobiowego przywożonego z krajów trzecich (</a:t>
            </a:r>
            <a:r>
              <a:rPr lang="pl-PL" sz="1400" b="0" i="0" dirty="0">
                <a:effectLst/>
              </a:rPr>
              <a:t>art. 5 ust. 4 e – rozporządzenia 534/2008</a:t>
            </a:r>
            <a:r>
              <a:rPr lang="pl-PL" sz="1800" b="0" i="0" dirty="0">
                <a:effectLst/>
              </a:rPr>
              <a:t>)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  <a:tabLst>
                <a:tab pos="541338" algn="l"/>
              </a:tabLst>
              <a:defRPr/>
            </a:pPr>
            <a:r>
              <a:rPr lang="pl-PL" sz="1800" dirty="0"/>
              <a:t>Zgodnie z przepisami z § 19 ust. 1 pkt. 7 rozporządzenia </a:t>
            </a:r>
            <a:r>
              <a:rPr lang="pl-PL" sz="1800" dirty="0" err="1"/>
              <a:t>MRiRW</a:t>
            </a:r>
            <a:r>
              <a:rPr lang="pl-PL" sz="1800" dirty="0"/>
              <a:t> w sprawie znakowania poszczególnych rodzajów środków spożywczych obowiązkowe jest wskazanie </a:t>
            </a:r>
            <a:r>
              <a:rPr lang="pl-PL" sz="1800" b="0" i="0" dirty="0">
                <a:effectLst/>
              </a:rPr>
              <a:t>kraju pochodzenia lub miejsca pochodzenia świeżego, schłodzonego i zamrożonego m.in. mięsa z drobiu, wraz z grafiką przedstawiającą flagę państwa pochodzenia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  <a:tabLst>
                <a:tab pos="541338" algn="l"/>
              </a:tabLst>
              <a:defRPr/>
            </a:pPr>
            <a:r>
              <a:rPr lang="pl-PL" sz="1800" b="0" i="0" dirty="0">
                <a:effectLst/>
              </a:rPr>
              <a:t>Ponadto w oznakowaniu można wskazać: numer rejestracyjny rzeźni lub zakładu rozbioru </a:t>
            </a:r>
            <a:r>
              <a:rPr lang="pl-PL" sz="1400" b="0" i="0" dirty="0">
                <a:effectLst/>
              </a:rPr>
              <a:t>(opakowania jednostkowe)</a:t>
            </a:r>
            <a:endParaRPr lang="pl-PL" sz="1400" dirty="0"/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  <a:tabLst>
                <a:tab pos="541338" algn="l"/>
              </a:tabLst>
              <a:defRPr/>
            </a:pPr>
            <a:r>
              <a:rPr lang="pl-PL" sz="1800" dirty="0"/>
              <a:t>Do oznakowania wprowadzanego do obrotu mięsa drobiowego dopuszcza się stosowanie </a:t>
            </a:r>
            <a:r>
              <a:rPr lang="pl-PL" sz="1800" b="0" i="0" dirty="0">
                <a:effectLst/>
              </a:rPr>
              <a:t>oznaczenia rodzaju chowu,</a:t>
            </a:r>
            <a:br>
              <a:rPr lang="pl-PL" sz="1800" b="0" i="0" dirty="0">
                <a:effectLst/>
              </a:rPr>
            </a:br>
            <a:r>
              <a:rPr lang="pl-PL" sz="1800" b="0" i="0" dirty="0">
                <a:effectLst/>
              </a:rPr>
              <a:t>   a)   "żywione z udziałem ... </a:t>
            </a:r>
            <a:r>
              <a:rPr lang="pl-PL" sz="1800" b="0" i="1" dirty="0">
                <a:effectLst/>
              </a:rPr>
              <a:t>% </a:t>
            </a:r>
            <a:r>
              <a:rPr lang="pl-PL" sz="1800" b="0" i="0" dirty="0">
                <a:effectLst/>
              </a:rPr>
              <a:t>...„ (</a:t>
            </a:r>
            <a:r>
              <a:rPr lang="pl-PL" sz="1800" dirty="0"/>
              <a:t>np. kukurydzą)</a:t>
            </a:r>
            <a:endParaRPr lang="pl-PL" sz="1800" b="0" i="0" dirty="0">
              <a:effectLst/>
            </a:endParaRPr>
          </a:p>
          <a:p>
            <a:pPr marL="447675" indent="0" algn="l">
              <a:buNone/>
              <a:tabLst>
                <a:tab pos="354013" algn="l"/>
              </a:tabLst>
            </a:pPr>
            <a:r>
              <a:rPr lang="pl-PL" sz="1800" b="0" i="0" dirty="0">
                <a:effectLst/>
              </a:rPr>
              <a:t>b) "ekstensywny chów ściółkowy";</a:t>
            </a:r>
          </a:p>
          <a:p>
            <a:pPr marL="447675" indent="0" algn="l">
              <a:buNone/>
              <a:tabLst>
                <a:tab pos="354013" algn="l"/>
              </a:tabLst>
            </a:pPr>
            <a:r>
              <a:rPr lang="pl-PL" sz="1800" b="0" i="0" dirty="0">
                <a:effectLst/>
              </a:rPr>
              <a:t>c) "chów wybiegowy";</a:t>
            </a:r>
          </a:p>
          <a:p>
            <a:pPr marL="447675" indent="0" algn="l">
              <a:buNone/>
              <a:tabLst>
                <a:tab pos="354013" algn="l"/>
              </a:tabLst>
            </a:pPr>
            <a:r>
              <a:rPr lang="pl-PL" sz="1800" b="0" i="0" dirty="0">
                <a:effectLst/>
              </a:rPr>
              <a:t>d) "tradycyjny chów wybiegowy";</a:t>
            </a:r>
          </a:p>
          <a:p>
            <a:pPr marL="447675" indent="0" algn="l">
              <a:buNone/>
              <a:tabLst>
                <a:tab pos="354013" algn="l"/>
              </a:tabLst>
            </a:pPr>
            <a:r>
              <a:rPr lang="pl-PL" sz="1800" b="0" i="0" dirty="0">
                <a:effectLst/>
              </a:rPr>
              <a:t>e) "chów wybiegowy bez ograniczeń".</a:t>
            </a:r>
          </a:p>
          <a:p>
            <a:pPr marL="0" indent="0">
              <a:lnSpc>
                <a:spcPct val="107000"/>
              </a:lnSpc>
              <a:buNone/>
              <a:defRPr/>
            </a:pPr>
            <a:endParaRPr lang="pl-PL" sz="1800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111A36D-0684-44D7-9A4C-E0F7A68ED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#FunduszePromocji</a:t>
            </a:r>
          </a:p>
        </p:txBody>
      </p:sp>
    </p:spTree>
    <p:extLst>
      <p:ext uri="{BB962C8B-B14F-4D97-AF65-F5344CB8AC3E}">
        <p14:creationId xmlns:p14="http://schemas.microsoft.com/office/powerpoint/2010/main" val="1673393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972084-CD40-4633-8D40-66AF8E715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18260" cy="1113479"/>
          </a:xfrm>
        </p:spPr>
        <p:txBody>
          <a:bodyPr>
            <a:normAutofit fontScale="90000"/>
          </a:bodyPr>
          <a:lstStyle/>
          <a:p>
            <a:r>
              <a:rPr lang="pl-PL" altLang="pl-PL" sz="4400" b="1" dirty="0">
                <a:solidFill>
                  <a:srgbClr val="FFFFFF"/>
                </a:solidFill>
                <a:latin typeface="Calibri" panose="020F0502020204030204" pitchFamily="34" charset="0"/>
              </a:rPr>
              <a:t>MIĘSO </a:t>
            </a:r>
            <a:r>
              <a:rPr lang="pl-PL" altLang="pl-PL" sz="4400" b="1" dirty="0" err="1">
                <a:latin typeface="Calibri" panose="020F0502020204030204" pitchFamily="34" charset="0"/>
              </a:rPr>
              <a:t>MIĘSO</a:t>
            </a:r>
            <a:r>
              <a:rPr lang="pl-PL" altLang="pl-PL" sz="4400" b="1" dirty="0">
                <a:latin typeface="Calibri" panose="020F0502020204030204" pitchFamily="34" charset="0"/>
              </a:rPr>
              <a:t> drobiowe  – przepisy  </a:t>
            </a:r>
            <a:r>
              <a:rPr lang="pl-PL" altLang="pl-PL" sz="4400" b="1" dirty="0">
                <a:solidFill>
                  <a:srgbClr val="FFFFFF"/>
                </a:solidFill>
                <a:latin typeface="Calibri" panose="020F0502020204030204" pitchFamily="34" charset="0"/>
              </a:rPr>
              <a:t>– przepisy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A295F88-CFEE-432C-82C7-836CEAFD0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3779"/>
            <a:ext cx="10515600" cy="4883184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buNone/>
              <a:tabLst>
                <a:tab pos="541338" algn="l"/>
              </a:tabLst>
              <a:defRPr/>
            </a:pPr>
            <a:r>
              <a:rPr lang="pl-PL" sz="2300" b="0" i="0" dirty="0">
                <a:solidFill>
                  <a:schemeClr val="accent1"/>
                </a:solidFill>
                <a:effectLst/>
              </a:rPr>
              <a:t>   a)  "żywione z udziałem ... </a:t>
            </a:r>
            <a:r>
              <a:rPr lang="pl-PL" sz="2300" b="0" i="1" dirty="0">
                <a:solidFill>
                  <a:schemeClr val="accent1"/>
                </a:solidFill>
                <a:effectLst/>
              </a:rPr>
              <a:t>% </a:t>
            </a:r>
            <a:r>
              <a:rPr lang="pl-PL" sz="2300" b="0" i="0" dirty="0">
                <a:solidFill>
                  <a:schemeClr val="accent1"/>
                </a:solidFill>
                <a:effectLst/>
              </a:rPr>
              <a:t>...„ (</a:t>
            </a:r>
            <a:r>
              <a:rPr lang="pl-PL" sz="2300" dirty="0">
                <a:solidFill>
                  <a:schemeClr val="accent1"/>
                </a:solidFill>
              </a:rPr>
              <a:t>np. kukurydzą) wymagania:</a:t>
            </a:r>
          </a:p>
          <a:p>
            <a:pPr marL="0" indent="0" algn="just">
              <a:buNone/>
            </a:pPr>
            <a:r>
              <a:rPr lang="pl-PL" sz="2300" b="0" i="0" dirty="0">
                <a:effectLst/>
              </a:rPr>
              <a:t>Podawanie udziału określonych składników paszowych jest możliwe jedynie wówczas, gdy</a:t>
            </a:r>
          </a:p>
          <a:p>
            <a:pPr algn="l"/>
            <a:r>
              <a:rPr lang="pl-PL" sz="2300" b="0" i="0" dirty="0">
                <a:effectLst/>
              </a:rPr>
              <a:t>w przypadku zbóż stanowią one co najmniej 65 % masy składu paszy podawanej przez większą część okresu tuczu, przy czym pasza ta może zawierać nie więcej niż 15 % ubocznych produktów zbożowych; jednakże w przypadku gdy odniesienie do udziału składników paszowych dotyczy jednego konkretnego zboża, powinno ono stanowić co najmniej 35 % składu podawanej paszy, a w przypadku kukurydzy co najmniej 50 </a:t>
            </a:r>
            <a:r>
              <a:rPr lang="pl-PL" sz="2300" b="0" i="1" dirty="0">
                <a:effectLst/>
              </a:rPr>
              <a:t>%,</a:t>
            </a:r>
            <a:endParaRPr lang="pl-PL" sz="2300" b="0" i="0" dirty="0">
              <a:effectLst/>
            </a:endParaRPr>
          </a:p>
          <a:p>
            <a:pPr algn="l"/>
            <a:r>
              <a:rPr lang="pl-PL" sz="2300" b="0" i="0" dirty="0">
                <a:effectLst/>
              </a:rPr>
              <a:t>w przypadku roślin strączkowych lub liściastych stanowią one co najmniej 5 </a:t>
            </a:r>
            <a:r>
              <a:rPr lang="pl-PL" sz="2300" b="0" i="1" dirty="0">
                <a:effectLst/>
              </a:rPr>
              <a:t>% </a:t>
            </a:r>
            <a:r>
              <a:rPr lang="pl-PL" sz="2300" b="0" i="0" dirty="0">
                <a:effectLst/>
              </a:rPr>
              <a:t>składu paszy podawanej przez większą część okresu tuczu,</a:t>
            </a:r>
          </a:p>
          <a:p>
            <a:pPr algn="just"/>
            <a:r>
              <a:rPr lang="pl-PL" sz="2300" b="0" i="0" dirty="0">
                <a:effectLst/>
              </a:rPr>
              <a:t>w przypadku produktów mleczarskich stanowią one co najmniej 5 </a:t>
            </a:r>
            <a:r>
              <a:rPr lang="pl-PL" sz="2300" b="0" i="1" dirty="0">
                <a:effectLst/>
              </a:rPr>
              <a:t>% </a:t>
            </a:r>
            <a:r>
              <a:rPr lang="pl-PL" sz="2300" b="0" i="0" dirty="0">
                <a:effectLst/>
              </a:rPr>
              <a:t>masy składu paszy podawanej w fazie końcowej.</a:t>
            </a:r>
          </a:p>
          <a:p>
            <a:pPr marL="0" indent="0" algn="just">
              <a:buNone/>
            </a:pPr>
            <a:r>
              <a:rPr lang="pl-PL" sz="2300" b="0" i="0" dirty="0">
                <a:effectLst/>
              </a:rPr>
              <a:t>Jednakże określenia "gęś owsiana" można używać w przypadku, gdy podczas trzytygodniowego tuczu końcowego gęsi otrzymują dziennie nie mniej niż 500 g owsa.</a:t>
            </a:r>
          </a:p>
          <a:p>
            <a:pPr marL="0" indent="0" algn="just">
              <a:buNone/>
            </a:pPr>
            <a:r>
              <a:rPr lang="pl-PL" sz="2300" b="0" i="0" dirty="0">
                <a:effectLst/>
              </a:rPr>
              <a:t>  </a:t>
            </a:r>
            <a:r>
              <a:rPr lang="pl-PL" sz="2300" b="0" i="0" dirty="0">
                <a:solidFill>
                  <a:schemeClr val="accent1"/>
                </a:solidFill>
                <a:effectLst/>
              </a:rPr>
              <a:t>b) "ekstensywny chów ściółkowy";</a:t>
            </a:r>
          </a:p>
          <a:p>
            <a:pPr marL="0" indent="0" algn="just">
              <a:buNone/>
            </a:pPr>
            <a:r>
              <a:rPr lang="pl-PL" sz="2300" b="0" i="0" dirty="0">
                <a:effectLst/>
              </a:rPr>
              <a:t>Powyższego określenia można używać jedynie wówczas, gdy:</a:t>
            </a:r>
          </a:p>
          <a:p>
            <a:r>
              <a:rPr lang="pl-PL" sz="2300" b="0" i="0" dirty="0">
                <a:effectLst/>
              </a:rPr>
              <a:t>gęstość obsady na m</a:t>
            </a:r>
            <a:r>
              <a:rPr lang="pl-PL" sz="2300" b="0" i="0" baseline="30000" dirty="0">
                <a:effectLst/>
              </a:rPr>
              <a:t>2</a:t>
            </a:r>
            <a:r>
              <a:rPr lang="pl-PL" sz="2300" b="0" i="0" dirty="0">
                <a:effectLst/>
              </a:rPr>
              <a:t> podłogi nie przekracza: w przypadku kurczaków 15 ptaków lecz nie więcej niż 25 kg masy żywej,</a:t>
            </a:r>
          </a:p>
          <a:p>
            <a:r>
              <a:rPr lang="pl-PL" sz="2300" b="0" i="0" dirty="0">
                <a:effectLst/>
              </a:rPr>
              <a:t>ptaki ubija się w przypadku: kurczaków: w 56 dniu lub później, indyków: w 70 dniu lub później a gęsi: w 112 dniu lub później,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111A36D-0684-44D7-9A4C-E0F7A68ED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#FunduszePromocji</a:t>
            </a:r>
          </a:p>
        </p:txBody>
      </p:sp>
    </p:spTree>
    <p:extLst>
      <p:ext uri="{BB962C8B-B14F-4D97-AF65-F5344CB8AC3E}">
        <p14:creationId xmlns:p14="http://schemas.microsoft.com/office/powerpoint/2010/main" val="3215623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972084-CD40-4633-8D40-66AF8E715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18260" cy="1113479"/>
          </a:xfrm>
        </p:spPr>
        <p:txBody>
          <a:bodyPr>
            <a:normAutofit fontScale="90000"/>
          </a:bodyPr>
          <a:lstStyle/>
          <a:p>
            <a:r>
              <a:rPr lang="pl-PL" altLang="pl-PL" sz="4400" b="1" dirty="0">
                <a:solidFill>
                  <a:srgbClr val="FFFFFF"/>
                </a:solidFill>
                <a:latin typeface="Calibri" panose="020F0502020204030204" pitchFamily="34" charset="0"/>
              </a:rPr>
              <a:t>MIĘSO </a:t>
            </a:r>
            <a:r>
              <a:rPr lang="pl-PL" altLang="pl-PL" sz="4400" b="1" dirty="0" err="1">
                <a:latin typeface="Calibri" panose="020F0502020204030204" pitchFamily="34" charset="0"/>
              </a:rPr>
              <a:t>MIĘSO</a:t>
            </a:r>
            <a:r>
              <a:rPr lang="pl-PL" altLang="pl-PL" sz="4400" b="1" dirty="0">
                <a:latin typeface="Calibri" panose="020F0502020204030204" pitchFamily="34" charset="0"/>
              </a:rPr>
              <a:t> drobiowe  – przepisy  </a:t>
            </a:r>
            <a:r>
              <a:rPr lang="pl-PL" altLang="pl-PL" sz="4400" b="1" dirty="0">
                <a:solidFill>
                  <a:srgbClr val="FFFFFF"/>
                </a:solidFill>
                <a:latin typeface="Calibri" panose="020F0502020204030204" pitchFamily="34" charset="0"/>
              </a:rPr>
              <a:t>– przepisy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A295F88-CFEE-432C-82C7-836CEAFD0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3779"/>
            <a:ext cx="10515600" cy="4883184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buNone/>
              <a:tabLst>
                <a:tab pos="541338" algn="l"/>
              </a:tabLst>
              <a:defRPr/>
            </a:pPr>
            <a:r>
              <a:rPr lang="pl-PL" sz="2100" b="0" i="0" dirty="0">
                <a:solidFill>
                  <a:schemeClr val="accent1"/>
                </a:solidFill>
                <a:effectLst/>
              </a:rPr>
              <a:t>   c) "chów wybiegowy";</a:t>
            </a:r>
          </a:p>
          <a:p>
            <a:pPr marL="0" indent="0" algn="just">
              <a:buNone/>
            </a:pPr>
            <a:r>
              <a:rPr lang="pl-PL" sz="2100" b="0" i="0" dirty="0">
                <a:solidFill>
                  <a:srgbClr val="333333"/>
                </a:solidFill>
                <a:effectLst/>
              </a:rPr>
              <a:t>Powyższego określenia można używać jedynie wówczas, gdy:</a:t>
            </a:r>
          </a:p>
          <a:p>
            <a:pPr algn="l"/>
            <a:r>
              <a:rPr lang="pl-PL" sz="2100" b="0" i="0" dirty="0">
                <a:solidFill>
                  <a:srgbClr val="333333"/>
                </a:solidFill>
                <a:effectLst/>
              </a:rPr>
              <a:t>gęstość obsady w kurniku i wiek w momencie uboju nie przekraczają wartości określonych w  lit. b), z wyjątkiem kurczaków, dla których gęstość obsady można zwiększyć do 16, jednak nie więcej niż 27,5 kg masy żywej na m</a:t>
            </a:r>
            <a:r>
              <a:rPr lang="pl-PL" sz="2100" b="0" i="0" baseline="30000" dirty="0">
                <a:solidFill>
                  <a:srgbClr val="333333"/>
                </a:solidFill>
                <a:effectLst/>
              </a:rPr>
              <a:t>2 </a:t>
            </a:r>
            <a:r>
              <a:rPr lang="pl-PL" sz="2100" b="0" i="0" dirty="0">
                <a:solidFill>
                  <a:srgbClr val="333333"/>
                </a:solidFill>
                <a:effectLst/>
              </a:rPr>
              <a:t>;</a:t>
            </a:r>
          </a:p>
          <a:p>
            <a:pPr algn="l"/>
            <a:r>
              <a:rPr lang="pl-PL" sz="2100" b="0" i="0" dirty="0">
                <a:solidFill>
                  <a:srgbClr val="333333"/>
                </a:solidFill>
                <a:effectLst/>
              </a:rPr>
              <a:t>przez co najmniej połowę życia ptaki miały w ciągu dnia stały dostęp do wybiegów na otwartej przestrzeni, obejmującej obszar głównie pokryty roślinnością, o powierzchni nie mniejszej niż: 1 m</a:t>
            </a:r>
            <a:r>
              <a:rPr lang="pl-PL" sz="2100" b="0" i="0" baseline="30000" dirty="0">
                <a:solidFill>
                  <a:srgbClr val="333333"/>
                </a:solidFill>
                <a:effectLst/>
              </a:rPr>
              <a:t>2</a:t>
            </a:r>
            <a:r>
              <a:rPr lang="pl-PL" sz="2100" b="0" i="0" dirty="0">
                <a:solidFill>
                  <a:srgbClr val="333333"/>
                </a:solidFill>
                <a:effectLst/>
              </a:rPr>
              <a:t> na kurczaka, 2 m</a:t>
            </a:r>
            <a:r>
              <a:rPr lang="pl-PL" sz="2100" b="0" i="0" baseline="30000" dirty="0">
                <a:solidFill>
                  <a:srgbClr val="333333"/>
                </a:solidFill>
                <a:effectLst/>
              </a:rPr>
              <a:t>2</a:t>
            </a:r>
            <a:r>
              <a:rPr lang="pl-PL" sz="2100" b="0" i="0" dirty="0">
                <a:solidFill>
                  <a:srgbClr val="333333"/>
                </a:solidFill>
                <a:effectLst/>
              </a:rPr>
              <a:t> na kaczkę, 4 m</a:t>
            </a:r>
            <a:r>
              <a:rPr lang="pl-PL" sz="2100" b="0" i="0" baseline="30000" dirty="0">
                <a:solidFill>
                  <a:srgbClr val="333333"/>
                </a:solidFill>
                <a:effectLst/>
              </a:rPr>
              <a:t>2</a:t>
            </a:r>
            <a:r>
              <a:rPr lang="pl-PL" sz="2100" b="0" i="0" dirty="0">
                <a:solidFill>
                  <a:srgbClr val="333333"/>
                </a:solidFill>
                <a:effectLst/>
              </a:rPr>
              <a:t> na indyka lub gęś.</a:t>
            </a:r>
          </a:p>
          <a:p>
            <a:pPr algn="just"/>
            <a:r>
              <a:rPr lang="pl-PL" sz="2100" b="0" i="0" dirty="0">
                <a:solidFill>
                  <a:srgbClr val="333333"/>
                </a:solidFill>
                <a:effectLst/>
              </a:rPr>
              <a:t>Na jednego ptaka przypada grzęda o długości co najmniej 10 cm (na całej powierzchni kurnika i woliery);</a:t>
            </a:r>
          </a:p>
          <a:p>
            <a:pPr algn="l"/>
            <a:r>
              <a:rPr lang="pl-PL" sz="2100" b="0" i="0" dirty="0">
                <a:solidFill>
                  <a:srgbClr val="333333"/>
                </a:solidFill>
                <a:effectLst/>
              </a:rPr>
              <a:t>skład paszy stosowany w okresie tuczu zawiera co najmniej 70 % zbóż;</a:t>
            </a:r>
          </a:p>
          <a:p>
            <a:pPr algn="l"/>
            <a:r>
              <a:rPr lang="pl-PL" sz="2100" b="0" i="0" dirty="0">
                <a:solidFill>
                  <a:srgbClr val="333333"/>
                </a:solidFill>
                <a:effectLst/>
              </a:rPr>
              <a:t>kurnik jest wyposażony w otwory wybiegowe o łącznej długości co najmniej 4 m na 100 m</a:t>
            </a:r>
            <a:r>
              <a:rPr lang="pl-PL" sz="2100" b="0" i="0" baseline="30000" dirty="0">
                <a:solidFill>
                  <a:srgbClr val="333333"/>
                </a:solidFill>
                <a:effectLst/>
              </a:rPr>
              <a:t>2</a:t>
            </a:r>
            <a:r>
              <a:rPr lang="pl-PL" sz="2100" b="0" i="0" dirty="0">
                <a:solidFill>
                  <a:srgbClr val="333333"/>
                </a:solidFill>
                <a:effectLst/>
              </a:rPr>
              <a:t> powierzchni kurnika.</a:t>
            </a:r>
          </a:p>
          <a:p>
            <a:pPr marL="0" indent="0">
              <a:lnSpc>
                <a:spcPct val="107000"/>
              </a:lnSpc>
              <a:buNone/>
              <a:defRPr/>
            </a:pPr>
            <a:endParaRPr lang="pl-PL" sz="1800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111A36D-0684-44D7-9A4C-E0F7A68ED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#FunduszePromocji</a:t>
            </a:r>
          </a:p>
        </p:txBody>
      </p:sp>
    </p:spTree>
    <p:extLst>
      <p:ext uri="{BB962C8B-B14F-4D97-AF65-F5344CB8AC3E}">
        <p14:creationId xmlns:p14="http://schemas.microsoft.com/office/powerpoint/2010/main" val="2490336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972084-CD40-4633-8D40-66AF8E715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18260" cy="1113479"/>
          </a:xfrm>
        </p:spPr>
        <p:txBody>
          <a:bodyPr>
            <a:normAutofit fontScale="90000"/>
          </a:bodyPr>
          <a:lstStyle/>
          <a:p>
            <a:r>
              <a:rPr lang="pl-PL" altLang="pl-PL" sz="4400" b="1" dirty="0">
                <a:solidFill>
                  <a:srgbClr val="FFFFFF"/>
                </a:solidFill>
                <a:latin typeface="Calibri" panose="020F0502020204030204" pitchFamily="34" charset="0"/>
              </a:rPr>
              <a:t>MIĘSO </a:t>
            </a:r>
            <a:r>
              <a:rPr lang="pl-PL" altLang="pl-PL" sz="4400" b="1" dirty="0" err="1">
                <a:latin typeface="Calibri" panose="020F0502020204030204" pitchFamily="34" charset="0"/>
              </a:rPr>
              <a:t>MIĘSO</a:t>
            </a:r>
            <a:r>
              <a:rPr lang="pl-PL" altLang="pl-PL" sz="4400" b="1" dirty="0">
                <a:latin typeface="Calibri" panose="020F0502020204030204" pitchFamily="34" charset="0"/>
              </a:rPr>
              <a:t> drobiowe  – przepisy  </a:t>
            </a:r>
            <a:r>
              <a:rPr lang="pl-PL" altLang="pl-PL" sz="4400" b="1" dirty="0">
                <a:solidFill>
                  <a:srgbClr val="FFFFFF"/>
                </a:solidFill>
                <a:latin typeface="Calibri" panose="020F0502020204030204" pitchFamily="34" charset="0"/>
              </a:rPr>
              <a:t>– przepisy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A295F88-CFEE-432C-82C7-836CEAFD0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3779"/>
            <a:ext cx="10515600" cy="488318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7000"/>
              </a:lnSpc>
              <a:buNone/>
              <a:tabLst>
                <a:tab pos="541338" algn="l"/>
              </a:tabLst>
              <a:defRPr/>
            </a:pPr>
            <a:r>
              <a:rPr lang="pl-PL" sz="1800" b="0" i="0" dirty="0">
                <a:solidFill>
                  <a:schemeClr val="accent1"/>
                </a:solidFill>
                <a:effectLst/>
              </a:rPr>
              <a:t>d) "tradycyjny chów wybiegowy";</a:t>
            </a:r>
          </a:p>
          <a:p>
            <a:pPr marL="0" indent="0" algn="just">
              <a:buNone/>
            </a:pPr>
            <a:r>
              <a:rPr lang="pl-PL" sz="1800" b="0" i="0" dirty="0">
                <a:solidFill>
                  <a:srgbClr val="333333"/>
                </a:solidFill>
                <a:effectLst/>
              </a:rPr>
              <a:t>Powyższego określenia można używać jedynie wówczas, gdy:</a:t>
            </a:r>
          </a:p>
          <a:p>
            <a:pPr algn="l"/>
            <a:r>
              <a:rPr lang="pl-PL" sz="1800" b="0" i="0" dirty="0">
                <a:solidFill>
                  <a:srgbClr val="333333"/>
                </a:solidFill>
                <a:effectLst/>
              </a:rPr>
              <a:t>gęstość obsady na m</a:t>
            </a:r>
            <a:r>
              <a:rPr lang="pl-PL" sz="1800" b="0" i="0" baseline="30000" dirty="0">
                <a:solidFill>
                  <a:srgbClr val="333333"/>
                </a:solidFill>
                <a:effectLst/>
              </a:rPr>
              <a:t>2</a:t>
            </a:r>
            <a:r>
              <a:rPr lang="pl-PL" sz="1800" b="0" i="0" dirty="0">
                <a:solidFill>
                  <a:srgbClr val="333333"/>
                </a:solidFill>
                <a:effectLst/>
              </a:rPr>
              <a:t> w pomieszczeniu nie przekracza w przypadku: kurczaków: 12 ptaków, ale nie więcej niż 25 kg masy żywej , indyków: 6,25 ptaków (do wieku siedmiu tygodni 10), lecz nie więcej niż 35 kg masy żywej, gęsi: 5 ptaków (do wieku sześciu tygodni 10) i 3 podczas ostatnich trzech tygodni tuczu, jeżeli ptaki trzymane są w zamknięciu, lecz nie więcej niż 30 kg masy żywej,</a:t>
            </a:r>
          </a:p>
          <a:p>
            <a:pPr algn="l"/>
            <a:r>
              <a:rPr lang="pl-PL" sz="1800" b="0" i="0" dirty="0">
                <a:solidFill>
                  <a:srgbClr val="333333"/>
                </a:solidFill>
                <a:effectLst/>
              </a:rPr>
              <a:t>całkowita powierzchnia użytkowa kurników w jakimkolwiek miejscu produkcji nie przekracza 1.600 m</a:t>
            </a:r>
            <a:r>
              <a:rPr lang="pl-PL" sz="1800" b="0" i="0" baseline="30000" dirty="0">
                <a:solidFill>
                  <a:srgbClr val="333333"/>
                </a:solidFill>
                <a:effectLst/>
              </a:rPr>
              <a:t>2</a:t>
            </a:r>
            <a:r>
              <a:rPr lang="pl-PL" sz="1800" b="0" i="0" dirty="0">
                <a:solidFill>
                  <a:srgbClr val="333333"/>
                </a:solidFill>
                <a:effectLst/>
              </a:rPr>
              <a:t>;</a:t>
            </a:r>
          </a:p>
          <a:p>
            <a:pPr algn="l"/>
            <a:r>
              <a:rPr lang="pl-PL" sz="1800" b="0" i="0" dirty="0">
                <a:solidFill>
                  <a:srgbClr val="333333"/>
                </a:solidFill>
                <a:effectLst/>
              </a:rPr>
              <a:t>w żadnym kurniku nie znajduje się więcej niż: 4.800 kurczaków, 4.000 samic kaczki piżmowej lub kaczki </a:t>
            </a:r>
            <a:r>
              <a:rPr lang="pl-PL" sz="1800" b="0" i="0" dirty="0" err="1">
                <a:solidFill>
                  <a:srgbClr val="333333"/>
                </a:solidFill>
                <a:effectLst/>
              </a:rPr>
              <a:t>pekin</a:t>
            </a:r>
            <a:r>
              <a:rPr lang="pl-PL" sz="1800" b="0" i="0" dirty="0">
                <a:solidFill>
                  <a:srgbClr val="333333"/>
                </a:solidFill>
                <a:effectLst/>
              </a:rPr>
              <a:t> i 3.200 samców kaczki piżmowej lub </a:t>
            </a:r>
            <a:r>
              <a:rPr lang="pl-PL" sz="1800" b="0" i="0" dirty="0" err="1">
                <a:solidFill>
                  <a:srgbClr val="333333"/>
                </a:solidFill>
                <a:effectLst/>
              </a:rPr>
              <a:t>pekin</a:t>
            </a:r>
            <a:r>
              <a:rPr lang="pl-PL" sz="1800" b="0" i="0" dirty="0">
                <a:solidFill>
                  <a:srgbClr val="333333"/>
                </a:solidFill>
                <a:effectLst/>
              </a:rPr>
              <a:t>, 2.500  gęsi i indyków;</a:t>
            </a:r>
          </a:p>
          <a:p>
            <a:pPr algn="l"/>
            <a:r>
              <a:rPr lang="pl-PL" sz="1800" b="0" i="0" dirty="0">
                <a:solidFill>
                  <a:srgbClr val="333333"/>
                </a:solidFill>
                <a:effectLst/>
              </a:rPr>
              <a:t>tuczone ptaki należą do odmiany charakteryzującej się powolnym wzrostem;</a:t>
            </a:r>
          </a:p>
          <a:p>
            <a:pPr algn="l"/>
            <a:r>
              <a:rPr lang="pl-PL" sz="1800" b="0" i="0" dirty="0">
                <a:solidFill>
                  <a:srgbClr val="333333"/>
                </a:solidFill>
                <a:effectLst/>
              </a:rPr>
              <a:t>skład paszy używany w okresie tuczu zawiera co najmniej 70 % zbóż;</a:t>
            </a:r>
          </a:p>
          <a:p>
            <a:pPr algn="l"/>
            <a:r>
              <a:rPr lang="pl-PL" sz="1800" b="0" i="0" dirty="0">
                <a:solidFill>
                  <a:srgbClr val="333333"/>
                </a:solidFill>
                <a:effectLst/>
              </a:rPr>
              <a:t>minimalny wiek w momencie uboju wynosi: 81 dni w przypadku kurczaków, 140 dni w przypadku indyków i gęsi w całości na pieczeń,</a:t>
            </a:r>
          </a:p>
          <a:p>
            <a:pPr marL="0" indent="0" algn="l">
              <a:buNone/>
            </a:pPr>
            <a:r>
              <a:rPr lang="pl-PL" sz="1800" b="0" i="0" dirty="0">
                <a:solidFill>
                  <a:schemeClr val="accent5">
                    <a:lumMod val="75000"/>
                  </a:schemeClr>
                </a:solidFill>
                <a:effectLst/>
              </a:rPr>
              <a:t> e) "chów wybiegowy bez ograniczeń„   s</a:t>
            </a:r>
            <a:r>
              <a:rPr lang="pl-PL" sz="1800" b="0" i="0" dirty="0">
                <a:solidFill>
                  <a:srgbClr val="333333"/>
                </a:solidFill>
                <a:effectLst/>
              </a:rPr>
              <a:t>tosowanie tego określenia wymaga zgodności z kryteriami wymienionymi w lit. d), z wyjątkiem, który przewiduje ciągły dostęp ptaków w ciągu całego dnia do wybiegów na otwartej przestrzeni, bez ograniczenia ich powierzchni.</a:t>
            </a:r>
            <a:endParaRPr lang="pl-PL" sz="1800" b="0" i="0" dirty="0">
              <a:solidFill>
                <a:schemeClr val="accent5">
                  <a:lumMod val="75000"/>
                </a:schemeClr>
              </a:solidFill>
              <a:effectLst/>
            </a:endParaRPr>
          </a:p>
          <a:p>
            <a:pPr marL="0" indent="0">
              <a:lnSpc>
                <a:spcPct val="107000"/>
              </a:lnSpc>
              <a:buNone/>
              <a:defRPr/>
            </a:pPr>
            <a:endParaRPr lang="pl-PL" sz="1800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111A36D-0684-44D7-9A4C-E0F7A68ED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#FunduszePromocji</a:t>
            </a:r>
          </a:p>
        </p:txBody>
      </p:sp>
    </p:spTree>
    <p:extLst>
      <p:ext uri="{BB962C8B-B14F-4D97-AF65-F5344CB8AC3E}">
        <p14:creationId xmlns:p14="http://schemas.microsoft.com/office/powerpoint/2010/main" val="452815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972084-CD40-4633-8D40-66AF8E715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870" y="306403"/>
            <a:ext cx="10718260" cy="74926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l-PL" altLang="pl-PL" sz="4400" kern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Kontrola jakości handlowej </a:t>
            </a:r>
            <a:br>
              <a:rPr lang="pl-PL" altLang="pl-PL" sz="4400" kern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altLang="pl-PL" sz="4400" kern="0" dirty="0">
                <a:latin typeface="Segoe UI" panose="020B0502040204020203" pitchFamily="34" charset="0"/>
                <a:cs typeface="Segoe UI" panose="020B0502040204020203" pitchFamily="34" charset="0"/>
              </a:rPr>
              <a:t>Kontrola jakości handlowej mięsa drobiowego </a:t>
            </a:r>
            <a:br>
              <a:rPr lang="pl-PL" altLang="pl-PL" sz="4400" kern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altLang="pl-PL" sz="4400" kern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mięsa drobiowego</a:t>
            </a:r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111A36D-0684-44D7-9A4C-E0F7A68ED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#FunduszePromocji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CD18AD8-9F63-229F-FC95-A28C8CE9B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341498" cy="4267265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  <a:defRPr/>
            </a:pPr>
            <a:r>
              <a:rPr lang="pl-PL" dirty="0"/>
              <a:t>Kontrolę przeprowadzono w 59 placówkach oferujących do sprzedaży mięso drobiowe oferowane konsumentom luzem</a:t>
            </a:r>
          </a:p>
          <a:p>
            <a:pPr marL="0" indent="0">
              <a:spcAft>
                <a:spcPts val="1200"/>
              </a:spcAft>
              <a:buNone/>
              <a:defRPr/>
            </a:pPr>
            <a:r>
              <a:rPr lang="pl-PL" dirty="0"/>
              <a:t>W ramach kontroli dokonano ustaleń w zakresie: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pl-PL" dirty="0"/>
              <a:t>oceny organoleptycznej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pl-PL" dirty="0"/>
              <a:t>parametrów fizykochemicznych 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pl-PL" dirty="0"/>
              <a:t>prawidłowości oznakowania</a:t>
            </a:r>
          </a:p>
          <a:p>
            <a:pPr marL="447675" lvl="8" indent="0">
              <a:buNone/>
              <a:tabLst>
                <a:tab pos="447675" algn="l"/>
              </a:tabLst>
            </a:pPr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EDB1DA93-FE18-E712-8519-EE1CDAD354AB}"/>
              </a:ext>
            </a:extLst>
          </p:cNvPr>
          <p:cNvSpPr txBox="1"/>
          <p:nvPr/>
        </p:nvSpPr>
        <p:spPr>
          <a:xfrm>
            <a:off x="966371" y="903631"/>
            <a:ext cx="79216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2400" dirty="0">
                <a:solidFill>
                  <a:srgbClr val="003E1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Ostatnia kwartalna kontrola przeprowadzona na etapie handlu detalicznego</a:t>
            </a:r>
          </a:p>
        </p:txBody>
      </p:sp>
      <p:pic>
        <p:nvPicPr>
          <p:cNvPr id="5" name="Obraz 2">
            <a:extLst>
              <a:ext uri="{FF2B5EF4-FFF2-40B4-BE49-F238E27FC236}">
                <a16:creationId xmlns:a16="http://schemas.microsoft.com/office/drawing/2014/main" id="{1DBF903C-706B-41A6-B6C4-2B67AF287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807" y="3228391"/>
            <a:ext cx="5187821" cy="321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2008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972084-CD40-4633-8D40-66AF8E715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870" y="306403"/>
            <a:ext cx="10718260" cy="74926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l-PL" altLang="pl-PL" sz="4400" kern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Kontrola jakości handlowej </a:t>
            </a:r>
            <a:br>
              <a:rPr lang="pl-PL" altLang="pl-PL" sz="4400" kern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altLang="pl-PL" sz="4400" kern="0" dirty="0">
                <a:latin typeface="Segoe UI" panose="020B0502040204020203" pitchFamily="34" charset="0"/>
                <a:cs typeface="Segoe UI" panose="020B0502040204020203" pitchFamily="34" charset="0"/>
              </a:rPr>
              <a:t>Kontrola jakości handlowej mięsa drobiowego </a:t>
            </a:r>
            <a:br>
              <a:rPr lang="pl-PL" altLang="pl-PL" sz="4400" kern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altLang="pl-PL" sz="4400" kern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mięsa drobiowego</a:t>
            </a:r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111A36D-0684-44D7-9A4C-E0F7A68ED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#FunduszePromocji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6D356FD-E303-EDCF-78C6-101B38670598}"/>
              </a:ext>
            </a:extLst>
          </p:cNvPr>
          <p:cNvSpPr txBox="1"/>
          <p:nvPr/>
        </p:nvSpPr>
        <p:spPr>
          <a:xfrm>
            <a:off x="838200" y="1055670"/>
            <a:ext cx="776605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l-PL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l-PL" dirty="0"/>
              <a:t>18 partii – (ocena organoleptyczna) – </a:t>
            </a:r>
            <a:r>
              <a:rPr lang="pl-PL" dirty="0">
                <a:solidFill>
                  <a:srgbClr val="FF0000"/>
                </a:solidFill>
              </a:rPr>
              <a:t>2</a:t>
            </a:r>
            <a:r>
              <a:rPr lang="pl-PL" dirty="0"/>
              <a:t> partie zakwestionowano (11,1 %) z uwagi na obecność obojczyków oraz chrząstki mostka w ocenianych filetach z piersi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l-PL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l-PL" dirty="0"/>
              <a:t>48 partie  (badania laboratoryjne) – </a:t>
            </a:r>
            <a:r>
              <a:rPr lang="pl-PL" dirty="0">
                <a:solidFill>
                  <a:srgbClr val="FF0000"/>
                </a:solidFill>
              </a:rPr>
              <a:t>24 </a:t>
            </a:r>
            <a:r>
              <a:rPr lang="pl-PL" dirty="0"/>
              <a:t>partie (50 %) wykazały zawyżoną zawartość wody wchłoniętej w stosunku do ilości wody technologicznie uzasadnionej. Wartości współczynnika W/RP były zawyżone od 0,04 do 0,37 jednostki ( w stosunku do maksymalnych wartości określonych w obowiązujących przepisach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l-PL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l-PL" dirty="0"/>
              <a:t>87 partii (znakowanie) – </a:t>
            </a:r>
            <a:r>
              <a:rPr lang="pl-PL" dirty="0">
                <a:solidFill>
                  <a:srgbClr val="FF0000"/>
                </a:solidFill>
              </a:rPr>
              <a:t>40</a:t>
            </a:r>
            <a:r>
              <a:rPr lang="pl-PL" dirty="0"/>
              <a:t> zakwestionowano ( 46 %) stwierdzone nieprawidłowości dotyczyły m.in.: </a:t>
            </a:r>
            <a:r>
              <a:rPr lang="pl-PL" dirty="0">
                <a:solidFill>
                  <a:srgbClr val="0070C0"/>
                </a:solidFill>
              </a:rPr>
              <a:t>podawania niepełnej lub niezgodnej z przepisami nazwy, </a:t>
            </a:r>
            <a:r>
              <a:rPr lang="pl-PL" dirty="0">
                <a:solidFill>
                  <a:srgbClr val="00B050"/>
                </a:solidFill>
              </a:rPr>
              <a:t>braku wskazania kraju pochodzenia wraz z grafiką przedstawiającą flagę państwa pochodzenia</a:t>
            </a:r>
            <a:r>
              <a:rPr lang="pl-PL" dirty="0"/>
              <a:t>, </a:t>
            </a:r>
            <a:r>
              <a:rPr lang="pl-PL" dirty="0">
                <a:solidFill>
                  <a:srgbClr val="002060"/>
                </a:solidFill>
              </a:rPr>
              <a:t>podawanie deklaracji pochodzenia niezgodnie z przepisami, np. kraj pochodzenia zamiast miejsce chowu, miejsce uboju</a:t>
            </a:r>
            <a:r>
              <a:rPr lang="pl-PL" dirty="0"/>
              <a:t> lub zbyt małej czcionki</a:t>
            </a:r>
          </a:p>
        </p:txBody>
      </p:sp>
      <p:pic>
        <p:nvPicPr>
          <p:cNvPr id="8" name="Obraz 3">
            <a:extLst>
              <a:ext uri="{FF2B5EF4-FFF2-40B4-BE49-F238E27FC236}">
                <a16:creationId xmlns:a16="http://schemas.microsoft.com/office/drawing/2014/main" id="{B73BE1BA-F1EE-5ABC-91FC-57C4EFC8B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9" r="16174"/>
          <a:stretch>
            <a:fillRect/>
          </a:stretch>
        </p:blipFill>
        <p:spPr bwMode="auto">
          <a:xfrm>
            <a:off x="8416212" y="1688842"/>
            <a:ext cx="3144416" cy="3464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6738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>
            <a:extLst>
              <a:ext uri="{FF2B5EF4-FFF2-40B4-BE49-F238E27FC236}">
                <a16:creationId xmlns:a16="http://schemas.microsoft.com/office/drawing/2014/main" id="{6BC2BA09-1EB5-B647-CC30-7CB694DDDE23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842963" y="284163"/>
            <a:ext cx="10125075" cy="593725"/>
          </a:xfrm>
          <a:gradFill rotWithShape="1">
            <a:gsLst>
              <a:gs pos="0">
                <a:srgbClr val="216543"/>
              </a:gs>
              <a:gs pos="100000">
                <a:srgbClr val="003E1F"/>
              </a:gs>
            </a:gsLst>
            <a:lin ang="5400000" scaled="1"/>
          </a:gradFill>
          <a:ln algn="ctr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>
              <a:spcBef>
                <a:spcPct val="20000"/>
              </a:spcBef>
            </a:pPr>
            <a:r>
              <a:rPr altLang="pl-PL" sz="3200" b="1">
                <a:solidFill>
                  <a:srgbClr val="FFFFFF"/>
                </a:solidFill>
                <a:latin typeface="Calibri" panose="020F0502020204030204" pitchFamily="34" charset="0"/>
              </a:rPr>
              <a:t>MIĘSO drobiowe  – zawartość wody wchłoniętej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870451D-0FE1-5EED-7AB6-F95F28B61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6000"/>
            <a:ext cx="10515600" cy="5338763"/>
          </a:xfrm>
        </p:spPr>
        <p:txBody>
          <a:bodyPr/>
          <a:lstStyle/>
          <a:p>
            <a:pPr>
              <a:defRPr/>
            </a:pPr>
            <a:r>
              <a:rPr b="1" dirty="0">
                <a:latin typeface="Calibri,Bold"/>
              </a:rPr>
              <a:t>Jak się zmienia zawartość wody w filecie w przypadku zmian współczynnika W/RP? -  </a:t>
            </a:r>
            <a:r>
              <a:rPr sz="2400" b="1" dirty="0">
                <a:latin typeface="Calibri,Bold"/>
              </a:rPr>
              <a:t>średni fizjologiczny współczynnik </a:t>
            </a:r>
            <a:r>
              <a:rPr sz="1800" dirty="0">
                <a:latin typeface="Calibri" panose="020F0502020204030204" pitchFamily="34" charset="0"/>
              </a:rPr>
              <a:t>3,19 ± 0,12 (3,07 – 3,31)</a:t>
            </a:r>
            <a:endParaRPr b="1" dirty="0">
              <a:latin typeface="Calibri,Bold"/>
            </a:endParaRP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sz="2000" dirty="0">
                <a:latin typeface="Calibri" panose="020F0502020204030204" pitchFamily="34" charset="0"/>
              </a:rPr>
              <a:t>Założenie: średnia zawartość białka w filecie to </a:t>
            </a:r>
            <a:r>
              <a:rPr sz="2000" b="1" dirty="0">
                <a:solidFill>
                  <a:srgbClr val="336600"/>
                </a:solidFill>
                <a:latin typeface="Calibri,Bold"/>
              </a:rPr>
              <a:t>22,50%</a:t>
            </a:r>
            <a:endParaRPr lang="pl-PL" sz="2000" b="1" dirty="0">
              <a:solidFill>
                <a:srgbClr val="336600"/>
              </a:solidFill>
              <a:latin typeface="Calibri,Bold"/>
            </a:endParaRP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pl-PL" sz="2000" b="1" dirty="0">
                <a:solidFill>
                  <a:srgbClr val="336600"/>
                </a:solidFill>
                <a:latin typeface="Calibri,Bold"/>
              </a:rPr>
              <a:t>		  </a:t>
            </a:r>
            <a:r>
              <a:rPr sz="2000" dirty="0" err="1">
                <a:latin typeface="Calibri" panose="020F0502020204030204" pitchFamily="34" charset="0"/>
              </a:rPr>
              <a:t>maksymalny</a:t>
            </a:r>
            <a:r>
              <a:rPr sz="2000" dirty="0">
                <a:latin typeface="Calibri" panose="020F0502020204030204" pitchFamily="34" charset="0"/>
              </a:rPr>
              <a:t> współczynnik W/RP = </a:t>
            </a:r>
            <a:r>
              <a:rPr sz="2000" b="1" dirty="0">
                <a:solidFill>
                  <a:srgbClr val="336600"/>
                </a:solidFill>
                <a:latin typeface="Calibri,Bold"/>
              </a:rPr>
              <a:t>3,40 </a:t>
            </a:r>
            <a:endParaRPr lang="pl-PL" sz="2000" b="1" dirty="0">
              <a:solidFill>
                <a:srgbClr val="336600"/>
              </a:solidFill>
              <a:latin typeface="Calibri,Bold"/>
            </a:endParaRP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pl-PL" sz="2000" b="1" dirty="0">
                <a:solidFill>
                  <a:srgbClr val="336600"/>
                </a:solidFill>
                <a:latin typeface="Calibri,Bold"/>
              </a:rPr>
              <a:t>		  </a:t>
            </a:r>
            <a:r>
              <a:rPr sz="2000" dirty="0" err="1">
                <a:latin typeface="Calibri" panose="020F0502020204030204" pitchFamily="34" charset="0"/>
              </a:rPr>
              <a:t>maksymalna</a:t>
            </a:r>
            <a:r>
              <a:rPr sz="2000" dirty="0">
                <a:latin typeface="Calibri" panose="020F0502020204030204" pitchFamily="34" charset="0"/>
              </a:rPr>
              <a:t> zawartość wody: </a:t>
            </a:r>
            <a:r>
              <a:rPr sz="2000" b="1" dirty="0">
                <a:solidFill>
                  <a:srgbClr val="336600"/>
                </a:solidFill>
                <a:latin typeface="Calibri,Bold"/>
              </a:rPr>
              <a:t>76,50%</a:t>
            </a: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sz="2400" dirty="0">
                <a:latin typeface="Calibri" panose="020F0502020204030204" pitchFamily="34" charset="0"/>
              </a:rPr>
              <a:t>Wyznaczony współczynnik W/P = </a:t>
            </a:r>
            <a:r>
              <a:rPr sz="2400" b="1" dirty="0">
                <a:solidFill>
                  <a:srgbClr val="336600"/>
                </a:solidFill>
                <a:latin typeface="Calibri,Bold"/>
              </a:rPr>
              <a:t>3,10 </a:t>
            </a:r>
            <a:r>
              <a:rPr sz="2400" dirty="0">
                <a:latin typeface="Calibri" panose="020F0502020204030204" pitchFamily="34" charset="0"/>
              </a:rPr>
              <a:t>(</a:t>
            </a:r>
            <a:r>
              <a:rPr sz="2400" b="1" dirty="0">
                <a:solidFill>
                  <a:srgbClr val="336600"/>
                </a:solidFill>
                <a:latin typeface="Calibri,Bold"/>
              </a:rPr>
              <a:t>W/RP niższy </a:t>
            </a:r>
            <a:r>
              <a:rPr sz="2400" dirty="0">
                <a:latin typeface="Calibri" panose="020F0502020204030204" pitchFamily="34" charset="0"/>
              </a:rPr>
              <a:t>od dopuszczonego </a:t>
            </a:r>
            <a:r>
              <a:rPr sz="2400" b="1" dirty="0">
                <a:solidFill>
                  <a:srgbClr val="336600"/>
                </a:solidFill>
                <a:latin typeface="Calibri,Bold"/>
              </a:rPr>
              <a:t>o 0,30</a:t>
            </a:r>
            <a:r>
              <a:rPr sz="2400" dirty="0">
                <a:latin typeface="Calibri" panose="020F0502020204030204" pitchFamily="34" charset="0"/>
              </a:rPr>
              <a:t>)</a:t>
            </a:r>
          </a:p>
          <a:p>
            <a:pPr>
              <a:spcBef>
                <a:spcPts val="600"/>
              </a:spcBef>
              <a:defRPr/>
            </a:pPr>
            <a:r>
              <a:rPr sz="2400" dirty="0">
                <a:latin typeface="Calibri" panose="020F0502020204030204" pitchFamily="34" charset="0"/>
              </a:rPr>
              <a:t>zawartość wody w próbce fileta = </a:t>
            </a:r>
            <a:r>
              <a:rPr sz="2400" b="1" dirty="0">
                <a:solidFill>
                  <a:srgbClr val="336600"/>
                </a:solidFill>
                <a:latin typeface="Calibri,Bold"/>
              </a:rPr>
              <a:t>69,75% </a:t>
            </a:r>
            <a:r>
              <a:rPr sz="2400" dirty="0">
                <a:latin typeface="Calibri" panose="020F0502020204030204" pitchFamily="34" charset="0"/>
              </a:rPr>
              <a:t>(</a:t>
            </a:r>
            <a:r>
              <a:rPr sz="2400" b="1" dirty="0">
                <a:solidFill>
                  <a:srgbClr val="336600"/>
                </a:solidFill>
                <a:latin typeface="Calibri,Bold"/>
              </a:rPr>
              <a:t>mniej o 6,75% wody</a:t>
            </a:r>
            <a:r>
              <a:rPr sz="2400" dirty="0">
                <a:latin typeface="Calibri" panose="020F0502020204030204" pitchFamily="34" charset="0"/>
              </a:rPr>
              <a:t>)</a:t>
            </a: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sz="2400" dirty="0">
                <a:latin typeface="Calibri" panose="020F0502020204030204" pitchFamily="34" charset="0"/>
              </a:rPr>
              <a:t>Wyznaczony współczynnik W/P = 3,46 (przekroczenie W/RP o 0,06)</a:t>
            </a:r>
          </a:p>
          <a:p>
            <a:pPr>
              <a:spcBef>
                <a:spcPts val="600"/>
              </a:spcBef>
              <a:defRPr/>
            </a:pPr>
            <a:r>
              <a:rPr sz="2400" dirty="0">
                <a:latin typeface="Calibri" panose="020F0502020204030204" pitchFamily="34" charset="0"/>
              </a:rPr>
              <a:t>zawartość wody w próbce fileta = </a:t>
            </a:r>
            <a:r>
              <a:rPr sz="2400" b="1" dirty="0">
                <a:solidFill>
                  <a:srgbClr val="FF0000"/>
                </a:solidFill>
                <a:latin typeface="Calibri,Bold"/>
              </a:rPr>
              <a:t>77,85% (więcej o 1,35 % wody)</a:t>
            </a: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sz="2400" dirty="0">
                <a:latin typeface="Calibri" panose="020F0502020204030204" pitchFamily="34" charset="0"/>
              </a:rPr>
              <a:t>Wyznaczony współczynnik W/P = 3,59 (przekroczenie W/RP o 0,19)</a:t>
            </a:r>
          </a:p>
          <a:p>
            <a:pPr>
              <a:spcBef>
                <a:spcPts val="600"/>
              </a:spcBef>
              <a:defRPr/>
            </a:pPr>
            <a:r>
              <a:rPr sz="2400" dirty="0">
                <a:latin typeface="Calibri" panose="020F0502020204030204" pitchFamily="34" charset="0"/>
              </a:rPr>
              <a:t>zawartość wody w próbce fileta = </a:t>
            </a:r>
            <a:r>
              <a:rPr sz="2400" b="1" dirty="0">
                <a:solidFill>
                  <a:srgbClr val="FF0000"/>
                </a:solidFill>
                <a:latin typeface="Calibri,Bold"/>
              </a:rPr>
              <a:t>80,78% (więcej o 4,28% wody)</a:t>
            </a: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sz="2400" dirty="0">
                <a:latin typeface="Calibri" panose="020F0502020204030204" pitchFamily="34" charset="0"/>
              </a:rPr>
              <a:t>Wyznaczony współczynnik W/P = 3,70 (przekroczenie W/RP o 0,30)</a:t>
            </a:r>
          </a:p>
          <a:p>
            <a:pPr>
              <a:spcBef>
                <a:spcPts val="600"/>
              </a:spcBef>
              <a:defRPr/>
            </a:pPr>
            <a:r>
              <a:rPr sz="2400" dirty="0">
                <a:latin typeface="Calibri" panose="020F0502020204030204" pitchFamily="34" charset="0"/>
              </a:rPr>
              <a:t>zawartość wody w próbce fileta = </a:t>
            </a:r>
            <a:r>
              <a:rPr sz="2400" b="1" dirty="0">
                <a:solidFill>
                  <a:srgbClr val="FF0000"/>
                </a:solidFill>
                <a:latin typeface="Calibri,Bold"/>
              </a:rPr>
              <a:t>83,25% (więcej o 6,75 % wody)</a:t>
            </a:r>
            <a:endParaRPr sz="24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dirty="0"/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pole tekstowe 3">
            <a:extLst>
              <a:ext uri="{FF2B5EF4-FFF2-40B4-BE49-F238E27FC236}">
                <a16:creationId xmlns:a16="http://schemas.microsoft.com/office/drawing/2014/main" id="{7BCA851E-7CCB-3695-7D63-8424B0F2D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" y="203200"/>
            <a:ext cx="10525125" cy="64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2175"/>
              </a:lnSpc>
              <a:spcBef>
                <a:spcPct val="0"/>
              </a:spcBef>
              <a:spcAft>
                <a:spcPts val="800"/>
              </a:spcAft>
              <a:buSzTx/>
              <a:buFontTx/>
              <a:buNone/>
            </a:pPr>
            <a:r>
              <a:rPr lang="pl-PL" altLang="pl-PL" sz="2000" b="1">
                <a:solidFill>
                  <a:schemeClr val="tx1"/>
                </a:solidFill>
              </a:rPr>
              <a:t>BADANIE ZAWARTOŚCI WODY FIZJOLOGICZNEJU DROBIU HODOWANEGO W UE W 2012 ROK </a:t>
            </a:r>
          </a:p>
          <a:p>
            <a:pPr>
              <a:lnSpc>
                <a:spcPts val="2175"/>
              </a:lnSpc>
              <a:spcBef>
                <a:spcPct val="0"/>
              </a:spcBef>
              <a:spcAft>
                <a:spcPts val="800"/>
              </a:spcAft>
              <a:buSzTx/>
              <a:buFontTx/>
              <a:buNone/>
            </a:pPr>
            <a:endParaRPr lang="pl-PL" altLang="pl-PL" sz="180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175"/>
              </a:lnSpc>
              <a:spcBef>
                <a:spcPct val="0"/>
              </a:spcBef>
              <a:spcAft>
                <a:spcPts val="800"/>
              </a:spcAft>
              <a:buSzTx/>
              <a:buFontTx/>
              <a:buNone/>
            </a:pPr>
            <a:endParaRPr lang="pl-PL" altLang="pl-PL" sz="180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175"/>
              </a:lnSpc>
              <a:spcBef>
                <a:spcPct val="0"/>
              </a:spcBef>
              <a:spcAft>
                <a:spcPts val="800"/>
              </a:spcAft>
              <a:buSzTx/>
              <a:buFontTx/>
              <a:buNone/>
            </a:pPr>
            <a:endParaRPr lang="pl-PL" altLang="pl-PL" sz="180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175"/>
              </a:lnSpc>
              <a:spcBef>
                <a:spcPct val="0"/>
              </a:spcBef>
              <a:spcAft>
                <a:spcPts val="800"/>
              </a:spcAft>
              <a:buSzTx/>
              <a:buFontTx/>
              <a:buNone/>
            </a:pPr>
            <a:endParaRPr lang="pl-PL" altLang="pl-PL" sz="180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175"/>
              </a:lnSpc>
              <a:spcBef>
                <a:spcPct val="0"/>
              </a:spcBef>
              <a:spcAft>
                <a:spcPts val="800"/>
              </a:spcAft>
              <a:buSzTx/>
              <a:buFontTx/>
              <a:buNone/>
            </a:pPr>
            <a:endParaRPr lang="pl-PL" altLang="pl-PL" sz="180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175"/>
              </a:lnSpc>
              <a:spcBef>
                <a:spcPct val="0"/>
              </a:spcBef>
              <a:spcAft>
                <a:spcPts val="800"/>
              </a:spcAft>
              <a:buSzTx/>
              <a:buFontTx/>
              <a:buNone/>
            </a:pPr>
            <a:endParaRPr lang="pl-PL" altLang="pl-PL" sz="180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SzTx/>
              <a:buFontTx/>
              <a:buNone/>
            </a:pPr>
            <a:r>
              <a:rPr lang="pl-PL" altLang="pl-PL" sz="180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Celem tego badania była analiza zawartości wody fizjologicznej w kurczętach hodowanych i poddanych ubojowi w Unii Europejskiej (UE) w 2012 roku i porównanie jej z wynikami badania przeprowadzonego w 1993 roku w celu oceny, czy limity dla "wody obcej" w prawodawstwie europejskim wymagają zmiany. Skrawki piersi i nóg kurcząt ("próbki") pobierano od marca do czerwca 2012 r. w siedmiu państwach członkowskich, które odpowiadają za ponad 70% produkcji drobiu w UE.</a:t>
            </a:r>
          </a:p>
          <a:p>
            <a:pPr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SzTx/>
              <a:buFontTx/>
              <a:buNone/>
            </a:pPr>
            <a:r>
              <a:rPr lang="pl-PL" altLang="pl-PL" sz="180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Próbki pobierano według planu obejmującego kluczowe zmienne produkcji drobiu w UE: rasę, masę ptaków (lekką i ciężką), płeć, stado i kawałki. Próbki zostały przeanalizowane przez osiem laboratoriów przy użyciu metod określonych w przepisach europejskich. Wyniki wykazały, że średnia zawartość wody fizjologicznej w kurczakach produkowanych w UE nieznacznie wzrosła, podczas gdy średnia zawartość białka nieznacznie spadła. Jeśli limity zawartości "wody obcej" w prawodawstwie europejskim nie uległyby zmianie, można się spodziewać, że znaczna liczba legalnych próbek (bez wody obcej) sprzedawanych w UE nie spełni wymagań; około 8% kawałków piersi i 13% kawałków nóg nie spełni wymagań dotyczących limitu dla kurczaka</a:t>
            </a:r>
          </a:p>
        </p:txBody>
      </p:sp>
      <p:pic>
        <p:nvPicPr>
          <p:cNvPr id="26627" name="Obraz 4">
            <a:extLst>
              <a:ext uri="{FF2B5EF4-FFF2-40B4-BE49-F238E27FC236}">
                <a16:creationId xmlns:a16="http://schemas.microsoft.com/office/drawing/2014/main" id="{2B3887FA-F484-BD37-4F83-7654C3672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628650"/>
            <a:ext cx="10525125" cy="211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8ECB46DB-DFCB-46C9-97F1-DBC80BCC9B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Dziękuję za uwagę</a:t>
            </a:r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EDCA70D-46C5-430E-A3D2-48AA8A4A2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#FunduszePromocji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C6DAE310-D2A9-43FC-8B88-7DB644293A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8287" y="3036163"/>
            <a:ext cx="9144000" cy="607150"/>
          </a:xfrm>
        </p:spPr>
        <p:txBody>
          <a:bodyPr>
            <a:normAutofit fontScale="90000"/>
          </a:bodyPr>
          <a:lstStyle/>
          <a:p>
            <a:endParaRPr lang="pl-PL" dirty="0"/>
          </a:p>
        </p:txBody>
      </p:sp>
      <p:pic>
        <p:nvPicPr>
          <p:cNvPr id="9" name="Obraz 1">
            <a:extLst>
              <a:ext uri="{FF2B5EF4-FFF2-40B4-BE49-F238E27FC236}">
                <a16:creationId xmlns:a16="http://schemas.microsoft.com/office/drawing/2014/main" id="{0B62A980-9CAB-4997-A4F5-C5C5E5D55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3917" y="274067"/>
            <a:ext cx="1529132" cy="1412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45169CBE-505B-4028-B11E-663F28A47F5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204148"/>
            <a:ext cx="720725" cy="1147445"/>
          </a:xfrm>
          <a:prstGeom prst="rect">
            <a:avLst/>
          </a:prstGeom>
          <a:noFill/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86860898-34C4-4EE0-BCEE-A83BDC4049F8}"/>
              </a:ext>
            </a:extLst>
          </p:cNvPr>
          <p:cNvSpPr/>
          <p:nvPr/>
        </p:nvSpPr>
        <p:spPr>
          <a:xfrm>
            <a:off x="499551" y="405041"/>
            <a:ext cx="5937422" cy="612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59510" marR="107950">
              <a:lnSpc>
                <a:spcPct val="130000"/>
              </a:lnSpc>
              <a:spcBef>
                <a:spcPts val="455"/>
              </a:spcBef>
              <a:spcAft>
                <a:spcPts val="0"/>
              </a:spcAft>
            </a:pPr>
            <a:r>
              <a:rPr lang="pl-PL" sz="1200" b="1" dirty="0">
                <a:solidFill>
                  <a:srgbClr val="2F5496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POLSKI  ZWIĄZEK  ZRZESZEŃ</a:t>
            </a:r>
            <a:r>
              <a:rPr lang="pl-PL" sz="1200" b="1" spc="5" dirty="0">
                <a:solidFill>
                  <a:srgbClr val="2F5496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pl-PL" sz="12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1159510" marR="107950">
              <a:lnSpc>
                <a:spcPct val="130000"/>
              </a:lnSpc>
              <a:spcBef>
                <a:spcPts val="455"/>
              </a:spcBef>
              <a:spcAft>
                <a:spcPts val="0"/>
              </a:spcAft>
            </a:pPr>
            <a:r>
              <a:rPr lang="pl-PL" sz="1200" b="1" dirty="0">
                <a:solidFill>
                  <a:srgbClr val="2F5496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HODOWCÓW</a:t>
            </a:r>
            <a:r>
              <a:rPr lang="pl-PL" sz="1200" b="1" spc="350" dirty="0">
                <a:solidFill>
                  <a:srgbClr val="2F5496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I </a:t>
            </a:r>
            <a:r>
              <a:rPr lang="pl-PL" sz="1200" b="1" dirty="0">
                <a:solidFill>
                  <a:srgbClr val="2F5496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PRODUCENTÓW</a:t>
            </a:r>
            <a:r>
              <a:rPr lang="pl-PL" sz="1200" b="1" spc="65" dirty="0">
                <a:solidFill>
                  <a:srgbClr val="2F5496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 </a:t>
            </a:r>
            <a:r>
              <a:rPr lang="pl-PL" sz="1200" b="1" dirty="0">
                <a:solidFill>
                  <a:srgbClr val="2F5496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DROBIU</a:t>
            </a:r>
            <a:endParaRPr lang="pl-PL" sz="12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315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972084-CD40-4633-8D40-66AF8E715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18260" cy="749267"/>
          </a:xfrm>
        </p:spPr>
        <p:txBody>
          <a:bodyPr>
            <a:normAutofit/>
          </a:bodyPr>
          <a:lstStyle/>
          <a:p>
            <a:pPr algn="ctr"/>
            <a:r>
              <a:rPr lang="pl-PL" altLang="pl-PL" dirty="0">
                <a:solidFill>
                  <a:srgbClr val="003E1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Podstawowe informacje o Inspekcji JHARS </a:t>
            </a:r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111A36D-0684-44D7-9A4C-E0F7A68ED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#FunduszePromocji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0920C4D-86AC-80E5-15A5-778CA74EAA67}"/>
              </a:ext>
            </a:extLst>
          </p:cNvPr>
          <p:cNvSpPr txBox="1"/>
          <p:nvPr/>
        </p:nvSpPr>
        <p:spPr>
          <a:xfrm>
            <a:off x="1050587" y="1371600"/>
            <a:ext cx="425098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400" u="sng" dirty="0">
                <a:cs typeface="Times New Roman" panose="02020603050405020304" pitchFamily="18" charset="0"/>
              </a:rPr>
              <a:t>Organizacja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2400" b="0" u="sng" dirty="0">
              <a:cs typeface="Times New Roman" panose="02020603050405020304" pitchFamily="18" charset="0"/>
            </a:endParaRPr>
          </a:p>
          <a:p>
            <a:pPr marL="285750" indent="-2857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l-PL" altLang="pl-PL" sz="2400" b="0" dirty="0">
                <a:cs typeface="Times New Roman" panose="02020603050405020304" pitchFamily="18" charset="0"/>
              </a:rPr>
              <a:t>Główny Inspektorat JHARS</a:t>
            </a:r>
          </a:p>
          <a:p>
            <a:pPr marL="285750" indent="-2857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l-PL" altLang="pl-PL" sz="2400" b="0" dirty="0">
                <a:cs typeface="Times New Roman" panose="02020603050405020304" pitchFamily="18" charset="0"/>
              </a:rPr>
              <a:t>16 Wojewódzkich Inspektoratów JHARS</a:t>
            </a:r>
          </a:p>
          <a:p>
            <a:pPr marL="285750" indent="-2857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l-PL" altLang="pl-PL" sz="2400" dirty="0">
                <a:cs typeface="Times New Roman" panose="02020603050405020304" pitchFamily="18" charset="0"/>
              </a:rPr>
              <a:t>7</a:t>
            </a:r>
            <a:r>
              <a:rPr lang="pl-PL" altLang="pl-PL" sz="2400" b="0" dirty="0">
                <a:cs typeface="Times New Roman" panose="02020603050405020304" pitchFamily="18" charset="0"/>
              </a:rPr>
              <a:t> akredytowanych, specjalistycznych </a:t>
            </a:r>
            <a:br>
              <a:rPr lang="pl-PL" altLang="pl-PL" sz="2400" b="0" dirty="0">
                <a:cs typeface="Times New Roman" panose="02020603050405020304" pitchFamily="18" charset="0"/>
              </a:rPr>
            </a:br>
            <a:r>
              <a:rPr lang="pl-PL" altLang="pl-PL" sz="2400" b="0" dirty="0">
                <a:cs typeface="Times New Roman" panose="02020603050405020304" pitchFamily="18" charset="0"/>
              </a:rPr>
              <a:t>laboratoriów (</a:t>
            </a:r>
            <a:r>
              <a:rPr lang="pl-PL" altLang="pl-PL" b="0" dirty="0">
                <a:cs typeface="Times New Roman" panose="02020603050405020304" pitchFamily="18" charset="0"/>
              </a:rPr>
              <a:t>Gdynia, Olsztyn, Białystok, </a:t>
            </a:r>
            <a:r>
              <a:rPr lang="pl-PL" altLang="pl-PL" b="0" dirty="0">
                <a:solidFill>
                  <a:srgbClr val="FF0000"/>
                </a:solidFill>
                <a:cs typeface="Times New Roman" panose="02020603050405020304" pitchFamily="18" charset="0"/>
              </a:rPr>
              <a:t>Poznań</a:t>
            </a:r>
            <a:r>
              <a:rPr lang="pl-PL" altLang="pl-PL" b="0" dirty="0">
                <a:cs typeface="Times New Roman" panose="02020603050405020304" pitchFamily="18" charset="0"/>
              </a:rPr>
              <a:t>, Warszawa, Kielce, Lublin)</a:t>
            </a:r>
            <a:r>
              <a:rPr lang="pl-PL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l-PL" sz="1200" b="0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krajowe laboratorium referencyjne</a:t>
            </a:r>
            <a:endParaRPr lang="pl-PL" altLang="pl-PL" sz="1200" b="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</a:pPr>
            <a:endParaRPr lang="pl-PL" altLang="pl-PL" b="0" dirty="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</a:pPr>
            <a:r>
              <a:rPr lang="pl-PL" altLang="pl-PL" sz="2400" b="0" u="sng" dirty="0">
                <a:cs typeface="Times New Roman" panose="02020603050405020304" pitchFamily="18" charset="0"/>
              </a:rPr>
              <a:t>Obszar działania</a:t>
            </a:r>
          </a:p>
          <a:p>
            <a:pPr marL="285750" indent="-2857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l-PL" altLang="pl-PL" sz="2400" dirty="0">
                <a:cs typeface="Times New Roman" panose="02020603050405020304" pitchFamily="18" charset="0"/>
              </a:rPr>
              <a:t>Cały kraj</a:t>
            </a:r>
            <a:endParaRPr lang="pl-PL" altLang="pl-PL" sz="2400" b="0" dirty="0"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6" name="Picture 8" descr="Mapka">
            <a:extLst>
              <a:ext uri="{FF2B5EF4-FFF2-40B4-BE49-F238E27FC236}">
                <a16:creationId xmlns:a16="http://schemas.microsoft.com/office/drawing/2014/main" id="{9F75E814-5E4F-E59A-CEE3-B3A97645113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950" y="1614488"/>
            <a:ext cx="5407838" cy="4562475"/>
          </a:xfrm>
          <a:prstGeom prst="rect">
            <a:avLst/>
          </a:prstGeom>
          <a:noFill/>
          <a:ln w="28575">
            <a:solidFill>
              <a:srgbClr val="003E1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875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a 1">
            <a:extLst>
              <a:ext uri="{FF2B5EF4-FFF2-40B4-BE49-F238E27FC236}">
                <a16:creationId xmlns:a16="http://schemas.microsoft.com/office/drawing/2014/main" id="{D0B4953B-78ED-4F85-8066-C664595852C7}"/>
              </a:ext>
            </a:extLst>
          </p:cNvPr>
          <p:cNvSpPr/>
          <p:nvPr/>
        </p:nvSpPr>
        <p:spPr bwMode="auto">
          <a:xfrm>
            <a:off x="4727848" y="2348880"/>
            <a:ext cx="2304256" cy="2016224"/>
          </a:xfrm>
          <a:prstGeom prst="ellipse">
            <a:avLst/>
          </a:prstGeom>
          <a:solidFill>
            <a:srgbClr val="99CC00"/>
          </a:solidFill>
          <a:ln w="9525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>
            <a:lvl1pPr eaLnBrk="0" hangingPunct="0"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pl-PL" altLang="pl-PL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defRPr/>
            </a:pPr>
            <a:r>
              <a:rPr lang="pl-PL" altLang="pl-PL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Jakość </a:t>
            </a:r>
          </a:p>
          <a:p>
            <a:pPr algn="ctr" eaLnBrk="1" hangingPunct="1">
              <a:defRPr/>
            </a:pPr>
            <a:r>
              <a:rPr lang="pl-PL" altLang="pl-PL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handlowa</a:t>
            </a:r>
          </a:p>
        </p:txBody>
      </p:sp>
      <p:sp>
        <p:nvSpPr>
          <p:cNvPr id="8197" name="pole tekstowe 6">
            <a:extLst>
              <a:ext uri="{FF2B5EF4-FFF2-40B4-BE49-F238E27FC236}">
                <a16:creationId xmlns:a16="http://schemas.microsoft.com/office/drawing/2014/main" id="{897915C8-5DC7-9E4F-7D7E-90751D670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75" y="1125539"/>
            <a:ext cx="36718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2400" dirty="0"/>
              <a:t>cechy organoleptyczne</a:t>
            </a:r>
          </a:p>
        </p:txBody>
      </p:sp>
      <p:sp>
        <p:nvSpPr>
          <p:cNvPr id="8" name="Text Box 13">
            <a:extLst>
              <a:ext uri="{FF2B5EF4-FFF2-40B4-BE49-F238E27FC236}">
                <a16:creationId xmlns:a16="http://schemas.microsoft.com/office/drawing/2014/main" id="{EDB95C1C-9C5C-404C-A3B2-F56E012424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6275" y="5445126"/>
            <a:ext cx="5543550" cy="13446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lnSpc>
                <a:spcPct val="50000"/>
              </a:lnSpc>
              <a:spcBef>
                <a:spcPct val="50000"/>
              </a:spcBef>
              <a:defRPr/>
            </a:pPr>
            <a:r>
              <a:rPr lang="pl-PL" altLang="pl-PL" dirty="0">
                <a:solidFill>
                  <a:schemeClr val="tx1"/>
                </a:solidFill>
              </a:rPr>
              <a:t>oznakowanie, w tym</a:t>
            </a:r>
          </a:p>
          <a:p>
            <a:pPr algn="ctr" eaLnBrk="1" hangingPunct="1">
              <a:lnSpc>
                <a:spcPct val="50000"/>
              </a:lnSpc>
              <a:spcBef>
                <a:spcPct val="50000"/>
              </a:spcBef>
              <a:defRPr/>
            </a:pPr>
            <a:r>
              <a:rPr lang="pl-PL" altLang="pl-PL" dirty="0">
                <a:solidFill>
                  <a:schemeClr val="tx1"/>
                </a:solidFill>
              </a:rPr>
              <a:t> masa lub wielkość, </a:t>
            </a:r>
          </a:p>
          <a:p>
            <a:pPr algn="ctr" eaLnBrk="1" hangingPunct="1">
              <a:lnSpc>
                <a:spcPct val="50000"/>
              </a:lnSpc>
              <a:spcBef>
                <a:spcPct val="50000"/>
              </a:spcBef>
              <a:defRPr/>
            </a:pPr>
            <a:r>
              <a:rPr lang="pl-PL" altLang="pl-PL" dirty="0">
                <a:solidFill>
                  <a:schemeClr val="tx1"/>
                </a:solidFill>
              </a:rPr>
              <a:t>opakowanie i prezentacja </a:t>
            </a:r>
          </a:p>
          <a:p>
            <a:pPr algn="ctr" eaLnBrk="1" hangingPunct="1">
              <a:lnSpc>
                <a:spcPct val="50000"/>
              </a:lnSpc>
              <a:spcBef>
                <a:spcPct val="50000"/>
              </a:spcBef>
              <a:defRPr/>
            </a:pPr>
            <a:endParaRPr lang="pl-PL" altLang="pl-PL" sz="2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199" name="Text Box 9">
            <a:extLst>
              <a:ext uri="{FF2B5EF4-FFF2-40B4-BE49-F238E27FC236}">
                <a16:creationId xmlns:a16="http://schemas.microsoft.com/office/drawing/2014/main" id="{F976B78F-3198-750F-6B99-DF6B058F5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924175"/>
            <a:ext cx="2376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l-PL" altLang="pl-PL" sz="2400"/>
              <a:t>właściwości fizykochemiczne</a:t>
            </a:r>
          </a:p>
        </p:txBody>
      </p:sp>
      <p:sp>
        <p:nvSpPr>
          <p:cNvPr id="8200" name="Text Box 9">
            <a:extLst>
              <a:ext uri="{FF2B5EF4-FFF2-40B4-BE49-F238E27FC236}">
                <a16:creationId xmlns:a16="http://schemas.microsoft.com/office/drawing/2014/main" id="{F7B8CAAF-8FF2-646B-EECA-FCC700E60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8" y="2708275"/>
            <a:ext cx="262731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l-PL" altLang="pl-PL" sz="2400" dirty="0"/>
              <a:t>właściwości mikrobiologiczne w zakresie sposobu produkcji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538D93F4-2B37-4BB7-A6AD-FCA75E139625}"/>
              </a:ext>
            </a:extLst>
          </p:cNvPr>
          <p:cNvSpPr/>
          <p:nvPr/>
        </p:nvSpPr>
        <p:spPr>
          <a:xfrm>
            <a:off x="3071814" y="260351"/>
            <a:ext cx="6048375" cy="646113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E1F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3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JAKOŚĆ HANDLOWA</a:t>
            </a:r>
          </a:p>
        </p:txBody>
      </p:sp>
      <p:sp>
        <p:nvSpPr>
          <p:cNvPr id="8202" name="pole tekstowe 4">
            <a:extLst>
              <a:ext uri="{FF2B5EF4-FFF2-40B4-BE49-F238E27FC236}">
                <a16:creationId xmlns:a16="http://schemas.microsoft.com/office/drawing/2014/main" id="{2377A993-BE14-9832-6542-9304723829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7188" y="4833938"/>
            <a:ext cx="2652712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FF0000"/>
                </a:solidFill>
              </a:rPr>
              <a:t>Nie obejmuje</a:t>
            </a:r>
            <a:r>
              <a:rPr lang="en-US" altLang="pl-PL" sz="2000">
                <a:solidFill>
                  <a:srgbClr val="FF0000"/>
                </a:solidFill>
              </a:rPr>
              <a:t>: </a:t>
            </a:r>
            <a:r>
              <a:rPr lang="pl-PL" altLang="pl-PL" sz="2000">
                <a:solidFill>
                  <a:srgbClr val="FF0000"/>
                </a:solidFill>
              </a:rPr>
              <a:t>wymagań weterynaryjnych</a:t>
            </a:r>
            <a:r>
              <a:rPr lang="en-US" altLang="pl-PL" sz="2000">
                <a:solidFill>
                  <a:srgbClr val="FF0000"/>
                </a:solidFill>
              </a:rPr>
              <a:t>, sanitar</a:t>
            </a:r>
            <a:r>
              <a:rPr lang="pl-PL" altLang="pl-PL" sz="2000">
                <a:solidFill>
                  <a:srgbClr val="FF0000"/>
                </a:solidFill>
              </a:rPr>
              <a:t>n</a:t>
            </a:r>
            <a:r>
              <a:rPr lang="en-US" altLang="pl-PL" sz="2000">
                <a:solidFill>
                  <a:srgbClr val="FF0000"/>
                </a:solidFill>
              </a:rPr>
              <a:t>y</a:t>
            </a:r>
            <a:r>
              <a:rPr lang="pl-PL" altLang="pl-PL" sz="2000">
                <a:solidFill>
                  <a:srgbClr val="FF0000"/>
                </a:solidFill>
              </a:rPr>
              <a:t>ch</a:t>
            </a:r>
            <a:r>
              <a:rPr lang="en-US" altLang="pl-PL" sz="2000">
                <a:solidFill>
                  <a:srgbClr val="FF0000"/>
                </a:solidFill>
              </a:rPr>
              <a:t> </a:t>
            </a:r>
            <a:br>
              <a:rPr lang="pl-PL" altLang="pl-PL" sz="2000">
                <a:solidFill>
                  <a:srgbClr val="FF0000"/>
                </a:solidFill>
              </a:rPr>
            </a:br>
            <a:r>
              <a:rPr lang="pl-PL" altLang="pl-PL" sz="2000">
                <a:solidFill>
                  <a:srgbClr val="FF0000"/>
                </a:solidFill>
              </a:rPr>
              <a:t>i</a:t>
            </a:r>
            <a:r>
              <a:rPr lang="en-US" altLang="pl-PL" sz="2000">
                <a:solidFill>
                  <a:srgbClr val="FF0000"/>
                </a:solidFill>
              </a:rPr>
              <a:t> </a:t>
            </a:r>
            <a:r>
              <a:rPr lang="pl-PL" altLang="pl-PL" sz="2000">
                <a:solidFill>
                  <a:srgbClr val="FF0000"/>
                </a:solidFill>
              </a:rPr>
              <a:t>fitosanitarnych</a:t>
            </a:r>
          </a:p>
        </p:txBody>
      </p:sp>
      <p:sp>
        <p:nvSpPr>
          <p:cNvPr id="8203" name="Strzałka: w prawo 6">
            <a:extLst>
              <a:ext uri="{FF2B5EF4-FFF2-40B4-BE49-F238E27FC236}">
                <a16:creationId xmlns:a16="http://schemas.microsoft.com/office/drawing/2014/main" id="{9459CB62-4BD8-78D5-9CE3-6D0E17EBFB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5564" y="2752725"/>
            <a:ext cx="828675" cy="10477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2400">
              <a:solidFill>
                <a:srgbClr val="003E1F"/>
              </a:solidFill>
            </a:endParaRPr>
          </a:p>
        </p:txBody>
      </p:sp>
      <p:sp>
        <p:nvSpPr>
          <p:cNvPr id="8204" name="Strzałka: w prawo 13">
            <a:extLst>
              <a:ext uri="{FF2B5EF4-FFF2-40B4-BE49-F238E27FC236}">
                <a16:creationId xmlns:a16="http://schemas.microsoft.com/office/drawing/2014/main" id="{68DF1E9F-355F-04CC-497E-C22FDD57018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158039" y="2843213"/>
            <a:ext cx="828675" cy="10477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2400">
              <a:solidFill>
                <a:srgbClr val="003E1F"/>
              </a:solidFill>
            </a:endParaRPr>
          </a:p>
        </p:txBody>
      </p:sp>
      <p:sp>
        <p:nvSpPr>
          <p:cNvPr id="8205" name="Strzałka: w prawo 14">
            <a:extLst>
              <a:ext uri="{FF2B5EF4-FFF2-40B4-BE49-F238E27FC236}">
                <a16:creationId xmlns:a16="http://schemas.microsoft.com/office/drawing/2014/main" id="{F7D8A0A0-62F3-0E27-7C70-592E23F4843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440363" y="1414463"/>
            <a:ext cx="828675" cy="10477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2400">
              <a:solidFill>
                <a:srgbClr val="003E1F"/>
              </a:solidFill>
            </a:endParaRPr>
          </a:p>
        </p:txBody>
      </p:sp>
      <p:sp>
        <p:nvSpPr>
          <p:cNvPr id="8206" name="Strzałka: w prawo 15">
            <a:extLst>
              <a:ext uri="{FF2B5EF4-FFF2-40B4-BE49-F238E27FC236}">
                <a16:creationId xmlns:a16="http://schemas.microsoft.com/office/drawing/2014/main" id="{ED367F44-AA08-DFBD-8911-5346C567024C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341938" y="4256088"/>
            <a:ext cx="828675" cy="10477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2400">
              <a:solidFill>
                <a:srgbClr val="003E1F"/>
              </a:solidFill>
            </a:endParaRPr>
          </a:p>
        </p:txBody>
      </p:sp>
      <p:sp>
        <p:nvSpPr>
          <p:cNvPr id="8207" name="Prostokąt 12">
            <a:extLst>
              <a:ext uri="{FF2B5EF4-FFF2-40B4-BE49-F238E27FC236}">
                <a16:creationId xmlns:a16="http://schemas.microsoft.com/office/drawing/2014/main" id="{686683B8-C3D6-0FA9-31B0-4AF1024171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6300" y="6446839"/>
            <a:ext cx="61023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pl-PL" sz="1200" dirty="0">
                <a:latin typeface="+mn-lt"/>
              </a:rPr>
              <a:t>#FunduszePromocji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pl-PL" sz="1400" dirty="0">
              <a:solidFill>
                <a:srgbClr val="003E1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713D3EE-DB7B-4A64-A0A6-5984D979F6BE}"/>
              </a:ext>
            </a:extLst>
          </p:cNvPr>
          <p:cNvGraphicFramePr/>
          <p:nvPr/>
        </p:nvGraphicFramePr>
        <p:xfrm>
          <a:off x="1696269" y="1370521"/>
          <a:ext cx="8496944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2950" name="pole tekstowe 2">
            <a:extLst>
              <a:ext uri="{FF2B5EF4-FFF2-40B4-BE49-F238E27FC236}">
                <a16:creationId xmlns:a16="http://schemas.microsoft.com/office/drawing/2014/main" id="{B5512D43-0DA3-4987-B33F-541E2488A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5925" y="333375"/>
            <a:ext cx="8820150" cy="6413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3600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KONTROLA   JAKOŚCI   HANDLOWEJ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4283565-9D1F-286F-3378-2FA01C6BF41D}"/>
              </a:ext>
            </a:extLst>
          </p:cNvPr>
          <p:cNvSpPr txBox="1"/>
          <p:nvPr/>
        </p:nvSpPr>
        <p:spPr>
          <a:xfrm>
            <a:off x="4106249" y="6213804"/>
            <a:ext cx="3979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</a:rPr>
              <a:t>#FunduszePromocji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972084-CD40-4633-8D40-66AF8E715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870" y="306403"/>
            <a:ext cx="10718260" cy="749267"/>
          </a:xfrm>
        </p:spPr>
        <p:txBody>
          <a:bodyPr>
            <a:normAutofit/>
          </a:bodyPr>
          <a:lstStyle/>
          <a:p>
            <a:pPr algn="ctr"/>
            <a:r>
              <a:rPr lang="pl-PL" altLang="pl-PL" dirty="0">
                <a:solidFill>
                  <a:srgbClr val="003E1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Podstawowe informacje o Inspekcji JHARS </a:t>
            </a:r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111A36D-0684-44D7-9A4C-E0F7A68ED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#FunduszePromocji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CD18AD8-9F63-229F-FC95-A28C8CE9B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997890" cy="4267265"/>
          </a:xfrm>
        </p:spPr>
        <p:txBody>
          <a:bodyPr/>
          <a:lstStyle/>
          <a:p>
            <a:pPr marL="625475" lvl="8" indent="0">
              <a:buNone/>
            </a:pPr>
            <a:r>
              <a:rPr lang="pl-PL" altLang="pl-PL" sz="3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Nadzór nad </a:t>
            </a:r>
            <a:r>
              <a:rPr lang="pl-PL" altLang="pl-PL" sz="3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jakością mięsa</a:t>
            </a:r>
            <a:r>
              <a:rPr lang="pl-PL" altLang="pl-PL" sz="3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drobiowego</a:t>
            </a:r>
          </a:p>
          <a:p>
            <a:pPr marL="1436688" algn="just" eaLnBrk="1" hangingPunct="1">
              <a:spcBef>
                <a:spcPct val="50000"/>
              </a:spcBef>
              <a:buFontTx/>
              <a:buNone/>
              <a:tabLst>
                <a:tab pos="9779000" algn="l"/>
              </a:tabLst>
            </a:pPr>
            <a:r>
              <a:rPr lang="pl-PL" altLang="pl-PL" sz="1800" b="0" dirty="0">
                <a:solidFill>
                  <a:srgbClr val="003E1F"/>
                </a:solidFill>
                <a:cs typeface="Times New Roman" panose="02020603050405020304" pitchFamily="18" charset="0"/>
              </a:rPr>
              <a:t>    </a:t>
            </a:r>
            <a:r>
              <a:rPr lang="pl-PL" altLang="pl-PL" b="0" dirty="0">
                <a:solidFill>
                  <a:srgbClr val="003E1F"/>
                </a:solidFill>
                <a:cs typeface="Times New Roman" panose="02020603050405020304" pitchFamily="18" charset="0"/>
              </a:rPr>
              <a:t>kontrola jakości handlowej, w tym etykietowania mięsa drobiowego i badania pod kątem stosowania środków zatrzymujących wodę</a:t>
            </a:r>
          </a:p>
          <a:p>
            <a:pPr algn="just" eaLnBrk="1" hangingPunct="1">
              <a:spcBef>
                <a:spcPct val="50000"/>
              </a:spcBef>
              <a:buFontTx/>
              <a:buNone/>
              <a:tabLst>
                <a:tab pos="9779000" algn="l"/>
              </a:tabLst>
            </a:pPr>
            <a:endParaRPr lang="pl-PL" altLang="pl-PL" b="0" dirty="0">
              <a:solidFill>
                <a:srgbClr val="003E1F"/>
              </a:solidFill>
              <a:cs typeface="Times New Roman" panose="02020603050405020304" pitchFamily="18" charset="0"/>
            </a:endParaRPr>
          </a:p>
          <a:p>
            <a:pPr marL="1436688" algn="just" eaLnBrk="1" hangingPunct="1">
              <a:spcBef>
                <a:spcPct val="50000"/>
              </a:spcBef>
              <a:buFontTx/>
              <a:buNone/>
            </a:pPr>
            <a:r>
              <a:rPr lang="pl-PL" altLang="pl-PL" sz="1800" b="0" dirty="0">
                <a:solidFill>
                  <a:srgbClr val="003E1F"/>
                </a:solidFill>
                <a:cs typeface="Times New Roman" panose="02020603050405020304" pitchFamily="18" charset="0"/>
              </a:rPr>
              <a:t>	</a:t>
            </a:r>
            <a:r>
              <a:rPr lang="pl-PL" altLang="pl-PL" b="0" dirty="0">
                <a:solidFill>
                  <a:srgbClr val="003E1F"/>
                </a:solidFill>
                <a:cs typeface="Times New Roman" panose="02020603050405020304" pitchFamily="18" charset="0"/>
              </a:rPr>
              <a:t>przekazywanie Komisji Europejskiej informacji o wynikach kontroli</a:t>
            </a:r>
          </a:p>
          <a:p>
            <a:pPr marL="447675" lvl="8" indent="0">
              <a:buNone/>
              <a:tabLst>
                <a:tab pos="447675" algn="l"/>
              </a:tabLst>
            </a:pPr>
            <a:endParaRPr lang="pl-PL" dirty="0"/>
          </a:p>
        </p:txBody>
      </p:sp>
      <p:pic>
        <p:nvPicPr>
          <p:cNvPr id="8" name="Picture 6" descr="Znalezione obrazy dla zapytania UE">
            <a:extLst>
              <a:ext uri="{FF2B5EF4-FFF2-40B4-BE49-F238E27FC236}">
                <a16:creationId xmlns:a16="http://schemas.microsoft.com/office/drawing/2014/main" id="{59533E7A-9426-0622-8041-3F2B4FE3D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9131" y="1114392"/>
            <a:ext cx="1800225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EDB1DA93-FE18-E712-8519-EE1CDAD354AB}"/>
              </a:ext>
            </a:extLst>
          </p:cNvPr>
          <p:cNvSpPr txBox="1"/>
          <p:nvPr/>
        </p:nvSpPr>
        <p:spPr>
          <a:xfrm>
            <a:off x="1073020" y="961053"/>
            <a:ext cx="79216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2400" dirty="0">
                <a:solidFill>
                  <a:srgbClr val="003E1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Zadania IJHARS w ramach nadzoru nad jakością handlową artykułów rolno-spożywczych wynikające z przepisów UE</a:t>
            </a:r>
          </a:p>
        </p:txBody>
      </p:sp>
      <p:sp>
        <p:nvSpPr>
          <p:cNvPr id="10" name="Strzałka: w prawo 9">
            <a:extLst>
              <a:ext uri="{FF2B5EF4-FFF2-40B4-BE49-F238E27FC236}">
                <a16:creationId xmlns:a16="http://schemas.microsoft.com/office/drawing/2014/main" id="{CB738CC2-9FD4-5E5E-64E9-D3068B74CBE8}"/>
              </a:ext>
            </a:extLst>
          </p:cNvPr>
          <p:cNvSpPr/>
          <p:nvPr/>
        </p:nvSpPr>
        <p:spPr>
          <a:xfrm>
            <a:off x="966371" y="2944368"/>
            <a:ext cx="1127696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: w prawo 13">
            <a:extLst>
              <a:ext uri="{FF2B5EF4-FFF2-40B4-BE49-F238E27FC236}">
                <a16:creationId xmlns:a16="http://schemas.microsoft.com/office/drawing/2014/main" id="{20906BAB-9DB2-214A-2C29-001B52C3F14D}"/>
              </a:ext>
            </a:extLst>
          </p:cNvPr>
          <p:cNvSpPr/>
          <p:nvPr/>
        </p:nvSpPr>
        <p:spPr>
          <a:xfrm>
            <a:off x="923730" y="5261893"/>
            <a:ext cx="1212979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">
            <a:extLst>
              <a:ext uri="{FF2B5EF4-FFF2-40B4-BE49-F238E27FC236}">
                <a16:creationId xmlns:a16="http://schemas.microsoft.com/office/drawing/2014/main" id="{5F33221A-C66B-24FA-4C1F-350624732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2784" y="3844212"/>
            <a:ext cx="2525485" cy="2464513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 b="1">
                <a:solidFill>
                  <a:srgbClr val="003E1F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rgbClr val="003E1F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rgbClr val="003E1F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rgbClr val="003E1F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rgbClr val="003E1F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E1F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E1F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E1F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E1F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 dirty="0"/>
              <a:t>Rozporządzenie Komisji (WE) nr 543/2008 </a:t>
            </a:r>
          </a:p>
          <a:p>
            <a:pPr eaLnBrk="1" hangingPunct="1"/>
            <a:endParaRPr lang="pl-PL" altLang="pl-PL" sz="1600" dirty="0"/>
          </a:p>
          <a:p>
            <a:pPr eaLnBrk="1" hangingPunct="1"/>
            <a:r>
              <a:rPr lang="pl-PL" altLang="pl-PL" sz="1600" dirty="0"/>
              <a:t>w sprawie niektórych norm handlowych w odniesieniu do mięsa drobiowego.</a:t>
            </a:r>
          </a:p>
        </p:txBody>
      </p:sp>
    </p:spTree>
    <p:extLst>
      <p:ext uri="{BB962C8B-B14F-4D97-AF65-F5344CB8AC3E}">
        <p14:creationId xmlns:p14="http://schemas.microsoft.com/office/powerpoint/2010/main" val="1981148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972084-CD40-4633-8D40-66AF8E715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718260" cy="623920"/>
          </a:xfrm>
        </p:spPr>
        <p:txBody>
          <a:bodyPr>
            <a:normAutofit fontScale="90000"/>
          </a:bodyPr>
          <a:lstStyle/>
          <a:p>
            <a:r>
              <a:rPr lang="pl-PL" altLang="pl-PL" sz="4400" b="1" dirty="0">
                <a:solidFill>
                  <a:srgbClr val="FFFFFF"/>
                </a:solidFill>
                <a:latin typeface="Calibri" panose="020F0502020204030204" pitchFamily="34" charset="0"/>
              </a:rPr>
              <a:t>MIĘSO </a:t>
            </a:r>
            <a:r>
              <a:rPr lang="pl-PL" altLang="pl-PL" sz="4400" b="1" dirty="0" err="1">
                <a:latin typeface="Calibri" panose="020F0502020204030204" pitchFamily="34" charset="0"/>
              </a:rPr>
              <a:t>MIĘSO</a:t>
            </a:r>
            <a:r>
              <a:rPr lang="pl-PL" altLang="pl-PL" sz="4400" b="1" dirty="0">
                <a:latin typeface="Calibri" panose="020F0502020204030204" pitchFamily="34" charset="0"/>
              </a:rPr>
              <a:t> drobiowe  – przepisy  </a:t>
            </a:r>
            <a:r>
              <a:rPr lang="pl-PL" altLang="pl-PL" sz="4400" b="1" dirty="0">
                <a:solidFill>
                  <a:srgbClr val="FFFFFF"/>
                </a:solidFill>
                <a:latin typeface="Calibri" panose="020F0502020204030204" pitchFamily="34" charset="0"/>
              </a:rPr>
              <a:t>– przepisy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A295F88-CFEE-432C-82C7-836CEAFD0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9046"/>
            <a:ext cx="10515600" cy="536730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pl-PL" sz="2300" dirty="0"/>
              <a:t>Jeżeli mięso drobiowe jest wprowadzane na rynek któregokolwiek z państw członkowskich Unii Europejskiej, opisy stosowane przy jego wprowadzaniu do obrotu muszą spełniać zasady i wymagania określone w prawodawstwie europejskim 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  <a:defRPr/>
            </a:pPr>
            <a:r>
              <a:rPr lang="pl-PL" sz="2300" dirty="0"/>
              <a:t>klasyfikacja jakości (klasa A, B) </a:t>
            </a:r>
            <a:r>
              <a:rPr lang="pl-PL" sz="2300" b="0" i="0" dirty="0">
                <a:effectLst/>
              </a:rPr>
              <a:t>uwzględnia w szczególności umięśnienie, występowanie tkanki tłuszczowej oraz ilość uszkodzeń i urazów.</a:t>
            </a:r>
            <a:endParaRPr lang="pl-PL" sz="2300" dirty="0"/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  <a:defRPr/>
            </a:pPr>
            <a:r>
              <a:rPr lang="pl-PL" sz="2300" dirty="0"/>
              <a:t>opisy mięsa drobiowego </a:t>
            </a:r>
          </a:p>
          <a:p>
            <a:pPr marL="719138" indent="-177800">
              <a:lnSpc>
                <a:spcPct val="100000"/>
              </a:lnSpc>
              <a:defRPr/>
            </a:pPr>
            <a:r>
              <a:rPr lang="pl-PL" sz="2300" dirty="0"/>
              <a:t>Tusza drobiowa - </a:t>
            </a:r>
            <a:r>
              <a:rPr lang="pl-PL" sz="2300" b="0" i="0" dirty="0">
                <a:effectLst/>
              </a:rPr>
              <a:t>oznacza całą tuszę ptaka po wykrwawieniu, oskubaniu z piór i wypatroszeniu; usunięcie nerek nie jest obowiązkowe; oferowana do sprzedaży bez podrobów lub z podrobami, tj. sercem, wątrobą, żołądkiem i szyją, umieszczonymi w jamie brzusznej,</a:t>
            </a:r>
          </a:p>
          <a:p>
            <a:pPr marL="719138" indent="-177800">
              <a:lnSpc>
                <a:spcPct val="100000"/>
              </a:lnSpc>
              <a:defRPr/>
            </a:pPr>
            <a:r>
              <a:rPr lang="pl-PL" sz="2300" b="0" i="0" dirty="0">
                <a:effectLst/>
              </a:rPr>
              <a:t>Kawałki tuszy (części) oznaczają mięso drobiowe, które ze względu na wielkość i cechy charakterystyczne zwartej tkanki mięśniowej zostały pozyskane z odpowiednich części tuszy,</a:t>
            </a:r>
            <a:endParaRPr lang="pl-PL" sz="2300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111A36D-0684-44D7-9A4C-E0F7A68ED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#FunduszePromocji</a:t>
            </a:r>
          </a:p>
        </p:txBody>
      </p:sp>
    </p:spTree>
    <p:extLst>
      <p:ext uri="{BB962C8B-B14F-4D97-AF65-F5344CB8AC3E}">
        <p14:creationId xmlns:p14="http://schemas.microsoft.com/office/powerpoint/2010/main" val="1739308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69D1792E-4B93-47CC-B2A6-C816F5AEA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#FunduszePromocji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635604-8707-ABF9-90ED-DB725B50EED7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735887"/>
          </a:xfrm>
          <a:gradFill rotWithShape="1">
            <a:gsLst>
              <a:gs pos="0">
                <a:srgbClr val="216543"/>
              </a:gs>
              <a:gs pos="100000">
                <a:srgbClr val="003E1F"/>
              </a:gs>
            </a:gsLst>
            <a:lin ang="5400000" scaled="1"/>
          </a:gradFill>
          <a:ln algn="ctr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>
              <a:spcBef>
                <a:spcPct val="20000"/>
              </a:spcBef>
            </a:pPr>
            <a:r>
              <a:rPr altLang="pl-PL" sz="3200" b="1" dirty="0">
                <a:solidFill>
                  <a:srgbClr val="FFFFFF"/>
                </a:solidFill>
                <a:latin typeface="Calibri" panose="020F0502020204030204" pitchFamily="34" charset="0"/>
              </a:rPr>
              <a:t>MIĘSO </a:t>
            </a:r>
            <a:r>
              <a:rPr altLang="pl-PL" sz="3200" b="1" dirty="0" err="1">
                <a:solidFill>
                  <a:srgbClr val="FFFFFF"/>
                </a:solidFill>
                <a:latin typeface="Calibri" panose="020F0502020204030204" pitchFamily="34" charset="0"/>
              </a:rPr>
              <a:t>drobiowe</a:t>
            </a:r>
            <a:r>
              <a:rPr altLang="pl-PL" sz="3200" b="1" dirty="0">
                <a:solidFill>
                  <a:srgbClr val="FFFFFF"/>
                </a:solidFill>
                <a:latin typeface="Calibri" panose="020F0502020204030204" pitchFamily="34" charset="0"/>
              </a:rPr>
              <a:t>  – </a:t>
            </a:r>
            <a:r>
              <a:rPr altLang="pl-PL" sz="3200" b="1" dirty="0" err="1">
                <a:solidFill>
                  <a:srgbClr val="FFFFFF"/>
                </a:solidFill>
                <a:latin typeface="Calibri" panose="020F0502020204030204" pitchFamily="34" charset="0"/>
              </a:rPr>
              <a:t>przykład</a:t>
            </a:r>
            <a:r>
              <a:rPr altLang="pl-PL" sz="3200" b="1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altLang="pl-PL" sz="3200" b="1" dirty="0" err="1">
                <a:solidFill>
                  <a:srgbClr val="FFFFFF"/>
                </a:solidFill>
                <a:latin typeface="Calibri" panose="020F0502020204030204" pitchFamily="34" charset="0"/>
              </a:rPr>
              <a:t>opisu</a:t>
            </a:r>
            <a:r>
              <a:rPr altLang="pl-PL" sz="3200" b="1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6" name="Obraz 16">
            <a:extLst>
              <a:ext uri="{FF2B5EF4-FFF2-40B4-BE49-F238E27FC236}">
                <a16:creationId xmlns:a16="http://schemas.microsoft.com/office/drawing/2014/main" id="{6AE746B7-D151-0CA0-531A-9F1F2C0D597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80399"/>
            <a:ext cx="10515600" cy="507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3175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972084-CD40-4633-8D40-66AF8E715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18260" cy="1113479"/>
          </a:xfrm>
        </p:spPr>
        <p:txBody>
          <a:bodyPr>
            <a:normAutofit fontScale="90000"/>
          </a:bodyPr>
          <a:lstStyle/>
          <a:p>
            <a:r>
              <a:rPr lang="pl-PL" altLang="pl-PL" sz="4400" b="1" dirty="0">
                <a:solidFill>
                  <a:srgbClr val="FFFFFF"/>
                </a:solidFill>
                <a:latin typeface="Calibri" panose="020F0502020204030204" pitchFamily="34" charset="0"/>
              </a:rPr>
              <a:t>MIĘSO </a:t>
            </a:r>
            <a:r>
              <a:rPr lang="pl-PL" altLang="pl-PL" sz="4400" b="1" dirty="0" err="1">
                <a:latin typeface="Calibri" panose="020F0502020204030204" pitchFamily="34" charset="0"/>
              </a:rPr>
              <a:t>MIĘSO</a:t>
            </a:r>
            <a:r>
              <a:rPr lang="pl-PL" altLang="pl-PL" sz="4400" b="1" dirty="0">
                <a:latin typeface="Calibri" panose="020F0502020204030204" pitchFamily="34" charset="0"/>
              </a:rPr>
              <a:t> drobiowe  – przepisy  </a:t>
            </a:r>
            <a:r>
              <a:rPr lang="pl-PL" altLang="pl-PL" sz="4400" b="1" dirty="0">
                <a:solidFill>
                  <a:srgbClr val="FFFFFF"/>
                </a:solidFill>
                <a:latin typeface="Calibri" panose="020F0502020204030204" pitchFamily="34" charset="0"/>
              </a:rPr>
              <a:t>– przepisy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A295F88-CFEE-432C-82C7-836CEAFD0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3779"/>
            <a:ext cx="10515600" cy="4883184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7000"/>
              </a:lnSpc>
              <a:buFont typeface="+mj-lt"/>
              <a:buAutoNum type="arabicPeriod"/>
              <a:defRPr/>
            </a:pPr>
            <a:r>
              <a:rPr lang="pl-PL" sz="2200" b="0" i="0" dirty="0">
                <a:effectLst/>
              </a:rPr>
              <a:t>Do podrobów zalicza się: serce, szyja, żołądek mięśniowy i wątroba. Jeżeli szyja pozostaje połączona z tuszą, nie zalicza się jej do podrobów.</a:t>
            </a:r>
          </a:p>
          <a:p>
            <a:pPr marL="514350" indent="-514350">
              <a:lnSpc>
                <a:spcPct val="107000"/>
              </a:lnSpc>
              <a:buFont typeface="+mj-lt"/>
              <a:buAutoNum type="arabicPeriod"/>
              <a:defRPr/>
            </a:pPr>
            <a:r>
              <a:rPr lang="pl-PL" sz="2200" dirty="0"/>
              <a:t>dopuszczalne zakresy temperatur przechowywania schłodzonego, zamrożonego i głęboko zamrożonego mięsa drobiowego</a:t>
            </a:r>
          </a:p>
          <a:p>
            <a:pPr marL="514350" indent="-514350">
              <a:lnSpc>
                <a:spcPct val="107000"/>
              </a:lnSpc>
              <a:buFont typeface="+mj-lt"/>
              <a:buAutoNum type="arabicPeriod"/>
              <a:defRPr/>
            </a:pPr>
            <a:r>
              <a:rPr lang="pl-PL" sz="2200" dirty="0"/>
              <a:t>limity technicznie nieuniknionej absorpcji wody ("woda obca") w wyniku komercyjnego przygotowania i schładzania mięsa drobiowego w zależności od metody wychładzania.</a:t>
            </a:r>
          </a:p>
          <a:p>
            <a:pPr marL="801688"/>
            <a:r>
              <a:rPr lang="pl-PL" sz="2200" b="0" i="0" dirty="0" err="1">
                <a:effectLst/>
              </a:rPr>
              <a:t>owiewowe</a:t>
            </a:r>
            <a:r>
              <a:rPr lang="pl-PL" sz="2200" b="0" i="0" dirty="0">
                <a:effectLst/>
              </a:rPr>
              <a:t>: schładzanie tusz drobiowych w strumieniu zimnego powietrza,</a:t>
            </a:r>
          </a:p>
          <a:p>
            <a:pPr marL="801688"/>
            <a:r>
              <a:rPr lang="pl-PL" sz="2200" b="0" i="0" dirty="0" err="1">
                <a:effectLst/>
              </a:rPr>
              <a:t>owiewowo</a:t>
            </a:r>
            <a:r>
              <a:rPr lang="pl-PL" sz="2200" b="0" i="0" dirty="0">
                <a:effectLst/>
              </a:rPr>
              <a:t>-natryskowe: schładzanie tusz drobiowych w strumieniu zimnego powietrza uzupełnionego mgłą wodną lub natryskiem,</a:t>
            </a:r>
          </a:p>
          <a:p>
            <a:pPr marL="801688"/>
            <a:r>
              <a:rPr lang="pl-PL" sz="2200" b="0" i="0" dirty="0">
                <a:effectLst/>
              </a:rPr>
              <a:t>zanurzeniowe: schładzanie tusz drobiowych w zbiornikach z wodą lub wodą z lodem w przeciwprądzie.</a:t>
            </a:r>
          </a:p>
          <a:p>
            <a:pPr marL="0" indent="0">
              <a:lnSpc>
                <a:spcPct val="107000"/>
              </a:lnSpc>
              <a:buNone/>
              <a:defRPr/>
            </a:pPr>
            <a:endParaRPr lang="pl-PL" sz="1800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111A36D-0684-44D7-9A4C-E0F7A68ED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#FunduszePromocji</a:t>
            </a:r>
          </a:p>
        </p:txBody>
      </p:sp>
    </p:spTree>
    <p:extLst>
      <p:ext uri="{BB962C8B-B14F-4D97-AF65-F5344CB8AC3E}">
        <p14:creationId xmlns:p14="http://schemas.microsoft.com/office/powerpoint/2010/main" val="2177948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ymbol zastępczy zawartości 1">
            <a:extLst>
              <a:ext uri="{FF2B5EF4-FFF2-40B4-BE49-F238E27FC236}">
                <a16:creationId xmlns:a16="http://schemas.microsoft.com/office/drawing/2014/main" id="{AB05D2F1-AF30-6861-1E32-78F81FB5AD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1448171"/>
              </p:ext>
            </p:extLst>
          </p:nvPr>
        </p:nvGraphicFramePr>
        <p:xfrm>
          <a:off x="423863" y="989045"/>
          <a:ext cx="10963276" cy="55228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5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39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4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92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591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25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>
                          <a:effectLst/>
                        </a:rPr>
                        <a:t>Schładzanie owiewowe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>
                          <a:effectLst/>
                        </a:rPr>
                        <a:t>Schładzanie owiewowo-natryskowe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effectLst/>
                        </a:rPr>
                        <a:t>Schładzanie zanurzeniowe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65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</a:rPr>
                        <a:t>Filet z piersi kurczaka, bez skóry</a:t>
                      </a:r>
                      <a:endParaRPr lang="pl-P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500" dirty="0">
                          <a:effectLst/>
                        </a:rPr>
                        <a:t>3,40</a:t>
                      </a:r>
                      <a:endParaRPr lang="pl-PL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500">
                          <a:effectLst/>
                        </a:rPr>
                        <a:t>3,40</a:t>
                      </a:r>
                      <a:endParaRPr lang="pl-PL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500">
                          <a:effectLst/>
                        </a:rPr>
                        <a:t>3,40</a:t>
                      </a:r>
                      <a:endParaRPr lang="pl-PL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0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</a:rPr>
                        <a:t>Pierś kurczaka, ze skórą</a:t>
                      </a:r>
                      <a:endParaRPr lang="pl-P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500" dirty="0">
                          <a:effectLst/>
                        </a:rPr>
                        <a:t>3,40</a:t>
                      </a:r>
                      <a:endParaRPr lang="pl-PL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500">
                          <a:effectLst/>
                        </a:rPr>
                        <a:t>3,50</a:t>
                      </a:r>
                      <a:endParaRPr lang="pl-PL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500">
                          <a:effectLst/>
                        </a:rPr>
                        <a:t>3,60</a:t>
                      </a:r>
                      <a:endParaRPr lang="pl-PL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33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dirty="0">
                          <a:effectLst/>
                        </a:rPr>
                        <a:t>Uda z kurczaka, podudzia, nogi, nogi z kawałkiem grzbietu, ćwiartki tylne, ze skórą</a:t>
                      </a:r>
                      <a:endParaRPr lang="pl-P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500" dirty="0">
                          <a:effectLst/>
                        </a:rPr>
                        <a:t>4,05</a:t>
                      </a:r>
                      <a:endParaRPr lang="pl-PL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500" dirty="0">
                          <a:effectLst/>
                        </a:rPr>
                        <a:t>4,15</a:t>
                      </a:r>
                      <a:endParaRPr lang="pl-PL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500">
                          <a:effectLst/>
                        </a:rPr>
                        <a:t>4,30</a:t>
                      </a:r>
                      <a:endParaRPr lang="pl-PL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0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effectLst/>
                        </a:rPr>
                        <a:t>Filet z piersi indyka, bez skóry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500">
                          <a:effectLst/>
                        </a:rPr>
                        <a:t>3,40</a:t>
                      </a:r>
                      <a:endParaRPr lang="pl-PL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500" dirty="0">
                          <a:effectLst/>
                        </a:rPr>
                        <a:t>3,40</a:t>
                      </a:r>
                      <a:endParaRPr lang="pl-PL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500" dirty="0">
                          <a:effectLst/>
                        </a:rPr>
                        <a:t>3,40</a:t>
                      </a:r>
                      <a:endParaRPr lang="pl-PL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0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>
                          <a:effectLst/>
                        </a:rPr>
                        <a:t>Pierś indyka, ze skórą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500">
                          <a:effectLst/>
                        </a:rPr>
                        <a:t>3,40</a:t>
                      </a:r>
                      <a:endParaRPr lang="pl-PL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500" dirty="0">
                          <a:effectLst/>
                        </a:rPr>
                        <a:t>3,50</a:t>
                      </a:r>
                      <a:endParaRPr lang="pl-PL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500" dirty="0">
                          <a:effectLst/>
                        </a:rPr>
                        <a:t>3,60</a:t>
                      </a:r>
                      <a:endParaRPr lang="pl-PL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91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>
                          <a:effectLst/>
                        </a:rPr>
                        <a:t>Uda, podudzia, nogi indyka, ze skórą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500">
                          <a:effectLst/>
                        </a:rPr>
                        <a:t>3,80</a:t>
                      </a:r>
                      <a:endParaRPr lang="pl-PL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500" dirty="0">
                          <a:effectLst/>
                        </a:rPr>
                        <a:t>3,90</a:t>
                      </a:r>
                      <a:endParaRPr lang="pl-PL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500" dirty="0">
                          <a:effectLst/>
                        </a:rPr>
                        <a:t>4,05</a:t>
                      </a:r>
                      <a:endParaRPr lang="pl-PL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683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effectLst/>
                        </a:rPr>
                        <a:t>Pozbawione kości mięso z nóg indyka, bez skóry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500">
                          <a:effectLst/>
                        </a:rPr>
                        <a:t>3,95</a:t>
                      </a:r>
                      <a:endParaRPr lang="pl-PL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500" dirty="0">
                          <a:effectLst/>
                        </a:rPr>
                        <a:t>3,95</a:t>
                      </a:r>
                      <a:endParaRPr lang="pl-PL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500" dirty="0">
                          <a:effectLst/>
                        </a:rPr>
                        <a:t>3,95</a:t>
                      </a:r>
                      <a:endParaRPr lang="pl-PL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6" marR="47628" marT="47634" marB="47634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4625" name="Rectangle 4">
            <a:extLst>
              <a:ext uri="{FF2B5EF4-FFF2-40B4-BE49-F238E27FC236}">
                <a16:creationId xmlns:a16="http://schemas.microsoft.com/office/drawing/2014/main" id="{6591CE16-63F4-AE6F-D563-8C7A7EEF684E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842963" y="284163"/>
            <a:ext cx="10125075" cy="593725"/>
          </a:xfrm>
          <a:gradFill rotWithShape="1">
            <a:gsLst>
              <a:gs pos="0">
                <a:srgbClr val="216543"/>
              </a:gs>
              <a:gs pos="100000">
                <a:srgbClr val="003E1F"/>
              </a:gs>
            </a:gsLst>
            <a:lin ang="5400000" scaled="1"/>
          </a:gradFill>
          <a:ln algn="ctr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>
              <a:spcBef>
                <a:spcPct val="20000"/>
              </a:spcBef>
            </a:pPr>
            <a:r>
              <a:rPr altLang="pl-PL" sz="3200" b="1">
                <a:solidFill>
                  <a:srgbClr val="FFFFFF"/>
                </a:solidFill>
                <a:latin typeface="Calibri" panose="020F0502020204030204" pitchFamily="34" charset="0"/>
              </a:rPr>
              <a:t>MIĘSO drobiowe  – zawartość wody wchłoniętej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DC677B5-427C-DF2A-BA4D-A0D637E722E7}"/>
              </a:ext>
            </a:extLst>
          </p:cNvPr>
          <p:cNvSpPr txBox="1"/>
          <p:nvPr/>
        </p:nvSpPr>
        <p:spPr>
          <a:xfrm>
            <a:off x="4879910" y="6746034"/>
            <a:ext cx="2573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#FunduszePromocji</a:t>
            </a: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0F9EC5A5A08794CAB9E52D28752CD31" ma:contentTypeVersion="10" ma:contentTypeDescription="Utwórz nowy dokument." ma:contentTypeScope="" ma:versionID="7e03cd6b873465464d2f10d1ed0a5256">
  <xsd:schema xmlns:xsd="http://www.w3.org/2001/XMLSchema" xmlns:xs="http://www.w3.org/2001/XMLSchema" xmlns:p="http://schemas.microsoft.com/office/2006/metadata/properties" xmlns:ns2="2c4a7dd8-7dad-47e8-aba1-6dacb6f29e58" xmlns:ns3="bd7cf794-0e8b-4156-a83d-f122dadfb173" targetNamespace="http://schemas.microsoft.com/office/2006/metadata/properties" ma:root="true" ma:fieldsID="ae8dc972914f630f74ec2e371a0ae4e8" ns2:_="" ns3:_="">
    <xsd:import namespace="2c4a7dd8-7dad-47e8-aba1-6dacb6f29e58"/>
    <xsd:import namespace="bd7cf794-0e8b-4156-a83d-f122dadfb1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4a7dd8-7dad-47e8-aba1-6dacb6f29e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Tagi obrazów" ma:readOnly="false" ma:fieldId="{5cf76f15-5ced-4ddc-b409-7134ff3c332f}" ma:taxonomyMulti="true" ma:sspId="891c4e3e-5581-4b0c-a591-ce92af33786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7cf794-0e8b-4156-a83d-f122dadfb17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f3d64e3-5661-4a5b-9b4b-7fd71f3b125f}" ma:internalName="TaxCatchAll" ma:showField="CatchAllData" ma:web="bd7cf794-0e8b-4156-a83d-f122dadfb17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d7cf794-0e8b-4156-a83d-f122dadfb173" xsi:nil="true"/>
    <lcf76f155ced4ddcb4097134ff3c332f xmlns="2c4a7dd8-7dad-47e8-aba1-6dacb6f29e5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472ABD3-701F-4950-8286-787037A7E72D}"/>
</file>

<file path=customXml/itemProps2.xml><?xml version="1.0" encoding="utf-8"?>
<ds:datastoreItem xmlns:ds="http://schemas.openxmlformats.org/officeDocument/2006/customXml" ds:itemID="{A7F8AC2E-E82A-408F-8F9B-EDF21F493235}"/>
</file>

<file path=customXml/itemProps3.xml><?xml version="1.0" encoding="utf-8"?>
<ds:datastoreItem xmlns:ds="http://schemas.openxmlformats.org/officeDocument/2006/customXml" ds:itemID="{47D4122E-B890-4E0A-8C8B-8C5F6D519B71}"/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1958</Words>
  <Application>Microsoft Office PowerPoint</Application>
  <PresentationFormat>Panoramiczny</PresentationFormat>
  <Paragraphs>179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Calibri,Bold</vt:lpstr>
      <vt:lpstr>Open Sans</vt:lpstr>
      <vt:lpstr>Segoe UI</vt:lpstr>
      <vt:lpstr>Times New Roman</vt:lpstr>
      <vt:lpstr>Wingdings</vt:lpstr>
      <vt:lpstr>Motyw pakietu Office</vt:lpstr>
      <vt:lpstr>Jakość handlowa  mięsa drobiowego</vt:lpstr>
      <vt:lpstr>Podstawowe informacje o Inspekcji JHARS </vt:lpstr>
      <vt:lpstr>Prezentacja programu PowerPoint</vt:lpstr>
      <vt:lpstr>Prezentacja programu PowerPoint</vt:lpstr>
      <vt:lpstr>Podstawowe informacje o Inspekcji JHARS </vt:lpstr>
      <vt:lpstr>MIĘSO MIĘSO drobiowe  – przepisy  – przepisy </vt:lpstr>
      <vt:lpstr>MIĘSO drobiowe  – przykład opisu </vt:lpstr>
      <vt:lpstr>MIĘSO MIĘSO drobiowe  – przepisy  – przepisy </vt:lpstr>
      <vt:lpstr>MIĘSO drobiowe  – zawartość wody wchłoniętej</vt:lpstr>
      <vt:lpstr>MIĘSO MIĘSO drobiowe  – przepisy  – przepisy </vt:lpstr>
      <vt:lpstr>MIĘSO MIĘSO drobiowe  – przepisy  – przepisy </vt:lpstr>
      <vt:lpstr>MIĘSO MIĘSO drobiowe  – przepisy  – przepisy </vt:lpstr>
      <vt:lpstr>MIĘSO MIĘSO drobiowe  – przepisy  – przepisy </vt:lpstr>
      <vt:lpstr>Kontrola jakości handlowej  Kontrola jakości handlowej mięsa drobiowego  mięsa drobiowego</vt:lpstr>
      <vt:lpstr>Kontrola jakości handlowej  Kontrola jakości handlowej mięsa drobiowego  mięsa drobiowego</vt:lpstr>
      <vt:lpstr>MIĘSO drobiowe  – zawartość wody wchłoniętej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Rojewska</dc:creator>
  <cp:lastModifiedBy>Andrzej Ickowski</cp:lastModifiedBy>
  <cp:revision>9</cp:revision>
  <dcterms:created xsi:type="dcterms:W3CDTF">2024-03-01T08:39:07Z</dcterms:created>
  <dcterms:modified xsi:type="dcterms:W3CDTF">2024-04-10T11:44:38Z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0x010100B0F9EC5A5A08794CAB9E52D28752CD31</vt:lpwstr>
  </property>
</Properties>
</file>