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7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9"/>
  </p:notesMasterIdLst>
  <p:sldIdLst>
    <p:sldId id="256" r:id="rId2"/>
    <p:sldId id="257" r:id="rId3"/>
    <p:sldId id="258" r:id="rId4"/>
    <p:sldId id="259" r:id="rId5"/>
    <p:sldId id="260" r:id="rId6"/>
    <p:sldId id="261" r:id="rId7"/>
    <p:sldId id="334" r:id="rId8"/>
    <p:sldId id="335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333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</p:sldIdLst>
  <p:sldSz cx="18288000" cy="10287000"/>
  <p:notesSz cx="6858000" cy="9144000"/>
  <p:embeddedFontLst>
    <p:embeddedFont>
      <p:font typeface="Aptos Bold" panose="020B0004020202020204" pitchFamily="34" charset="0"/>
      <p:regular r:id="rId80"/>
      <p:bold r:id="rId81"/>
    </p:embeddedFont>
    <p:embeddedFont>
      <p:font typeface="Aptos Italics" panose="020B0004020202090204" pitchFamily="34" charset="0"/>
      <p:regular r:id="rId82"/>
      <p:italic r:id="rId83"/>
    </p:embeddedFont>
    <p:embeddedFont>
      <p:font typeface="Calibri (MS)" panose="020F0502020204030204" pitchFamily="34" charset="0"/>
      <p:regular r:id="rId84"/>
    </p:embeddedFont>
    <p:embeddedFont>
      <p:font typeface="Calibri (MS) Bold" panose="020F0702030404030204" pitchFamily="34" charset="0"/>
      <p:regular r:id="rId85"/>
      <p:bold r:id="rId86"/>
    </p:embeddedFont>
    <p:embeddedFont>
      <p:font typeface="Open Sans Bold" pitchFamily="2" charset="0"/>
      <p:regular r:id="rId87"/>
      <p:bold r:id="rId88"/>
    </p:embeddedFont>
    <p:embeddedFont>
      <p:font typeface="Poppins" pitchFamily="2" charset="0"/>
      <p:regular r:id="rId89"/>
      <p:bold r:id="rId90"/>
      <p:italic r:id="rId91"/>
      <p:boldItalic r:id="rId92"/>
    </p:embeddedFont>
    <p:embeddedFont>
      <p:font typeface="Poppins Bold"/>
      <p:regular r:id="rId93"/>
      <p:bold r:id="rId9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Styl pośredn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55" autoAdjust="0"/>
    <p:restoredTop sz="86445" autoAdjust="0"/>
  </p:normalViewPr>
  <p:slideViewPr>
    <p:cSldViewPr>
      <p:cViewPr>
        <p:scale>
          <a:sx n="42" d="100"/>
          <a:sy n="42" d="100"/>
        </p:scale>
        <p:origin x="1576" y="776"/>
      </p:cViewPr>
      <p:guideLst>
        <p:guide orient="horz" pos="2160"/>
        <p:guide pos="2880"/>
      </p:guideLst>
    </p:cSldViewPr>
  </p:slideViewPr>
  <p:outlineViewPr>
    <p:cViewPr>
      <p:scale>
        <a:sx n="35" d="100"/>
        <a:sy n="35" d="100"/>
      </p:scale>
      <p:origin x="0" y="-37968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font" Target="fonts/font11.fntdata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font" Target="fonts/font15.fntdata"/><Relationship Id="rId99" Type="http://schemas.openxmlformats.org/officeDocument/2006/relationships/customXml" Target="../customXml/item1.xml"/><Relationship Id="rId10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8.fntdata"/><Relationship Id="rId61" Type="http://schemas.openxmlformats.org/officeDocument/2006/relationships/slide" Target="slides/slide60.xml"/><Relationship Id="rId82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4.fntdata"/><Relationship Id="rId98" Type="http://schemas.openxmlformats.org/officeDocument/2006/relationships/tableStyles" Target="tableStyles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9BC28-42B2-6243-9A0B-626CA6DA8D2F}" type="datetimeFigureOut">
              <a:rPr lang="pl-PL" smtClean="0"/>
              <a:t>18.05.2026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1E677-6006-C34E-B47F-CFEF84735C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8289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E677-6006-C34E-B47F-CFEF84735C41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3340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E677-6006-C34E-B47F-CFEF84735C41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5885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E677-6006-C34E-B47F-CFEF84735C41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4791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E677-6006-C34E-B47F-CFEF84735C41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499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E677-6006-C34E-B47F-CFEF84735C41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3160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E677-6006-C34E-B47F-CFEF84735C41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8655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E677-6006-C34E-B47F-CFEF84735C41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9921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E677-6006-C34E-B47F-CFEF84735C41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6365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E677-6006-C34E-B47F-CFEF84735C41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4059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E677-6006-C34E-B47F-CFEF84735C41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547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E677-6006-C34E-B47F-CFEF84735C41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4067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E677-6006-C34E-B47F-CFEF84735C41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07493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E677-6006-C34E-B47F-CFEF84735C41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2309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E677-6006-C34E-B47F-CFEF84735C41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793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E677-6006-C34E-B47F-CFEF84735C41}" type="slidenum">
              <a:rPr lang="pl-PL" smtClean="0"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7959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E677-6006-C34E-B47F-CFEF84735C41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093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E677-6006-C34E-B47F-CFEF84735C41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5706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E677-6006-C34E-B47F-CFEF84735C41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5688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E677-6006-C34E-B47F-CFEF84735C41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588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E677-6006-C34E-B47F-CFEF84735C41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833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E677-6006-C34E-B47F-CFEF84735C41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5963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1E677-6006-C34E-B47F-CFEF84735C41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6662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s://san.poznan.pl" TargetMode="Externa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hyperlink" Target="https://san.wroc.p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profile.php?id=100065513408726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7.jpe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7.jpe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7.jpeg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.jpeg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3.png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mailto:jnakielska@irmir.pl" TargetMode="External"/><Relationship Id="rId3" Type="http://schemas.openxmlformats.org/officeDocument/2006/relationships/image" Target="../media/image34.svg"/><Relationship Id="rId7" Type="http://schemas.openxmlformats.org/officeDocument/2006/relationships/hyperlink" Target="mailto:rcyran@irmir.p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akrugly@irmir.p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mailto:m.lewicki@uw.edu.pl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slawomir.mandes@gmail.com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gov.pl/web/najemspoleczny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20105" y="-278463"/>
            <a:ext cx="19328169" cy="10891282"/>
          </a:xfrm>
          <a:custGeom>
            <a:avLst/>
            <a:gdLst/>
            <a:ahLst/>
            <a:cxnLst/>
            <a:rect l="l" t="t" r="r" b="b"/>
            <a:pathLst>
              <a:path w="24476202" h="13792161">
                <a:moveTo>
                  <a:pt x="0" y="0"/>
                </a:moveTo>
                <a:lnTo>
                  <a:pt x="24476202" y="0"/>
                </a:lnTo>
                <a:lnTo>
                  <a:pt x="24476202" y="13792161"/>
                </a:lnTo>
                <a:lnTo>
                  <a:pt x="0" y="137921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" r="-11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0"/>
            <a:ext cx="5269652" cy="1588060"/>
          </a:xfrm>
          <a:custGeom>
            <a:avLst/>
            <a:gdLst/>
            <a:ahLst/>
            <a:cxnLst/>
            <a:rect l="l" t="t" r="r" b="b"/>
            <a:pathLst>
              <a:path w="7040886" h="2121838">
                <a:moveTo>
                  <a:pt x="0" y="0"/>
                </a:moveTo>
                <a:lnTo>
                  <a:pt x="7040886" y="0"/>
                </a:lnTo>
                <a:lnTo>
                  <a:pt x="7040886" y="2121838"/>
                </a:lnTo>
                <a:lnTo>
                  <a:pt x="0" y="2121838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805472"/>
            <a:ext cx="18360104" cy="1491805"/>
          </a:xfrm>
          <a:custGeom>
            <a:avLst/>
            <a:gdLst/>
            <a:ahLst/>
            <a:cxnLst/>
            <a:rect l="l" t="t" r="r" b="b"/>
            <a:pathLst>
              <a:path w="24480138" h="1989074">
                <a:moveTo>
                  <a:pt x="0" y="0"/>
                </a:moveTo>
                <a:lnTo>
                  <a:pt x="24480138" y="0"/>
                </a:lnTo>
                <a:lnTo>
                  <a:pt x="24480138" y="1989074"/>
                </a:lnTo>
                <a:lnTo>
                  <a:pt x="0" y="1989074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3" name="Freeform 13" descr="Logo Krajowego Zasobu Nieruchomości przedstawiające stylizowany kontur domu w kolorach szarym i czerwonym oraz napis „Krajowy Zasób Nieruchomości” i skrót „KZN”."/>
          <p:cNvSpPr/>
          <p:nvPr/>
        </p:nvSpPr>
        <p:spPr>
          <a:xfrm>
            <a:off x="880658" y="467582"/>
            <a:ext cx="2290286" cy="656177"/>
          </a:xfrm>
          <a:custGeom>
            <a:avLst/>
            <a:gdLst/>
            <a:ahLst/>
            <a:cxnLst/>
            <a:rect l="l" t="t" r="r" b="b"/>
            <a:pathLst>
              <a:path w="3053715" h="874903">
                <a:moveTo>
                  <a:pt x="0" y="0"/>
                </a:moveTo>
                <a:lnTo>
                  <a:pt x="3053715" y="0"/>
                </a:lnTo>
                <a:lnTo>
                  <a:pt x="3053715" y="874903"/>
                </a:lnTo>
                <a:lnTo>
                  <a:pt x="0" y="87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1" r="-1" b="-34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9" name="Freeform 9" descr="Logo Instytutu Rozwoju Miast i Regionów (IRMiR) – geometryczny znak w odcieniach niebieskiego symbolizujący zabudowę miejską oraz nazwa instytucji w kolorze granatowym."/>
          <p:cNvSpPr/>
          <p:nvPr/>
        </p:nvSpPr>
        <p:spPr>
          <a:xfrm>
            <a:off x="3365016" y="314582"/>
            <a:ext cx="2291810" cy="962215"/>
          </a:xfrm>
          <a:custGeom>
            <a:avLst/>
            <a:gdLst/>
            <a:ahLst/>
            <a:cxnLst/>
            <a:rect l="l" t="t" r="r" b="b"/>
            <a:pathLst>
              <a:path w="3055747" h="1282954">
                <a:moveTo>
                  <a:pt x="0" y="0"/>
                </a:moveTo>
                <a:lnTo>
                  <a:pt x="3055747" y="0"/>
                </a:lnTo>
                <a:lnTo>
                  <a:pt x="3055747" y="1282954"/>
                </a:lnTo>
                <a:lnTo>
                  <a:pt x="0" y="1282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4" b="-14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4400">
            <a:off x="686928" y="8047615"/>
            <a:ext cx="4968077" cy="195664"/>
          </a:xfrm>
          <a:custGeom>
            <a:avLst/>
            <a:gdLst/>
            <a:ahLst/>
            <a:cxnLst/>
            <a:rect l="l" t="t" r="r" b="b"/>
            <a:pathLst>
              <a:path w="6624103" h="260885">
                <a:moveTo>
                  <a:pt x="49549" y="159271"/>
                </a:moveTo>
                <a:lnTo>
                  <a:pt x="6572015" y="13"/>
                </a:lnTo>
                <a:cubicBezTo>
                  <a:pt x="6600082" y="-622"/>
                  <a:pt x="6623322" y="21476"/>
                  <a:pt x="6624084" y="49543"/>
                </a:cubicBezTo>
                <a:cubicBezTo>
                  <a:pt x="6624846" y="77610"/>
                  <a:pt x="6602621" y="100851"/>
                  <a:pt x="6574555" y="101613"/>
                </a:cubicBezTo>
                <a:lnTo>
                  <a:pt x="52089" y="260871"/>
                </a:lnTo>
                <a:cubicBezTo>
                  <a:pt x="24022" y="261506"/>
                  <a:pt x="781" y="239408"/>
                  <a:pt x="19" y="211341"/>
                </a:cubicBezTo>
                <a:cubicBezTo>
                  <a:pt x="-743" y="183274"/>
                  <a:pt x="21482" y="160033"/>
                  <a:pt x="49549" y="159271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2" name="Freeform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652333"/>
            <a:ext cx="11919603" cy="5319912"/>
          </a:xfrm>
          <a:custGeom>
            <a:avLst/>
            <a:gdLst/>
            <a:ahLst/>
            <a:cxnLst/>
            <a:rect l="l" t="t" r="r" b="b"/>
            <a:pathLst>
              <a:path w="3139319" h="1401129">
                <a:moveTo>
                  <a:pt x="0" y="0"/>
                </a:moveTo>
                <a:lnTo>
                  <a:pt x="3139319" y="0"/>
                </a:lnTo>
                <a:lnTo>
                  <a:pt x="3139319" y="1401129"/>
                </a:lnTo>
                <a:lnTo>
                  <a:pt x="0" y="1401129"/>
                </a:lnTo>
                <a:close/>
              </a:path>
            </a:pathLst>
          </a:custGeom>
          <a:solidFill>
            <a:srgbClr val="1A3257">
              <a:alpha val="58824"/>
            </a:srgbClr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685119" y="3746469"/>
            <a:ext cx="13311352" cy="33707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SPOŁECZNE AGENCJE </a:t>
            </a:r>
          </a:p>
          <a:p>
            <a:pPr marL="0" marR="0" lvl="0" indent="0" algn="l" defTabSz="914400" rtl="0" eaLnBrk="1" fontAlgn="auto" latinLnBrk="0" hangingPunct="1">
              <a:lnSpc>
                <a:spcPts val="9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NAJMU W POLSCE</a:t>
            </a:r>
          </a:p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wyzwania i szanse rozwoju</a:t>
            </a:r>
            <a:b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</a:b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konferencja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5601" y="9354216"/>
            <a:ext cx="4727562" cy="47596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59"/>
              </a:lnSpc>
            </a:pPr>
            <a:r>
              <a:rPr lang="pl-PL" sz="17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5" name="Freeform 35" descr="Baner z logotypami programu Fundusze Europejskie dla Rozwoju Społecznego, flagą Polski z napisem „Rzeczpospolita Polska” oraz flagą Unii Europejskiej z napisem „Dofinansowane przez Unię Europejską”"/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3" name="TextBox 33"/>
          <p:cNvSpPr txBox="1"/>
          <p:nvPr/>
        </p:nvSpPr>
        <p:spPr>
          <a:xfrm>
            <a:off x="16354368" y="9442181"/>
            <a:ext cx="1238031" cy="30003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601" y="-12144"/>
            <a:ext cx="18357152" cy="10299096"/>
          </a:xfrm>
          <a:custGeom>
            <a:avLst/>
            <a:gdLst/>
            <a:ahLst/>
            <a:cxnLst/>
            <a:rect l="l" t="t" r="r" b="b"/>
            <a:pathLst>
              <a:path w="24476202" h="13732129">
                <a:moveTo>
                  <a:pt x="0" y="0"/>
                </a:moveTo>
                <a:lnTo>
                  <a:pt x="24476202" y="0"/>
                </a:lnTo>
                <a:lnTo>
                  <a:pt x="24476202" y="13732129"/>
                </a:lnTo>
                <a:lnTo>
                  <a:pt x="0" y="137321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7" b="-107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4400">
            <a:off x="686928" y="8047615"/>
            <a:ext cx="4968077" cy="195664"/>
          </a:xfrm>
          <a:custGeom>
            <a:avLst/>
            <a:gdLst/>
            <a:ahLst/>
            <a:cxnLst/>
            <a:rect l="l" t="t" r="r" b="b"/>
            <a:pathLst>
              <a:path w="6624103" h="260885">
                <a:moveTo>
                  <a:pt x="49549" y="159271"/>
                </a:moveTo>
                <a:lnTo>
                  <a:pt x="6572015" y="13"/>
                </a:lnTo>
                <a:cubicBezTo>
                  <a:pt x="6600082" y="-622"/>
                  <a:pt x="6623322" y="21476"/>
                  <a:pt x="6624084" y="49543"/>
                </a:cubicBezTo>
                <a:cubicBezTo>
                  <a:pt x="6624846" y="77610"/>
                  <a:pt x="6602621" y="100851"/>
                  <a:pt x="6574555" y="101613"/>
                </a:cubicBezTo>
                <a:lnTo>
                  <a:pt x="52089" y="260871"/>
                </a:lnTo>
                <a:cubicBezTo>
                  <a:pt x="24022" y="261506"/>
                  <a:pt x="781" y="239408"/>
                  <a:pt x="19" y="211341"/>
                </a:cubicBezTo>
                <a:cubicBezTo>
                  <a:pt x="-743" y="183274"/>
                  <a:pt x="21482" y="160033"/>
                  <a:pt x="49549" y="159271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191124"/>
            <a:ext cx="11919603" cy="5557405"/>
          </a:xfrm>
          <a:custGeom>
            <a:avLst/>
            <a:gdLst/>
            <a:ahLst/>
            <a:cxnLst/>
            <a:rect l="l" t="t" r="r" b="b"/>
            <a:pathLst>
              <a:path w="3139319" h="1463679">
                <a:moveTo>
                  <a:pt x="0" y="0"/>
                </a:moveTo>
                <a:lnTo>
                  <a:pt x="3139319" y="0"/>
                </a:lnTo>
                <a:lnTo>
                  <a:pt x="3139319" y="1463679"/>
                </a:lnTo>
                <a:lnTo>
                  <a:pt x="0" y="1463679"/>
                </a:lnTo>
                <a:close/>
              </a:path>
            </a:pathLst>
          </a:custGeom>
          <a:solidFill>
            <a:srgbClr val="1A3257">
              <a:alpha val="58824"/>
            </a:srgbClr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0"/>
            <a:ext cx="5269652" cy="1588060"/>
          </a:xfrm>
          <a:custGeom>
            <a:avLst/>
            <a:gdLst/>
            <a:ahLst/>
            <a:cxnLst/>
            <a:rect l="l" t="t" r="r" b="b"/>
            <a:pathLst>
              <a:path w="7040886" h="2121838">
                <a:moveTo>
                  <a:pt x="0" y="0"/>
                </a:moveTo>
                <a:lnTo>
                  <a:pt x="7040886" y="0"/>
                </a:lnTo>
                <a:lnTo>
                  <a:pt x="7040886" y="2121838"/>
                </a:lnTo>
                <a:lnTo>
                  <a:pt x="0" y="2121838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38" name="Freeform 13" descr="Logo Krajowego Zasobu Nieruchomości przedstawiające stylizowany kontur domu w kolorach szarym i czerwonym oraz napis „Krajowy Zasób Nieruchomości” i skrót „KZN”.">
            <a:extLst>
              <a:ext uri="{FF2B5EF4-FFF2-40B4-BE49-F238E27FC236}">
                <a16:creationId xmlns:a16="http://schemas.microsoft.com/office/drawing/2014/main" id="{9C3F3DFE-B68E-DD2A-BE67-C3EC0FE7AFA2}"/>
              </a:ext>
            </a:extLst>
          </p:cNvPr>
          <p:cNvSpPr/>
          <p:nvPr/>
        </p:nvSpPr>
        <p:spPr>
          <a:xfrm>
            <a:off x="880658" y="467582"/>
            <a:ext cx="2290286" cy="656177"/>
          </a:xfrm>
          <a:custGeom>
            <a:avLst/>
            <a:gdLst/>
            <a:ahLst/>
            <a:cxnLst/>
            <a:rect l="l" t="t" r="r" b="b"/>
            <a:pathLst>
              <a:path w="3053715" h="874903">
                <a:moveTo>
                  <a:pt x="0" y="0"/>
                </a:moveTo>
                <a:lnTo>
                  <a:pt x="3053715" y="0"/>
                </a:lnTo>
                <a:lnTo>
                  <a:pt x="3053715" y="874903"/>
                </a:lnTo>
                <a:lnTo>
                  <a:pt x="0" y="8749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1" r="-1" b="-34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9" name="Freeform 9" descr="Logo Instytutu Rozwoju Miast i Regionów (IRMiR) – geometryczny znak w odcieniach niebieskiego symbolizujący zabudowę miejską oraz nazwa instytucji w kolorze granatowym.">
            <a:extLst>
              <a:ext uri="{FF2B5EF4-FFF2-40B4-BE49-F238E27FC236}">
                <a16:creationId xmlns:a16="http://schemas.microsoft.com/office/drawing/2014/main" id="{334CEE12-87A3-DB8F-9D25-E6AC57532D9D}"/>
              </a:ext>
            </a:extLst>
          </p:cNvPr>
          <p:cNvSpPr/>
          <p:nvPr/>
        </p:nvSpPr>
        <p:spPr>
          <a:xfrm>
            <a:off x="3365016" y="314582"/>
            <a:ext cx="2291810" cy="962215"/>
          </a:xfrm>
          <a:custGeom>
            <a:avLst/>
            <a:gdLst/>
            <a:ahLst/>
            <a:cxnLst/>
            <a:rect l="l" t="t" r="r" b="b"/>
            <a:pathLst>
              <a:path w="3055747" h="1282954">
                <a:moveTo>
                  <a:pt x="0" y="0"/>
                </a:moveTo>
                <a:lnTo>
                  <a:pt x="3055747" y="0"/>
                </a:lnTo>
                <a:lnTo>
                  <a:pt x="3055747" y="1282954"/>
                </a:lnTo>
                <a:lnTo>
                  <a:pt x="0" y="1282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4" b="-14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3" name="TextBox 13"/>
          <p:cNvSpPr txBox="1">
            <a:spLocks noGrp="1"/>
          </p:cNvSpPr>
          <p:nvPr>
            <p:ph type="title" idx="4294967295"/>
          </p:nvPr>
        </p:nvSpPr>
        <p:spPr>
          <a:xfrm>
            <a:off x="695601" y="1948237"/>
            <a:ext cx="10768192" cy="35215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PANEL DYSKUSYJNY </a:t>
            </a:r>
          </a:p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Rozwój społecznych agencji najmu </a:t>
            </a:r>
          </a:p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 Polsce – bariery, doświadczenia, potencjał 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85119" y="6116775"/>
            <a:ext cx="9482154" cy="1207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Osoby reprezentujące SAN:</a:t>
            </a: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  Bielawa, Dąbrowa Górnicza, Poznań, Wrocław, Żyrardów</a:t>
            </a:r>
          </a:p>
          <a:p>
            <a:pPr algn="l">
              <a:lnSpc>
                <a:spcPts val="3240"/>
              </a:lnSpc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Prowadzenie:</a:t>
            </a: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pl-PL" sz="2000" i="1" dirty="0">
                <a:solidFill>
                  <a:srgbClr val="FFFFFF"/>
                </a:solidFill>
                <a:latin typeface="Aptos Italics"/>
                <a:ea typeface="Aptos Italics"/>
                <a:cs typeface="Aptos Italics"/>
                <a:sym typeface="Aptos Italics"/>
              </a:rPr>
              <a:t>Karolina </a:t>
            </a:r>
            <a:r>
              <a:rPr lang="pl-PL" sz="2000" i="1" dirty="0" err="1">
                <a:solidFill>
                  <a:srgbClr val="FFFFFF"/>
                </a:solidFill>
                <a:latin typeface="Aptos Italics"/>
                <a:ea typeface="Aptos Italics"/>
                <a:cs typeface="Aptos Italics"/>
                <a:sym typeface="Aptos Italics"/>
              </a:rPr>
              <a:t>Więckiewicz</a:t>
            </a:r>
            <a:r>
              <a:rPr lang="pl-PL" sz="2000" i="1" dirty="0">
                <a:solidFill>
                  <a:srgbClr val="FFFFFF"/>
                </a:solidFill>
                <a:latin typeface="Aptos Italics"/>
                <a:ea typeface="Aptos Italics"/>
                <a:cs typeface="Aptos Italics"/>
                <a:sym typeface="Aptos Italics"/>
              </a:rPr>
              <a:t> – Ośrodek Rozwoju Najmu Społecznego, Instytut Rozwoju Miast i Regionów</a:t>
            </a: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 </a:t>
            </a:r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805472"/>
            <a:ext cx="18360104" cy="1491805"/>
          </a:xfrm>
          <a:custGeom>
            <a:avLst/>
            <a:gdLst/>
            <a:ahLst/>
            <a:cxnLst/>
            <a:rect l="l" t="t" r="r" b="b"/>
            <a:pathLst>
              <a:path w="24480138" h="1989074">
                <a:moveTo>
                  <a:pt x="0" y="0"/>
                </a:moveTo>
                <a:lnTo>
                  <a:pt x="24480138" y="0"/>
                </a:lnTo>
                <a:lnTo>
                  <a:pt x="24480138" y="1989074"/>
                </a:lnTo>
                <a:lnTo>
                  <a:pt x="0" y="1989074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2" name="TextBox 22"/>
          <p:cNvSpPr txBox="1"/>
          <p:nvPr/>
        </p:nvSpPr>
        <p:spPr>
          <a:xfrm>
            <a:off x="695601" y="9354216"/>
            <a:ext cx="4727562" cy="47596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59"/>
              </a:lnSpc>
            </a:pPr>
            <a:r>
              <a:rPr lang="pl-PL" sz="17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7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EA520CF4-A30E-8ED3-277A-C2AD988398A3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7" name="TextBox 27"/>
          <p:cNvSpPr txBox="1"/>
          <p:nvPr/>
        </p:nvSpPr>
        <p:spPr>
          <a:xfrm>
            <a:off x="16354368" y="9442181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9550" y="3806312"/>
            <a:ext cx="3939636" cy="68200"/>
          </a:xfrm>
          <a:custGeom>
            <a:avLst/>
            <a:gdLst/>
            <a:ahLst/>
            <a:cxnLst/>
            <a:rect l="l" t="t" r="r" b="b"/>
            <a:pathLst>
              <a:path w="5252848" h="90933">
                <a:moveTo>
                  <a:pt x="37973" y="14732"/>
                </a:moveTo>
                <a:lnTo>
                  <a:pt x="5214620" y="0"/>
                </a:lnTo>
                <a:cubicBezTo>
                  <a:pt x="5235702" y="0"/>
                  <a:pt x="5252720" y="16891"/>
                  <a:pt x="5252847" y="37973"/>
                </a:cubicBezTo>
                <a:cubicBezTo>
                  <a:pt x="5252974" y="59055"/>
                  <a:pt x="5235956" y="76200"/>
                  <a:pt x="5214874" y="76200"/>
                </a:cubicBezTo>
                <a:lnTo>
                  <a:pt x="38227" y="90932"/>
                </a:lnTo>
                <a:cubicBezTo>
                  <a:pt x="17145" y="91059"/>
                  <a:pt x="0" y="74041"/>
                  <a:pt x="0" y="52959"/>
                </a:cubicBezTo>
                <a:cubicBezTo>
                  <a:pt x="0" y="31877"/>
                  <a:pt x="16891" y="14859"/>
                  <a:pt x="37973" y="14732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" r="-10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506444"/>
            <a:ext cx="4727543" cy="455295"/>
          </a:xfrm>
          <a:custGeom>
            <a:avLst/>
            <a:gdLst/>
            <a:ahLst/>
            <a:cxnLst/>
            <a:rect l="l" t="t" r="r" b="b"/>
            <a:pathLst>
              <a:path w="6303391" h="607060">
                <a:moveTo>
                  <a:pt x="0" y="0"/>
                </a:moveTo>
                <a:lnTo>
                  <a:pt x="6303391" y="0"/>
                </a:lnTo>
                <a:lnTo>
                  <a:pt x="6303391" y="607060"/>
                </a:lnTo>
                <a:lnTo>
                  <a:pt x="0" y="607060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152186" b="-152177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492157"/>
            <a:ext cx="12431016" cy="731371"/>
          </a:xfrm>
          <a:custGeom>
            <a:avLst/>
            <a:gdLst/>
            <a:ahLst/>
            <a:cxnLst/>
            <a:rect l="l" t="t" r="r" b="b"/>
            <a:pathLst>
              <a:path w="16574688" h="975161">
                <a:moveTo>
                  <a:pt x="0" y="0"/>
                </a:moveTo>
                <a:lnTo>
                  <a:pt x="16574688" y="0"/>
                </a:lnTo>
                <a:lnTo>
                  <a:pt x="16574688" y="975161"/>
                </a:lnTo>
                <a:lnTo>
                  <a:pt x="0" y="975161"/>
                </a:lnTo>
                <a:close/>
              </a:path>
            </a:pathLst>
          </a:custGeom>
          <a:blipFill>
            <a:blip r:embed="rId4">
              <a:alphaModFix amt="0"/>
            </a:blip>
            <a:stretch>
              <a:fillRect t="-93850" r="61969" b="-5805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1" name="TextBox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477870"/>
            <a:ext cx="12431017" cy="74565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8"/>
              </a:lnSpc>
            </a:pPr>
            <a:r>
              <a:rPr lang="pl-PL" sz="184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 </a:t>
            </a:r>
            <a:r>
              <a:rPr lang="pl-PL" sz="18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Społeczne agencje najmu w Polsce – wyzwania i szanse rozwoju</a:t>
            </a:r>
          </a:p>
          <a:p>
            <a:pPr algn="l">
              <a:lnSpc>
                <a:spcPts val="2219"/>
              </a:lnSpc>
            </a:pPr>
            <a:endParaRPr lang="pl-PL" sz="184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1028700" y="1973435"/>
            <a:ext cx="7402642" cy="13843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SPOŁECZNA AGENCJA NAJMU</a:t>
            </a:r>
          </a:p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W BIELAWIE</a:t>
            </a:r>
          </a:p>
        </p:txBody>
      </p:sp>
      <p:pic>
        <p:nvPicPr>
          <p:cNvPr id="29" name="Picture 29" descr="Kod QR do strony WWW o SAN w Bielawie: https://arte.bielawa.pl/#sa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354" y="4318696"/>
            <a:ext cx="2734333" cy="2734333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087957" y="6924633"/>
            <a:ext cx="239712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pl-PL" sz="1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https</a:t>
            </a:r>
            <a:r>
              <a:rPr lang="pl-PL" sz="1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://</a:t>
            </a:r>
            <a:r>
              <a:rPr lang="pl-PL" sz="1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arte.bielawa.pl</a:t>
            </a:r>
            <a:r>
              <a:rPr lang="pl-PL" sz="1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/#san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38849" y="4460832"/>
            <a:ext cx="7096517" cy="2482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Osoba reprezentująca SAN: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Ewa Chilimoniuk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Rok powstania: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2023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Operator: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Spółdzielnia Socjalna ARTE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Zasób mieszkaniowy: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39 mieszkań                    (34 z zasobu gminy i 5 z rynku prywatnego)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95601" y="9442180"/>
            <a:ext cx="4727562" cy="61552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58309" y="1284684"/>
            <a:ext cx="8729662" cy="7520788"/>
          </a:xfrm>
          <a:custGeom>
            <a:avLst/>
            <a:gdLst/>
            <a:ahLst/>
            <a:cxnLst/>
            <a:rect l="l" t="t" r="r" b="b"/>
            <a:pathLst>
              <a:path w="11639550" h="10027717">
                <a:moveTo>
                  <a:pt x="0" y="0"/>
                </a:moveTo>
                <a:lnTo>
                  <a:pt x="11639550" y="0"/>
                </a:lnTo>
                <a:lnTo>
                  <a:pt x="11639550" y="10027717"/>
                </a:lnTo>
                <a:lnTo>
                  <a:pt x="0" y="10027717"/>
                </a:lnTo>
                <a:close/>
              </a:path>
            </a:pathLst>
          </a:custGeom>
          <a:blipFill>
            <a:blip r:embed="rId6">
              <a:alphaModFix amt="13332"/>
            </a:blip>
            <a:stretch>
              <a:fillRect l="-10958" r="-10958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1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E55AED75-62D1-BA9F-F825-B1530345F56B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8" name="TextBox 18"/>
          <p:cNvSpPr txBox="1"/>
          <p:nvPr/>
        </p:nvSpPr>
        <p:spPr>
          <a:xfrm>
            <a:off x="16354368" y="9442181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9550" y="3806312"/>
            <a:ext cx="3939636" cy="68200"/>
          </a:xfrm>
          <a:custGeom>
            <a:avLst/>
            <a:gdLst/>
            <a:ahLst/>
            <a:cxnLst/>
            <a:rect l="l" t="t" r="r" b="b"/>
            <a:pathLst>
              <a:path w="5252848" h="90933">
                <a:moveTo>
                  <a:pt x="37973" y="14732"/>
                </a:moveTo>
                <a:lnTo>
                  <a:pt x="5214620" y="0"/>
                </a:lnTo>
                <a:cubicBezTo>
                  <a:pt x="5235702" y="0"/>
                  <a:pt x="5252720" y="16891"/>
                  <a:pt x="5252847" y="37973"/>
                </a:cubicBezTo>
                <a:cubicBezTo>
                  <a:pt x="5252974" y="59055"/>
                  <a:pt x="5235956" y="76200"/>
                  <a:pt x="5214874" y="76200"/>
                </a:cubicBezTo>
                <a:lnTo>
                  <a:pt x="38227" y="90932"/>
                </a:lnTo>
                <a:cubicBezTo>
                  <a:pt x="17145" y="91059"/>
                  <a:pt x="0" y="74041"/>
                  <a:pt x="0" y="52959"/>
                </a:cubicBezTo>
                <a:cubicBezTo>
                  <a:pt x="0" y="31877"/>
                  <a:pt x="16891" y="14859"/>
                  <a:pt x="37973" y="14732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" r="-10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492157"/>
            <a:ext cx="12431016" cy="731371"/>
          </a:xfrm>
          <a:custGeom>
            <a:avLst/>
            <a:gdLst/>
            <a:ahLst/>
            <a:cxnLst/>
            <a:rect l="l" t="t" r="r" b="b"/>
            <a:pathLst>
              <a:path w="16574688" h="975161">
                <a:moveTo>
                  <a:pt x="0" y="0"/>
                </a:moveTo>
                <a:lnTo>
                  <a:pt x="16574688" y="0"/>
                </a:lnTo>
                <a:lnTo>
                  <a:pt x="16574688" y="975161"/>
                </a:lnTo>
                <a:lnTo>
                  <a:pt x="0" y="975161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93850" r="61969" b="-5805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1" name="TextBox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477870"/>
            <a:ext cx="12431017" cy="74565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8"/>
              </a:lnSpc>
            </a:pPr>
            <a:r>
              <a:rPr lang="pl-PL" sz="184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 </a:t>
            </a:r>
            <a:r>
              <a:rPr lang="pl-PL" sz="18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Społeczne agencje najmu w Polsce – wyzwania i szanse rozwoju</a:t>
            </a:r>
          </a:p>
          <a:p>
            <a:pPr algn="l">
              <a:lnSpc>
                <a:spcPts val="2219"/>
              </a:lnSpc>
            </a:pPr>
            <a:endParaRPr lang="pl-PL" sz="184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1028700" y="1973435"/>
            <a:ext cx="7402642" cy="13843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SPOŁECZNA AGENCJA NAJMU</a:t>
            </a:r>
          </a:p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W DĄBROWIE GÓRNICZEJ</a:t>
            </a:r>
          </a:p>
        </p:txBody>
      </p:sp>
      <p:pic>
        <p:nvPicPr>
          <p:cNvPr id="30" name="Picture 30" descr="Kod QR do strony WWW o SAN w Dąbrowie Górniczej: https://habitat.pl/spoleczna-agencja-najmu-dabrowa-gornicza/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064" y="4357672"/>
            <a:ext cx="2614241" cy="2614241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859153" y="6865375"/>
            <a:ext cx="276969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pl-PL" sz="1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https</a:t>
            </a:r>
            <a:r>
              <a:rPr lang="pl-PL" sz="1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://</a:t>
            </a:r>
            <a:r>
              <a:rPr lang="pl-PL" sz="1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habitat.pl</a:t>
            </a:r>
            <a:r>
              <a:rPr lang="pl-PL" sz="1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/</a:t>
            </a:r>
            <a:r>
              <a:rPr lang="pl-PL" sz="1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spoleczna-agencja-najmu-dabrowa-gornicza</a:t>
            </a:r>
            <a:r>
              <a:rPr lang="pl-PL" sz="1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/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28849" y="4489800"/>
            <a:ext cx="7452061" cy="2482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3999"/>
              </a:lnSpc>
              <a:buFont typeface="Arial"/>
              <a:buChar char="•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Osoba reprezentująca SAN: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Mateusz Piegza</a:t>
            </a:r>
          </a:p>
          <a:p>
            <a:pPr marL="539748" lvl="1" indent="-269874" algn="just">
              <a:lnSpc>
                <a:spcPts val="3999"/>
              </a:lnSpc>
              <a:buFont typeface="Arial"/>
              <a:buChar char="•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Rok powstania: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2023</a:t>
            </a:r>
          </a:p>
          <a:p>
            <a:pPr marL="539748" lvl="1" indent="-269874" algn="just">
              <a:lnSpc>
                <a:spcPts val="3999"/>
              </a:lnSpc>
              <a:buFont typeface="Arial"/>
              <a:buChar char="•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Operator: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Fundacja Habitat for </a:t>
            </a:r>
            <a:r>
              <a:rPr lang="pl-PL" sz="24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Humanity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Poland</a:t>
            </a:r>
          </a:p>
          <a:p>
            <a:pPr marL="539748" lvl="1" indent="-269874" algn="just">
              <a:lnSpc>
                <a:spcPts val="3999"/>
              </a:lnSpc>
              <a:buFont typeface="Arial"/>
              <a:buChar char="•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Zasób mieszkaniowy: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40 mieszkań (26 z zasobu gminy i 14 z rynku prywatnego) </a:t>
            </a:r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58309" y="1284684"/>
            <a:ext cx="8729662" cy="7520788"/>
          </a:xfrm>
          <a:custGeom>
            <a:avLst/>
            <a:gdLst/>
            <a:ahLst/>
            <a:cxnLst/>
            <a:rect l="l" t="t" r="r" b="b"/>
            <a:pathLst>
              <a:path w="11639550" h="10027717">
                <a:moveTo>
                  <a:pt x="0" y="0"/>
                </a:moveTo>
                <a:lnTo>
                  <a:pt x="11639550" y="0"/>
                </a:lnTo>
                <a:lnTo>
                  <a:pt x="11639550" y="10027717"/>
                </a:lnTo>
                <a:lnTo>
                  <a:pt x="0" y="10027717"/>
                </a:lnTo>
                <a:close/>
              </a:path>
            </a:pathLst>
          </a:custGeom>
          <a:blipFill>
            <a:blip r:embed="rId5">
              <a:alphaModFix amt="13332"/>
            </a:blip>
            <a:stretch>
              <a:fillRect l="-10958" r="-10958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3" name="TextBox 23"/>
          <p:cNvSpPr txBox="1"/>
          <p:nvPr/>
        </p:nvSpPr>
        <p:spPr>
          <a:xfrm>
            <a:off x="695601" y="9442180"/>
            <a:ext cx="4727562" cy="61552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1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D2F2E2C4-EAB7-2255-2F96-0E41DB73FEF2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8" name="TextBox 18"/>
          <p:cNvSpPr txBox="1"/>
          <p:nvPr/>
        </p:nvSpPr>
        <p:spPr>
          <a:xfrm>
            <a:off x="16354368" y="9442181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9550" y="3806312"/>
            <a:ext cx="3939636" cy="68200"/>
          </a:xfrm>
          <a:custGeom>
            <a:avLst/>
            <a:gdLst/>
            <a:ahLst/>
            <a:cxnLst/>
            <a:rect l="l" t="t" r="r" b="b"/>
            <a:pathLst>
              <a:path w="5252848" h="90933">
                <a:moveTo>
                  <a:pt x="37973" y="14732"/>
                </a:moveTo>
                <a:lnTo>
                  <a:pt x="5214620" y="0"/>
                </a:lnTo>
                <a:cubicBezTo>
                  <a:pt x="5235702" y="0"/>
                  <a:pt x="5252720" y="16891"/>
                  <a:pt x="5252847" y="37973"/>
                </a:cubicBezTo>
                <a:cubicBezTo>
                  <a:pt x="5252974" y="59055"/>
                  <a:pt x="5235956" y="76200"/>
                  <a:pt x="5214874" y="76200"/>
                </a:cubicBezTo>
                <a:lnTo>
                  <a:pt x="38227" y="90932"/>
                </a:lnTo>
                <a:cubicBezTo>
                  <a:pt x="17145" y="91059"/>
                  <a:pt x="0" y="74041"/>
                  <a:pt x="0" y="52959"/>
                </a:cubicBezTo>
                <a:cubicBezTo>
                  <a:pt x="0" y="31877"/>
                  <a:pt x="16891" y="14859"/>
                  <a:pt x="37973" y="14732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" r="-10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492157"/>
            <a:ext cx="12431016" cy="731371"/>
          </a:xfrm>
          <a:custGeom>
            <a:avLst/>
            <a:gdLst/>
            <a:ahLst/>
            <a:cxnLst/>
            <a:rect l="l" t="t" r="r" b="b"/>
            <a:pathLst>
              <a:path w="16574688" h="975161">
                <a:moveTo>
                  <a:pt x="0" y="0"/>
                </a:moveTo>
                <a:lnTo>
                  <a:pt x="16574688" y="0"/>
                </a:lnTo>
                <a:lnTo>
                  <a:pt x="16574688" y="975161"/>
                </a:lnTo>
                <a:lnTo>
                  <a:pt x="0" y="975161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93850" r="61969" b="-5805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1" name="TextBox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477870"/>
            <a:ext cx="12431017" cy="74565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8"/>
              </a:lnSpc>
            </a:pPr>
            <a:r>
              <a:rPr lang="pl-PL" sz="184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 </a:t>
            </a:r>
            <a:r>
              <a:rPr lang="pl-PL" sz="18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Społeczne agencje najmu w Polsce – wyzwania i szanse rozwoju</a:t>
            </a:r>
          </a:p>
          <a:p>
            <a:pPr algn="l">
              <a:lnSpc>
                <a:spcPts val="2219"/>
              </a:lnSpc>
            </a:pPr>
            <a:endParaRPr lang="pl-PL" sz="184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1028700" y="1973435"/>
            <a:ext cx="7402642" cy="13843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SPOŁECZNA AGENCJA NAJMU</a:t>
            </a:r>
          </a:p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W POZNANIU</a:t>
            </a:r>
          </a:p>
        </p:txBody>
      </p:sp>
      <p:pic>
        <p:nvPicPr>
          <p:cNvPr id="30" name="Picture 30" descr="Kod QR do strony WWW o SAN w Poznaniu: https://san.poznan.pl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49" y="4333094"/>
            <a:ext cx="2632505" cy="2632505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859153" y="6865375"/>
            <a:ext cx="276969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pl-PL" sz="1799" u="sng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5" tooltip="https://san.poznan.pl"/>
              </a:rPr>
              <a:t>https://san.poznan.pl</a:t>
            </a:r>
            <a:r>
              <a:rPr lang="pl-PL" sz="1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28849" y="4466744"/>
            <a:ext cx="7926120" cy="197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3999"/>
              </a:lnSpc>
              <a:buFont typeface="Arial"/>
              <a:buChar char="•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Osoba reprezentująca SAN: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Tomasz Gawrysiak</a:t>
            </a:r>
          </a:p>
          <a:p>
            <a:pPr marL="539748" lvl="1" indent="-269874" algn="just">
              <a:lnSpc>
                <a:spcPts val="3999"/>
              </a:lnSpc>
              <a:buFont typeface="Arial"/>
              <a:buChar char="•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Rok powstania: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2023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Operator: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Zarząd Komunalnych Zasobów Lokalowych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Zasób mieszkaniowy: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32 mieszkania </a:t>
            </a:r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58309" y="1284684"/>
            <a:ext cx="8729662" cy="7520788"/>
          </a:xfrm>
          <a:custGeom>
            <a:avLst/>
            <a:gdLst/>
            <a:ahLst/>
            <a:cxnLst/>
            <a:rect l="l" t="t" r="r" b="b"/>
            <a:pathLst>
              <a:path w="11639550" h="10027717">
                <a:moveTo>
                  <a:pt x="0" y="0"/>
                </a:moveTo>
                <a:lnTo>
                  <a:pt x="11639550" y="0"/>
                </a:lnTo>
                <a:lnTo>
                  <a:pt x="11639550" y="10027717"/>
                </a:lnTo>
                <a:lnTo>
                  <a:pt x="0" y="10027717"/>
                </a:lnTo>
                <a:close/>
              </a:path>
            </a:pathLst>
          </a:custGeom>
          <a:blipFill>
            <a:blip r:embed="rId6">
              <a:alphaModFix amt="13332"/>
            </a:blip>
            <a:stretch>
              <a:fillRect l="-10958" r="-10958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3" name="TextBox 23"/>
          <p:cNvSpPr txBox="1"/>
          <p:nvPr/>
        </p:nvSpPr>
        <p:spPr>
          <a:xfrm>
            <a:off x="695601" y="9442180"/>
            <a:ext cx="4727562" cy="61552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1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EC1B3EFB-426C-DE6E-F12B-44123B574A74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8" name="TextBox 18"/>
          <p:cNvSpPr txBox="1"/>
          <p:nvPr/>
        </p:nvSpPr>
        <p:spPr>
          <a:xfrm>
            <a:off x="16354368" y="9442181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9550" y="3806312"/>
            <a:ext cx="3939636" cy="68200"/>
          </a:xfrm>
          <a:custGeom>
            <a:avLst/>
            <a:gdLst/>
            <a:ahLst/>
            <a:cxnLst/>
            <a:rect l="l" t="t" r="r" b="b"/>
            <a:pathLst>
              <a:path w="5252848" h="90933">
                <a:moveTo>
                  <a:pt x="37973" y="14732"/>
                </a:moveTo>
                <a:lnTo>
                  <a:pt x="5214620" y="0"/>
                </a:lnTo>
                <a:cubicBezTo>
                  <a:pt x="5235702" y="0"/>
                  <a:pt x="5252720" y="16891"/>
                  <a:pt x="5252847" y="37973"/>
                </a:cubicBezTo>
                <a:cubicBezTo>
                  <a:pt x="5252974" y="59055"/>
                  <a:pt x="5235956" y="76200"/>
                  <a:pt x="5214874" y="76200"/>
                </a:cubicBezTo>
                <a:lnTo>
                  <a:pt x="38227" y="90932"/>
                </a:lnTo>
                <a:cubicBezTo>
                  <a:pt x="17145" y="91059"/>
                  <a:pt x="0" y="74041"/>
                  <a:pt x="0" y="52959"/>
                </a:cubicBezTo>
                <a:cubicBezTo>
                  <a:pt x="0" y="31877"/>
                  <a:pt x="16891" y="14859"/>
                  <a:pt x="37973" y="14732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" r="-10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492157"/>
            <a:ext cx="12431016" cy="731371"/>
          </a:xfrm>
          <a:custGeom>
            <a:avLst/>
            <a:gdLst/>
            <a:ahLst/>
            <a:cxnLst/>
            <a:rect l="l" t="t" r="r" b="b"/>
            <a:pathLst>
              <a:path w="16574688" h="975161">
                <a:moveTo>
                  <a:pt x="0" y="0"/>
                </a:moveTo>
                <a:lnTo>
                  <a:pt x="16574688" y="0"/>
                </a:lnTo>
                <a:lnTo>
                  <a:pt x="16574688" y="975161"/>
                </a:lnTo>
                <a:lnTo>
                  <a:pt x="0" y="975161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93850" r="61969" b="-5805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1" name="TextBox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477870"/>
            <a:ext cx="12431017" cy="74565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8"/>
              </a:lnSpc>
            </a:pPr>
            <a:r>
              <a:rPr lang="pl-PL" sz="184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 </a:t>
            </a:r>
            <a:r>
              <a:rPr lang="pl-PL" sz="18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Społeczne agencje najmu w Polsce – wyzwania i szanse rozwoju</a:t>
            </a:r>
          </a:p>
          <a:p>
            <a:pPr algn="l">
              <a:lnSpc>
                <a:spcPts val="2219"/>
              </a:lnSpc>
            </a:pPr>
            <a:endParaRPr lang="pl-PL" sz="184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1028700" y="1973435"/>
            <a:ext cx="7402642" cy="13843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SPOŁECZNA AGENCJA NAJMU</a:t>
            </a:r>
          </a:p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WE WROCŁAWIU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59153" y="6865375"/>
            <a:ext cx="276969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pl-PL" sz="1799" u="sng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4" tooltip="https://san.wroc.pl"/>
              </a:rPr>
              <a:t>https://san.wroc.pl</a:t>
            </a:r>
            <a:r>
              <a:rPr lang="pl-PL" sz="1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pic>
        <p:nvPicPr>
          <p:cNvPr id="30" name="Picture 30" descr="Kod QR do strony WWW o SAN we Wrocławiu: https://san.wroc.pl &#13;&#10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749" y="4333094"/>
            <a:ext cx="2632505" cy="2632505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3628849" y="4466744"/>
            <a:ext cx="8163149" cy="197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3999"/>
              </a:lnSpc>
              <a:buFont typeface="Arial"/>
              <a:buChar char="•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Osoba reprezentująca SAN: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Anna </a:t>
            </a:r>
            <a:r>
              <a:rPr lang="pl-PL" sz="24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Pełdiak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-Czub</a:t>
            </a:r>
          </a:p>
          <a:p>
            <a:pPr marL="539748" lvl="1" indent="-269874" algn="just">
              <a:lnSpc>
                <a:spcPts val="3999"/>
              </a:lnSpc>
              <a:buFont typeface="Arial"/>
              <a:buChar char="•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Rok powstania: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2024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Operator: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Fundacja Inicjowania Rozwoju Społecznego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Zasób mieszkaniowy: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34 mieszkania </a:t>
            </a:r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58309" y="1284684"/>
            <a:ext cx="8729662" cy="7520788"/>
          </a:xfrm>
          <a:custGeom>
            <a:avLst/>
            <a:gdLst/>
            <a:ahLst/>
            <a:cxnLst/>
            <a:rect l="l" t="t" r="r" b="b"/>
            <a:pathLst>
              <a:path w="11639550" h="10027717">
                <a:moveTo>
                  <a:pt x="0" y="0"/>
                </a:moveTo>
                <a:lnTo>
                  <a:pt x="11639550" y="0"/>
                </a:lnTo>
                <a:lnTo>
                  <a:pt x="11639550" y="10027717"/>
                </a:lnTo>
                <a:lnTo>
                  <a:pt x="0" y="10027717"/>
                </a:lnTo>
                <a:close/>
              </a:path>
            </a:pathLst>
          </a:custGeom>
          <a:blipFill>
            <a:blip r:embed="rId6">
              <a:alphaModFix amt="13332"/>
            </a:blip>
            <a:stretch>
              <a:fillRect l="-10958" r="-10958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3" name="TextBox 23"/>
          <p:cNvSpPr txBox="1"/>
          <p:nvPr/>
        </p:nvSpPr>
        <p:spPr>
          <a:xfrm>
            <a:off x="695601" y="9442180"/>
            <a:ext cx="4727562" cy="61552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1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DB95760B-D93A-DC59-AFC5-35EB7D09FD0A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8" name="TextBox 18"/>
          <p:cNvSpPr txBox="1"/>
          <p:nvPr/>
        </p:nvSpPr>
        <p:spPr>
          <a:xfrm>
            <a:off x="16354368" y="9442181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477870"/>
            <a:ext cx="12431017" cy="74565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8"/>
              </a:lnSpc>
            </a:pPr>
            <a:r>
              <a:rPr lang="pl-PL" sz="184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 </a:t>
            </a:r>
            <a:r>
              <a:rPr lang="pl-PL" sz="18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Społeczne agencje najmu w Polsce – wyzwania i szanse rozwoju</a:t>
            </a:r>
          </a:p>
          <a:p>
            <a:pPr algn="l">
              <a:lnSpc>
                <a:spcPts val="2219"/>
              </a:lnSpc>
            </a:pPr>
            <a:endParaRPr lang="pl-PL" sz="184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9550" y="3806312"/>
            <a:ext cx="3939636" cy="68200"/>
          </a:xfrm>
          <a:custGeom>
            <a:avLst/>
            <a:gdLst/>
            <a:ahLst/>
            <a:cxnLst/>
            <a:rect l="l" t="t" r="r" b="b"/>
            <a:pathLst>
              <a:path w="5252848" h="90933">
                <a:moveTo>
                  <a:pt x="37973" y="14732"/>
                </a:moveTo>
                <a:lnTo>
                  <a:pt x="5214620" y="0"/>
                </a:lnTo>
                <a:cubicBezTo>
                  <a:pt x="5235702" y="0"/>
                  <a:pt x="5252720" y="16891"/>
                  <a:pt x="5252847" y="37973"/>
                </a:cubicBezTo>
                <a:cubicBezTo>
                  <a:pt x="5252974" y="59055"/>
                  <a:pt x="5235956" y="76200"/>
                  <a:pt x="5214874" y="76200"/>
                </a:cubicBezTo>
                <a:lnTo>
                  <a:pt x="38227" y="90932"/>
                </a:lnTo>
                <a:cubicBezTo>
                  <a:pt x="17145" y="91059"/>
                  <a:pt x="0" y="74041"/>
                  <a:pt x="0" y="52959"/>
                </a:cubicBezTo>
                <a:cubicBezTo>
                  <a:pt x="0" y="31877"/>
                  <a:pt x="16891" y="14859"/>
                  <a:pt x="37973" y="14732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4" r="-10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492157"/>
            <a:ext cx="12431016" cy="731371"/>
          </a:xfrm>
          <a:custGeom>
            <a:avLst/>
            <a:gdLst/>
            <a:ahLst/>
            <a:cxnLst/>
            <a:rect l="l" t="t" r="r" b="b"/>
            <a:pathLst>
              <a:path w="16574688" h="975161">
                <a:moveTo>
                  <a:pt x="0" y="0"/>
                </a:moveTo>
                <a:lnTo>
                  <a:pt x="16574688" y="0"/>
                </a:lnTo>
                <a:lnTo>
                  <a:pt x="16574688" y="975161"/>
                </a:lnTo>
                <a:lnTo>
                  <a:pt x="0" y="975161"/>
                </a:lnTo>
                <a:close/>
              </a:path>
            </a:pathLst>
          </a:custGeom>
          <a:blipFill>
            <a:blip r:embed="rId4">
              <a:alphaModFix amt="0"/>
            </a:blip>
            <a:stretch>
              <a:fillRect t="-93850" r="61969" b="-5805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54368" y="9456468"/>
            <a:ext cx="1238031" cy="373760"/>
          </a:xfrm>
          <a:custGeom>
            <a:avLst/>
            <a:gdLst/>
            <a:ahLst/>
            <a:cxnLst/>
            <a:rect l="l" t="t" r="r" b="b"/>
            <a:pathLst>
              <a:path w="1650708" h="498347">
                <a:moveTo>
                  <a:pt x="0" y="0"/>
                </a:moveTo>
                <a:lnTo>
                  <a:pt x="1650708" y="0"/>
                </a:lnTo>
                <a:lnTo>
                  <a:pt x="1650708" y="498347"/>
                </a:lnTo>
                <a:lnTo>
                  <a:pt x="0" y="498347"/>
                </a:lnTo>
                <a:close/>
              </a:path>
            </a:pathLst>
          </a:custGeom>
          <a:blipFill>
            <a:blip r:embed="rId4">
              <a:alphaModFix amt="0"/>
            </a:blip>
            <a:stretch>
              <a:fillRect t="-26315" b="-2767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1028700" y="1973435"/>
            <a:ext cx="7402642" cy="13843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SPOŁECZNA AGENCJA NAJMU</a:t>
            </a:r>
          </a:p>
          <a:p>
            <a:pPr marL="0" marR="0" lvl="0" indent="0" algn="l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W ŻYRARDOWIE</a:t>
            </a:r>
          </a:p>
        </p:txBody>
      </p:sp>
      <p:pic>
        <p:nvPicPr>
          <p:cNvPr id="30" name="Picture 30" descr="Kod QR do strony WWW o SAN w Żyrardowie: https://www.facebook.com/profile.php?id=100065513408726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749" y="4333094"/>
            <a:ext cx="2632505" cy="2632505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859153" y="6865375"/>
            <a:ext cx="276969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9"/>
              </a:lnSpc>
              <a:spcBef>
                <a:spcPct val="0"/>
              </a:spcBef>
            </a:pPr>
            <a:r>
              <a:rPr lang="pl-PL" sz="1799" u="sng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6" tooltip="https://www.facebook.com/profile.php?id=100065513408726"/>
              </a:rPr>
              <a:t>https://www.facebook.com/profile.php?id=100065513408726</a:t>
            </a:r>
            <a:r>
              <a:rPr lang="pl-PL" sz="1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22" name="Freeform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9456468"/>
            <a:ext cx="4727562" cy="601238"/>
          </a:xfrm>
          <a:custGeom>
            <a:avLst/>
            <a:gdLst/>
            <a:ahLst/>
            <a:cxnLst/>
            <a:rect l="l" t="t" r="r" b="b"/>
            <a:pathLst>
              <a:path w="6303416" h="801650">
                <a:moveTo>
                  <a:pt x="0" y="0"/>
                </a:moveTo>
                <a:lnTo>
                  <a:pt x="6303416" y="0"/>
                </a:lnTo>
                <a:lnTo>
                  <a:pt x="6303416" y="801650"/>
                </a:lnTo>
                <a:lnTo>
                  <a:pt x="0" y="801650"/>
                </a:lnTo>
                <a:close/>
              </a:path>
            </a:pathLst>
          </a:custGeom>
          <a:blipFill>
            <a:blip r:embed="rId4">
              <a:alphaModFix amt="0"/>
            </a:blip>
            <a:stretch>
              <a:fillRect t="-103211" b="-10321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4" name="TextBox 24"/>
          <p:cNvSpPr txBox="1"/>
          <p:nvPr/>
        </p:nvSpPr>
        <p:spPr>
          <a:xfrm>
            <a:off x="3628849" y="4466744"/>
            <a:ext cx="7926120" cy="197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3999"/>
              </a:lnSpc>
              <a:buFont typeface="Arial"/>
              <a:buChar char="•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Osoba reprezentująca SAN: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Kinga Siudek</a:t>
            </a:r>
          </a:p>
          <a:p>
            <a:pPr marL="539748" lvl="1" indent="-269874" algn="just">
              <a:lnSpc>
                <a:spcPts val="3999"/>
              </a:lnSpc>
              <a:buFont typeface="Arial"/>
              <a:buChar char="•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Rok powstania: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2023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Operator: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Fundacja im. św. Michała Archanioła</a:t>
            </a:r>
          </a:p>
          <a:p>
            <a:pPr marL="539748" lvl="1" indent="-269874" algn="l">
              <a:lnSpc>
                <a:spcPts val="3999"/>
              </a:lnSpc>
              <a:buFont typeface="Arial"/>
              <a:buChar char="•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Zasób mieszkaniowy: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28 mieszkania </a:t>
            </a:r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58309" y="1284684"/>
            <a:ext cx="8729662" cy="7520788"/>
          </a:xfrm>
          <a:custGeom>
            <a:avLst/>
            <a:gdLst/>
            <a:ahLst/>
            <a:cxnLst/>
            <a:rect l="l" t="t" r="r" b="b"/>
            <a:pathLst>
              <a:path w="11639550" h="10027717">
                <a:moveTo>
                  <a:pt x="0" y="0"/>
                </a:moveTo>
                <a:lnTo>
                  <a:pt x="11639550" y="0"/>
                </a:lnTo>
                <a:lnTo>
                  <a:pt x="11639550" y="10027717"/>
                </a:lnTo>
                <a:lnTo>
                  <a:pt x="0" y="10027717"/>
                </a:lnTo>
                <a:close/>
              </a:path>
            </a:pathLst>
          </a:custGeom>
          <a:blipFill>
            <a:blip r:embed="rId7">
              <a:alphaModFix amt="13332"/>
            </a:blip>
            <a:stretch>
              <a:fillRect l="-10958" r="-10958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3" name="TextBox 23"/>
          <p:cNvSpPr txBox="1"/>
          <p:nvPr/>
        </p:nvSpPr>
        <p:spPr>
          <a:xfrm>
            <a:off x="695601" y="9442180"/>
            <a:ext cx="4727562" cy="61552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1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A61A41D7-6CF9-C6CC-95CF-78ED9385AA1A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8" name="TextBox 18"/>
          <p:cNvSpPr txBox="1"/>
          <p:nvPr/>
        </p:nvSpPr>
        <p:spPr>
          <a:xfrm>
            <a:off x="16354368" y="9442181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601" y="-12144"/>
            <a:ext cx="18357152" cy="10299096"/>
          </a:xfrm>
          <a:custGeom>
            <a:avLst/>
            <a:gdLst/>
            <a:ahLst/>
            <a:cxnLst/>
            <a:rect l="l" t="t" r="r" b="b"/>
            <a:pathLst>
              <a:path w="24476202" h="13732129">
                <a:moveTo>
                  <a:pt x="0" y="0"/>
                </a:moveTo>
                <a:lnTo>
                  <a:pt x="24476202" y="0"/>
                </a:lnTo>
                <a:lnTo>
                  <a:pt x="24476202" y="13732129"/>
                </a:lnTo>
                <a:lnTo>
                  <a:pt x="0" y="13732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" b="-107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4400">
            <a:off x="686928" y="8047615"/>
            <a:ext cx="4968077" cy="195664"/>
          </a:xfrm>
          <a:custGeom>
            <a:avLst/>
            <a:gdLst/>
            <a:ahLst/>
            <a:cxnLst/>
            <a:rect l="l" t="t" r="r" b="b"/>
            <a:pathLst>
              <a:path w="6624103" h="260885">
                <a:moveTo>
                  <a:pt x="49549" y="159271"/>
                </a:moveTo>
                <a:lnTo>
                  <a:pt x="6572015" y="13"/>
                </a:lnTo>
                <a:cubicBezTo>
                  <a:pt x="6600082" y="-622"/>
                  <a:pt x="6623322" y="21476"/>
                  <a:pt x="6624084" y="49543"/>
                </a:cubicBezTo>
                <a:cubicBezTo>
                  <a:pt x="6624846" y="77610"/>
                  <a:pt x="6602621" y="100851"/>
                  <a:pt x="6574555" y="101613"/>
                </a:cubicBezTo>
                <a:lnTo>
                  <a:pt x="52089" y="260871"/>
                </a:lnTo>
                <a:cubicBezTo>
                  <a:pt x="24022" y="261506"/>
                  <a:pt x="781" y="239408"/>
                  <a:pt x="19" y="211341"/>
                </a:cubicBezTo>
                <a:cubicBezTo>
                  <a:pt x="-743" y="183274"/>
                  <a:pt x="21482" y="160033"/>
                  <a:pt x="49549" y="159271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191124"/>
            <a:ext cx="11919603" cy="5557405"/>
          </a:xfrm>
          <a:custGeom>
            <a:avLst/>
            <a:gdLst/>
            <a:ahLst/>
            <a:cxnLst/>
            <a:rect l="l" t="t" r="r" b="b"/>
            <a:pathLst>
              <a:path w="3139319" h="1463679">
                <a:moveTo>
                  <a:pt x="0" y="0"/>
                </a:moveTo>
                <a:lnTo>
                  <a:pt x="3139319" y="0"/>
                </a:lnTo>
                <a:lnTo>
                  <a:pt x="3139319" y="1463679"/>
                </a:lnTo>
                <a:lnTo>
                  <a:pt x="0" y="1463679"/>
                </a:lnTo>
                <a:close/>
              </a:path>
            </a:pathLst>
          </a:custGeom>
          <a:solidFill>
            <a:srgbClr val="1A3257">
              <a:alpha val="58824"/>
            </a:srgbClr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805472"/>
            <a:ext cx="18360104" cy="1491805"/>
          </a:xfrm>
          <a:custGeom>
            <a:avLst/>
            <a:gdLst/>
            <a:ahLst/>
            <a:cxnLst/>
            <a:rect l="l" t="t" r="r" b="b"/>
            <a:pathLst>
              <a:path w="24480138" h="1989074">
                <a:moveTo>
                  <a:pt x="0" y="0"/>
                </a:moveTo>
                <a:lnTo>
                  <a:pt x="24480138" y="0"/>
                </a:lnTo>
                <a:lnTo>
                  <a:pt x="24480138" y="1989074"/>
                </a:lnTo>
                <a:lnTo>
                  <a:pt x="0" y="1989074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0"/>
            <a:ext cx="5269652" cy="1588060"/>
          </a:xfrm>
          <a:custGeom>
            <a:avLst/>
            <a:gdLst/>
            <a:ahLst/>
            <a:cxnLst/>
            <a:rect l="l" t="t" r="r" b="b"/>
            <a:pathLst>
              <a:path w="7040886" h="2121838">
                <a:moveTo>
                  <a:pt x="0" y="0"/>
                </a:moveTo>
                <a:lnTo>
                  <a:pt x="7040886" y="0"/>
                </a:lnTo>
                <a:lnTo>
                  <a:pt x="7040886" y="2121838"/>
                </a:lnTo>
                <a:lnTo>
                  <a:pt x="0" y="2121838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40" name="Freeform 13" descr="Logo Krajowego Zasobu Nieruchomości przedstawiające stylizowany kontur domu w kolorach szarym i czerwonym oraz napis „Krajowy Zasób Nieruchomości” i skrót „KZN”.">
            <a:extLst>
              <a:ext uri="{FF2B5EF4-FFF2-40B4-BE49-F238E27FC236}">
                <a16:creationId xmlns:a16="http://schemas.microsoft.com/office/drawing/2014/main" id="{18947425-42D2-B443-D7C1-799AD0427A91}"/>
              </a:ext>
            </a:extLst>
          </p:cNvPr>
          <p:cNvSpPr/>
          <p:nvPr/>
        </p:nvSpPr>
        <p:spPr>
          <a:xfrm>
            <a:off x="880658" y="467582"/>
            <a:ext cx="2290286" cy="656177"/>
          </a:xfrm>
          <a:custGeom>
            <a:avLst/>
            <a:gdLst/>
            <a:ahLst/>
            <a:cxnLst/>
            <a:rect l="l" t="t" r="r" b="b"/>
            <a:pathLst>
              <a:path w="3053715" h="874903">
                <a:moveTo>
                  <a:pt x="0" y="0"/>
                </a:moveTo>
                <a:lnTo>
                  <a:pt x="3053715" y="0"/>
                </a:lnTo>
                <a:lnTo>
                  <a:pt x="3053715" y="874903"/>
                </a:lnTo>
                <a:lnTo>
                  <a:pt x="0" y="87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1" r="-1" b="-34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41" name="Freeform 9" descr="Logo Instytutu Rozwoju Miast i Regionów (IRMiR) – geometryczny znak w odcieniach niebieskiego symbolizujący zabudowę miejską oraz nazwa instytucji w kolorze granatowym.">
            <a:extLst>
              <a:ext uri="{FF2B5EF4-FFF2-40B4-BE49-F238E27FC236}">
                <a16:creationId xmlns:a16="http://schemas.microsoft.com/office/drawing/2014/main" id="{D108BF66-C763-DBBF-63F6-C41D551F0AC3}"/>
              </a:ext>
            </a:extLst>
          </p:cNvPr>
          <p:cNvSpPr/>
          <p:nvPr/>
        </p:nvSpPr>
        <p:spPr>
          <a:xfrm>
            <a:off x="3365016" y="314582"/>
            <a:ext cx="2291810" cy="962215"/>
          </a:xfrm>
          <a:custGeom>
            <a:avLst/>
            <a:gdLst/>
            <a:ahLst/>
            <a:cxnLst/>
            <a:rect l="l" t="t" r="r" b="b"/>
            <a:pathLst>
              <a:path w="3055747" h="1282954">
                <a:moveTo>
                  <a:pt x="0" y="0"/>
                </a:moveTo>
                <a:lnTo>
                  <a:pt x="3055747" y="0"/>
                </a:lnTo>
                <a:lnTo>
                  <a:pt x="3055747" y="1282954"/>
                </a:lnTo>
                <a:lnTo>
                  <a:pt x="0" y="1282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4" b="-14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3" name="TextBox 13"/>
          <p:cNvSpPr txBox="1">
            <a:spLocks noGrp="1"/>
          </p:cNvSpPr>
          <p:nvPr>
            <p:ph type="title" idx="4294967295"/>
          </p:nvPr>
        </p:nvSpPr>
        <p:spPr>
          <a:xfrm>
            <a:off x="706202" y="2519421"/>
            <a:ext cx="10768192" cy="158806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PANEL DYSKUSYJNY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85119" y="6116775"/>
            <a:ext cx="9482154" cy="1207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Osoby reprezentujące SAN:</a:t>
            </a: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  Bielawa, Dąbrowa Górnicza, Poznań, Wrocław, Żyrardów</a:t>
            </a:r>
          </a:p>
          <a:p>
            <a:pPr algn="l">
              <a:lnSpc>
                <a:spcPts val="3240"/>
              </a:lnSpc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Prowadzenie:</a:t>
            </a: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pl-PL" sz="2000" i="1" dirty="0">
                <a:solidFill>
                  <a:srgbClr val="FFFFFF"/>
                </a:solidFill>
                <a:latin typeface="Aptos Italics"/>
                <a:ea typeface="Aptos Italics"/>
                <a:cs typeface="Aptos Italics"/>
                <a:sym typeface="Aptos Italics"/>
              </a:rPr>
              <a:t>Karolina </a:t>
            </a:r>
            <a:r>
              <a:rPr lang="pl-PL" sz="2000" i="1" dirty="0" err="1">
                <a:solidFill>
                  <a:srgbClr val="FFFFFF"/>
                </a:solidFill>
                <a:latin typeface="Aptos Italics"/>
                <a:ea typeface="Aptos Italics"/>
                <a:cs typeface="Aptos Italics"/>
                <a:sym typeface="Aptos Italics"/>
              </a:rPr>
              <a:t>Więckiewicz</a:t>
            </a:r>
            <a:r>
              <a:rPr lang="pl-PL" sz="2000" i="1" dirty="0">
                <a:solidFill>
                  <a:srgbClr val="FFFFFF"/>
                </a:solidFill>
                <a:latin typeface="Aptos Italics"/>
                <a:ea typeface="Aptos Italics"/>
                <a:cs typeface="Aptos Italics"/>
                <a:sym typeface="Aptos Italics"/>
              </a:rPr>
              <a:t> – Ośrodek Rozwoju Najmu Społecznego, Instytut Rozwoju Miast i Regionów</a:t>
            </a: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 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5601" y="9354216"/>
            <a:ext cx="4727562" cy="47596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59"/>
              </a:lnSpc>
            </a:pPr>
            <a:r>
              <a:rPr lang="pl-PL" sz="17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9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34A7308C-E388-7E85-6E97-4415BC9C23B4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7" name="TextBox 27"/>
          <p:cNvSpPr txBox="1"/>
          <p:nvPr/>
        </p:nvSpPr>
        <p:spPr>
          <a:xfrm>
            <a:off x="16354368" y="9442181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16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C8BF228-CC01-A744-B7A5-363218FB0918}"/>
              </a:ext>
            </a:extLst>
          </p:cNvPr>
          <p:cNvSpPr txBox="1">
            <a:spLocks/>
          </p:cNvSpPr>
          <p:nvPr/>
        </p:nvSpPr>
        <p:spPr>
          <a:xfrm>
            <a:off x="695601" y="3237178"/>
            <a:ext cx="10768192" cy="269211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800"/>
              </a:lnSpc>
              <a:spcBef>
                <a:spcPts val="0"/>
              </a:spcBef>
              <a:defRPr/>
            </a:pPr>
            <a:r>
              <a:rPr lang="pl-PL" sz="3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Rozwój społecznych agencji najmu </a:t>
            </a:r>
          </a:p>
          <a:p>
            <a:pPr algn="l">
              <a:lnSpc>
                <a:spcPts val="4800"/>
              </a:lnSpc>
              <a:spcBef>
                <a:spcPts val="0"/>
              </a:spcBef>
              <a:defRPr/>
            </a:pPr>
            <a:r>
              <a:rPr lang="pl-PL" sz="3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 Polsce – bariery, doświadczenia, potencjał 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601" y="-12144"/>
            <a:ext cx="18357152" cy="10299096"/>
          </a:xfrm>
          <a:custGeom>
            <a:avLst/>
            <a:gdLst/>
            <a:ahLst/>
            <a:cxnLst/>
            <a:rect l="l" t="t" r="r" b="b"/>
            <a:pathLst>
              <a:path w="24476202" h="13732129">
                <a:moveTo>
                  <a:pt x="0" y="0"/>
                </a:moveTo>
                <a:lnTo>
                  <a:pt x="24476202" y="0"/>
                </a:lnTo>
                <a:lnTo>
                  <a:pt x="24476202" y="13732129"/>
                </a:lnTo>
                <a:lnTo>
                  <a:pt x="0" y="13732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" b="-107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4400">
            <a:off x="686928" y="8047615"/>
            <a:ext cx="4968077" cy="195664"/>
          </a:xfrm>
          <a:custGeom>
            <a:avLst/>
            <a:gdLst/>
            <a:ahLst/>
            <a:cxnLst/>
            <a:rect l="l" t="t" r="r" b="b"/>
            <a:pathLst>
              <a:path w="6624103" h="260885">
                <a:moveTo>
                  <a:pt x="49549" y="159271"/>
                </a:moveTo>
                <a:lnTo>
                  <a:pt x="6572015" y="13"/>
                </a:lnTo>
                <a:cubicBezTo>
                  <a:pt x="6600082" y="-622"/>
                  <a:pt x="6623322" y="21476"/>
                  <a:pt x="6624084" y="49543"/>
                </a:cubicBezTo>
                <a:cubicBezTo>
                  <a:pt x="6624846" y="77610"/>
                  <a:pt x="6602621" y="100851"/>
                  <a:pt x="6574555" y="101613"/>
                </a:cubicBezTo>
                <a:lnTo>
                  <a:pt x="52089" y="260871"/>
                </a:lnTo>
                <a:cubicBezTo>
                  <a:pt x="24022" y="261506"/>
                  <a:pt x="781" y="239408"/>
                  <a:pt x="19" y="211341"/>
                </a:cubicBezTo>
                <a:cubicBezTo>
                  <a:pt x="-743" y="183274"/>
                  <a:pt x="21482" y="160033"/>
                  <a:pt x="49549" y="159271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652333"/>
            <a:ext cx="11919603" cy="4859167"/>
          </a:xfrm>
          <a:custGeom>
            <a:avLst/>
            <a:gdLst/>
            <a:ahLst/>
            <a:cxnLst/>
            <a:rect l="l" t="t" r="r" b="b"/>
            <a:pathLst>
              <a:path w="3139319" h="1279781">
                <a:moveTo>
                  <a:pt x="0" y="0"/>
                </a:moveTo>
                <a:lnTo>
                  <a:pt x="3139319" y="0"/>
                </a:lnTo>
                <a:lnTo>
                  <a:pt x="3139319" y="1279781"/>
                </a:lnTo>
                <a:lnTo>
                  <a:pt x="0" y="1279781"/>
                </a:lnTo>
                <a:close/>
              </a:path>
            </a:pathLst>
          </a:custGeom>
          <a:solidFill>
            <a:srgbClr val="1A3257">
              <a:alpha val="58824"/>
            </a:srgbClr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0"/>
            <a:ext cx="5269652" cy="1588060"/>
          </a:xfrm>
          <a:custGeom>
            <a:avLst/>
            <a:gdLst/>
            <a:ahLst/>
            <a:cxnLst/>
            <a:rect l="l" t="t" r="r" b="b"/>
            <a:pathLst>
              <a:path w="7040886" h="2121838">
                <a:moveTo>
                  <a:pt x="0" y="0"/>
                </a:moveTo>
                <a:lnTo>
                  <a:pt x="7040886" y="0"/>
                </a:lnTo>
                <a:lnTo>
                  <a:pt x="7040886" y="2121838"/>
                </a:lnTo>
                <a:lnTo>
                  <a:pt x="0" y="2121838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37" name="Freeform 13" descr="Logo Krajowego Zasobu Nieruchomości przedstawiające stylizowany kontur domu w kolorach szarym i czerwonym oraz napis „Krajowy Zasób Nieruchomości” i skrót „KZN”.">
            <a:extLst>
              <a:ext uri="{FF2B5EF4-FFF2-40B4-BE49-F238E27FC236}">
                <a16:creationId xmlns:a16="http://schemas.microsoft.com/office/drawing/2014/main" id="{60190E9D-5F25-7FE1-662D-233B276E0F41}"/>
              </a:ext>
            </a:extLst>
          </p:cNvPr>
          <p:cNvSpPr/>
          <p:nvPr/>
        </p:nvSpPr>
        <p:spPr>
          <a:xfrm>
            <a:off x="880658" y="467582"/>
            <a:ext cx="2290286" cy="656177"/>
          </a:xfrm>
          <a:custGeom>
            <a:avLst/>
            <a:gdLst/>
            <a:ahLst/>
            <a:cxnLst/>
            <a:rect l="l" t="t" r="r" b="b"/>
            <a:pathLst>
              <a:path w="3053715" h="874903">
                <a:moveTo>
                  <a:pt x="0" y="0"/>
                </a:moveTo>
                <a:lnTo>
                  <a:pt x="3053715" y="0"/>
                </a:lnTo>
                <a:lnTo>
                  <a:pt x="3053715" y="874903"/>
                </a:lnTo>
                <a:lnTo>
                  <a:pt x="0" y="87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1" r="-1" b="-34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8" name="Freeform 9" descr="Logo Instytutu Rozwoju Miast i Regionów (IRMiR) – geometryczny znak w odcieniach niebieskiego symbolizujący zabudowę miejską oraz nazwa instytucji w kolorze granatowym.">
            <a:extLst>
              <a:ext uri="{FF2B5EF4-FFF2-40B4-BE49-F238E27FC236}">
                <a16:creationId xmlns:a16="http://schemas.microsoft.com/office/drawing/2014/main" id="{4506143F-5F64-BA85-2B7F-7C9091FE2635}"/>
              </a:ext>
            </a:extLst>
          </p:cNvPr>
          <p:cNvSpPr/>
          <p:nvPr/>
        </p:nvSpPr>
        <p:spPr>
          <a:xfrm>
            <a:off x="3365016" y="314582"/>
            <a:ext cx="2291810" cy="962215"/>
          </a:xfrm>
          <a:custGeom>
            <a:avLst/>
            <a:gdLst/>
            <a:ahLst/>
            <a:cxnLst/>
            <a:rect l="l" t="t" r="r" b="b"/>
            <a:pathLst>
              <a:path w="3055747" h="1282954">
                <a:moveTo>
                  <a:pt x="0" y="0"/>
                </a:moveTo>
                <a:lnTo>
                  <a:pt x="3055747" y="0"/>
                </a:lnTo>
                <a:lnTo>
                  <a:pt x="3055747" y="1282954"/>
                </a:lnTo>
                <a:lnTo>
                  <a:pt x="0" y="1282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4" b="-14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3" name="TextBox 13"/>
          <p:cNvSpPr txBox="1">
            <a:spLocks noGrp="1"/>
          </p:cNvSpPr>
          <p:nvPr>
            <p:ph type="title" idx="4294967295"/>
          </p:nvPr>
        </p:nvSpPr>
        <p:spPr>
          <a:xfrm>
            <a:off x="695601" y="3411318"/>
            <a:ext cx="12095556" cy="44033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PRZERWA OBIADOWA </a:t>
            </a:r>
          </a:p>
          <a:p>
            <a:pPr marL="0" marR="0" lvl="0" indent="0" algn="l" defTabSz="914400" rtl="0" eaLnBrk="1" fontAlgn="auto" latinLnBrk="0" hangingPunct="1">
              <a:lnSpc>
                <a:spcPts val="9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I SIECIOWANIE </a:t>
            </a:r>
          </a:p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12:25–13:10 </a:t>
            </a:r>
          </a:p>
          <a:p>
            <a:pPr marL="0" marR="0" lvl="0" indent="0" algn="l" defTabSz="91440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805472"/>
            <a:ext cx="18360104" cy="1491805"/>
          </a:xfrm>
          <a:custGeom>
            <a:avLst/>
            <a:gdLst/>
            <a:ahLst/>
            <a:cxnLst/>
            <a:rect l="l" t="t" r="r" b="b"/>
            <a:pathLst>
              <a:path w="24480138" h="1989074">
                <a:moveTo>
                  <a:pt x="0" y="0"/>
                </a:moveTo>
                <a:lnTo>
                  <a:pt x="24480138" y="0"/>
                </a:lnTo>
                <a:lnTo>
                  <a:pt x="24480138" y="1989074"/>
                </a:lnTo>
                <a:lnTo>
                  <a:pt x="0" y="1989074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2" name="TextBox 22"/>
          <p:cNvSpPr txBox="1"/>
          <p:nvPr/>
        </p:nvSpPr>
        <p:spPr>
          <a:xfrm>
            <a:off x="695601" y="9354216"/>
            <a:ext cx="4727562" cy="47596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59"/>
              </a:lnSpc>
            </a:pPr>
            <a:r>
              <a:rPr lang="pl-PL" sz="17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6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8740AD58-3C5A-0C32-5BD3-3A6CC27C3243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7" name="TextBox 27"/>
          <p:cNvSpPr txBox="1"/>
          <p:nvPr/>
        </p:nvSpPr>
        <p:spPr>
          <a:xfrm>
            <a:off x="16354368" y="9442181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601" y="-12144"/>
            <a:ext cx="18357152" cy="10299096"/>
          </a:xfrm>
          <a:custGeom>
            <a:avLst/>
            <a:gdLst/>
            <a:ahLst/>
            <a:cxnLst/>
            <a:rect l="l" t="t" r="r" b="b"/>
            <a:pathLst>
              <a:path w="24476202" h="13732129">
                <a:moveTo>
                  <a:pt x="0" y="0"/>
                </a:moveTo>
                <a:lnTo>
                  <a:pt x="24476202" y="0"/>
                </a:lnTo>
                <a:lnTo>
                  <a:pt x="24476202" y="13732129"/>
                </a:lnTo>
                <a:lnTo>
                  <a:pt x="0" y="13732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" b="-107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4400">
            <a:off x="686928" y="8035470"/>
            <a:ext cx="4968077" cy="195664"/>
          </a:xfrm>
          <a:custGeom>
            <a:avLst/>
            <a:gdLst/>
            <a:ahLst/>
            <a:cxnLst/>
            <a:rect l="l" t="t" r="r" b="b"/>
            <a:pathLst>
              <a:path w="6624103" h="260885">
                <a:moveTo>
                  <a:pt x="49549" y="159271"/>
                </a:moveTo>
                <a:lnTo>
                  <a:pt x="6572015" y="13"/>
                </a:lnTo>
                <a:cubicBezTo>
                  <a:pt x="6600082" y="-622"/>
                  <a:pt x="6623322" y="21476"/>
                  <a:pt x="6624084" y="49543"/>
                </a:cubicBezTo>
                <a:cubicBezTo>
                  <a:pt x="6624846" y="77610"/>
                  <a:pt x="6602621" y="100851"/>
                  <a:pt x="6574555" y="101613"/>
                </a:cubicBezTo>
                <a:lnTo>
                  <a:pt x="52089" y="260871"/>
                </a:lnTo>
                <a:cubicBezTo>
                  <a:pt x="24022" y="261506"/>
                  <a:pt x="781" y="239408"/>
                  <a:pt x="19" y="211341"/>
                </a:cubicBezTo>
                <a:cubicBezTo>
                  <a:pt x="-743" y="183274"/>
                  <a:pt x="21482" y="160033"/>
                  <a:pt x="49549" y="159271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164307"/>
            <a:ext cx="11919603" cy="5475444"/>
          </a:xfrm>
          <a:custGeom>
            <a:avLst/>
            <a:gdLst/>
            <a:ahLst/>
            <a:cxnLst/>
            <a:rect l="l" t="t" r="r" b="b"/>
            <a:pathLst>
              <a:path w="3139319" h="1442092">
                <a:moveTo>
                  <a:pt x="0" y="0"/>
                </a:moveTo>
                <a:lnTo>
                  <a:pt x="3139319" y="0"/>
                </a:lnTo>
                <a:lnTo>
                  <a:pt x="3139319" y="1442092"/>
                </a:lnTo>
                <a:lnTo>
                  <a:pt x="0" y="1442092"/>
                </a:lnTo>
                <a:close/>
              </a:path>
            </a:pathLst>
          </a:custGeom>
          <a:solidFill>
            <a:srgbClr val="1A3257">
              <a:alpha val="58824"/>
            </a:srgbClr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-12144"/>
            <a:ext cx="5269652" cy="1588060"/>
          </a:xfrm>
          <a:custGeom>
            <a:avLst/>
            <a:gdLst/>
            <a:ahLst/>
            <a:cxnLst/>
            <a:rect l="l" t="t" r="r" b="b"/>
            <a:pathLst>
              <a:path w="7040886" h="2121838">
                <a:moveTo>
                  <a:pt x="0" y="0"/>
                </a:moveTo>
                <a:lnTo>
                  <a:pt x="7040886" y="0"/>
                </a:lnTo>
                <a:lnTo>
                  <a:pt x="7040886" y="2121838"/>
                </a:lnTo>
                <a:lnTo>
                  <a:pt x="0" y="2121838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38" name="Freeform 13" descr="Logo Krajowego Zasobu Nieruchomości przedstawiające stylizowany kontur domu w kolorach szarym i czerwonym oraz napis „Krajowy Zasób Nieruchomości” i skrót „KZN”.">
            <a:extLst>
              <a:ext uri="{FF2B5EF4-FFF2-40B4-BE49-F238E27FC236}">
                <a16:creationId xmlns:a16="http://schemas.microsoft.com/office/drawing/2014/main" id="{3DBD4891-0161-580F-8020-DE5021CCC9DF}"/>
              </a:ext>
            </a:extLst>
          </p:cNvPr>
          <p:cNvSpPr/>
          <p:nvPr/>
        </p:nvSpPr>
        <p:spPr>
          <a:xfrm>
            <a:off x="880658" y="467582"/>
            <a:ext cx="2290286" cy="656177"/>
          </a:xfrm>
          <a:custGeom>
            <a:avLst/>
            <a:gdLst/>
            <a:ahLst/>
            <a:cxnLst/>
            <a:rect l="l" t="t" r="r" b="b"/>
            <a:pathLst>
              <a:path w="3053715" h="874903">
                <a:moveTo>
                  <a:pt x="0" y="0"/>
                </a:moveTo>
                <a:lnTo>
                  <a:pt x="3053715" y="0"/>
                </a:lnTo>
                <a:lnTo>
                  <a:pt x="3053715" y="874903"/>
                </a:lnTo>
                <a:lnTo>
                  <a:pt x="0" y="87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1" r="-1" b="-34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9" name="Freeform 9" descr="Logo Instytutu Rozwoju Miast i Regionów (IRMiR) – geometryczny znak w odcieniach niebieskiego symbolizujący zabudowę miejską oraz nazwa instytucji w kolorze granatowym.">
            <a:extLst>
              <a:ext uri="{FF2B5EF4-FFF2-40B4-BE49-F238E27FC236}">
                <a16:creationId xmlns:a16="http://schemas.microsoft.com/office/drawing/2014/main" id="{A1605634-D34A-21F5-DA5B-6CD2B1BF9A35}"/>
              </a:ext>
            </a:extLst>
          </p:cNvPr>
          <p:cNvSpPr/>
          <p:nvPr/>
        </p:nvSpPr>
        <p:spPr>
          <a:xfrm>
            <a:off x="3365016" y="314582"/>
            <a:ext cx="2291810" cy="962215"/>
          </a:xfrm>
          <a:custGeom>
            <a:avLst/>
            <a:gdLst/>
            <a:ahLst/>
            <a:cxnLst/>
            <a:rect l="l" t="t" r="r" b="b"/>
            <a:pathLst>
              <a:path w="3055747" h="1282954">
                <a:moveTo>
                  <a:pt x="0" y="0"/>
                </a:moveTo>
                <a:lnTo>
                  <a:pt x="3055747" y="0"/>
                </a:lnTo>
                <a:lnTo>
                  <a:pt x="3055747" y="1282954"/>
                </a:lnTo>
                <a:lnTo>
                  <a:pt x="0" y="1282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4" b="-14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3" name="TextBox 13"/>
          <p:cNvSpPr txBox="1">
            <a:spLocks noGrp="1"/>
          </p:cNvSpPr>
          <p:nvPr>
            <p:ph type="title" idx="4294967295"/>
          </p:nvPr>
        </p:nvSpPr>
        <p:spPr>
          <a:xfrm>
            <a:off x="556792" y="2071438"/>
            <a:ext cx="12095556" cy="39803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PREZENTACJA RAPORTU OTWARCIA</a:t>
            </a:r>
          </a:p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„Społeczne agencje najmu w Polsce: wyzwania i szanse rozwoju” - kluczowe wnioski i rekomendacje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56792" y="6322101"/>
            <a:ext cx="11838903" cy="198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Prowadzenie: </a:t>
            </a:r>
          </a:p>
          <a:p>
            <a:pPr algn="l">
              <a:lnSpc>
                <a:spcPts val="3200"/>
              </a:lnSpc>
            </a:pP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Aleksandra </a:t>
            </a:r>
            <a:r>
              <a:rPr lang="pl-PL" sz="200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Krugły</a:t>
            </a: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 – ORNS, Instytut Rozwoju Miast i Regionów</a:t>
            </a:r>
          </a:p>
          <a:p>
            <a:pPr algn="l">
              <a:lnSpc>
                <a:spcPts val="3200"/>
              </a:lnSpc>
            </a:pP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Justyna Nakielska - ORNS, Instytut Rozwoju Miast i Regionów</a:t>
            </a:r>
          </a:p>
          <a:p>
            <a:pPr algn="l">
              <a:lnSpc>
                <a:spcPts val="3200"/>
              </a:lnSpc>
            </a:pP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dr Radosław Cyran - ORNS, Instytut Rozwoju Miast i Regionów</a:t>
            </a:r>
          </a:p>
          <a:p>
            <a:pPr algn="l">
              <a:lnSpc>
                <a:spcPts val="3200"/>
              </a:lnSpc>
            </a:pP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805472"/>
            <a:ext cx="18360104" cy="1479662"/>
          </a:xfrm>
          <a:custGeom>
            <a:avLst/>
            <a:gdLst/>
            <a:ahLst/>
            <a:cxnLst/>
            <a:rect l="l" t="t" r="r" b="b"/>
            <a:pathLst>
              <a:path w="24480138" h="1972882">
                <a:moveTo>
                  <a:pt x="0" y="0"/>
                </a:moveTo>
                <a:lnTo>
                  <a:pt x="24480138" y="0"/>
                </a:lnTo>
                <a:lnTo>
                  <a:pt x="24480138" y="1972882"/>
                </a:lnTo>
                <a:lnTo>
                  <a:pt x="0" y="1972882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2" name="TextBox 22"/>
          <p:cNvSpPr txBox="1"/>
          <p:nvPr/>
        </p:nvSpPr>
        <p:spPr>
          <a:xfrm>
            <a:off x="695601" y="9342072"/>
            <a:ext cx="4727562" cy="47596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59"/>
              </a:lnSpc>
            </a:pPr>
            <a:r>
              <a:rPr lang="pl-PL" sz="17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7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B6A9ED49-C434-4524-028E-EF92D0702E94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41" name="TextBox 27">
            <a:extLst>
              <a:ext uri="{FF2B5EF4-FFF2-40B4-BE49-F238E27FC236}">
                <a16:creationId xmlns:a16="http://schemas.microsoft.com/office/drawing/2014/main" id="{86140372-4576-79C9-932A-73CE3E6D8460}"/>
              </a:ext>
            </a:extLst>
          </p:cNvPr>
          <p:cNvSpPr txBox="1"/>
          <p:nvPr/>
        </p:nvSpPr>
        <p:spPr>
          <a:xfrm>
            <a:off x="16383000" y="9442181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506444"/>
            <a:ext cx="4727543" cy="455295"/>
          </a:xfrm>
          <a:custGeom>
            <a:avLst/>
            <a:gdLst/>
            <a:ahLst/>
            <a:cxnLst/>
            <a:rect l="l" t="t" r="r" b="b"/>
            <a:pathLst>
              <a:path w="6303391" h="607060">
                <a:moveTo>
                  <a:pt x="0" y="0"/>
                </a:moveTo>
                <a:lnTo>
                  <a:pt x="6303391" y="0"/>
                </a:lnTo>
                <a:lnTo>
                  <a:pt x="6303391" y="607060"/>
                </a:lnTo>
                <a:lnTo>
                  <a:pt x="0" y="607060"/>
                </a:lnTo>
                <a:close/>
              </a:path>
            </a:pathLst>
          </a:custGeom>
          <a:blipFill>
            <a:blip r:embed="rId4">
              <a:alphaModFix amt="0"/>
            </a:blip>
            <a:stretch>
              <a:fillRect t="-152182" b="-152182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4" name="TextBox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3543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1028700" y="1458516"/>
            <a:ext cx="9791919" cy="12001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"SPOŁECZNE AGENCJE NAJMU W POLSCE - WYZWANIA I SZANSE ROZWOJU"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8700" y="2865911"/>
            <a:ext cx="9348860" cy="5189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3818" lvl="2" indent="-342900" algn="l">
              <a:lnSpc>
                <a:spcPts val="3749"/>
              </a:lnSpc>
              <a:buFont typeface="Courier New" panose="02070309020205020404" pitchFamily="49" charset="0"/>
              <a:buChar char="o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Redakcja naukowa: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Aleksandra </a:t>
            </a:r>
            <a:r>
              <a:rPr lang="pl-PL" sz="24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Krugły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, Aleksander Gołębiowski, Justyna Nakielska;</a:t>
            </a:r>
          </a:p>
          <a:p>
            <a:pPr marL="723818" lvl="2" indent="-342900" algn="l">
              <a:lnSpc>
                <a:spcPts val="3749"/>
              </a:lnSpc>
              <a:buFont typeface="Courier New" panose="02070309020205020404" pitchFamily="49" charset="0"/>
              <a:buChar char="o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Zespół autorski: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Andrzej Ciepły, dr Radosław Cyran,          Aleksander Gołębiowski, Przemek Górski, Aleksandra </a:t>
            </a:r>
            <a:r>
              <a:rPr lang="pl-PL" sz="24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Krugły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, Hanna Milewska-Wilk, Justyna Nakielska, dr Kamil Nowak, Karolina </a:t>
            </a:r>
            <a:r>
              <a:rPr lang="pl-PL" sz="24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Więckiewicz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, Olga Zuchora;</a:t>
            </a:r>
          </a:p>
          <a:p>
            <a:pPr marL="723818" lvl="2" indent="-342900" algn="l">
              <a:lnSpc>
                <a:spcPts val="3749"/>
              </a:lnSpc>
              <a:buFont typeface="Courier New" panose="02070309020205020404" pitchFamily="49" charset="0"/>
              <a:buChar char="o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Konsultacja merytoryczna: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dr hab. Aleksandra Jadach-</a:t>
            </a:r>
            <a:r>
              <a:rPr lang="pl-PL" sz="24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Sepioło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, dr Alina </a:t>
            </a:r>
            <a:r>
              <a:rPr lang="pl-PL" sz="24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Muzioł-Węcławowicz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, </a:t>
            </a:r>
          </a:p>
          <a:p>
            <a:pPr marL="723818" lvl="2" indent="-342900" algn="l">
              <a:lnSpc>
                <a:spcPts val="3749"/>
              </a:lnSpc>
              <a:buFont typeface="Courier New" panose="02070309020205020404" pitchFamily="49" charset="0"/>
              <a:buChar char="o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Recenzenci: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prof. Marek </a:t>
            </a:r>
            <a:r>
              <a:rPr lang="pl-PL" sz="24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Bryx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,                                                                                    dr hab. Adam Czerniak,                                                                                                  dr hab. Aleksandra </a:t>
            </a:r>
            <a:r>
              <a:rPr lang="pl-PL" sz="24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Zubrzycka-Czarnecka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.</a:t>
            </a:r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37111"/>
            <a:ext cx="3246120" cy="76200"/>
          </a:xfrm>
          <a:custGeom>
            <a:avLst/>
            <a:gdLst/>
            <a:ahLst/>
            <a:cxnLst/>
            <a:rect l="l" t="t" r="r" b="b"/>
            <a:pathLst>
              <a:path w="4328160" h="101600">
                <a:moveTo>
                  <a:pt x="0" y="0"/>
                </a:moveTo>
                <a:lnTo>
                  <a:pt x="4328160" y="0"/>
                </a:lnTo>
                <a:lnTo>
                  <a:pt x="4328160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5" name="Freeform 25" descr="Okładka raportu „Społeczne agencje najmu w Polsce – wyzwania i szanse rozwoju&quot;. Na granatowym tle biały kształt dziurki od klucza, wewnątrz którego widoczne schody w paski w kolorach niebieskim i pomarańczowym."/>
          <p:cNvSpPr/>
          <p:nvPr/>
        </p:nvSpPr>
        <p:spPr>
          <a:xfrm>
            <a:off x="11120838" y="1409700"/>
            <a:ext cx="6142958" cy="7369969"/>
          </a:xfrm>
          <a:custGeom>
            <a:avLst/>
            <a:gdLst/>
            <a:ahLst/>
            <a:cxnLst/>
            <a:rect l="l" t="t" r="r" b="b"/>
            <a:pathLst>
              <a:path w="8190611" h="9826625">
                <a:moveTo>
                  <a:pt x="0" y="0"/>
                </a:moveTo>
                <a:lnTo>
                  <a:pt x="8190611" y="0"/>
                </a:lnTo>
                <a:lnTo>
                  <a:pt x="8190611" y="9826625"/>
                </a:lnTo>
                <a:lnTo>
                  <a:pt x="0" y="98266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980" b="-798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1" name="TextBox 21"/>
          <p:cNvSpPr txBox="1"/>
          <p:nvPr/>
        </p:nvSpPr>
        <p:spPr>
          <a:xfrm>
            <a:off x="695601" y="9427892"/>
            <a:ext cx="4727562" cy="62981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6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DC4B1D77-BD9A-49D6-632C-63DAA7DCC256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4" name="TextBox 14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8433" y="1274816"/>
            <a:ext cx="17869566" cy="7530656"/>
          </a:xfrm>
          <a:custGeom>
            <a:avLst/>
            <a:gdLst/>
            <a:ahLst/>
            <a:cxnLst/>
            <a:rect l="l" t="t" r="r" b="b"/>
            <a:pathLst>
              <a:path w="23826088" h="10040874">
                <a:moveTo>
                  <a:pt x="0" y="0"/>
                </a:moveTo>
                <a:lnTo>
                  <a:pt x="23826088" y="0"/>
                </a:lnTo>
                <a:lnTo>
                  <a:pt x="23826088" y="10040874"/>
                </a:lnTo>
                <a:lnTo>
                  <a:pt x="0" y="10040874"/>
                </a:lnTo>
                <a:close/>
              </a:path>
            </a:pathLst>
          </a:custGeom>
          <a:blipFill>
            <a:blip r:embed="rId3">
              <a:alphaModFix amt="13332"/>
            </a:blip>
            <a:stretch>
              <a:fillRect t="-29096" b="-29096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0400">
            <a:off x="7165798" y="2797921"/>
            <a:ext cx="3957165" cy="108304"/>
          </a:xfrm>
          <a:custGeom>
            <a:avLst/>
            <a:gdLst/>
            <a:ahLst/>
            <a:cxnLst/>
            <a:rect l="l" t="t" r="r" b="b"/>
            <a:pathLst>
              <a:path w="5276221" h="144405">
                <a:moveTo>
                  <a:pt x="37595" y="68202"/>
                </a:moveTo>
                <a:lnTo>
                  <a:pt x="5237610" y="3"/>
                </a:lnTo>
                <a:cubicBezTo>
                  <a:pt x="5258692" y="-251"/>
                  <a:pt x="5275964" y="16513"/>
                  <a:pt x="5276218" y="37595"/>
                </a:cubicBezTo>
                <a:cubicBezTo>
                  <a:pt x="5276472" y="58677"/>
                  <a:pt x="5259708" y="75949"/>
                  <a:pt x="5238626" y="76203"/>
                </a:cubicBezTo>
                <a:lnTo>
                  <a:pt x="38611" y="144402"/>
                </a:lnTo>
                <a:cubicBezTo>
                  <a:pt x="17529" y="144656"/>
                  <a:pt x="257" y="127892"/>
                  <a:pt x="3" y="106810"/>
                </a:cubicBezTo>
                <a:cubicBezTo>
                  <a:pt x="-251" y="85728"/>
                  <a:pt x="16513" y="68583"/>
                  <a:pt x="37595" y="68202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4" r="-10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5" name="TextBox 25"/>
          <p:cNvSpPr txBox="1">
            <a:spLocks noGrp="1"/>
          </p:cNvSpPr>
          <p:nvPr>
            <p:ph type="title" idx="4294967295"/>
          </p:nvPr>
        </p:nvSpPr>
        <p:spPr>
          <a:xfrm>
            <a:off x="3563862" y="1827768"/>
            <a:ext cx="11169248" cy="6794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OŚRODEK ROZWOJU NAJMU SPOŁECZNEGO​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33186" y="3527507"/>
            <a:ext cx="16230600" cy="415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pl-PL" sz="29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Źródło finansowania: </a:t>
            </a:r>
            <a:r>
              <a:rPr lang="pl-PL" sz="29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Program Fundusze Europejskie dla Rozwoju Społecznego 2021-2027​</a:t>
            </a:r>
          </a:p>
          <a:p>
            <a:pPr algn="l">
              <a:lnSpc>
                <a:spcPts val="4799"/>
              </a:lnSpc>
            </a:pPr>
            <a:r>
              <a:rPr lang="pl-PL" sz="29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                                                – umowa o dofinansowanie projektu nr FERS.05.01-IZ.00-0040/25​</a:t>
            </a:r>
          </a:p>
          <a:p>
            <a:pPr algn="l">
              <a:lnSpc>
                <a:spcPts val="4799"/>
              </a:lnSpc>
            </a:pPr>
            <a:r>
              <a:rPr lang="pl-PL" sz="29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Lider:</a:t>
            </a:r>
            <a:r>
              <a:rPr lang="pl-PL" sz="29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Krajowy Zasób Nieruchomości​</a:t>
            </a:r>
          </a:p>
          <a:p>
            <a:pPr algn="l">
              <a:lnSpc>
                <a:spcPts val="4799"/>
              </a:lnSpc>
            </a:pPr>
            <a:r>
              <a:rPr lang="pl-PL" sz="29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Partner:</a:t>
            </a:r>
            <a:r>
              <a:rPr lang="pl-PL" sz="29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Instytut Rozwoju Miast i Regionów​</a:t>
            </a:r>
          </a:p>
          <a:p>
            <a:pPr algn="l">
              <a:lnSpc>
                <a:spcPts val="4799"/>
              </a:lnSpc>
            </a:pPr>
            <a:r>
              <a:rPr lang="pl-PL" sz="29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Wartość projektu:</a:t>
            </a:r>
            <a:r>
              <a:rPr lang="pl-PL" sz="29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9 007 130,00 zł ​</a:t>
            </a:r>
          </a:p>
          <a:p>
            <a:pPr algn="l">
              <a:lnSpc>
                <a:spcPts val="4799"/>
              </a:lnSpc>
            </a:pPr>
            <a:r>
              <a:rPr lang="pl-PL" sz="29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w tym dofinansowanie ze środków europejskich (EFS+):</a:t>
            </a:r>
            <a:r>
              <a:rPr lang="pl-PL" sz="29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8 556 773,50 zł</a:t>
            </a:r>
          </a:p>
          <a:p>
            <a:pPr algn="l">
              <a:lnSpc>
                <a:spcPts val="4799"/>
              </a:lnSpc>
            </a:pPr>
            <a:endParaRPr lang="pl-PL" sz="2999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95601" y="9442180"/>
            <a:ext cx="4727562" cy="61552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354368" y="9442181"/>
            <a:ext cx="1238031" cy="30003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66209E00-A754-E237-C3E4-F94D145F8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477870"/>
            <a:ext cx="12431017" cy="74565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8"/>
              </a:lnSpc>
            </a:pPr>
            <a:r>
              <a:rPr lang="pl-PL" sz="184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 </a:t>
            </a:r>
            <a:r>
              <a:rPr lang="pl-PL" sz="18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Społeczne agencje najmu w Polsce – wyzwania i szanse rozwoju</a:t>
            </a:r>
          </a:p>
          <a:p>
            <a:pPr algn="l">
              <a:lnSpc>
                <a:spcPts val="2219"/>
              </a:lnSpc>
            </a:pPr>
            <a:endParaRPr lang="pl-PL" sz="184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4702E184-1503-9657-B710-84DCF8299AEB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37111"/>
            <a:ext cx="3246120" cy="76200"/>
          </a:xfrm>
          <a:custGeom>
            <a:avLst/>
            <a:gdLst/>
            <a:ahLst/>
            <a:cxnLst/>
            <a:rect l="l" t="t" r="r" b="b"/>
            <a:pathLst>
              <a:path w="4328160" h="101600">
                <a:moveTo>
                  <a:pt x="0" y="0"/>
                </a:moveTo>
                <a:lnTo>
                  <a:pt x="4328160" y="0"/>
                </a:lnTo>
                <a:lnTo>
                  <a:pt x="4328160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33" name="TextBox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3543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1028700" y="1536192"/>
            <a:ext cx="8961120" cy="6000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DLACZEGO SAN SĄ DZIŚ POTRZEBNE?</a:t>
            </a:r>
          </a:p>
        </p:txBody>
      </p:sp>
      <p:sp>
        <p:nvSpPr>
          <p:cNvPr id="25" name="Freeform 25" descr="Infografika przedstawiająca cztery kluczowe wyzwania mieszkaniowe w Polsce.&#10;&#10;Punkt 1: Coraz więcej gospodarstw wydaje ponad 30% dochodu na mieszkanie.&#10;&#10;Punkt 2: Przeludnienie mieszkań dotyczy ok. 35% populacji (Eurostat 2023–2024).&#10;&#10;Punkt 3: Późna samodzielność młodych na tle UE – 63% osób w wieku 18–34 lat mieszka z rodzicami.&#10;&#10;Punkt 4: Do 2050 r. ok. 40% populacji będzie w wieku 60 lat i więcej (GUS) – rosną potrzeby stabilnego, dostępnego najmu oraz wsparcia w miejscu zamieszkania."/>
          <p:cNvSpPr/>
          <p:nvPr/>
        </p:nvSpPr>
        <p:spPr>
          <a:xfrm>
            <a:off x="990601" y="2241042"/>
            <a:ext cx="7467600" cy="6354957"/>
          </a:xfrm>
          <a:custGeom>
            <a:avLst/>
            <a:gdLst/>
            <a:ahLst/>
            <a:cxnLst/>
            <a:rect l="l" t="t" r="r" b="b"/>
            <a:pathLst>
              <a:path w="21567521" h="8073927">
                <a:moveTo>
                  <a:pt x="0" y="0"/>
                </a:moveTo>
                <a:lnTo>
                  <a:pt x="21567521" y="0"/>
                </a:lnTo>
                <a:lnTo>
                  <a:pt x="21567521" y="8073927"/>
                </a:lnTo>
                <a:lnTo>
                  <a:pt x="0" y="8073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1" t="-27938" r="-127325" b="-22399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6" name="Prostokąt zaokrąglony 35">
            <a:extLst>
              <a:ext uri="{FF2B5EF4-FFF2-40B4-BE49-F238E27FC236}">
                <a16:creationId xmlns:a16="http://schemas.microsoft.com/office/drawing/2014/main" id="{D43ACE75-CAEA-A6E1-3B89-E037AEA8B59B}"/>
              </a:ext>
            </a:extLst>
          </p:cNvPr>
          <p:cNvSpPr/>
          <p:nvPr/>
        </p:nvSpPr>
        <p:spPr>
          <a:xfrm>
            <a:off x="9144000" y="2559148"/>
            <a:ext cx="7848600" cy="457200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/>
              <a:t>Struktura zasobu mieszkaniowego w Polsce (GUS 2024/2025)</a:t>
            </a:r>
          </a:p>
        </p:txBody>
      </p:sp>
      <p:sp>
        <p:nvSpPr>
          <p:cNvPr id="35" name="Freeform 25" descr="Wykres kołowy „Struktura zasobu mieszkaniowego w Polsce (GUS 2024/2025)&quot;: osoby fizyczne – 82%, pozostałe podmioty – 14%, gminy – 4%.">
            <a:extLst>
              <a:ext uri="{FF2B5EF4-FFF2-40B4-BE49-F238E27FC236}">
                <a16:creationId xmlns:a16="http://schemas.microsoft.com/office/drawing/2014/main" id="{524427F3-1FEC-A908-DE80-DFC28E875775}"/>
              </a:ext>
            </a:extLst>
          </p:cNvPr>
          <p:cNvSpPr/>
          <p:nvPr/>
        </p:nvSpPr>
        <p:spPr>
          <a:xfrm>
            <a:off x="9030369" y="3191426"/>
            <a:ext cx="8829399" cy="5404571"/>
          </a:xfrm>
          <a:custGeom>
            <a:avLst/>
            <a:gdLst/>
            <a:ahLst/>
            <a:cxnLst/>
            <a:rect l="l" t="t" r="r" b="b"/>
            <a:pathLst>
              <a:path w="21567521" h="8073927">
                <a:moveTo>
                  <a:pt x="0" y="0"/>
                </a:moveTo>
                <a:lnTo>
                  <a:pt x="21567521" y="0"/>
                </a:lnTo>
                <a:lnTo>
                  <a:pt x="21567521" y="8073927"/>
                </a:lnTo>
                <a:lnTo>
                  <a:pt x="0" y="8073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88027" t="-50436" r="-4235" b="-26338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1" name="TextBox 21"/>
          <p:cNvSpPr txBox="1"/>
          <p:nvPr/>
        </p:nvSpPr>
        <p:spPr>
          <a:xfrm>
            <a:off x="695601" y="9427892"/>
            <a:ext cx="4727562" cy="62981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4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B7E6FBF2-10A3-1EA8-6AC2-5C4A40F8834F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4" name="TextBox 14"/>
          <p:cNvSpPr txBox="1"/>
          <p:nvPr/>
        </p:nvSpPr>
        <p:spPr>
          <a:xfrm>
            <a:off x="16354368" y="9354170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990600" y="1275174"/>
            <a:ext cx="10617394" cy="6000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WIELE PROGRAMÓW - OGRANICZONE EFEKTY</a:t>
            </a:r>
          </a:p>
        </p:txBody>
      </p:sp>
      <p:sp>
        <p:nvSpPr>
          <p:cNvPr id="35" name="Freeform 23" descr="Infografika przedstawiająca sześć rodzajów działań zmierzających do poprawy dostępności mieszkań w Polsce, z centralnym pytaniem „A dostępność mieszkań? Cel wciąż nie w pełni zrealizowany&quot;. Po lewej stronie: programy dla młodych (dopłaty do zakupu pierwszego mieszkania lub domu), wsparcie kredytowe (ułatwienia w zakupie lub budowie mieszkania, np. dopłaty do kredytu) oraz inwestycje mieszkaniowe gmin (budowa mieszkań komunalnych i społecznych). Po prawej stronie: termomodernizacja zasobów (poprawa efektywności energetycznej budynków), preferencyjne finansowanie zwrotne (finansowanie rozwoju najmu społecznego i komunalnego) oraz programy samorządowe (lokalne inicjatywy i partnerstwa).">
            <a:extLst>
              <a:ext uri="{FF2B5EF4-FFF2-40B4-BE49-F238E27FC236}">
                <a16:creationId xmlns:a16="http://schemas.microsoft.com/office/drawing/2014/main" id="{BC471488-FC3B-BF36-77A4-5E3D463425C9}"/>
              </a:ext>
            </a:extLst>
          </p:cNvPr>
          <p:cNvSpPr/>
          <p:nvPr/>
        </p:nvSpPr>
        <p:spPr>
          <a:xfrm>
            <a:off x="1172289" y="1807163"/>
            <a:ext cx="15943421" cy="4639851"/>
          </a:xfrm>
          <a:custGeom>
            <a:avLst/>
            <a:gdLst/>
            <a:ahLst/>
            <a:cxnLst/>
            <a:rect l="l" t="t" r="r" b="b"/>
            <a:pathLst>
              <a:path w="21257895" h="9339326">
                <a:moveTo>
                  <a:pt x="0" y="0"/>
                </a:moveTo>
                <a:lnTo>
                  <a:pt x="21257895" y="0"/>
                </a:lnTo>
                <a:lnTo>
                  <a:pt x="21257895" y="9339326"/>
                </a:lnTo>
                <a:lnTo>
                  <a:pt x="0" y="93393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t="-21113" b="-72273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3" name="Freeform 23" descr="Infografika przedstawiająca największe bariery dostępności mieszkań oraz wniosek. Trzy główne bariery to: wysokie ceny i koszty budowy, zbyt mała podaż mieszkań (zwłaszcza na wynajem) oraz ograniczone środki i nietrwałe efekty. Wniosek: potrzebne są trwałe rozwiązania zwiększające dostępność mieszkań, zwłaszcza w segmencie najmu."/>
          <p:cNvSpPr/>
          <p:nvPr/>
        </p:nvSpPr>
        <p:spPr>
          <a:xfrm>
            <a:off x="1172289" y="6614489"/>
            <a:ext cx="15943421" cy="2291248"/>
          </a:xfrm>
          <a:custGeom>
            <a:avLst/>
            <a:gdLst/>
            <a:ahLst/>
            <a:cxnLst/>
            <a:rect l="l" t="t" r="r" b="b"/>
            <a:pathLst>
              <a:path w="21257895" h="9339326">
                <a:moveTo>
                  <a:pt x="0" y="0"/>
                </a:moveTo>
                <a:lnTo>
                  <a:pt x="21257895" y="0"/>
                </a:lnTo>
                <a:lnTo>
                  <a:pt x="21257895" y="9339326"/>
                </a:lnTo>
                <a:lnTo>
                  <a:pt x="0" y="93393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t="-248462" b="-4315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1" name="TextBox 21"/>
          <p:cNvSpPr txBox="1"/>
          <p:nvPr/>
        </p:nvSpPr>
        <p:spPr>
          <a:xfrm>
            <a:off x="695601" y="9427892"/>
            <a:ext cx="4727562" cy="62981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37111"/>
            <a:ext cx="3246120" cy="76200"/>
          </a:xfrm>
          <a:custGeom>
            <a:avLst/>
            <a:gdLst/>
            <a:ahLst/>
            <a:cxnLst/>
            <a:rect l="l" t="t" r="r" b="b"/>
            <a:pathLst>
              <a:path w="4328160" h="101600">
                <a:moveTo>
                  <a:pt x="0" y="0"/>
                </a:moveTo>
                <a:lnTo>
                  <a:pt x="4328160" y="0"/>
                </a:lnTo>
                <a:lnTo>
                  <a:pt x="4328160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30" name="Freeform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382962"/>
            <a:ext cx="10042493" cy="469582"/>
          </a:xfrm>
          <a:custGeom>
            <a:avLst/>
            <a:gdLst/>
            <a:ahLst/>
            <a:cxnLst/>
            <a:rect l="l" t="t" r="r" b="b"/>
            <a:pathLst>
              <a:path w="13389990" h="626110">
                <a:moveTo>
                  <a:pt x="0" y="0"/>
                </a:moveTo>
                <a:lnTo>
                  <a:pt x="13389990" y="0"/>
                </a:lnTo>
                <a:lnTo>
                  <a:pt x="13389990" y="626110"/>
                </a:lnTo>
                <a:lnTo>
                  <a:pt x="0" y="626110"/>
                </a:lnTo>
                <a:close/>
              </a:path>
            </a:pathLst>
          </a:custGeom>
          <a:blipFill>
            <a:blip r:embed="rId5">
              <a:alphaModFix amt="0"/>
            </a:blip>
            <a:stretch>
              <a:fillRect t="-366421" b="-366413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3" name="TextBox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3543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sp>
        <p:nvSpPr>
          <p:cNvPr id="34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8DBC8109-EAC3-102E-8D95-D579ED68F85F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F58EB916-DACC-A266-78C9-57511202CA91}"/>
              </a:ext>
            </a:extLst>
          </p:cNvPr>
          <p:cNvSpPr txBox="1"/>
          <p:nvPr/>
        </p:nvSpPr>
        <p:spPr>
          <a:xfrm>
            <a:off x="16354368" y="9354170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3" name="TextBox 23"/>
          <p:cNvSpPr txBox="1">
            <a:spLocks noGrp="1"/>
          </p:cNvSpPr>
          <p:nvPr>
            <p:ph type="title" idx="4294967295"/>
          </p:nvPr>
        </p:nvSpPr>
        <p:spPr>
          <a:xfrm>
            <a:off x="1028700" y="1493406"/>
            <a:ext cx="6491973" cy="12001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ETAPY ROZWOJU SAN                   W POLSCE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5601" y="3246006"/>
            <a:ext cx="6324267" cy="520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9150"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Wyróżnić można </a:t>
            </a: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2 etapy rozwoju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(pomiędzy nimi różnice prawne                 i operacyjne); </a:t>
            </a:r>
          </a:p>
          <a:p>
            <a:pPr marL="819150"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Każdy etap to inne </a:t>
            </a: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podejścia                    i doświadczenia wdrożeniowe;</a:t>
            </a:r>
          </a:p>
          <a:p>
            <a:pPr marL="819150"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Doświadczenia te ukształtowały </a:t>
            </a: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rolę SAN w polityce gminnej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.</a:t>
            </a:r>
          </a:p>
          <a:p>
            <a:pPr marL="542925" lvl="2" indent="-180975" algn="l">
              <a:lnSpc>
                <a:spcPts val="4500"/>
              </a:lnSpc>
            </a:pPr>
            <a:endParaRPr lang="pl-PL" sz="3000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 marL="542925" lvl="2" indent="-180975" algn="l">
              <a:lnSpc>
                <a:spcPts val="4500"/>
              </a:lnSpc>
            </a:pPr>
            <a:endParaRPr lang="pl-PL" sz="3000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27" name="Freeform 27" descr="Diagram przedstawiający dwa etapy rozwoju społecznych agencji najmu (SAN) w Polsce. Etap I obejmuje działania przedustawowe przed 2021 r.: w Poznaniu funkcjonowało Miejskie Biuro Najmu oferujące najem mieszkań bez usług wsparcia, a w Warszawie pilotaż NGOs „Mieszkanie + wsparcie&quot; zapewniający najem z intensywnym wsparciem. Etap II obejmuje działania po uchwaleniu ustawy w 2021 r.: samodzielne inicjatywy gmin w Poznaniu, Wrocławiu i Sopocie oraz programy z finansowaniem zewnętrznym – Wzajemnie Potrzebni, projekty UNHCR/Habitat i FERS."/>
          <p:cNvSpPr/>
          <p:nvPr/>
        </p:nvSpPr>
        <p:spPr>
          <a:xfrm>
            <a:off x="7297036" y="1037111"/>
            <a:ext cx="10805708" cy="7005617"/>
          </a:xfrm>
          <a:custGeom>
            <a:avLst/>
            <a:gdLst/>
            <a:ahLst/>
            <a:cxnLst/>
            <a:rect l="l" t="t" r="r" b="b"/>
            <a:pathLst>
              <a:path w="11711860" h="8967667">
                <a:moveTo>
                  <a:pt x="0" y="0"/>
                </a:moveTo>
                <a:lnTo>
                  <a:pt x="11711860" y="0"/>
                </a:lnTo>
                <a:lnTo>
                  <a:pt x="11711860" y="8967667"/>
                </a:lnTo>
                <a:lnTo>
                  <a:pt x="0" y="89676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4491" t="-3479" r="-4491" b="-14623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37111"/>
            <a:ext cx="3246120" cy="76200"/>
          </a:xfrm>
          <a:custGeom>
            <a:avLst/>
            <a:gdLst/>
            <a:ahLst/>
            <a:cxnLst/>
            <a:rect l="l" t="t" r="r" b="b"/>
            <a:pathLst>
              <a:path w="4328160" h="101600">
                <a:moveTo>
                  <a:pt x="0" y="0"/>
                </a:moveTo>
                <a:lnTo>
                  <a:pt x="4328160" y="0"/>
                </a:lnTo>
                <a:lnTo>
                  <a:pt x="4328160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31" name="Freeform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382962"/>
            <a:ext cx="10042493" cy="469582"/>
          </a:xfrm>
          <a:custGeom>
            <a:avLst/>
            <a:gdLst/>
            <a:ahLst/>
            <a:cxnLst/>
            <a:rect l="l" t="t" r="r" b="b"/>
            <a:pathLst>
              <a:path w="13389990" h="626110">
                <a:moveTo>
                  <a:pt x="0" y="0"/>
                </a:moveTo>
                <a:lnTo>
                  <a:pt x="13389990" y="0"/>
                </a:lnTo>
                <a:lnTo>
                  <a:pt x="13389990" y="626110"/>
                </a:lnTo>
                <a:lnTo>
                  <a:pt x="0" y="626110"/>
                </a:lnTo>
                <a:close/>
              </a:path>
            </a:pathLst>
          </a:custGeom>
          <a:blipFill>
            <a:blip r:embed="rId5">
              <a:alphaModFix amt="0"/>
            </a:blip>
            <a:stretch>
              <a:fillRect t="-366421" b="-366413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4" name="TextBox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3543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DBD52408-A1A1-2692-EDB1-2B9243750767}"/>
              </a:ext>
            </a:extLst>
          </p:cNvPr>
          <p:cNvSpPr txBox="1"/>
          <p:nvPr/>
        </p:nvSpPr>
        <p:spPr>
          <a:xfrm>
            <a:off x="7297036" y="8130629"/>
            <a:ext cx="4438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Źródło: Opracowanie własne.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95601" y="9427892"/>
            <a:ext cx="4727562" cy="62981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5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12FA4DB1-D74B-B720-551E-B5F2AD724DB5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4" name="TextBox 14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9049" y="1270244"/>
            <a:ext cx="3939636" cy="68200"/>
          </a:xfrm>
          <a:custGeom>
            <a:avLst/>
            <a:gdLst/>
            <a:ahLst/>
            <a:cxnLst/>
            <a:rect l="l" t="t" r="r" b="b"/>
            <a:pathLst>
              <a:path w="5252848" h="90933">
                <a:moveTo>
                  <a:pt x="37973" y="14732"/>
                </a:moveTo>
                <a:lnTo>
                  <a:pt x="5214620" y="0"/>
                </a:lnTo>
                <a:cubicBezTo>
                  <a:pt x="5235702" y="0"/>
                  <a:pt x="5252720" y="16891"/>
                  <a:pt x="5252847" y="37973"/>
                </a:cubicBezTo>
                <a:cubicBezTo>
                  <a:pt x="5252974" y="59055"/>
                  <a:pt x="5235956" y="76200"/>
                  <a:pt x="5214874" y="76200"/>
                </a:cubicBezTo>
                <a:lnTo>
                  <a:pt x="38227" y="90932"/>
                </a:lnTo>
                <a:cubicBezTo>
                  <a:pt x="17145" y="91059"/>
                  <a:pt x="0" y="74041"/>
                  <a:pt x="0" y="52959"/>
                </a:cubicBezTo>
                <a:cubicBezTo>
                  <a:pt x="0" y="31877"/>
                  <a:pt x="16891" y="14859"/>
                  <a:pt x="37973" y="14732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5" name="TextBox 25"/>
          <p:cNvSpPr txBox="1">
            <a:spLocks noGrp="1"/>
          </p:cNvSpPr>
          <p:nvPr>
            <p:ph type="title" idx="4294967295"/>
          </p:nvPr>
        </p:nvSpPr>
        <p:spPr>
          <a:xfrm>
            <a:off x="1026662" y="1643253"/>
            <a:ext cx="5349354" cy="2959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GDZIE JESTEŚMY DZIŚ?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6662" y="2623966"/>
            <a:ext cx="6523053" cy="577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9150"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Do tej pory powstało </a:t>
            </a: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16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SAN;</a:t>
            </a:r>
          </a:p>
          <a:p>
            <a:pPr marL="819150"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Lokalizacyjnie najnowszą z nich jest SAN w </a:t>
            </a: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Gdańsku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- w styczniu podpisano umowę z operatorem, spółką miejską;</a:t>
            </a:r>
          </a:p>
          <a:p>
            <a:pPr marL="819150"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Dąbrowa Górnicza ma już </a:t>
            </a: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2 SAN;</a:t>
            </a:r>
          </a:p>
          <a:p>
            <a:pPr marL="819150"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Zgodnie z treścią OSR do 2030 r. w Polsce powinno funkcjonować co najmniej </a:t>
            </a: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45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 społecznych agencji najmu.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55ADB02-8158-AA6B-E086-03A08C3DEB3C}"/>
              </a:ext>
            </a:extLst>
          </p:cNvPr>
          <p:cNvSpPr txBox="1"/>
          <p:nvPr/>
        </p:nvSpPr>
        <p:spPr>
          <a:xfrm>
            <a:off x="8059295" y="1322108"/>
            <a:ext cx="9323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Aptos" panose="020B0004020202020204" pitchFamily="34" charset="0"/>
              </a:rPr>
              <a:t>Występowanie społecznych agencji najmu w województwach w Polsce [stan na koniec 2025 r.]</a:t>
            </a:r>
          </a:p>
        </p:txBody>
      </p:sp>
      <p:sp>
        <p:nvSpPr>
          <p:cNvPr id="29" name="Freeform 29" descr="Mapa Polski przedstawiająca lokalizacje społecznych agencji najmu (SAN). Funkcjonujące agencje (kolor pomarańczowy) działają w: Będzinie, Pucku, Poznaniu, Świebodzinie, Wrocławiu, Bielawie, Dąbrowie Górniczej, Żyrardowie, Tarnowie, Goniądzu, Mońkach, Jaświłach i Jasionówce. Agencje na etapie uruchamiania (kolor niebieski) znajdują się w: Gdańsku, Włocławku, Mysłowicach i Żyrardowie."/>
          <p:cNvSpPr/>
          <p:nvPr/>
        </p:nvSpPr>
        <p:spPr>
          <a:xfrm>
            <a:off x="7649744" y="2379624"/>
            <a:ext cx="10257256" cy="6016491"/>
          </a:xfrm>
          <a:custGeom>
            <a:avLst/>
            <a:gdLst/>
            <a:ahLst/>
            <a:cxnLst/>
            <a:rect l="l" t="t" r="r" b="b"/>
            <a:pathLst>
              <a:path w="12844272" h="9499057">
                <a:moveTo>
                  <a:pt x="0" y="0"/>
                </a:moveTo>
                <a:lnTo>
                  <a:pt x="12844272" y="0"/>
                </a:lnTo>
                <a:lnTo>
                  <a:pt x="12844272" y="9499057"/>
                </a:lnTo>
                <a:lnTo>
                  <a:pt x="0" y="94990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1121" t="-18484" r="-1121" b="-10472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E8B17991-FB84-D142-36D5-DC08CD54B487}"/>
              </a:ext>
            </a:extLst>
          </p:cNvPr>
          <p:cNvSpPr txBox="1"/>
          <p:nvPr/>
        </p:nvSpPr>
        <p:spPr>
          <a:xfrm>
            <a:off x="8157944" y="8196668"/>
            <a:ext cx="4438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Źródło: Opracowanie własne.</a:t>
            </a:r>
          </a:p>
        </p:txBody>
      </p:sp>
      <p:sp>
        <p:nvSpPr>
          <p:cNvPr id="34" name="TextBox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3543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95601" y="9427892"/>
            <a:ext cx="4727562" cy="62981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5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3813E06B-8DE7-381D-C79D-9C60440FCA21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6" name="TextBox 16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9049" y="1270244"/>
            <a:ext cx="3939636" cy="68200"/>
          </a:xfrm>
          <a:custGeom>
            <a:avLst/>
            <a:gdLst/>
            <a:ahLst/>
            <a:cxnLst/>
            <a:rect l="l" t="t" r="r" b="b"/>
            <a:pathLst>
              <a:path w="5252848" h="90933">
                <a:moveTo>
                  <a:pt x="37973" y="14732"/>
                </a:moveTo>
                <a:lnTo>
                  <a:pt x="5214620" y="0"/>
                </a:lnTo>
                <a:cubicBezTo>
                  <a:pt x="5235702" y="0"/>
                  <a:pt x="5252720" y="16891"/>
                  <a:pt x="5252847" y="37973"/>
                </a:cubicBezTo>
                <a:cubicBezTo>
                  <a:pt x="5252974" y="59055"/>
                  <a:pt x="5235956" y="76200"/>
                  <a:pt x="5214874" y="76200"/>
                </a:cubicBezTo>
                <a:lnTo>
                  <a:pt x="38227" y="90932"/>
                </a:lnTo>
                <a:cubicBezTo>
                  <a:pt x="17145" y="91059"/>
                  <a:pt x="0" y="74041"/>
                  <a:pt x="0" y="52959"/>
                </a:cubicBezTo>
                <a:cubicBezTo>
                  <a:pt x="0" y="31877"/>
                  <a:pt x="16891" y="14859"/>
                  <a:pt x="37973" y="14732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4" name="TextBox 24"/>
          <p:cNvSpPr txBox="1">
            <a:spLocks noGrp="1"/>
          </p:cNvSpPr>
          <p:nvPr>
            <p:ph type="title" idx="4294967295"/>
          </p:nvPr>
        </p:nvSpPr>
        <p:spPr>
          <a:xfrm>
            <a:off x="873833" y="1845345"/>
            <a:ext cx="11701291" cy="3552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Przyrost lokali w zasobie SAN w latach 2023–2025</a:t>
            </a:r>
          </a:p>
        </p:txBody>
      </p:sp>
      <p:graphicFrame>
        <p:nvGraphicFramePr>
          <p:cNvPr id="27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522781"/>
              </p:ext>
            </p:extLst>
          </p:nvPr>
        </p:nvGraphicFramePr>
        <p:xfrm>
          <a:off x="2999026" y="3784541"/>
          <a:ext cx="12242800" cy="3416299"/>
        </p:xfrm>
        <a:graphic>
          <a:graphicData uri="http://schemas.openxmlformats.org/drawingml/2006/table">
            <a:tbl>
              <a:tblPr firstRow="1"/>
              <a:tblGrid>
                <a:gridCol w="1121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6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8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926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940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35262">
                <a:tc>
                  <a:txBody>
                    <a:bodyPr/>
                    <a:lstStyle/>
                    <a:p>
                      <a:pPr algn="l">
                        <a:lnSpc>
                          <a:spcPts val="4500"/>
                        </a:lnSpc>
                        <a:defRPr/>
                      </a:pPr>
                      <a:r>
                        <a:rPr lang="pl-PL" sz="3000" b="1" dirty="0">
                          <a:solidFill>
                            <a:schemeClr val="bg1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Rok </a:t>
                      </a:r>
                      <a:endParaRPr lang="pl-PL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500"/>
                        </a:lnSpc>
                        <a:defRPr/>
                      </a:pPr>
                      <a:r>
                        <a:rPr lang="pl-PL" sz="3000" b="1" dirty="0">
                          <a:solidFill>
                            <a:schemeClr val="bg1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Liczba SAN </a:t>
                      </a:r>
                      <a:endParaRPr lang="pl-PL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500"/>
                        </a:lnSpc>
                        <a:defRPr/>
                      </a:pPr>
                      <a:r>
                        <a:rPr lang="pl-PL" sz="3000" b="1" dirty="0">
                          <a:solidFill>
                            <a:schemeClr val="bg1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Liczba</a:t>
                      </a:r>
                      <a:endParaRPr lang="pl-PL" sz="1100" b="1" dirty="0">
                        <a:solidFill>
                          <a:schemeClr val="bg1"/>
                        </a:solidFill>
                      </a:endParaRPr>
                    </a:p>
                    <a:p>
                      <a:pPr algn="l">
                        <a:lnSpc>
                          <a:spcPts val="4500"/>
                        </a:lnSpc>
                      </a:pPr>
                      <a:r>
                        <a:rPr lang="pl-PL" sz="3000" b="1" dirty="0">
                          <a:solidFill>
                            <a:schemeClr val="bg1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lokali 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500"/>
                        </a:lnSpc>
                        <a:defRPr/>
                      </a:pPr>
                      <a:r>
                        <a:rPr lang="pl-PL" sz="3000" b="1" dirty="0">
                          <a:solidFill>
                            <a:schemeClr val="bg1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Procentowy przyrost</a:t>
                      </a:r>
                      <a:endParaRPr lang="pl-PL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500"/>
                        </a:lnSpc>
                        <a:defRPr/>
                      </a:pPr>
                      <a:r>
                        <a:rPr lang="pl-PL" sz="3000" b="1" dirty="0">
                          <a:solidFill>
                            <a:schemeClr val="bg1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Średnia liczba lokali </a:t>
                      </a:r>
                      <a:endParaRPr lang="pl-PL" sz="1100" b="1" dirty="0">
                        <a:solidFill>
                          <a:schemeClr val="bg1"/>
                        </a:solidFill>
                      </a:endParaRPr>
                    </a:p>
                    <a:p>
                      <a:pPr algn="l">
                        <a:lnSpc>
                          <a:spcPts val="4500"/>
                        </a:lnSpc>
                      </a:pPr>
                      <a:r>
                        <a:rPr lang="pl-PL" sz="3000" b="1" dirty="0">
                          <a:solidFill>
                            <a:schemeClr val="bg1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na SAN 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977">
                <a:tc>
                  <a:txBody>
                    <a:bodyPr/>
                    <a:lstStyle/>
                    <a:p>
                      <a:pPr algn="l">
                        <a:lnSpc>
                          <a:spcPts val="4500"/>
                        </a:lnSpc>
                        <a:defRPr/>
                      </a:pPr>
                      <a:r>
                        <a:rPr lang="pl-PL" sz="30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2023 </a:t>
                      </a:r>
                      <a:endParaRPr lang="pl-PL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500"/>
                        </a:lnSpc>
                        <a:defRPr/>
                      </a:pPr>
                      <a:r>
                        <a:rPr lang="pl-PL" sz="30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10 </a:t>
                      </a:r>
                      <a:endParaRPr lang="pl-PL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500"/>
                        </a:lnSpc>
                        <a:defRPr/>
                      </a:pPr>
                      <a:r>
                        <a:rPr lang="pl-PL" sz="30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66 </a:t>
                      </a:r>
                      <a:endParaRPr lang="pl-PL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500"/>
                        </a:lnSpc>
                        <a:defRPr/>
                      </a:pPr>
                      <a:r>
                        <a:rPr lang="pl-PL" sz="30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x</a:t>
                      </a:r>
                      <a:endParaRPr lang="pl-PL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500"/>
                        </a:lnSpc>
                        <a:defRPr/>
                      </a:pPr>
                      <a:r>
                        <a:rPr lang="pl-PL" sz="30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6,6 </a:t>
                      </a:r>
                      <a:endParaRPr lang="pl-PL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1530">
                <a:tc>
                  <a:txBody>
                    <a:bodyPr/>
                    <a:lstStyle/>
                    <a:p>
                      <a:pPr algn="l">
                        <a:lnSpc>
                          <a:spcPts val="4500"/>
                        </a:lnSpc>
                        <a:defRPr/>
                      </a:pPr>
                      <a:r>
                        <a:rPr lang="pl-PL" sz="30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2024 </a:t>
                      </a:r>
                      <a:endParaRPr lang="pl-PL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500"/>
                        </a:lnSpc>
                        <a:defRPr/>
                      </a:pPr>
                      <a:r>
                        <a:rPr lang="pl-PL" sz="30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12 </a:t>
                      </a:r>
                      <a:endParaRPr lang="pl-PL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500"/>
                        </a:lnSpc>
                        <a:defRPr/>
                      </a:pPr>
                      <a:r>
                        <a:rPr lang="pl-PL" sz="30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186 </a:t>
                      </a:r>
                      <a:endParaRPr lang="pl-PL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500"/>
                        </a:lnSpc>
                        <a:defRPr/>
                      </a:pPr>
                      <a:r>
                        <a:rPr lang="pl-PL" sz="30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282%</a:t>
                      </a:r>
                      <a:endParaRPr lang="pl-PL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500"/>
                        </a:lnSpc>
                        <a:defRPr/>
                      </a:pPr>
                      <a:r>
                        <a:rPr lang="pl-PL" sz="30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15,5 </a:t>
                      </a:r>
                      <a:endParaRPr lang="pl-PL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1530">
                <a:tc>
                  <a:txBody>
                    <a:bodyPr/>
                    <a:lstStyle/>
                    <a:p>
                      <a:pPr algn="l">
                        <a:lnSpc>
                          <a:spcPts val="4500"/>
                        </a:lnSpc>
                        <a:defRPr/>
                      </a:pPr>
                      <a:r>
                        <a:rPr lang="pl-PL" sz="30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2025 </a:t>
                      </a:r>
                      <a:endParaRPr lang="pl-PL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500"/>
                        </a:lnSpc>
                        <a:defRPr/>
                      </a:pPr>
                      <a:r>
                        <a:rPr lang="pl-PL" sz="30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14 </a:t>
                      </a:r>
                      <a:endParaRPr lang="pl-PL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500"/>
                        </a:lnSpc>
                        <a:defRPr/>
                      </a:pPr>
                      <a:r>
                        <a:rPr lang="pl-PL" sz="30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268 </a:t>
                      </a:r>
                      <a:endParaRPr lang="pl-PL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500"/>
                        </a:lnSpc>
                        <a:defRPr/>
                      </a:pPr>
                      <a:r>
                        <a:rPr lang="pl-PL" sz="30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144%</a:t>
                      </a:r>
                      <a:endParaRPr lang="pl-PL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500"/>
                        </a:lnSpc>
                        <a:defRPr/>
                      </a:pPr>
                      <a:r>
                        <a:rPr lang="pl-PL" sz="30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19,1 </a:t>
                      </a:r>
                      <a:endParaRPr lang="pl-PL" sz="11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74163" y="7979397"/>
            <a:ext cx="3939636" cy="68200"/>
          </a:xfrm>
          <a:custGeom>
            <a:avLst/>
            <a:gdLst/>
            <a:ahLst/>
            <a:cxnLst/>
            <a:rect l="l" t="t" r="r" b="b"/>
            <a:pathLst>
              <a:path w="5252848" h="90933">
                <a:moveTo>
                  <a:pt x="37973" y="14732"/>
                </a:moveTo>
                <a:lnTo>
                  <a:pt x="5214620" y="0"/>
                </a:lnTo>
                <a:cubicBezTo>
                  <a:pt x="5235702" y="0"/>
                  <a:pt x="5252720" y="16891"/>
                  <a:pt x="5252847" y="37973"/>
                </a:cubicBezTo>
                <a:cubicBezTo>
                  <a:pt x="5252974" y="59055"/>
                  <a:pt x="5235956" y="76200"/>
                  <a:pt x="5214874" y="76200"/>
                </a:cubicBezTo>
                <a:lnTo>
                  <a:pt x="38227" y="90932"/>
                </a:lnTo>
                <a:cubicBezTo>
                  <a:pt x="17145" y="91059"/>
                  <a:pt x="0" y="74041"/>
                  <a:pt x="0" y="52959"/>
                </a:cubicBezTo>
                <a:cubicBezTo>
                  <a:pt x="0" y="31877"/>
                  <a:pt x="16891" y="14859"/>
                  <a:pt x="37973" y="14732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31" name="Freeform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382962"/>
            <a:ext cx="10042493" cy="469582"/>
          </a:xfrm>
          <a:custGeom>
            <a:avLst/>
            <a:gdLst/>
            <a:ahLst/>
            <a:cxnLst/>
            <a:rect l="l" t="t" r="r" b="b"/>
            <a:pathLst>
              <a:path w="13389990" h="626110">
                <a:moveTo>
                  <a:pt x="0" y="0"/>
                </a:moveTo>
                <a:lnTo>
                  <a:pt x="13389990" y="0"/>
                </a:lnTo>
                <a:lnTo>
                  <a:pt x="13389990" y="626110"/>
                </a:lnTo>
                <a:lnTo>
                  <a:pt x="0" y="626110"/>
                </a:lnTo>
                <a:close/>
              </a:path>
            </a:pathLst>
          </a:custGeom>
          <a:blipFill>
            <a:blip r:embed="rId4">
              <a:alphaModFix amt="0"/>
            </a:blip>
            <a:stretch>
              <a:fillRect t="-366421" b="-366413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4" name="TextBox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3543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95601" y="9427892"/>
            <a:ext cx="4727562" cy="62981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5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8F04F79C-8A1B-508A-7400-CFA8C567E905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6" name="TextBox 16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756476"/>
            <a:ext cx="4727543" cy="455295"/>
          </a:xfrm>
          <a:custGeom>
            <a:avLst/>
            <a:gdLst/>
            <a:ahLst/>
            <a:cxnLst/>
            <a:rect l="l" t="t" r="r" b="b"/>
            <a:pathLst>
              <a:path w="6303391" h="607060">
                <a:moveTo>
                  <a:pt x="0" y="0"/>
                </a:moveTo>
                <a:lnTo>
                  <a:pt x="6303391" y="0"/>
                </a:lnTo>
                <a:lnTo>
                  <a:pt x="6303391" y="607060"/>
                </a:lnTo>
                <a:lnTo>
                  <a:pt x="0" y="607060"/>
                </a:lnTo>
                <a:close/>
              </a:path>
            </a:pathLst>
          </a:custGeom>
          <a:blipFill>
            <a:blip r:embed="rId4">
              <a:alphaModFix amt="0"/>
            </a:blip>
            <a:stretch>
              <a:fillRect t="-152182" b="-152182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28700"/>
            <a:ext cx="3246120" cy="76200"/>
          </a:xfrm>
          <a:custGeom>
            <a:avLst/>
            <a:gdLst/>
            <a:ahLst/>
            <a:cxnLst/>
            <a:rect l="l" t="t" r="r" b="b"/>
            <a:pathLst>
              <a:path w="4328160" h="101600">
                <a:moveTo>
                  <a:pt x="0" y="0"/>
                </a:moveTo>
                <a:lnTo>
                  <a:pt x="4328160" y="0"/>
                </a:lnTo>
                <a:lnTo>
                  <a:pt x="4328160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382962"/>
            <a:ext cx="10042493" cy="469582"/>
          </a:xfrm>
          <a:custGeom>
            <a:avLst/>
            <a:gdLst/>
            <a:ahLst/>
            <a:cxnLst/>
            <a:rect l="l" t="t" r="r" b="b"/>
            <a:pathLst>
              <a:path w="13389990" h="626110">
                <a:moveTo>
                  <a:pt x="0" y="0"/>
                </a:moveTo>
                <a:lnTo>
                  <a:pt x="13389990" y="0"/>
                </a:lnTo>
                <a:lnTo>
                  <a:pt x="13389990" y="626110"/>
                </a:lnTo>
                <a:lnTo>
                  <a:pt x="0" y="626110"/>
                </a:lnTo>
                <a:close/>
              </a:path>
            </a:pathLst>
          </a:custGeom>
          <a:blipFill>
            <a:blip r:embed="rId5">
              <a:alphaModFix amt="0"/>
            </a:blip>
            <a:stretch>
              <a:fillRect t="-366421" b="-366413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2" name="TextBox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3543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sp>
        <p:nvSpPr>
          <p:cNvPr id="34" name="Tytuł 33">
            <a:extLst>
              <a:ext uri="{FF2B5EF4-FFF2-40B4-BE49-F238E27FC236}">
                <a16:creationId xmlns:a16="http://schemas.microsoft.com/office/drawing/2014/main" id="{7D00CBAA-EAA3-E1EF-067B-EB9017A8734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05677" y="1260762"/>
            <a:ext cx="14630400" cy="13849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Zbiorcze zestawienie kryteriów uprawniających do ubiegania się o najem z zasobu SAN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Liczba SAN stosujących dane kryterium (wg stanu na koniec 2025 r.)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8" name="Tabela 37">
            <a:extLst>
              <a:ext uri="{FF2B5EF4-FFF2-40B4-BE49-F238E27FC236}">
                <a16:creationId xmlns:a16="http://schemas.microsoft.com/office/drawing/2014/main" id="{6347F132-00F3-3CE6-76D1-8B940D9F8D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053420"/>
              </p:ext>
            </p:extLst>
          </p:nvPr>
        </p:nvGraphicFramePr>
        <p:xfrm>
          <a:off x="1036877" y="2392386"/>
          <a:ext cx="8196211" cy="5669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5522">
                  <a:extLst>
                    <a:ext uri="{9D8B030D-6E8A-4147-A177-3AD203B41FA5}">
                      <a16:colId xmlns:a16="http://schemas.microsoft.com/office/drawing/2014/main" val="127347329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248990970"/>
                    </a:ext>
                  </a:extLst>
                </a:gridCol>
                <a:gridCol w="1964868">
                  <a:extLst>
                    <a:ext uri="{9D8B030D-6E8A-4147-A177-3AD203B41FA5}">
                      <a16:colId xmlns:a16="http://schemas.microsoft.com/office/drawing/2014/main" val="892873717"/>
                    </a:ext>
                  </a:extLst>
                </a:gridCol>
                <a:gridCol w="1553221">
                  <a:extLst>
                    <a:ext uri="{9D8B030D-6E8A-4147-A177-3AD203B41FA5}">
                      <a16:colId xmlns:a16="http://schemas.microsoft.com/office/drawing/2014/main" val="2077506921"/>
                    </a:ext>
                  </a:extLst>
                </a:gridCol>
              </a:tblGrid>
              <a:tr h="67285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</a:rPr>
                        <a:t>Kryterium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</a:rPr>
                        <a:t>Obowiązkowe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</a:rPr>
                        <a:t>Dodatkowe niepunktowane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</a:rPr>
                        <a:t>Dodatkowe punktowane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097979"/>
                  </a:ext>
                </a:extLst>
              </a:tr>
              <a:tr h="3898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Dochód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4128262"/>
                  </a:ext>
                </a:extLst>
              </a:tr>
              <a:tr h="3898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Brak prawa do lokalu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6660195"/>
                  </a:ext>
                </a:extLst>
              </a:tr>
              <a:tr h="3898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Relacja z gminą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7390590"/>
                  </a:ext>
                </a:extLst>
              </a:tr>
              <a:tr h="3898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Osoba uboga pracująca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8717473"/>
                  </a:ext>
                </a:extLst>
              </a:tr>
              <a:tr h="67285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Ubieganie się o pomoc mieszkaniową od gminy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2463340"/>
                  </a:ext>
                </a:extLst>
              </a:tr>
              <a:tr h="3898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Bezdomność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5475582"/>
                  </a:ext>
                </a:extLst>
              </a:tr>
              <a:tr h="3898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Niepełnosprawność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2325706"/>
                  </a:ext>
                </a:extLst>
              </a:tr>
              <a:tr h="3898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Osoby starsze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3648263"/>
                  </a:ext>
                </a:extLst>
              </a:tr>
              <a:tr h="3898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Osoby młode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9460543"/>
                  </a:ext>
                </a:extLst>
              </a:tr>
              <a:tr h="67285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Osoby młode opuszczające instytucje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597502"/>
                  </a:ext>
                </a:extLst>
              </a:tr>
              <a:tr h="3898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Dzieci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2490692"/>
                  </a:ext>
                </a:extLst>
              </a:tr>
            </a:tbl>
          </a:graphicData>
        </a:graphic>
      </p:graphicFrame>
      <p:graphicFrame>
        <p:nvGraphicFramePr>
          <p:cNvPr id="39" name="Tabela 38">
            <a:extLst>
              <a:ext uri="{FF2B5EF4-FFF2-40B4-BE49-F238E27FC236}">
                <a16:creationId xmlns:a16="http://schemas.microsoft.com/office/drawing/2014/main" id="{5CA77A1D-8FB3-4DF2-CAEB-F73894BDD7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960931"/>
              </p:ext>
            </p:extLst>
          </p:nvPr>
        </p:nvGraphicFramePr>
        <p:xfrm>
          <a:off x="9830752" y="2392386"/>
          <a:ext cx="8030698" cy="627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49098">
                  <a:extLst>
                    <a:ext uri="{9D8B030D-6E8A-4147-A177-3AD203B41FA5}">
                      <a16:colId xmlns:a16="http://schemas.microsoft.com/office/drawing/2014/main" val="127347329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24899097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892873717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77506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</a:rPr>
                        <a:t>Kryterium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</a:rPr>
                        <a:t>Obowiązkowe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</a:rPr>
                        <a:t>Dodatkowe niepunktowane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</a:rPr>
                        <a:t>Dodatkowe punktowane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097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Samodzielne rodzicielstwo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9736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Doświadczenie przemocy w rodzinie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9997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Osoby z Ukrainy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586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Uchodźcy/cudzoziemcy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4114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Karta Polaka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9981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Status repatrianta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1617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Bezrobocie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0455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Uprawnienia do pomocy społecznej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30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Praca w określonym sektorze i wykształcenie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363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Kluczowe zawody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9868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Wkład oszczędnościowy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20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5935557"/>
                  </a:ext>
                </a:extLst>
              </a:tr>
            </a:tbl>
          </a:graphicData>
        </a:graphic>
      </p:graphicFrame>
      <p:sp>
        <p:nvSpPr>
          <p:cNvPr id="21" name="TextBox 21"/>
          <p:cNvSpPr txBox="1"/>
          <p:nvPr/>
        </p:nvSpPr>
        <p:spPr>
          <a:xfrm>
            <a:off x="695601" y="9427892"/>
            <a:ext cx="4727562" cy="62981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3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AEAFA29F-1976-7F30-F752-D3FE54418926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40" name="TextBox 16">
            <a:extLst>
              <a:ext uri="{FF2B5EF4-FFF2-40B4-BE49-F238E27FC236}">
                <a16:creationId xmlns:a16="http://schemas.microsoft.com/office/drawing/2014/main" id="{03BAF670-A394-7A9F-9CB5-2234BCA15EF5}"/>
              </a:ext>
            </a:extLst>
          </p:cNvPr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28700"/>
            <a:ext cx="3939636" cy="68200"/>
          </a:xfrm>
          <a:custGeom>
            <a:avLst/>
            <a:gdLst/>
            <a:ahLst/>
            <a:cxnLst/>
            <a:rect l="l" t="t" r="r" b="b"/>
            <a:pathLst>
              <a:path w="5252848" h="90933">
                <a:moveTo>
                  <a:pt x="37973" y="14732"/>
                </a:moveTo>
                <a:lnTo>
                  <a:pt x="5214620" y="0"/>
                </a:lnTo>
                <a:cubicBezTo>
                  <a:pt x="5235702" y="0"/>
                  <a:pt x="5252720" y="16891"/>
                  <a:pt x="5252847" y="37973"/>
                </a:cubicBezTo>
                <a:cubicBezTo>
                  <a:pt x="5252974" y="59055"/>
                  <a:pt x="5235956" y="76200"/>
                  <a:pt x="5214874" y="76200"/>
                </a:cubicBezTo>
                <a:lnTo>
                  <a:pt x="38227" y="90932"/>
                </a:lnTo>
                <a:cubicBezTo>
                  <a:pt x="17145" y="91059"/>
                  <a:pt x="0" y="74041"/>
                  <a:pt x="0" y="52959"/>
                </a:cubicBezTo>
                <a:cubicBezTo>
                  <a:pt x="0" y="31877"/>
                  <a:pt x="16891" y="14859"/>
                  <a:pt x="37973" y="14732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756476"/>
            <a:ext cx="4727543" cy="455295"/>
          </a:xfrm>
          <a:custGeom>
            <a:avLst/>
            <a:gdLst/>
            <a:ahLst/>
            <a:cxnLst/>
            <a:rect l="l" t="t" r="r" b="b"/>
            <a:pathLst>
              <a:path w="6303391" h="607060">
                <a:moveTo>
                  <a:pt x="0" y="0"/>
                </a:moveTo>
                <a:lnTo>
                  <a:pt x="6303391" y="0"/>
                </a:lnTo>
                <a:lnTo>
                  <a:pt x="6303391" y="607060"/>
                </a:lnTo>
                <a:lnTo>
                  <a:pt x="0" y="607060"/>
                </a:lnTo>
                <a:close/>
              </a:path>
            </a:pathLst>
          </a:custGeom>
          <a:blipFill>
            <a:blip r:embed="rId4">
              <a:alphaModFix amt="0"/>
            </a:blip>
            <a:stretch>
              <a:fillRect t="-152182" b="-152182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382962"/>
            <a:ext cx="10042493" cy="469582"/>
          </a:xfrm>
          <a:custGeom>
            <a:avLst/>
            <a:gdLst/>
            <a:ahLst/>
            <a:cxnLst/>
            <a:rect l="l" t="t" r="r" b="b"/>
            <a:pathLst>
              <a:path w="13389990" h="626110">
                <a:moveTo>
                  <a:pt x="0" y="0"/>
                </a:moveTo>
                <a:lnTo>
                  <a:pt x="13389990" y="0"/>
                </a:lnTo>
                <a:lnTo>
                  <a:pt x="13389990" y="626110"/>
                </a:lnTo>
                <a:lnTo>
                  <a:pt x="0" y="626110"/>
                </a:lnTo>
                <a:close/>
              </a:path>
            </a:pathLst>
          </a:custGeom>
          <a:blipFill>
            <a:blip r:embed="rId5">
              <a:alphaModFix amt="0"/>
            </a:blip>
            <a:stretch>
              <a:fillRect t="-366421" b="-366413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2" name="TextBox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3543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sp>
        <p:nvSpPr>
          <p:cNvPr id="34" name="Tytuł 33">
            <a:extLst>
              <a:ext uri="{FF2B5EF4-FFF2-40B4-BE49-F238E27FC236}">
                <a16:creationId xmlns:a16="http://schemas.microsoft.com/office/drawing/2014/main" id="{A189EE06-A5FC-1843-60BD-2D9C1ED7313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61789" y="1147097"/>
            <a:ext cx="14630400" cy="15081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Kryteria wyboru konkretnego wariantu operacyjnego przez gminę przy uruchamianiu SAN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Na podstawie przeprowadzonych wywiadów oraz studiów przypadków można wskazać główne czynniki wpływające na wybór operatora SAN przez gminy.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5" name="Tabela 34">
            <a:extLst>
              <a:ext uri="{FF2B5EF4-FFF2-40B4-BE49-F238E27FC236}">
                <a16:creationId xmlns:a16="http://schemas.microsoft.com/office/drawing/2014/main" id="{886F97CA-8C0A-DA17-54F7-2FE79969B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020817"/>
              </p:ext>
            </p:extLst>
          </p:nvPr>
        </p:nvGraphicFramePr>
        <p:xfrm>
          <a:off x="1684822" y="2341003"/>
          <a:ext cx="15250352" cy="62940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49378">
                  <a:extLst>
                    <a:ext uri="{9D8B030D-6E8A-4147-A177-3AD203B41FA5}">
                      <a16:colId xmlns:a16="http://schemas.microsoft.com/office/drawing/2014/main" val="1273473296"/>
                    </a:ext>
                  </a:extLst>
                </a:gridCol>
                <a:gridCol w="10000974">
                  <a:extLst>
                    <a:ext uri="{9D8B030D-6E8A-4147-A177-3AD203B41FA5}">
                      <a16:colId xmlns:a16="http://schemas.microsoft.com/office/drawing/2014/main" val="2248990970"/>
                    </a:ext>
                  </a:extLst>
                </a:gridCol>
              </a:tblGrid>
              <a:tr h="31894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Kryterium</a:t>
                      </a:r>
                    </a:p>
                  </a:txBody>
                  <a:tcPr marL="108000" marR="108000" marT="3600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Aptos" panose="020B0004020202020204" pitchFamily="34" charset="0"/>
                        </a:rPr>
                        <a:t>Opis</a:t>
                      </a:r>
                    </a:p>
                  </a:txBody>
                  <a:tcPr marL="108000" marR="108000" marT="3600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097979"/>
                  </a:ext>
                </a:extLst>
              </a:tr>
              <a:tr h="128725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800" b="1" i="0" u="none" strike="noStrike" dirty="0">
                          <a:solidFill>
                            <a:srgbClr val="1B2A4A"/>
                          </a:solidFill>
                          <a:effectLst/>
                          <a:latin typeface="Aptos" panose="020B0004020202020204" pitchFamily="34" charset="0"/>
                        </a:rPr>
                        <a:t>Dostępność danego typu podmiotu na terenie gminy</a:t>
                      </a:r>
                    </a:p>
                  </a:txBody>
                  <a:tcPr marL="108000" marR="108000" marT="360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Ograniczenia formalne po stronie gminnych jednostek budżetowych i organizacyjnych, wcześniejsze doświadczenia współpracy między gminą a potencjalnym operatorem SAN (w tym także ogólne doświadczenia gminy we współpracy z organizacjami pozarządowymi, które zachęcają do powierzenia prowadzenia SAN temu typowi operatora).</a:t>
                      </a:r>
                    </a:p>
                  </a:txBody>
                  <a:tcPr marL="108000" marR="108000" marT="36000" marB="0" anchor="ctr"/>
                </a:tc>
                <a:extLst>
                  <a:ext uri="{0D108BD9-81ED-4DB2-BD59-A6C34878D82A}">
                    <a16:rowId xmlns:a16="http://schemas.microsoft.com/office/drawing/2014/main" val="1784128262"/>
                  </a:ext>
                </a:extLst>
              </a:tr>
              <a:tr h="48242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800" b="1" i="0" u="none" strike="noStrike" dirty="0">
                          <a:solidFill>
                            <a:srgbClr val="1B2A4A"/>
                          </a:solidFill>
                          <a:effectLst/>
                          <a:latin typeface="Aptos" panose="020B0004020202020204" pitchFamily="34" charset="0"/>
                        </a:rPr>
                        <a:t>Możliwość kontrolowania danego rodzaju podmiotu</a:t>
                      </a:r>
                    </a:p>
                  </a:txBody>
                  <a:tcPr marL="108000" marR="108000" marT="360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08000" marR="108000" marT="36000" marB="0" anchor="ctr"/>
                </a:tc>
                <a:extLst>
                  <a:ext uri="{0D108BD9-81ED-4DB2-BD59-A6C34878D82A}">
                    <a16:rowId xmlns:a16="http://schemas.microsoft.com/office/drawing/2014/main" val="2286660195"/>
                  </a:ext>
                </a:extLst>
              </a:tr>
              <a:tr h="53272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800" b="1" i="0" u="none" strike="noStrike" dirty="0">
                          <a:solidFill>
                            <a:srgbClr val="1B2A4A"/>
                          </a:solidFill>
                          <a:effectLst/>
                          <a:latin typeface="Aptos" panose="020B0004020202020204" pitchFamily="34" charset="0"/>
                        </a:rPr>
                        <a:t>Kompetencje potencjalnych operatorów w zarządzaniu lokalami oraz najmem</a:t>
                      </a:r>
                    </a:p>
                  </a:txBody>
                  <a:tcPr marL="108000" marR="108000" marT="360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Skuteczne metody windykacji, minimalizowania zadłużenia, rozwiązywanie umów najmu.</a:t>
                      </a:r>
                    </a:p>
                  </a:txBody>
                  <a:tcPr marL="108000" marR="108000" marT="36000" marB="0" anchor="ctr"/>
                </a:tc>
                <a:extLst>
                  <a:ext uri="{0D108BD9-81ED-4DB2-BD59-A6C34878D82A}">
                    <a16:rowId xmlns:a16="http://schemas.microsoft.com/office/drawing/2014/main" val="4237390590"/>
                  </a:ext>
                </a:extLst>
              </a:tr>
              <a:tr h="48242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800" b="1" i="0" u="none" strike="noStrike" dirty="0">
                          <a:solidFill>
                            <a:srgbClr val="1B2A4A"/>
                          </a:solidFill>
                          <a:effectLst/>
                          <a:latin typeface="Aptos" panose="020B0004020202020204" pitchFamily="34" charset="0"/>
                        </a:rPr>
                        <a:t>Kompetencje potencjalnych operatorów w pracy społecznej z najemcami</a:t>
                      </a:r>
                    </a:p>
                  </a:txBody>
                  <a:tcPr marL="108000" marR="108000" marT="360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Doświadczenie w pracy z osobami w trudnej sytuacji mieszkaniowej.</a:t>
                      </a:r>
                    </a:p>
                  </a:txBody>
                  <a:tcPr marL="108000" marR="108000" marT="36000" marB="0" anchor="ctr"/>
                </a:tc>
                <a:extLst>
                  <a:ext uri="{0D108BD9-81ED-4DB2-BD59-A6C34878D82A}">
                    <a16:rowId xmlns:a16="http://schemas.microsoft.com/office/drawing/2014/main" val="1848717473"/>
                  </a:ext>
                </a:extLst>
              </a:tr>
              <a:tr h="70878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800" b="1" i="0" u="none" strike="noStrike" dirty="0">
                          <a:solidFill>
                            <a:srgbClr val="1B2A4A"/>
                          </a:solidFill>
                          <a:effectLst/>
                          <a:latin typeface="Aptos" panose="020B0004020202020204" pitchFamily="34" charset="0"/>
                        </a:rPr>
                        <a:t>Kompetencje potencjalnych operatorów w prowadzeniu programów mieszkaniowych na terenie gminy</a:t>
                      </a:r>
                    </a:p>
                  </a:txBody>
                  <a:tcPr marL="108000" marR="108000" marT="360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Doświadczenie w mieszkaniach wspomaganych oraz treningowych.</a:t>
                      </a:r>
                    </a:p>
                  </a:txBody>
                  <a:tcPr marL="108000" marR="108000" marT="36000" marB="0" anchor="ctr"/>
                </a:tc>
                <a:extLst>
                  <a:ext uri="{0D108BD9-81ED-4DB2-BD59-A6C34878D82A}">
                    <a16:rowId xmlns:a16="http://schemas.microsoft.com/office/drawing/2014/main" val="1062463340"/>
                  </a:ext>
                </a:extLst>
              </a:tr>
              <a:tr h="43428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800" b="1" i="0" u="none" strike="noStrike" dirty="0">
                          <a:solidFill>
                            <a:srgbClr val="1B2A4A"/>
                          </a:solidFill>
                          <a:effectLst/>
                          <a:latin typeface="Aptos" panose="020B0004020202020204" pitchFamily="34" charset="0"/>
                        </a:rPr>
                        <a:t>Posiadanie stałego i wykwalifikowanego zespołu</a:t>
                      </a:r>
                    </a:p>
                  </a:txBody>
                  <a:tcPr marL="108000" marR="108000" marT="360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Zespół stanowiący gwarancję skutecznego i szybkiego uruchomienia działalności SAN.</a:t>
                      </a:r>
                    </a:p>
                  </a:txBody>
                  <a:tcPr marL="108000" marR="108000" marT="36000" marB="0" anchor="ctr"/>
                </a:tc>
                <a:extLst>
                  <a:ext uri="{0D108BD9-81ED-4DB2-BD59-A6C34878D82A}">
                    <a16:rowId xmlns:a16="http://schemas.microsoft.com/office/drawing/2014/main" val="2785475582"/>
                  </a:ext>
                </a:extLst>
              </a:tr>
              <a:tr h="48242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800" b="1" i="0" u="none" strike="noStrike" dirty="0">
                          <a:solidFill>
                            <a:srgbClr val="1B2A4A"/>
                          </a:solidFill>
                          <a:effectLst/>
                          <a:latin typeface="Aptos" panose="020B0004020202020204" pitchFamily="34" charset="0"/>
                        </a:rPr>
                        <a:t>Zaufanie społeczne do potencjalnego operatora SAN</a:t>
                      </a:r>
                    </a:p>
                  </a:txBody>
                  <a:tcPr marL="108000" marR="108000" marT="360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Pozytywny odbiór społeczny i reputacja podmiotu w lokalnej społeczności.</a:t>
                      </a:r>
                    </a:p>
                  </a:txBody>
                  <a:tcPr marL="108000" marR="108000" marT="36000" marB="0" anchor="ctr"/>
                </a:tc>
                <a:extLst>
                  <a:ext uri="{0D108BD9-81ED-4DB2-BD59-A6C34878D82A}">
                    <a16:rowId xmlns:a16="http://schemas.microsoft.com/office/drawing/2014/main" val="1642325706"/>
                  </a:ext>
                </a:extLst>
              </a:tr>
              <a:tr h="48242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800" b="1" i="0" u="none" strike="noStrike" dirty="0">
                          <a:solidFill>
                            <a:srgbClr val="1B2A4A"/>
                          </a:solidFill>
                          <a:effectLst/>
                          <a:latin typeface="Aptos" panose="020B0004020202020204" pitchFamily="34" charset="0"/>
                        </a:rPr>
                        <a:t>Zaangażowanie określonych podmiotów w proces wdrażania SAN w danej gminie</a:t>
                      </a:r>
                    </a:p>
                  </a:txBody>
                  <a:tcPr marL="108000" marR="108000" marT="360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Gotowość do aktywnego uczestnictwa we wdrażaniu SAN i długofalowej współpracy.</a:t>
                      </a:r>
                    </a:p>
                  </a:txBody>
                  <a:tcPr marL="108000" marR="108000" marT="36000" marB="0" anchor="ctr"/>
                </a:tc>
                <a:extLst>
                  <a:ext uri="{0D108BD9-81ED-4DB2-BD59-A6C34878D82A}">
                    <a16:rowId xmlns:a16="http://schemas.microsoft.com/office/drawing/2014/main" val="3963648263"/>
                  </a:ext>
                </a:extLst>
              </a:tr>
              <a:tr h="43428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800" b="1" i="0" u="none" strike="noStrike" dirty="0">
                          <a:solidFill>
                            <a:srgbClr val="1B2A4A"/>
                          </a:solidFill>
                          <a:effectLst/>
                          <a:latin typeface="Aptos" panose="020B0004020202020204" pitchFamily="34" charset="0"/>
                        </a:rPr>
                        <a:t>Sposób finansowania SAN</a:t>
                      </a:r>
                    </a:p>
                  </a:txBody>
                  <a:tcPr marL="108000" marR="108000" marT="360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buNone/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Możliwość zapewnienia stabilnego i przejrzystego finansowania działalności SAN.</a:t>
                      </a:r>
                    </a:p>
                  </a:txBody>
                  <a:tcPr marL="108000" marR="108000" marT="36000" marB="0" anchor="ctr"/>
                </a:tc>
                <a:extLst>
                  <a:ext uri="{0D108BD9-81ED-4DB2-BD59-A6C34878D82A}">
                    <a16:rowId xmlns:a16="http://schemas.microsoft.com/office/drawing/2014/main" val="639460543"/>
                  </a:ext>
                </a:extLst>
              </a:tr>
            </a:tbl>
          </a:graphicData>
        </a:graphic>
      </p:graphicFrame>
      <p:sp>
        <p:nvSpPr>
          <p:cNvPr id="37" name="Freeform 27">
            <a:extLst>
              <a:ext uri="{FF2B5EF4-FFF2-40B4-BE49-F238E27FC236}">
                <a16:creationId xmlns:a16="http://schemas.microsoft.com/office/drawing/2014/main" id="{9B60693E-6F48-B567-E5BA-FFF9AE0A0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0468" y="1243445"/>
            <a:ext cx="1039332" cy="996816"/>
          </a:xfrm>
          <a:custGeom>
            <a:avLst/>
            <a:gdLst/>
            <a:ahLst/>
            <a:cxnLst/>
            <a:rect l="l" t="t" r="r" b="b"/>
            <a:pathLst>
              <a:path w="15685515" h="10475742">
                <a:moveTo>
                  <a:pt x="0" y="0"/>
                </a:moveTo>
                <a:lnTo>
                  <a:pt x="15685515" y="0"/>
                </a:lnTo>
                <a:lnTo>
                  <a:pt x="15685515" y="10475742"/>
                </a:lnTo>
                <a:lnTo>
                  <a:pt x="0" y="104757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rcRect/>
            <a:stretch>
              <a:fillRect l="-52" r="-752727" b="-502013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81BEC8C5-9A7D-FB0A-4097-880D22332986}"/>
              </a:ext>
            </a:extLst>
          </p:cNvPr>
          <p:cNvSpPr txBox="1"/>
          <p:nvPr/>
        </p:nvSpPr>
        <p:spPr>
          <a:xfrm>
            <a:off x="748940" y="8730224"/>
            <a:ext cx="5577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Warto zaznaczyć: </a:t>
            </a:r>
            <a:r>
              <a:rPr lang="pl-PL" dirty="0"/>
              <a:t>kierowanie się wyżej wymienionymi powodami nie determinuje wyboru konkretnego typu operatora. Zaangażowanie określonego podmiotu </a:t>
            </a:r>
            <a:br>
              <a:rPr lang="pl-PL" dirty="0"/>
            </a:br>
            <a:r>
              <a:rPr lang="pl-PL" dirty="0"/>
              <a:t>w proces uruchamiania SAN poskutkowała w jednej gminie wyborem spółki.</a:t>
            </a:r>
          </a:p>
        </p:txBody>
      </p:sp>
      <p:sp>
        <p:nvSpPr>
          <p:cNvPr id="33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A7DD0E53-BE42-4DAC-6C22-27D810B18B40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6" name="TextBox 16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26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756476"/>
            <a:ext cx="4727543" cy="455295"/>
          </a:xfrm>
          <a:custGeom>
            <a:avLst/>
            <a:gdLst/>
            <a:ahLst/>
            <a:cxnLst/>
            <a:rect l="l" t="t" r="r" b="b"/>
            <a:pathLst>
              <a:path w="6303391" h="607060">
                <a:moveTo>
                  <a:pt x="0" y="0"/>
                </a:moveTo>
                <a:lnTo>
                  <a:pt x="6303391" y="0"/>
                </a:lnTo>
                <a:lnTo>
                  <a:pt x="6303391" y="607060"/>
                </a:lnTo>
                <a:lnTo>
                  <a:pt x="0" y="607060"/>
                </a:lnTo>
                <a:close/>
              </a:path>
            </a:pathLst>
          </a:custGeom>
          <a:blipFill>
            <a:blip r:embed="rId4">
              <a:alphaModFix amt="0"/>
            </a:blip>
            <a:stretch>
              <a:fillRect t="-152182" b="-152182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EEF6FDA-FFB4-A30A-D6B9-58A2A8E5A5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19800" y="1866900"/>
            <a:ext cx="8229600" cy="572900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Aptos" panose="020B0004020202020204" pitchFamily="34" charset="0"/>
              </a:rPr>
              <a:t>Dwa profile działania SAN</a:t>
            </a:r>
          </a:p>
        </p:txBody>
      </p:sp>
      <p:sp>
        <p:nvSpPr>
          <p:cNvPr id="25" name="Freeform 25" descr="Infografika przedstawiająca dwa rodzaje Społecznych Agencji Najmu. Po lewej stronie, na niebieskim tle, SAN Bazowa (mieszkaniowa) – koncentruje się na usłudze pośrednictwa w najmie mieszkania; jej główny zakres to pośrednictwo mieszkaniowe. Po prawej stronie, na zielonym tle, SAN Rozszerzona (mieszkaniowo-usługowa) – realizuje, obok usługi pośrednictwa mieszkaniowego, inne usługi społeczne zgodnie z katalogiem określonym w ustawie o realizowaniu usług społecznych przez CUS; jej zakres obejmuje pośrednictwo mieszkaniowe oraz usługi społeczne według katalogu CUS, w tym wsparcie społeczne, pomoc społeczną, aktywizację i integrację oraz usługi specjalistyczne."/>
          <p:cNvSpPr/>
          <p:nvPr/>
        </p:nvSpPr>
        <p:spPr>
          <a:xfrm>
            <a:off x="3962400" y="2575560"/>
            <a:ext cx="11291410" cy="6094152"/>
          </a:xfrm>
          <a:custGeom>
            <a:avLst/>
            <a:gdLst/>
            <a:ahLst/>
            <a:cxnLst/>
            <a:rect l="l" t="t" r="r" b="b"/>
            <a:pathLst>
              <a:path w="15055214" h="10078593">
                <a:moveTo>
                  <a:pt x="0" y="0"/>
                </a:moveTo>
                <a:lnTo>
                  <a:pt x="15055214" y="0"/>
                </a:lnTo>
                <a:lnTo>
                  <a:pt x="15055214" y="10078593"/>
                </a:lnTo>
                <a:lnTo>
                  <a:pt x="0" y="100785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8" t="-13120" r="-208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1" name="TextBox 21"/>
          <p:cNvSpPr txBox="1"/>
          <p:nvPr/>
        </p:nvSpPr>
        <p:spPr>
          <a:xfrm>
            <a:off x="695601" y="9427892"/>
            <a:ext cx="4727562" cy="62981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37111"/>
            <a:ext cx="3246120" cy="76200"/>
          </a:xfrm>
          <a:custGeom>
            <a:avLst/>
            <a:gdLst/>
            <a:ahLst/>
            <a:cxnLst/>
            <a:rect l="l" t="t" r="r" b="b"/>
            <a:pathLst>
              <a:path w="4328160" h="101600">
                <a:moveTo>
                  <a:pt x="0" y="0"/>
                </a:moveTo>
                <a:lnTo>
                  <a:pt x="4328160" y="0"/>
                </a:lnTo>
                <a:lnTo>
                  <a:pt x="4328160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382962"/>
            <a:ext cx="10042493" cy="469582"/>
          </a:xfrm>
          <a:custGeom>
            <a:avLst/>
            <a:gdLst/>
            <a:ahLst/>
            <a:cxnLst/>
            <a:rect l="l" t="t" r="r" b="b"/>
            <a:pathLst>
              <a:path w="13389990" h="626110">
                <a:moveTo>
                  <a:pt x="0" y="0"/>
                </a:moveTo>
                <a:lnTo>
                  <a:pt x="13389990" y="0"/>
                </a:lnTo>
                <a:lnTo>
                  <a:pt x="13389990" y="626110"/>
                </a:lnTo>
                <a:lnTo>
                  <a:pt x="0" y="626110"/>
                </a:lnTo>
                <a:close/>
              </a:path>
            </a:pathLst>
          </a:custGeom>
          <a:blipFill>
            <a:blip r:embed="rId6">
              <a:alphaModFix amt="0"/>
            </a:blip>
            <a:stretch>
              <a:fillRect t="-366421" b="-366413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2" name="TextBox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3543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sp>
        <p:nvSpPr>
          <p:cNvPr id="33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E7F00E53-7184-0194-2C2D-F800488473C4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4" name="TextBox 14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382962"/>
            <a:ext cx="10042493" cy="469582"/>
          </a:xfrm>
          <a:custGeom>
            <a:avLst/>
            <a:gdLst/>
            <a:ahLst/>
            <a:cxnLst/>
            <a:rect l="l" t="t" r="r" b="b"/>
            <a:pathLst>
              <a:path w="13389990" h="626110">
                <a:moveTo>
                  <a:pt x="0" y="0"/>
                </a:moveTo>
                <a:lnTo>
                  <a:pt x="13389990" y="0"/>
                </a:lnTo>
                <a:lnTo>
                  <a:pt x="13389990" y="626110"/>
                </a:lnTo>
                <a:lnTo>
                  <a:pt x="0" y="626110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366421" b="-366413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0" name="TextBox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3543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8DD58AD-42D2-C9E8-B9EA-E19F81D89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26" y="764059"/>
            <a:ext cx="1059026" cy="108864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F67A85B-768E-9118-2B7F-F0F937EB2E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57427" y="825491"/>
            <a:ext cx="13030915" cy="690741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Aptos" panose="020B0004020202020204" pitchFamily="34" charset="0"/>
              </a:rPr>
              <a:t>Grupy docelowe i świadczenie usług w SAN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4F5C978-8D20-4C5C-F761-D871BEF89353}"/>
              </a:ext>
            </a:extLst>
          </p:cNvPr>
          <p:cNvSpPr txBox="1"/>
          <p:nvPr/>
        </p:nvSpPr>
        <p:spPr>
          <a:xfrm>
            <a:off x="3995058" y="1474927"/>
            <a:ext cx="11125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Aptos" panose="020B0004020202020204" pitchFamily="34" charset="0"/>
              </a:rPr>
              <a:t>Oficjalny katalog grup docelowych i usług prowadzonych przez SAN (stan na koniec 2025 r.)</a:t>
            </a:r>
          </a:p>
        </p:txBody>
      </p:sp>
      <p:sp>
        <p:nvSpPr>
          <p:cNvPr id="25" name="Freeform 25" descr="Infografika zatytułowana „Grupy docelowe i świadczenie usług w SAN. Oficjalny katalog grup docelowych i usług prowadzonych przez SAN (stan na koniec 2025 r.)&quot;.&#10;W górnej części trzy liczby: 14 SAN ogółem, 7 SAN z usługami lub usługami planowanymi, 7 SAN bez usług.&#10;Po lewej stronie wykres słupkowy przedstawiający najczęściej wskazywane grupy docelowe wraz z liczbą SAN: osoby z niepełnosprawnościami ruchowymi – 7, osoby ubogie pracujące – 7, osoby uchodźcze i cudzoziemcy – 5, osoby pracujące w sektorze edukacji, ochrony zdrowia i pomocy społecznej – 5, seniorzy – 5, osoby z niepełnosprawnością intelektualną – 4, młodzi dorośli wychodzący z pieczy zastępczej – 4, osoby doznające przemocy rodzinnej i domowej – 4, osoby samotnie wychowujące dzieci – 3, osoby w kryzysie bezdomności – 3, osoby bezrobotne – 2, osoby nieheteronormatywne i transpłciowe – 2.&#10;Po prawej stronie dwie listy. SAN z usługami lub usługami planowanymi: Bielawa, Dąbrowa Górnicza, Kraków (usługi planowane), Poznań (usługi planowane), Puck, Wrocław, Żyrardów. SAN bez usług: Będzino, Goniądz, Jasionówka, Jaświły, Mońki, Świebodzin, Tarnów.&#10;W dolnej części wniosek: oficjalny katalog pokazuje duże zróżnicowanie grup docelowych – najczęściej wsparcie kierowane jest do osób z niepełnosprawnościami ruchowymi oraz osób ubogo pracujących, ale część SAN obejmuje też bardziej wyspecjalizowane grupy, takie jak osoby wychodzące z pieczy zastępczej, osoby doznające przemocy czy osoby uchodźcze.&#10;Źródło: opracowanie własne na podstawie dedykowanej ankiety wypełnianej przez operatorów SAN."/>
          <p:cNvSpPr/>
          <p:nvPr/>
        </p:nvSpPr>
        <p:spPr>
          <a:xfrm>
            <a:off x="1986284" y="1852708"/>
            <a:ext cx="14173200" cy="6532527"/>
          </a:xfrm>
          <a:custGeom>
            <a:avLst/>
            <a:gdLst/>
            <a:ahLst/>
            <a:cxnLst/>
            <a:rect l="l" t="t" r="r" b="b"/>
            <a:pathLst>
              <a:path w="17713579" h="9974682">
                <a:moveTo>
                  <a:pt x="0" y="0"/>
                </a:moveTo>
                <a:lnTo>
                  <a:pt x="17713579" y="0"/>
                </a:lnTo>
                <a:lnTo>
                  <a:pt x="17713579" y="9974682"/>
                </a:lnTo>
                <a:lnTo>
                  <a:pt x="0" y="99746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7" t="-16529" r="-27" b="-7917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B86A273-2368-98BC-EF20-1BEBB4EDE644}"/>
              </a:ext>
            </a:extLst>
          </p:cNvPr>
          <p:cNvSpPr txBox="1"/>
          <p:nvPr/>
        </p:nvSpPr>
        <p:spPr>
          <a:xfrm>
            <a:off x="3707252" y="8485770"/>
            <a:ext cx="1200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Źródło: opracowanie własne na podstawie dedykowanej ankiety wypełnianej przez operatorów SAN.</a:t>
            </a:r>
          </a:p>
        </p:txBody>
      </p:sp>
      <p:sp>
        <p:nvSpPr>
          <p:cNvPr id="31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B0FF423D-DB14-F790-3449-36B997F05ABF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1" name="TextBox 21"/>
          <p:cNvSpPr txBox="1"/>
          <p:nvPr/>
        </p:nvSpPr>
        <p:spPr>
          <a:xfrm>
            <a:off x="695601" y="9427892"/>
            <a:ext cx="4727562" cy="62981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28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A36228E-0E82-4268-4ED3-40FB367C16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66040" y="862768"/>
            <a:ext cx="15240000" cy="1143000"/>
          </a:xfrm>
        </p:spPr>
        <p:txBody>
          <a:bodyPr>
            <a:normAutofit/>
          </a:bodyPr>
          <a:lstStyle/>
          <a:p>
            <a:r>
              <a:rPr lang="pl-PL" sz="4000" dirty="0"/>
              <a:t>Zakres usług oferowanych lub planowanych przez SAN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FB16A66-4AC9-615C-C148-826AD380A676}"/>
              </a:ext>
            </a:extLst>
          </p:cNvPr>
          <p:cNvSpPr txBox="1"/>
          <p:nvPr/>
        </p:nvSpPr>
        <p:spPr>
          <a:xfrm>
            <a:off x="2109816" y="1644151"/>
            <a:ext cx="14068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Przegląd miejscowości, statusu usług i głównych form wsparcia (stan na koniec 2025 r.)</a:t>
            </a:r>
          </a:p>
        </p:txBody>
      </p:sp>
      <p:sp>
        <p:nvSpPr>
          <p:cNvPr id="25" name="Freeform 25" descr="Tabela oraz sekcja podsumowująca usługi towarzyszące oferowane w ramach SAN w siedmiu miejscowościach.&#10;Tabela zawiera trzy kolumny: miejscowość, status usług (tak / tak — usługi planowane / brak usług) oraz wykaz głównych usług. Bielawa i Wrocław — status: tak; pozostałe miasta ze statusem tak to Dąbrowa Górnicza, Puck i Żyrardów. Kraków i Poznań mają status „tak (usługi planowane)&quot;.&#10;Zestawienie usług według miejscowości: Bielawa — wsparcie psychologiczne, terapia uzależnień, doradztwo prawne, integracja kulturowa; Dąbrowa Górnicza — wsparcie psychologiczne, doradztwo zawodowe, doradztwo prawne, doradztwo finansowe, trening umiejętności praktycznych, integracja kulturowa, zajęcia językowe; Kraków — doradztwo zawodowe, możliwość przekwalifikowania zawodowego, integracja kulturowa, coaching rozwojowy/problemowy, szkolenia z asertywności i komunikacji; Poznań — zajęcia językowe, integracja kulturowa, usługi animacyjne, opiekuńcze, doradztwo finansowe, doradztwo prawne, doradztwo zawodowe, usługi medyczne, psychiatria; Puck — wsparcie psychologiczne, doradztwo zawodowe, warsztaty grupowe z coachem, kursy i szkolenia, stypendia szkoleniowe i stażowe, staże, wsparcie pośrednika pracy i asystenta utrzymania zatrudnienia; Wrocław — wsparcie psychologiczne, doradztwo zawodowe; Żyrardów — wsparcie psychologiczne, doradztwo zawodowe, doradztwo prawne, integracja kulturowa, zajęcia językowe.&#10;Poniżej tabeli sekcja „Najczęściej pojawiające się typy usług&quot; z ikonami: wsparcie psychologiczne, doradztwo zawodowe, doradztwo prawne, integracja kulturowa, zajęcia językowe, doradztwo finansowe. Obok nota: w części SAN katalog usług ma charakter rozwojowy i obejmuje nie tylko wsparcie społeczne, ale też aktywizację zawodową, integrację i usługi specjalistyczne."/>
          <p:cNvSpPr/>
          <p:nvPr/>
        </p:nvSpPr>
        <p:spPr>
          <a:xfrm>
            <a:off x="2651760" y="2015010"/>
            <a:ext cx="14419443" cy="6310784"/>
          </a:xfrm>
          <a:custGeom>
            <a:avLst/>
            <a:gdLst/>
            <a:ahLst/>
            <a:cxnLst/>
            <a:rect l="l" t="t" r="r" b="b"/>
            <a:pathLst>
              <a:path w="17035780" h="9318498">
                <a:moveTo>
                  <a:pt x="0" y="0"/>
                </a:moveTo>
                <a:lnTo>
                  <a:pt x="17035780" y="0"/>
                </a:lnTo>
                <a:lnTo>
                  <a:pt x="17035780" y="9318498"/>
                </a:lnTo>
                <a:lnTo>
                  <a:pt x="0" y="93184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953" b="-10638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0" name="TextBox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3543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sp>
        <p:nvSpPr>
          <p:cNvPr id="32" name="Freeform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37111"/>
            <a:ext cx="3246120" cy="76200"/>
          </a:xfrm>
          <a:custGeom>
            <a:avLst/>
            <a:gdLst/>
            <a:ahLst/>
            <a:cxnLst/>
            <a:rect l="l" t="t" r="r" b="b"/>
            <a:pathLst>
              <a:path w="4328160" h="101600">
                <a:moveTo>
                  <a:pt x="0" y="0"/>
                </a:moveTo>
                <a:lnTo>
                  <a:pt x="4328160" y="0"/>
                </a:lnTo>
                <a:lnTo>
                  <a:pt x="4328160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D938D27-74B8-0E78-D3FA-C276F71D6A25}"/>
              </a:ext>
            </a:extLst>
          </p:cNvPr>
          <p:cNvSpPr txBox="1"/>
          <p:nvPr/>
        </p:nvSpPr>
        <p:spPr>
          <a:xfrm>
            <a:off x="4381700" y="8322845"/>
            <a:ext cx="1200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Źródło: opracowanie własne na podstawie dedykowanej ankiety wypełnianej przez operatorów SAN.</a:t>
            </a:r>
          </a:p>
        </p:txBody>
      </p:sp>
      <p:sp>
        <p:nvSpPr>
          <p:cNvPr id="33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31604247-B84C-6C95-AB76-6FDF8C4CCB52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1" name="TextBox 21"/>
          <p:cNvSpPr txBox="1"/>
          <p:nvPr/>
        </p:nvSpPr>
        <p:spPr>
          <a:xfrm>
            <a:off x="695601" y="9427892"/>
            <a:ext cx="4727562" cy="62981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29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20105" y="-278463"/>
            <a:ext cx="19328169" cy="10891282"/>
          </a:xfrm>
          <a:custGeom>
            <a:avLst/>
            <a:gdLst/>
            <a:ahLst/>
            <a:cxnLst/>
            <a:rect l="l" t="t" r="r" b="b"/>
            <a:pathLst>
              <a:path w="24476202" h="13792161">
                <a:moveTo>
                  <a:pt x="0" y="0"/>
                </a:moveTo>
                <a:lnTo>
                  <a:pt x="24476202" y="0"/>
                </a:lnTo>
                <a:lnTo>
                  <a:pt x="24476202" y="13792161"/>
                </a:lnTo>
                <a:lnTo>
                  <a:pt x="0" y="137921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r="-11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0"/>
            <a:ext cx="5269652" cy="1588060"/>
          </a:xfrm>
          <a:custGeom>
            <a:avLst/>
            <a:gdLst/>
            <a:ahLst/>
            <a:cxnLst/>
            <a:rect l="l" t="t" r="r" b="b"/>
            <a:pathLst>
              <a:path w="7040886" h="2121838">
                <a:moveTo>
                  <a:pt x="0" y="0"/>
                </a:moveTo>
                <a:lnTo>
                  <a:pt x="7040886" y="0"/>
                </a:lnTo>
                <a:lnTo>
                  <a:pt x="7040886" y="2121838"/>
                </a:lnTo>
                <a:lnTo>
                  <a:pt x="0" y="2121838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805472"/>
            <a:ext cx="18360104" cy="1491805"/>
          </a:xfrm>
          <a:custGeom>
            <a:avLst/>
            <a:gdLst/>
            <a:ahLst/>
            <a:cxnLst/>
            <a:rect l="l" t="t" r="r" b="b"/>
            <a:pathLst>
              <a:path w="24480138" h="1989074">
                <a:moveTo>
                  <a:pt x="0" y="0"/>
                </a:moveTo>
                <a:lnTo>
                  <a:pt x="24480138" y="0"/>
                </a:lnTo>
                <a:lnTo>
                  <a:pt x="24480138" y="1989074"/>
                </a:lnTo>
                <a:lnTo>
                  <a:pt x="0" y="1989074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4400">
            <a:off x="686928" y="8047615"/>
            <a:ext cx="4968077" cy="195664"/>
          </a:xfrm>
          <a:custGeom>
            <a:avLst/>
            <a:gdLst/>
            <a:ahLst/>
            <a:cxnLst/>
            <a:rect l="l" t="t" r="r" b="b"/>
            <a:pathLst>
              <a:path w="6624103" h="260885">
                <a:moveTo>
                  <a:pt x="49549" y="159271"/>
                </a:moveTo>
                <a:lnTo>
                  <a:pt x="6572015" y="13"/>
                </a:lnTo>
                <a:cubicBezTo>
                  <a:pt x="6600082" y="-622"/>
                  <a:pt x="6623322" y="21476"/>
                  <a:pt x="6624084" y="49543"/>
                </a:cubicBezTo>
                <a:cubicBezTo>
                  <a:pt x="6624846" y="77610"/>
                  <a:pt x="6602621" y="100851"/>
                  <a:pt x="6574555" y="101613"/>
                </a:cubicBezTo>
                <a:lnTo>
                  <a:pt x="52089" y="260871"/>
                </a:lnTo>
                <a:cubicBezTo>
                  <a:pt x="24022" y="261506"/>
                  <a:pt x="781" y="239408"/>
                  <a:pt x="19" y="211341"/>
                </a:cubicBezTo>
                <a:cubicBezTo>
                  <a:pt x="-743" y="183274"/>
                  <a:pt x="21482" y="160033"/>
                  <a:pt x="49549" y="159271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2" name="Freeform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652333"/>
            <a:ext cx="11919603" cy="5319912"/>
          </a:xfrm>
          <a:custGeom>
            <a:avLst/>
            <a:gdLst/>
            <a:ahLst/>
            <a:cxnLst/>
            <a:rect l="l" t="t" r="r" b="b"/>
            <a:pathLst>
              <a:path w="3139319" h="1401129">
                <a:moveTo>
                  <a:pt x="0" y="0"/>
                </a:moveTo>
                <a:lnTo>
                  <a:pt x="3139319" y="0"/>
                </a:lnTo>
                <a:lnTo>
                  <a:pt x="3139319" y="1401129"/>
                </a:lnTo>
                <a:lnTo>
                  <a:pt x="0" y="1401129"/>
                </a:lnTo>
                <a:close/>
              </a:path>
            </a:pathLst>
          </a:custGeom>
          <a:solidFill>
            <a:srgbClr val="1A3257">
              <a:alpha val="58824"/>
            </a:srgbClr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38" name="Freeform 13" descr="Logo Krajowego Zasobu Nieruchomości przedstawiające stylizowany kontur domu w kolorach szarym i czerwonym oraz napis „Krajowy Zasób Nieruchomości” i skrót „KZN”.">
            <a:extLst>
              <a:ext uri="{FF2B5EF4-FFF2-40B4-BE49-F238E27FC236}">
                <a16:creationId xmlns:a16="http://schemas.microsoft.com/office/drawing/2014/main" id="{81591769-D2D8-2D8D-BE16-C61518D5949E}"/>
              </a:ext>
            </a:extLst>
          </p:cNvPr>
          <p:cNvSpPr/>
          <p:nvPr/>
        </p:nvSpPr>
        <p:spPr>
          <a:xfrm>
            <a:off x="880658" y="467582"/>
            <a:ext cx="2290286" cy="656177"/>
          </a:xfrm>
          <a:custGeom>
            <a:avLst/>
            <a:gdLst/>
            <a:ahLst/>
            <a:cxnLst/>
            <a:rect l="l" t="t" r="r" b="b"/>
            <a:pathLst>
              <a:path w="3053715" h="874903">
                <a:moveTo>
                  <a:pt x="0" y="0"/>
                </a:moveTo>
                <a:lnTo>
                  <a:pt x="3053715" y="0"/>
                </a:lnTo>
                <a:lnTo>
                  <a:pt x="3053715" y="874903"/>
                </a:lnTo>
                <a:lnTo>
                  <a:pt x="0" y="8749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1" r="-1" b="-34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9" name="Freeform 9" descr="Logo Instytutu Rozwoju Miast i Regionów (IRMiR) – geometryczny znak w odcieniach niebieskiego symbolizujący zabudowę miejską oraz nazwa instytucji w kolorze granatowym.">
            <a:extLst>
              <a:ext uri="{FF2B5EF4-FFF2-40B4-BE49-F238E27FC236}">
                <a16:creationId xmlns:a16="http://schemas.microsoft.com/office/drawing/2014/main" id="{96EDB1FD-4852-B463-3DEA-C73B5BDDDF8A}"/>
              </a:ext>
            </a:extLst>
          </p:cNvPr>
          <p:cNvSpPr/>
          <p:nvPr/>
        </p:nvSpPr>
        <p:spPr>
          <a:xfrm>
            <a:off x="3365016" y="314582"/>
            <a:ext cx="2291810" cy="962215"/>
          </a:xfrm>
          <a:custGeom>
            <a:avLst/>
            <a:gdLst/>
            <a:ahLst/>
            <a:cxnLst/>
            <a:rect l="l" t="t" r="r" b="b"/>
            <a:pathLst>
              <a:path w="3055747" h="1282954">
                <a:moveTo>
                  <a:pt x="0" y="0"/>
                </a:moveTo>
                <a:lnTo>
                  <a:pt x="3055747" y="0"/>
                </a:lnTo>
                <a:lnTo>
                  <a:pt x="3055747" y="1282954"/>
                </a:lnTo>
                <a:lnTo>
                  <a:pt x="0" y="1282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4" b="-14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685119" y="2539166"/>
            <a:ext cx="13311352" cy="33707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SPOŁECZNE AGENCJE </a:t>
            </a:r>
          </a:p>
          <a:p>
            <a:pPr marL="0" marR="0" lvl="0" indent="0" algn="l" defTabSz="914400" rtl="0" eaLnBrk="1" fontAlgn="auto" latinLnBrk="0" hangingPunct="1">
              <a:lnSpc>
                <a:spcPts val="9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NAJMU W POLSCE</a:t>
            </a:r>
          </a:p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wyzwania i szanse rozwoju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85119" y="6396309"/>
            <a:ext cx="13601442" cy="1207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Katarzyna Pełczyńska-Nałęcz – </a:t>
            </a: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Ministra Funduszy i Polityki Regionalnej </a:t>
            </a:r>
          </a:p>
          <a:p>
            <a:pPr algn="l">
              <a:lnSpc>
                <a:spcPts val="3240"/>
              </a:lnSpc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Łukasz </a:t>
            </a:r>
            <a:r>
              <a:rPr lang="pl-PL" sz="2000" b="1" dirty="0" err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Bałajewicz</a:t>
            </a: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 </a:t>
            </a: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– Prezes Krajowego Zasobu Nieruchomości  </a:t>
            </a:r>
          </a:p>
          <a:p>
            <a:pPr algn="l">
              <a:lnSpc>
                <a:spcPts val="3240"/>
              </a:lnSpc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dr hab. Aleksandra Jadach-</a:t>
            </a:r>
            <a:r>
              <a:rPr lang="pl-PL" sz="2000" b="1" dirty="0" err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Sepioło</a:t>
            </a: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 – Zastępca Dyrektora Instytutu Rozwoju Miast i Regionów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5601" y="9354216"/>
            <a:ext cx="4727562" cy="47596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59"/>
              </a:lnSpc>
            </a:pPr>
            <a:r>
              <a:rPr lang="pl-PL" sz="17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7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C5AD0C4D-DAB1-D6E1-018D-9FA85C1BC205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3" name="TextBox 33"/>
          <p:cNvSpPr txBox="1"/>
          <p:nvPr/>
        </p:nvSpPr>
        <p:spPr>
          <a:xfrm>
            <a:off x="16354368" y="9442181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2" name="TextBox 22"/>
          <p:cNvSpPr txBox="1">
            <a:spLocks noGrp="1"/>
          </p:cNvSpPr>
          <p:nvPr>
            <p:ph type="title" idx="4294967295"/>
          </p:nvPr>
        </p:nvSpPr>
        <p:spPr>
          <a:xfrm>
            <a:off x="1028700" y="1322861"/>
            <a:ext cx="12896326" cy="5899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Działalność operacyjno-administracyjna SAN</a:t>
            </a:r>
          </a:p>
        </p:txBody>
      </p:sp>
      <p:sp>
        <p:nvSpPr>
          <p:cNvPr id="26" name="Freeform 26" descr="Tekst alternatywny:&#10;&#10;Infografika złożona z trzech sekcji opisujących strukturę organizacyjną i zatrudnienie w Społecznych Agencjach Najmu. Źródło: badanie operatorów SAN.&#10;&#10;Sekcja 1 — Siedziba SAN (łącznie 14 SAN): lokale własne operatorów — 7 SAN; lokale wynajmowane od gminy — 3 SAN; lokale udostępnione nieodpłatnie przez gminę — 2 SAN; lokale wynajęte od podmiotów prywatnych — 2 SAN. Nota: większość SAN nie ponosi dodatkowych kosztów najmu siedziby — gminy udostępniają lokale na preferencyjnych warunkach czynszowych.&#10;&#10;Sekcja 2 — Zatrudnienie: łącznie 38 osób, w tym 17 na pełny etat (umowa o pracę), 15 na część etatu, 6 na umowy-zlecenia (2–20 godz./tydz.). Poszczególne SAN zatrudniają od 2 do 7 osób, w zależności od skali działania i potrzeb.&#10;&#10;Sekcja 3 — Najczęstsze funkcje w SAN: koordynacja i zarządzanie SAN (koordynator, kierownik, zarządca, administrator); bezpośrednia praca z najemcami i obsługa lokali; pozyskiwanie lokali i kontakt z właścicielami; księgowość i windykacja (często w niepełnym wymiarze); promocja (w części SAN). Zadania zlecane na zewnątrz: obsługa prawna oraz dodatkowe usługi dla najemców — w zależności od potrzeb."/>
          <p:cNvSpPr/>
          <p:nvPr/>
        </p:nvSpPr>
        <p:spPr>
          <a:xfrm>
            <a:off x="2145891" y="1849026"/>
            <a:ext cx="14355418" cy="6471687"/>
          </a:xfrm>
          <a:custGeom>
            <a:avLst/>
            <a:gdLst/>
            <a:ahLst/>
            <a:cxnLst/>
            <a:rect l="l" t="t" r="r" b="b"/>
            <a:pathLst>
              <a:path w="17625313" h="8834302">
                <a:moveTo>
                  <a:pt x="0" y="0"/>
                </a:moveTo>
                <a:lnTo>
                  <a:pt x="17625313" y="0"/>
                </a:lnTo>
                <a:lnTo>
                  <a:pt x="17625313" y="8834302"/>
                </a:lnTo>
                <a:lnTo>
                  <a:pt x="0" y="88343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6" b="-11288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1" name="TextBox 31"/>
          <p:cNvSpPr txBox="1"/>
          <p:nvPr/>
        </p:nvSpPr>
        <p:spPr>
          <a:xfrm>
            <a:off x="695601" y="3543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sp>
        <p:nvSpPr>
          <p:cNvPr id="33" name="Freeform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37111"/>
            <a:ext cx="3246120" cy="76200"/>
          </a:xfrm>
          <a:custGeom>
            <a:avLst/>
            <a:gdLst/>
            <a:ahLst/>
            <a:cxnLst/>
            <a:rect l="l" t="t" r="r" b="b"/>
            <a:pathLst>
              <a:path w="4328160" h="101600">
                <a:moveTo>
                  <a:pt x="0" y="0"/>
                </a:moveTo>
                <a:lnTo>
                  <a:pt x="4328160" y="0"/>
                </a:lnTo>
                <a:lnTo>
                  <a:pt x="4328160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E20C5EE-06F5-D51A-0770-EA8901F93B12}"/>
              </a:ext>
            </a:extLst>
          </p:cNvPr>
          <p:cNvSpPr txBox="1"/>
          <p:nvPr/>
        </p:nvSpPr>
        <p:spPr>
          <a:xfrm>
            <a:off x="2109448" y="8320713"/>
            <a:ext cx="1200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Źródło: badanie operatorów SAN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95601" y="9427892"/>
            <a:ext cx="4727562" cy="62981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4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CB3B80EB-5D23-3892-DD55-4D7D657D7EF8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4" name="TextBox 14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30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16558" y="9165879"/>
            <a:ext cx="6469570" cy="891826"/>
          </a:xfrm>
          <a:custGeom>
            <a:avLst/>
            <a:gdLst/>
            <a:ahLst/>
            <a:cxnLst/>
            <a:rect l="l" t="t" r="r" b="b"/>
            <a:pathLst>
              <a:path w="8626094" h="1189101">
                <a:moveTo>
                  <a:pt x="0" y="0"/>
                </a:moveTo>
                <a:lnTo>
                  <a:pt x="8626094" y="0"/>
                </a:lnTo>
                <a:lnTo>
                  <a:pt x="8626094" y="1189101"/>
                </a:lnTo>
                <a:lnTo>
                  <a:pt x="0" y="1189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1350" b="-913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2177810" y="3986441"/>
            <a:ext cx="13932379" cy="25712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9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CO DECYDUJE O TRWAŁOŚCI? </a:t>
            </a:r>
          </a:p>
          <a:p>
            <a:pPr marL="0" marR="0" lvl="0" indent="0" algn="ctr" defTabSz="914400" rtl="0" eaLnBrk="1" fontAlgn="auto" latinLnBrk="0" hangingPunct="1">
              <a:lnSpc>
                <a:spcPts val="36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6998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Bold"/>
              <a:ea typeface="Aptos Bold"/>
              <a:cs typeface="Aptos Bold"/>
              <a:sym typeface="Aptos Bold"/>
            </a:endParaRPr>
          </a:p>
          <a:p>
            <a:pPr marL="0" marR="0" lvl="0" indent="0" algn="ctr" defTabSz="914400" rtl="0" eaLnBrk="1" fontAlgn="auto" latinLnBrk="0" hangingPunct="1">
              <a:lnSpc>
                <a:spcPts val="3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Aptos"/>
                <a:cs typeface="Aptos"/>
                <a:sym typeface="Aptos"/>
              </a:rPr>
              <a:t>MINIMALNA EFEKTYWNA SKALA</a:t>
            </a:r>
          </a:p>
          <a:p>
            <a:pPr marL="0" marR="0" lvl="0" indent="0" algn="ctr" defTabSz="914400" rtl="0" eaLnBrk="1" fontAlgn="auto" latinLnBrk="0" hangingPunct="1">
              <a:lnSpc>
                <a:spcPts val="3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/>
              <a:ea typeface="Aptos"/>
              <a:cs typeface="Aptos"/>
              <a:sym typeface="Aptos"/>
            </a:endParaRPr>
          </a:p>
          <a:p>
            <a:pPr marL="0" marR="0" lvl="0" indent="0" algn="ctr" defTabSz="914400" rtl="0" eaLnBrk="1" fontAlgn="auto" latinLnBrk="0" hangingPunct="1">
              <a:lnSpc>
                <a:spcPts val="3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Aptos"/>
                <a:cs typeface="Aptos"/>
                <a:sym typeface="Aptos"/>
              </a:rPr>
              <a:t>FUNKCJONOWANIA SAN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48001" y="5067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29150" y="3541766"/>
            <a:ext cx="5829681" cy="76200"/>
          </a:xfrm>
          <a:custGeom>
            <a:avLst/>
            <a:gdLst/>
            <a:ahLst/>
            <a:cxnLst/>
            <a:rect l="l" t="t" r="r" b="b"/>
            <a:pathLst>
              <a:path w="7772908" h="101600">
                <a:moveTo>
                  <a:pt x="0" y="0"/>
                </a:moveTo>
                <a:lnTo>
                  <a:pt x="7772908" y="0"/>
                </a:lnTo>
                <a:lnTo>
                  <a:pt x="7772908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3" name="TextBox 23"/>
          <p:cNvSpPr txBox="1"/>
          <p:nvPr/>
        </p:nvSpPr>
        <p:spPr>
          <a:xfrm>
            <a:off x="695601" y="9499330"/>
            <a:ext cx="4727562" cy="34518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1800"/>
              </a:lnSpc>
            </a:pPr>
            <a:r>
              <a:rPr lang="pl-PL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8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5547777C-93F2-05A0-D0CB-AA4A99B40D7D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6" name="TextBox 16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31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222460D-8F02-7B6B-8A35-2E2CB20E9B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29200" y="773122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Aptos" panose="020B0004020202020204" pitchFamily="34" charset="0"/>
              </a:rPr>
              <a:t>Wnioski z analizy finansowej SAN</a:t>
            </a:r>
          </a:p>
        </p:txBody>
      </p:sp>
      <p:sp>
        <p:nvSpPr>
          <p:cNvPr id="25" name="Freeform 25" descr="Infografika złożona z czterech ponumerowanych kafelków przedstawiających wnioski dotyczące finansowania projektu SAN.&#10;&#10;Kafelek 1 (niebieski) — ikona wykresu słupkowego z trendem wzrostowym i budynkiem: Samofinansowanie projektu SAN jest możliwe, lecz zależy od wielkości portfela — spośród 10 symulacji dodatni wynik finansowy osiągnięto w 4 przypadkach, z czego wszystkie opierały się na dużej skali działalności (200–400 lokali).&#10;&#10;Kafelek 2 (zielony) — ikona wagi z symbolem dolara i domu: Minimalna efektywna skala działalności jest funkcją zdolności do generowania dodatkowej marży jednostkowej — przy przyjętej strukturze kosztów stałych próg opłacalności zależy od relacji między marżą na lokalu, skalą portfela oraz zdolnością do absorpcji ryzyk operacyjnych.&#10;&#10;Kafelek 3 (pomarańczowy) — ikona malejącego wykresu słupkowego ze strzałką w dół i tarczą: Dodatni wynik finansowy nie gwarantuje odporności operacyjnej — jedynie jeden wariant zachował stabilność przy spadku przychodów o 5% lub 10% potencjalnych przychodów, co wskazuje na konieczność większej skali działalności i/lub wyższej marży.&#10;&#10;Kafelek 4 (fioletowy) — ikona dłoni podtrzymującej grupę ludzi: Ocena efektywności SAN powinna uwzględniać efekt społeczny netto — warianty niedomykające się finansowo w krótkim okresie mogą być uzasadnione jako instrument polityki publicznej, jeśli generują trwałe korzyści społeczne i ograniczają przyszłe wydatki publiczne."/>
          <p:cNvSpPr/>
          <p:nvPr/>
        </p:nvSpPr>
        <p:spPr>
          <a:xfrm>
            <a:off x="3112122" y="1707347"/>
            <a:ext cx="12063755" cy="7213439"/>
          </a:xfrm>
          <a:custGeom>
            <a:avLst/>
            <a:gdLst/>
            <a:ahLst/>
            <a:cxnLst/>
            <a:rect l="l" t="t" r="r" b="b"/>
            <a:pathLst>
              <a:path w="14898115" h="9891649">
                <a:moveTo>
                  <a:pt x="0" y="0"/>
                </a:moveTo>
                <a:lnTo>
                  <a:pt x="14898115" y="0"/>
                </a:lnTo>
                <a:lnTo>
                  <a:pt x="14898115" y="9891649"/>
                </a:lnTo>
                <a:lnTo>
                  <a:pt x="0" y="98916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267" b="-226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0" name="TextBox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3543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sp>
        <p:nvSpPr>
          <p:cNvPr id="32" name="Freeform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37111"/>
            <a:ext cx="3246120" cy="76200"/>
          </a:xfrm>
          <a:custGeom>
            <a:avLst/>
            <a:gdLst/>
            <a:ahLst/>
            <a:cxnLst/>
            <a:rect l="l" t="t" r="r" b="b"/>
            <a:pathLst>
              <a:path w="4328160" h="101600">
                <a:moveTo>
                  <a:pt x="0" y="0"/>
                </a:moveTo>
                <a:lnTo>
                  <a:pt x="4328160" y="0"/>
                </a:lnTo>
                <a:lnTo>
                  <a:pt x="4328160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1" name="TextBox 21"/>
          <p:cNvSpPr txBox="1"/>
          <p:nvPr/>
        </p:nvSpPr>
        <p:spPr>
          <a:xfrm>
            <a:off x="695601" y="9427892"/>
            <a:ext cx="4727562" cy="62981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3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CBFFB681-0ACD-B2C2-A446-00D30AC5F526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4" name="TextBox 14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32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FCB1C04-A1CA-0EF0-E7BC-CC62432B0E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962730"/>
            <a:ext cx="17830800" cy="1143000"/>
          </a:xfrm>
        </p:spPr>
        <p:txBody>
          <a:bodyPr>
            <a:normAutofit/>
          </a:bodyPr>
          <a:lstStyle/>
          <a:p>
            <a:r>
              <a:rPr lang="pl-PL" dirty="0"/>
              <a:t>Warianty z dodatnim skumulowanym wynikiem finansowym</a:t>
            </a:r>
          </a:p>
        </p:txBody>
      </p:sp>
      <p:sp>
        <p:nvSpPr>
          <p:cNvPr id="23" name="Freeform 23" descr="Infografika porównująca cztery symulacje finansowe (nr 7–10) dla projektu SAN, każda przedstawiona jako zestaw trzech słupków (czynsz najmu, czynsz dzierżawy, premia za ryzyko) wraz z ikoną budynku wskazującą skalę portfela.&#10;&#10;Symulacja nr 7: 200 lokali; czynsz najmu 40 zł/m², czynsz dzierżawy 30 zł/m², premia za ryzyko 33%.&#10;&#10;Symulacja nr 8: 300 lokali; czynsz najmu 42 zł/m², czynsz dzierżawy 35 zł/m², premia za ryzyko 20%.&#10;&#10;Symulacja nr 9: 400 lokali; czynsz najmu 42 zł/m², czynsz dzierżawy 35 zł/m², premia za ryzyko 20%.&#10;&#10;Symulacja nr 10: 400 lokali; czynsz najmu 40 zł/m², czynsz dzierżawy 30 zł/m², premia za ryzyko 33%. Wyróżniona jako jedyny wariant osiągający minimalną efektywną skalę działalności (MES-O) dla szoku przychodowego — wzrostu liczby pustostanów i opóźnień w płatnościach na poziomie 5% i 10%."/>
          <p:cNvSpPr/>
          <p:nvPr/>
        </p:nvSpPr>
        <p:spPr>
          <a:xfrm>
            <a:off x="2007454" y="1943100"/>
            <a:ext cx="13994546" cy="6862372"/>
          </a:xfrm>
          <a:custGeom>
            <a:avLst/>
            <a:gdLst/>
            <a:ahLst/>
            <a:cxnLst/>
            <a:rect l="l" t="t" r="r" b="b"/>
            <a:pathLst>
              <a:path w="17763744" h="9999472">
                <a:moveTo>
                  <a:pt x="0" y="0"/>
                </a:moveTo>
                <a:lnTo>
                  <a:pt x="17763744" y="0"/>
                </a:lnTo>
                <a:lnTo>
                  <a:pt x="17763744" y="9999472"/>
                </a:lnTo>
                <a:lnTo>
                  <a:pt x="0" y="9999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7" t="-12136" r="-428" b="-4838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8" name="TextBox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3543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sp>
        <p:nvSpPr>
          <p:cNvPr id="30" name="Freeform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37111"/>
            <a:ext cx="3246120" cy="76200"/>
          </a:xfrm>
          <a:custGeom>
            <a:avLst/>
            <a:gdLst/>
            <a:ahLst/>
            <a:cxnLst/>
            <a:rect l="l" t="t" r="r" b="b"/>
            <a:pathLst>
              <a:path w="4328160" h="101600">
                <a:moveTo>
                  <a:pt x="0" y="0"/>
                </a:moveTo>
                <a:lnTo>
                  <a:pt x="4328160" y="0"/>
                </a:lnTo>
                <a:lnTo>
                  <a:pt x="4328160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9" name="TextBox 19"/>
          <p:cNvSpPr txBox="1"/>
          <p:nvPr/>
        </p:nvSpPr>
        <p:spPr>
          <a:xfrm>
            <a:off x="695601" y="9427892"/>
            <a:ext cx="4727562" cy="62981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1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46F0319F-3180-2EB6-1170-973D5ACC8C34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2" name="TextBox 12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33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4" name="TextBox 24"/>
          <p:cNvSpPr txBox="1">
            <a:spLocks noGrp="1"/>
          </p:cNvSpPr>
          <p:nvPr>
            <p:ph type="title" idx="4294967295"/>
          </p:nvPr>
        </p:nvSpPr>
        <p:spPr>
          <a:xfrm>
            <a:off x="1361827" y="4501730"/>
            <a:ext cx="16230600" cy="1066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ANALIZA NARRACJI I REPUTACJI SAN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95601" y="9499330"/>
            <a:ext cx="4727562" cy="34518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1800"/>
              </a:lnSpc>
            </a:pPr>
            <a:r>
              <a:rPr lang="pl-PL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26" name="Freeform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382962"/>
            <a:ext cx="10042493" cy="469582"/>
          </a:xfrm>
          <a:custGeom>
            <a:avLst/>
            <a:gdLst/>
            <a:ahLst/>
            <a:cxnLst/>
            <a:rect l="l" t="t" r="r" b="b"/>
            <a:pathLst>
              <a:path w="13389990" h="626110">
                <a:moveTo>
                  <a:pt x="0" y="0"/>
                </a:moveTo>
                <a:lnTo>
                  <a:pt x="13389990" y="0"/>
                </a:lnTo>
                <a:lnTo>
                  <a:pt x="13389990" y="626110"/>
                </a:lnTo>
                <a:lnTo>
                  <a:pt x="0" y="626110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366421" b="-366413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9" name="TextBox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3543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sp>
        <p:nvSpPr>
          <p:cNvPr id="31" name="Freeform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52458" y="4182516"/>
            <a:ext cx="5783104" cy="76200"/>
          </a:xfrm>
          <a:custGeom>
            <a:avLst/>
            <a:gdLst/>
            <a:ahLst/>
            <a:cxnLst/>
            <a:rect l="l" t="t" r="r" b="b"/>
            <a:pathLst>
              <a:path w="7710805" h="101600">
                <a:moveTo>
                  <a:pt x="0" y="0"/>
                </a:moveTo>
                <a:lnTo>
                  <a:pt x="7710805" y="0"/>
                </a:lnTo>
                <a:lnTo>
                  <a:pt x="7710805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34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379736B6-4F97-5A6D-7378-164E449247D7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6" name="TextBox 16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34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5" name="TextBox 25"/>
          <p:cNvSpPr txBox="1">
            <a:spLocks noGrp="1"/>
          </p:cNvSpPr>
          <p:nvPr>
            <p:ph type="title" idx="4294967295"/>
          </p:nvPr>
        </p:nvSpPr>
        <p:spPr>
          <a:xfrm>
            <a:off x="1028700" y="1294286"/>
            <a:ext cx="8411270" cy="12001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DWIE DOMINUJĄCE NARRACJE </a:t>
            </a:r>
          </a:p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I MIEJSCE SAN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3239395"/>
            <a:ext cx="9029700" cy="5759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84200" lvl="2" indent="-342900" algn="l">
              <a:lnSpc>
                <a:spcPts val="3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Narracja </a:t>
            </a:r>
            <a:r>
              <a:rPr lang="pl-PL" sz="24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= sposób tłumaczenia, czym jest SAN, dla kogo działa </a:t>
            </a:r>
          </a:p>
          <a:p>
            <a:pPr marL="584200" lvl="2" indent="-342900" algn="l">
              <a:lnSpc>
                <a:spcPts val="3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i jaką pełni rolę</a:t>
            </a:r>
          </a:p>
          <a:p>
            <a:pPr marL="584200" lvl="2" indent="-342900" algn="l">
              <a:lnSpc>
                <a:spcPts val="3000"/>
              </a:lnSpc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 marL="584200" lvl="2" indent="-342900" algn="l">
              <a:lnSpc>
                <a:spcPts val="3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SAN funkcjonują</a:t>
            </a:r>
            <a:r>
              <a:rPr lang="pl-PL" sz="24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 pomiędzy dwiema silnymi narracjami: </a:t>
            </a:r>
          </a:p>
          <a:p>
            <a:pPr marL="873125" lvl="3" indent="-342900" algn="l">
              <a:lnSpc>
                <a:spcPts val="3000"/>
              </a:lnSpc>
              <a:buFont typeface="Wingdings" pitchFamily="2" charset="2"/>
              <a:buChar char="§"/>
            </a:pPr>
            <a:r>
              <a:rPr lang="pl-PL" sz="2400" u="sng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gminną</a:t>
            </a:r>
            <a:r>
              <a:rPr lang="pl-PL" sz="24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- informacyjną, proceduralną; odbiorca = interesant</a:t>
            </a:r>
          </a:p>
          <a:p>
            <a:pPr marL="873125" lvl="3" indent="-342900" algn="l">
              <a:lnSpc>
                <a:spcPts val="3000"/>
              </a:lnSpc>
              <a:buFont typeface="Wingdings" pitchFamily="2" charset="2"/>
              <a:buChar char="§"/>
            </a:pPr>
            <a:r>
              <a:rPr lang="pl-PL" sz="2400" u="sng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rynkową</a:t>
            </a:r>
            <a:r>
              <a:rPr lang="pl-PL" sz="24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- promocyjną, "ofertową"; odbiorca = "klient"</a:t>
            </a:r>
          </a:p>
          <a:p>
            <a:pPr marL="873125" lvl="3" indent="-342900" algn="l">
              <a:lnSpc>
                <a:spcPts val="3000"/>
              </a:lnSpc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 marL="584200" lvl="2" indent="-342900" algn="l">
              <a:lnSpc>
                <a:spcPts val="3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SAN = "ścieżka pośrednia". Brak wyraźnej, odrębnej narracji SAN:</a:t>
            </a:r>
          </a:p>
          <a:p>
            <a:pPr marL="873125" lvl="3" indent="-342900" algn="l">
              <a:lnSpc>
                <a:spcPts val="3000"/>
              </a:lnSpc>
              <a:buFont typeface="Wingdings" pitchFamily="2" charset="2"/>
              <a:buChar char="§"/>
            </a:pPr>
            <a:r>
              <a:rPr lang="pl-PL" sz="24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ryzyko mylenia z najmem komunalnym/socjalnym</a:t>
            </a:r>
          </a:p>
          <a:p>
            <a:pPr marL="873125" lvl="3" indent="-342900" algn="l">
              <a:lnSpc>
                <a:spcPts val="3000"/>
              </a:lnSpc>
              <a:buFont typeface="Wingdings" pitchFamily="2" charset="2"/>
              <a:buChar char="§"/>
            </a:pPr>
            <a:r>
              <a:rPr lang="pl-PL" sz="24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ryzyko upraszczania i sprowadzania do pomocy społecznej</a:t>
            </a:r>
          </a:p>
          <a:p>
            <a:pPr marL="873125" lvl="3" indent="-342900" algn="l">
              <a:lnSpc>
                <a:spcPts val="3000"/>
              </a:lnSpc>
              <a:buFont typeface="Courier New" panose="02070309020205020404" pitchFamily="49" charset="0"/>
              <a:buChar char="o"/>
            </a:pPr>
            <a:endParaRPr lang="pl-PL" sz="2400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 marL="584200" lvl="2" indent="-342900" algn="l">
              <a:lnSpc>
                <a:spcPts val="3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Media (społecznościowe): uproszczenia, podatność na spory.</a:t>
            </a:r>
          </a:p>
          <a:p>
            <a:pPr marL="584200" lvl="2" indent="-342900" algn="l">
              <a:lnSpc>
                <a:spcPts val="30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Stawka:</a:t>
            </a:r>
            <a:r>
              <a:rPr lang="pl-PL" sz="24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rozpoznawalność instrumentu i jego skalowalność</a:t>
            </a:r>
          </a:p>
          <a:p>
            <a:pPr marL="361950" lvl="2" indent="-120650" algn="l">
              <a:lnSpc>
                <a:spcPts val="3000"/>
              </a:lnSpc>
            </a:pPr>
            <a:endParaRPr lang="pl-PL" sz="2400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3" name="Freeform 3" descr="Źródła i przekaźniki składające się na dynamikę analizowanych komunikatów narracyjnych: narracja medialna, narracja gminna, autonarracja SAN"/>
          <p:cNvSpPr/>
          <p:nvPr/>
        </p:nvSpPr>
        <p:spPr>
          <a:xfrm>
            <a:off x="9749419" y="718556"/>
            <a:ext cx="7807738" cy="8097203"/>
          </a:xfrm>
          <a:custGeom>
            <a:avLst/>
            <a:gdLst/>
            <a:ahLst/>
            <a:cxnLst/>
            <a:rect l="l" t="t" r="r" b="b"/>
            <a:pathLst>
              <a:path w="10410317" h="10796270">
                <a:moveTo>
                  <a:pt x="0" y="0"/>
                </a:moveTo>
                <a:lnTo>
                  <a:pt x="10410317" y="0"/>
                </a:lnTo>
                <a:lnTo>
                  <a:pt x="10410317" y="10796270"/>
                </a:lnTo>
                <a:lnTo>
                  <a:pt x="0" y="107962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8" b="-208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3" name="TextBox 23"/>
          <p:cNvSpPr txBox="1"/>
          <p:nvPr/>
        </p:nvSpPr>
        <p:spPr>
          <a:xfrm>
            <a:off x="695601" y="9427892"/>
            <a:ext cx="4727562" cy="62981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5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20386CB0-772C-01A6-5238-4CDAFB5C3EB1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6" name="TextBox 16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35</a:t>
            </a:r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382962"/>
            <a:ext cx="10042493" cy="469582"/>
          </a:xfrm>
          <a:custGeom>
            <a:avLst/>
            <a:gdLst/>
            <a:ahLst/>
            <a:cxnLst/>
            <a:rect l="l" t="t" r="r" b="b"/>
            <a:pathLst>
              <a:path w="13389990" h="626110">
                <a:moveTo>
                  <a:pt x="0" y="0"/>
                </a:moveTo>
                <a:lnTo>
                  <a:pt x="13389990" y="0"/>
                </a:lnTo>
                <a:lnTo>
                  <a:pt x="13389990" y="626110"/>
                </a:lnTo>
                <a:lnTo>
                  <a:pt x="0" y="626110"/>
                </a:lnTo>
                <a:close/>
              </a:path>
            </a:pathLst>
          </a:custGeom>
          <a:blipFill>
            <a:blip r:embed="rId5">
              <a:alphaModFix amt="0"/>
            </a:blip>
            <a:stretch>
              <a:fillRect t="-366421" b="-366413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2" name="TextBox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3543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sp>
        <p:nvSpPr>
          <p:cNvPr id="34" name="Freeform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37111"/>
            <a:ext cx="3246120" cy="76200"/>
          </a:xfrm>
          <a:custGeom>
            <a:avLst/>
            <a:gdLst/>
            <a:ahLst/>
            <a:cxnLst/>
            <a:rect l="l" t="t" r="r" b="b"/>
            <a:pathLst>
              <a:path w="4328160" h="101600">
                <a:moveTo>
                  <a:pt x="0" y="0"/>
                </a:moveTo>
                <a:lnTo>
                  <a:pt x="4328160" y="0"/>
                </a:lnTo>
                <a:lnTo>
                  <a:pt x="4328160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4" name="TextBox 24"/>
          <p:cNvSpPr txBox="1">
            <a:spLocks noGrp="1"/>
          </p:cNvSpPr>
          <p:nvPr>
            <p:ph type="title" idx="4294967295"/>
          </p:nvPr>
        </p:nvSpPr>
        <p:spPr>
          <a:xfrm>
            <a:off x="1028700" y="4354949"/>
            <a:ext cx="16230600" cy="1752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EKSPLORACJA KOMUNIKACYJNA</a:t>
            </a:r>
          </a:p>
          <a:p>
            <a:pPr marL="0" marR="0" lvl="0" indent="0" algn="ctr" defTabSz="914400" rtl="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Aptos"/>
                <a:cs typeface="Aptos"/>
                <a:sym typeface="Aptos"/>
              </a:rPr>
              <a:t>JAK MÓWIĆ O SAN JAKO "ŚCIEŻCE POŚREDNIEJ"?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95601" y="9499330"/>
            <a:ext cx="4727562" cy="34518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1800"/>
              </a:lnSpc>
            </a:pPr>
            <a:r>
              <a:rPr lang="pl-PL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29" name="TextBox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3543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sp>
        <p:nvSpPr>
          <p:cNvPr id="31" name="Freeform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29405" y="3828617"/>
            <a:ext cx="7151126" cy="76200"/>
          </a:xfrm>
          <a:custGeom>
            <a:avLst/>
            <a:gdLst/>
            <a:ahLst/>
            <a:cxnLst/>
            <a:rect l="l" t="t" r="r" b="b"/>
            <a:pathLst>
              <a:path w="9534835" h="101600">
                <a:moveTo>
                  <a:pt x="0" y="0"/>
                </a:moveTo>
                <a:lnTo>
                  <a:pt x="9534835" y="0"/>
                </a:lnTo>
                <a:lnTo>
                  <a:pt x="9534835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34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BABCBEE6-BB14-213E-1F45-ECC54B3FD243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B1FF49AC-303D-A0CB-1D41-0EE710BD1AF9}"/>
              </a:ext>
            </a:extLst>
          </p:cNvPr>
          <p:cNvSpPr txBox="1"/>
          <p:nvPr/>
        </p:nvSpPr>
        <p:spPr>
          <a:xfrm>
            <a:off x="16440369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36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506444"/>
            <a:ext cx="4727543" cy="263842"/>
          </a:xfrm>
          <a:custGeom>
            <a:avLst/>
            <a:gdLst/>
            <a:ahLst/>
            <a:cxnLst/>
            <a:rect l="l" t="t" r="r" b="b"/>
            <a:pathLst>
              <a:path w="6303391" h="351790">
                <a:moveTo>
                  <a:pt x="0" y="0"/>
                </a:moveTo>
                <a:lnTo>
                  <a:pt x="6303391" y="0"/>
                </a:lnTo>
                <a:lnTo>
                  <a:pt x="6303391" y="351790"/>
                </a:lnTo>
                <a:lnTo>
                  <a:pt x="0" y="351790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298891" b="-29889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9573B3B-C29D-B7EF-C15D-8D4A4A3FEE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62003" y="1904629"/>
            <a:ext cx="8229600" cy="1143000"/>
          </a:xfrm>
        </p:spPr>
        <p:txBody>
          <a:bodyPr>
            <a:normAutofit/>
          </a:bodyPr>
          <a:lstStyle/>
          <a:p>
            <a:r>
              <a:rPr lang="pl-PL" sz="4800" dirty="0">
                <a:latin typeface="Aptos" panose="020B0004020202020204" pitchFamily="34" charset="0"/>
              </a:rPr>
              <a:t>Wnioski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62155" y="3467100"/>
            <a:ext cx="16563699" cy="312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pl-PL" sz="4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"Wnioski z przeprowadzonej analizy wskazują na konieczność nie tylko </a:t>
            </a:r>
            <a:r>
              <a:rPr lang="pl-PL" sz="4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budowy wspólnej tożsamości narracyjnej SAN</a:t>
            </a:r>
            <a:r>
              <a:rPr lang="pl-PL" sz="4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, lecz także większej troski o projektowanie komunikacji jako </a:t>
            </a:r>
            <a:r>
              <a:rPr lang="pl-PL" sz="4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integralnej części</a:t>
            </a:r>
            <a:r>
              <a:rPr lang="pl-PL" sz="4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funkcjonowania instrumentu".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95601" y="9499330"/>
            <a:ext cx="4727562" cy="34518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1800"/>
              </a:lnSpc>
            </a:pPr>
            <a:r>
              <a:rPr lang="pl-PL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29" name="TextBox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3543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sp>
        <p:nvSpPr>
          <p:cNvPr id="31" name="Freeform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47711" y="3348428"/>
            <a:ext cx="5992559" cy="76200"/>
          </a:xfrm>
          <a:custGeom>
            <a:avLst/>
            <a:gdLst/>
            <a:ahLst/>
            <a:cxnLst/>
            <a:rect l="l" t="t" r="r" b="b"/>
            <a:pathLst>
              <a:path w="7990078" h="101600">
                <a:moveTo>
                  <a:pt x="0" y="0"/>
                </a:moveTo>
                <a:lnTo>
                  <a:pt x="7990078" y="0"/>
                </a:lnTo>
                <a:lnTo>
                  <a:pt x="7990078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34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6A15AC0D-6AB0-D6F1-45F7-B357D08E3F60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00698792-EC93-D261-9962-7E21D009BB38}"/>
              </a:ext>
            </a:extLst>
          </p:cNvPr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37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506444"/>
            <a:ext cx="4727543" cy="455295"/>
          </a:xfrm>
          <a:custGeom>
            <a:avLst/>
            <a:gdLst/>
            <a:ahLst/>
            <a:cxnLst/>
            <a:rect l="l" t="t" r="r" b="b"/>
            <a:pathLst>
              <a:path w="6303391" h="607060">
                <a:moveTo>
                  <a:pt x="0" y="0"/>
                </a:moveTo>
                <a:lnTo>
                  <a:pt x="6303391" y="0"/>
                </a:lnTo>
                <a:lnTo>
                  <a:pt x="6303391" y="607060"/>
                </a:lnTo>
                <a:lnTo>
                  <a:pt x="0" y="607060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152182" b="-152182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5" name="TextBox 25"/>
          <p:cNvSpPr txBox="1">
            <a:spLocks noGrp="1"/>
          </p:cNvSpPr>
          <p:nvPr>
            <p:ph type="title" idx="4294967295"/>
          </p:nvPr>
        </p:nvSpPr>
        <p:spPr>
          <a:xfrm>
            <a:off x="996772" y="1413872"/>
            <a:ext cx="7779753" cy="82650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 Bold"/>
                <a:ea typeface="Calibri (MS) Bold"/>
                <a:cs typeface="Calibri (MS) Bold"/>
                <a:sym typeface="Calibri (MS) Bold"/>
              </a:rPr>
              <a:t>DZIAŁANIA KOMUNIKACYJNE I KIERUNKI NARRACJI SAN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02927" y="2361209"/>
            <a:ext cx="7019986" cy="6532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4200" lvl="2" indent="-342900" algn="l">
              <a:lnSpc>
                <a:spcPts val="3240"/>
              </a:lnSpc>
              <a:buFont typeface="Courier New" panose="02070309020205020404" pitchFamily="49" charset="0"/>
              <a:buChar char="o"/>
            </a:pPr>
            <a:r>
              <a:rPr lang="pl-PL" sz="2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Budować </a:t>
            </a:r>
            <a:r>
              <a:rPr lang="pl-PL" sz="2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autonomiczną narrację SAN</a:t>
            </a:r>
            <a:r>
              <a:rPr lang="pl-PL" sz="2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:</a:t>
            </a:r>
          </a:p>
          <a:p>
            <a:pPr marL="873125" lvl="3" indent="-342900" algn="l">
              <a:lnSpc>
                <a:spcPts val="3240"/>
              </a:lnSpc>
              <a:buFont typeface="Wingdings" pitchFamily="2" charset="2"/>
              <a:buChar char="§"/>
            </a:pPr>
            <a:r>
              <a:rPr lang="pl-PL" sz="2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Edukacyjną (czym SAN są i czym nie są)</a:t>
            </a:r>
          </a:p>
          <a:p>
            <a:pPr marL="873125" lvl="3" indent="-342900" algn="l">
              <a:lnSpc>
                <a:spcPts val="3240"/>
              </a:lnSpc>
              <a:buFont typeface="Wingdings" pitchFamily="2" charset="2"/>
              <a:buChar char="§"/>
            </a:pPr>
            <a:r>
              <a:rPr lang="pl-PL" sz="2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Odróżniającą od najmu gminnego i rynkowego, pomocy społeczne</a:t>
            </a:r>
          </a:p>
          <a:p>
            <a:pPr marL="873125" lvl="3" indent="-342900" algn="l">
              <a:lnSpc>
                <a:spcPts val="3240"/>
              </a:lnSpc>
              <a:buFont typeface="Wingdings" pitchFamily="2" charset="2"/>
              <a:buChar char="§"/>
            </a:pPr>
            <a:r>
              <a:rPr lang="pl-PL" sz="2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Odporną na zmiany władz centralnych i samorządowych</a:t>
            </a:r>
          </a:p>
          <a:p>
            <a:pPr marL="873062" lvl="3" indent="-342900" algn="l">
              <a:lnSpc>
                <a:spcPts val="3240"/>
              </a:lnSpc>
              <a:buFont typeface="Wingdings" pitchFamily="2" charset="2"/>
              <a:buChar char="§"/>
            </a:pPr>
            <a:r>
              <a:rPr lang="pl-PL" sz="2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Określając grupy docelowe i dopasowując komunikaty</a:t>
            </a:r>
          </a:p>
          <a:p>
            <a:pPr marL="584200" lvl="2" indent="-342900" algn="l">
              <a:lnSpc>
                <a:spcPts val="3240"/>
              </a:lnSpc>
              <a:buFont typeface="Courier New" panose="02070309020205020404" pitchFamily="49" charset="0"/>
              <a:buChar char="o"/>
            </a:pPr>
            <a:r>
              <a:rPr lang="pl-PL" sz="2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Pozycjonować SAN jako: </a:t>
            </a:r>
          </a:p>
          <a:p>
            <a:pPr marL="873125" lvl="3" indent="-342900" algn="l">
              <a:lnSpc>
                <a:spcPts val="3240"/>
              </a:lnSpc>
              <a:buFont typeface="Wingdings" pitchFamily="2" charset="2"/>
              <a:buChar char="§"/>
            </a:pPr>
            <a:r>
              <a:rPr lang="pl-PL" sz="2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"Ścieżkę pośrednią"</a:t>
            </a:r>
          </a:p>
          <a:p>
            <a:pPr marL="873125" lvl="3" indent="-342900" algn="l">
              <a:lnSpc>
                <a:spcPts val="3240"/>
              </a:lnSpc>
              <a:buFont typeface="Wingdings" pitchFamily="2" charset="2"/>
              <a:buChar char="§"/>
            </a:pPr>
            <a:r>
              <a:rPr lang="pl-PL" sz="2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Stabilne pośrednictwo najmu, z korzyściami dla lokatorów </a:t>
            </a:r>
          </a:p>
          <a:p>
            <a:pPr marL="873125" lvl="3" indent="-342900" algn="l">
              <a:lnSpc>
                <a:spcPts val="3240"/>
              </a:lnSpc>
              <a:buFont typeface="Wingdings" pitchFamily="2" charset="2"/>
              <a:buChar char="§"/>
            </a:pPr>
            <a:r>
              <a:rPr lang="pl-PL" sz="2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i właścicieli</a:t>
            </a:r>
          </a:p>
          <a:p>
            <a:pPr marL="873062" lvl="3" indent="-342900" algn="l">
              <a:lnSpc>
                <a:spcPts val="3240"/>
              </a:lnSpc>
              <a:buFont typeface="Wingdings" pitchFamily="2" charset="2"/>
              <a:buChar char="§"/>
            </a:pPr>
            <a:r>
              <a:rPr lang="pl-PL" sz="2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Element nowoczesnej polityki mieszkaniowej</a:t>
            </a:r>
          </a:p>
          <a:p>
            <a:pPr marL="584200" lvl="2" indent="-342900" algn="l">
              <a:lnSpc>
                <a:spcPts val="3240"/>
              </a:lnSpc>
              <a:buFont typeface="Courier New" panose="02070309020205020404" pitchFamily="49" charset="0"/>
              <a:buChar char="o"/>
            </a:pPr>
            <a:r>
              <a:rPr lang="pl-PL" sz="2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Planować świadomą komunikację, </a:t>
            </a:r>
            <a:r>
              <a:rPr lang="pl-PL" sz="2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określić grupy docelowe </a:t>
            </a:r>
          </a:p>
          <a:p>
            <a:pPr marL="584200" lvl="2" indent="-342900" algn="l">
              <a:lnSpc>
                <a:spcPts val="3240"/>
              </a:lnSpc>
              <a:buFont typeface="Courier New" panose="02070309020205020404" pitchFamily="49" charset="0"/>
              <a:buChar char="o"/>
            </a:pPr>
            <a:r>
              <a:rPr lang="pl-PL" sz="2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i kanały; testować</a:t>
            </a:r>
          </a:p>
          <a:p>
            <a:pPr marL="584200" lvl="2" indent="-342900" algn="l">
              <a:lnSpc>
                <a:spcPts val="3240"/>
              </a:lnSpc>
              <a:buFont typeface="Courier New" panose="02070309020205020404" pitchFamily="49" charset="0"/>
              <a:buChar char="o"/>
            </a:pPr>
            <a:r>
              <a:rPr lang="pl-PL" sz="2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Potrzeba centralnego podmiotu-kompasu</a:t>
            </a:r>
          </a:p>
        </p:txBody>
      </p:sp>
      <p:sp>
        <p:nvSpPr>
          <p:cNvPr id="3" name="Freeform 3" descr="Diagram rozgałęziony przedstawiający typy narracji i profili komunikacyjnych. Centralny węzeł „Narracja SAN?&quot; (pomarańczowy) rozgałęzia się w trzech kierunkach: ku górze — profil edukacyjny (niebieski); ku prawemu dolnemu rogu — „Narracja gminna (komunalna)&quot; (pomarańczowy), z której wynika profil informacyjny (niebieski); ku lewemu dolnemu rogu — „Narracja rynkowa&quot; (pomarańczowy), z której wynika profil promocyjny (niebieski)."/>
          <p:cNvSpPr/>
          <p:nvPr/>
        </p:nvSpPr>
        <p:spPr>
          <a:xfrm>
            <a:off x="6977834" y="2702423"/>
            <a:ext cx="10285952" cy="4882154"/>
          </a:xfrm>
          <a:custGeom>
            <a:avLst/>
            <a:gdLst/>
            <a:ahLst/>
            <a:cxnLst/>
            <a:rect l="l" t="t" r="r" b="b"/>
            <a:pathLst>
              <a:path w="13714603" h="6509539">
                <a:moveTo>
                  <a:pt x="0" y="0"/>
                </a:moveTo>
                <a:lnTo>
                  <a:pt x="13714603" y="0"/>
                </a:lnTo>
                <a:lnTo>
                  <a:pt x="13714603" y="6509539"/>
                </a:lnTo>
                <a:lnTo>
                  <a:pt x="0" y="65095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5" t="-971" b="-826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5" name="TextBox 35"/>
          <p:cNvSpPr txBox="1"/>
          <p:nvPr/>
        </p:nvSpPr>
        <p:spPr>
          <a:xfrm>
            <a:off x="13308262" y="7534565"/>
            <a:ext cx="3080742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pl-PL" sz="2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Źródło: opracowanie własne</a:t>
            </a:r>
          </a:p>
        </p:txBody>
      </p:sp>
      <p:sp>
        <p:nvSpPr>
          <p:cNvPr id="31" name="Freeform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368675"/>
            <a:ext cx="10042511" cy="483832"/>
          </a:xfrm>
          <a:custGeom>
            <a:avLst/>
            <a:gdLst/>
            <a:ahLst/>
            <a:cxnLst/>
            <a:rect l="l" t="t" r="r" b="b"/>
            <a:pathLst>
              <a:path w="13390015" h="645109">
                <a:moveTo>
                  <a:pt x="0" y="0"/>
                </a:moveTo>
                <a:lnTo>
                  <a:pt x="13390015" y="0"/>
                </a:lnTo>
                <a:lnTo>
                  <a:pt x="13390015" y="645109"/>
                </a:lnTo>
                <a:lnTo>
                  <a:pt x="0" y="645109"/>
                </a:lnTo>
                <a:close/>
              </a:path>
            </a:pathLst>
          </a:custGeom>
          <a:blipFill>
            <a:blip r:embed="rId5">
              <a:alphaModFix amt="0"/>
            </a:blip>
            <a:stretch>
              <a:fillRect t="-354435" b="-354435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3" name="TextBox 23"/>
          <p:cNvSpPr txBox="1"/>
          <p:nvPr/>
        </p:nvSpPr>
        <p:spPr>
          <a:xfrm>
            <a:off x="695601" y="9427892"/>
            <a:ext cx="4727562" cy="62981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2" name="TextBox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3543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sp>
        <p:nvSpPr>
          <p:cNvPr id="34" name="Freeform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37111"/>
            <a:ext cx="3246120" cy="76200"/>
          </a:xfrm>
          <a:custGeom>
            <a:avLst/>
            <a:gdLst/>
            <a:ahLst/>
            <a:cxnLst/>
            <a:rect l="l" t="t" r="r" b="b"/>
            <a:pathLst>
              <a:path w="4328160" h="101600">
                <a:moveTo>
                  <a:pt x="0" y="0"/>
                </a:moveTo>
                <a:lnTo>
                  <a:pt x="4328160" y="0"/>
                </a:lnTo>
                <a:lnTo>
                  <a:pt x="4328160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36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0CC3FA81-F25C-405C-3CFF-1D52902CA3E2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6" name="TextBox 16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38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506444"/>
            <a:ext cx="4727543" cy="263842"/>
          </a:xfrm>
          <a:custGeom>
            <a:avLst/>
            <a:gdLst/>
            <a:ahLst/>
            <a:cxnLst/>
            <a:rect l="l" t="t" r="r" b="b"/>
            <a:pathLst>
              <a:path w="6303391" h="351790">
                <a:moveTo>
                  <a:pt x="0" y="0"/>
                </a:moveTo>
                <a:lnTo>
                  <a:pt x="6303391" y="0"/>
                </a:lnTo>
                <a:lnTo>
                  <a:pt x="6303391" y="351790"/>
                </a:lnTo>
                <a:lnTo>
                  <a:pt x="0" y="351790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298891" b="-29889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4" name="TextBox 24"/>
          <p:cNvSpPr txBox="1">
            <a:spLocks noGrp="1"/>
          </p:cNvSpPr>
          <p:nvPr>
            <p:ph type="title" idx="4294967295"/>
          </p:nvPr>
        </p:nvSpPr>
        <p:spPr>
          <a:xfrm>
            <a:off x="3278326" y="5082224"/>
            <a:ext cx="11731348" cy="6017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5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KLUCZOWE REKOMENDACJE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95601" y="9499330"/>
            <a:ext cx="4727562" cy="34518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1800"/>
              </a:lnSpc>
            </a:pPr>
            <a:r>
              <a:rPr lang="pl-PL" sz="2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26" name="Freeform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382962"/>
            <a:ext cx="10042493" cy="469582"/>
          </a:xfrm>
          <a:custGeom>
            <a:avLst/>
            <a:gdLst/>
            <a:ahLst/>
            <a:cxnLst/>
            <a:rect l="l" t="t" r="r" b="b"/>
            <a:pathLst>
              <a:path w="13389990" h="626110">
                <a:moveTo>
                  <a:pt x="0" y="0"/>
                </a:moveTo>
                <a:lnTo>
                  <a:pt x="13389990" y="0"/>
                </a:lnTo>
                <a:lnTo>
                  <a:pt x="13389990" y="626110"/>
                </a:lnTo>
                <a:lnTo>
                  <a:pt x="0" y="626110"/>
                </a:lnTo>
                <a:close/>
              </a:path>
            </a:pathLst>
          </a:custGeom>
          <a:blipFill>
            <a:blip r:embed="rId4">
              <a:alphaModFix amt="0"/>
            </a:blip>
            <a:stretch>
              <a:fillRect t="-366421" b="-366413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9" name="TextBox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3543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sp>
        <p:nvSpPr>
          <p:cNvPr id="31" name="Freeform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55995" y="4201487"/>
            <a:ext cx="6176010" cy="76200"/>
          </a:xfrm>
          <a:custGeom>
            <a:avLst/>
            <a:gdLst/>
            <a:ahLst/>
            <a:cxnLst/>
            <a:rect l="l" t="t" r="r" b="b"/>
            <a:pathLst>
              <a:path w="8234680" h="101600">
                <a:moveTo>
                  <a:pt x="0" y="0"/>
                </a:moveTo>
                <a:lnTo>
                  <a:pt x="8234680" y="0"/>
                </a:lnTo>
                <a:lnTo>
                  <a:pt x="8234680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34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DB041D02-D330-0737-181D-C5976239A562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6" name="TextBox 16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39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20105" y="-278463"/>
            <a:ext cx="19328169" cy="10891282"/>
          </a:xfrm>
          <a:custGeom>
            <a:avLst/>
            <a:gdLst/>
            <a:ahLst/>
            <a:cxnLst/>
            <a:rect l="l" t="t" r="r" b="b"/>
            <a:pathLst>
              <a:path w="24476202" h="13792161">
                <a:moveTo>
                  <a:pt x="0" y="0"/>
                </a:moveTo>
                <a:lnTo>
                  <a:pt x="24476202" y="0"/>
                </a:lnTo>
                <a:lnTo>
                  <a:pt x="24476202" y="13792161"/>
                </a:lnTo>
                <a:lnTo>
                  <a:pt x="0" y="137921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r="-11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0"/>
            <a:ext cx="5269652" cy="1588060"/>
          </a:xfrm>
          <a:custGeom>
            <a:avLst/>
            <a:gdLst/>
            <a:ahLst/>
            <a:cxnLst/>
            <a:rect l="l" t="t" r="r" b="b"/>
            <a:pathLst>
              <a:path w="7040886" h="2121838">
                <a:moveTo>
                  <a:pt x="0" y="0"/>
                </a:moveTo>
                <a:lnTo>
                  <a:pt x="7040886" y="0"/>
                </a:lnTo>
                <a:lnTo>
                  <a:pt x="7040886" y="2121838"/>
                </a:lnTo>
                <a:lnTo>
                  <a:pt x="0" y="2121838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805472"/>
            <a:ext cx="18360104" cy="1491805"/>
          </a:xfrm>
          <a:custGeom>
            <a:avLst/>
            <a:gdLst/>
            <a:ahLst/>
            <a:cxnLst/>
            <a:rect l="l" t="t" r="r" b="b"/>
            <a:pathLst>
              <a:path w="24480138" h="1989074">
                <a:moveTo>
                  <a:pt x="0" y="0"/>
                </a:moveTo>
                <a:lnTo>
                  <a:pt x="24480138" y="0"/>
                </a:lnTo>
                <a:lnTo>
                  <a:pt x="24480138" y="1989074"/>
                </a:lnTo>
                <a:lnTo>
                  <a:pt x="0" y="1989074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4400">
            <a:off x="686928" y="8047615"/>
            <a:ext cx="4968077" cy="195664"/>
          </a:xfrm>
          <a:custGeom>
            <a:avLst/>
            <a:gdLst/>
            <a:ahLst/>
            <a:cxnLst/>
            <a:rect l="l" t="t" r="r" b="b"/>
            <a:pathLst>
              <a:path w="6624103" h="260885">
                <a:moveTo>
                  <a:pt x="49549" y="159271"/>
                </a:moveTo>
                <a:lnTo>
                  <a:pt x="6572015" y="13"/>
                </a:lnTo>
                <a:cubicBezTo>
                  <a:pt x="6600082" y="-622"/>
                  <a:pt x="6623322" y="21476"/>
                  <a:pt x="6624084" y="49543"/>
                </a:cubicBezTo>
                <a:cubicBezTo>
                  <a:pt x="6624846" y="77610"/>
                  <a:pt x="6602621" y="100851"/>
                  <a:pt x="6574555" y="101613"/>
                </a:cubicBezTo>
                <a:lnTo>
                  <a:pt x="52089" y="260871"/>
                </a:lnTo>
                <a:cubicBezTo>
                  <a:pt x="24022" y="261506"/>
                  <a:pt x="781" y="239408"/>
                  <a:pt x="19" y="211341"/>
                </a:cubicBezTo>
                <a:cubicBezTo>
                  <a:pt x="-743" y="183274"/>
                  <a:pt x="21482" y="160033"/>
                  <a:pt x="49549" y="159271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2" name="Freeform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908035"/>
            <a:ext cx="11919603" cy="6064209"/>
          </a:xfrm>
          <a:custGeom>
            <a:avLst/>
            <a:gdLst/>
            <a:ahLst/>
            <a:cxnLst/>
            <a:rect l="l" t="t" r="r" b="b"/>
            <a:pathLst>
              <a:path w="3139319" h="1597158">
                <a:moveTo>
                  <a:pt x="0" y="0"/>
                </a:moveTo>
                <a:lnTo>
                  <a:pt x="3139319" y="0"/>
                </a:lnTo>
                <a:lnTo>
                  <a:pt x="3139319" y="1597158"/>
                </a:lnTo>
                <a:lnTo>
                  <a:pt x="0" y="1597158"/>
                </a:lnTo>
                <a:close/>
              </a:path>
            </a:pathLst>
          </a:custGeom>
          <a:solidFill>
            <a:srgbClr val="1A3257">
              <a:alpha val="58824"/>
            </a:srgbClr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4" name="Freeform 13" descr="Logo Krajowego Zasobu Nieruchomości przedstawiające stylizowany kontur domu w kolorach szarym i czerwonym oraz napis „Krajowy Zasób Nieruchomości” i skrót „KZN”.">
            <a:extLst>
              <a:ext uri="{FF2B5EF4-FFF2-40B4-BE49-F238E27FC236}">
                <a16:creationId xmlns:a16="http://schemas.microsoft.com/office/drawing/2014/main" id="{4D940401-45A4-C620-7186-3D94FC29449A}"/>
              </a:ext>
            </a:extLst>
          </p:cNvPr>
          <p:cNvSpPr/>
          <p:nvPr/>
        </p:nvSpPr>
        <p:spPr>
          <a:xfrm>
            <a:off x="880658" y="467582"/>
            <a:ext cx="2290286" cy="656177"/>
          </a:xfrm>
          <a:custGeom>
            <a:avLst/>
            <a:gdLst/>
            <a:ahLst/>
            <a:cxnLst/>
            <a:rect l="l" t="t" r="r" b="b"/>
            <a:pathLst>
              <a:path w="3053715" h="874903">
                <a:moveTo>
                  <a:pt x="0" y="0"/>
                </a:moveTo>
                <a:lnTo>
                  <a:pt x="3053715" y="0"/>
                </a:lnTo>
                <a:lnTo>
                  <a:pt x="3053715" y="874903"/>
                </a:lnTo>
                <a:lnTo>
                  <a:pt x="0" y="8749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1" r="-1" b="-34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7" name="Freeform 9" descr="Logo Instytutu Rozwoju Miast i Regionów (IRMiR) – geometryczny znak w odcieniach niebieskiego symbolizujący zabudowę miejską oraz nazwa instytucji w kolorze granatowym.">
            <a:extLst>
              <a:ext uri="{FF2B5EF4-FFF2-40B4-BE49-F238E27FC236}">
                <a16:creationId xmlns:a16="http://schemas.microsoft.com/office/drawing/2014/main" id="{60DBB309-F791-A864-599C-9ADDA1BFB0B2}"/>
              </a:ext>
            </a:extLst>
          </p:cNvPr>
          <p:cNvSpPr/>
          <p:nvPr/>
        </p:nvSpPr>
        <p:spPr>
          <a:xfrm>
            <a:off x="3365016" y="314582"/>
            <a:ext cx="2291810" cy="962215"/>
          </a:xfrm>
          <a:custGeom>
            <a:avLst/>
            <a:gdLst/>
            <a:ahLst/>
            <a:cxnLst/>
            <a:rect l="l" t="t" r="r" b="b"/>
            <a:pathLst>
              <a:path w="3055747" h="1282954">
                <a:moveTo>
                  <a:pt x="0" y="0"/>
                </a:moveTo>
                <a:lnTo>
                  <a:pt x="3055747" y="0"/>
                </a:lnTo>
                <a:lnTo>
                  <a:pt x="3055747" y="1282954"/>
                </a:lnTo>
                <a:lnTo>
                  <a:pt x="0" y="1282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4" b="-14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695601" y="2180766"/>
            <a:ext cx="11234484" cy="29864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OŚRODEK ROZWOJU NAJMU SPOŁECZNEGO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85119" y="5057775"/>
            <a:ext cx="11234484" cy="3255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Ośrodek będzie:​</a:t>
            </a:r>
          </a:p>
          <a:p>
            <a:pPr marL="431801" lvl="1" indent="-215900" algn="l">
              <a:lnSpc>
                <a:spcPts val="3240"/>
              </a:lnSpc>
              <a:buFont typeface="Arial"/>
              <a:buChar char="•"/>
            </a:pP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Pomagał gminom tworzyć, prowadzić i rozwijać społeczne agencje najmu (SAN). Wsparcie obejmie również te gminy, które już wcześniej założyły SAN.​</a:t>
            </a:r>
          </a:p>
          <a:p>
            <a:pPr marL="431801" lvl="1" indent="-215900" algn="l">
              <a:lnSpc>
                <a:spcPts val="3240"/>
              </a:lnSpc>
              <a:buFont typeface="Arial"/>
              <a:buChar char="•"/>
            </a:pP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Przygotowywał analizy potencjału rozwoju SAN w mieście, obejmujące m.in. szacowanie liczby pustostanów oraz identyfikację grup społecznych wymagających wsparcia w zaspokajaniu potrzeb mieszkaniowych.</a:t>
            </a:r>
          </a:p>
          <a:p>
            <a:pPr marL="431801" lvl="1" indent="-215900" algn="l">
              <a:lnSpc>
                <a:spcPts val="3240"/>
              </a:lnSpc>
              <a:buFont typeface="Arial"/>
              <a:buChar char="•"/>
            </a:pP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Oferował wsparcie doradcze, w obszarze technicznym, formalnym, prawnym i podatkowym.​</a:t>
            </a:r>
          </a:p>
          <a:p>
            <a:pPr algn="l">
              <a:lnSpc>
                <a:spcPts val="3240"/>
              </a:lnSpc>
            </a:pPr>
            <a:endParaRPr lang="pl-PL" sz="2000" dirty="0">
              <a:solidFill>
                <a:srgbClr val="FFFFFF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95601" y="9354216"/>
            <a:ext cx="4727562" cy="47596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59"/>
              </a:lnSpc>
            </a:pPr>
            <a:r>
              <a:rPr lang="pl-PL" sz="17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5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ADB5FC15-03FB-21C3-D8E1-0CA936A12316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1" name="TextBox 3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6354368" y="9442181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4" name="TextBox 24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01897" y="1526886"/>
            <a:ext cx="7545591" cy="45084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KLUCZOWE REKOMENDACJE 1/2</a:t>
            </a:r>
          </a:p>
        </p:txBody>
      </p:sp>
      <p:sp>
        <p:nvSpPr>
          <p:cNvPr id="26" name="Freeform 26" descr=" Tabela pięciu obszarów problemowych z rekomendacjami i warunkami odporności.&#10;Obszar 1 — Umiejscowienie SAN w polityce publicznej. Rekomendacja: zapewnienie elastycznego zakotwiczenia SAN w polityce mieszkaniowej jako instrumentu pośredniczącego. Warunki odporności: akcentowanie funkcji, a nie sektora; unikanie sztywnego przypisania tylko do polityki społecznej.&#10;Obszar 2 — Ramy systemowe i standaryzacja. Rekomendacja: opracowanie krajowych ram wdrożeniowych obejmujących standardy minimalne przy zachowaniu lokalnej elastyczności. Warunki odporności: standaryzacja ram i procesów, a nie grup docelowych; unikanie jednego, sztywnego wzorca SAN.&#10;Obszar 3 — Logika finansowania. Rekomendacja: stopniowe odchodzenie od logiki projektowej na rzecz stabilnych mechanizmów finansowania podstawowej działalności. Warunki odporności: rozdzielenie strumieni finansowania operacyjnego od finansowania usług.&#10;Obszar 4 — Minimalna efektywna skala (MES). Rekomendacja: projektowanie SAN w oparciu o świadome kształtowanie struktury portfela i skali, a nie tylko bilansowanie finansowe. Warunki odporności: mała skala portfela zwiększa wrażliwość na szoki operacyjne; konieczne bufory finansowe.&#10;Obszar 5 — Przejście z pilotażu do operacyjności. Rekomendacja: wypracowanie modelu wyjścia z fazy pilotażowej, uwzględniającego kryteria skali oraz stabilności finansowej. Warunki odporności: nie każdy SAN musi osiągać tę samą skalę — kryteria powinny być relatywne, a nie absolutne."/>
          <p:cNvSpPr/>
          <p:nvPr/>
        </p:nvSpPr>
        <p:spPr>
          <a:xfrm>
            <a:off x="1105757" y="2082508"/>
            <a:ext cx="16267843" cy="6720367"/>
          </a:xfrm>
          <a:custGeom>
            <a:avLst/>
            <a:gdLst/>
            <a:ahLst/>
            <a:cxnLst/>
            <a:rect l="l" t="t" r="r" b="b"/>
            <a:pathLst>
              <a:path w="21435313" h="9235217">
                <a:moveTo>
                  <a:pt x="0" y="0"/>
                </a:moveTo>
                <a:lnTo>
                  <a:pt x="21435313" y="0"/>
                </a:lnTo>
                <a:lnTo>
                  <a:pt x="21435313" y="9235217"/>
                </a:lnTo>
                <a:lnTo>
                  <a:pt x="0" y="92352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436" b="-9799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1" name="TextBox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3543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sp>
        <p:nvSpPr>
          <p:cNvPr id="33" name="Freeform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37111"/>
            <a:ext cx="3246120" cy="76200"/>
          </a:xfrm>
          <a:custGeom>
            <a:avLst/>
            <a:gdLst/>
            <a:ahLst/>
            <a:cxnLst/>
            <a:rect l="l" t="t" r="r" b="b"/>
            <a:pathLst>
              <a:path w="4328160" h="101600">
                <a:moveTo>
                  <a:pt x="0" y="0"/>
                </a:moveTo>
                <a:lnTo>
                  <a:pt x="4328160" y="0"/>
                </a:lnTo>
                <a:lnTo>
                  <a:pt x="4328160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1" name="TextBox 21"/>
          <p:cNvSpPr txBox="1"/>
          <p:nvPr/>
        </p:nvSpPr>
        <p:spPr>
          <a:xfrm>
            <a:off x="695601" y="9427892"/>
            <a:ext cx="4727562" cy="62981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4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20E8A9CC-F08D-9B94-C571-254EAD06004A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4" name="TextBox 14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40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B82C7-666A-D066-4B60-23CE8027E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914FCC9B-0E13-E6FA-979B-CC2774B70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4" r="-38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F593837-882E-5A08-20DA-DE109E589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274D5EB9-A139-86BA-DBC4-BBC1D886395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01897" y="1526886"/>
            <a:ext cx="7545591" cy="52674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2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KLUCZOWE REKOMENDACJE 2/2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47DDF80F-8851-4569-2479-65A09E567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354387"/>
            <a:ext cx="10042512" cy="49812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9"/>
              </a:lnSpc>
            </a:pPr>
            <a:r>
              <a:rPr lang="pl-PL" sz="184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</a:t>
            </a:r>
            <a:r>
              <a:rPr lang="pl-PL" sz="184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Społeczne agencje najmu w Polsce – wyzwania i szanse rozwoju</a:t>
            </a:r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6B65663F-7B4F-720A-9EEB-1677233B0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037111"/>
            <a:ext cx="3246120" cy="76200"/>
          </a:xfrm>
          <a:custGeom>
            <a:avLst/>
            <a:gdLst/>
            <a:ahLst/>
            <a:cxnLst/>
            <a:rect l="l" t="t" r="r" b="b"/>
            <a:pathLst>
              <a:path w="4328160" h="101600">
                <a:moveTo>
                  <a:pt x="0" y="0"/>
                </a:moveTo>
                <a:lnTo>
                  <a:pt x="4328160" y="0"/>
                </a:lnTo>
                <a:lnTo>
                  <a:pt x="4328160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" name="Freeform 26" descr="Ciąg dalszy tabeli obszarów problemowych z rekomendacjami i warunkami odporności (obszary 6–10).&#10;&#10;Obszar 6 — SAN a system usług społecznych. Rekomendacja: traktowanie SAN jako infrastruktury umożliwiającej świadczenie usług, a nie jako ich głównego dostawcy. Warunki odporności: wyraźne oddzielenie stabilności najmu od warunkowości otrzymywanego wsparcia.&#10;&#10;Obszar 7 — Deinstytucjonalizacja i standardy. Rekomendacja: rozwijanie SAN ze wsparciem w oparciu o standardy dobrowolności i sprawczości lokatorów. Warunki odporności: standaryzacja jakości i zasad relacji, a nie intensywności wsparcia.&#10;&#10;Obszar 8 — Przewidywalny najem. Rekomendacja: traktowanie ustabilizowanego czasowo najmu jako punktu wyjścia do pracy nad samodzielnością. Warunki odporności: podejście spójne z „Najpierw Mieszkanie&quot;; wymaga zabezpieczenia finansowego ryzyk.&#10;&#10;Obszar 9 — Relacje z właścicielami prywatnymi. Rekomendacja: wzmocnienie i czytelne opisanie pakietu zachęt oraz mechanizmów ograniczania ryzyka dla właścicieli. Warunki odporności: komunikowanie realnych mechanizmów zabezpieczeń, a nie tylko ogólnych obietnic.&#10;&#10;Obszar 10 — Operacyjność i obciążenia. Rekomendacja: uproszczenie i standaryzacja kluczowych procesów operacyjnych oraz wymogów formalnych. Warunki odporności: uproszczenie nie może oznaczać deregulacji; zachowanie pełnej przejrzystości.">
            <a:extLst>
              <a:ext uri="{FF2B5EF4-FFF2-40B4-BE49-F238E27FC236}">
                <a16:creationId xmlns:a16="http://schemas.microsoft.com/office/drawing/2014/main" id="{4EA9B6B9-0798-EC33-08C7-42839C742D26}"/>
              </a:ext>
            </a:extLst>
          </p:cNvPr>
          <p:cNvSpPr/>
          <p:nvPr/>
        </p:nvSpPr>
        <p:spPr>
          <a:xfrm>
            <a:off x="769576" y="1983046"/>
            <a:ext cx="17209390" cy="6740778"/>
          </a:xfrm>
          <a:custGeom>
            <a:avLst/>
            <a:gdLst/>
            <a:ahLst/>
            <a:cxnLst/>
            <a:rect l="l" t="t" r="r" b="b"/>
            <a:pathLst>
              <a:path w="21085938" h="8259191">
                <a:moveTo>
                  <a:pt x="0" y="0"/>
                </a:moveTo>
                <a:lnTo>
                  <a:pt x="21085938" y="0"/>
                </a:lnTo>
                <a:lnTo>
                  <a:pt x="21085938" y="8259191"/>
                </a:lnTo>
                <a:lnTo>
                  <a:pt x="0" y="82591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4147" b="-19536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BC78DC3E-C980-46F1-E965-C63B95EA6526}"/>
              </a:ext>
            </a:extLst>
          </p:cNvPr>
          <p:cNvSpPr txBox="1"/>
          <p:nvPr/>
        </p:nvSpPr>
        <p:spPr>
          <a:xfrm>
            <a:off x="695601" y="9427892"/>
            <a:ext cx="4727562" cy="62981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4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58174D73-284E-C99A-6689-90B779B90472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A8B2394B-2D3F-8084-46F7-8F5B2F05F80D}"/>
              </a:ext>
            </a:extLst>
          </p:cNvPr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7221293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601" y="-12144"/>
            <a:ext cx="18357152" cy="10299097"/>
          </a:xfrm>
          <a:custGeom>
            <a:avLst/>
            <a:gdLst/>
            <a:ahLst/>
            <a:cxnLst/>
            <a:rect l="l" t="t" r="r" b="b"/>
            <a:pathLst>
              <a:path w="24476202" h="13732129">
                <a:moveTo>
                  <a:pt x="0" y="0"/>
                </a:moveTo>
                <a:lnTo>
                  <a:pt x="24476202" y="0"/>
                </a:lnTo>
                <a:lnTo>
                  <a:pt x="24476202" y="13732129"/>
                </a:lnTo>
                <a:lnTo>
                  <a:pt x="0" y="137321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7" b="-107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0"/>
            <a:ext cx="4972526" cy="1949291"/>
          </a:xfrm>
          <a:custGeom>
            <a:avLst/>
            <a:gdLst/>
            <a:ahLst/>
            <a:cxnLst/>
            <a:rect l="l" t="t" r="r" b="b"/>
            <a:pathLst>
              <a:path w="6630035" h="2599055">
                <a:moveTo>
                  <a:pt x="0" y="0"/>
                </a:moveTo>
                <a:lnTo>
                  <a:pt x="6630035" y="0"/>
                </a:lnTo>
                <a:lnTo>
                  <a:pt x="6630035" y="2599055"/>
                </a:lnTo>
                <a:lnTo>
                  <a:pt x="0" y="2599055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805472"/>
            <a:ext cx="18360103" cy="1491806"/>
          </a:xfrm>
          <a:custGeom>
            <a:avLst/>
            <a:gdLst/>
            <a:ahLst/>
            <a:cxnLst/>
            <a:rect l="l" t="t" r="r" b="b"/>
            <a:pathLst>
              <a:path w="24480138" h="1989074">
                <a:moveTo>
                  <a:pt x="0" y="0"/>
                </a:moveTo>
                <a:lnTo>
                  <a:pt x="24480138" y="0"/>
                </a:lnTo>
                <a:lnTo>
                  <a:pt x="24480138" y="1989074"/>
                </a:lnTo>
                <a:lnTo>
                  <a:pt x="0" y="1989074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2400" y="2247900"/>
            <a:ext cx="11919604" cy="5401456"/>
          </a:xfrm>
          <a:custGeom>
            <a:avLst/>
            <a:gdLst/>
            <a:ahLst/>
            <a:cxnLst/>
            <a:rect l="l" t="t" r="r" b="b"/>
            <a:pathLst>
              <a:path w="11919604" h="5401456">
                <a:moveTo>
                  <a:pt x="0" y="0"/>
                </a:moveTo>
                <a:lnTo>
                  <a:pt x="11919604" y="0"/>
                </a:lnTo>
                <a:lnTo>
                  <a:pt x="11919604" y="5401456"/>
                </a:lnTo>
                <a:lnTo>
                  <a:pt x="0" y="54014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8" name="Freeform 13" descr="Logo Krajowego Zasobu Nieruchomości przedstawiające stylizowany kontur domu w kolorach szarym i czerwonym oraz napis „Krajowy Zasób Nieruchomości” i skrót „KZN”.">
            <a:extLst>
              <a:ext uri="{FF2B5EF4-FFF2-40B4-BE49-F238E27FC236}">
                <a16:creationId xmlns:a16="http://schemas.microsoft.com/office/drawing/2014/main" id="{A2E64CD5-FCB6-86E6-7473-D7260A779BF7}"/>
              </a:ext>
            </a:extLst>
          </p:cNvPr>
          <p:cNvSpPr/>
          <p:nvPr/>
        </p:nvSpPr>
        <p:spPr>
          <a:xfrm>
            <a:off x="880658" y="467582"/>
            <a:ext cx="2290286" cy="656177"/>
          </a:xfrm>
          <a:custGeom>
            <a:avLst/>
            <a:gdLst/>
            <a:ahLst/>
            <a:cxnLst/>
            <a:rect l="l" t="t" r="r" b="b"/>
            <a:pathLst>
              <a:path w="3053715" h="874903">
                <a:moveTo>
                  <a:pt x="0" y="0"/>
                </a:moveTo>
                <a:lnTo>
                  <a:pt x="3053715" y="0"/>
                </a:lnTo>
                <a:lnTo>
                  <a:pt x="3053715" y="874903"/>
                </a:lnTo>
                <a:lnTo>
                  <a:pt x="0" y="87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1" r="-1" b="-34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9" name="Freeform 9" descr="Logo Instytutu Rozwoju Miast i Regionów (IRMiR) – geometryczny znak w odcieniach niebieskiego symbolizujący zabudowę miejską oraz nazwa instytucji w kolorze granatowym.">
            <a:extLst>
              <a:ext uri="{FF2B5EF4-FFF2-40B4-BE49-F238E27FC236}">
                <a16:creationId xmlns:a16="http://schemas.microsoft.com/office/drawing/2014/main" id="{905EC7B6-CC4B-2EE9-8078-965E5B33B9B0}"/>
              </a:ext>
            </a:extLst>
          </p:cNvPr>
          <p:cNvSpPr/>
          <p:nvPr/>
        </p:nvSpPr>
        <p:spPr>
          <a:xfrm>
            <a:off x="3365016" y="314582"/>
            <a:ext cx="2291810" cy="962215"/>
          </a:xfrm>
          <a:custGeom>
            <a:avLst/>
            <a:gdLst/>
            <a:ahLst/>
            <a:cxnLst/>
            <a:rect l="l" t="t" r="r" b="b"/>
            <a:pathLst>
              <a:path w="3055747" h="1282954">
                <a:moveTo>
                  <a:pt x="0" y="0"/>
                </a:moveTo>
                <a:lnTo>
                  <a:pt x="3055747" y="0"/>
                </a:lnTo>
                <a:lnTo>
                  <a:pt x="3055747" y="1282954"/>
                </a:lnTo>
                <a:lnTo>
                  <a:pt x="0" y="1282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4" b="-14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792566" y="3216048"/>
            <a:ext cx="11018434" cy="19274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99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Dziękujemy za uwagę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92566" y="5481637"/>
            <a:ext cx="9559176" cy="2010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8"/>
              </a:lnSpc>
            </a:pPr>
            <a:r>
              <a:rPr lang="pl-PL" sz="2999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Aleksandra </a:t>
            </a:r>
            <a:r>
              <a:rPr lang="pl-PL" sz="2999" b="1" dirty="0" err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Krugły</a:t>
            </a:r>
            <a:r>
              <a:rPr lang="pl-PL" sz="2999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:</a:t>
            </a:r>
            <a:r>
              <a:rPr lang="pl-PL" sz="2999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pl-PL" sz="2999" u="sng" dirty="0">
                <a:solidFill>
                  <a:schemeClr val="bg1"/>
                </a:solidFill>
                <a:latin typeface="Aptos"/>
                <a:ea typeface="Aptos"/>
                <a:cs typeface="Aptos"/>
                <a:sym typeface="Aptos"/>
                <a:hlinkClick r:id="rId6" tooltip="mailto:akrugly@irmir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akrugly@irmir.pl</a:t>
            </a:r>
          </a:p>
          <a:p>
            <a:pPr algn="l">
              <a:lnSpc>
                <a:spcPts val="5398"/>
              </a:lnSpc>
            </a:pPr>
            <a:r>
              <a:rPr lang="pl-PL" sz="2999" b="1" dirty="0">
                <a:solidFill>
                  <a:schemeClr val="bg1"/>
                </a:solidFill>
                <a:latin typeface="Aptos Bold"/>
                <a:ea typeface="Aptos Bold"/>
                <a:cs typeface="Aptos Bold"/>
                <a:sym typeface="Aptos Bold"/>
              </a:rPr>
              <a:t>dr Radosław Cyran:</a:t>
            </a:r>
            <a:r>
              <a:rPr lang="pl-PL" sz="2999" dirty="0">
                <a:solidFill>
                  <a:schemeClr val="bg1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pl-PL" sz="2999" u="sng" dirty="0">
                <a:solidFill>
                  <a:schemeClr val="bg1"/>
                </a:solidFill>
                <a:latin typeface="Aptos"/>
                <a:ea typeface="Aptos"/>
                <a:cs typeface="Aptos"/>
                <a:sym typeface="Aptos"/>
                <a:hlinkClick r:id="rId7" tooltip="mailto:rcyran@irmir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rcyran@irmir.pl</a:t>
            </a:r>
          </a:p>
          <a:p>
            <a:pPr algn="l">
              <a:lnSpc>
                <a:spcPts val="5398"/>
              </a:lnSpc>
            </a:pPr>
            <a:r>
              <a:rPr lang="pl-PL" sz="2999" b="1" dirty="0">
                <a:solidFill>
                  <a:schemeClr val="bg1"/>
                </a:solidFill>
                <a:latin typeface="Aptos Bold"/>
                <a:ea typeface="Aptos Bold"/>
                <a:cs typeface="Aptos Bold"/>
                <a:sym typeface="Aptos Bold"/>
              </a:rPr>
              <a:t>Justyna Nakielska:</a:t>
            </a:r>
            <a:r>
              <a:rPr lang="pl-PL" sz="2999" dirty="0">
                <a:solidFill>
                  <a:schemeClr val="bg1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pl-PL" sz="2999" u="sng" dirty="0">
                <a:solidFill>
                  <a:schemeClr val="bg1"/>
                </a:solidFill>
                <a:latin typeface="Aptos"/>
                <a:ea typeface="Aptos"/>
                <a:cs typeface="Aptos"/>
                <a:sym typeface="Aptos"/>
                <a:hlinkClick r:id="rId8" tooltip="mailto:jnakielska@irmir.p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jnakielska@irmir.pl</a:t>
            </a:r>
            <a:r>
              <a:rPr lang="pl-PL" sz="2999" dirty="0">
                <a:solidFill>
                  <a:schemeClr val="bg1"/>
                </a:solidFill>
                <a:latin typeface="Aptos"/>
                <a:ea typeface="Aptos"/>
                <a:cs typeface="Aptos"/>
                <a:sym typeface="Aptos"/>
              </a:rPr>
              <a:t> 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95601" y="9339930"/>
            <a:ext cx="4727562" cy="49025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59"/>
              </a:lnSpc>
            </a:pPr>
            <a:r>
              <a:rPr lang="pl-PL" sz="17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8151571"/>
            <a:ext cx="4972526" cy="76200"/>
          </a:xfrm>
          <a:custGeom>
            <a:avLst/>
            <a:gdLst/>
            <a:ahLst/>
            <a:cxnLst/>
            <a:rect l="l" t="t" r="r" b="b"/>
            <a:pathLst>
              <a:path w="6630035" h="101600">
                <a:moveTo>
                  <a:pt x="0" y="0"/>
                </a:moveTo>
                <a:lnTo>
                  <a:pt x="6630035" y="0"/>
                </a:lnTo>
                <a:lnTo>
                  <a:pt x="6630035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37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D1B8DA4D-4D38-8E46-2C7F-0F501CD10E07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3" name="TextBox 33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42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601" y="-12144"/>
            <a:ext cx="18357152" cy="10299096"/>
          </a:xfrm>
          <a:custGeom>
            <a:avLst/>
            <a:gdLst/>
            <a:ahLst/>
            <a:cxnLst/>
            <a:rect l="l" t="t" r="r" b="b"/>
            <a:pathLst>
              <a:path w="24476202" h="13732129">
                <a:moveTo>
                  <a:pt x="0" y="0"/>
                </a:moveTo>
                <a:lnTo>
                  <a:pt x="24476202" y="0"/>
                </a:lnTo>
                <a:lnTo>
                  <a:pt x="24476202" y="13732129"/>
                </a:lnTo>
                <a:lnTo>
                  <a:pt x="0" y="137321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7" b="-107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147813"/>
            <a:ext cx="12177133" cy="5824431"/>
          </a:xfrm>
          <a:custGeom>
            <a:avLst/>
            <a:gdLst/>
            <a:ahLst/>
            <a:cxnLst/>
            <a:rect l="l" t="t" r="r" b="b"/>
            <a:pathLst>
              <a:path w="3207146" h="1534007">
                <a:moveTo>
                  <a:pt x="0" y="0"/>
                </a:moveTo>
                <a:lnTo>
                  <a:pt x="3207146" y="0"/>
                </a:lnTo>
                <a:lnTo>
                  <a:pt x="3207146" y="1534007"/>
                </a:lnTo>
                <a:lnTo>
                  <a:pt x="0" y="1534007"/>
                </a:lnTo>
                <a:close/>
              </a:path>
            </a:pathLst>
          </a:custGeom>
          <a:solidFill>
            <a:srgbClr val="1A3257">
              <a:alpha val="58824"/>
            </a:srgbClr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0"/>
            <a:ext cx="5269652" cy="1588060"/>
          </a:xfrm>
          <a:custGeom>
            <a:avLst/>
            <a:gdLst/>
            <a:ahLst/>
            <a:cxnLst/>
            <a:rect l="l" t="t" r="r" b="b"/>
            <a:pathLst>
              <a:path w="7040886" h="2121838">
                <a:moveTo>
                  <a:pt x="0" y="0"/>
                </a:moveTo>
                <a:lnTo>
                  <a:pt x="7040886" y="0"/>
                </a:lnTo>
                <a:lnTo>
                  <a:pt x="7040886" y="2121838"/>
                </a:lnTo>
                <a:lnTo>
                  <a:pt x="0" y="2121838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4400">
            <a:off x="686928" y="8047615"/>
            <a:ext cx="4968077" cy="195664"/>
          </a:xfrm>
          <a:custGeom>
            <a:avLst/>
            <a:gdLst/>
            <a:ahLst/>
            <a:cxnLst/>
            <a:rect l="l" t="t" r="r" b="b"/>
            <a:pathLst>
              <a:path w="6624103" h="260885">
                <a:moveTo>
                  <a:pt x="49549" y="159271"/>
                </a:moveTo>
                <a:lnTo>
                  <a:pt x="6572015" y="13"/>
                </a:lnTo>
                <a:cubicBezTo>
                  <a:pt x="6600082" y="-622"/>
                  <a:pt x="6623322" y="21476"/>
                  <a:pt x="6624084" y="49543"/>
                </a:cubicBezTo>
                <a:cubicBezTo>
                  <a:pt x="6624846" y="77610"/>
                  <a:pt x="6602621" y="100851"/>
                  <a:pt x="6574555" y="101613"/>
                </a:cubicBezTo>
                <a:lnTo>
                  <a:pt x="52089" y="260871"/>
                </a:lnTo>
                <a:cubicBezTo>
                  <a:pt x="24022" y="261506"/>
                  <a:pt x="781" y="239408"/>
                  <a:pt x="19" y="211341"/>
                </a:cubicBezTo>
                <a:cubicBezTo>
                  <a:pt x="-743" y="183274"/>
                  <a:pt x="21482" y="160033"/>
                  <a:pt x="49549" y="159271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36" name="Freeform 13" descr="Logo Krajowego Zasobu Nieruchomości przedstawiające stylizowany kontur domu w kolorach szarym i czerwonym oraz napis „Krajowy Zasób Nieruchomości” i skrót „KZN”.">
            <a:extLst>
              <a:ext uri="{FF2B5EF4-FFF2-40B4-BE49-F238E27FC236}">
                <a16:creationId xmlns:a16="http://schemas.microsoft.com/office/drawing/2014/main" id="{3378B20D-CB32-2232-4073-F78C3837F893}"/>
              </a:ext>
            </a:extLst>
          </p:cNvPr>
          <p:cNvSpPr/>
          <p:nvPr/>
        </p:nvSpPr>
        <p:spPr>
          <a:xfrm>
            <a:off x="880658" y="467582"/>
            <a:ext cx="2290286" cy="656177"/>
          </a:xfrm>
          <a:custGeom>
            <a:avLst/>
            <a:gdLst/>
            <a:ahLst/>
            <a:cxnLst/>
            <a:rect l="l" t="t" r="r" b="b"/>
            <a:pathLst>
              <a:path w="3053715" h="874903">
                <a:moveTo>
                  <a:pt x="0" y="0"/>
                </a:moveTo>
                <a:lnTo>
                  <a:pt x="3053715" y="0"/>
                </a:lnTo>
                <a:lnTo>
                  <a:pt x="3053715" y="874903"/>
                </a:lnTo>
                <a:lnTo>
                  <a:pt x="0" y="8749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1" r="-1" b="-34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7" name="Freeform 9" descr="Logo Instytutu Rozwoju Miast i Regionów (IRMiR) – geometryczny znak w odcieniach niebieskiego symbolizujący zabudowę miejską oraz nazwa instytucji w kolorze granatowym.">
            <a:extLst>
              <a:ext uri="{FF2B5EF4-FFF2-40B4-BE49-F238E27FC236}">
                <a16:creationId xmlns:a16="http://schemas.microsoft.com/office/drawing/2014/main" id="{E7E6FE1E-C131-E3BF-E8E9-FA99B2550BCF}"/>
              </a:ext>
            </a:extLst>
          </p:cNvPr>
          <p:cNvSpPr/>
          <p:nvPr/>
        </p:nvSpPr>
        <p:spPr>
          <a:xfrm>
            <a:off x="3365016" y="314582"/>
            <a:ext cx="2291810" cy="962215"/>
          </a:xfrm>
          <a:custGeom>
            <a:avLst/>
            <a:gdLst/>
            <a:ahLst/>
            <a:cxnLst/>
            <a:rect l="l" t="t" r="r" b="b"/>
            <a:pathLst>
              <a:path w="3055747" h="1282954">
                <a:moveTo>
                  <a:pt x="0" y="0"/>
                </a:moveTo>
                <a:lnTo>
                  <a:pt x="3055747" y="0"/>
                </a:lnTo>
                <a:lnTo>
                  <a:pt x="3055747" y="1282954"/>
                </a:lnTo>
                <a:lnTo>
                  <a:pt x="0" y="1282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4" b="-14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612161" y="1950603"/>
            <a:ext cx="11564972" cy="37207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PREZENTACJA BADAŃ</a:t>
            </a:r>
          </a:p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Rola samorządów w rozwoju SAN w Polsce – prezentacja wyników badań zrealizowanych w ramach działań Ośrodka Rozwoju Najmu Społecznego.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12161" y="6195261"/>
            <a:ext cx="10317956" cy="158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Prowadzenie:</a:t>
            </a: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</a:p>
          <a:p>
            <a:pPr algn="l">
              <a:lnSpc>
                <a:spcPts val="3200"/>
              </a:lnSpc>
            </a:pP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dr hab. Adam Czerniak – Zastępca Prezesa Krajowego Zasobu Nieruchomości </a:t>
            </a:r>
          </a:p>
          <a:p>
            <a:pPr algn="l">
              <a:lnSpc>
                <a:spcPts val="3200"/>
              </a:lnSpc>
            </a:pP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dr hab. Mikołaj Lewicki – Wydział Socjologii, Uniwersytet Warszawski, badacz w ramach ORNS  </a:t>
            </a:r>
          </a:p>
          <a:p>
            <a:pPr algn="l">
              <a:lnSpc>
                <a:spcPts val="3200"/>
              </a:lnSpc>
            </a:pP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prof. dr hab. Sławomir </a:t>
            </a:r>
            <a:r>
              <a:rPr lang="pl-PL" sz="2000" dirty="0" err="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Mandes</a:t>
            </a: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- Wydział Socjologii, Uniwersytet Warszawski </a:t>
            </a:r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805472"/>
            <a:ext cx="18360104" cy="1491805"/>
          </a:xfrm>
          <a:custGeom>
            <a:avLst/>
            <a:gdLst/>
            <a:ahLst/>
            <a:cxnLst/>
            <a:rect l="l" t="t" r="r" b="b"/>
            <a:pathLst>
              <a:path w="24480138" h="1989074">
                <a:moveTo>
                  <a:pt x="0" y="0"/>
                </a:moveTo>
                <a:lnTo>
                  <a:pt x="24480138" y="0"/>
                </a:lnTo>
                <a:lnTo>
                  <a:pt x="24480138" y="1989074"/>
                </a:lnTo>
                <a:lnTo>
                  <a:pt x="0" y="1989074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0" name="TextBox 20"/>
          <p:cNvSpPr txBox="1"/>
          <p:nvPr/>
        </p:nvSpPr>
        <p:spPr>
          <a:xfrm>
            <a:off x="695601" y="9354216"/>
            <a:ext cx="4727562" cy="47596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59"/>
              </a:lnSpc>
            </a:pPr>
            <a:r>
              <a:rPr lang="pl-PL" sz="17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5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375DB6C2-93DC-78FE-E6FA-5CA3B4F426A3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5" name="TextBox 25"/>
          <p:cNvSpPr txBox="1"/>
          <p:nvPr/>
        </p:nvSpPr>
        <p:spPr>
          <a:xfrm>
            <a:off x="16354368" y="9442181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43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601" y="-12144"/>
            <a:ext cx="18357152" cy="10299097"/>
          </a:xfrm>
          <a:custGeom>
            <a:avLst/>
            <a:gdLst/>
            <a:ahLst/>
            <a:cxnLst/>
            <a:rect l="l" t="t" r="r" b="b"/>
            <a:pathLst>
              <a:path w="24476202" h="13732129">
                <a:moveTo>
                  <a:pt x="0" y="0"/>
                </a:moveTo>
                <a:lnTo>
                  <a:pt x="24476202" y="0"/>
                </a:lnTo>
                <a:lnTo>
                  <a:pt x="24476202" y="13732129"/>
                </a:lnTo>
                <a:lnTo>
                  <a:pt x="0" y="13732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" b="-107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0"/>
            <a:ext cx="4972526" cy="1949291"/>
          </a:xfrm>
          <a:custGeom>
            <a:avLst/>
            <a:gdLst/>
            <a:ahLst/>
            <a:cxnLst/>
            <a:rect l="l" t="t" r="r" b="b"/>
            <a:pathLst>
              <a:path w="6630035" h="2599055">
                <a:moveTo>
                  <a:pt x="0" y="0"/>
                </a:moveTo>
                <a:lnTo>
                  <a:pt x="6630035" y="0"/>
                </a:lnTo>
                <a:lnTo>
                  <a:pt x="6630035" y="2599055"/>
                </a:lnTo>
                <a:lnTo>
                  <a:pt x="0" y="2599055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805472"/>
            <a:ext cx="18360103" cy="1491806"/>
          </a:xfrm>
          <a:custGeom>
            <a:avLst/>
            <a:gdLst/>
            <a:ahLst/>
            <a:cxnLst/>
            <a:rect l="l" t="t" r="r" b="b"/>
            <a:pathLst>
              <a:path w="24480138" h="1989074">
                <a:moveTo>
                  <a:pt x="0" y="0"/>
                </a:moveTo>
                <a:lnTo>
                  <a:pt x="24480138" y="0"/>
                </a:lnTo>
                <a:lnTo>
                  <a:pt x="24480138" y="1989074"/>
                </a:lnTo>
                <a:lnTo>
                  <a:pt x="0" y="1989074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4400">
            <a:off x="686910" y="8047605"/>
            <a:ext cx="4968077" cy="195665"/>
          </a:xfrm>
          <a:custGeom>
            <a:avLst/>
            <a:gdLst/>
            <a:ahLst/>
            <a:cxnLst/>
            <a:rect l="l" t="t" r="r" b="b"/>
            <a:pathLst>
              <a:path w="6624103" h="260885">
                <a:moveTo>
                  <a:pt x="49549" y="159271"/>
                </a:moveTo>
                <a:lnTo>
                  <a:pt x="6572015" y="13"/>
                </a:lnTo>
                <a:cubicBezTo>
                  <a:pt x="6600082" y="-622"/>
                  <a:pt x="6623322" y="21476"/>
                  <a:pt x="6624084" y="49543"/>
                </a:cubicBezTo>
                <a:cubicBezTo>
                  <a:pt x="6624846" y="77610"/>
                  <a:pt x="6602621" y="100851"/>
                  <a:pt x="6574555" y="101613"/>
                </a:cubicBezTo>
                <a:lnTo>
                  <a:pt x="52089" y="260871"/>
                </a:lnTo>
                <a:cubicBezTo>
                  <a:pt x="24022" y="261506"/>
                  <a:pt x="781" y="239408"/>
                  <a:pt x="19" y="211341"/>
                </a:cubicBezTo>
                <a:cubicBezTo>
                  <a:pt x="-743" y="183274"/>
                  <a:pt x="21482" y="160033"/>
                  <a:pt x="49549" y="159271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41" name="Freeform 13" descr="Logo Krajowego Zasobu Nieruchomości przedstawiające stylizowany kontur domu w kolorach szarym i czerwonym oraz napis „Krajowy Zasób Nieruchomości” i skrót „KZN”.">
            <a:extLst>
              <a:ext uri="{FF2B5EF4-FFF2-40B4-BE49-F238E27FC236}">
                <a16:creationId xmlns:a16="http://schemas.microsoft.com/office/drawing/2014/main" id="{D39346DD-57DD-E125-708B-4939F41ABC60}"/>
              </a:ext>
            </a:extLst>
          </p:cNvPr>
          <p:cNvSpPr/>
          <p:nvPr/>
        </p:nvSpPr>
        <p:spPr>
          <a:xfrm>
            <a:off x="880658" y="467582"/>
            <a:ext cx="2290286" cy="656177"/>
          </a:xfrm>
          <a:custGeom>
            <a:avLst/>
            <a:gdLst/>
            <a:ahLst/>
            <a:cxnLst/>
            <a:rect l="l" t="t" r="r" b="b"/>
            <a:pathLst>
              <a:path w="3053715" h="874903">
                <a:moveTo>
                  <a:pt x="0" y="0"/>
                </a:moveTo>
                <a:lnTo>
                  <a:pt x="3053715" y="0"/>
                </a:lnTo>
                <a:lnTo>
                  <a:pt x="3053715" y="874903"/>
                </a:lnTo>
                <a:lnTo>
                  <a:pt x="0" y="87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1" r="-1" b="-34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42" name="Freeform 9" descr="Logo Instytutu Rozwoju Miast i Regionów (IRMiR) – geometryczny znak w odcieniach niebieskiego symbolizujący zabudowę miejską oraz nazwa instytucji w kolorze granatowym.">
            <a:extLst>
              <a:ext uri="{FF2B5EF4-FFF2-40B4-BE49-F238E27FC236}">
                <a16:creationId xmlns:a16="http://schemas.microsoft.com/office/drawing/2014/main" id="{0168F554-F03E-A630-E94B-E636817BD05F}"/>
              </a:ext>
            </a:extLst>
          </p:cNvPr>
          <p:cNvSpPr/>
          <p:nvPr/>
        </p:nvSpPr>
        <p:spPr>
          <a:xfrm>
            <a:off x="3365016" y="314582"/>
            <a:ext cx="2291810" cy="962215"/>
          </a:xfrm>
          <a:custGeom>
            <a:avLst/>
            <a:gdLst/>
            <a:ahLst/>
            <a:cxnLst/>
            <a:rect l="l" t="t" r="r" b="b"/>
            <a:pathLst>
              <a:path w="3055747" h="1282954">
                <a:moveTo>
                  <a:pt x="0" y="0"/>
                </a:moveTo>
                <a:lnTo>
                  <a:pt x="3055747" y="0"/>
                </a:lnTo>
                <a:lnTo>
                  <a:pt x="3055747" y="1282954"/>
                </a:lnTo>
                <a:lnTo>
                  <a:pt x="0" y="1282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4" b="-14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075478"/>
            <a:ext cx="12177131" cy="5896766"/>
          </a:xfrm>
          <a:custGeom>
            <a:avLst/>
            <a:gdLst/>
            <a:ahLst/>
            <a:cxnLst/>
            <a:rect l="l" t="t" r="r" b="b"/>
            <a:pathLst>
              <a:path w="12177131" h="5896766">
                <a:moveTo>
                  <a:pt x="0" y="0"/>
                </a:moveTo>
                <a:lnTo>
                  <a:pt x="12177131" y="0"/>
                </a:lnTo>
                <a:lnTo>
                  <a:pt x="12177131" y="5896766"/>
                </a:lnTo>
                <a:lnTo>
                  <a:pt x="0" y="58967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2" name="TextBox 32"/>
          <p:cNvSpPr txBox="1">
            <a:spLocks noGrp="1"/>
          </p:cNvSpPr>
          <p:nvPr>
            <p:ph type="title" idx="4294967295"/>
          </p:nvPr>
        </p:nvSpPr>
        <p:spPr>
          <a:xfrm>
            <a:off x="792566" y="2197903"/>
            <a:ext cx="10589162" cy="61257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SAN w gminie – 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prezentacja wyników badań zrealizowanych w ramach działań Ośrodka Rozwoju Najmu Społecznego​</a:t>
            </a:r>
          </a:p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ts val="3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Aptos"/>
                <a:cs typeface="Aptos"/>
                <a:sym typeface="Aptos"/>
              </a:rPr>
              <a:t>Mikołaj Lewicki &amp; Sławomir </a:t>
            </a:r>
            <a:r>
              <a:rPr kumimoji="0" lang="pl-PL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Aptos"/>
                <a:cs typeface="Aptos"/>
                <a:sym typeface="Aptos"/>
              </a:rPr>
              <a:t>Mandes</a:t>
            </a:r>
            <a:endParaRPr kumimoji="0" lang="pl-PL" sz="24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95601" y="9339930"/>
            <a:ext cx="4727562" cy="49025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59"/>
              </a:lnSpc>
            </a:pPr>
            <a:r>
              <a:rPr lang="pl-PL" sz="17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40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4B594CC4-9931-8B26-C27E-EF63C6421E1A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9" name="TextBox 39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44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746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2612403" y="4086225"/>
            <a:ext cx="13063185" cy="10572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9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Aptos"/>
                <a:cs typeface="Aptos"/>
                <a:sym typeface="Aptos"/>
              </a:rPr>
              <a:t>Mieszkaniówka? Trudna sprawa…​</a:t>
            </a:r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74458" y="5469455"/>
            <a:ext cx="6539103" cy="95250"/>
          </a:xfrm>
          <a:custGeom>
            <a:avLst/>
            <a:gdLst/>
            <a:ahLst/>
            <a:cxnLst/>
            <a:rect l="l" t="t" r="r" b="b"/>
            <a:pathLst>
              <a:path w="8718804" h="127000">
                <a:moveTo>
                  <a:pt x="0" y="0"/>
                </a:moveTo>
                <a:lnTo>
                  <a:pt x="8718804" y="0"/>
                </a:lnTo>
                <a:lnTo>
                  <a:pt x="8718804" y="127000"/>
                </a:lnTo>
                <a:lnTo>
                  <a:pt x="0" y="1270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9" name="TextBox 9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45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1028700" y="1470555"/>
            <a:ext cx="7646432" cy="1219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Zmiana liczby ludności </a:t>
            </a:r>
          </a:p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w gminach, 2014–2024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558521"/>
            <a:ext cx="6785915" cy="4324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2" lvl="2" indent="-190501" algn="l">
              <a:lnSpc>
                <a:spcPts val="3750"/>
              </a:lnSpc>
              <a:buFont typeface="Arial"/>
              <a:buChar char="⚬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 1 909 z 2 477 gmin (77,1%) straciło mieszkańców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w dekadzie 2014–2024.</a:t>
            </a:r>
          </a:p>
          <a:p>
            <a:pPr marL="571502" lvl="2" indent="-190501" algn="l">
              <a:lnSpc>
                <a:spcPts val="3750"/>
              </a:lnSpc>
              <a:buFont typeface="Arial"/>
              <a:buChar char="⚬"/>
            </a:pP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Tylko 568 gmin (22,9%) przyrosło lub utrzymało stan.</a:t>
            </a:r>
          </a:p>
          <a:p>
            <a:pPr marL="571502" lvl="2" indent="-190501" algn="l">
              <a:lnSpc>
                <a:spcPts val="3750"/>
              </a:lnSpc>
              <a:buFont typeface="Arial"/>
              <a:buChar char="⚬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 Paradoks typu gminy: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to nie obszary wiejskie są najmocniej tracące, lecz miejskie: </a:t>
            </a:r>
          </a:p>
          <a:p>
            <a:pPr marL="1021295" lvl="3" indent="-255324" algn="l">
              <a:lnSpc>
                <a:spcPts val="3750"/>
              </a:lnSpc>
              <a:buFont typeface="Arial"/>
              <a:buChar char="￭"/>
            </a:pP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gminy </a:t>
            </a: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miejskie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: 90,4% tracących</a:t>
            </a:r>
          </a:p>
          <a:p>
            <a:pPr marL="1021295" lvl="3" indent="-255324" algn="l">
              <a:lnSpc>
                <a:spcPts val="3750"/>
              </a:lnSpc>
              <a:buFont typeface="Arial"/>
              <a:buChar char="￭"/>
            </a:pP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gminy </a:t>
            </a: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miejsko-wiejskie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: 85,0% tracących</a:t>
            </a:r>
          </a:p>
          <a:p>
            <a:pPr marL="1021295" lvl="3" indent="-255324" algn="l">
              <a:lnSpc>
                <a:spcPts val="3750"/>
              </a:lnSpc>
              <a:buFont typeface="Arial"/>
              <a:buChar char="￭"/>
            </a:pP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gminy </a:t>
            </a: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wiejskie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: 70,5% tracących</a:t>
            </a:r>
          </a:p>
        </p:txBody>
      </p:sp>
      <p:grpSp>
        <p:nvGrpSpPr>
          <p:cNvPr id="4" name="Grupa 3" descr="Mapa Polski przedstawiająca zmianę liczby ludności w latach 2014–2024 w podziale na gminy. Dominującym kolorem jest czerwień w różnych odcieniach, co wskazuje na powszechny spadek liczby ludności w większości kraju.&#10;&#10;Najgłębsze ubytki (poniżej –14%, kolor ciemnowiśniowy) koncentrują się szczególnie na wschodzie Polski oraz w rozproszonych gminach na pozostałym obszarze. Umiarkowane spadki (–2 do –9,9%, odcienie pomarańczowo-czerwone) obejmują zdecydowaną większość terytorium kraju. Gminy o stabilnej lub nieznacznie zmieniającej się liczbie ludności (–1,9 do +1,9%, kolor biały) rozsiane są równomiernie po całej Polsce.&#10;&#10;Wzrost liczby ludności (odcienie zieleni) widoczny jest przede wszystkim w pierścieniach podmiejskich wokół największych miast – wyraźnie zaznaczają się strefy wzrostu wokół Warszawy, Wrocławia, Trójmiasta, Poznania i Krakowa. Gminy z najsilniejszym wzrostem (powyżej +6%, ciemna zieleń) to głównie gminy podmiejskie przyciągające nowych mieszkańców z miast.">
            <a:extLst>
              <a:ext uri="{FF2B5EF4-FFF2-40B4-BE49-F238E27FC236}">
                <a16:creationId xmlns:a16="http://schemas.microsoft.com/office/drawing/2014/main" id="{A6657B1E-D474-55F9-8203-E84BAC58FA5E}"/>
              </a:ext>
            </a:extLst>
          </p:cNvPr>
          <p:cNvGrpSpPr/>
          <p:nvPr/>
        </p:nvGrpSpPr>
        <p:grpSpPr>
          <a:xfrm>
            <a:off x="7373514" y="1077421"/>
            <a:ext cx="10812170" cy="7915465"/>
            <a:chOff x="7373514" y="1077421"/>
            <a:chExt cx="10812170" cy="7915465"/>
          </a:xfrm>
        </p:grpSpPr>
        <p:sp>
          <p:nvSpPr>
            <p:cNvPr id="5" name="Freeform 5"/>
            <p:cNvSpPr/>
            <p:nvPr/>
          </p:nvSpPr>
          <p:spPr>
            <a:xfrm>
              <a:off x="7373514" y="1077421"/>
              <a:ext cx="10473356" cy="7915465"/>
            </a:xfrm>
            <a:custGeom>
              <a:avLst/>
              <a:gdLst/>
              <a:ahLst/>
              <a:cxnLst/>
              <a:rect l="l" t="t" r="r" b="b"/>
              <a:pathLst>
                <a:path w="13964475" h="10553954">
                  <a:moveTo>
                    <a:pt x="0" y="0"/>
                  </a:moveTo>
                  <a:lnTo>
                    <a:pt x="13964475" y="0"/>
                  </a:lnTo>
                  <a:lnTo>
                    <a:pt x="13964475" y="10553954"/>
                  </a:lnTo>
                  <a:lnTo>
                    <a:pt x="0" y="10553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823"/>
              </a:stretch>
            </a:blip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89EABF78-5BFE-3422-AEFC-D9C0BDC5C22A}"/>
                </a:ext>
              </a:extLst>
            </p:cNvPr>
            <p:cNvSpPr/>
            <p:nvPr/>
          </p:nvSpPr>
          <p:spPr>
            <a:xfrm>
              <a:off x="15697200" y="3244442"/>
              <a:ext cx="2488484" cy="3804057"/>
            </a:xfrm>
            <a:custGeom>
              <a:avLst/>
              <a:gdLst/>
              <a:ahLst/>
              <a:cxnLst/>
              <a:rect l="l" t="t" r="r" b="b"/>
              <a:pathLst>
                <a:path w="13964475" h="10553954">
                  <a:moveTo>
                    <a:pt x="0" y="0"/>
                  </a:moveTo>
                  <a:lnTo>
                    <a:pt x="13964475" y="0"/>
                  </a:lnTo>
                  <a:lnTo>
                    <a:pt x="13964475" y="10553954"/>
                  </a:lnTo>
                  <a:lnTo>
                    <a:pt x="0" y="10553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33297" t="-113214" r="-9092" b="-101565"/>
              </a:stretch>
            </a:blip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814615" y="8358445"/>
            <a:ext cx="2785148" cy="354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pl-PL" sz="1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Źródło danych:</a:t>
            </a:r>
            <a:r>
              <a:rPr lang="pl-PL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BDL.</a:t>
            </a:r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8897636"/>
            <a:ext cx="4119372" cy="95250"/>
          </a:xfrm>
          <a:custGeom>
            <a:avLst/>
            <a:gdLst/>
            <a:ahLst/>
            <a:cxnLst/>
            <a:rect l="l" t="t" r="r" b="b"/>
            <a:pathLst>
              <a:path w="5492496" h="127000">
                <a:moveTo>
                  <a:pt x="0" y="0"/>
                </a:moveTo>
                <a:lnTo>
                  <a:pt x="5492496" y="0"/>
                </a:lnTo>
                <a:lnTo>
                  <a:pt x="5492496" y="127000"/>
                </a:lnTo>
                <a:lnTo>
                  <a:pt x="0" y="1270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3" name="TextBox 13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46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1028700" y="1514389"/>
            <a:ext cx="6631305" cy="1828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Zapotrzebowanie na najem lokali z mieszkaniowego zasobu gmin 2024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4195" y="3497815"/>
            <a:ext cx="7034260" cy="5327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3901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Łącznie 143 878 gospodarstw domowych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oczekiwało na najem z zasobu komunalnego       na koniec 2024 r.</a:t>
            </a:r>
          </a:p>
          <a:p>
            <a:pPr marL="723901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Mediana: 0,7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oczekujących / 1 000 ludności – identyczna jak dla deficytu dla gospodarstw     o niskich dochodach.</a:t>
            </a:r>
          </a:p>
          <a:p>
            <a:pPr marL="723901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697 gmin (28,1%)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 – zero oczekujących.</a:t>
            </a:r>
          </a:p>
          <a:p>
            <a:pPr marL="723901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229 gmin (9,2%)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 – zapotrzebowanie &gt; 6 / 1 000.</a:t>
            </a:r>
          </a:p>
          <a:p>
            <a:pPr marL="723901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Maksimum: 55,4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(Zabrze, 8 446 oczekujących gospodarstw na 152 tys. mieszkańców).</a:t>
            </a:r>
          </a:p>
        </p:txBody>
      </p:sp>
      <p:grpSp>
        <p:nvGrpSpPr>
          <p:cNvPr id="4" name="Grupa 3" descr="Mapa Polski przedstawiająca zapotrzebowanie na najem lokali z mieszkaniowego zasobu gmin w 2024 roku na 1 000 ludności, w podziale na gminy. Skala kolorystyczna od białego (0 — brak oczekujących) przez odcienie pomarańczowego do ciemnobrązowego (powyżej 15 na 1 000 ludności). Najwyższe zapotrzebowanie widoczne jest w gminach Górnego Śląska oraz w pojedynczych gminach rozsianych po całym kraju. Znaczna część gmin, szczególnie na wschodzie i południu Polski, ma zerowe lub bardzo niskie zapotrzebowanie.">
            <a:extLst>
              <a:ext uri="{FF2B5EF4-FFF2-40B4-BE49-F238E27FC236}">
                <a16:creationId xmlns:a16="http://schemas.microsoft.com/office/drawing/2014/main" id="{345079E2-0D98-8908-D47D-E822555B25F8}"/>
              </a:ext>
            </a:extLst>
          </p:cNvPr>
          <p:cNvGrpSpPr/>
          <p:nvPr/>
        </p:nvGrpSpPr>
        <p:grpSpPr>
          <a:xfrm>
            <a:off x="7559265" y="1072011"/>
            <a:ext cx="10706964" cy="6934475"/>
            <a:chOff x="7559265" y="1072011"/>
            <a:chExt cx="10706964" cy="6934475"/>
          </a:xfrm>
        </p:grpSpPr>
        <p:sp>
          <p:nvSpPr>
            <p:cNvPr id="5" name="Freeform 5"/>
            <p:cNvSpPr/>
            <p:nvPr/>
          </p:nvSpPr>
          <p:spPr>
            <a:xfrm>
              <a:off x="7559265" y="1072011"/>
              <a:ext cx="9700036" cy="6934475"/>
            </a:xfrm>
            <a:custGeom>
              <a:avLst/>
              <a:gdLst/>
              <a:ahLst/>
              <a:cxnLst/>
              <a:rect l="l" t="t" r="r" b="b"/>
              <a:pathLst>
                <a:path w="14170661" h="10059797">
                  <a:moveTo>
                    <a:pt x="0" y="0"/>
                  </a:moveTo>
                  <a:lnTo>
                    <a:pt x="14170661" y="0"/>
                  </a:lnTo>
                  <a:lnTo>
                    <a:pt x="14170661" y="10059797"/>
                  </a:lnTo>
                  <a:lnTo>
                    <a:pt x="0" y="1005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24" b="-724"/>
              </a:stretch>
            </a:blip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0409FFEF-13DE-5985-D21D-AFF5DC9D0905}"/>
                </a:ext>
              </a:extLst>
            </p:cNvPr>
            <p:cNvSpPr/>
            <p:nvPr/>
          </p:nvSpPr>
          <p:spPr>
            <a:xfrm>
              <a:off x="15337720" y="3085932"/>
              <a:ext cx="2928509" cy="3505368"/>
            </a:xfrm>
            <a:custGeom>
              <a:avLst/>
              <a:gdLst/>
              <a:ahLst/>
              <a:cxnLst/>
              <a:rect l="l" t="t" r="r" b="b"/>
              <a:pathLst>
                <a:path w="14170661" h="10059797">
                  <a:moveTo>
                    <a:pt x="0" y="0"/>
                  </a:moveTo>
                  <a:lnTo>
                    <a:pt x="14170661" y="0"/>
                  </a:lnTo>
                  <a:lnTo>
                    <a:pt x="14170661" y="10059797"/>
                  </a:lnTo>
                  <a:lnTo>
                    <a:pt x="0" y="10059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1606" t="-110543" r="6809" b="-109171"/>
              </a:stretch>
            </a:blip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8897636"/>
            <a:ext cx="4119372" cy="95250"/>
          </a:xfrm>
          <a:custGeom>
            <a:avLst/>
            <a:gdLst/>
            <a:ahLst/>
            <a:cxnLst/>
            <a:rect l="l" t="t" r="r" b="b"/>
            <a:pathLst>
              <a:path w="5492496" h="127000">
                <a:moveTo>
                  <a:pt x="0" y="0"/>
                </a:moveTo>
                <a:lnTo>
                  <a:pt x="5492496" y="0"/>
                </a:lnTo>
                <a:lnTo>
                  <a:pt x="5492496" y="127000"/>
                </a:lnTo>
                <a:lnTo>
                  <a:pt x="0" y="1270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7" name="TextBox 7"/>
          <p:cNvSpPr txBox="1"/>
          <p:nvPr/>
        </p:nvSpPr>
        <p:spPr>
          <a:xfrm>
            <a:off x="8351053" y="8006486"/>
            <a:ext cx="2200151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pl-PL" sz="1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Źródło danych:</a:t>
            </a:r>
            <a:r>
              <a:rPr lang="pl-PL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BDL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47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1028700" y="1317146"/>
            <a:ext cx="8662302" cy="1600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Odsetek niezamieszkanych mieszkań w dyspozycji gminy, 2024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48878" y="3253284"/>
            <a:ext cx="7286758" cy="527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3900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Mediana: 5,8%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 – co dwudziesty lokal komunalny stoi pusty w typowej polskiej gminie.</a:t>
            </a:r>
          </a:p>
          <a:p>
            <a:pPr marL="723900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Średnia: 10,7%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 – dwukrotnie wyższa niż mediana, mocna skośność rozkładu w prawo.</a:t>
            </a:r>
          </a:p>
          <a:p>
            <a:pPr marL="723900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729 gmin (29,4%) ma odsetek = 0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 – cały zasób zasiedlony </a:t>
            </a: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lub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brak zasobu komunalnego              w ogóle.</a:t>
            </a:r>
          </a:p>
          <a:p>
            <a:pPr marL="723900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370 gmin (14,9%) ma odsetek &gt; 20%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 – istotna część zasobu nie pracuje.</a:t>
            </a:r>
          </a:p>
          <a:p>
            <a:pPr marL="723900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22 gminy ze 100% pustostanu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 – cały formalny zasób komunalny stoi pusty.</a:t>
            </a:r>
          </a:p>
        </p:txBody>
      </p:sp>
      <p:grpSp>
        <p:nvGrpSpPr>
          <p:cNvPr id="5" name="Grupa 4" descr="Mapa Polski przedstawiająca odsetek mieszkań niezamieszkanych w podziale na gminy. Rozkład jest silnie zróżnicowany przestrzennie i mozaikowy – ciemne (fioletowe i purpurowe) oraz jasne (błękitne i białe) gminy przeplatają się na całym obszarze kraju bez wyraźnego podziału regionalnego.&#10;&#10;Gminy z bardzo wysokim odsetkiem niezamieszkanych mieszkań (powyżej 40%, kolor ciemnopurpurowy) występują licznie i równomiernie rozsiane po całej Polsce. Gminy o odsetku 20,1–40% (fiolet) również są powszechne. Obszary o niskim odsetku niezamieszkanych (0,1–5%, jasnobłękitny) oraz gminy w pełni zasiedlone (0%, białe) skupiają się nieco bardziej w centrum kraju, choć i tam występują gminy z wysokimi wartościami. Północno-zachodnia część Polski wykazuje lokalnie nieco więcej gmin o niższych odsetkach niezamieszkanych.">
            <a:extLst>
              <a:ext uri="{FF2B5EF4-FFF2-40B4-BE49-F238E27FC236}">
                <a16:creationId xmlns:a16="http://schemas.microsoft.com/office/drawing/2014/main" id="{F066C545-6C8F-73E2-72E3-9B4AFDAACB28}"/>
              </a:ext>
            </a:extLst>
          </p:cNvPr>
          <p:cNvGrpSpPr/>
          <p:nvPr/>
        </p:nvGrpSpPr>
        <p:grpSpPr>
          <a:xfrm>
            <a:off x="8278360" y="2628900"/>
            <a:ext cx="10009639" cy="6187477"/>
            <a:chOff x="8278360" y="2628900"/>
            <a:chExt cx="10009639" cy="6187477"/>
          </a:xfrm>
        </p:grpSpPr>
        <p:sp>
          <p:nvSpPr>
            <p:cNvPr id="6" name="Freeform 6"/>
            <p:cNvSpPr/>
            <p:nvPr/>
          </p:nvSpPr>
          <p:spPr>
            <a:xfrm>
              <a:off x="8278360" y="2628900"/>
              <a:ext cx="8761483" cy="6187477"/>
            </a:xfrm>
            <a:custGeom>
              <a:avLst/>
              <a:gdLst/>
              <a:ahLst/>
              <a:cxnLst/>
              <a:rect l="l" t="t" r="r" b="b"/>
              <a:pathLst>
                <a:path w="13040296" h="9466453">
                  <a:moveTo>
                    <a:pt x="0" y="0"/>
                  </a:moveTo>
                  <a:lnTo>
                    <a:pt x="13040296" y="0"/>
                  </a:lnTo>
                  <a:lnTo>
                    <a:pt x="13040296" y="9466453"/>
                  </a:lnTo>
                  <a:lnTo>
                    <a:pt x="0" y="9466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" b="-2"/>
              </a:stretch>
            </a:blip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2" name="Freeform 6">
              <a:extLst>
                <a:ext uri="{FF2B5EF4-FFF2-40B4-BE49-F238E27FC236}">
                  <a16:creationId xmlns:a16="http://schemas.microsoft.com/office/drawing/2014/main" id="{483FFFF2-ACB3-6DF9-363D-29CCECF7D41A}"/>
                </a:ext>
              </a:extLst>
            </p:cNvPr>
            <p:cNvSpPr/>
            <p:nvPr/>
          </p:nvSpPr>
          <p:spPr>
            <a:xfrm>
              <a:off x="15079670" y="4114799"/>
              <a:ext cx="3208329" cy="3485649"/>
            </a:xfrm>
            <a:custGeom>
              <a:avLst/>
              <a:gdLst/>
              <a:ahLst/>
              <a:cxnLst/>
              <a:rect l="l" t="t" r="r" b="b"/>
              <a:pathLst>
                <a:path w="13040296" h="9466453">
                  <a:moveTo>
                    <a:pt x="0" y="0"/>
                  </a:moveTo>
                  <a:lnTo>
                    <a:pt x="13040296" y="0"/>
                  </a:lnTo>
                  <a:lnTo>
                    <a:pt x="13040296" y="9466453"/>
                  </a:lnTo>
                  <a:lnTo>
                    <a:pt x="0" y="9466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96848" t="-111119" r="-1" b="-111858"/>
              </a:stretch>
            </a:blip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142384" y="9495653"/>
            <a:ext cx="8963978" cy="354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pl-PL" sz="18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Źródło danych:</a:t>
            </a:r>
            <a:r>
              <a:rPr lang="pl-PL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BDL.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48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1401137"/>
            <a:ext cx="7447988" cy="1828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Zmiana przeciętnej powierzchni użytkowej na osobę, </a:t>
            </a:r>
          </a:p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2014–2024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96768" y="3312058"/>
            <a:ext cx="6595862" cy="5327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3901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2 450 z 2 462 gmin (99,5%)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zwiększyło przeciętną powierzchnię na osobę – niemal powszechny wzrost, niezależnie od regionu.</a:t>
            </a:r>
          </a:p>
          <a:p>
            <a:pPr marL="723901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Mediana: +19,7%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 – z </a:t>
            </a: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26,3 m²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w 2014 do </a:t>
            </a: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31,5 m²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w 2024 na osobę.</a:t>
            </a:r>
          </a:p>
          <a:p>
            <a:pPr marL="723901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Średnia: +19,6%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 – rozkład niemal symetryczny wokół mediany.</a:t>
            </a:r>
          </a:p>
          <a:p>
            <a:pPr marL="723901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Zakres: od –</a:t>
            </a: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22,1%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do </a:t>
            </a: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+53,6%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.</a:t>
            </a:r>
          </a:p>
          <a:p>
            <a:pPr marL="723901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Tylko </a:t>
            </a: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11 gmin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odnotowało spadek, 1 gmina bez zmian.</a:t>
            </a:r>
          </a:p>
        </p:txBody>
      </p:sp>
      <p:grpSp>
        <p:nvGrpSpPr>
          <p:cNvPr id="6" name="Grupa 5" descr="Mapa Polski przedstawiająca zmianę powierzchni mieszkaniowej na osobę w latach 2014–2024 w podziale na gminy. Dominującym kolorem jest zieleń w różnych odcieniach, co wskazuje na powszechny wzrost powierzchni na osobę w zdecydowanej większości kraju. Najciemniejsze obszary (wzrost powyżej 30%) skupiają się głównie na północy Polski oraz lokalnie w rozproszonych gminach na pozostałym obszarze kraju. Większość gmin odnotowała wzrost w przedziale 15–25%. Nieliczne gminy zaznaczone kolorem czerwonym (spadek poniżej 0%) występują punktowo, głównie w większych miastach i ich bezpośrednim otoczeniu. Obszary o najniższym wzroście (0–10%, kolor żółtawy) pojawiają się lokalnie w różnych częściach kraju, bez wyraźnej koncentracji regionalnej.">
            <a:extLst>
              <a:ext uri="{FF2B5EF4-FFF2-40B4-BE49-F238E27FC236}">
                <a16:creationId xmlns:a16="http://schemas.microsoft.com/office/drawing/2014/main" id="{690F46C3-FEAC-01F4-468F-424DA861038C}"/>
              </a:ext>
            </a:extLst>
          </p:cNvPr>
          <p:cNvGrpSpPr/>
          <p:nvPr/>
        </p:nvGrpSpPr>
        <p:grpSpPr>
          <a:xfrm>
            <a:off x="7659774" y="2102819"/>
            <a:ext cx="10076823" cy="6952863"/>
            <a:chOff x="7659774" y="2102819"/>
            <a:chExt cx="10076823" cy="6952863"/>
          </a:xfrm>
        </p:grpSpPr>
        <p:sp>
          <p:nvSpPr>
            <p:cNvPr id="7" name="Freeform 7" descr="Obraz zawierający mapa  Zawartość wygenerowana przez AI może być niepoprawna."/>
            <p:cNvSpPr/>
            <p:nvPr/>
          </p:nvSpPr>
          <p:spPr>
            <a:xfrm>
              <a:off x="7659774" y="2102819"/>
              <a:ext cx="9291838" cy="6952863"/>
            </a:xfrm>
            <a:custGeom>
              <a:avLst/>
              <a:gdLst/>
              <a:ahLst/>
              <a:cxnLst/>
              <a:rect l="l" t="t" r="r" b="b"/>
              <a:pathLst>
                <a:path w="14000480" h="10476230">
                  <a:moveTo>
                    <a:pt x="0" y="0"/>
                  </a:moveTo>
                  <a:lnTo>
                    <a:pt x="14000480" y="0"/>
                  </a:lnTo>
                  <a:lnTo>
                    <a:pt x="14000480" y="10476230"/>
                  </a:lnTo>
                  <a:lnTo>
                    <a:pt x="0" y="10476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89" b="-289"/>
              </a:stretch>
            </a:blip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2" name="Freeform 7" descr="Obraz zawierający mapa  Zawartość wygenerowana przez AI może być niepoprawna.">
              <a:extLst>
                <a:ext uri="{FF2B5EF4-FFF2-40B4-BE49-F238E27FC236}">
                  <a16:creationId xmlns:a16="http://schemas.microsoft.com/office/drawing/2014/main" id="{244AF5E8-7DD6-59F2-BC72-FB82E7FCAD4C}"/>
                </a:ext>
              </a:extLst>
            </p:cNvPr>
            <p:cNvSpPr/>
            <p:nvPr/>
          </p:nvSpPr>
          <p:spPr>
            <a:xfrm>
              <a:off x="15297402" y="3846595"/>
              <a:ext cx="2439195" cy="3465310"/>
            </a:xfrm>
            <a:custGeom>
              <a:avLst/>
              <a:gdLst/>
              <a:ahLst/>
              <a:cxnLst/>
              <a:rect l="l" t="t" r="r" b="b"/>
              <a:pathLst>
                <a:path w="14000480" h="10476230">
                  <a:moveTo>
                    <a:pt x="0" y="0"/>
                  </a:moveTo>
                  <a:lnTo>
                    <a:pt x="14000480" y="0"/>
                  </a:lnTo>
                  <a:lnTo>
                    <a:pt x="14000480" y="10476230"/>
                  </a:lnTo>
                  <a:lnTo>
                    <a:pt x="0" y="10476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02804" t="-110300" r="1" b="-109034"/>
              </a:stretch>
            </a:blip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994699" y="9575253"/>
            <a:ext cx="2406101" cy="275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pl-PL" b="1" dirty="0">
                <a:solidFill>
                  <a:srgbClr val="000000"/>
                </a:solidFill>
                <a:latin typeface="Aptos" panose="020B0004020202020204" pitchFamily="34" charset="0"/>
                <a:ea typeface="Open Sans" pitchFamily="2" charset="0"/>
                <a:cs typeface="Open Sans" pitchFamily="2" charset="0"/>
                <a:sym typeface="Calibri (MS) Bold"/>
              </a:rPr>
              <a:t>Źródło danych:</a:t>
            </a:r>
            <a:r>
              <a:rPr lang="pl-PL" dirty="0">
                <a:solidFill>
                  <a:srgbClr val="000000"/>
                </a:solidFill>
                <a:latin typeface="Aptos" panose="020B0004020202020204" pitchFamily="34" charset="0"/>
                <a:ea typeface="Open Sans" pitchFamily="2" charset="0"/>
                <a:cs typeface="Open Sans" pitchFamily="2" charset="0"/>
                <a:sym typeface="Calibri (MS)"/>
              </a:rPr>
              <a:t> BDL</a:t>
            </a:r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8919610"/>
            <a:ext cx="4119372" cy="95250"/>
          </a:xfrm>
          <a:custGeom>
            <a:avLst/>
            <a:gdLst/>
            <a:ahLst/>
            <a:cxnLst/>
            <a:rect l="l" t="t" r="r" b="b"/>
            <a:pathLst>
              <a:path w="5492496" h="127000">
                <a:moveTo>
                  <a:pt x="0" y="0"/>
                </a:moveTo>
                <a:lnTo>
                  <a:pt x="5492496" y="0"/>
                </a:lnTo>
                <a:lnTo>
                  <a:pt x="5492496" y="127000"/>
                </a:lnTo>
                <a:lnTo>
                  <a:pt x="0" y="1270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3" name="TextBox 13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49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8433" y="1274816"/>
            <a:ext cx="17869566" cy="7530656"/>
          </a:xfrm>
          <a:custGeom>
            <a:avLst/>
            <a:gdLst/>
            <a:ahLst/>
            <a:cxnLst/>
            <a:rect l="l" t="t" r="r" b="b"/>
            <a:pathLst>
              <a:path w="23826088" h="10040874">
                <a:moveTo>
                  <a:pt x="0" y="0"/>
                </a:moveTo>
                <a:lnTo>
                  <a:pt x="23826088" y="0"/>
                </a:lnTo>
                <a:lnTo>
                  <a:pt x="23826088" y="10040874"/>
                </a:lnTo>
                <a:lnTo>
                  <a:pt x="0" y="10040874"/>
                </a:lnTo>
                <a:close/>
              </a:path>
            </a:pathLst>
          </a:custGeom>
          <a:blipFill>
            <a:blip r:embed="rId2">
              <a:alphaModFix amt="13332"/>
            </a:blip>
            <a:stretch>
              <a:fillRect t="-29096" b="-29096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0400">
            <a:off x="7165798" y="2797921"/>
            <a:ext cx="3957165" cy="108304"/>
          </a:xfrm>
          <a:custGeom>
            <a:avLst/>
            <a:gdLst/>
            <a:ahLst/>
            <a:cxnLst/>
            <a:rect l="l" t="t" r="r" b="b"/>
            <a:pathLst>
              <a:path w="5276221" h="144405">
                <a:moveTo>
                  <a:pt x="37595" y="68202"/>
                </a:moveTo>
                <a:lnTo>
                  <a:pt x="5237610" y="3"/>
                </a:lnTo>
                <a:cubicBezTo>
                  <a:pt x="5258692" y="-251"/>
                  <a:pt x="5275964" y="16513"/>
                  <a:pt x="5276218" y="37595"/>
                </a:cubicBezTo>
                <a:cubicBezTo>
                  <a:pt x="5276472" y="58677"/>
                  <a:pt x="5259708" y="75949"/>
                  <a:pt x="5238626" y="76203"/>
                </a:cubicBezTo>
                <a:lnTo>
                  <a:pt x="38611" y="144402"/>
                </a:lnTo>
                <a:cubicBezTo>
                  <a:pt x="17529" y="144656"/>
                  <a:pt x="257" y="127892"/>
                  <a:pt x="3" y="106810"/>
                </a:cubicBezTo>
                <a:cubicBezTo>
                  <a:pt x="-251" y="85728"/>
                  <a:pt x="16513" y="68583"/>
                  <a:pt x="37595" y="68202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4" r="-10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559376" y="1001744"/>
            <a:ext cx="11169248" cy="13843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Gminy wyłonione w naborze na wsparcie doradcze w projekcie ORNS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03876" y="3354235"/>
            <a:ext cx="4528977" cy="501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Barlinek,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Cieszyn,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Gdynia,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Jarocin,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Jelenia Góra,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Kartuzy,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Kielce,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Kwidzyn,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Leszno,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Lichnowy,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032853" y="3354235"/>
            <a:ext cx="6231266" cy="501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Łódź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Mielno,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Mikołów,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Mrągowo,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Gmina Miejska Nowe Miasto Lubawskie,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Olsztyn,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Opole,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Ostrowiec Świętokrzyski,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Piecki,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Pruszków,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734809" y="3354235"/>
            <a:ext cx="4528977" cy="501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Pyskowice,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Radom,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Stargard,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Gmina Miejska Szczytno,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Świnoujście,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Tarnowskie Góry,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Gmina Miejska Tczew,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Toruń,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Wałbrzych,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Zamość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95601" y="9442180"/>
            <a:ext cx="4727562" cy="61552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2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11FC8426-D1F9-3E2C-28FB-D76C0942C565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9" name="TextBox 19"/>
          <p:cNvSpPr txBox="1"/>
          <p:nvPr/>
        </p:nvSpPr>
        <p:spPr>
          <a:xfrm>
            <a:off x="16354368" y="9442181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9893C643-D430-6808-B6DB-29E8ED28A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477870"/>
            <a:ext cx="12431017" cy="74565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8"/>
              </a:lnSpc>
            </a:pPr>
            <a:r>
              <a:rPr lang="pl-PL" sz="184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 </a:t>
            </a:r>
            <a:r>
              <a:rPr lang="pl-PL" sz="18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Społeczne agencje najmu w Polsce – wyzwania i szanse rozwoju</a:t>
            </a:r>
          </a:p>
          <a:p>
            <a:pPr algn="l">
              <a:lnSpc>
                <a:spcPts val="2219"/>
              </a:lnSpc>
            </a:pPr>
            <a:endParaRPr lang="pl-PL" sz="184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028700" y="1313136"/>
            <a:ext cx="14530349" cy="609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Luka czynszowa</a:t>
            </a:r>
          </a:p>
        </p:txBody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10765"/>
              </p:ext>
            </p:extLst>
          </p:nvPr>
        </p:nvGraphicFramePr>
        <p:xfrm>
          <a:off x="1302742" y="2376935"/>
          <a:ext cx="15659100" cy="5437292"/>
        </p:xfrm>
        <a:graphic>
          <a:graphicData uri="http://schemas.openxmlformats.org/drawingml/2006/table">
            <a:tbl>
              <a:tblPr firstRow="1"/>
              <a:tblGrid>
                <a:gridCol w="1068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3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5998">
                <a:tc>
                  <a:txBody>
                    <a:bodyPr/>
                    <a:lstStyle/>
                    <a:p>
                      <a:pPr algn="just">
                        <a:lnSpc>
                          <a:spcPts val="2879"/>
                        </a:lnSpc>
                        <a:defRPr/>
                      </a:pPr>
                      <a:r>
                        <a:rPr lang="pl-PL" sz="2400" b="1" dirty="0">
                          <a:solidFill>
                            <a:schemeClr val="bg1"/>
                          </a:solidFill>
                          <a:latin typeface="Aptos Bold"/>
                          <a:ea typeface="Aptos Bold"/>
                          <a:cs typeface="Aptos Bold"/>
                          <a:sym typeface="Aptos Bold"/>
                        </a:rPr>
                        <a:t>Grupa </a:t>
                      </a:r>
                      <a:endParaRPr lang="pl-PL" sz="1100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879"/>
                        </a:lnSpc>
                        <a:defRPr/>
                      </a:pPr>
                      <a:r>
                        <a:rPr lang="pl-PL" sz="2400" b="1" dirty="0">
                          <a:solidFill>
                            <a:schemeClr val="bg1"/>
                          </a:solidFill>
                          <a:latin typeface="Aptos Bold"/>
                          <a:ea typeface="Aptos Bold"/>
                          <a:cs typeface="Aptos Bold"/>
                          <a:sym typeface="Aptos Bold"/>
                        </a:rPr>
                        <a:t> Opis </a:t>
                      </a:r>
                      <a:endParaRPr lang="pl-PL" sz="1100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879"/>
                        </a:lnSpc>
                        <a:defRPr/>
                      </a:pPr>
                      <a:r>
                        <a:rPr lang="pl-PL" sz="2400" b="1" dirty="0">
                          <a:solidFill>
                            <a:schemeClr val="bg1"/>
                          </a:solidFill>
                          <a:latin typeface="Aptos Bold"/>
                          <a:ea typeface="Aptos Bold"/>
                          <a:cs typeface="Aptos Bold"/>
                          <a:sym typeface="Aptos Bold"/>
                        </a:rPr>
                        <a:t> 2022</a:t>
                      </a:r>
                      <a:endParaRPr lang="pl-PL" sz="1100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144825"/>
                  </a:ext>
                </a:extLst>
              </a:tr>
              <a:tr h="538467"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A 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879"/>
                        </a:lnSpc>
                        <a:defRPr/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 Mieszkanie adekwatne, bez nadmiernych obciążeń kosztami 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 57%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7899"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B 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879"/>
                        </a:lnSpc>
                        <a:defRPr/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Przeludnienie lub nadmierne obciążenie, ale dochód pozwala na zakup/najem (bariera pozafinansowa) 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 6%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467"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C 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879"/>
                        </a:lnSpc>
                        <a:defRPr/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 Przeludnienie lub nadmierne obciążenie, dochód za niski na rynek (bariera finansowa) 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 23%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8467"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D 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879"/>
                        </a:lnSpc>
                        <a:defRPr/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 Wsparcie niewystarczające – nadal przeludnienie lub nadmierne obciążenie, dochód za niski na rynek 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 6%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7899"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E 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879"/>
                        </a:lnSpc>
                        <a:defRPr/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 Wsparcie adekwatne – mieszkanie odpowiednie, brak nadmiernych obciążeń, ale dochód za niski na rynek 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 2%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8467"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F 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879"/>
                        </a:lnSpc>
                        <a:defRPr/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 Wsparcie zbędne – mieszkanie OK, ale dochód pozwala na rynek (nieefektywna alokacja) 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 3%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1628"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G 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879"/>
                        </a:lnSpc>
                        <a:defRPr/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 Pozostałe gospodarstwa domowe 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pl-PL" sz="2400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 3%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7"/>
          <p:cNvSpPr txBox="1"/>
          <p:nvPr/>
        </p:nvSpPr>
        <p:spPr>
          <a:xfrm>
            <a:off x="1302742" y="7912695"/>
            <a:ext cx="15659100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pl-PL" sz="2100" dirty="0">
                <a:solidFill>
                  <a:srgbClr val="000000"/>
                </a:solidFill>
                <a:latin typeface="Aptos" panose="020B0004020202020204" pitchFamily="34" charset="0"/>
                <a:ea typeface="Calibri (MS)"/>
                <a:cs typeface="Calibri (MS)"/>
                <a:sym typeface="Calibri (MS)"/>
              </a:rPr>
              <a:t>Źródło: Czerniak, </a:t>
            </a:r>
            <a:r>
              <a:rPr lang="pl-PL" sz="2100" dirty="0" err="1">
                <a:solidFill>
                  <a:srgbClr val="000000"/>
                </a:solidFill>
                <a:latin typeface="Aptos" panose="020B0004020202020204" pitchFamily="34" charset="0"/>
                <a:ea typeface="Calibri (MS)"/>
                <a:cs typeface="Calibri (MS)"/>
                <a:sym typeface="Calibri (MS)"/>
              </a:rPr>
              <a:t>Kroszka</a:t>
            </a:r>
            <a:r>
              <a:rPr lang="pl-PL" sz="2100" dirty="0">
                <a:solidFill>
                  <a:srgbClr val="000000"/>
                </a:solidFill>
                <a:latin typeface="Aptos" panose="020B0004020202020204" pitchFamily="34" charset="0"/>
                <a:ea typeface="Calibri (MS)"/>
                <a:cs typeface="Calibri (MS)"/>
                <a:sym typeface="Calibri (MS)"/>
              </a:rPr>
              <a:t>, Twardoch (2025), </a:t>
            </a:r>
            <a:r>
              <a:rPr lang="pl-PL" sz="2100" i="1" dirty="0">
                <a:solidFill>
                  <a:srgbClr val="000000"/>
                </a:solidFill>
                <a:latin typeface="Aptos" panose="020B0004020202020204" pitchFamily="34" charset="0"/>
                <a:ea typeface="Calibri (MS) Italics"/>
                <a:cs typeface="Calibri (MS) Italics"/>
                <a:sym typeface="Calibri (MS) Italics"/>
              </a:rPr>
              <a:t>Efektywność polityki mieszkaniowej w Polsce</a:t>
            </a:r>
            <a:r>
              <a:rPr lang="pl-PL" sz="2100" dirty="0">
                <a:solidFill>
                  <a:srgbClr val="000000"/>
                </a:solidFill>
                <a:latin typeface="Aptos" panose="020B0004020202020204" pitchFamily="34" charset="0"/>
                <a:ea typeface="Calibri (MS)"/>
                <a:cs typeface="Calibri (MS)"/>
                <a:sym typeface="Calibri (MS)"/>
              </a:rPr>
              <a:t>. Dane: EU-SILC 2010–2022, n = 189 146.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8427044"/>
            <a:ext cx="6210300" cy="364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pl-PL" sz="2400" b="1" dirty="0">
                <a:solidFill>
                  <a:srgbClr val="000000"/>
                </a:solidFill>
                <a:latin typeface="Aptos" panose="020B0004020202020204" pitchFamily="34" charset="0"/>
                <a:ea typeface="Calibri (MS) Bold"/>
                <a:cs typeface="Calibri (MS) Bold"/>
                <a:sym typeface="Calibri (MS) Bold"/>
              </a:rPr>
              <a:t>Luka czynszowa = B + C + D = 35% (2022)</a:t>
            </a:r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100710"/>
            <a:ext cx="4119372" cy="95250"/>
          </a:xfrm>
          <a:custGeom>
            <a:avLst/>
            <a:gdLst/>
            <a:ahLst/>
            <a:cxnLst/>
            <a:rect l="l" t="t" r="r" b="b"/>
            <a:pathLst>
              <a:path w="5492496" h="127000">
                <a:moveTo>
                  <a:pt x="0" y="0"/>
                </a:moveTo>
                <a:lnTo>
                  <a:pt x="5492496" y="0"/>
                </a:lnTo>
                <a:lnTo>
                  <a:pt x="5492496" y="127000"/>
                </a:lnTo>
                <a:lnTo>
                  <a:pt x="0" y="1270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2" name="TextBox 12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50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757352" y="1010793"/>
            <a:ext cx="15783658" cy="8523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Luka czynszowa według stopnia urbanizacji, 2010–2022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10FD36D-A7D4-6F91-E2D6-B8F62BC14CA7}"/>
              </a:ext>
            </a:extLst>
          </p:cNvPr>
          <p:cNvSpPr txBox="1"/>
          <p:nvPr/>
        </p:nvSpPr>
        <p:spPr>
          <a:xfrm>
            <a:off x="779123" y="1943901"/>
            <a:ext cx="1409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Aptos" panose="020B0004020202020204" pitchFamily="34" charset="0"/>
              </a:rPr>
              <a:t>Odsetek gospodarstw domowych w luce czynszowej według stopnia urbanizacji. Do 2019 r. najwyższa luka była w dużych miastach; od 2021 r. liderują tereny wiejskie. </a:t>
            </a:r>
          </a:p>
        </p:txBody>
      </p:sp>
      <p:sp>
        <p:nvSpPr>
          <p:cNvPr id="10" name="Freeform 10" descr="Wykres liniowy przedstawiający odsetek gospodarstw domowych w luce czynszowej w latach 2010–2022 z podziałem na trzy typy obszarów: tereny wiejskie (linia zielona), duże miasta (linia niebieska) i małe miasta i przedmieścia (linia pomarańczowa).&#10;&#10;We wszystkich trzech kategoriach widoczny jest wyraźny trend spadkowy. W 2010 roku wartości wynosiły odpowiednio około 44%, 46% i 39%. Do roku 2020 wszystkie trzy linie zbiegły się do poziomu około 34%, co oznaczone jest na wykresie jako „dno luki i crossover&quot;. Po 2020 roku nastąpiło odwrócenie kolejności: tereny wiejskie odnotowały wzrost do około 37%, duże miasta utrzymały się na poziomie około 35%, natomiast małe miasta i przedmieścia pozostały najniżej – na poziomie około 33%."/>
          <p:cNvSpPr/>
          <p:nvPr/>
        </p:nvSpPr>
        <p:spPr>
          <a:xfrm>
            <a:off x="2362200" y="2651786"/>
            <a:ext cx="13293046" cy="6149313"/>
          </a:xfrm>
          <a:custGeom>
            <a:avLst/>
            <a:gdLst/>
            <a:ahLst/>
            <a:cxnLst/>
            <a:rect l="l" t="t" r="r" b="b"/>
            <a:pathLst>
              <a:path w="17829403" h="9379585">
                <a:moveTo>
                  <a:pt x="0" y="0"/>
                </a:moveTo>
                <a:lnTo>
                  <a:pt x="17829403" y="0"/>
                </a:lnTo>
                <a:lnTo>
                  <a:pt x="17829403" y="9379585"/>
                </a:lnTo>
                <a:lnTo>
                  <a:pt x="0" y="93795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069" b="-10305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3" name="TextBox 13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51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1028700"/>
            <a:ext cx="12096140" cy="7576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Anatomia luki czynszowej i szok 2020–2022 – cz.1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243585"/>
            <a:ext cx="5342601" cy="643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2460" lvl="2" indent="-342900" algn="l">
              <a:lnSpc>
                <a:spcPts val="36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 Spadek w dekadzie 2011–2020</a:t>
            </a:r>
            <a:r>
              <a:rPr lang="pl-PL" sz="24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: luka zmalała o </a:t>
            </a:r>
            <a:r>
              <a:rPr lang="pl-PL" sz="24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11,3 </a:t>
            </a:r>
            <a:r>
              <a:rPr lang="pl-PL" sz="2400" b="1" dirty="0" err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pp</a:t>
            </a:r>
            <a:r>
              <a:rPr lang="pl-PL" sz="24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(z 44,7% do 33,4%), czyli co dziewiąte gospodarstwo w Polsce „wyszło" z luki w ciągu dekady.</a:t>
            </a:r>
          </a:p>
          <a:p>
            <a:pPr marL="632460" lvl="2" indent="-342900" algn="l">
              <a:lnSpc>
                <a:spcPts val="36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 Odbicie 2020 → 2022</a:t>
            </a:r>
            <a:r>
              <a:rPr lang="pl-PL" sz="24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: wzrost o </a:t>
            </a:r>
            <a:r>
              <a:rPr lang="pl-PL" sz="24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1,6 </a:t>
            </a:r>
            <a:r>
              <a:rPr lang="pl-PL" sz="2400" b="1" dirty="0" err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pp</a:t>
            </a:r>
            <a:r>
              <a:rPr lang="pl-PL" sz="24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(z 33,4% do 35,0%).</a:t>
            </a:r>
          </a:p>
          <a:p>
            <a:pPr marL="632460" lvl="2" indent="-342900" algn="l">
              <a:lnSpc>
                <a:spcPts val="3600"/>
              </a:lnSpc>
              <a:buFont typeface="Courier New" panose="02070309020205020404" pitchFamily="49" charset="0"/>
              <a:buChar char="o"/>
            </a:pPr>
            <a:r>
              <a:rPr lang="pl-PL" sz="24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 Wewnętrzne przesunięcie 2020 → 2022</a:t>
            </a:r>
            <a:r>
              <a:rPr lang="pl-PL" sz="24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: grupa B spadła o </a:t>
            </a:r>
            <a:r>
              <a:rPr lang="pl-PL" sz="24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7,7 </a:t>
            </a:r>
            <a:r>
              <a:rPr lang="pl-PL" sz="2400" b="1" dirty="0" err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pp</a:t>
            </a:r>
            <a:r>
              <a:rPr lang="pl-PL" sz="24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, grupa C wzrosła o </a:t>
            </a:r>
            <a:r>
              <a:rPr lang="pl-PL" sz="24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8,2 </a:t>
            </a:r>
            <a:r>
              <a:rPr lang="pl-PL" sz="2400" b="1" dirty="0" err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pp</a:t>
            </a:r>
            <a:r>
              <a:rPr lang="pl-PL" sz="24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, grupa D wzrosła o 1,1 pp. </a:t>
            </a:r>
            <a:r>
              <a:rPr lang="pl-PL" sz="24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Wahania wewnątrz luki (8 </a:t>
            </a:r>
            <a:r>
              <a:rPr lang="pl-PL" sz="2400" b="1" dirty="0" err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pp</a:t>
            </a:r>
            <a:r>
              <a:rPr lang="pl-PL" sz="24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 każde) są pięciokrotnie większe niż wahania sumy (1,6 </a:t>
            </a:r>
            <a:r>
              <a:rPr lang="pl-PL" sz="2400" b="1" dirty="0" err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pp</a:t>
            </a:r>
            <a:r>
              <a:rPr lang="pl-PL" sz="24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BB50B5-0D22-0EA2-ED09-EF2E6C954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5159" y="2026577"/>
            <a:ext cx="1064898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Anatomia luki czynszowej w Polsce, 2010–2022. </a:t>
            </a:r>
            <a:br>
              <a:rPr kumimoji="0" lang="pl-PL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kumimoji="0" lang="pl-PL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Czarna linia: łączna luka czynszowa (% gospodarstw domowych). Pasy kolorowe: trzy komponenty luki — B (złe warunki, ale stać na zmianę), C (złe warunki, nie stać) oraz D (wsparcie niewystarczające). Łagodny spadek do 2020 r. maskuje gwałtowny ruch B→C między 2021 a 2022.</a:t>
            </a:r>
            <a:endParaRPr kumimoji="0" 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1" name="Freeform 11" descr="Wykres warstwowy przedstawiający anatomię luki czynszowej w Polsce w latach 2010–2022. Czarna linia pokazuje łączny odsetek gospodarstw domowych w luce czynszowej: szczyt w 2011 roku wyniósł 44,7%, następnie wartość systematycznie spadała do dna w 2020 roku na poziomie 33,4%, po czym nieznacznie wzrosła do około 35,5% w 2022 roku.&#10;Wykres składa się z trzech warstw kolorystycznych. Najniższa warstwa (różowa) to grupa D – wsparcie niewystarczające, utrzymująca się stabilnie na poziomie około 5–8% przez cały okres. Środkowa warstwa (pomarańczowa) to grupa C – złe warunki, nie stać, która przez większość okresu oscylowała między 15% a 25% i wyraźnie wzrosła w latach 2021–2022. Górna warstwa (żółta) to grupa B – złe warunki, ale stać na zmianę, która w tym samym czasie wyraźnie się skurczyła, odzwierciedlając przesunięcie gospodarstw z grupy B do grupy C."/>
          <p:cNvSpPr/>
          <p:nvPr/>
        </p:nvSpPr>
        <p:spPr>
          <a:xfrm>
            <a:off x="7076770" y="3239501"/>
            <a:ext cx="10674382" cy="4876801"/>
          </a:xfrm>
          <a:custGeom>
            <a:avLst/>
            <a:gdLst/>
            <a:ahLst/>
            <a:cxnLst/>
            <a:rect l="l" t="t" r="r" b="b"/>
            <a:pathLst>
              <a:path w="14232510" h="8597773">
                <a:moveTo>
                  <a:pt x="0" y="0"/>
                </a:moveTo>
                <a:lnTo>
                  <a:pt x="14232510" y="0"/>
                </a:lnTo>
                <a:lnTo>
                  <a:pt x="14232510" y="8597773"/>
                </a:lnTo>
                <a:lnTo>
                  <a:pt x="0" y="85977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5656" b="-10048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2594872-7EF0-F2EB-D66B-FCA6ED2931C2}"/>
              </a:ext>
            </a:extLst>
          </p:cNvPr>
          <p:cNvSpPr txBox="1"/>
          <p:nvPr/>
        </p:nvSpPr>
        <p:spPr>
          <a:xfrm>
            <a:off x="7005159" y="8246157"/>
            <a:ext cx="948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Źródło: obliczenia własne na podstawie Czerniak, </a:t>
            </a:r>
            <a:r>
              <a:rPr lang="pl-PL" dirty="0" err="1"/>
              <a:t>Kroszka</a:t>
            </a:r>
            <a:r>
              <a:rPr lang="pl-PL" dirty="0"/>
              <a:t>, Twardoch (2025), </a:t>
            </a:r>
            <a:br>
              <a:rPr lang="pl-PL" dirty="0"/>
            </a:br>
            <a:r>
              <a:rPr lang="pl-PL" dirty="0"/>
              <a:t>dane </a:t>
            </a:r>
            <a:r>
              <a:rPr lang="pl-PL" dirty="0" err="1"/>
              <a:t>RepOD</a:t>
            </a:r>
            <a:r>
              <a:rPr lang="pl-PL" dirty="0"/>
              <a:t> doi:10.18150/XYV8N8.</a:t>
            </a:r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8749141"/>
            <a:ext cx="4119372" cy="95250"/>
          </a:xfrm>
          <a:custGeom>
            <a:avLst/>
            <a:gdLst/>
            <a:ahLst/>
            <a:cxnLst/>
            <a:rect l="l" t="t" r="r" b="b"/>
            <a:pathLst>
              <a:path w="5492496" h="127000">
                <a:moveTo>
                  <a:pt x="0" y="0"/>
                </a:moveTo>
                <a:lnTo>
                  <a:pt x="5492496" y="0"/>
                </a:lnTo>
                <a:lnTo>
                  <a:pt x="5492496" y="127000"/>
                </a:lnTo>
                <a:lnTo>
                  <a:pt x="0" y="1270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6" name="TextBox 16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52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1676114"/>
            <a:ext cx="4833080" cy="19768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Anatomia luki czynszowej i szok 2020–2022 – cz.2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321835"/>
            <a:ext cx="4357916" cy="432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W całej strukturze A–G </a:t>
            </a: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tylko dwie kategorie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wykazują ruch większy niż 3 </a:t>
            </a:r>
            <a:r>
              <a:rPr lang="pl-PL" sz="24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pp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— i są to dokładnie B i C, symetrycznie (−8 / +8). </a:t>
            </a:r>
          </a:p>
          <a:p>
            <a:pPr algn="l">
              <a:lnSpc>
                <a:spcPts val="3750"/>
              </a:lnSpc>
            </a:pPr>
            <a:endParaRPr lang="pl-PL" sz="2499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 algn="l">
              <a:lnSpc>
                <a:spcPts val="3750"/>
              </a:lnSpc>
            </a:pP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Pozostałe pięć grup jest praktycznie zamrożonych.</a:t>
            </a:r>
          </a:p>
          <a:p>
            <a:pPr algn="l">
              <a:lnSpc>
                <a:spcPts val="3750"/>
              </a:lnSpc>
            </a:pPr>
            <a:endParaRPr lang="pl-PL" sz="2499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50EA28B-FA15-9C99-3FD2-F28087878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1780" y="1214448"/>
            <a:ext cx="11201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Slopegraph</a:t>
            </a:r>
            <a:r>
              <a:rPr kumimoji="0" lang="pl-PL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sześciu grup gospodarstw domowych w 2020 i 2022 r. (grupa A = 55–57% pominięta dla czytelności). Wszystkie kategorie poza B i C są prawie niezmienione. Wzrost sumarycznej luki czynszowej to tylko 2 </a:t>
            </a:r>
            <a:r>
              <a:rPr kumimoji="0" lang="pl-PL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pp</a:t>
            </a:r>
            <a:r>
              <a:rPr kumimoji="0" lang="pl-PL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ale wewnątrz niej 8 </a:t>
            </a:r>
            <a:r>
              <a:rPr kumimoji="0" lang="pl-PL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pp</a:t>
            </a:r>
            <a:r>
              <a:rPr kumimoji="0" lang="pl-PL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gospodarstw straciło zdolność do zaspokojenia potrzeb mieszkaniowych na rynku.</a:t>
            </a:r>
            <a:endParaRPr kumimoji="0" 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2" name="Freeform 11" descr="Wykres typu slopegraph porównujący odsetek gospodarstw domowych w poszczególnych grupach między rokiem 2020 (dno luki) a 2022 (po szoku). Największe zmiany dotyczą dwóch grup: grupa C „nie stać, złe warunki&quot; wzrosła z 15% do 23% (wzrost o 8 pp), natomiast grupa B „stać, ale złe warunki&quot; spadła z 14% do 6% (spadek o 8 pp). Pozostałe grupy pozostały niemal bez zmian: D „wsparcie niewystarczające&quot; – z 5% do 6%, F „wsparcie przy dochodzie OK&quot; – z 6% do 3%, G „pozostałe&quot; – z 3% do 3%, E „wsparcie adekwatne&quot; – z 2% do 2%.">
            <a:extLst>
              <a:ext uri="{FF2B5EF4-FFF2-40B4-BE49-F238E27FC236}">
                <a16:creationId xmlns:a16="http://schemas.microsoft.com/office/drawing/2014/main" id="{5B1DA2C7-5845-5E37-FF70-51467851181F}"/>
              </a:ext>
            </a:extLst>
          </p:cNvPr>
          <p:cNvSpPr/>
          <p:nvPr/>
        </p:nvSpPr>
        <p:spPr>
          <a:xfrm>
            <a:off x="5562600" y="2552700"/>
            <a:ext cx="12429782" cy="6093485"/>
          </a:xfrm>
          <a:custGeom>
            <a:avLst/>
            <a:gdLst/>
            <a:ahLst/>
            <a:cxnLst/>
            <a:rect l="l" t="t" r="r" b="b"/>
            <a:pathLst>
              <a:path w="16095472" h="9564305">
                <a:moveTo>
                  <a:pt x="0" y="0"/>
                </a:moveTo>
                <a:lnTo>
                  <a:pt x="16095472" y="0"/>
                </a:lnTo>
                <a:lnTo>
                  <a:pt x="16095472" y="9564305"/>
                </a:lnTo>
                <a:lnTo>
                  <a:pt x="0" y="95643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8221" b="-863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8646185"/>
            <a:ext cx="4119372" cy="95250"/>
          </a:xfrm>
          <a:custGeom>
            <a:avLst/>
            <a:gdLst/>
            <a:ahLst/>
            <a:cxnLst/>
            <a:rect l="l" t="t" r="r" b="b"/>
            <a:pathLst>
              <a:path w="5492496" h="127000">
                <a:moveTo>
                  <a:pt x="0" y="0"/>
                </a:moveTo>
                <a:lnTo>
                  <a:pt x="5492496" y="0"/>
                </a:lnTo>
                <a:lnTo>
                  <a:pt x="5492496" y="127000"/>
                </a:lnTo>
                <a:lnTo>
                  <a:pt x="0" y="1270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6" name="TextBox 16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53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1152792" y="3686823"/>
            <a:ext cx="16106508" cy="131642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9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Perspektywa samorządów i operatorów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82025" y="5663946"/>
            <a:ext cx="10723959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Gmina a SAN: czego dowiedzieliśmy się ze studiów przypadków?</a:t>
            </a:r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97880" y="5095875"/>
            <a:ext cx="6462332" cy="95250"/>
          </a:xfrm>
          <a:custGeom>
            <a:avLst/>
            <a:gdLst/>
            <a:ahLst/>
            <a:cxnLst/>
            <a:rect l="l" t="t" r="r" b="b"/>
            <a:pathLst>
              <a:path w="8616442" h="127000">
                <a:moveTo>
                  <a:pt x="0" y="0"/>
                </a:moveTo>
                <a:lnTo>
                  <a:pt x="8616442" y="0"/>
                </a:lnTo>
                <a:lnTo>
                  <a:pt x="8616442" y="127000"/>
                </a:lnTo>
                <a:lnTo>
                  <a:pt x="0" y="1270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4" name="TextBox 14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54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1186120"/>
            <a:ext cx="7073770" cy="9429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Pięć SAN, pięć kontekstów</a:t>
            </a:r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4632" y="5934218"/>
            <a:ext cx="17883368" cy="2984678"/>
          </a:xfrm>
          <a:custGeom>
            <a:avLst/>
            <a:gdLst/>
            <a:ahLst/>
            <a:cxnLst/>
            <a:rect l="l" t="t" r="r" b="b"/>
            <a:pathLst>
              <a:path w="17883368" h="2984678">
                <a:moveTo>
                  <a:pt x="0" y="0"/>
                </a:moveTo>
                <a:lnTo>
                  <a:pt x="17883368" y="0"/>
                </a:lnTo>
                <a:lnTo>
                  <a:pt x="17883368" y="2984678"/>
                </a:lnTo>
                <a:lnTo>
                  <a:pt x="0" y="29846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TextBox 10"/>
          <p:cNvSpPr txBox="1"/>
          <p:nvPr/>
        </p:nvSpPr>
        <p:spPr>
          <a:xfrm>
            <a:off x="996525" y="2784072"/>
            <a:ext cx="16294960" cy="2890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Charakterystyka miejscowości: </a:t>
            </a:r>
          </a:p>
          <a:p>
            <a:pPr marL="723901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Bielawa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(28 tys., poprzemysłowa (28% mieszk. w obszarze rewitalizacji), wyludnianie); </a:t>
            </a:r>
          </a:p>
          <a:p>
            <a:pPr marL="723901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Mońki + Goniądz, Jaświły, Jasionówka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(powiat,14 tys., Mońki jako lokalne centrum, i jego satelity; wyludnianie); </a:t>
            </a:r>
          </a:p>
          <a:p>
            <a:pPr marL="723901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Poznań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(535 tys., imigracja na tle powolnego rozlewania się miasta, drogie mieszkania);</a:t>
            </a:r>
          </a:p>
          <a:p>
            <a:pPr marL="723901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Tarnów 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(102 tys., starzenie się, 29% 65+);</a:t>
            </a:r>
          </a:p>
          <a:p>
            <a:pPr marL="723901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Wrocław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(672 tys., 67% osoby z Ukrainy wśród imigrantów).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31376" y="6241590"/>
            <a:ext cx="12425258" cy="234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pl-PL" sz="3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SAN działa w radykalnie różnych kontekstach. Ale to co łączy to:</a:t>
            </a:r>
          </a:p>
          <a:p>
            <a:pPr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Występowanie luki czynszowej;</a:t>
            </a:r>
          </a:p>
          <a:p>
            <a:pPr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Presja demograficzna (zwłaszcza starzenie się społeczeństwa);</a:t>
            </a:r>
          </a:p>
          <a:p>
            <a:pPr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Gotowość do innowacyjnych działań.</a:t>
            </a:r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129095"/>
            <a:ext cx="4119372" cy="95250"/>
          </a:xfrm>
          <a:custGeom>
            <a:avLst/>
            <a:gdLst/>
            <a:ahLst/>
            <a:cxnLst/>
            <a:rect l="l" t="t" r="r" b="b"/>
            <a:pathLst>
              <a:path w="5492496" h="127000">
                <a:moveTo>
                  <a:pt x="0" y="0"/>
                </a:moveTo>
                <a:lnTo>
                  <a:pt x="5492496" y="0"/>
                </a:lnTo>
                <a:lnTo>
                  <a:pt x="5492496" y="127000"/>
                </a:lnTo>
                <a:lnTo>
                  <a:pt x="0" y="1270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6" name="TextBox 16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55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1189882"/>
            <a:ext cx="5444109" cy="25864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Pięć gmin SAN - zapotrzebowanie </a:t>
            </a:r>
          </a:p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na najem vs zmiana liczby ludności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975344"/>
            <a:ext cx="5766683" cy="432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pl-PL" sz="24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Czego dane nie mówią</a:t>
            </a:r>
          </a:p>
          <a:p>
            <a:pPr marL="644525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i="1" dirty="0">
                <a:solidFill>
                  <a:srgbClr val="000000"/>
                </a:solidFill>
                <a:latin typeface="Aptos Italics"/>
                <a:ea typeface="Aptos Italics"/>
                <a:cs typeface="Aptos Italics"/>
                <a:sym typeface="Aptos Italics"/>
              </a:rPr>
              <a:t> jakimi</a:t>
            </a: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instrumentami gminy odpowiadają na lukę?</a:t>
            </a:r>
          </a:p>
          <a:p>
            <a:pPr marL="644525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kto faktycznie trafia do programów,           a kto z nich wypada?</a:t>
            </a:r>
          </a:p>
          <a:p>
            <a:pPr marL="644525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od czego zależy, że jeden SAN działa,       a inny nie powstaje?</a:t>
            </a:r>
          </a:p>
          <a:p>
            <a:pPr marL="644525" lvl="2" indent="-342900" algn="l">
              <a:lnSpc>
                <a:spcPts val="3750"/>
              </a:lnSpc>
              <a:buFont typeface="Courier New" panose="02070309020205020404" pitchFamily="49" charset="0"/>
              <a:buChar char="o"/>
            </a:pPr>
            <a:r>
              <a:rPr lang="pl-PL" sz="24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czym jest „zasób" gminy? Tylko mieszkania, czy także kompetencje?</a:t>
            </a:r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8633069"/>
            <a:ext cx="4119372" cy="95250"/>
          </a:xfrm>
          <a:custGeom>
            <a:avLst/>
            <a:gdLst/>
            <a:ahLst/>
            <a:cxnLst/>
            <a:rect l="l" t="t" r="r" b="b"/>
            <a:pathLst>
              <a:path w="5492496" h="127000">
                <a:moveTo>
                  <a:pt x="0" y="0"/>
                </a:moveTo>
                <a:lnTo>
                  <a:pt x="5492496" y="0"/>
                </a:lnTo>
                <a:lnTo>
                  <a:pt x="5492496" y="127000"/>
                </a:lnTo>
                <a:lnTo>
                  <a:pt x="0" y="1270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3781F82-3104-6B8A-02F3-7C8E0A16FC25}"/>
              </a:ext>
            </a:extLst>
          </p:cNvPr>
          <p:cNvSpPr txBox="1"/>
          <p:nvPr/>
        </p:nvSpPr>
        <p:spPr>
          <a:xfrm>
            <a:off x="6896591" y="871993"/>
            <a:ext cx="10076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Pięć gmin SAN — zapotrzebowanie na najem vs zmiana liczby ludności</a:t>
            </a:r>
          </a:p>
          <a:p>
            <a:r>
              <a:rPr lang="pl-PL" dirty="0"/>
              <a:t>Pięć gmin ze studiami przypadków SAN (Mońki, Bielawa, Tarnów, Poznań, Wrocław) pokazanych na tle rozkładu wszystkich polskich gmin (N = 2 477). Oś Y w skali pierwiastkowej, by ograniczyć efekt prawostronnej koncentracji rozkładu.</a:t>
            </a:r>
          </a:p>
        </p:txBody>
      </p:sp>
      <p:sp>
        <p:nvSpPr>
          <p:cNvPr id="11" name="Freeform 11" descr="Wykres punktowy przedstawiający 2 477 polskich gmin według zmiany liczby ludności w latach 2014–2024 (oś X, od −20% do +20%) oraz zapotrzebowania na najem z zasobu gmin w 2024 roku na 1 000 ludności (oś Y, skala pierwiastkowa, zakres 0–30). Wyróżniono pięć gmin pilotażu SAN (pomarańczowe punkty): Bielawa (−10,6%; 0,1), Mońki (−9,5%; 0,9), Tarnów (−8,3%; 4,6), Poznań (−1,7%; 1,8) i Wrocław (+6,1%; 6,6). Pozioma linia przerywana oznacza medianę krajową zapotrzebowania wynoszącą 0,72 na 1 000 ludności, pionowa linia przerywana — stabilną liczbę ludności (x = 0). Cztery z pięciu gmin SAN znajdują się po lewej stronie wykresu, wśród gmin tracących ludność; tylko Wrocław wykazuje wzrost demograficzny przy jednocześnie wysokim zapotrzebowaniu na najem."/>
          <p:cNvSpPr/>
          <p:nvPr/>
        </p:nvSpPr>
        <p:spPr>
          <a:xfrm>
            <a:off x="7050777" y="2171701"/>
            <a:ext cx="9103624" cy="5550256"/>
          </a:xfrm>
          <a:custGeom>
            <a:avLst/>
            <a:gdLst/>
            <a:ahLst/>
            <a:cxnLst/>
            <a:rect l="l" t="t" r="r" b="b"/>
            <a:pathLst>
              <a:path w="14982952" h="11890790">
                <a:moveTo>
                  <a:pt x="0" y="0"/>
                </a:moveTo>
                <a:lnTo>
                  <a:pt x="14982952" y="0"/>
                </a:lnTo>
                <a:lnTo>
                  <a:pt x="14982952" y="11890790"/>
                </a:lnTo>
                <a:lnTo>
                  <a:pt x="0" y="118907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478" b="-13739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3CB6E96-FDD1-4796-3529-F38A1CB00F52}"/>
              </a:ext>
            </a:extLst>
          </p:cNvPr>
          <p:cNvSpPr txBox="1"/>
          <p:nvPr/>
        </p:nvSpPr>
        <p:spPr>
          <a:xfrm>
            <a:off x="6774601" y="7821336"/>
            <a:ext cx="10541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Dane: GUS Bank Danych Lokalnych — zmienne 60641 (ludność) i 1632225 (zapotrzebowanie na najem, temat P4088). N = 2 477 gmin z kompletnymi danymi. Linie przerywane: x = 0 (stabilna ludność) i y = 0,72 (mediana krajowa zapotrzebowania). Kadr: x ∈ [−25%; +25%], y ∈ [0; 30/1 000]. Poza zakresem pozostaje garstka gmin (głównie miasta poprzemysłowe z rekordowym zapotrzebowaniem, m.in. Wałbrzych 41,5). Opracowanie własne.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56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1028700" y="1614478"/>
            <a:ext cx="6669738" cy="1828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Gminy zgłoszone do projektu na tle pilotażu SAN - zapotrzebowanie na najem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1761A00-151D-A758-6DFF-432900222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437" y="4093715"/>
            <a:ext cx="7239001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Gminy zgłoszone do projektu na tle pilotażu SAN — zapotrzebowanie na najem</a:t>
            </a:r>
            <a:endParaRPr kumimoji="0" lang="pl-PL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Pięć gmin z pilotażu SAN (Mońki, Bielawa, Tarnów, Poznań, Wrocław) oraz 30 gmin, które zgłosiły się do projektu, na tle rozkładu wszystkich polskich gmin (N = 2 477). Oś Y w skali pierwiastkowej, by ograniczyć efekt prawostronnej koncentracji rozkładu.</a:t>
            </a:r>
            <a:endParaRPr kumimoji="0" 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Dane: GUS Bank Danych Lokalnych — zmienne 60641 (ludność) i 1632225 (zapotrzebowanie na najem, temat P4088). N = 2 477 gmin z kompletnymi danymi. Linie przerywane: x = 0 (stabilna ludność) i y = 0,72 (mediana krajowa zapotrzebowania). Kadr: x ∈ [−25%; +25%], y ∈ [0; 45/1 000]. Oś Y rozszerzona, by pomieścić miasta poprzemysłowe z rekordowym zapotrzebowaniem (Wałbrzych 41,5). Opracowanie własne.</a:t>
            </a:r>
            <a:endParaRPr kumimoji="0" 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Freeform 6" descr="Wykres punktowy przedstawiający 2 477 polskich gmin według zmiany liczby ludności w latach 2014–2024 (oś X, od −20% do +20%) oraz zapotrzebowania na najem z zasobu gmin w 2024 roku na 1 000 ludności (oś Y, skala pierwiastkowa). Wyróżniono pięć gmin pilotażu SAN (pomarańczowe punkty): Bielawa (−10,6%; 0,1), Mońki (−9,5%; 0,9), Tarnów (−8,3%; 4,6), Poznań (−1,7%; 1,8) i Wrocław (+6,1%; 6,6), oraz 30 gmin zgłoszonych do projektu (niebieskie punkty). Mediana krajowa zapotrzebowania wynosi 0,72 na 1 000 ludności (pozioma linia przerywana). Gminy pilotażu SAN skupiają się w lewej części wykresu, czyli wśród gmin tracących ludność."/>
          <p:cNvSpPr/>
          <p:nvPr/>
        </p:nvSpPr>
        <p:spPr>
          <a:xfrm>
            <a:off x="7660338" y="2174568"/>
            <a:ext cx="10562119" cy="6683916"/>
          </a:xfrm>
          <a:custGeom>
            <a:avLst/>
            <a:gdLst/>
            <a:ahLst/>
            <a:cxnLst/>
            <a:rect l="l" t="t" r="r" b="b"/>
            <a:pathLst>
              <a:path w="12101830" h="9774682">
                <a:moveTo>
                  <a:pt x="0" y="0"/>
                </a:moveTo>
                <a:lnTo>
                  <a:pt x="12101830" y="0"/>
                </a:lnTo>
                <a:lnTo>
                  <a:pt x="12101830" y="9774682"/>
                </a:lnTo>
                <a:lnTo>
                  <a:pt x="0" y="97746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14" b="-11938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3742915"/>
            <a:ext cx="4971669" cy="76200"/>
          </a:xfrm>
          <a:custGeom>
            <a:avLst/>
            <a:gdLst/>
            <a:ahLst/>
            <a:cxnLst/>
            <a:rect l="l" t="t" r="r" b="b"/>
            <a:pathLst>
              <a:path w="6628892" h="101600">
                <a:moveTo>
                  <a:pt x="0" y="0"/>
                </a:moveTo>
                <a:lnTo>
                  <a:pt x="6628892" y="0"/>
                </a:lnTo>
                <a:lnTo>
                  <a:pt x="6628892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1" name="TextBox 11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57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696497" y="1449638"/>
            <a:ext cx="5824890" cy="1143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Trzy modele operatora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088291"/>
              </p:ext>
            </p:extLst>
          </p:nvPr>
        </p:nvGraphicFramePr>
        <p:xfrm>
          <a:off x="696496" y="3057504"/>
          <a:ext cx="17157700" cy="5265322"/>
        </p:xfrm>
        <a:graphic>
          <a:graphicData uri="http://schemas.openxmlformats.org/drawingml/2006/table">
            <a:tbl>
              <a:tblPr firstRow="1"/>
              <a:tblGrid>
                <a:gridCol w="2030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7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74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74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045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67861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pl-PL" sz="2499" b="1" dirty="0">
                          <a:solidFill>
                            <a:schemeClr val="bg1"/>
                          </a:solidFill>
                          <a:latin typeface="Aptos Bold"/>
                          <a:ea typeface="Aptos Bold"/>
                          <a:cs typeface="Aptos Bold"/>
                          <a:sym typeface="Aptos Bold"/>
                        </a:rPr>
                        <a:t>Operator</a:t>
                      </a:r>
                      <a:endParaRPr lang="pl-PL" sz="1100" dirty="0">
                        <a:solidFill>
                          <a:schemeClr val="bg1"/>
                        </a:solidFill>
                      </a:endParaRPr>
                    </a:p>
                    <a:p>
                      <a:pPr algn="l">
                        <a:lnSpc>
                          <a:spcPts val="2999"/>
                        </a:lnSpc>
                      </a:pPr>
                      <a:r>
                        <a:rPr lang="pl-PL" sz="2499" b="1" dirty="0">
                          <a:solidFill>
                            <a:schemeClr val="bg1"/>
                          </a:solidFill>
                          <a:latin typeface="Aptos Bold"/>
                          <a:ea typeface="Aptos Bold"/>
                          <a:cs typeface="Aptos Bold"/>
                          <a:sym typeface="Aptos Bold"/>
                        </a:rPr>
                        <a:t>Rynek-samorząd-NGO</a:t>
                      </a: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pl-PL" sz="2499" b="1" dirty="0">
                          <a:solidFill>
                            <a:schemeClr val="bg1"/>
                          </a:solidFill>
                          <a:latin typeface="Aptos Bold"/>
                          <a:ea typeface="Aptos Bold"/>
                          <a:cs typeface="Aptos Bold"/>
                          <a:sym typeface="Aptos Bold"/>
                        </a:rPr>
                        <a:t>Samorząd/operator</a:t>
                      </a:r>
                      <a:endParaRPr lang="pl-PL" sz="1100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pl-PL" sz="2499" b="1" dirty="0">
                          <a:solidFill>
                            <a:schemeClr val="bg1"/>
                          </a:solidFill>
                          <a:latin typeface="Aptos Bold"/>
                          <a:ea typeface="Aptos Bold"/>
                          <a:cs typeface="Aptos Bold"/>
                          <a:sym typeface="Aptos Bold"/>
                        </a:rPr>
                        <a:t>Zasoby</a:t>
                      </a:r>
                      <a:endParaRPr lang="pl-PL" sz="1100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pl-PL" sz="2499" b="1" dirty="0">
                          <a:solidFill>
                            <a:schemeClr val="bg1"/>
                          </a:solidFill>
                          <a:latin typeface="Aptos Bold"/>
                          <a:ea typeface="Aptos Bold"/>
                          <a:cs typeface="Aptos Bold"/>
                          <a:sym typeface="Aptos Bold"/>
                        </a:rPr>
                        <a:t>Wyzwania/szanse</a:t>
                      </a:r>
                      <a:endParaRPr lang="pl-PL" sz="1100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831299"/>
                  </a:ext>
                </a:extLst>
              </a:tr>
              <a:tr h="1061781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pl-PL" sz="2499" b="1" dirty="0">
                          <a:solidFill>
                            <a:srgbClr val="000000"/>
                          </a:solidFill>
                          <a:latin typeface="Aptos Bold"/>
                          <a:ea typeface="Aptos Bold"/>
                          <a:cs typeface="Aptos Bold"/>
                          <a:sym typeface="Aptos Bold"/>
                        </a:rPr>
                        <a:t>Komunalny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pl-PL" sz="2499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Spółka komunalna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pl-PL" sz="2499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Ścisła kontrola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pl-PL" sz="2499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Własne (lokale, administracja)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pl-PL" sz="2499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Niski próg wejścia/cele polityki mieszkaniowej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0101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pl-PL" sz="2499" b="1" dirty="0">
                          <a:solidFill>
                            <a:srgbClr val="000000"/>
                          </a:solidFill>
                          <a:latin typeface="Aptos Bold"/>
                          <a:ea typeface="Aptos Bold"/>
                          <a:cs typeface="Aptos Bold"/>
                          <a:sym typeface="Aptos Bold"/>
                        </a:rPr>
                        <a:t>NGO - </a:t>
                      </a:r>
                      <a:r>
                        <a:rPr lang="pl-PL" sz="2499" b="1" dirty="0" err="1">
                          <a:solidFill>
                            <a:srgbClr val="000000"/>
                          </a:solidFill>
                          <a:latin typeface="Aptos Bold"/>
                          <a:ea typeface="Aptos Bold"/>
                          <a:cs typeface="Aptos Bold"/>
                          <a:sym typeface="Aptos Bold"/>
                        </a:rPr>
                        <a:t>omni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pl-PL" sz="2499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NGO (nie dedykowane)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pl-PL" sz="2499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Nadzór projektowy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pl-PL" sz="2499" dirty="0" err="1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Dośw</a:t>
                      </a:r>
                      <a:r>
                        <a:rPr lang="pl-PL" sz="2499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. projektowe/wiarygodność inst.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pl-PL" sz="2499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Dostosowanie do kontekstu (finansowanie/cele/zasoby)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5579"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pl-PL" sz="2499" b="1" dirty="0">
                          <a:solidFill>
                            <a:srgbClr val="000000"/>
                          </a:solidFill>
                          <a:latin typeface="Aptos Bold"/>
                          <a:ea typeface="Aptos Bold"/>
                          <a:cs typeface="Aptos Bold"/>
                          <a:sym typeface="Aptos Bold"/>
                        </a:rPr>
                        <a:t>NGO - mono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pl-PL" sz="2499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NGO dedykowane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pl-PL" sz="2499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Ramy polityki mieszk.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pl-PL" sz="2499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Wsparcie samorządu/specjalizacja</a:t>
                      </a: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r>
                        <a:rPr lang="pl-PL" sz="2499" dirty="0">
                          <a:solidFill>
                            <a:srgbClr val="000000"/>
                          </a:solidFill>
                          <a:latin typeface="Aptos"/>
                          <a:ea typeface="Aptos"/>
                          <a:cs typeface="Aptos"/>
                          <a:sym typeface="Aptos"/>
                        </a:rPr>
                        <a:t>Skalowanie/(nie-)znajomość marki, zyskowność</a:t>
                      </a:r>
                      <a:endParaRPr lang="pl-PL" sz="1100" dirty="0"/>
                    </a:p>
                    <a:p>
                      <a:pPr algn="l">
                        <a:lnSpc>
                          <a:spcPts val="2999"/>
                        </a:lnSpc>
                      </a:pPr>
                      <a:endParaRPr lang="pl-PL" sz="1100" dirty="0"/>
                    </a:p>
                  </a:txBody>
                  <a:tcPr marL="28575" marR="28575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6497" y="2506913"/>
            <a:ext cx="4119372" cy="76200"/>
          </a:xfrm>
          <a:custGeom>
            <a:avLst/>
            <a:gdLst/>
            <a:ahLst/>
            <a:cxnLst/>
            <a:rect l="l" t="t" r="r" b="b"/>
            <a:pathLst>
              <a:path w="5492496" h="101600">
                <a:moveTo>
                  <a:pt x="0" y="0"/>
                </a:moveTo>
                <a:lnTo>
                  <a:pt x="5492496" y="0"/>
                </a:lnTo>
                <a:lnTo>
                  <a:pt x="5492496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4" name="TextBox 14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58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1767383"/>
            <a:ext cx="7144607" cy="883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Zasób: skąd mieszkania?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314700"/>
            <a:ext cx="16230600" cy="348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Wrocław i Poznań: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wyłącznie rynek prywatny. </a:t>
            </a:r>
          </a:p>
          <a:p>
            <a:pPr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Tarnów: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model hybrydowy (9 prywatnych, 8 gminnych). </a:t>
            </a:r>
          </a:p>
          <a:p>
            <a:pPr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Bielawa: 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dominacja zasobu gminnego. </a:t>
            </a:r>
          </a:p>
          <a:p>
            <a:pPr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Mońki: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pustostany gminne + prywatne. </a:t>
            </a:r>
          </a:p>
          <a:p>
            <a:pPr marL="685800" lvl="2" indent="-228600" algn="l">
              <a:lnSpc>
                <a:spcPts val="4500"/>
              </a:lnSpc>
            </a:pPr>
            <a:endParaRPr lang="pl-PL" sz="3000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 marL="685800" lvl="2" indent="-228600" algn="l">
              <a:lnSpc>
                <a:spcPts val="4500"/>
              </a:lnSpc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Wniosek: brak prywatnych wydzierżawiających = bariera skalowania (Bielawa).</a:t>
            </a:r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660571"/>
            <a:ext cx="4119372" cy="76200"/>
          </a:xfrm>
          <a:custGeom>
            <a:avLst/>
            <a:gdLst/>
            <a:ahLst/>
            <a:cxnLst/>
            <a:rect l="l" t="t" r="r" b="b"/>
            <a:pathLst>
              <a:path w="5492496" h="101600">
                <a:moveTo>
                  <a:pt x="0" y="0"/>
                </a:moveTo>
                <a:lnTo>
                  <a:pt x="5492496" y="0"/>
                </a:lnTo>
                <a:lnTo>
                  <a:pt x="5492496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4" name="TextBox 14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59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20105" y="-278463"/>
            <a:ext cx="19328169" cy="10891282"/>
          </a:xfrm>
          <a:custGeom>
            <a:avLst/>
            <a:gdLst/>
            <a:ahLst/>
            <a:cxnLst/>
            <a:rect l="l" t="t" r="r" b="b"/>
            <a:pathLst>
              <a:path w="24476202" h="13792161">
                <a:moveTo>
                  <a:pt x="0" y="0"/>
                </a:moveTo>
                <a:lnTo>
                  <a:pt x="24476202" y="0"/>
                </a:lnTo>
                <a:lnTo>
                  <a:pt x="24476202" y="13792161"/>
                </a:lnTo>
                <a:lnTo>
                  <a:pt x="0" y="137921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r="-11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0"/>
            <a:ext cx="5269652" cy="1588060"/>
          </a:xfrm>
          <a:custGeom>
            <a:avLst/>
            <a:gdLst/>
            <a:ahLst/>
            <a:cxnLst/>
            <a:rect l="l" t="t" r="r" b="b"/>
            <a:pathLst>
              <a:path w="7040886" h="2121838">
                <a:moveTo>
                  <a:pt x="0" y="0"/>
                </a:moveTo>
                <a:lnTo>
                  <a:pt x="7040886" y="0"/>
                </a:lnTo>
                <a:lnTo>
                  <a:pt x="7040886" y="2121838"/>
                </a:lnTo>
                <a:lnTo>
                  <a:pt x="0" y="2121838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766295"/>
            <a:ext cx="18360104" cy="1530982"/>
          </a:xfrm>
          <a:custGeom>
            <a:avLst/>
            <a:gdLst/>
            <a:ahLst/>
            <a:cxnLst/>
            <a:rect l="l" t="t" r="r" b="b"/>
            <a:pathLst>
              <a:path w="24480138" h="2041310">
                <a:moveTo>
                  <a:pt x="0" y="0"/>
                </a:moveTo>
                <a:lnTo>
                  <a:pt x="24480138" y="0"/>
                </a:lnTo>
                <a:lnTo>
                  <a:pt x="24480138" y="2041310"/>
                </a:lnTo>
                <a:lnTo>
                  <a:pt x="0" y="204131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4400">
            <a:off x="686928" y="8047615"/>
            <a:ext cx="4968077" cy="195664"/>
          </a:xfrm>
          <a:custGeom>
            <a:avLst/>
            <a:gdLst/>
            <a:ahLst/>
            <a:cxnLst/>
            <a:rect l="l" t="t" r="r" b="b"/>
            <a:pathLst>
              <a:path w="6624103" h="260885">
                <a:moveTo>
                  <a:pt x="49549" y="159271"/>
                </a:moveTo>
                <a:lnTo>
                  <a:pt x="6572015" y="13"/>
                </a:lnTo>
                <a:cubicBezTo>
                  <a:pt x="6600082" y="-622"/>
                  <a:pt x="6623322" y="21476"/>
                  <a:pt x="6624084" y="49543"/>
                </a:cubicBezTo>
                <a:cubicBezTo>
                  <a:pt x="6624846" y="77610"/>
                  <a:pt x="6602621" y="100851"/>
                  <a:pt x="6574555" y="101613"/>
                </a:cubicBezTo>
                <a:lnTo>
                  <a:pt x="52089" y="260871"/>
                </a:lnTo>
                <a:cubicBezTo>
                  <a:pt x="24022" y="261506"/>
                  <a:pt x="781" y="239408"/>
                  <a:pt x="19" y="211341"/>
                </a:cubicBezTo>
                <a:cubicBezTo>
                  <a:pt x="-743" y="183274"/>
                  <a:pt x="21482" y="160033"/>
                  <a:pt x="49549" y="159271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2" name="Freeform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033188"/>
            <a:ext cx="11919603" cy="5793971"/>
          </a:xfrm>
          <a:custGeom>
            <a:avLst/>
            <a:gdLst/>
            <a:ahLst/>
            <a:cxnLst/>
            <a:rect l="l" t="t" r="r" b="b"/>
            <a:pathLst>
              <a:path w="3139319" h="1525984">
                <a:moveTo>
                  <a:pt x="0" y="0"/>
                </a:moveTo>
                <a:lnTo>
                  <a:pt x="3139319" y="0"/>
                </a:lnTo>
                <a:lnTo>
                  <a:pt x="3139319" y="1525984"/>
                </a:lnTo>
                <a:lnTo>
                  <a:pt x="0" y="1525984"/>
                </a:lnTo>
                <a:close/>
              </a:path>
            </a:pathLst>
          </a:custGeom>
          <a:solidFill>
            <a:srgbClr val="1A3257">
              <a:alpha val="58824"/>
            </a:srgbClr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39" name="Freeform 13" descr="Logo Krajowego Zasobu Nieruchomości przedstawiające stylizowany kontur domu w kolorach szarym i czerwonym oraz napis „Krajowy Zasób Nieruchomości” i skrót „KZN”.">
            <a:extLst>
              <a:ext uri="{FF2B5EF4-FFF2-40B4-BE49-F238E27FC236}">
                <a16:creationId xmlns:a16="http://schemas.microsoft.com/office/drawing/2014/main" id="{6B34FD43-68DB-A33E-29E7-3D061011CA70}"/>
              </a:ext>
            </a:extLst>
          </p:cNvPr>
          <p:cNvSpPr/>
          <p:nvPr/>
        </p:nvSpPr>
        <p:spPr>
          <a:xfrm>
            <a:off x="880658" y="467582"/>
            <a:ext cx="2290286" cy="656177"/>
          </a:xfrm>
          <a:custGeom>
            <a:avLst/>
            <a:gdLst/>
            <a:ahLst/>
            <a:cxnLst/>
            <a:rect l="l" t="t" r="r" b="b"/>
            <a:pathLst>
              <a:path w="3053715" h="874903">
                <a:moveTo>
                  <a:pt x="0" y="0"/>
                </a:moveTo>
                <a:lnTo>
                  <a:pt x="3053715" y="0"/>
                </a:lnTo>
                <a:lnTo>
                  <a:pt x="3053715" y="874903"/>
                </a:lnTo>
                <a:lnTo>
                  <a:pt x="0" y="8749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1" r="-1" b="-34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40" name="Freeform 9" descr="Logo Instytutu Rozwoju Miast i Regionów (IRMiR) – geometryczny znak w odcieniach niebieskiego symbolizujący zabudowę miejską oraz nazwa instytucji w kolorze granatowym.">
            <a:extLst>
              <a:ext uri="{FF2B5EF4-FFF2-40B4-BE49-F238E27FC236}">
                <a16:creationId xmlns:a16="http://schemas.microsoft.com/office/drawing/2014/main" id="{4B738CF2-6113-0C3E-F922-80850EDBB892}"/>
              </a:ext>
            </a:extLst>
          </p:cNvPr>
          <p:cNvSpPr/>
          <p:nvPr/>
        </p:nvSpPr>
        <p:spPr>
          <a:xfrm>
            <a:off x="3365016" y="314582"/>
            <a:ext cx="2291810" cy="962215"/>
          </a:xfrm>
          <a:custGeom>
            <a:avLst/>
            <a:gdLst/>
            <a:ahLst/>
            <a:cxnLst/>
            <a:rect l="l" t="t" r="r" b="b"/>
            <a:pathLst>
              <a:path w="3055747" h="1282954">
                <a:moveTo>
                  <a:pt x="0" y="0"/>
                </a:moveTo>
                <a:lnTo>
                  <a:pt x="3055747" y="0"/>
                </a:lnTo>
                <a:lnTo>
                  <a:pt x="3055747" y="1282954"/>
                </a:lnTo>
                <a:lnTo>
                  <a:pt x="0" y="1282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4" b="-14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5" name="TextBox 35"/>
          <p:cNvSpPr txBox="1">
            <a:spLocks noGrp="1"/>
          </p:cNvSpPr>
          <p:nvPr>
            <p:ph type="title" idx="4294967295"/>
          </p:nvPr>
        </p:nvSpPr>
        <p:spPr>
          <a:xfrm>
            <a:off x="732916" y="1762462"/>
            <a:ext cx="10514405" cy="38088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OŚRODEK ROZWOJU NAJMU SPOŁECZNEGO</a:t>
            </a:r>
          </a:p>
          <a:p>
            <a:pPr marL="0" marR="0" lvl="0" indent="0" algn="l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Gminy wyłonione w naborze na wsparcie doradcze przy tworzeniu społecznych agencji najmu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85119" y="5714230"/>
            <a:ext cx="3470061" cy="225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Barlinek, 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Cieszyn, 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Miasto Gdynia,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Jarocin, 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Miasto Jelenia Góra,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052886" y="5714230"/>
            <a:ext cx="3470061" cy="225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Kartuzy, 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Miasto Kielce, 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Miasto Kwidzyn, 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Miasto Leszno, 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Lichnowy,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5601" y="9354216"/>
            <a:ext cx="4727562" cy="47596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59"/>
              </a:lnSpc>
            </a:pPr>
            <a:r>
              <a:rPr lang="pl-PL" sz="17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8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DCD484D8-B580-10B5-092E-4610F799D172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0" name="TextBox 30"/>
          <p:cNvSpPr txBox="1"/>
          <p:nvPr/>
        </p:nvSpPr>
        <p:spPr>
          <a:xfrm>
            <a:off x="16354368" y="9442181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1427264"/>
            <a:ext cx="9315126" cy="7810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Finansowanie i samowystarczalność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513848"/>
            <a:ext cx="15702629" cy="4578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8"/>
              </a:lnSpc>
            </a:pPr>
            <a:r>
              <a:rPr lang="pl-PL" sz="29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FERS jako katalizator. </a:t>
            </a:r>
          </a:p>
          <a:p>
            <a:pPr algn="l">
              <a:lnSpc>
                <a:spcPts val="4498"/>
              </a:lnSpc>
            </a:pPr>
            <a:r>
              <a:rPr lang="pl-PL" sz="29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Perspektywy  samowystarczalności: </a:t>
            </a:r>
          </a:p>
          <a:p>
            <a:pPr marL="914319" lvl="2" indent="-457200" algn="l">
              <a:lnSpc>
                <a:spcPts val="4498"/>
              </a:lnSpc>
              <a:buFont typeface="Courier New" panose="02070309020205020404" pitchFamily="49" charset="0"/>
              <a:buChar char="o"/>
            </a:pPr>
            <a:r>
              <a:rPr lang="pl-PL" sz="29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Poznań</a:t>
            </a:r>
            <a:r>
              <a:rPr lang="pl-PL" sz="29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(bliski, gmina gwarantuje straty), </a:t>
            </a:r>
          </a:p>
          <a:p>
            <a:pPr marL="914319" lvl="2" indent="-457200" algn="l">
              <a:lnSpc>
                <a:spcPts val="4498"/>
              </a:lnSpc>
              <a:buFont typeface="Courier New" panose="02070309020205020404" pitchFamily="49" charset="0"/>
              <a:buChar char="o"/>
            </a:pPr>
            <a:r>
              <a:rPr lang="pl-PL" sz="29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Wrocław</a:t>
            </a:r>
            <a:r>
              <a:rPr lang="pl-PL" sz="29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(plan na 4 lata / 80 mieszkań), </a:t>
            </a:r>
          </a:p>
          <a:p>
            <a:pPr marL="914319" lvl="2" indent="-457200" algn="l">
              <a:lnSpc>
                <a:spcPts val="4498"/>
              </a:lnSpc>
              <a:buFont typeface="Courier New" panose="02070309020205020404" pitchFamily="49" charset="0"/>
              <a:buChar char="o"/>
            </a:pPr>
            <a:r>
              <a:rPr lang="pl-PL" sz="29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Tarnów </a:t>
            </a:r>
            <a:r>
              <a:rPr lang="pl-PL" sz="29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(skalowanie; różne opcje: "pomost" vs. urynkowienie podaży)</a:t>
            </a:r>
          </a:p>
          <a:p>
            <a:pPr marL="914319" lvl="2" indent="-457200" algn="l">
              <a:lnSpc>
                <a:spcPts val="4498"/>
              </a:lnSpc>
              <a:buFont typeface="Courier New" panose="02070309020205020404" pitchFamily="49" charset="0"/>
              <a:buChar char="o"/>
            </a:pPr>
            <a:r>
              <a:rPr lang="pl-PL" sz="29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Bielawa</a:t>
            </a:r>
            <a:r>
              <a:rPr lang="pl-PL" sz="29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(wbudowana w spółdzielnię, nie rozliczana osobno). </a:t>
            </a:r>
          </a:p>
          <a:p>
            <a:pPr marL="914319" lvl="2" indent="-457200" algn="l">
              <a:lnSpc>
                <a:spcPts val="4498"/>
              </a:lnSpc>
              <a:buFont typeface="Courier New" panose="02070309020205020404" pitchFamily="49" charset="0"/>
              <a:buChar char="o"/>
            </a:pPr>
            <a:r>
              <a:rPr lang="pl-PL" sz="299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Mońki </a:t>
            </a:r>
            <a:r>
              <a:rPr lang="pl-PL" sz="29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(30 mieszkań jako próg), </a:t>
            </a:r>
          </a:p>
          <a:p>
            <a:pPr marL="685678" lvl="2" indent="-228559" algn="l">
              <a:lnSpc>
                <a:spcPts val="4498"/>
              </a:lnSpc>
            </a:pPr>
            <a:r>
              <a:rPr lang="pl-PL" sz="29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Kluczowe napięcie: dochód gminy z zasobu vs. przystępność czynszów </a:t>
            </a:r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4632" y="7361063"/>
            <a:ext cx="17883368" cy="1220705"/>
          </a:xfrm>
          <a:custGeom>
            <a:avLst/>
            <a:gdLst/>
            <a:ahLst/>
            <a:cxnLst/>
            <a:rect l="l" t="t" r="r" b="b"/>
            <a:pathLst>
              <a:path w="17883368" h="1220705">
                <a:moveTo>
                  <a:pt x="0" y="0"/>
                </a:moveTo>
                <a:lnTo>
                  <a:pt x="17883368" y="0"/>
                </a:lnTo>
                <a:lnTo>
                  <a:pt x="17883368" y="1220705"/>
                </a:lnTo>
                <a:lnTo>
                  <a:pt x="0" y="12207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1" name="TextBox 11"/>
          <p:cNvSpPr txBox="1"/>
          <p:nvPr/>
        </p:nvSpPr>
        <p:spPr>
          <a:xfrm>
            <a:off x="3769042" y="7667511"/>
            <a:ext cx="10749915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8"/>
              </a:lnSpc>
            </a:pPr>
            <a:r>
              <a:rPr lang="pl-PL" sz="2999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FERS w SAN: “dopełnienie”, “motor”, “impuls, nie warunek”</a:t>
            </a:r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217801"/>
            <a:ext cx="4119372" cy="76200"/>
          </a:xfrm>
          <a:custGeom>
            <a:avLst/>
            <a:gdLst/>
            <a:ahLst/>
            <a:cxnLst/>
            <a:rect l="l" t="t" r="r" b="b"/>
            <a:pathLst>
              <a:path w="5492496" h="101600">
                <a:moveTo>
                  <a:pt x="0" y="0"/>
                </a:moveTo>
                <a:lnTo>
                  <a:pt x="5492496" y="0"/>
                </a:lnTo>
                <a:lnTo>
                  <a:pt x="5492496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6" name="TextBox 16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60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1515723"/>
            <a:ext cx="10346369" cy="7401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Rola SAN w systemie mieszkaniowym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600450"/>
            <a:ext cx="15499080" cy="291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Trzy funkcje widoczne w </a:t>
            </a:r>
            <a:r>
              <a:rPr lang="pl-PL" sz="30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case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pl-PL" sz="30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studies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: </a:t>
            </a:r>
          </a:p>
          <a:p>
            <a:pPr marL="819150"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pomost 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(rynek prywatny → SAN → komunalne; Tarnów, Poznań 1.0), </a:t>
            </a:r>
          </a:p>
          <a:p>
            <a:pPr marL="819150"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narzędzie stabilizacji kryzysowej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(Bielawa, Mońki), </a:t>
            </a:r>
          </a:p>
          <a:p>
            <a:pPr marL="819150"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uzupełnienie oferty mieszkaniowej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miasta (Wrocław, Poznań 2.0). </a:t>
            </a:r>
          </a:p>
          <a:p>
            <a:pPr marL="542925" lvl="2" indent="-180975" algn="l">
              <a:lnSpc>
                <a:spcPts val="4500"/>
              </a:lnSpc>
            </a:pPr>
            <a:endParaRPr lang="pl-PL" sz="3000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4632" y="7361063"/>
            <a:ext cx="17883368" cy="1220705"/>
          </a:xfrm>
          <a:custGeom>
            <a:avLst/>
            <a:gdLst/>
            <a:ahLst/>
            <a:cxnLst/>
            <a:rect l="l" t="t" r="r" b="b"/>
            <a:pathLst>
              <a:path w="17883368" h="1220705">
                <a:moveTo>
                  <a:pt x="0" y="0"/>
                </a:moveTo>
                <a:lnTo>
                  <a:pt x="17883368" y="0"/>
                </a:lnTo>
                <a:lnTo>
                  <a:pt x="17883368" y="1220705"/>
                </a:lnTo>
                <a:lnTo>
                  <a:pt x="0" y="12207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1" name="TextBox 11"/>
          <p:cNvSpPr txBox="1"/>
          <p:nvPr/>
        </p:nvSpPr>
        <p:spPr>
          <a:xfrm>
            <a:off x="2384998" y="7657090"/>
            <a:ext cx="13518004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pl-PL" sz="3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SAN może służyć różnym celom. Nie wykluczają się, mogą współistnieć </a:t>
            </a:r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217801"/>
            <a:ext cx="4119372" cy="76200"/>
          </a:xfrm>
          <a:custGeom>
            <a:avLst/>
            <a:gdLst/>
            <a:ahLst/>
            <a:cxnLst/>
            <a:rect l="l" t="t" r="r" b="b"/>
            <a:pathLst>
              <a:path w="5492496" h="101600">
                <a:moveTo>
                  <a:pt x="0" y="0"/>
                </a:moveTo>
                <a:lnTo>
                  <a:pt x="5492496" y="0"/>
                </a:lnTo>
                <a:lnTo>
                  <a:pt x="5492496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6" name="TextBox 16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61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1372238"/>
            <a:ext cx="3806095" cy="883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Dla kogo SAN?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44603" y="3237719"/>
            <a:ext cx="15499080" cy="291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Grupy docelowe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</a:p>
          <a:p>
            <a:pPr algn="l">
              <a:lnSpc>
                <a:spcPts val="4500"/>
              </a:lnSpc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Formalne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: osoby z luki czynszowej, uchodźcy, pracownicy sektora publicznego, osoby w kryzysach. </a:t>
            </a:r>
          </a:p>
          <a:p>
            <a:pPr algn="l">
              <a:lnSpc>
                <a:spcPts val="4500"/>
              </a:lnSpc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Faktyczne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: samotne matki, młode pary, osoby po rozpadzie związku, migranci, osoby z niepełnosprawnościami, seniorzy, osoby bezdomne.  </a:t>
            </a:r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4632" y="6818300"/>
            <a:ext cx="17883368" cy="1763459"/>
          </a:xfrm>
          <a:custGeom>
            <a:avLst/>
            <a:gdLst/>
            <a:ahLst/>
            <a:cxnLst/>
            <a:rect l="l" t="t" r="r" b="b"/>
            <a:pathLst>
              <a:path w="17883368" h="1763459">
                <a:moveTo>
                  <a:pt x="0" y="0"/>
                </a:moveTo>
                <a:lnTo>
                  <a:pt x="17883368" y="0"/>
                </a:lnTo>
                <a:lnTo>
                  <a:pt x="17883368" y="1763458"/>
                </a:lnTo>
                <a:lnTo>
                  <a:pt x="0" y="17634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1" name="TextBox 11"/>
          <p:cNvSpPr txBox="1"/>
          <p:nvPr/>
        </p:nvSpPr>
        <p:spPr>
          <a:xfrm>
            <a:off x="1394460" y="7086562"/>
            <a:ext cx="15499080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pl-PL" sz="3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SAN jest instrumentem o wysokim potencjale adaptacyjnym i “dużym plusem programu jest jego elastyczność - to że każda gmina może go dostosować do swoich potrzeb”.</a:t>
            </a:r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217801"/>
            <a:ext cx="4119372" cy="76200"/>
          </a:xfrm>
          <a:custGeom>
            <a:avLst/>
            <a:gdLst/>
            <a:ahLst/>
            <a:cxnLst/>
            <a:rect l="l" t="t" r="r" b="b"/>
            <a:pathLst>
              <a:path w="5492496" h="101600">
                <a:moveTo>
                  <a:pt x="0" y="0"/>
                </a:moveTo>
                <a:lnTo>
                  <a:pt x="5492496" y="0"/>
                </a:lnTo>
                <a:lnTo>
                  <a:pt x="5492496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6" name="TextBox 16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62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1258662"/>
            <a:ext cx="2090633" cy="7576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Najemcy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743200"/>
            <a:ext cx="16230600" cy="462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lvl="2" algn="l">
              <a:lnSpc>
                <a:spcPts val="4500"/>
              </a:lnSpc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Co najemcy stawiają najwyżej (malejąco w danych):</a:t>
            </a:r>
          </a:p>
          <a:p>
            <a:pPr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Bezpieczeństwo prawne 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(umowa, brak nagłych </a:t>
            </a:r>
            <a:r>
              <a:rPr lang="pl-PL" sz="30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wyrzuceń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) - występuje we wszystkich 5 </a:t>
            </a:r>
            <a:r>
              <a:rPr lang="pl-PL" sz="30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case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pl-PL" sz="30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studies</a:t>
            </a:r>
            <a:endParaRPr lang="pl-PL" sz="3000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Dostępność finansowa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(cena + dopłaty) - Poznań, Wrocław, Mońki</a:t>
            </a:r>
          </a:p>
          <a:p>
            <a:pPr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Funkcjonalna lokalizacja 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(praca, szkoła, komunikacja) - Tarnów, Poznań, Bielawa, Wrocław, powiat moniecki</a:t>
            </a:r>
          </a:p>
          <a:p>
            <a:pPr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Standard lokalu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- wymieniany rzadziej jako oczekiwanie, częściej jako negatywne doświadczenie</a:t>
            </a:r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217801"/>
            <a:ext cx="4119372" cy="76200"/>
          </a:xfrm>
          <a:custGeom>
            <a:avLst/>
            <a:gdLst/>
            <a:ahLst/>
            <a:cxnLst/>
            <a:rect l="l" t="t" r="r" b="b"/>
            <a:pathLst>
              <a:path w="5492496" h="101600">
                <a:moveTo>
                  <a:pt x="0" y="0"/>
                </a:moveTo>
                <a:lnTo>
                  <a:pt x="5492496" y="0"/>
                </a:lnTo>
                <a:lnTo>
                  <a:pt x="5492496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4" name="TextBox 14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63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1372238"/>
            <a:ext cx="5829300" cy="883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Wydzierżawiający (typy):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589152"/>
            <a:ext cx="16230600" cy="6343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Trzy typy:</a:t>
            </a:r>
          </a:p>
          <a:p>
            <a:pPr marL="819150"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Wydzierżawiający bierny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(spadkobierca): osoba, która odziedziczyła mieszkanie                                 i nie planuje nim aktywnie zarządzać. Dla nich SAN to sposób na zamianę pasywnego aktywa                w pasywny przychód bez pracy.</a:t>
            </a:r>
          </a:p>
          <a:p>
            <a:pPr marL="819150"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Wydzierżawiający inwestycyjny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(z portfelem): osoba, która kupiła mieszkanie inwestycyjnie         i szuka redukcji ryzyka. Wrocław: rozmówca z dwoma mieszkaniami. Dla niego SAN                          to ubezpieczenie od </a:t>
            </a:r>
            <a:r>
              <a:rPr lang="pl-PL" sz="30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ryzyk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prawnych polskiego najmu.</a:t>
            </a:r>
          </a:p>
          <a:p>
            <a:pPr marL="819150"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Wydzierżawiający „</a:t>
            </a:r>
            <a:r>
              <a:rPr lang="pl-PL" sz="3000" b="1" dirty="0" err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wygodnościowy</a:t>
            </a: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” 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(zapracowany): osoba, która ma czas tylko na proces decyzyjny, nie na bieżące zarządzanie. Tarnów: „brak czasu zajmowania się swoimi mieszkaniami”.</a:t>
            </a:r>
          </a:p>
          <a:p>
            <a:pPr marL="542925" lvl="2" indent="-180975" algn="l">
              <a:lnSpc>
                <a:spcPts val="4500"/>
              </a:lnSpc>
            </a:pPr>
            <a:endParaRPr lang="pl-PL" sz="3000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217801"/>
            <a:ext cx="4119372" cy="76200"/>
          </a:xfrm>
          <a:custGeom>
            <a:avLst/>
            <a:gdLst/>
            <a:ahLst/>
            <a:cxnLst/>
            <a:rect l="l" t="t" r="r" b="b"/>
            <a:pathLst>
              <a:path w="5492496" h="101600">
                <a:moveTo>
                  <a:pt x="0" y="0"/>
                </a:moveTo>
                <a:lnTo>
                  <a:pt x="5492496" y="0"/>
                </a:lnTo>
                <a:lnTo>
                  <a:pt x="5492496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4" name="TextBox 14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64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51560" y="1372238"/>
            <a:ext cx="4235768" cy="883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Wydzierżawiający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028950"/>
            <a:ext cx="16230600" cy="405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Kluczowa decyzja wydzierżawiającego to nie „brać mniej pieniędzy w zamian za spokój”, tylko         „czy godzę się na oddanie kontroli nad wyborem lokatora”. To jest twarda linia podziału:</a:t>
            </a:r>
          </a:p>
          <a:p>
            <a:pPr marL="819150"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Ci, którzy wchodzą w SAN, są albo w sytuacji, gdzie kontrola nie działa (trudna lokalizacja, brak czasu, pasywność), albo ufają weryfikacji miasta;</a:t>
            </a:r>
          </a:p>
          <a:p>
            <a:pPr marL="819150" lvl="2" indent="-457200" algn="l">
              <a:lnSpc>
                <a:spcPts val="4500"/>
              </a:lnSpc>
              <a:buFont typeface="Courier New" panose="02070309020205020404" pitchFamily="49" charset="0"/>
              <a:buChar char="o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Ci, którzy nie wchodzą w SAN, używają mechanizmów rynkowych (cena jako filtr jakości)              do samodzielnego doboru najemcy.</a:t>
            </a:r>
          </a:p>
          <a:p>
            <a:pPr marL="542925" lvl="2" indent="-180975" algn="l">
              <a:lnSpc>
                <a:spcPts val="4500"/>
              </a:lnSpc>
            </a:pPr>
            <a:endParaRPr lang="pl-PL" sz="3000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217801"/>
            <a:ext cx="4119372" cy="76200"/>
          </a:xfrm>
          <a:custGeom>
            <a:avLst/>
            <a:gdLst/>
            <a:ahLst/>
            <a:cxnLst/>
            <a:rect l="l" t="t" r="r" b="b"/>
            <a:pathLst>
              <a:path w="5492496" h="101600">
                <a:moveTo>
                  <a:pt x="0" y="0"/>
                </a:moveTo>
                <a:lnTo>
                  <a:pt x="5492496" y="0"/>
                </a:lnTo>
                <a:lnTo>
                  <a:pt x="5492496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4" name="TextBox 14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65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1498216"/>
            <a:ext cx="6383655" cy="7576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Determinanty sukcesu SAN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457450"/>
            <a:ext cx="16230600" cy="520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2" indent="-514350">
              <a:lnSpc>
                <a:spcPts val="4500"/>
              </a:lnSpc>
              <a:buFont typeface="+mj-lt"/>
              <a:buAutoNum type="arabicPeriod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Doświadczenie operatora:</a:t>
            </a:r>
          </a:p>
          <a:p>
            <a:pPr marL="1433513" lvl="3" indent="-514350">
              <a:lnSpc>
                <a:spcPts val="4500"/>
              </a:lnSpc>
              <a:buFont typeface="+mj-lt"/>
              <a:buAutoNum type="alphaLcPeriod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 w zarządzaniu mieszkaniami (Poznań: MBN jako prekursor). </a:t>
            </a:r>
          </a:p>
          <a:p>
            <a:pPr marL="1433513" lvl="3" indent="-514350">
              <a:lnSpc>
                <a:spcPts val="4500"/>
              </a:lnSpc>
              <a:buFont typeface="+mj-lt"/>
              <a:buAutoNum type="alphaLcPeriod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w kompleksowych  projektach społecznych (Mońki, Bielawa: nakładanie celów z różnych "silosów")</a:t>
            </a:r>
          </a:p>
          <a:p>
            <a:pPr marL="971550" lvl="2" indent="-514350">
              <a:lnSpc>
                <a:spcPts val="4500"/>
              </a:lnSpc>
              <a:buFont typeface="+mj-lt"/>
              <a:buAutoNum type="arabicPeriod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Wsparcie polityczne na poziomie władz miasta (Wrocław: wiceprezydent) i wpisanie SAN w politykę mieszkaniową (stabilizacja instytucjonalna). </a:t>
            </a:r>
          </a:p>
          <a:p>
            <a:pPr marL="971550" lvl="2" indent="-514350">
              <a:lnSpc>
                <a:spcPts val="4500"/>
              </a:lnSpc>
              <a:buFont typeface="+mj-lt"/>
              <a:buAutoNum type="arabicPeriod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Silny lider z wizją (Mońki: wicestarosta; Poznań: wiceprezydent). </a:t>
            </a:r>
          </a:p>
          <a:p>
            <a:pPr marL="971550" lvl="2" indent="-514350">
              <a:lnSpc>
                <a:spcPts val="4500"/>
              </a:lnSpc>
              <a:buFont typeface="+mj-lt"/>
              <a:buAutoNum type="arabicPeriod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Transfer wiedzy między SAN-</a:t>
            </a:r>
            <a:r>
              <a:rPr lang="pl-PL" sz="30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ami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(Tarnów ← Poznań). </a:t>
            </a:r>
          </a:p>
          <a:p>
            <a:pPr marL="971550" lvl="2" indent="-514350">
              <a:lnSpc>
                <a:spcPts val="4500"/>
              </a:lnSpc>
              <a:buFont typeface="+mj-lt"/>
              <a:buAutoNum type="arabicPeriod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Lokalne zakorzenienie i zaufanie (Bielawa: rozpoznawalność spółdzielni).</a:t>
            </a:r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217801"/>
            <a:ext cx="4119372" cy="76200"/>
          </a:xfrm>
          <a:custGeom>
            <a:avLst/>
            <a:gdLst/>
            <a:ahLst/>
            <a:cxnLst/>
            <a:rect l="l" t="t" r="r" b="b"/>
            <a:pathLst>
              <a:path w="5492496" h="101600">
                <a:moveTo>
                  <a:pt x="0" y="0"/>
                </a:moveTo>
                <a:lnTo>
                  <a:pt x="5492496" y="0"/>
                </a:lnTo>
                <a:lnTo>
                  <a:pt x="5492496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4" name="TextBox 14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66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1393441"/>
            <a:ext cx="3582991" cy="7576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Główne bariery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600450"/>
            <a:ext cx="16230600" cy="291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2" indent="-514350" algn="l">
              <a:lnSpc>
                <a:spcPts val="4500"/>
              </a:lnSpc>
              <a:buFont typeface="+mj-lt"/>
              <a:buAutoNum type="arabicPeriod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Niestabilność prawna i chaos regulacyjny (Wrocław, Poznań).</a:t>
            </a:r>
          </a:p>
          <a:p>
            <a:pPr marL="971550" lvl="2" indent="-514350" algn="l">
              <a:lnSpc>
                <a:spcPts val="4500"/>
              </a:lnSpc>
              <a:buFont typeface="+mj-lt"/>
              <a:buAutoNum type="arabicPeriod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Napięcie gmina vs. operator o warunki finansowe zasobu (Bielawa). </a:t>
            </a:r>
          </a:p>
          <a:p>
            <a:pPr marL="971550" lvl="2" indent="-514350" algn="l">
              <a:lnSpc>
                <a:spcPts val="4500"/>
              </a:lnSpc>
              <a:buFont typeface="+mj-lt"/>
              <a:buAutoNum type="arabicPeriod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Mała skala ograniczająca widoczność i wpływ (Tarnów: 17 mieszkań). </a:t>
            </a:r>
          </a:p>
          <a:p>
            <a:pPr marL="971550" lvl="2" indent="-514350" algn="l">
              <a:lnSpc>
                <a:spcPts val="4500"/>
              </a:lnSpc>
              <a:buFont typeface="+mj-lt"/>
              <a:buAutoNum type="arabicPeriod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Pasywność mniejszych gmin w modelu powiatowym (Mońki). </a:t>
            </a:r>
          </a:p>
          <a:p>
            <a:pPr marL="971550" lvl="2" indent="-514350" algn="l">
              <a:lnSpc>
                <a:spcPts val="4500"/>
              </a:lnSpc>
              <a:buFont typeface="+mj-lt"/>
              <a:buAutoNum type="arabicPeriod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Słaba pozycja negocjacyjna na drogim i głębokim rynku (Wrocław: marża &lt; 10%).</a:t>
            </a:r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217801"/>
            <a:ext cx="4119372" cy="76200"/>
          </a:xfrm>
          <a:custGeom>
            <a:avLst/>
            <a:gdLst/>
            <a:ahLst/>
            <a:cxnLst/>
            <a:rect l="l" t="t" r="r" b="b"/>
            <a:pathLst>
              <a:path w="5492496" h="101600">
                <a:moveTo>
                  <a:pt x="0" y="0"/>
                </a:moveTo>
                <a:lnTo>
                  <a:pt x="5492496" y="0"/>
                </a:lnTo>
                <a:lnTo>
                  <a:pt x="5492496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4" name="TextBox 14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67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1440552"/>
            <a:ext cx="8038662" cy="8153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Podsumowanie </a:t>
            </a:r>
            <a:r>
              <a:rPr kumimoji="0" lang="pl-P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case</a:t>
            </a:r>
            <a:r>
              <a:rPr kumimoji="0" lang="pl-PL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kumimoji="0" lang="pl-P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studies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Bold"/>
              <a:ea typeface="Aptos Bold"/>
              <a:cs typeface="Aptos Bold"/>
              <a:sym typeface="Apto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2519334"/>
            <a:ext cx="16230600" cy="593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2171" lvl="2" indent="-514350" algn="l">
              <a:lnSpc>
                <a:spcPts val="4200"/>
              </a:lnSpc>
              <a:buFont typeface="+mj-lt"/>
              <a:buAutoNum type="arabicPeriod"/>
            </a:pPr>
            <a:r>
              <a:rPr lang="pl-PL" sz="27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Wizja i cele mogą wykraczać poza obowiązki komunalnej polityki mieszkaniowej:</a:t>
            </a:r>
          </a:p>
          <a:p>
            <a:pPr marL="1279526" lvl="3" indent="-514350" algn="l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pl-PL" sz="27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Od włączenia nieobjętych uprawnieniami do komunalnych po "lukę czynszową" i mieszkania dla grup zawodowych istotnych dla rozwoju;</a:t>
            </a:r>
          </a:p>
          <a:p>
            <a:pPr marL="1279526" lvl="3" indent="-514350" algn="l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pl-PL" sz="27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Świadomość (przyszłych) kryzysów --&gt; identyfikacja elastycznych form także w "betonowej" mieszkaniówce;</a:t>
            </a:r>
          </a:p>
          <a:p>
            <a:pPr marL="1279526" lvl="3" indent="-514350" algn="l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pl-PL" sz="27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Wyznaczenie celów określa nastawienie gminy (od "pomostu" do samowystarczalnej </a:t>
            </a:r>
            <a:r>
              <a:rPr lang="pl-PL" sz="27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sp</a:t>
            </a:r>
            <a:r>
              <a:rPr lang="pl-PL" sz="27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-ki).</a:t>
            </a:r>
          </a:p>
          <a:p>
            <a:pPr marL="852171" lvl="2" indent="-514350" algn="l">
              <a:lnSpc>
                <a:spcPts val="4200"/>
              </a:lnSpc>
              <a:buFont typeface="+mj-lt"/>
              <a:buAutoNum type="arabicPeriod"/>
            </a:pPr>
            <a:r>
              <a:rPr lang="pl-PL" sz="27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Zasobem SAN są przede wszystkim mieszkania prywatne. Pustostany komunalne to dodatek, nie podstawa.</a:t>
            </a:r>
          </a:p>
          <a:p>
            <a:pPr marL="852171" lvl="2" indent="-514350" algn="l">
              <a:lnSpc>
                <a:spcPts val="4200"/>
              </a:lnSpc>
              <a:buFont typeface="+mj-lt"/>
              <a:buAutoNum type="arabicPeriod"/>
            </a:pPr>
            <a:r>
              <a:rPr lang="pl-PL" sz="27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Kluczowe nie jest to, jaki typ operatora, tylko jakie doświadczenie obecne w gminie.</a:t>
            </a:r>
          </a:p>
          <a:p>
            <a:pPr marL="852171" lvl="2" indent="-514350" algn="l">
              <a:lnSpc>
                <a:spcPts val="4200"/>
              </a:lnSpc>
              <a:buFont typeface="+mj-lt"/>
              <a:buAutoNum type="arabicPeriod"/>
            </a:pPr>
            <a:r>
              <a:rPr lang="pl-PL" sz="27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Budowanie standardów najmu w oparciu o faktyczne doświadczenie najemców.</a:t>
            </a:r>
          </a:p>
          <a:p>
            <a:pPr marL="852171" lvl="2" indent="-514350" algn="l">
              <a:lnSpc>
                <a:spcPts val="4200"/>
              </a:lnSpc>
              <a:buFont typeface="+mj-lt"/>
              <a:buAutoNum type="arabicPeriod"/>
            </a:pPr>
            <a:r>
              <a:rPr lang="pl-PL" sz="27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Budowanie alternatyw dla rynkowego gospodarowania nadwyżką </a:t>
            </a:r>
            <a:r>
              <a:rPr lang="pl-PL" sz="27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mieszkaniow</a:t>
            </a:r>
            <a:endParaRPr lang="pl-PL" sz="2799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217801"/>
            <a:ext cx="4119372" cy="76200"/>
          </a:xfrm>
          <a:custGeom>
            <a:avLst/>
            <a:gdLst/>
            <a:ahLst/>
            <a:cxnLst/>
            <a:rect l="l" t="t" r="r" b="b"/>
            <a:pathLst>
              <a:path w="5492496" h="101600">
                <a:moveTo>
                  <a:pt x="0" y="0"/>
                </a:moveTo>
                <a:lnTo>
                  <a:pt x="5492496" y="0"/>
                </a:lnTo>
                <a:lnTo>
                  <a:pt x="5492496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4" name="TextBox 14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68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1522029"/>
            <a:ext cx="9671990" cy="7338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Podsumowanie: SAN a mieszkaniówka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777652"/>
            <a:ext cx="16230600" cy="520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6300" lvl="2" indent="-514350" algn="l">
              <a:lnSpc>
                <a:spcPts val="4500"/>
              </a:lnSpc>
              <a:buFont typeface="+mj-lt"/>
              <a:buAutoNum type="arabicPeriod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SAN to nie mieszkania komunalne</a:t>
            </a:r>
          </a:p>
          <a:p>
            <a:pPr marL="876300" lvl="2" indent="-514350" algn="l">
              <a:lnSpc>
                <a:spcPts val="4500"/>
              </a:lnSpc>
              <a:buFont typeface="+mj-lt"/>
              <a:buAutoNum type="arabicPeriod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Potencjalnie – dobra odpowiedź dla (przyszłych) mieszkańców:</a:t>
            </a:r>
          </a:p>
          <a:p>
            <a:pPr marL="1181100" lvl="3" indent="-514350" algn="l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w luce czynszowej</a:t>
            </a:r>
          </a:p>
          <a:p>
            <a:pPr marL="1181100" lvl="3" indent="-514350" algn="l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w różnych etapach życia </a:t>
            </a:r>
          </a:p>
          <a:p>
            <a:pPr marL="1181100" lvl="3" indent="-514350" algn="l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w różnej sytuacji na rynku pracy</a:t>
            </a:r>
          </a:p>
          <a:p>
            <a:pPr marL="876300" lvl="2" indent="-514350" algn="l">
              <a:lnSpc>
                <a:spcPts val="4500"/>
              </a:lnSpc>
              <a:buFont typeface="+mj-lt"/>
              <a:buAutoNum type="arabicPeriod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"</a:t>
            </a: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Alternatywa dla betonu":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zamiast budować, korzystać z istniejących zasobów, nie tylko komunalnych.</a:t>
            </a:r>
          </a:p>
          <a:p>
            <a:pPr marL="876300" lvl="2" indent="-514350" algn="l">
              <a:lnSpc>
                <a:spcPts val="4500"/>
              </a:lnSpc>
              <a:buFont typeface="+mj-lt"/>
              <a:buAutoNum type="arabicPeriod"/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SAN jako „</a:t>
            </a: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modelina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” – kompozycja z polityką mieszkaniową/społeczną</a:t>
            </a:r>
          </a:p>
          <a:p>
            <a:pPr marL="542925" lvl="2" indent="-180975" algn="l">
              <a:lnSpc>
                <a:spcPts val="4500"/>
              </a:lnSpc>
            </a:pPr>
            <a:endParaRPr lang="pl-PL" sz="3000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217801"/>
            <a:ext cx="4119372" cy="76200"/>
          </a:xfrm>
          <a:custGeom>
            <a:avLst/>
            <a:gdLst/>
            <a:ahLst/>
            <a:cxnLst/>
            <a:rect l="l" t="t" r="r" b="b"/>
            <a:pathLst>
              <a:path w="5492496" h="101600">
                <a:moveTo>
                  <a:pt x="0" y="0"/>
                </a:moveTo>
                <a:lnTo>
                  <a:pt x="5492496" y="0"/>
                </a:lnTo>
                <a:lnTo>
                  <a:pt x="5492496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4" name="TextBox 14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69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422DE-568D-7195-AB29-AD6512181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1BFD83E5-37A6-C24E-B795-C14D33EBB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20105" y="-278463"/>
            <a:ext cx="19328169" cy="10891282"/>
          </a:xfrm>
          <a:custGeom>
            <a:avLst/>
            <a:gdLst/>
            <a:ahLst/>
            <a:cxnLst/>
            <a:rect l="l" t="t" r="r" b="b"/>
            <a:pathLst>
              <a:path w="24476202" h="13792161">
                <a:moveTo>
                  <a:pt x="0" y="0"/>
                </a:moveTo>
                <a:lnTo>
                  <a:pt x="24476202" y="0"/>
                </a:lnTo>
                <a:lnTo>
                  <a:pt x="24476202" y="13792161"/>
                </a:lnTo>
                <a:lnTo>
                  <a:pt x="0" y="137921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r="-11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35FDFFF-8BE7-F812-D0B4-86C2405A6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0"/>
            <a:ext cx="5269652" cy="1588060"/>
          </a:xfrm>
          <a:custGeom>
            <a:avLst/>
            <a:gdLst/>
            <a:ahLst/>
            <a:cxnLst/>
            <a:rect l="l" t="t" r="r" b="b"/>
            <a:pathLst>
              <a:path w="7040886" h="2121838">
                <a:moveTo>
                  <a:pt x="0" y="0"/>
                </a:moveTo>
                <a:lnTo>
                  <a:pt x="7040886" y="0"/>
                </a:lnTo>
                <a:lnTo>
                  <a:pt x="7040886" y="2121838"/>
                </a:lnTo>
                <a:lnTo>
                  <a:pt x="0" y="2121838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51C6D34-6EB6-6A37-3FE8-18119E695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766295"/>
            <a:ext cx="18360104" cy="1530982"/>
          </a:xfrm>
          <a:custGeom>
            <a:avLst/>
            <a:gdLst/>
            <a:ahLst/>
            <a:cxnLst/>
            <a:rect l="l" t="t" r="r" b="b"/>
            <a:pathLst>
              <a:path w="24480138" h="2041310">
                <a:moveTo>
                  <a:pt x="0" y="0"/>
                </a:moveTo>
                <a:lnTo>
                  <a:pt x="24480138" y="0"/>
                </a:lnTo>
                <a:lnTo>
                  <a:pt x="24480138" y="2041310"/>
                </a:lnTo>
                <a:lnTo>
                  <a:pt x="0" y="204131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402D854-76C1-C7DA-BA7C-9BD0B680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4400">
            <a:off x="686928" y="8047615"/>
            <a:ext cx="4968077" cy="195664"/>
          </a:xfrm>
          <a:custGeom>
            <a:avLst/>
            <a:gdLst/>
            <a:ahLst/>
            <a:cxnLst/>
            <a:rect l="l" t="t" r="r" b="b"/>
            <a:pathLst>
              <a:path w="6624103" h="260885">
                <a:moveTo>
                  <a:pt x="49549" y="159271"/>
                </a:moveTo>
                <a:lnTo>
                  <a:pt x="6572015" y="13"/>
                </a:lnTo>
                <a:cubicBezTo>
                  <a:pt x="6600082" y="-622"/>
                  <a:pt x="6623322" y="21476"/>
                  <a:pt x="6624084" y="49543"/>
                </a:cubicBezTo>
                <a:cubicBezTo>
                  <a:pt x="6624846" y="77610"/>
                  <a:pt x="6602621" y="100851"/>
                  <a:pt x="6574555" y="101613"/>
                </a:cubicBezTo>
                <a:lnTo>
                  <a:pt x="52089" y="260871"/>
                </a:lnTo>
                <a:cubicBezTo>
                  <a:pt x="24022" y="261506"/>
                  <a:pt x="781" y="239408"/>
                  <a:pt x="19" y="211341"/>
                </a:cubicBezTo>
                <a:cubicBezTo>
                  <a:pt x="-743" y="183274"/>
                  <a:pt x="21482" y="160033"/>
                  <a:pt x="49549" y="159271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552B97D9-E9A5-FDB7-BC14-E9D8C7C37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033188"/>
            <a:ext cx="11919603" cy="5793971"/>
          </a:xfrm>
          <a:custGeom>
            <a:avLst/>
            <a:gdLst/>
            <a:ahLst/>
            <a:cxnLst/>
            <a:rect l="l" t="t" r="r" b="b"/>
            <a:pathLst>
              <a:path w="3139319" h="1525984">
                <a:moveTo>
                  <a:pt x="0" y="0"/>
                </a:moveTo>
                <a:lnTo>
                  <a:pt x="3139319" y="0"/>
                </a:lnTo>
                <a:lnTo>
                  <a:pt x="3139319" y="1525984"/>
                </a:lnTo>
                <a:lnTo>
                  <a:pt x="0" y="1525984"/>
                </a:lnTo>
                <a:close/>
              </a:path>
            </a:pathLst>
          </a:custGeom>
          <a:solidFill>
            <a:srgbClr val="1A3257">
              <a:alpha val="58824"/>
            </a:srgbClr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8" name="Freeform 13" descr="Logo Krajowego Zasobu Nieruchomości przedstawiające stylizowany kontur domu w kolorach szarym i czerwonym oraz napis „Krajowy Zasób Nieruchomości” i skrót „KZN”.">
            <a:extLst>
              <a:ext uri="{FF2B5EF4-FFF2-40B4-BE49-F238E27FC236}">
                <a16:creationId xmlns:a16="http://schemas.microsoft.com/office/drawing/2014/main" id="{F70EB3CD-61E3-4FE2-4C8F-907FD89BA37E}"/>
              </a:ext>
            </a:extLst>
          </p:cNvPr>
          <p:cNvSpPr/>
          <p:nvPr/>
        </p:nvSpPr>
        <p:spPr>
          <a:xfrm>
            <a:off x="880658" y="467582"/>
            <a:ext cx="2290286" cy="656177"/>
          </a:xfrm>
          <a:custGeom>
            <a:avLst/>
            <a:gdLst/>
            <a:ahLst/>
            <a:cxnLst/>
            <a:rect l="l" t="t" r="r" b="b"/>
            <a:pathLst>
              <a:path w="3053715" h="874903">
                <a:moveTo>
                  <a:pt x="0" y="0"/>
                </a:moveTo>
                <a:lnTo>
                  <a:pt x="3053715" y="0"/>
                </a:lnTo>
                <a:lnTo>
                  <a:pt x="3053715" y="874903"/>
                </a:lnTo>
                <a:lnTo>
                  <a:pt x="0" y="8749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1" r="-1" b="-34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Freeform 9" descr="Logo Instytutu Rozwoju Miast i Regionów (IRMiR) – geometryczny znak w odcieniach niebieskiego symbolizujący zabudowę miejską oraz nazwa instytucji w kolorze granatowym.">
            <a:extLst>
              <a:ext uri="{FF2B5EF4-FFF2-40B4-BE49-F238E27FC236}">
                <a16:creationId xmlns:a16="http://schemas.microsoft.com/office/drawing/2014/main" id="{C89BD622-FD96-C162-07AA-BFEE6AD3D6EA}"/>
              </a:ext>
            </a:extLst>
          </p:cNvPr>
          <p:cNvSpPr/>
          <p:nvPr/>
        </p:nvSpPr>
        <p:spPr>
          <a:xfrm>
            <a:off x="3365016" y="314582"/>
            <a:ext cx="2291810" cy="962215"/>
          </a:xfrm>
          <a:custGeom>
            <a:avLst/>
            <a:gdLst/>
            <a:ahLst/>
            <a:cxnLst/>
            <a:rect l="l" t="t" r="r" b="b"/>
            <a:pathLst>
              <a:path w="3055747" h="1282954">
                <a:moveTo>
                  <a:pt x="0" y="0"/>
                </a:moveTo>
                <a:lnTo>
                  <a:pt x="3055747" y="0"/>
                </a:lnTo>
                <a:lnTo>
                  <a:pt x="3055747" y="1282954"/>
                </a:lnTo>
                <a:lnTo>
                  <a:pt x="0" y="1282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4" b="-14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F9AE4D9D-4622-AD99-4A03-FC5C6CE877A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2916" y="1762462"/>
            <a:ext cx="10514405" cy="38088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OŚRODEK ROZWOJU NAJMU SPOŁECZNEGO</a:t>
            </a:r>
          </a:p>
          <a:p>
            <a:pPr marL="0" marR="0" lvl="0" indent="0" algn="l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Gminy wyłonione w naborze na wsparcie doradcze przy tworzeniu społecznych agencji najmu – cz.2</a:t>
            </a:r>
          </a:p>
        </p:txBody>
      </p:sp>
      <p:sp>
        <p:nvSpPr>
          <p:cNvPr id="2" name="TextBox 31">
            <a:extLst>
              <a:ext uri="{FF2B5EF4-FFF2-40B4-BE49-F238E27FC236}">
                <a16:creationId xmlns:a16="http://schemas.microsoft.com/office/drawing/2014/main" id="{992023D1-116D-2C4E-6D4E-D642397AF37A}"/>
              </a:ext>
            </a:extLst>
          </p:cNvPr>
          <p:cNvSpPr txBox="1"/>
          <p:nvPr/>
        </p:nvSpPr>
        <p:spPr>
          <a:xfrm>
            <a:off x="685119" y="5750738"/>
            <a:ext cx="5264200" cy="225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Miasto Łódź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Mielno, 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Mikołów, 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Mrągowo, 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Gmina Miejska Nowe  Miasto Lubawskie, </a:t>
            </a:r>
          </a:p>
        </p:txBody>
      </p:sp>
      <p:sp>
        <p:nvSpPr>
          <p:cNvPr id="4" name="TextBox 32">
            <a:extLst>
              <a:ext uri="{FF2B5EF4-FFF2-40B4-BE49-F238E27FC236}">
                <a16:creationId xmlns:a16="http://schemas.microsoft.com/office/drawing/2014/main" id="{62F28CAB-E452-0A4F-FC5D-613CBB6559DC}"/>
              </a:ext>
            </a:extLst>
          </p:cNvPr>
          <p:cNvSpPr txBox="1"/>
          <p:nvPr/>
        </p:nvSpPr>
        <p:spPr>
          <a:xfrm>
            <a:off x="7052886" y="5750738"/>
            <a:ext cx="3470061" cy="225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Miasto Olsztyn, 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Miasto Opole, 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Ostrowiec Świętokrzyski, 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Piecki, 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Miasto Pruszków, 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607C2863-9A3D-775B-EF94-C163C8DEA931}"/>
              </a:ext>
            </a:extLst>
          </p:cNvPr>
          <p:cNvSpPr txBox="1"/>
          <p:nvPr/>
        </p:nvSpPr>
        <p:spPr>
          <a:xfrm>
            <a:off x="695601" y="9354216"/>
            <a:ext cx="4727562" cy="47596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59"/>
              </a:lnSpc>
            </a:pPr>
            <a:r>
              <a:rPr lang="pl-PL" sz="17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6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CAA3B1AB-70F6-E76E-68D8-23D09B342DC7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91F97F16-C4AB-7E86-17B5-28427906826C}"/>
              </a:ext>
            </a:extLst>
          </p:cNvPr>
          <p:cNvSpPr txBox="1"/>
          <p:nvPr/>
        </p:nvSpPr>
        <p:spPr>
          <a:xfrm>
            <a:off x="16354368" y="9442181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329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4647770" y="3586248"/>
            <a:ext cx="9220629" cy="10572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9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Dziękujemy za uwagę</a:t>
            </a:r>
            <a:r>
              <a:rPr kumimoji="0" lang="pl-PL" sz="699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33159" y="5448300"/>
            <a:ext cx="8421691" cy="1235012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algn="l">
              <a:lnSpc>
                <a:spcPts val="4498"/>
              </a:lnSpc>
            </a:pPr>
            <a:r>
              <a:rPr lang="pl-PL" sz="29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Mikołaj Lewicki:</a:t>
            </a:r>
            <a:r>
              <a:rPr lang="pl-PL" sz="2999" dirty="0">
                <a:solidFill>
                  <a:srgbClr val="898989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pl-PL" sz="2999" u="sng" dirty="0">
                <a:solidFill>
                  <a:srgbClr val="0000FF"/>
                </a:solidFill>
                <a:latin typeface="Aptos"/>
                <a:ea typeface="Aptos"/>
                <a:cs typeface="Aptos"/>
                <a:sym typeface="Aptos"/>
                <a:hlinkClick r:id="rId3" tooltip="mailto:m.lewicki@uw.edu.pl"/>
              </a:rPr>
              <a:t>m.lewicki@uw.edu.pl</a:t>
            </a:r>
            <a:r>
              <a:rPr lang="pl-PL" sz="2999" dirty="0">
                <a:solidFill>
                  <a:srgbClr val="898989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</a:p>
          <a:p>
            <a:pPr algn="l">
              <a:lnSpc>
                <a:spcPts val="4498"/>
              </a:lnSpc>
            </a:pPr>
            <a:r>
              <a:rPr lang="pl-PL" sz="29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Sławomir </a:t>
            </a:r>
            <a:r>
              <a:rPr lang="pl-PL" sz="2999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Mandes</a:t>
            </a:r>
            <a:r>
              <a:rPr lang="pl-PL" sz="29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:</a:t>
            </a:r>
            <a:r>
              <a:rPr lang="pl-PL" sz="2999" dirty="0">
                <a:solidFill>
                  <a:srgbClr val="898989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pl-PL" sz="2999" u="sng" dirty="0">
                <a:solidFill>
                  <a:srgbClr val="0000FF"/>
                </a:solidFill>
                <a:latin typeface="Aptos"/>
                <a:ea typeface="Aptos"/>
                <a:cs typeface="Aptos"/>
                <a:sym typeface="Aptos"/>
                <a:hlinkClick r:id="rId4" tooltip="mailto:slawomir.mandes@gmail.com"/>
              </a:rPr>
              <a:t>slawomir.mandes@gmail.com</a:t>
            </a:r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98644" y="5067300"/>
            <a:ext cx="5090732" cy="76200"/>
          </a:xfrm>
          <a:custGeom>
            <a:avLst/>
            <a:gdLst/>
            <a:ahLst/>
            <a:cxnLst/>
            <a:rect l="l" t="t" r="r" b="b"/>
            <a:pathLst>
              <a:path w="6787642" h="101600">
                <a:moveTo>
                  <a:pt x="0" y="0"/>
                </a:moveTo>
                <a:lnTo>
                  <a:pt x="6787642" y="0"/>
                </a:lnTo>
                <a:lnTo>
                  <a:pt x="6787642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4" name="TextBox 14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70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601" y="-12144"/>
            <a:ext cx="18357152" cy="10299096"/>
          </a:xfrm>
          <a:custGeom>
            <a:avLst/>
            <a:gdLst/>
            <a:ahLst/>
            <a:cxnLst/>
            <a:rect l="l" t="t" r="r" b="b"/>
            <a:pathLst>
              <a:path w="24476202" h="13732129">
                <a:moveTo>
                  <a:pt x="0" y="0"/>
                </a:moveTo>
                <a:lnTo>
                  <a:pt x="24476202" y="0"/>
                </a:lnTo>
                <a:lnTo>
                  <a:pt x="24476202" y="13732129"/>
                </a:lnTo>
                <a:lnTo>
                  <a:pt x="0" y="137321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7" b="-107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4400">
            <a:off x="686928" y="8047615"/>
            <a:ext cx="4968077" cy="195664"/>
          </a:xfrm>
          <a:custGeom>
            <a:avLst/>
            <a:gdLst/>
            <a:ahLst/>
            <a:cxnLst/>
            <a:rect l="l" t="t" r="r" b="b"/>
            <a:pathLst>
              <a:path w="6624103" h="260885">
                <a:moveTo>
                  <a:pt x="49549" y="159271"/>
                </a:moveTo>
                <a:lnTo>
                  <a:pt x="6572015" y="13"/>
                </a:lnTo>
                <a:cubicBezTo>
                  <a:pt x="6600082" y="-622"/>
                  <a:pt x="6623322" y="21476"/>
                  <a:pt x="6624084" y="49543"/>
                </a:cubicBezTo>
                <a:cubicBezTo>
                  <a:pt x="6624846" y="77610"/>
                  <a:pt x="6602621" y="100851"/>
                  <a:pt x="6574555" y="101613"/>
                </a:cubicBezTo>
                <a:lnTo>
                  <a:pt x="52089" y="260871"/>
                </a:lnTo>
                <a:cubicBezTo>
                  <a:pt x="24022" y="261506"/>
                  <a:pt x="781" y="239408"/>
                  <a:pt x="19" y="211341"/>
                </a:cubicBezTo>
                <a:cubicBezTo>
                  <a:pt x="-743" y="183274"/>
                  <a:pt x="21482" y="160033"/>
                  <a:pt x="49549" y="159271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652333"/>
            <a:ext cx="11919603" cy="5319912"/>
          </a:xfrm>
          <a:custGeom>
            <a:avLst/>
            <a:gdLst/>
            <a:ahLst/>
            <a:cxnLst/>
            <a:rect l="l" t="t" r="r" b="b"/>
            <a:pathLst>
              <a:path w="3139319" h="1401129">
                <a:moveTo>
                  <a:pt x="0" y="0"/>
                </a:moveTo>
                <a:lnTo>
                  <a:pt x="3139319" y="0"/>
                </a:lnTo>
                <a:lnTo>
                  <a:pt x="3139319" y="1401129"/>
                </a:lnTo>
                <a:lnTo>
                  <a:pt x="0" y="1401129"/>
                </a:lnTo>
                <a:close/>
              </a:path>
            </a:pathLst>
          </a:custGeom>
          <a:solidFill>
            <a:srgbClr val="1A3257">
              <a:alpha val="58824"/>
            </a:srgbClr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0"/>
            <a:ext cx="5269652" cy="1588060"/>
          </a:xfrm>
          <a:custGeom>
            <a:avLst/>
            <a:gdLst/>
            <a:ahLst/>
            <a:cxnLst/>
            <a:rect l="l" t="t" r="r" b="b"/>
            <a:pathLst>
              <a:path w="7040886" h="2121838">
                <a:moveTo>
                  <a:pt x="0" y="0"/>
                </a:moveTo>
                <a:lnTo>
                  <a:pt x="7040886" y="0"/>
                </a:lnTo>
                <a:lnTo>
                  <a:pt x="7040886" y="2121838"/>
                </a:lnTo>
                <a:lnTo>
                  <a:pt x="0" y="2121838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35" name="Freeform 13" descr="Logo Krajowego Zasobu Nieruchomości przedstawiające stylizowany kontur domu w kolorach szarym i czerwonym oraz napis „Krajowy Zasób Nieruchomości” i skrót „KZN”.">
            <a:extLst>
              <a:ext uri="{FF2B5EF4-FFF2-40B4-BE49-F238E27FC236}">
                <a16:creationId xmlns:a16="http://schemas.microsoft.com/office/drawing/2014/main" id="{F76F3678-9A1A-4CF8-CA83-8965BA013D43}"/>
              </a:ext>
            </a:extLst>
          </p:cNvPr>
          <p:cNvSpPr/>
          <p:nvPr/>
        </p:nvSpPr>
        <p:spPr>
          <a:xfrm>
            <a:off x="880658" y="467582"/>
            <a:ext cx="2290286" cy="656177"/>
          </a:xfrm>
          <a:custGeom>
            <a:avLst/>
            <a:gdLst/>
            <a:ahLst/>
            <a:cxnLst/>
            <a:rect l="l" t="t" r="r" b="b"/>
            <a:pathLst>
              <a:path w="3053715" h="874903">
                <a:moveTo>
                  <a:pt x="0" y="0"/>
                </a:moveTo>
                <a:lnTo>
                  <a:pt x="3053715" y="0"/>
                </a:lnTo>
                <a:lnTo>
                  <a:pt x="3053715" y="874903"/>
                </a:lnTo>
                <a:lnTo>
                  <a:pt x="0" y="8749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1" r="-1" b="-34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6" name="Freeform 9" descr="Logo Instytutu Rozwoju Miast i Regionów (IRMiR) – geometryczny znak w odcieniach niebieskiego symbolizujący zabudowę miejską oraz nazwa instytucji w kolorze granatowym.">
            <a:extLst>
              <a:ext uri="{FF2B5EF4-FFF2-40B4-BE49-F238E27FC236}">
                <a16:creationId xmlns:a16="http://schemas.microsoft.com/office/drawing/2014/main" id="{9DC70BD9-56E1-C251-9279-E18E2BEF7877}"/>
              </a:ext>
            </a:extLst>
          </p:cNvPr>
          <p:cNvSpPr/>
          <p:nvPr/>
        </p:nvSpPr>
        <p:spPr>
          <a:xfrm>
            <a:off x="3365016" y="314582"/>
            <a:ext cx="2291810" cy="962215"/>
          </a:xfrm>
          <a:custGeom>
            <a:avLst/>
            <a:gdLst/>
            <a:ahLst/>
            <a:cxnLst/>
            <a:rect l="l" t="t" r="r" b="b"/>
            <a:pathLst>
              <a:path w="3055747" h="1282954">
                <a:moveTo>
                  <a:pt x="0" y="0"/>
                </a:moveTo>
                <a:lnTo>
                  <a:pt x="3055747" y="0"/>
                </a:lnTo>
                <a:lnTo>
                  <a:pt x="3055747" y="1282954"/>
                </a:lnTo>
                <a:lnTo>
                  <a:pt x="0" y="1282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4" b="-14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685119" y="2460205"/>
            <a:ext cx="9405957" cy="39803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PLATFORMA WIEDZY O SAN </a:t>
            </a:r>
          </a:p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narzędzie wspierające rozwój społecznych agencji najmu </a:t>
            </a:r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805472"/>
            <a:ext cx="18360104" cy="1491805"/>
          </a:xfrm>
          <a:custGeom>
            <a:avLst/>
            <a:gdLst/>
            <a:ahLst/>
            <a:cxnLst/>
            <a:rect l="l" t="t" r="r" b="b"/>
            <a:pathLst>
              <a:path w="24480138" h="1989074">
                <a:moveTo>
                  <a:pt x="0" y="0"/>
                </a:moveTo>
                <a:lnTo>
                  <a:pt x="24480138" y="0"/>
                </a:lnTo>
                <a:lnTo>
                  <a:pt x="24480138" y="1989074"/>
                </a:lnTo>
                <a:lnTo>
                  <a:pt x="0" y="1989074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32" name="TextBox 32"/>
          <p:cNvSpPr txBox="1"/>
          <p:nvPr/>
        </p:nvSpPr>
        <p:spPr>
          <a:xfrm>
            <a:off x="660882" y="7188020"/>
            <a:ext cx="8483118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Prowadzenie: </a:t>
            </a:r>
            <a:r>
              <a:rPr lang="pl-PL" sz="20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Przemek Górski – Ośrodek Rozwoju Najmu Społecznego, Instytut Rozwoju Miast i Regionów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5601" y="9354216"/>
            <a:ext cx="4727562" cy="47596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59"/>
              </a:lnSpc>
            </a:pPr>
            <a:r>
              <a:rPr lang="pl-PL" sz="17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2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696D4315-A377-6A91-2B13-702A7279A883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5" name="TextBox 25"/>
          <p:cNvSpPr txBox="1"/>
          <p:nvPr/>
        </p:nvSpPr>
        <p:spPr>
          <a:xfrm>
            <a:off x="16354368" y="9442181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71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3576578" y="3317131"/>
            <a:ext cx="11134845" cy="10572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9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PLATFORMA WIEDZY O SAN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80545" y="5057775"/>
            <a:ext cx="10830877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Wszystko co chcieliśmy wiedzieć o społecznych agencjach najmu </a:t>
            </a:r>
          </a:p>
          <a:p>
            <a:pPr algn="ctr">
              <a:lnSpc>
                <a:spcPts val="4500"/>
              </a:lnSpc>
            </a:pP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i nie baliśmy się zapytać </a:t>
            </a:r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98639" y="4711946"/>
            <a:ext cx="5090732" cy="76200"/>
          </a:xfrm>
          <a:custGeom>
            <a:avLst/>
            <a:gdLst/>
            <a:ahLst/>
            <a:cxnLst/>
            <a:rect l="l" t="t" r="r" b="b"/>
            <a:pathLst>
              <a:path w="6787642" h="101600">
                <a:moveTo>
                  <a:pt x="0" y="0"/>
                </a:moveTo>
                <a:lnTo>
                  <a:pt x="6787642" y="0"/>
                </a:lnTo>
                <a:lnTo>
                  <a:pt x="6787642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0" name="TextBox 10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72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1140868"/>
            <a:ext cx="9671990" cy="7409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Platforma SAN - struktura strony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883956"/>
            <a:ext cx="7618854" cy="51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500"/>
              </a:lnSpc>
              <a:buFont typeface="Arial"/>
              <a:buChar char="•"/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Aktualności:</a:t>
            </a:r>
          </a:p>
          <a:p>
            <a:pPr marL="1295400" lvl="2" indent="-431800" algn="just">
              <a:lnSpc>
                <a:spcPts val="4500"/>
              </a:lnSpc>
              <a:buFont typeface="Arial"/>
              <a:buChar char="⚬"/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projektowe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- dotyczące działań ORNS</a:t>
            </a:r>
          </a:p>
          <a:p>
            <a:pPr marL="1295400" lvl="2" indent="-431800" algn="just">
              <a:lnSpc>
                <a:spcPts val="4500"/>
              </a:lnSpc>
              <a:buFont typeface="Arial"/>
              <a:buChar char="⚬"/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SAN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- dotyczące społecznych agencji najmu </a:t>
            </a:r>
          </a:p>
          <a:p>
            <a:pPr marL="647700" lvl="1" indent="-323850" algn="just">
              <a:lnSpc>
                <a:spcPts val="4500"/>
              </a:lnSpc>
              <a:buFont typeface="Arial"/>
              <a:buChar char="•"/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Wiedza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- informacje o narzędziu w jednym miejscu </a:t>
            </a:r>
          </a:p>
          <a:p>
            <a:pPr marL="647700" lvl="1" indent="-323850" algn="just">
              <a:lnSpc>
                <a:spcPts val="4500"/>
              </a:lnSpc>
              <a:buFont typeface="Arial"/>
              <a:buChar char="•"/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Przykłady, doświadczenia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- każda SAN           w pigułce</a:t>
            </a:r>
          </a:p>
          <a:p>
            <a:pPr marL="647700" lvl="1" indent="-323850" algn="just">
              <a:lnSpc>
                <a:spcPts val="4500"/>
              </a:lnSpc>
              <a:buFont typeface="Arial"/>
              <a:buChar char="•"/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Kontakt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- w czym możemy Cię wesprzeć? </a:t>
            </a:r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217801"/>
            <a:ext cx="4119372" cy="76200"/>
          </a:xfrm>
          <a:custGeom>
            <a:avLst/>
            <a:gdLst/>
            <a:ahLst/>
            <a:cxnLst/>
            <a:rect l="l" t="t" r="r" b="b"/>
            <a:pathLst>
              <a:path w="5492496" h="101600">
                <a:moveTo>
                  <a:pt x="0" y="0"/>
                </a:moveTo>
                <a:lnTo>
                  <a:pt x="5492496" y="0"/>
                </a:lnTo>
                <a:lnTo>
                  <a:pt x="5492496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pic>
        <p:nvPicPr>
          <p:cNvPr id="12" name="Picture 12" descr="Kod QR prowadzący do strony WWW Platformy SAN: https://www.gov.pl/web/najemspoleczn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7140" y="2456131"/>
            <a:ext cx="6162605" cy="6162605"/>
          </a:xfrm>
          <a:prstGeom prst="rect">
            <a:avLst/>
          </a:prstGeom>
        </p:spPr>
      </p:pic>
      <p:sp>
        <p:nvSpPr>
          <p:cNvPr id="4" name="pole tekstowe 3">
            <a:hlinkClick r:id="rId4"/>
            <a:extLst>
              <a:ext uri="{FF2B5EF4-FFF2-40B4-BE49-F238E27FC236}">
                <a16:creationId xmlns:a16="http://schemas.microsoft.com/office/drawing/2014/main" id="{5C73C56D-7BD5-6DB9-00F3-EE4FC7960EBF}"/>
              </a:ext>
            </a:extLst>
          </p:cNvPr>
          <p:cNvSpPr txBox="1"/>
          <p:nvPr/>
        </p:nvSpPr>
        <p:spPr>
          <a:xfrm>
            <a:off x="9372600" y="8053818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dirty="0" err="1"/>
              <a:t>https</a:t>
            </a:r>
            <a:r>
              <a:rPr lang="pl-PL" sz="3600" dirty="0"/>
              <a:t>://</a:t>
            </a:r>
            <a:r>
              <a:rPr lang="pl-PL" sz="3600" dirty="0" err="1"/>
              <a:t>www.gov.pl</a:t>
            </a:r>
            <a:r>
              <a:rPr lang="pl-PL" sz="3600" dirty="0"/>
              <a:t>/web/</a:t>
            </a:r>
            <a:r>
              <a:rPr lang="pl-PL" sz="3600" dirty="0" err="1"/>
              <a:t>najemspoleczny</a:t>
            </a:r>
            <a:endParaRPr lang="pl-PL" sz="3600" dirty="0"/>
          </a:p>
        </p:txBody>
      </p:sp>
      <p:sp>
        <p:nvSpPr>
          <p:cNvPr id="15" name="TextBox 15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73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507741"/>
            <a:ext cx="9671971" cy="748188"/>
          </a:xfrm>
          <a:custGeom>
            <a:avLst/>
            <a:gdLst/>
            <a:ahLst/>
            <a:cxnLst/>
            <a:rect l="l" t="t" r="r" b="b"/>
            <a:pathLst>
              <a:path w="12895961" h="997585">
                <a:moveTo>
                  <a:pt x="0" y="0"/>
                </a:moveTo>
                <a:lnTo>
                  <a:pt x="12895961" y="0"/>
                </a:lnTo>
                <a:lnTo>
                  <a:pt x="12895961" y="997585"/>
                </a:lnTo>
                <a:lnTo>
                  <a:pt x="0" y="997585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201713" b="-20171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133724"/>
            <a:ext cx="9671993" cy="748096"/>
          </a:xfrm>
          <a:custGeom>
            <a:avLst/>
            <a:gdLst/>
            <a:ahLst/>
            <a:cxnLst/>
            <a:rect l="l" t="t" r="r" b="b"/>
            <a:pathLst>
              <a:path w="12895990" h="997461">
                <a:moveTo>
                  <a:pt x="0" y="0"/>
                </a:moveTo>
                <a:lnTo>
                  <a:pt x="12895990" y="0"/>
                </a:lnTo>
                <a:lnTo>
                  <a:pt x="12895990" y="997461"/>
                </a:lnTo>
                <a:lnTo>
                  <a:pt x="0" y="997461"/>
                </a:lnTo>
                <a:close/>
              </a:path>
            </a:pathLst>
          </a:custGeom>
          <a:blipFill>
            <a:blip r:embed="rId4">
              <a:alphaModFix amt="0"/>
            </a:blip>
            <a:stretch>
              <a:fillRect t="-202391" b="-201445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1140868"/>
            <a:ext cx="9671990" cy="7409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Platforma SAN - “kwota partycypacji”?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3455384"/>
            <a:ext cx="7618854" cy="425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3" lvl="1" indent="-269876" algn="l">
              <a:lnSpc>
                <a:spcPts val="3750"/>
              </a:lnSpc>
              <a:buFont typeface="Arial"/>
              <a:buChar char="•"/>
            </a:pPr>
            <a:r>
              <a:rPr lang="pl-PL" sz="25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Platforma jest do Twojej dyspozycji - </a:t>
            </a: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potrzebujesz wiedzy, informacji, dokumentów związanych z którąś SAN? Daj nam znać;</a:t>
            </a:r>
          </a:p>
          <a:p>
            <a:pPr marL="539753" lvl="1" indent="-269876" algn="l">
              <a:lnSpc>
                <a:spcPts val="375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“</a:t>
            </a:r>
            <a:r>
              <a:rPr lang="pl-PL" sz="25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Kwota partycypacji” - </a:t>
            </a: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potrzebujemy wiedzy, informacji, dokumentów związanych z Twoją SAN? Damy Ci znać;</a:t>
            </a:r>
          </a:p>
          <a:p>
            <a:pPr marL="539753" lvl="1" indent="-269876" algn="l">
              <a:lnSpc>
                <a:spcPts val="3750"/>
              </a:lnSpc>
              <a:buFont typeface="Arial"/>
              <a:buChar char="•"/>
            </a:pPr>
            <a:r>
              <a:rPr lang="pl-PL" sz="25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Wymiana wiedzy</a:t>
            </a: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- na tej podstawie możemy tworzyć raporty i analizy co najmniej tak merytoryczne jak Raport Otwarcia  </a:t>
            </a:r>
          </a:p>
        </p:txBody>
      </p:sp>
      <p:sp>
        <p:nvSpPr>
          <p:cNvPr id="11" name="Freeform 11" descr="Grafika przedstawiająca szczyty kolorowych domów (turkusowego, różowego, żółtego i zielonego) na tle błękitnego nieba z napisem: „Miejsce dla Twojej Społecznej Agencji Najmu&quot;."/>
          <p:cNvSpPr/>
          <p:nvPr/>
        </p:nvSpPr>
        <p:spPr>
          <a:xfrm>
            <a:off x="9258958" y="3367463"/>
            <a:ext cx="8000342" cy="4500192"/>
          </a:xfrm>
          <a:custGeom>
            <a:avLst/>
            <a:gdLst/>
            <a:ahLst/>
            <a:cxnLst/>
            <a:rect l="l" t="t" r="r" b="b"/>
            <a:pathLst>
              <a:path w="8000342" h="4500192">
                <a:moveTo>
                  <a:pt x="0" y="0"/>
                </a:moveTo>
                <a:lnTo>
                  <a:pt x="8000342" y="0"/>
                </a:lnTo>
                <a:lnTo>
                  <a:pt x="8000342" y="4500192"/>
                </a:lnTo>
                <a:lnTo>
                  <a:pt x="0" y="4500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217801"/>
            <a:ext cx="4119372" cy="76200"/>
          </a:xfrm>
          <a:custGeom>
            <a:avLst/>
            <a:gdLst/>
            <a:ahLst/>
            <a:cxnLst/>
            <a:rect l="l" t="t" r="r" b="b"/>
            <a:pathLst>
              <a:path w="5492496" h="101600">
                <a:moveTo>
                  <a:pt x="0" y="0"/>
                </a:moveTo>
                <a:lnTo>
                  <a:pt x="5492496" y="0"/>
                </a:lnTo>
                <a:lnTo>
                  <a:pt x="5492496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5" name="TextBox 15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74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507741"/>
            <a:ext cx="9671971" cy="748188"/>
          </a:xfrm>
          <a:custGeom>
            <a:avLst/>
            <a:gdLst/>
            <a:ahLst/>
            <a:cxnLst/>
            <a:rect l="l" t="t" r="r" b="b"/>
            <a:pathLst>
              <a:path w="12895961" h="997585">
                <a:moveTo>
                  <a:pt x="0" y="0"/>
                </a:moveTo>
                <a:lnTo>
                  <a:pt x="12895961" y="0"/>
                </a:lnTo>
                <a:lnTo>
                  <a:pt x="12895961" y="997585"/>
                </a:lnTo>
                <a:lnTo>
                  <a:pt x="0" y="997585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201713" b="-20171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133724"/>
            <a:ext cx="9671993" cy="748096"/>
          </a:xfrm>
          <a:custGeom>
            <a:avLst/>
            <a:gdLst/>
            <a:ahLst/>
            <a:cxnLst/>
            <a:rect l="l" t="t" r="r" b="b"/>
            <a:pathLst>
              <a:path w="12895990" h="997461">
                <a:moveTo>
                  <a:pt x="0" y="0"/>
                </a:moveTo>
                <a:lnTo>
                  <a:pt x="12895990" y="0"/>
                </a:lnTo>
                <a:lnTo>
                  <a:pt x="12895990" y="997461"/>
                </a:lnTo>
                <a:lnTo>
                  <a:pt x="0" y="997461"/>
                </a:lnTo>
                <a:close/>
              </a:path>
            </a:pathLst>
          </a:custGeom>
          <a:blipFill>
            <a:blip r:embed="rId4">
              <a:alphaModFix amt="0"/>
            </a:blip>
            <a:stretch>
              <a:fillRect t="-202391" b="-201445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1140868"/>
            <a:ext cx="9671990" cy="7409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Platforma SAN -  plan rozwoju</a:t>
            </a:r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217801"/>
            <a:ext cx="4119372" cy="76200"/>
          </a:xfrm>
          <a:custGeom>
            <a:avLst/>
            <a:gdLst/>
            <a:ahLst/>
            <a:cxnLst/>
            <a:rect l="l" t="t" r="r" b="b"/>
            <a:pathLst>
              <a:path w="5492496" h="101600">
                <a:moveTo>
                  <a:pt x="0" y="0"/>
                </a:moveTo>
                <a:lnTo>
                  <a:pt x="5492496" y="0"/>
                </a:lnTo>
                <a:lnTo>
                  <a:pt x="5492496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2" name="TextBox 12"/>
          <p:cNvSpPr txBox="1"/>
          <p:nvPr/>
        </p:nvSpPr>
        <p:spPr>
          <a:xfrm>
            <a:off x="1028700" y="2981325"/>
            <a:ext cx="6718143" cy="568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3" lvl="1" indent="-269876" algn="l">
              <a:lnSpc>
                <a:spcPts val="3750"/>
              </a:lnSpc>
              <a:buFont typeface="Arial"/>
              <a:buChar char="•"/>
            </a:pPr>
            <a:r>
              <a:rPr lang="pl-PL" sz="25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Źródła finansowania SAN - </a:t>
            </a: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aktualne możliwości dofinansowania społecznych agencji najmu;</a:t>
            </a:r>
          </a:p>
          <a:p>
            <a:pPr marL="539753" lvl="1" indent="-269876" algn="l">
              <a:lnSpc>
                <a:spcPts val="3750"/>
              </a:lnSpc>
              <a:buFont typeface="Arial"/>
              <a:buChar char="•"/>
            </a:pPr>
            <a:r>
              <a:rPr lang="pl-PL" sz="25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SAN - potencjalne zastosowania - </a:t>
            </a: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przykłady wykorzystania SAN w różnych kontekstach;</a:t>
            </a:r>
          </a:p>
          <a:p>
            <a:pPr marL="539753" lvl="1" indent="-269876" algn="l">
              <a:lnSpc>
                <a:spcPts val="3750"/>
              </a:lnSpc>
              <a:buFont typeface="Arial"/>
              <a:buChar char="•"/>
            </a:pPr>
            <a:r>
              <a:rPr lang="pl-PL" sz="25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SAN - jak to się robi poza Polską? - </a:t>
            </a: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przykłady SAN działających na świecie </a:t>
            </a:r>
          </a:p>
          <a:p>
            <a:pPr marL="539753" lvl="1" indent="-269876" algn="l">
              <a:lnSpc>
                <a:spcPts val="3750"/>
              </a:lnSpc>
              <a:buFont typeface="Arial"/>
              <a:buChar char="•"/>
            </a:pPr>
            <a:r>
              <a:rPr lang="pl-PL" sz="25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FAQ - dalszy rozwój - </a:t>
            </a: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odpowiedzi na Twoje pytania </a:t>
            </a:r>
          </a:p>
          <a:p>
            <a:pPr marL="539753" lvl="1" indent="-269876" algn="l">
              <a:lnSpc>
                <a:spcPts val="3750"/>
              </a:lnSpc>
              <a:buFont typeface="Arial"/>
              <a:buChar char="•"/>
            </a:pPr>
            <a:r>
              <a:rPr lang="pl-PL" sz="25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Wymiana wiedzy - </a:t>
            </a: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i sieciowanie, w ramach rozwoju Ośrodka Rozwoju Najmu Społecznego</a:t>
            </a:r>
          </a:p>
        </p:txBody>
      </p:sp>
      <p:sp>
        <p:nvSpPr>
          <p:cNvPr id="11" name="Freeform 11" descr="Grafika z miniaturowym czerwonym domkiem, stosem monet i długopisem na szarym tle, z napisem: „Wszystko co chcielibyście wiedzieć o SAN – ale jeszcze nie było okazji, by o to zapytać&quot;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837369" y="3555872"/>
            <a:ext cx="8184901" cy="4604007"/>
          </a:xfrm>
          <a:custGeom>
            <a:avLst/>
            <a:gdLst/>
            <a:ahLst/>
            <a:cxnLst/>
            <a:rect l="l" t="t" r="r" b="b"/>
            <a:pathLst>
              <a:path w="8184901" h="4604007">
                <a:moveTo>
                  <a:pt x="0" y="0"/>
                </a:moveTo>
                <a:lnTo>
                  <a:pt x="8184902" y="0"/>
                </a:lnTo>
                <a:lnTo>
                  <a:pt x="8184902" y="4604006"/>
                </a:lnTo>
                <a:lnTo>
                  <a:pt x="0" y="4604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5" name="TextBox 15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75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507741"/>
            <a:ext cx="9671971" cy="748188"/>
          </a:xfrm>
          <a:custGeom>
            <a:avLst/>
            <a:gdLst/>
            <a:ahLst/>
            <a:cxnLst/>
            <a:rect l="l" t="t" r="r" b="b"/>
            <a:pathLst>
              <a:path w="12895961" h="997585">
                <a:moveTo>
                  <a:pt x="0" y="0"/>
                </a:moveTo>
                <a:lnTo>
                  <a:pt x="12895961" y="0"/>
                </a:lnTo>
                <a:lnTo>
                  <a:pt x="12895961" y="997585"/>
                </a:lnTo>
                <a:lnTo>
                  <a:pt x="0" y="997585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t="-201713" b="-20171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1133724"/>
            <a:ext cx="9671993" cy="748096"/>
          </a:xfrm>
          <a:custGeom>
            <a:avLst/>
            <a:gdLst/>
            <a:ahLst/>
            <a:cxnLst/>
            <a:rect l="l" t="t" r="r" b="b"/>
            <a:pathLst>
              <a:path w="12895990" h="997461">
                <a:moveTo>
                  <a:pt x="0" y="0"/>
                </a:moveTo>
                <a:lnTo>
                  <a:pt x="12895990" y="0"/>
                </a:lnTo>
                <a:lnTo>
                  <a:pt x="12895990" y="997461"/>
                </a:lnTo>
                <a:lnTo>
                  <a:pt x="0" y="997461"/>
                </a:lnTo>
                <a:close/>
              </a:path>
            </a:pathLst>
          </a:custGeom>
          <a:blipFill>
            <a:blip r:embed="rId4">
              <a:alphaModFix amt="0"/>
            </a:blip>
            <a:stretch>
              <a:fillRect t="-202391" b="-201445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1028700" y="1140868"/>
            <a:ext cx="9671990" cy="7409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Platforma SAN -  zespół redakcyjny</a:t>
            </a:r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2217801"/>
            <a:ext cx="4119372" cy="76200"/>
          </a:xfrm>
          <a:custGeom>
            <a:avLst/>
            <a:gdLst/>
            <a:ahLst/>
            <a:cxnLst/>
            <a:rect l="l" t="t" r="r" b="b"/>
            <a:pathLst>
              <a:path w="5492496" h="101600">
                <a:moveTo>
                  <a:pt x="0" y="0"/>
                </a:moveTo>
                <a:lnTo>
                  <a:pt x="5492496" y="0"/>
                </a:lnTo>
                <a:lnTo>
                  <a:pt x="5492496" y="101600"/>
                </a:lnTo>
                <a:lnTo>
                  <a:pt x="0" y="1016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1" name="TextBox 11"/>
          <p:cNvSpPr txBox="1"/>
          <p:nvPr/>
        </p:nvSpPr>
        <p:spPr>
          <a:xfrm>
            <a:off x="3379081" y="3678100"/>
            <a:ext cx="11529839" cy="704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pl-PL" sz="3999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Poznajcie zespół redakcyjny platformy wiedzy o SAN</a:t>
            </a:r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29452" y="4787984"/>
            <a:ext cx="7001537" cy="47625"/>
          </a:xfrm>
          <a:custGeom>
            <a:avLst/>
            <a:gdLst/>
            <a:ahLst/>
            <a:cxnLst/>
            <a:rect l="l" t="t" r="r" b="b"/>
            <a:pathLst>
              <a:path w="9335383" h="63500">
                <a:moveTo>
                  <a:pt x="0" y="0"/>
                </a:moveTo>
                <a:lnTo>
                  <a:pt x="9335383" y="0"/>
                </a:lnTo>
                <a:lnTo>
                  <a:pt x="9335383" y="63500"/>
                </a:lnTo>
                <a:lnTo>
                  <a:pt x="0" y="63500"/>
                </a:ln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4" name="TextBox 14"/>
          <p:cNvSpPr txBox="1"/>
          <p:nvPr/>
        </p:nvSpPr>
        <p:spPr>
          <a:xfrm>
            <a:off x="6118410" y="5389700"/>
            <a:ext cx="6051180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Dziękuję za uwagę</a:t>
            </a:r>
          </a:p>
          <a:p>
            <a:pPr algn="l">
              <a:lnSpc>
                <a:spcPts val="4500"/>
              </a:lnSpc>
            </a:pPr>
            <a:r>
              <a:rPr lang="pl-PL" sz="30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Przemek Górski</a:t>
            </a:r>
            <a:r>
              <a:rPr lang="pl-PL" sz="30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- </a:t>
            </a:r>
            <a:r>
              <a:rPr lang="pl-PL" sz="3000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pgorski@irmir.pl</a:t>
            </a:r>
            <a:endParaRPr lang="pl-PL" sz="3000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354368" y="9427893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76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20105" y="-278463"/>
            <a:ext cx="19328169" cy="10891282"/>
          </a:xfrm>
          <a:custGeom>
            <a:avLst/>
            <a:gdLst/>
            <a:ahLst/>
            <a:cxnLst/>
            <a:rect l="l" t="t" r="r" b="b"/>
            <a:pathLst>
              <a:path w="24476202" h="13792161">
                <a:moveTo>
                  <a:pt x="0" y="0"/>
                </a:moveTo>
                <a:lnTo>
                  <a:pt x="24476202" y="0"/>
                </a:lnTo>
                <a:lnTo>
                  <a:pt x="24476202" y="13792161"/>
                </a:lnTo>
                <a:lnTo>
                  <a:pt x="0" y="137921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r="-11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0"/>
            <a:ext cx="5269652" cy="1588060"/>
          </a:xfrm>
          <a:custGeom>
            <a:avLst/>
            <a:gdLst/>
            <a:ahLst/>
            <a:cxnLst/>
            <a:rect l="l" t="t" r="r" b="b"/>
            <a:pathLst>
              <a:path w="7040886" h="2121838">
                <a:moveTo>
                  <a:pt x="0" y="0"/>
                </a:moveTo>
                <a:lnTo>
                  <a:pt x="7040886" y="0"/>
                </a:lnTo>
                <a:lnTo>
                  <a:pt x="7040886" y="2121838"/>
                </a:lnTo>
                <a:lnTo>
                  <a:pt x="0" y="2121838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805472"/>
            <a:ext cx="18360104" cy="1491805"/>
          </a:xfrm>
          <a:custGeom>
            <a:avLst/>
            <a:gdLst/>
            <a:ahLst/>
            <a:cxnLst/>
            <a:rect l="l" t="t" r="r" b="b"/>
            <a:pathLst>
              <a:path w="24480138" h="1989074">
                <a:moveTo>
                  <a:pt x="0" y="0"/>
                </a:moveTo>
                <a:lnTo>
                  <a:pt x="24480138" y="0"/>
                </a:lnTo>
                <a:lnTo>
                  <a:pt x="24480138" y="1989074"/>
                </a:lnTo>
                <a:lnTo>
                  <a:pt x="0" y="1989074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4400">
            <a:off x="686928" y="8047615"/>
            <a:ext cx="4968077" cy="195664"/>
          </a:xfrm>
          <a:custGeom>
            <a:avLst/>
            <a:gdLst/>
            <a:ahLst/>
            <a:cxnLst/>
            <a:rect l="l" t="t" r="r" b="b"/>
            <a:pathLst>
              <a:path w="6624103" h="260885">
                <a:moveTo>
                  <a:pt x="49549" y="159271"/>
                </a:moveTo>
                <a:lnTo>
                  <a:pt x="6572015" y="13"/>
                </a:lnTo>
                <a:cubicBezTo>
                  <a:pt x="6600082" y="-622"/>
                  <a:pt x="6623322" y="21476"/>
                  <a:pt x="6624084" y="49543"/>
                </a:cubicBezTo>
                <a:cubicBezTo>
                  <a:pt x="6624846" y="77610"/>
                  <a:pt x="6602621" y="100851"/>
                  <a:pt x="6574555" y="101613"/>
                </a:cubicBezTo>
                <a:lnTo>
                  <a:pt x="52089" y="260871"/>
                </a:lnTo>
                <a:cubicBezTo>
                  <a:pt x="24022" y="261506"/>
                  <a:pt x="781" y="239408"/>
                  <a:pt x="19" y="211341"/>
                </a:cubicBezTo>
                <a:cubicBezTo>
                  <a:pt x="-743" y="183274"/>
                  <a:pt x="21482" y="160033"/>
                  <a:pt x="49549" y="159271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38" name="Freeform 13" descr="Logo Krajowego Zasobu Nieruchomości przedstawiające stylizowany kontur domu w kolorach szarym i czerwonym oraz napis „Krajowy Zasób Nieruchomości” i skrót „KZN”.">
            <a:extLst>
              <a:ext uri="{FF2B5EF4-FFF2-40B4-BE49-F238E27FC236}">
                <a16:creationId xmlns:a16="http://schemas.microsoft.com/office/drawing/2014/main" id="{EB77F9C9-FD3D-A5CA-5903-65800C45D245}"/>
              </a:ext>
            </a:extLst>
          </p:cNvPr>
          <p:cNvSpPr/>
          <p:nvPr/>
        </p:nvSpPr>
        <p:spPr>
          <a:xfrm>
            <a:off x="880658" y="467582"/>
            <a:ext cx="2290286" cy="656177"/>
          </a:xfrm>
          <a:custGeom>
            <a:avLst/>
            <a:gdLst/>
            <a:ahLst/>
            <a:cxnLst/>
            <a:rect l="l" t="t" r="r" b="b"/>
            <a:pathLst>
              <a:path w="3053715" h="874903">
                <a:moveTo>
                  <a:pt x="0" y="0"/>
                </a:moveTo>
                <a:lnTo>
                  <a:pt x="3053715" y="0"/>
                </a:lnTo>
                <a:lnTo>
                  <a:pt x="3053715" y="874903"/>
                </a:lnTo>
                <a:lnTo>
                  <a:pt x="0" y="8749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1" r="-1" b="-34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9" name="Freeform 9" descr="Logo Instytutu Rozwoju Miast i Regionów (IRMiR) – geometryczny znak w odcieniach niebieskiego symbolizujący zabudowę miejską oraz nazwa instytucji w kolorze granatowym.">
            <a:extLst>
              <a:ext uri="{FF2B5EF4-FFF2-40B4-BE49-F238E27FC236}">
                <a16:creationId xmlns:a16="http://schemas.microsoft.com/office/drawing/2014/main" id="{B4C7659F-4C61-4D84-A78B-8181D5951000}"/>
              </a:ext>
            </a:extLst>
          </p:cNvPr>
          <p:cNvSpPr/>
          <p:nvPr/>
        </p:nvSpPr>
        <p:spPr>
          <a:xfrm>
            <a:off x="3365016" y="314582"/>
            <a:ext cx="2291810" cy="962215"/>
          </a:xfrm>
          <a:custGeom>
            <a:avLst/>
            <a:gdLst/>
            <a:ahLst/>
            <a:cxnLst/>
            <a:rect l="l" t="t" r="r" b="b"/>
            <a:pathLst>
              <a:path w="3055747" h="1282954">
                <a:moveTo>
                  <a:pt x="0" y="0"/>
                </a:moveTo>
                <a:lnTo>
                  <a:pt x="3055747" y="0"/>
                </a:lnTo>
                <a:lnTo>
                  <a:pt x="3055747" y="1282954"/>
                </a:lnTo>
                <a:lnTo>
                  <a:pt x="0" y="1282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4" b="-14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2" name="Freeform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652333"/>
            <a:ext cx="11919603" cy="5319912"/>
          </a:xfrm>
          <a:custGeom>
            <a:avLst/>
            <a:gdLst/>
            <a:ahLst/>
            <a:cxnLst/>
            <a:rect l="l" t="t" r="r" b="b"/>
            <a:pathLst>
              <a:path w="3139319" h="1401129">
                <a:moveTo>
                  <a:pt x="0" y="0"/>
                </a:moveTo>
                <a:lnTo>
                  <a:pt x="3139319" y="0"/>
                </a:lnTo>
                <a:lnTo>
                  <a:pt x="3139319" y="1401129"/>
                </a:lnTo>
                <a:lnTo>
                  <a:pt x="0" y="1401129"/>
                </a:lnTo>
                <a:close/>
              </a:path>
            </a:pathLst>
          </a:custGeom>
          <a:solidFill>
            <a:srgbClr val="1A3257">
              <a:alpha val="58824"/>
            </a:srgbClr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2786875"/>
            <a:ext cx="10070036" cy="3277870"/>
          </a:xfrm>
          <a:custGeom>
            <a:avLst/>
            <a:gdLst/>
            <a:ahLst/>
            <a:cxnLst/>
            <a:rect l="l" t="t" r="r" b="b"/>
            <a:pathLst>
              <a:path w="13426714" h="4370493">
                <a:moveTo>
                  <a:pt x="0" y="0"/>
                </a:moveTo>
                <a:lnTo>
                  <a:pt x="13426714" y="0"/>
                </a:lnTo>
                <a:lnTo>
                  <a:pt x="13426714" y="4370493"/>
                </a:lnTo>
                <a:lnTo>
                  <a:pt x="0" y="4370493"/>
                </a:lnTo>
                <a:close/>
              </a:path>
            </a:pathLst>
          </a:custGeom>
          <a:blipFill>
            <a:blip r:embed="rId5">
              <a:alphaModFix amt="0"/>
            </a:blip>
            <a:stretch>
              <a:fillRect t="-31491" r="-26261" b="-19669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28" name="TextBox 28"/>
          <p:cNvSpPr txBox="1"/>
          <p:nvPr/>
        </p:nvSpPr>
        <p:spPr>
          <a:xfrm>
            <a:off x="695601" y="2694006"/>
            <a:ext cx="10070035" cy="337073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9099"/>
              </a:lnSpc>
            </a:pPr>
            <a:r>
              <a:rPr lang="pl-PL" sz="69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SPOŁECZNE AGENCJE </a:t>
            </a:r>
          </a:p>
          <a:p>
            <a:pPr algn="l">
              <a:lnSpc>
                <a:spcPts val="9099"/>
              </a:lnSpc>
            </a:pPr>
            <a:r>
              <a:rPr lang="pl-PL" sz="69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NAJMU W POLSCE</a:t>
            </a:r>
          </a:p>
          <a:p>
            <a:pPr algn="l">
              <a:lnSpc>
                <a:spcPts val="4800"/>
              </a:lnSpc>
            </a:pPr>
            <a:r>
              <a:rPr lang="pl-PL" sz="3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wyzwania i szanse rozwoju</a:t>
            </a:r>
          </a:p>
        </p:txBody>
      </p:sp>
      <p:sp>
        <p:nvSpPr>
          <p:cNvPr id="34" name="TextBox 34"/>
          <p:cNvSpPr txBox="1">
            <a:spLocks noGrp="1"/>
          </p:cNvSpPr>
          <p:nvPr>
            <p:ph type="title" idx="4294967295"/>
          </p:nvPr>
        </p:nvSpPr>
        <p:spPr>
          <a:xfrm>
            <a:off x="695601" y="6572406"/>
            <a:ext cx="10794755" cy="74930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DZIĘKUJEMY ZA UDZIAŁ W KONFERENCJI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5601" y="9354216"/>
            <a:ext cx="4727562" cy="47596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59"/>
              </a:lnSpc>
            </a:pPr>
            <a:r>
              <a:rPr lang="pl-PL" sz="17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7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15175D26-6788-B206-6D51-213A3B36BE67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3" name="TextBox 33"/>
          <p:cNvSpPr txBox="1"/>
          <p:nvPr/>
        </p:nvSpPr>
        <p:spPr>
          <a:xfrm>
            <a:off x="16354368" y="9442181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77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C2D76-0F85-7D69-6C5F-47FA2AE52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E54ACBA8-340F-0BE3-C4F6-1FB1EF967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20105" y="-278463"/>
            <a:ext cx="19328169" cy="10891282"/>
          </a:xfrm>
          <a:custGeom>
            <a:avLst/>
            <a:gdLst/>
            <a:ahLst/>
            <a:cxnLst/>
            <a:rect l="l" t="t" r="r" b="b"/>
            <a:pathLst>
              <a:path w="24476202" h="13792161">
                <a:moveTo>
                  <a:pt x="0" y="0"/>
                </a:moveTo>
                <a:lnTo>
                  <a:pt x="24476202" y="0"/>
                </a:lnTo>
                <a:lnTo>
                  <a:pt x="24476202" y="13792161"/>
                </a:lnTo>
                <a:lnTo>
                  <a:pt x="0" y="137921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r="-11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92BFD2A-9225-CC3A-ACDB-086BB4640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601" y="0"/>
            <a:ext cx="5269652" cy="1588060"/>
          </a:xfrm>
          <a:custGeom>
            <a:avLst/>
            <a:gdLst/>
            <a:ahLst/>
            <a:cxnLst/>
            <a:rect l="l" t="t" r="r" b="b"/>
            <a:pathLst>
              <a:path w="7040886" h="2121838">
                <a:moveTo>
                  <a:pt x="0" y="0"/>
                </a:moveTo>
                <a:lnTo>
                  <a:pt x="7040886" y="0"/>
                </a:lnTo>
                <a:lnTo>
                  <a:pt x="7040886" y="2121838"/>
                </a:lnTo>
                <a:lnTo>
                  <a:pt x="0" y="2121838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6BB675C-DF2E-D084-EB00-E439A0656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766295"/>
            <a:ext cx="18360104" cy="1530982"/>
          </a:xfrm>
          <a:custGeom>
            <a:avLst/>
            <a:gdLst/>
            <a:ahLst/>
            <a:cxnLst/>
            <a:rect l="l" t="t" r="r" b="b"/>
            <a:pathLst>
              <a:path w="24480138" h="2041310">
                <a:moveTo>
                  <a:pt x="0" y="0"/>
                </a:moveTo>
                <a:lnTo>
                  <a:pt x="24480138" y="0"/>
                </a:lnTo>
                <a:lnTo>
                  <a:pt x="24480138" y="2041310"/>
                </a:lnTo>
                <a:lnTo>
                  <a:pt x="0" y="204131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4755037-A098-B0A0-6CDA-87E9154BC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4400">
            <a:off x="686928" y="8047615"/>
            <a:ext cx="4968077" cy="195664"/>
          </a:xfrm>
          <a:custGeom>
            <a:avLst/>
            <a:gdLst/>
            <a:ahLst/>
            <a:cxnLst/>
            <a:rect l="l" t="t" r="r" b="b"/>
            <a:pathLst>
              <a:path w="6624103" h="260885">
                <a:moveTo>
                  <a:pt x="49549" y="159271"/>
                </a:moveTo>
                <a:lnTo>
                  <a:pt x="6572015" y="13"/>
                </a:lnTo>
                <a:cubicBezTo>
                  <a:pt x="6600082" y="-622"/>
                  <a:pt x="6623322" y="21476"/>
                  <a:pt x="6624084" y="49543"/>
                </a:cubicBezTo>
                <a:cubicBezTo>
                  <a:pt x="6624846" y="77610"/>
                  <a:pt x="6602621" y="100851"/>
                  <a:pt x="6574555" y="101613"/>
                </a:cubicBezTo>
                <a:lnTo>
                  <a:pt x="52089" y="260871"/>
                </a:lnTo>
                <a:cubicBezTo>
                  <a:pt x="24022" y="261506"/>
                  <a:pt x="781" y="239408"/>
                  <a:pt x="19" y="211341"/>
                </a:cubicBezTo>
                <a:cubicBezTo>
                  <a:pt x="-743" y="183274"/>
                  <a:pt x="21482" y="160033"/>
                  <a:pt x="49549" y="159271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D9D8830A-9A0F-F0DE-2BF7-968C87DFA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033188"/>
            <a:ext cx="11919603" cy="5793971"/>
          </a:xfrm>
          <a:custGeom>
            <a:avLst/>
            <a:gdLst/>
            <a:ahLst/>
            <a:cxnLst/>
            <a:rect l="l" t="t" r="r" b="b"/>
            <a:pathLst>
              <a:path w="3139319" h="1525984">
                <a:moveTo>
                  <a:pt x="0" y="0"/>
                </a:moveTo>
                <a:lnTo>
                  <a:pt x="3139319" y="0"/>
                </a:lnTo>
                <a:lnTo>
                  <a:pt x="3139319" y="1525984"/>
                </a:lnTo>
                <a:lnTo>
                  <a:pt x="0" y="1525984"/>
                </a:lnTo>
                <a:close/>
              </a:path>
            </a:pathLst>
          </a:custGeom>
          <a:solidFill>
            <a:srgbClr val="1A3257">
              <a:alpha val="58824"/>
            </a:srgbClr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8" name="Freeform 13" descr="Logo Krajowego Zasobu Nieruchomości przedstawiające stylizowany kontur domu w kolorach szarym i czerwonym oraz napis „Krajowy Zasób Nieruchomości” i skrót „KZN”.">
            <a:extLst>
              <a:ext uri="{FF2B5EF4-FFF2-40B4-BE49-F238E27FC236}">
                <a16:creationId xmlns:a16="http://schemas.microsoft.com/office/drawing/2014/main" id="{F06D5D6E-D4DB-8588-531D-4AAFE0958EEF}"/>
              </a:ext>
            </a:extLst>
          </p:cNvPr>
          <p:cNvSpPr/>
          <p:nvPr/>
        </p:nvSpPr>
        <p:spPr>
          <a:xfrm>
            <a:off x="880658" y="467582"/>
            <a:ext cx="2290286" cy="656177"/>
          </a:xfrm>
          <a:custGeom>
            <a:avLst/>
            <a:gdLst/>
            <a:ahLst/>
            <a:cxnLst/>
            <a:rect l="l" t="t" r="r" b="b"/>
            <a:pathLst>
              <a:path w="3053715" h="874903">
                <a:moveTo>
                  <a:pt x="0" y="0"/>
                </a:moveTo>
                <a:lnTo>
                  <a:pt x="3053715" y="0"/>
                </a:lnTo>
                <a:lnTo>
                  <a:pt x="3053715" y="874903"/>
                </a:lnTo>
                <a:lnTo>
                  <a:pt x="0" y="8749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1" r="-1" b="-34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Freeform 9" descr="Logo Instytutu Rozwoju Miast i Regionów (IRMiR) – geometryczny znak w odcieniach niebieskiego symbolizujący zabudowę miejską oraz nazwa instytucji w kolorze granatowym.">
            <a:extLst>
              <a:ext uri="{FF2B5EF4-FFF2-40B4-BE49-F238E27FC236}">
                <a16:creationId xmlns:a16="http://schemas.microsoft.com/office/drawing/2014/main" id="{99EADCF0-6FC2-AD8B-4C11-0759E4C641B7}"/>
              </a:ext>
            </a:extLst>
          </p:cNvPr>
          <p:cNvSpPr/>
          <p:nvPr/>
        </p:nvSpPr>
        <p:spPr>
          <a:xfrm>
            <a:off x="3365016" y="314582"/>
            <a:ext cx="2291810" cy="962215"/>
          </a:xfrm>
          <a:custGeom>
            <a:avLst/>
            <a:gdLst/>
            <a:ahLst/>
            <a:cxnLst/>
            <a:rect l="l" t="t" r="r" b="b"/>
            <a:pathLst>
              <a:path w="3055747" h="1282954">
                <a:moveTo>
                  <a:pt x="0" y="0"/>
                </a:moveTo>
                <a:lnTo>
                  <a:pt x="3055747" y="0"/>
                </a:lnTo>
                <a:lnTo>
                  <a:pt x="3055747" y="1282954"/>
                </a:lnTo>
                <a:lnTo>
                  <a:pt x="0" y="1282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4" b="-141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96981027-58D3-8F3A-54A3-64FBAC957B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2916" y="1762462"/>
            <a:ext cx="10514405" cy="38088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OŚRODEK ROZWOJU NAJMU SPOŁECZNEGO</a:t>
            </a:r>
          </a:p>
          <a:p>
            <a:pPr marL="0" marR="0" lvl="0" indent="0" algn="l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Gminy wyłonione w naborze na wsparcie doradcze przy tworzeniu społecznych agencji najmu – cz.3</a:t>
            </a:r>
          </a:p>
        </p:txBody>
      </p:sp>
      <p:sp>
        <p:nvSpPr>
          <p:cNvPr id="2" name="TextBox 31">
            <a:extLst>
              <a:ext uri="{FF2B5EF4-FFF2-40B4-BE49-F238E27FC236}">
                <a16:creationId xmlns:a16="http://schemas.microsoft.com/office/drawing/2014/main" id="{05AFDE39-E9EF-0E8A-C94A-7619CCF93CF8}"/>
              </a:ext>
            </a:extLst>
          </p:cNvPr>
          <p:cNvSpPr txBox="1"/>
          <p:nvPr/>
        </p:nvSpPr>
        <p:spPr>
          <a:xfrm>
            <a:off x="732916" y="5714820"/>
            <a:ext cx="5264200" cy="225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Pyskowice, 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Miasto Radom,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Miasto Stargard, 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Gmina Miejska Szczytno,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Miasto Świnoujście,</a:t>
            </a:r>
          </a:p>
        </p:txBody>
      </p:sp>
      <p:sp>
        <p:nvSpPr>
          <p:cNvPr id="4" name="TextBox 32">
            <a:extLst>
              <a:ext uri="{FF2B5EF4-FFF2-40B4-BE49-F238E27FC236}">
                <a16:creationId xmlns:a16="http://schemas.microsoft.com/office/drawing/2014/main" id="{F766AEA8-CCB0-4FD3-8E0D-B5D67A4794CF}"/>
              </a:ext>
            </a:extLst>
          </p:cNvPr>
          <p:cNvSpPr txBox="1"/>
          <p:nvPr/>
        </p:nvSpPr>
        <p:spPr>
          <a:xfrm>
            <a:off x="7408969" y="5714820"/>
            <a:ext cx="3470061" cy="225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Tarnowskie Góry,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Gmina Miejska Tczew, 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Miasto Toruń, 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Miasto Wałbrzych,</a:t>
            </a:r>
          </a:p>
          <a:p>
            <a:pPr marL="431801" lvl="1" indent="-215900" algn="l">
              <a:lnSpc>
                <a:spcPts val="3600"/>
              </a:lnSpc>
              <a:buFont typeface="Arial"/>
              <a:buChar char="•"/>
            </a:pPr>
            <a:r>
              <a:rPr lang="pl-PL" sz="2000" b="1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Miasto Zamość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2184E9CB-0830-A4CF-EDDF-2409C11A0F5A}"/>
              </a:ext>
            </a:extLst>
          </p:cNvPr>
          <p:cNvSpPr txBox="1"/>
          <p:nvPr/>
        </p:nvSpPr>
        <p:spPr>
          <a:xfrm>
            <a:off x="695601" y="9354216"/>
            <a:ext cx="4727562" cy="47596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59"/>
              </a:lnSpc>
            </a:pPr>
            <a:r>
              <a:rPr lang="pl-PL" sz="175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6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8CD2BF55-8567-41A4-882E-01B39BCD14F7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40D9FCA1-FC94-5555-FFBF-96BB1CD509D1}"/>
              </a:ext>
            </a:extLst>
          </p:cNvPr>
          <p:cNvSpPr txBox="1"/>
          <p:nvPr/>
        </p:nvSpPr>
        <p:spPr>
          <a:xfrm>
            <a:off x="16354368" y="9442181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33708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8433" y="1274816"/>
            <a:ext cx="17869566" cy="7530656"/>
          </a:xfrm>
          <a:custGeom>
            <a:avLst/>
            <a:gdLst/>
            <a:ahLst/>
            <a:cxnLst/>
            <a:rect l="l" t="t" r="r" b="b"/>
            <a:pathLst>
              <a:path w="23826088" h="10040874">
                <a:moveTo>
                  <a:pt x="0" y="0"/>
                </a:moveTo>
                <a:lnTo>
                  <a:pt x="23826088" y="0"/>
                </a:lnTo>
                <a:lnTo>
                  <a:pt x="23826088" y="10040874"/>
                </a:lnTo>
                <a:lnTo>
                  <a:pt x="0" y="10040874"/>
                </a:lnTo>
                <a:close/>
              </a:path>
            </a:pathLst>
          </a:custGeom>
          <a:blipFill>
            <a:blip r:embed="rId2">
              <a:alphaModFix amt="13332"/>
            </a:blip>
            <a:stretch>
              <a:fillRect t="-29096" b="-29096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0400">
            <a:off x="7165798" y="2797921"/>
            <a:ext cx="3957165" cy="108304"/>
          </a:xfrm>
          <a:custGeom>
            <a:avLst/>
            <a:gdLst/>
            <a:ahLst/>
            <a:cxnLst/>
            <a:rect l="l" t="t" r="r" b="b"/>
            <a:pathLst>
              <a:path w="5276221" h="144405">
                <a:moveTo>
                  <a:pt x="37595" y="68202"/>
                </a:moveTo>
                <a:lnTo>
                  <a:pt x="5237610" y="3"/>
                </a:lnTo>
                <a:cubicBezTo>
                  <a:pt x="5258692" y="-251"/>
                  <a:pt x="5275964" y="16513"/>
                  <a:pt x="5276218" y="37595"/>
                </a:cubicBezTo>
                <a:cubicBezTo>
                  <a:pt x="5276472" y="58677"/>
                  <a:pt x="5259708" y="75949"/>
                  <a:pt x="5238626" y="76203"/>
                </a:cubicBezTo>
                <a:lnTo>
                  <a:pt x="38611" y="144402"/>
                </a:lnTo>
                <a:cubicBezTo>
                  <a:pt x="17529" y="144656"/>
                  <a:pt x="257" y="127892"/>
                  <a:pt x="3" y="106810"/>
                </a:cubicBezTo>
                <a:cubicBezTo>
                  <a:pt x="-251" y="85728"/>
                  <a:pt x="16513" y="68583"/>
                  <a:pt x="37595" y="68202"/>
                </a:cubicBezTo>
                <a:close/>
              </a:path>
            </a:pathLst>
          </a:custGeom>
          <a:solidFill>
            <a:srgbClr val="FF0000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935174" y="301314"/>
            <a:ext cx="657225" cy="632841"/>
          </a:xfrm>
          <a:custGeom>
            <a:avLst/>
            <a:gdLst/>
            <a:ahLst/>
            <a:cxnLst/>
            <a:rect l="l" t="t" r="r" b="b"/>
            <a:pathLst>
              <a:path w="876300" h="843788">
                <a:moveTo>
                  <a:pt x="0" y="0"/>
                </a:moveTo>
                <a:lnTo>
                  <a:pt x="876300" y="0"/>
                </a:lnTo>
                <a:lnTo>
                  <a:pt x="876300" y="843788"/>
                </a:lnTo>
                <a:lnTo>
                  <a:pt x="0" y="843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4" r="-104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18433" cy="10287000"/>
          </a:xfrm>
          <a:custGeom>
            <a:avLst/>
            <a:gdLst/>
            <a:ahLst/>
            <a:cxnLst/>
            <a:rect l="l" t="t" r="r" b="b"/>
            <a:pathLst>
              <a:path w="557911" h="13716000">
                <a:moveTo>
                  <a:pt x="0" y="0"/>
                </a:moveTo>
                <a:lnTo>
                  <a:pt x="557911" y="0"/>
                </a:lnTo>
                <a:lnTo>
                  <a:pt x="557911" y="13716000"/>
                </a:lnTo>
                <a:lnTo>
                  <a:pt x="0" y="13716000"/>
                </a:lnTo>
                <a:close/>
              </a:path>
            </a:pathLst>
          </a:custGeom>
          <a:gradFill rotWithShape="1">
            <a:gsLst>
              <a:gs pos="0">
                <a:srgbClr val="8CB3D2">
                  <a:alpha val="26863"/>
                </a:srgbClr>
              </a:gs>
              <a:gs pos="100000">
                <a:srgbClr val="CCCAC8">
                  <a:alpha val="100000"/>
                </a:srgbClr>
              </a:gs>
            </a:gsLst>
            <a:lin ang="139763"/>
          </a:gradFill>
        </p:spPr>
        <p:txBody>
          <a:bodyPr/>
          <a:lstStyle/>
          <a:p>
            <a:endParaRPr lang="pl-PL" dirty="0"/>
          </a:p>
        </p:txBody>
      </p: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559376" y="1001744"/>
            <a:ext cx="11169248" cy="13843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  <a:sym typeface="Open Sans Bold"/>
              </a:rPr>
              <a:t>Gminy wyłonione w naborze na wsparcie doradcze w projekcie ORNS - wykaz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03876" y="3354235"/>
            <a:ext cx="4528977" cy="501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Barlinek,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Cieszyn,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Gdynia,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Jarocin,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Jelenia Góra,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Kartuzy,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Kielce,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Kwidzyn,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Leszno,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Lichnowy,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032853" y="3354235"/>
            <a:ext cx="6231266" cy="501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Łódź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Mielno,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Mikołów,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Mrągowo,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Gmina Miejska Nowe Miasto Lubawskie,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Olsztyn,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Opole,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Ostrowiec Świętokrzyski,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Piecki,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Pruszków,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734809" y="3354235"/>
            <a:ext cx="4528977" cy="501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Pyskowice,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Radom,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Stargard,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Gmina Miejska Szczytno,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Świnoujście,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Tarnowskie Góry,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Gmina Miejska Tczew,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Toruń, 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Wałbrzych,</a:t>
            </a:r>
          </a:p>
          <a:p>
            <a:pPr marL="539751" lvl="1" indent="-269876" algn="l">
              <a:lnSpc>
                <a:spcPts val="4000"/>
              </a:lnSpc>
              <a:buFont typeface="Arial"/>
              <a:buChar char="•"/>
            </a:pPr>
            <a:r>
              <a:rPr lang="pl-PL" sz="25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Miasto Zamość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95601" y="9442180"/>
            <a:ext cx="4727562" cy="61552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160"/>
              </a:lnSpc>
            </a:pPr>
            <a:r>
              <a:rPr lang="pl-PL" sz="1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Warszawa, 27.04.2026</a:t>
            </a:r>
          </a:p>
        </p:txBody>
      </p:sp>
      <p:sp>
        <p:nvSpPr>
          <p:cNvPr id="32" name="Freeform 35" descr="Baner z logotypami programu Fundusze Europejskie dla Rozwoju Społecznego, flagą Polski z napisem „Rzeczpospolita Polska” oraz flagą Unii Europejskiej z napisem „Dofinansowane przez Unię Europejską”">
            <a:extLst>
              <a:ext uri="{FF2B5EF4-FFF2-40B4-BE49-F238E27FC236}">
                <a16:creationId xmlns:a16="http://schemas.microsoft.com/office/drawing/2014/main" id="{CA024676-8ECC-5629-8548-A869ED6B498E}"/>
              </a:ext>
            </a:extLst>
          </p:cNvPr>
          <p:cNvSpPr/>
          <p:nvPr/>
        </p:nvSpPr>
        <p:spPr>
          <a:xfrm>
            <a:off x="6945211" y="8805472"/>
            <a:ext cx="10028205" cy="1402080"/>
          </a:xfrm>
          <a:custGeom>
            <a:avLst/>
            <a:gdLst/>
            <a:ahLst/>
            <a:cxnLst/>
            <a:rect l="l" t="t" r="r" b="b"/>
            <a:pathLst>
              <a:path w="13370940" h="1869440">
                <a:moveTo>
                  <a:pt x="0" y="0"/>
                </a:moveTo>
                <a:lnTo>
                  <a:pt x="13370940" y="0"/>
                </a:lnTo>
                <a:lnTo>
                  <a:pt x="13370940" y="1869440"/>
                </a:lnTo>
                <a:lnTo>
                  <a:pt x="0" y="186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0" r="-450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9" name="TextBox 19"/>
          <p:cNvSpPr txBox="1"/>
          <p:nvPr/>
        </p:nvSpPr>
        <p:spPr>
          <a:xfrm>
            <a:off x="16354368" y="9442181"/>
            <a:ext cx="1238031" cy="3880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ts val="1800"/>
              </a:lnSpc>
            </a:pPr>
            <a:r>
              <a:rPr lang="pl-PL" sz="15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9</a:t>
            </a: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18B4EE2F-C1D0-72BC-4BF8-E35CC88B2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601" y="477870"/>
            <a:ext cx="12431017" cy="74565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l">
              <a:lnSpc>
                <a:spcPts val="2218"/>
              </a:lnSpc>
            </a:pPr>
            <a:r>
              <a:rPr lang="pl-PL" sz="1848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2026 konferencja: </a:t>
            </a:r>
            <a:r>
              <a:rPr lang="pl-PL" sz="184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Społeczne agencje najmu w Polsce – wyzwania i szanse rozwoju</a:t>
            </a:r>
          </a:p>
          <a:p>
            <a:pPr algn="l">
              <a:lnSpc>
                <a:spcPts val="2219"/>
              </a:lnSpc>
            </a:pPr>
            <a:endParaRPr lang="pl-PL" sz="184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46FFE683D16F2458D7C34C66B705BCC" ma:contentTypeVersion="11" ma:contentTypeDescription="Utwórz nowy dokument." ma:contentTypeScope="" ma:versionID="84c9ac9d607df4765f8a68128bacaccc">
  <xsd:schema xmlns:xsd="http://www.w3.org/2001/XMLSchema" xmlns:xs="http://www.w3.org/2001/XMLSchema" xmlns:p="http://schemas.microsoft.com/office/2006/metadata/properties" xmlns:ns2="c0c2ff6e-170b-4517-9f04-f198f24bafb6" xmlns:ns3="19d9bb4c-3593-4d40-8698-e0c8dd3e5011" targetNamespace="http://schemas.microsoft.com/office/2006/metadata/properties" ma:root="true" ma:fieldsID="3dbdf0884668e6902007c1738718f7c0" ns2:_="" ns3:_="">
    <xsd:import namespace="c0c2ff6e-170b-4517-9f04-f198f24bafb6"/>
    <xsd:import namespace="19d9bb4c-3593-4d40-8698-e0c8dd3e50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c2ff6e-170b-4517-9f04-f198f24baf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fbdbc905-bca5-4b03-a683-681be1599e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9bb4c-3593-4d40-8698-e0c8dd3e501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a5a3d4d-5de3-4aad-9d39-698d07585aa0}" ma:internalName="TaxCatchAll" ma:showField="CatchAllData" ma:web="19d9bb4c-3593-4d40-8698-e0c8dd3e50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0c2ff6e-170b-4517-9f04-f198f24bafb6">
      <Terms xmlns="http://schemas.microsoft.com/office/infopath/2007/PartnerControls"/>
    </lcf76f155ced4ddcb4097134ff3c332f>
    <TaxCatchAll xmlns="19d9bb4c-3593-4d40-8698-e0c8dd3e5011" xsi:nil="true"/>
  </documentManagement>
</p:properties>
</file>

<file path=customXml/itemProps1.xml><?xml version="1.0" encoding="utf-8"?>
<ds:datastoreItem xmlns:ds="http://schemas.openxmlformats.org/officeDocument/2006/customXml" ds:itemID="{6D27E6F6-8C07-41AA-BC40-E46779F9193D}"/>
</file>

<file path=customXml/itemProps2.xml><?xml version="1.0" encoding="utf-8"?>
<ds:datastoreItem xmlns:ds="http://schemas.openxmlformats.org/officeDocument/2006/customXml" ds:itemID="{0608AF39-5A70-40EA-A6E7-B353E84AA304}"/>
</file>

<file path=customXml/itemProps3.xml><?xml version="1.0" encoding="utf-8"?>
<ds:datastoreItem xmlns:ds="http://schemas.openxmlformats.org/officeDocument/2006/customXml" ds:itemID="{74B681ED-18AD-4255-975D-EA9A0D0AE20F}"/>
</file>

<file path=docProps/app.xml><?xml version="1.0" encoding="utf-8"?>
<Properties xmlns="http://schemas.openxmlformats.org/officeDocument/2006/extended-properties" xmlns:vt="http://schemas.openxmlformats.org/officeDocument/2006/docPropsVTypes">
  <TotalTime>7228</TotalTime>
  <Words>5173</Words>
  <Application>Microsoft Macintosh PowerPoint</Application>
  <PresentationFormat>Niestandardowy</PresentationFormat>
  <Paragraphs>811</Paragraphs>
  <Slides>77</Slides>
  <Notes>22</Notes>
  <HiddenSlides>0</HiddenSlides>
  <MMClips>0</MMClips>
  <ScaleCrop>false</ScaleCrop>
  <HeadingPairs>
    <vt:vector size="6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77</vt:i4>
      </vt:variant>
    </vt:vector>
  </HeadingPairs>
  <TitlesOfParts>
    <vt:vector size="90" baseType="lpstr">
      <vt:lpstr>Poppins</vt:lpstr>
      <vt:lpstr>Calibri (MS) Bold</vt:lpstr>
      <vt:lpstr>Wingdings</vt:lpstr>
      <vt:lpstr>Open Sans Bold</vt:lpstr>
      <vt:lpstr>Aptos Bold</vt:lpstr>
      <vt:lpstr>Courier New</vt:lpstr>
      <vt:lpstr>Aptos Italics</vt:lpstr>
      <vt:lpstr>Arial</vt:lpstr>
      <vt:lpstr>Poppins Bold</vt:lpstr>
      <vt:lpstr>Calibri</vt:lpstr>
      <vt:lpstr>Calibri (MS)</vt:lpstr>
      <vt:lpstr>Aptos</vt:lpstr>
      <vt:lpstr>Office Theme</vt:lpstr>
      <vt:lpstr>SPOŁECZNE AGENCJE  NAJMU W POLSCE wyzwania i szanse rozwoju konferencja</vt:lpstr>
      <vt:lpstr>OŚRODEK ROZWOJU NAJMU SPOŁECZNEGO​</vt:lpstr>
      <vt:lpstr>SPOŁECZNE AGENCJE  NAJMU W POLSCE wyzwania i szanse rozwoju</vt:lpstr>
      <vt:lpstr>OŚRODEK ROZWOJU NAJMU SPOŁECZNEGO</vt:lpstr>
      <vt:lpstr>Gminy wyłonione w naborze na wsparcie doradcze w projekcie ORNS</vt:lpstr>
      <vt:lpstr>OŚRODEK ROZWOJU NAJMU SPOŁECZNEGO Gminy wyłonione w naborze na wsparcie doradcze przy tworzeniu społecznych agencji najmu</vt:lpstr>
      <vt:lpstr>OŚRODEK ROZWOJU NAJMU SPOŁECZNEGO Gminy wyłonione w naborze na wsparcie doradcze przy tworzeniu społecznych agencji najmu – cz.2</vt:lpstr>
      <vt:lpstr>OŚRODEK ROZWOJU NAJMU SPOŁECZNEGO Gminy wyłonione w naborze na wsparcie doradcze przy tworzeniu społecznych agencji najmu – cz.3</vt:lpstr>
      <vt:lpstr>Gminy wyłonione w naborze na wsparcie doradcze w projekcie ORNS - wykaz</vt:lpstr>
      <vt:lpstr>PANEL DYSKUSYJNY  Rozwój społecznych agencji najmu  w Polsce – bariery, doświadczenia, potencjał  </vt:lpstr>
      <vt:lpstr>SPOŁECZNA AGENCJA NAJMU W BIELAWIE</vt:lpstr>
      <vt:lpstr>SPOŁECZNA AGENCJA NAJMU W DĄBROWIE GÓRNICZEJ</vt:lpstr>
      <vt:lpstr>SPOŁECZNA AGENCJA NAJMU W POZNANIU</vt:lpstr>
      <vt:lpstr>SPOŁECZNA AGENCJA NAJMU WE WROCŁAWIU</vt:lpstr>
      <vt:lpstr>SPOŁECZNA AGENCJA NAJMU W ŻYRARDOWIE</vt:lpstr>
      <vt:lpstr>PANEL DYSKUSYJNY </vt:lpstr>
      <vt:lpstr>PRZERWA OBIADOWA  I SIECIOWANIE  12:25–13:10  </vt:lpstr>
      <vt:lpstr>PREZENTACJA RAPORTU OTWARCIA „Społeczne agencje najmu w Polsce: wyzwania i szanse rozwoju” - kluczowe wnioski i rekomendacje </vt:lpstr>
      <vt:lpstr>"SPOŁECZNE AGENCJE NAJMU W POLSCE - WYZWANIA I SZANSE ROZWOJU"</vt:lpstr>
      <vt:lpstr>DLACZEGO SAN SĄ DZIŚ POTRZEBNE?</vt:lpstr>
      <vt:lpstr>WIELE PROGRAMÓW - OGRANICZONE EFEKTY</vt:lpstr>
      <vt:lpstr>ETAPY ROZWOJU SAN                   W POLSCE</vt:lpstr>
      <vt:lpstr>GDZIE JESTEŚMY DZIŚ?</vt:lpstr>
      <vt:lpstr>Przyrost lokali w zasobie SAN w latach 2023–2025</vt:lpstr>
      <vt:lpstr>Zbiorcze zestawienie kryteriów uprawniających do ubiegania się o najem z zasobu SAN Liczba SAN stosujących dane kryterium (wg stanu na koniec 2025 r.) </vt:lpstr>
      <vt:lpstr>Kryteria wyboru konkretnego wariantu operacyjnego przez gminę przy uruchamianiu SAN Na podstawie przeprowadzonych wywiadów oraz studiów przypadków można wskazać główne czynniki wpływające na wybór operatora SAN przez gminy. </vt:lpstr>
      <vt:lpstr>Dwa profile działania SAN</vt:lpstr>
      <vt:lpstr>Grupy docelowe i świadczenie usług w SAN</vt:lpstr>
      <vt:lpstr>Zakres usług oferowanych lub planowanych przez SAN</vt:lpstr>
      <vt:lpstr>Działalność operacyjno-administracyjna SAN</vt:lpstr>
      <vt:lpstr>CO DECYDUJE O TRWAŁOŚCI?   MINIMALNA EFEKTYWNA SKALA  FUNKCJONOWANIA SAN</vt:lpstr>
      <vt:lpstr>Wnioski z analizy finansowej SAN</vt:lpstr>
      <vt:lpstr>Warianty z dodatnim skumulowanym wynikiem finansowym</vt:lpstr>
      <vt:lpstr>ANALIZA NARRACJI I REPUTACJI SAN</vt:lpstr>
      <vt:lpstr>DWIE DOMINUJĄCE NARRACJE  I MIEJSCE SAN</vt:lpstr>
      <vt:lpstr>EKSPLORACJA KOMUNIKACYJNA JAK MÓWIĆ O SAN JAKO "ŚCIEŻCE POŚREDNIEJ"?</vt:lpstr>
      <vt:lpstr>Wnioski</vt:lpstr>
      <vt:lpstr>DZIAŁANIA KOMUNIKACYJNE I KIERUNKI NARRACJI SAN</vt:lpstr>
      <vt:lpstr>KLUCZOWE REKOMENDACJE</vt:lpstr>
      <vt:lpstr>KLUCZOWE REKOMENDACJE 1/2</vt:lpstr>
      <vt:lpstr>KLUCZOWE REKOMENDACJE 2/2</vt:lpstr>
      <vt:lpstr>Dziękujemy za uwagę</vt:lpstr>
      <vt:lpstr>PREZENTACJA BADAŃ Rola samorządów w rozwoju SAN w Polsce – prezentacja wyników badań zrealizowanych w ramach działań Ośrodka Rozwoju Najmu Społecznego.</vt:lpstr>
      <vt:lpstr>SAN w gminie – prezentacja wyników badań zrealizowanych w ramach działań Ośrodka Rozwoju Najmu Społecznego​  Mikołaj Lewicki &amp; Sławomir Mandes</vt:lpstr>
      <vt:lpstr>Mieszkaniówka? Trudna sprawa…​</vt:lpstr>
      <vt:lpstr>Zmiana liczby ludności  w gminach, 2014–2024</vt:lpstr>
      <vt:lpstr>Zapotrzebowanie na najem lokali z mieszkaniowego zasobu gmin 2024</vt:lpstr>
      <vt:lpstr>Odsetek niezamieszkanych mieszkań w dyspozycji gminy, 2024</vt:lpstr>
      <vt:lpstr>Zmiana przeciętnej powierzchni użytkowej na osobę,  2014–2024</vt:lpstr>
      <vt:lpstr>Luka czynszowa</vt:lpstr>
      <vt:lpstr>Luka czynszowa według stopnia urbanizacji, 2010–2022</vt:lpstr>
      <vt:lpstr>Anatomia luki czynszowej i szok 2020–2022 – cz.1</vt:lpstr>
      <vt:lpstr>Anatomia luki czynszowej i szok 2020–2022 – cz.2</vt:lpstr>
      <vt:lpstr>Perspektywa samorządów i operatorów</vt:lpstr>
      <vt:lpstr>Pięć SAN, pięć kontekstów</vt:lpstr>
      <vt:lpstr>Pięć gmin SAN - zapotrzebowanie  na najem vs zmiana liczby ludności</vt:lpstr>
      <vt:lpstr>Gminy zgłoszone do projektu na tle pilotażu SAN - zapotrzebowanie na najem</vt:lpstr>
      <vt:lpstr>Trzy modele operatora</vt:lpstr>
      <vt:lpstr>Zasób: skąd mieszkania?</vt:lpstr>
      <vt:lpstr>Finansowanie i samowystarczalność</vt:lpstr>
      <vt:lpstr>Rola SAN w systemie mieszkaniowym</vt:lpstr>
      <vt:lpstr>Dla kogo SAN?</vt:lpstr>
      <vt:lpstr>Najemcy</vt:lpstr>
      <vt:lpstr>Wydzierżawiający (typy):</vt:lpstr>
      <vt:lpstr>Wydzierżawiający</vt:lpstr>
      <vt:lpstr>Determinanty sukcesu SAN</vt:lpstr>
      <vt:lpstr>Główne bariery</vt:lpstr>
      <vt:lpstr>Podsumowanie case studies</vt:lpstr>
      <vt:lpstr>Podsumowanie: SAN a mieszkaniówka</vt:lpstr>
      <vt:lpstr>Dziękujemy za uwagę.</vt:lpstr>
      <vt:lpstr>PLATFORMA WIEDZY O SAN  narzędzie wspierające rozwój społecznych agencji najmu </vt:lpstr>
      <vt:lpstr>PLATFORMA WIEDZY O SAN</vt:lpstr>
      <vt:lpstr>Platforma SAN - struktura strony</vt:lpstr>
      <vt:lpstr>Platforma SAN - “kwota partycypacji”?</vt:lpstr>
      <vt:lpstr>Platforma SAN -  plan rozwoju</vt:lpstr>
      <vt:lpstr>Platforma SAN -  zespół redakcyjny</vt:lpstr>
      <vt:lpstr>DZIĘKUJEMY ZA UDZIAŁ W KONFERENCJI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PEŁNA konferencyjna dostępna</dc:title>
  <cp:lastModifiedBy>Olga Zuchora</cp:lastModifiedBy>
  <cp:revision>60</cp:revision>
  <dcterms:created xsi:type="dcterms:W3CDTF">2006-08-16T00:00:00Z</dcterms:created>
  <dcterms:modified xsi:type="dcterms:W3CDTF">2026-05-18T11:18:36Z</dcterms:modified>
  <dc:identifier>DAHJiCkxUaI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0x010100B46FFE683D16F2458D7C34C66B705BCC</vt:lpwstr>
  </property>
</Properties>
</file>