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38"/>
  </p:notesMasterIdLst>
  <p:handoutMasterIdLst>
    <p:handoutMasterId r:id="rId39"/>
  </p:handoutMasterIdLst>
  <p:sldIdLst>
    <p:sldId id="1520" r:id="rId5"/>
    <p:sldId id="1518" r:id="rId6"/>
    <p:sldId id="1579" r:id="rId7"/>
    <p:sldId id="1580" r:id="rId8"/>
    <p:sldId id="1581" r:id="rId9"/>
    <p:sldId id="1582" r:id="rId10"/>
    <p:sldId id="1583" r:id="rId11"/>
    <p:sldId id="1584" r:id="rId12"/>
    <p:sldId id="1585" r:id="rId13"/>
    <p:sldId id="1586" r:id="rId14"/>
    <p:sldId id="1587" r:id="rId15"/>
    <p:sldId id="1588" r:id="rId16"/>
    <p:sldId id="1589" r:id="rId17"/>
    <p:sldId id="1590" r:id="rId18"/>
    <p:sldId id="1591" r:id="rId19"/>
    <p:sldId id="1592" r:id="rId20"/>
    <p:sldId id="1593" r:id="rId21"/>
    <p:sldId id="1594" r:id="rId22"/>
    <p:sldId id="1595" r:id="rId23"/>
    <p:sldId id="1596" r:id="rId24"/>
    <p:sldId id="1597" r:id="rId25"/>
    <p:sldId id="1598" r:id="rId26"/>
    <p:sldId id="1599" r:id="rId27"/>
    <p:sldId id="1600" r:id="rId28"/>
    <p:sldId id="1601" r:id="rId29"/>
    <p:sldId id="1602" r:id="rId30"/>
    <p:sldId id="1604" r:id="rId31"/>
    <p:sldId id="1605" r:id="rId32"/>
    <p:sldId id="1610" r:id="rId33"/>
    <p:sldId id="1606" r:id="rId34"/>
    <p:sldId id="1607" r:id="rId35"/>
    <p:sldId id="1608" r:id="rId36"/>
    <p:sldId id="1556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5D7AE-F506-F5E5-5C8B-9D956BF007A7}" v="7" dt="2026-06-23T09:58:51.873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106" d="100"/>
          <a:sy n="10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at Magdalena" userId="S::magdalena.farat@nfosigw.gov.pl::f2f86040-8468-459c-a411-a5c824883309" providerId="AD" clId="Web-{5E75D7AE-F506-F5E5-5C8B-9D956BF007A7}"/>
    <pc:docChg chg="modSld">
      <pc:chgData name="Farat Magdalena" userId="S::magdalena.farat@nfosigw.gov.pl::f2f86040-8468-459c-a411-a5c824883309" providerId="AD" clId="Web-{5E75D7AE-F506-F5E5-5C8B-9D956BF007A7}" dt="2026-06-23T09:58:51.873" v="6" actId="1076"/>
      <pc:docMkLst>
        <pc:docMk/>
      </pc:docMkLst>
      <pc:sldChg chg="modSp">
        <pc:chgData name="Farat Magdalena" userId="S::magdalena.farat@nfosigw.gov.pl::f2f86040-8468-459c-a411-a5c824883309" providerId="AD" clId="Web-{5E75D7AE-F506-F5E5-5C8B-9D956BF007A7}" dt="2026-06-23T09:54:29.223" v="4" actId="1076"/>
        <pc:sldMkLst>
          <pc:docMk/>
          <pc:sldMk cId="877986533" sldId="1589"/>
        </pc:sldMkLst>
        <pc:spChg chg="mod">
          <ac:chgData name="Farat Magdalena" userId="S::magdalena.farat@nfosigw.gov.pl::f2f86040-8468-459c-a411-a5c824883309" providerId="AD" clId="Web-{5E75D7AE-F506-F5E5-5C8B-9D956BF007A7}" dt="2026-06-23T09:54:29.223" v="4" actId="1076"/>
          <ac:spMkLst>
            <pc:docMk/>
            <pc:sldMk cId="877986533" sldId="1589"/>
            <ac:spMk id="8" creationId="{54D4406C-4340-C32C-702D-C87666138AFF}"/>
          </ac:spMkLst>
        </pc:spChg>
      </pc:sldChg>
      <pc:sldChg chg="modSp">
        <pc:chgData name="Farat Magdalena" userId="S::magdalena.farat@nfosigw.gov.pl::f2f86040-8468-459c-a411-a5c824883309" providerId="AD" clId="Web-{5E75D7AE-F506-F5E5-5C8B-9D956BF007A7}" dt="2026-06-23T09:53:41.141" v="3" actId="1076"/>
        <pc:sldMkLst>
          <pc:docMk/>
          <pc:sldMk cId="244235463" sldId="1591"/>
        </pc:sldMkLst>
        <pc:spChg chg="mod">
          <ac:chgData name="Farat Magdalena" userId="S::magdalena.farat@nfosigw.gov.pl::f2f86040-8468-459c-a411-a5c824883309" providerId="AD" clId="Web-{5E75D7AE-F506-F5E5-5C8B-9D956BF007A7}" dt="2026-06-23T09:53:41.141" v="3" actId="1076"/>
          <ac:spMkLst>
            <pc:docMk/>
            <pc:sldMk cId="244235463" sldId="1591"/>
            <ac:spMk id="2" creationId="{B6DEF23B-2B46-A17C-B2A8-8A149DB5E6A4}"/>
          </ac:spMkLst>
        </pc:spChg>
        <pc:spChg chg="mod">
          <ac:chgData name="Farat Magdalena" userId="S::magdalena.farat@nfosigw.gov.pl::f2f86040-8468-459c-a411-a5c824883309" providerId="AD" clId="Web-{5E75D7AE-F506-F5E5-5C8B-9D956BF007A7}" dt="2026-06-23T09:53:36.095" v="2" actId="20577"/>
          <ac:spMkLst>
            <pc:docMk/>
            <pc:sldMk cId="244235463" sldId="1591"/>
            <ac:spMk id="8" creationId="{2084CAC6-1204-DB89-7523-2CE79CCDAD5C}"/>
          </ac:spMkLst>
        </pc:spChg>
      </pc:sldChg>
      <pc:sldChg chg="modSp">
        <pc:chgData name="Farat Magdalena" userId="S::magdalena.farat@nfosigw.gov.pl::f2f86040-8468-459c-a411-a5c824883309" providerId="AD" clId="Web-{5E75D7AE-F506-F5E5-5C8B-9D956BF007A7}" dt="2026-06-23T09:54:44.801" v="5" actId="1076"/>
        <pc:sldMkLst>
          <pc:docMk/>
          <pc:sldMk cId="3015429571" sldId="1592"/>
        </pc:sldMkLst>
        <pc:spChg chg="mod">
          <ac:chgData name="Farat Magdalena" userId="S::magdalena.farat@nfosigw.gov.pl::f2f86040-8468-459c-a411-a5c824883309" providerId="AD" clId="Web-{5E75D7AE-F506-F5E5-5C8B-9D956BF007A7}" dt="2026-06-23T09:54:44.801" v="5" actId="1076"/>
          <ac:spMkLst>
            <pc:docMk/>
            <pc:sldMk cId="3015429571" sldId="1592"/>
            <ac:spMk id="8" creationId="{8F1FF588-C577-2F81-3545-C0DCB7801664}"/>
          </ac:spMkLst>
        </pc:spChg>
      </pc:sldChg>
      <pc:sldChg chg="modSp">
        <pc:chgData name="Farat Magdalena" userId="S::magdalena.farat@nfosigw.gov.pl::f2f86040-8468-459c-a411-a5c824883309" providerId="AD" clId="Web-{5E75D7AE-F506-F5E5-5C8B-9D956BF007A7}" dt="2026-06-23T09:58:51.873" v="6" actId="1076"/>
        <pc:sldMkLst>
          <pc:docMk/>
          <pc:sldMk cId="527422583" sldId="1595"/>
        </pc:sldMkLst>
        <pc:spChg chg="mod">
          <ac:chgData name="Farat Magdalena" userId="S::magdalena.farat@nfosigw.gov.pl::f2f86040-8468-459c-a411-a5c824883309" providerId="AD" clId="Web-{5E75D7AE-F506-F5E5-5C8B-9D956BF007A7}" dt="2026-06-23T09:58:51.873" v="6" actId="1076"/>
          <ac:spMkLst>
            <pc:docMk/>
            <pc:sldMk cId="527422583" sldId="1595"/>
            <ac:spMk id="8" creationId="{D994B711-19A9-5009-5E44-2CFDF36D1A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AEC01-20E8-EAA5-C78A-40B84DF52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8FACD3A-ED3F-1004-1524-73D36B682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D552B0A-B9B3-41BE-F844-5A459D4BF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324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F306-0658-36D3-6BF1-9886AA0E7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3DC504F-6529-7A69-A95A-B8A5B368A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4D9E162-E3DF-E44A-4CAA-C0F07E177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006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A2A72-D856-801D-9E74-6F37B1E17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FADCD3A-153C-0D87-76FF-EC9D98023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711E9F0-0441-D11D-3C4C-1AEBD7F16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787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A34FC-6461-0C73-186C-6D4DB18FD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00131FD-D34D-013A-282F-D5BDD0D99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ADC9F49-9B1F-B63D-7072-9CB3D22FB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094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B232-C17E-AC2C-A17D-05BF504F4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0643F5-2D8D-3001-3BD4-322754AA7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1BCD89E-CAEE-74EB-9B5B-837B770B0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66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145AA-4DAF-31D1-7298-648FCE5DF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64AA8F7-09E7-D973-71AF-8FC334715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EF864AD-129D-AB98-8509-CEA7D5E3E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070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294F9-07DA-2EC0-7656-292EAB4C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DC438A0-C78E-D952-33CE-DED6CC747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EADE06A-EEFF-3D6C-E2D3-6E9D27BBE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651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79A35-A530-93D4-3C7F-A866FAA58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44E8FB5-214A-2809-FC46-91A7114DD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0FF670E-B607-C5FB-5D26-031E448DA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4BC3-1338-B5B6-59DB-652A1D14D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636A6A4-5B45-74A6-AE65-4A52ECAD9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7926521-3FC0-6F1B-832C-BED02BCEB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62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5B78-B098-9D81-DFDD-A4DD1BC7A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901C81D-8D7E-21EB-FAC1-524EC7AD5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6C639A7-0D4F-2993-9040-19408737B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444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FADD3-06C0-02E1-131C-4C62D5FA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EB42F35-AA71-2FC2-D54E-606E7602A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AE31EDB-A4AA-8CBC-51C2-EA0B6EEDD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439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65DEB-405C-228E-3F05-6E13C7C40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72D9910-07A0-876F-6564-44B4897C3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D8FEE44-375E-1894-BC93-4F76ED586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681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A451-6162-76B6-072B-5FEFB69DA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A579391-1F8F-2756-0D64-A90C1FE4F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941192A-EF5E-C6C2-082E-0BE2DDFE2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3503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A283B-9B17-200A-5707-9B7E98333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5AEA90B-F4A8-24CB-1707-10D886094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E4715D-0D41-3BB7-F865-3840C9853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646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5B50D-0BB8-8AE0-9CDF-076416E0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23F9571-1028-821B-B86C-6F8084D69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0E62A65-FC1F-6DDC-8CCC-5436B8240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1354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EB84-C1D4-A699-F2AE-954E21F67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6CDD896-4943-B4C2-953D-66C6AFA42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17EE016-6D1B-B43D-2DE5-E0BE86B85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8559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C4E7-1091-8258-23C9-DD7D12779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70598E6-DDB5-0F90-B0A2-B7E3EAF20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36B912D-826C-91E1-2559-25A56D364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1043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E6F2B-222E-40BD-744A-AD95D938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5D2B9E4-4AB6-8B04-2FA1-598607EF4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4CE46D6-C23B-04B1-12E5-8B632FA08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5137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DB31C-A5D2-71C8-6B31-321524BE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8D99D1E-9802-13AB-AA1B-9BDCED74E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670DEC8-3BEB-D826-A1EF-10A56E6A6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120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B9346-2025-B201-3290-1411BAA9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B2FA1A9-C1AC-EBBD-1525-AFEE44AB1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B9CCFCF-BAC2-B759-A19E-3DF777601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4181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2C2EE-9F3C-FBF6-0930-BE1E91AC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84D63CB-974B-213A-5DBD-A10D1195C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B414494-EE3F-04F9-4A52-5706CE49D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53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6342-4D99-2A7E-01D0-DE40829F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F43C9E1-D206-5F56-0609-2A1750DC5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67ABCF9-BB21-4AD6-88D6-8AF73981A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1194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AD16D-7E30-47B4-91D4-D91FC4331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B10BD75-3ED6-D398-9EE5-5D70D87B0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D4FA933-1692-1799-4B23-519B7CBF7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53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DD32A-CE2F-D6A3-5EFC-162E5413E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AA73C94-49C1-6C96-6A86-2C0D753C1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9CBE35A-427F-0D11-AE09-C2BD34E3E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079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89C81-0956-86EC-50A4-80E7C832D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23956E0-0BC7-60E4-77C6-13CA49D47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EC5C11B-E3E3-4076-3973-405CC58FB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351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8FCB6-EBFC-0DE9-1030-1270EBA9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B74B1EB-104D-5432-97CC-BC2364C7A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7ED1287-16B8-2043-C99C-7786165F3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436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FB2F-D20E-7EB0-F628-7F6A46892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93E2BBD-E81C-1999-AC5F-658222D1A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8BD0259-BB07-AEA0-9921-192257CE0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430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7C65D-FAE4-7D99-1A04-E53F6D0D1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5B3D195-00A9-E301-66D9-5ECE17B48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0F402FC-E597-83ED-DD06-3C26AE593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5805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8C526-BD1B-E384-D940-5B224E43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26FC14F-48F9-A92D-DBCD-39B4743B7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6B1802A-FF3B-AA4F-5707-5415C708B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900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1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feniks.gov.pl/media/145346/20241213_Poradnik_rownosciowy_FEnIKS.pdf" TargetMode="Externa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instrukcje.cst2021.gov.pl/" TargetMode="External"/><Relationship Id="rId4" Type="http://schemas.openxmlformats.org/officeDocument/2006/relationships/hyperlink" Target="https://cst2021.gov.pl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52.svg"/><Relationship Id="rId4" Type="http://schemas.openxmlformats.org/officeDocument/2006/relationships/image" Target="../media/image49.png"/><Relationship Id="rId9" Type="http://schemas.openxmlformats.org/officeDocument/2006/relationships/hyperlink" Target="https://www.linkedin.com/company/18824772/admin/page-posts/publishe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www.youtube.com/@CST2021_channel/vide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unduszeeuropejskie.gov.pl/media/121645/Uproszczone_metody_rozliczania.pdf" TargetMode="External"/><Relationship Id="rId5" Type="http://schemas.openxmlformats.org/officeDocument/2006/relationships/hyperlink" Target="https://www.feniks.gov.pl/media/112343/Wytyczne_dotyczace_kwalifikowalnosci_2021_2027.pdf" TargetMode="External"/><Relationship Id="rId4" Type="http://schemas.openxmlformats.org/officeDocument/2006/relationships/hyperlink" Target="https://www.feniks.gov.pl/media/118067/Zalecenia_do_WoP_2021_2027_FEnIK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32" y="1167897"/>
            <a:ext cx="7451002" cy="4221365"/>
          </a:xfrm>
        </p:spPr>
        <p:txBody>
          <a:bodyPr anchor="t">
            <a:normAutofit/>
          </a:bodyPr>
          <a:lstStyle/>
          <a:p>
            <a:r>
              <a:rPr lang="pl-PL" sz="2800" dirty="0"/>
              <a:t>Wniosek  o płatność w  działaniu: 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FENX.09.01 Odbudowa infrastruktury wodno-ściekowej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FENX.10.01 Odbudowa infrastruktury do zaopatrzenia w wodę do spożycia</a:t>
            </a:r>
            <a:endParaRPr lang="en-US" sz="28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/>
          </a:bodyPr>
          <a:lstStyle/>
          <a:p>
            <a:r>
              <a:rPr lang="pl-PL" dirty="0"/>
              <a:t>Magdalena Farat, Agnieszka Knap, 24.06.2026 r.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B18DB-7A39-1489-5687-08045973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1B812B8-97A3-05DA-74C3-70AFD37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Data złożenia wniosku do IW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B9D4DC-CC4B-DA73-C555-CF4FE70A50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49EF902-18F8-1AE6-FDDB-883AE98FC647}"/>
              </a:ext>
            </a:extLst>
          </p:cNvPr>
          <p:cNvSpPr txBox="1"/>
          <p:nvPr/>
        </p:nvSpPr>
        <p:spPr>
          <a:xfrm>
            <a:off x="4408854" y="1878456"/>
            <a:ext cx="6858000" cy="432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Wniosek o płatność powinien zostać złożony do instytucji weryfikującej:</a:t>
            </a:r>
          </a:p>
          <a:p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u="sng" dirty="0">
                <a:solidFill>
                  <a:schemeClr val="bg1"/>
                </a:solidFill>
              </a:rPr>
              <a:t>w terminie 14 dni kalendarzowych  </a:t>
            </a:r>
            <a:r>
              <a:rPr lang="pl-PL" dirty="0">
                <a:solidFill>
                  <a:schemeClr val="bg1"/>
                </a:solidFill>
              </a:rPr>
              <a:t>po upływie okresu za jaki wniosek jest składany </a:t>
            </a:r>
          </a:p>
          <a:p>
            <a:r>
              <a:rPr lang="pl-PL" dirty="0">
                <a:solidFill>
                  <a:schemeClr val="bg1"/>
                </a:solidFill>
              </a:rPr>
              <a:t>(za wyjątkiem wniosku, w którym wykazane są wydatki rozliczające zaliczkę, który powinien być złożony w terminie określonym w umowie o dofinansowanie oraz za wyjątkiem wniosku o płatność końcową, który zgodnie z umową o dofinansowanie powinien być złożony w terminie do 30 dni po upływie okresu kwalifikowania wydatków).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Należy zapewnić ciągłość i nie nakładanie się okresów składanych wniosków o płatność !!!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9BB1700D-B2EA-2F7D-CA6D-212EDCBB7C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935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43A7D-4B70-ADAD-5D62-453F8B87F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FEDF1D0-7036-0CC3-BF45-2EB6989D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Szybki wniosek o zaliczkę  - nowa funkcja w systemie CST2021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A92F962-DAAF-0ACE-F8C6-0353BE39C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8065BE5-A6B9-2FF8-D1F8-940FC9F5A91A}"/>
              </a:ext>
            </a:extLst>
          </p:cNvPr>
          <p:cNvSpPr txBox="1"/>
          <p:nvPr/>
        </p:nvSpPr>
        <p:spPr>
          <a:xfrm>
            <a:off x="4163801" y="4820361"/>
            <a:ext cx="6858000" cy="120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schemeClr val="bg1"/>
                </a:solidFill>
              </a:rPr>
              <a:t>W  każdym przypadku składany wniosek o płatność służy przekazaniu informacji o postępie rzeczowym projektu, a także przekazywaniu informacji kluczowych o projekcie, w tym o stwierdzonych problemach oraz o planowanych sposobach ich rozwiązania.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schemeClr val="bg1"/>
                </a:solidFill>
              </a:rPr>
              <a:t>Należy zapewnić ciągłość i nie nakładanie się okresów składanych wniosków o płatność !!!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534A215F-0D58-73C5-05BF-8C1F918960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3" name="Obraz 2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495BB227-A93F-FC49-2BC0-1397724F9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01" y="1707381"/>
            <a:ext cx="6858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51A57-58F6-B58C-4FE0-CC7C1079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1B9A240-E7BE-BB17-FFCA-DFD4C394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sz="2800" dirty="0"/>
              <a:t>Podstawa wnioskowania o środki we wnioskach o płatność:</a:t>
            </a:r>
            <a:endParaRPr lang="en-US" sz="28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77DB78A-BFED-83BE-F193-75E4C09BC6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8189B22-03AD-C585-9653-BD3126FB4720}"/>
              </a:ext>
            </a:extLst>
          </p:cNvPr>
          <p:cNvSpPr txBox="1"/>
          <p:nvPr/>
        </p:nvSpPr>
        <p:spPr>
          <a:xfrm>
            <a:off x="4163801" y="4820361"/>
            <a:ext cx="6858000" cy="120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</a:rPr>
              <a:t>Podział zaplanowanych wystąpień o środki na zaliczki i refundacje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</a:rPr>
              <a:t>Moduł Harmonogram Płatności w systemie CST2021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D149D633-1799-8EAE-0CF8-DDB350D84D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6B85619-8DD7-AEB7-1234-F4B08CA9E0A3}"/>
              </a:ext>
            </a:extLst>
          </p:cNvPr>
          <p:cNvSpPr txBox="1"/>
          <p:nvPr/>
        </p:nvSpPr>
        <p:spPr>
          <a:xfrm>
            <a:off x="5027369" y="2073243"/>
            <a:ext cx="2523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Wnioskowane kwoty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we wniosku o płatność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AE84FDB-3191-BAE3-2535-AF3A74248C4F}"/>
              </a:ext>
            </a:extLst>
          </p:cNvPr>
          <p:cNvSpPr txBox="1"/>
          <p:nvPr/>
        </p:nvSpPr>
        <p:spPr>
          <a:xfrm>
            <a:off x="8466176" y="2350241"/>
            <a:ext cx="3104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Zaplanowane kwoty w Załączniku nr 4 do </a:t>
            </a:r>
            <a:r>
              <a:rPr lang="pl-PL" sz="2000" dirty="0" err="1">
                <a:solidFill>
                  <a:schemeClr val="bg1"/>
                </a:solidFill>
              </a:rPr>
              <a:t>UoD</a:t>
            </a:r>
            <a:r>
              <a:rPr lang="pl-PL" sz="2000" dirty="0">
                <a:solidFill>
                  <a:schemeClr val="bg1"/>
                </a:solidFill>
              </a:rPr>
              <a:t> –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Harmonogramie Płatności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A481DF73-D33F-FD22-55D6-B89EEB348A35}"/>
              </a:ext>
            </a:extLst>
          </p:cNvPr>
          <p:cNvCxnSpPr/>
          <p:nvPr/>
        </p:nvCxnSpPr>
        <p:spPr>
          <a:xfrm>
            <a:off x="7387628" y="2888055"/>
            <a:ext cx="860079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8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A6CC3-CD3F-9649-7218-1B51810D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4D4406C-4340-C32C-702D-C8766613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454" y="256011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sz="3100"/>
              <a:t>Wniosek o płatność - </a:t>
            </a:r>
            <a:r>
              <a:rPr lang="pl-PL" sz="3100" cap="none"/>
              <a:t>bloki danych</a:t>
            </a:r>
            <a:endParaRPr lang="en-US" sz="3100" cap="none"/>
          </a:p>
        </p:txBody>
      </p:sp>
      <p:pic>
        <p:nvPicPr>
          <p:cNvPr id="9" name="Obraz 8" descr="Obraz zawierający drzewo, na wolnym powietrzu, kula, akwarium&#10;&#10;Zawartość wygenerowana przez AI może być niepoprawna.">
            <a:extLst>
              <a:ext uri="{FF2B5EF4-FFF2-40B4-BE49-F238E27FC236}">
                <a16:creationId xmlns:a16="http://schemas.microsoft.com/office/drawing/2014/main" id="{05250793-3FC8-920C-98BB-59DA02A6E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2" b="2"/>
          <a:stretch>
            <a:fillRect/>
          </a:stretch>
        </p:blipFill>
        <p:spPr>
          <a:xfrm>
            <a:off x="20" y="1"/>
            <a:ext cx="3428980" cy="6306206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24847BB-AE9C-3065-5D6A-C5C3CFCCE6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3" name="Obraz 2" descr="Zakładka wniosku o płatność z systemu CST2021 pod nazwą Informacje o projekcie oraz wyszczególnione z listy rozwijalnej kolejne nazwy zakładek we wniosku o płatność.">
            <a:extLst>
              <a:ext uri="{FF2B5EF4-FFF2-40B4-BE49-F238E27FC236}">
                <a16:creationId xmlns:a16="http://schemas.microsoft.com/office/drawing/2014/main" id="{9575CF33-B4B2-0A78-3776-12EC2A6E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95" y="1329529"/>
            <a:ext cx="7759371" cy="45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4FB9-BB23-B747-36FB-428A43093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0643D8-E1D2-6443-B5DD-AC1E6F0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Kanał CST2021 na YouTube </a:t>
            </a:r>
            <a:endParaRPr lang="en-US" cap="none" dirty="0"/>
          </a:p>
        </p:txBody>
      </p:sp>
      <p:pic>
        <p:nvPicPr>
          <p:cNvPr id="9" name="Obraz 8" descr="Obraz zawierający drzewo, na wolnym powietrzu, kula, akwarium&#10;&#10;Zawartość wygenerowana przez AI może być niepoprawna.">
            <a:extLst>
              <a:ext uri="{FF2B5EF4-FFF2-40B4-BE49-F238E27FC236}">
                <a16:creationId xmlns:a16="http://schemas.microsoft.com/office/drawing/2014/main" id="{BE901A9E-C8C5-2759-4B85-5ACA960BB1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2" b="2"/>
          <a:stretch>
            <a:fillRect/>
          </a:stretch>
        </p:blipFill>
        <p:spPr>
          <a:xfrm>
            <a:off x="20" y="1"/>
            <a:ext cx="3428980" cy="6306206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9FFB870-1CEA-6628-E4A0-CE7D663EE8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Obraz 6" descr="Obraz zawierający informacje o filmach udostępnionych na kanale CST2021 na YouTube, w tym na temat Tworzenia wniosku refundacyjno - rozliczającego, Poprawy wniosku o płatność i Tworzenia wniosku o szybką zaliczkę.">
            <a:extLst>
              <a:ext uri="{FF2B5EF4-FFF2-40B4-BE49-F238E27FC236}">
                <a16:creationId xmlns:a16="http://schemas.microsoft.com/office/drawing/2014/main" id="{6E390A26-39A7-EE2B-708C-C5BE27605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14" y="1360596"/>
            <a:ext cx="7874080" cy="4383344"/>
          </a:xfrm>
          <a:prstGeom prst="rect">
            <a:avLst/>
          </a:prstGeo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938CFE84-67BA-0652-7F95-5620D10DD1FB}"/>
              </a:ext>
            </a:extLst>
          </p:cNvPr>
          <p:cNvSpPr/>
          <p:nvPr/>
        </p:nvSpPr>
        <p:spPr>
          <a:xfrm>
            <a:off x="10049164" y="3015672"/>
            <a:ext cx="360218" cy="3786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30FB898B-1652-0E27-108F-FFCA7B0DD222}"/>
              </a:ext>
            </a:extLst>
          </p:cNvPr>
          <p:cNvSpPr/>
          <p:nvPr/>
        </p:nvSpPr>
        <p:spPr>
          <a:xfrm>
            <a:off x="8437418" y="4648022"/>
            <a:ext cx="360218" cy="3786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38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029ED-C00E-675B-84A4-886E0A057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84CAC6-1204-DB89-7523-2CE79CCD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381" y="177025"/>
            <a:ext cx="4735146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800" dirty="0">
                <a:cs typeface="Poppins"/>
              </a:rPr>
              <a:t>Wniosek o płatność</a:t>
            </a:r>
            <a:r>
              <a:rPr lang="pl-PL" dirty="0">
                <a:cs typeface="Poppins"/>
              </a:rPr>
              <a:t>  </a:t>
            </a:r>
            <a:br>
              <a:rPr lang="pl-PL" dirty="0"/>
            </a:br>
            <a:r>
              <a:rPr lang="pl-PL" sz="2800" cap="none" dirty="0">
                <a:cs typeface="Poppins"/>
              </a:rPr>
              <a:t>- wypełnianie wniosku</a:t>
            </a:r>
            <a:endParaRPr lang="en-US" sz="2800" cap="none" dirty="0">
              <a:cs typeface="Poppins"/>
            </a:endParaRPr>
          </a:p>
        </p:txBody>
      </p:sp>
      <p:pic>
        <p:nvPicPr>
          <p:cNvPr id="9" name="Obraz 8" descr="Obraz zawierający drzewo, na wolnym powietrzu, kula, akwarium&#10;&#10;Zawartość wygenerowana przez AI może być niepoprawna.">
            <a:extLst>
              <a:ext uri="{FF2B5EF4-FFF2-40B4-BE49-F238E27FC236}">
                <a16:creationId xmlns:a16="http://schemas.microsoft.com/office/drawing/2014/main" id="{3B1593E4-6D71-B235-230E-B6D9B0A64B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2" b="2"/>
          <a:stretch>
            <a:fillRect/>
          </a:stretch>
        </p:blipFill>
        <p:spPr>
          <a:xfrm>
            <a:off x="20" y="1"/>
            <a:ext cx="3428980" cy="6306206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791F80A6-EC19-693A-624B-880E367CBF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6DEF23B-2B46-A17C-B2A8-8A149DB5E6A4}"/>
              </a:ext>
            </a:extLst>
          </p:cNvPr>
          <p:cNvSpPr txBox="1"/>
          <p:nvPr/>
        </p:nvSpPr>
        <p:spPr>
          <a:xfrm>
            <a:off x="3882381" y="1114427"/>
            <a:ext cx="5127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Za treści umieszczane na kanale odpowiada Zespół CST2021 działający 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w ramach Ministerstwa Funduszy i Polityki Regionalnej.</a:t>
            </a:r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5" name="Obraz 4" descr="Obraz przedstawiający kanał programu CST2021 na YouTube, wraz z logo CST2021 i logo YouTube.">
            <a:extLst>
              <a:ext uri="{FF2B5EF4-FFF2-40B4-BE49-F238E27FC236}">
                <a16:creationId xmlns:a16="http://schemas.microsoft.com/office/drawing/2014/main" id="{A8F0A098-8E24-6AAC-9175-5E10201AB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41" y="177025"/>
            <a:ext cx="2229161" cy="1562318"/>
          </a:xfrm>
          <a:prstGeom prst="rect">
            <a:avLst/>
          </a:prstGeom>
        </p:spPr>
      </p:pic>
      <p:pic>
        <p:nvPicPr>
          <p:cNvPr id="12" name="Multimedia1" descr="Film z kanału CST2021 na YouTube przedstawiający sposób wypełniania wniosku o płatność w zakładce Zestawienie dokumentów.">
            <a:hlinkClick r:id="" action="ppaction://media"/>
            <a:extLst>
              <a:ext uri="{FF2B5EF4-FFF2-40B4-BE49-F238E27FC236}">
                <a16:creationId xmlns:a16="http://schemas.microsoft.com/office/drawing/2014/main" id="{704A35A0-72BE-7474-FC85-75C17CA523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8654" y="1825336"/>
            <a:ext cx="67071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2B3DA-D24F-80CA-6F6A-321E79631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F1FF588-C577-2F81-3545-C0DCB780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797" y="328582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sz="2800" dirty="0"/>
              <a:t>Wniosek o płatność  - </a:t>
            </a:r>
            <a:r>
              <a:rPr lang="pl-PL" sz="2800" cap="none" dirty="0"/>
              <a:t>postęp rzeczowy </a:t>
            </a:r>
            <a:endParaRPr lang="en-US" sz="2800" cap="none" dirty="0"/>
          </a:p>
        </p:txBody>
      </p:sp>
      <p:pic>
        <p:nvPicPr>
          <p:cNvPr id="9" name="Obraz 8" descr="Obraz zawierający drzewo, na wolnym powietrzu, kula, akwarium&#10;&#10;Zawartość wygenerowana przez AI może być niepoprawna.">
            <a:extLst>
              <a:ext uri="{FF2B5EF4-FFF2-40B4-BE49-F238E27FC236}">
                <a16:creationId xmlns:a16="http://schemas.microsoft.com/office/drawing/2014/main" id="{458719C7-78F1-6EC0-2E24-A9176F763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2" b="2"/>
          <a:stretch>
            <a:fillRect/>
          </a:stretch>
        </p:blipFill>
        <p:spPr>
          <a:xfrm>
            <a:off x="20" y="1"/>
            <a:ext cx="3428980" cy="6306206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2BB56E63-6E79-5EFE-214F-5546E7DC1D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3" name="Obraz 2" descr="Obraz zawierający informacje z zakładki Postęp rzeczowy z Systemu CST2021, w tym opis dwóch przykładowych zadań w projekcie, Zadania nr 1 Budowa oczyszczalni ścieków w miejscowości XYZ oraz Zadania nr 2 Budowa sieci kanalizacji sanitarnej w miejscowości XYZ.">
            <a:extLst>
              <a:ext uri="{FF2B5EF4-FFF2-40B4-BE49-F238E27FC236}">
                <a16:creationId xmlns:a16="http://schemas.microsoft.com/office/drawing/2014/main" id="{A6D7B463-B5C1-573E-1EFE-1087D0109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36" y="1375224"/>
            <a:ext cx="8066115" cy="44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2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62A2-6C96-8CDF-8E9F-A1DE85F80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5C82138-EC58-7911-8479-42EB30E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sz="2800" dirty="0"/>
              <a:t>Wniosek o płatność  - </a:t>
            </a:r>
            <a:r>
              <a:rPr lang="pl-PL" sz="2800" cap="none" dirty="0"/>
              <a:t>problemy </a:t>
            </a:r>
            <a:br>
              <a:rPr lang="pl-PL" sz="2800" cap="none" dirty="0"/>
            </a:br>
            <a:r>
              <a:rPr lang="pl-PL" sz="2800" cap="none" dirty="0"/>
              <a:t>i planowany przebieg realizacji</a:t>
            </a:r>
            <a:endParaRPr lang="en-US" sz="2800" cap="none" dirty="0"/>
          </a:p>
        </p:txBody>
      </p:sp>
      <p:pic>
        <p:nvPicPr>
          <p:cNvPr id="9" name="Obraz 8" descr="Obraz zawierający drzewo, na wolnym powietrzu, kula, akwarium&#10;&#10;Zawartość wygenerowana przez AI może być niepoprawna.">
            <a:extLst>
              <a:ext uri="{FF2B5EF4-FFF2-40B4-BE49-F238E27FC236}">
                <a16:creationId xmlns:a16="http://schemas.microsoft.com/office/drawing/2014/main" id="{1355EC0C-4B20-3F90-68DF-32EBBC7083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2" b="2"/>
          <a:stretch>
            <a:fillRect/>
          </a:stretch>
        </p:blipFill>
        <p:spPr>
          <a:xfrm>
            <a:off x="20" y="1"/>
            <a:ext cx="3428980" cy="6306206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349845E-312A-13E3-F5C0-20CB912553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5" name="Obraz 4" descr="Obraz zawierający informacje z dwóch zakładek z systemu CST2021: Problemy napotkane w trakcie realizacji projektu i Planowany przebieg realizacji projektu">
            <a:extLst>
              <a:ext uri="{FF2B5EF4-FFF2-40B4-BE49-F238E27FC236}">
                <a16:creationId xmlns:a16="http://schemas.microsoft.com/office/drawing/2014/main" id="{AA8EB411-7BE7-19ED-95CF-38C3C7506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48" y="1762013"/>
            <a:ext cx="7992681" cy="41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3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27FC2-02CA-73B1-3FAE-7766E851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CB7ED42-03BB-AD3B-9551-F5944FCB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29" y="829325"/>
            <a:ext cx="7135725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Wniosek o płatność </a:t>
            </a:r>
            <a:r>
              <a:rPr lang="pl-PL" sz="3100" dirty="0"/>
              <a:t>- </a:t>
            </a:r>
            <a:r>
              <a:rPr lang="pl-PL" sz="3100" cap="none" dirty="0"/>
              <a:t>koszty pośrednie - definicja</a:t>
            </a:r>
            <a:endParaRPr lang="en-US" sz="31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9357355-5830-2C57-356C-D806077895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9EFA8B6-C11D-20C0-C87F-88BD1B2CCC69}"/>
              </a:ext>
            </a:extLst>
          </p:cNvPr>
          <p:cNvSpPr txBox="1"/>
          <p:nvPr/>
        </p:nvSpPr>
        <p:spPr>
          <a:xfrm>
            <a:off x="4408854" y="1878456"/>
            <a:ext cx="6858000" cy="432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pośrednie to </a:t>
            </a:r>
            <a:r>
              <a:rPr lang="pl-PL" sz="2000" b="1" dirty="0">
                <a:solidFill>
                  <a:schemeClr val="bg1"/>
                </a:solidFill>
              </a:rPr>
              <a:t>koszty niezbędne do realizacji projektu, których nie można bezpośrednio przypisać do głównego celu projektu, w szczególności koszty administracyjne związane z obsługą projektu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pośrednie są rozliczane uproszczoną metodą rozliczania wydatków – </a:t>
            </a:r>
            <a:r>
              <a:rPr lang="pl-PL" sz="2000" b="1" dirty="0">
                <a:solidFill>
                  <a:schemeClr val="bg1"/>
                </a:solidFill>
              </a:rPr>
              <a:t>stawką ryczałtową: </a:t>
            </a:r>
            <a:r>
              <a:rPr lang="pl-PL" sz="2000" b="1" u="sng" dirty="0">
                <a:solidFill>
                  <a:schemeClr val="bg1"/>
                </a:solidFill>
              </a:rPr>
              <a:t>7% kwalifikowalnych kosztów bezpośrednich</a:t>
            </a:r>
            <a:r>
              <a:rPr lang="pl-PL" sz="2000" b="1" dirty="0">
                <a:solidFill>
                  <a:schemeClr val="bg1"/>
                </a:solidFill>
              </a:rPr>
              <a:t> w projekcie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Niedopuszczalna jest sytuacja, w której koszty pośrednie zostaną rozliczone w ramach kosztów bezpośrednich.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8A158315-4422-0739-D418-384DE3CC69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88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2C66E-7751-B481-3F8A-1262916C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994B711-19A9-5009-5E44-2CFDF36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4" y="560811"/>
            <a:ext cx="708674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Wniosek o płatność </a:t>
            </a:r>
            <a:r>
              <a:rPr lang="pl-PL" sz="3100" dirty="0"/>
              <a:t>- </a:t>
            </a:r>
            <a:r>
              <a:rPr lang="pl-PL" sz="3100" cap="none" dirty="0"/>
              <a:t>koszty pośrednie</a:t>
            </a:r>
            <a:r>
              <a:rPr lang="pl-PL" sz="2700" cap="none" dirty="0"/>
              <a:t> – katalog (zał. nr 16 do umowy o dofinansowanie)</a:t>
            </a:r>
            <a:endParaRPr lang="en-US" sz="27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463072-FD47-2578-C51C-3FC698CFCB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378C4E8-2AE6-9568-D1C8-0A6F4F05A161}"/>
              </a:ext>
            </a:extLst>
          </p:cNvPr>
          <p:cNvSpPr txBox="1"/>
          <p:nvPr/>
        </p:nvSpPr>
        <p:spPr>
          <a:xfrm>
            <a:off x="4408854" y="1878456"/>
            <a:ext cx="6858000" cy="432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poniesione na przygotowanie wniosku o dofinansowanie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ogólne (utrzymanie powierzchni biurowych, opłaty za energię elektryczną, cieplną, gazową i wodę itp., koszty usług pocztowych, materiałów biurowych itp.)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osobowe (związane z zarządzaniem, rozliczaniem, monitorowaniem i obsługą projektu)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związane z wykorzystaniem informatycznych systemów wspomagających zarządzanie i monitorowanie projektu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związane z niezbędnymi ekspertyzami, poradami prawnymi, doradztwem finansowym lub technicznym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poniesione na usługi obce niezbędne dla realizacji projektu (w tym również usługi wykonywane na podstawie umowy o dzieło lub umowy zlecenia)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remontu lub adaptacji powierzchni biurowej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E71393F-26FE-0354-BB84-8DD7296E4C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742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5003" y="226293"/>
            <a:ext cx="4586611" cy="90037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l-PL" sz="3600" dirty="0"/>
              <a:t>Gotowi do startu……</a:t>
            </a:r>
            <a:endParaRPr lang="pl-PL" sz="3500" b="1" kern="100" cap="non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pic>
        <p:nvPicPr>
          <p:cNvPr id="6" name="Obraz 5" descr="Obraz zawierający na wolnym powietrzu, drzewo, woda, Las łęgowy&#10;&#10;Zawartość wygenerowana przez AI może być niepoprawna.">
            <a:extLst>
              <a:ext uri="{FF2B5EF4-FFF2-40B4-BE49-F238E27FC236}">
                <a16:creationId xmlns:a16="http://schemas.microsoft.com/office/drawing/2014/main" id="{F89993C6-C7F6-8A96-978E-774FAB4B22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2" y="1182347"/>
            <a:ext cx="3904211" cy="395408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A4851C9-29B3-9782-CD5A-9A62D4B8369F}"/>
              </a:ext>
            </a:extLst>
          </p:cNvPr>
          <p:cNvSpPr txBox="1"/>
          <p:nvPr/>
        </p:nvSpPr>
        <p:spPr>
          <a:xfrm>
            <a:off x="4527316" y="1178202"/>
            <a:ext cx="4586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"/>
              </a:rPr>
              <a:t>Podpisanie umowy o dofinansowanie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23EC294-4887-14AD-0BB7-B5FAB19903F5}"/>
              </a:ext>
            </a:extLst>
          </p:cNvPr>
          <p:cNvSpPr txBox="1"/>
          <p:nvPr/>
        </p:nvSpPr>
        <p:spPr>
          <a:xfrm>
            <a:off x="7255187" y="2304278"/>
            <a:ext cx="4037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"/>
              </a:rPr>
              <a:t>Nadanie uprawnień do Systemu SL2021 Projekty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6559B51-7C0E-C385-BA27-506159F99130}"/>
              </a:ext>
            </a:extLst>
          </p:cNvPr>
          <p:cNvSpPr txBox="1"/>
          <p:nvPr/>
        </p:nvSpPr>
        <p:spPr>
          <a:xfrm>
            <a:off x="5242539" y="3722726"/>
            <a:ext cx="2938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"/>
              </a:rPr>
              <a:t>Wnioski o płatność (</a:t>
            </a:r>
            <a:r>
              <a:rPr lang="pl-PL" sz="2400" b="1" dirty="0" err="1">
                <a:solidFill>
                  <a:schemeClr val="bg1"/>
                </a:solidFill>
                <a:latin typeface=""/>
              </a:rPr>
              <a:t>WoP</a:t>
            </a:r>
            <a:r>
              <a:rPr lang="pl-PL" sz="2400" b="1" dirty="0">
                <a:solidFill>
                  <a:schemeClr val="bg1"/>
                </a:solidFill>
                <a:latin typeface=""/>
              </a:rPr>
              <a:t>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DCD7D3-86B7-DF52-711E-5ED66642F17B}"/>
              </a:ext>
            </a:extLst>
          </p:cNvPr>
          <p:cNvSpPr txBox="1"/>
          <p:nvPr/>
        </p:nvSpPr>
        <p:spPr>
          <a:xfrm>
            <a:off x="7833017" y="4839577"/>
            <a:ext cx="2938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"/>
              </a:rPr>
              <a:t>Aktualizacja załączników</a:t>
            </a:r>
          </a:p>
        </p:txBody>
      </p:sp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7BB97-AFCE-3FCE-7A43-B20594650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2CCA9F3-DD8C-33B6-E2DA-CCB7ECBD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29" y="829325"/>
            <a:ext cx="7135725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Wniosek o płatność </a:t>
            </a:r>
            <a:r>
              <a:rPr lang="pl-PL" sz="3100" dirty="0"/>
              <a:t>- </a:t>
            </a:r>
            <a:r>
              <a:rPr lang="pl-PL" sz="3100" cap="none" dirty="0"/>
              <a:t>koszty pośrednie</a:t>
            </a:r>
            <a:r>
              <a:rPr lang="pl-PL" sz="2400" cap="none" dirty="0"/>
              <a:t> – katalog (zał. nr 16 do umowy o dofinansowanie) – cd.</a:t>
            </a:r>
            <a:endParaRPr lang="en-US" sz="24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702FC0A-2031-0A45-766C-E55BACD05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DD285D-00D5-0FF9-9765-E07F09B4D2CA}"/>
              </a:ext>
            </a:extLst>
          </p:cNvPr>
          <p:cNvSpPr txBox="1"/>
          <p:nvPr/>
        </p:nvSpPr>
        <p:spPr>
          <a:xfrm>
            <a:off x="4408854" y="1878456"/>
            <a:ext cx="6858000" cy="432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poniesione na szkolenia dla pracowników beneficjenta zaangażowanych w realizację przedmiotu projektu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archiwizacji dokumentów związanych z realizacją projektu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Wydatki związane z otworzeniem lub prowadzeniem wyodrębnionego na rzecz projektu subkonta na rachunku płatniczym lub odrębnego rachunku płatniczego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Opłaty pobierane od dokonywanych transakcji płatniczych (krajowych lub zagranicznych)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Odpisy, amortyzacje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Koszty eksploatacji służbowych samochodów osobowych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376EBD86-5E51-F3A1-AA5A-3460999EA9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5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2D33F-F716-646D-643D-26085985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E6C7ADC-6A2F-CCD9-CE04-F17C6518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443" y="829325"/>
            <a:ext cx="7070411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sz="3200" dirty="0"/>
              <a:t>Wniosek o płatność </a:t>
            </a:r>
            <a:r>
              <a:rPr lang="pl-PL" sz="2800" dirty="0"/>
              <a:t>- </a:t>
            </a:r>
            <a:r>
              <a:rPr lang="pl-PL" sz="2800" cap="none" dirty="0"/>
              <a:t>koszty pośrednie - CST2021</a:t>
            </a:r>
            <a:endParaRPr lang="en-US" sz="28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5750984-DC12-11F0-3383-3AED9B6E5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6A189AA-A428-958B-CD03-79C20680D6C6}"/>
              </a:ext>
            </a:extLst>
          </p:cNvPr>
          <p:cNvSpPr txBox="1"/>
          <p:nvPr/>
        </p:nvSpPr>
        <p:spPr>
          <a:xfrm>
            <a:off x="3757604" y="1850747"/>
            <a:ext cx="8434376" cy="432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Zakładka </a:t>
            </a:r>
            <a:r>
              <a:rPr lang="pl-PL" b="1" dirty="0">
                <a:solidFill>
                  <a:schemeClr val="bg1"/>
                </a:solidFill>
              </a:rPr>
              <a:t>postęp rzeczowy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Zakładka </a:t>
            </a:r>
            <a:r>
              <a:rPr lang="pl-PL" sz="1600" b="1" dirty="0">
                <a:solidFill>
                  <a:schemeClr val="bg1"/>
                </a:solidFill>
              </a:rPr>
              <a:t>uproszczone metody rozliczania </a:t>
            </a:r>
            <a:r>
              <a:rPr lang="pl-PL" sz="1600" dirty="0">
                <a:solidFill>
                  <a:schemeClr val="bg1"/>
                </a:solidFill>
              </a:rPr>
              <a:t>– zaokrąglenie matematyczne</a:t>
            </a:r>
          </a:p>
          <a:p>
            <a:pPr lvl="0"/>
            <a:r>
              <a:rPr lang="pl-PL" sz="1600" dirty="0">
                <a:solidFill>
                  <a:schemeClr val="bg1"/>
                </a:solidFill>
              </a:rPr>
              <a:t>Koszty bezpośrednie (wyd. kw.): 8 000 000,00 zł -&gt; 7% to koszty pośrednie (wyd. kw.): 560 000,00 zł -&gt; *0,95: 532 000,00 zł (dofinansowanie)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3DBD82A6-2780-623D-3232-CF1F65B8AB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3" name="Obraz 2" descr="Obraz przedstawiający zakładkę Koszty pośrednie z Systemu CST2021 z opisem, że dla Stanu realizacji należy wpisać tylko Stawka ryczałtowa.">
            <a:extLst>
              <a:ext uri="{FF2B5EF4-FFF2-40B4-BE49-F238E27FC236}">
                <a16:creationId xmlns:a16="http://schemas.microsoft.com/office/drawing/2014/main" id="{519004F8-02A8-4673-8CD3-C888DFC85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1295669"/>
            <a:ext cx="2413714" cy="13473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F7E13CB-7F03-B1DF-B65B-2EEF396A2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0" y="4601179"/>
            <a:ext cx="8186737" cy="3714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F171272-F1D8-C023-E871-F0DF2B11B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98" y="4972655"/>
            <a:ext cx="8191500" cy="43926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8E3063A1-AB76-C83E-FCD8-241CED517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85" y="5411914"/>
            <a:ext cx="8162925" cy="39052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3FFFEA76-63EC-67B6-A94E-206DC4029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00" y="3661748"/>
            <a:ext cx="8187797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4CED-4346-F3CD-B2B0-0E5805E5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50748C1-599D-99D6-AED0-37BEFBEE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29" y="829325"/>
            <a:ext cx="7135725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Wniosek o płatność </a:t>
            </a:r>
            <a:r>
              <a:rPr lang="pl-PL" sz="3100" dirty="0"/>
              <a:t>- </a:t>
            </a:r>
            <a:r>
              <a:rPr lang="pl-PL" sz="3100" cap="none" dirty="0"/>
              <a:t>koszty pośrednie - weryfikacja</a:t>
            </a:r>
            <a:endParaRPr lang="en-US" sz="31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DE122F8-37BD-46AC-E838-14C230092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C0B3AF2-3798-05E5-77CB-4B61A3F9285A}"/>
              </a:ext>
            </a:extLst>
          </p:cNvPr>
          <p:cNvSpPr txBox="1"/>
          <p:nvPr/>
        </p:nvSpPr>
        <p:spPr>
          <a:xfrm>
            <a:off x="4408854" y="1878456"/>
            <a:ext cx="6858000" cy="432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Brak weryfikacji dokumentów księgowych, faktur i zamówień publicznych </a:t>
            </a:r>
          </a:p>
          <a:p>
            <a:pPr lvl="0"/>
            <a:endParaRPr lang="pl-PL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Weryfikacja podwójnego finansowania – </a:t>
            </a:r>
            <a:r>
              <a:rPr lang="pl-PL" u="sng" dirty="0">
                <a:solidFill>
                  <a:schemeClr val="bg1"/>
                </a:solidFill>
              </a:rPr>
              <a:t>weryfikacja kosztów bezpośrednich</a:t>
            </a:r>
            <a:r>
              <a:rPr lang="pl-PL" dirty="0">
                <a:solidFill>
                  <a:schemeClr val="bg1"/>
                </a:solidFill>
              </a:rPr>
              <a:t>, czy nie obejmują kosztów pośrednich</a:t>
            </a:r>
          </a:p>
          <a:p>
            <a:pPr lvl="0"/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solidFill>
                  <a:schemeClr val="bg1"/>
                </a:solidFill>
              </a:rPr>
              <a:t>Weryfikacja kosztów bezpośrednich</a:t>
            </a:r>
            <a:r>
              <a:rPr lang="pl-PL" dirty="0">
                <a:solidFill>
                  <a:schemeClr val="bg1"/>
                </a:solidFill>
              </a:rPr>
              <a:t>, od których liczona jest stawka ryczałtowa, czy zostały poprawnie rozliczone/poniesione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Weryfikacja poprawności zastosowania stawki ryczałtowej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(7% kosztów bezpośrednich)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53A48416-30EC-7AA7-0DB8-BCD358A258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237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DEB5-40E3-7AB8-67BE-0830FEFB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7B63076-317E-E6EF-4F8D-DE6EE769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29" y="829325"/>
            <a:ext cx="7135725" cy="93268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z="3200" cap="none" dirty="0"/>
              <a:t>Zasady horyzontalne równościowe obowiązujące w nowej perspektywie 2021- 2027</a:t>
            </a:r>
            <a:endParaRPr lang="en-US" sz="32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0497745-1DD4-F369-1D75-AEED3598FB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BF32DED-8EBE-F835-E491-1B50B1B48FDC}"/>
              </a:ext>
            </a:extLst>
          </p:cNvPr>
          <p:cNvSpPr txBox="1"/>
          <p:nvPr/>
        </p:nvSpPr>
        <p:spPr>
          <a:xfrm>
            <a:off x="4131129" y="2553922"/>
            <a:ext cx="6858000" cy="3474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Zasada równości kobiet i mężczyzn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Zasada równości szans i niedyskryminacji, </a:t>
            </a:r>
          </a:p>
          <a:p>
            <a:r>
              <a:rPr lang="pl-PL" dirty="0">
                <a:solidFill>
                  <a:schemeClr val="bg1"/>
                </a:solidFill>
              </a:rPr>
              <a:t>w tym dostępności dla osób niepełnosprawnych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Stosowanie Karty praw podstawowych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Wdrożenia i stosowanie Konwencji o prawach osób niepełnosprawnych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5B397BE-B8DE-C51C-6817-FA8BF4CEC8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2110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1E1A1-663C-9881-44C6-E16D940D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5FE61E0-099B-AD1E-CC03-855C06CF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28" y="320036"/>
            <a:ext cx="7135725" cy="775433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z="3200" cap="none" dirty="0"/>
              <a:t>Gdzie szukać informacji?</a:t>
            </a:r>
            <a:br>
              <a:rPr lang="pl-PL" sz="3200" cap="none" dirty="0"/>
            </a:br>
            <a:r>
              <a:rPr lang="pl-PL" sz="3200" cap="none" dirty="0"/>
              <a:t>      </a:t>
            </a:r>
            <a:endParaRPr lang="en-US" sz="28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2A371AA-3437-3178-2288-1076C3EF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58F5B8B2-B231-868A-3513-5857279961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93D94A-2651-0D64-C10B-73DB214F6F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25" y="833680"/>
            <a:ext cx="4284625" cy="2272221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CC23986D-FB96-B6AC-ED0C-DD73F6DEA5F6}"/>
              </a:ext>
            </a:extLst>
          </p:cNvPr>
          <p:cNvSpPr/>
          <p:nvPr/>
        </p:nvSpPr>
        <p:spPr>
          <a:xfrm>
            <a:off x="6934391" y="2382797"/>
            <a:ext cx="941560" cy="443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C149446-765E-0976-E521-CCC3D90D41E5}"/>
              </a:ext>
            </a:extLst>
          </p:cNvPr>
          <p:cNvSpPr txBox="1"/>
          <p:nvPr/>
        </p:nvSpPr>
        <p:spPr>
          <a:xfrm>
            <a:off x="3827279" y="3429000"/>
            <a:ext cx="7297092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schemeClr val="bg1"/>
                </a:solidFill>
              </a:rPr>
              <a:t>Wytyczne dotyczące realizacji zasad równościowych w ramach funduszy unijnych na lata 2021–2027</a:t>
            </a:r>
          </a:p>
          <a:p>
            <a:pPr marL="285750" marR="0" lvl="0" indent="-28575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schemeClr val="bg1"/>
                </a:solidFill>
              </a:rPr>
              <a:t>„Poradnik w zakresie stosowania zasad równościowych oraz przestrzegania warunków podstawowych w Programie Fundusze Europejskie na Infrastrukturę, Klimat, Środowisko 2021-2027” </a:t>
            </a:r>
            <a:r>
              <a:rPr lang="pl-P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https://www.feniks.gov.pl/media/145346/20241213_Poradnik_rownosciowy_FEnIKS.pdf</a:t>
            </a:r>
            <a:endParaRPr lang="pl-PL" dirty="0">
              <a:solidFill>
                <a:schemeClr val="bg1"/>
              </a:solidFill>
            </a:endParaRPr>
          </a:p>
          <a:p>
            <a:pPr marR="0" lvl="0" algn="l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tabLst/>
              <a:defRPr/>
            </a:pPr>
            <a:endParaRPr lang="pl-PL" dirty="0">
              <a:solidFill>
                <a:schemeClr val="bg1"/>
              </a:solidFill>
            </a:endParaRPr>
          </a:p>
          <a:p>
            <a:pPr algn="ctr"/>
            <a:endParaRPr lang="pl-PL" sz="1100" b="1" dirty="0">
              <a:solidFill>
                <a:schemeClr val="accent6"/>
              </a:solidFill>
              <a:latin typeface="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5A33366-FFAB-A3B5-B33E-FEF8D22DA409}"/>
              </a:ext>
            </a:extLst>
          </p:cNvPr>
          <p:cNvSpPr txBox="1"/>
          <p:nvPr/>
        </p:nvSpPr>
        <p:spPr>
          <a:xfrm>
            <a:off x="3622595" y="1559553"/>
            <a:ext cx="37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240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j-ea"/>
                <a:cs typeface="Poppins" pitchFamily="2" charset="77"/>
              </a:rPr>
              <a:t>https://www.feniks.gov.pl</a:t>
            </a:r>
            <a:endParaRPr lang="pl-PL" sz="2400" dirty="0">
              <a:solidFill>
                <a:schemeClr val="accent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88301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60C0E-E616-8195-45AB-4B0622BE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C0E9270-C96C-19E7-CDE6-859B5F7A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29" y="231796"/>
            <a:ext cx="7135725" cy="93268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z="2800" cap="none" dirty="0"/>
              <a:t>Sposób raportowania wypełniania równościowych zasad horyzontalnych we wnioskach o płatność</a:t>
            </a:r>
            <a:endParaRPr lang="en-US" sz="28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C475A7-80AC-1FEA-018A-FFFBC27FB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5F1382D-F9C8-26AE-9B02-501ACA5B646B}"/>
              </a:ext>
            </a:extLst>
          </p:cNvPr>
          <p:cNvSpPr txBox="1"/>
          <p:nvPr/>
        </p:nvSpPr>
        <p:spPr>
          <a:xfrm>
            <a:off x="4131129" y="1520982"/>
            <a:ext cx="7710804" cy="45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>
                <a:solidFill>
                  <a:schemeClr val="bg1"/>
                </a:solidFill>
              </a:rPr>
              <a:t>W każdym wniosku o płatność </a:t>
            </a:r>
            <a:r>
              <a:rPr lang="pl-PL" dirty="0">
                <a:solidFill>
                  <a:schemeClr val="bg1"/>
                </a:solidFill>
              </a:rPr>
              <a:t>należy zawrzeć informacje dotyczące stosowania i wypełniania zasad równościowych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Opis podejmowanych działań można umieścić w zakładce „Postęp finansowy” w zakresie poszczególnych zadań w następujących obszarach: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Działania inwestycyjne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Działania informacyjno- promocyjne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bg1"/>
                </a:solidFill>
              </a:rPr>
              <a:t>Oświadczenie dotyczące zasad równości  </a:t>
            </a:r>
            <a:r>
              <a:rPr lang="pl-PL" dirty="0">
                <a:solidFill>
                  <a:schemeClr val="bg1"/>
                </a:solidFill>
              </a:rPr>
              <a:t>załączane do każdego wniosku o płatność.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 przypadku podjęcia przez Beneficjenta projektu w danym okresie sprawozdawczym działań w ramach zarządzania projektem, potwierdzających wypełnienie obowiązku respektowania zasad równościowych, należy opisać je w bloku „Oświadczenia”, sekcja „Polityki wspólnotowe” wniosku o płatność w SL2021- zgodnie z Instrukcji użytkownika SL2021 – obszar wniosku o płatność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2028C1BC-E05F-1401-B26A-F3A853219C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3203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C1BD-7A5E-30B8-2D3A-E19A10ED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FD34CE7-30F6-D50B-051E-6794CDC7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504" y="280685"/>
            <a:ext cx="7135725" cy="93268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z="2400" cap="none" dirty="0"/>
              <a:t>Wniosek o płatność  - oświadczenie Zasady równości</a:t>
            </a:r>
            <a:endParaRPr lang="en-US" sz="24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DCA2F43-454E-1695-085A-D2D68FB989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DB9C25D4-ADA1-25C8-75FB-5AF7A74C1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1FE8F6E-572E-CC37-5FE1-884ACDEA12BB}"/>
              </a:ext>
            </a:extLst>
          </p:cNvPr>
          <p:cNvSpPr txBox="1"/>
          <p:nvPr/>
        </p:nvSpPr>
        <p:spPr>
          <a:xfrm>
            <a:off x="5177028" y="789386"/>
            <a:ext cx="5279723" cy="563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W związku ze złożeniem wniosku o płatność nr………………………………………………………………………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</a:rPr>
              <a:t>w ramach umowy o dofinansowanie nr …………………………………………………. z dnia ……………………. projektu pn. …………………………………………...…………………………………………………………………………………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</a:rPr>
              <a:t>(dalej: Projekt) w ramach działania FENX.01.03 Gospodarka wodno‐ściekowa, priorytetu FENX.01 Wsparcie sektorów energetyka i środowisko z Funduszu Spójności, programu Fundusze Europejskie na Infrastrukturę, Klimat, Środowisko 2021-2027, niniejszym oświadczam, że: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bg1"/>
                </a:solidFill>
              </a:rPr>
              <a:t>Beneficjent projektu nie narusza postanowień Wytycznych dotyczących realizacji zasad równościowych w ramach funduszy unijnych na lata 2021-2027 oraz postanowień </a:t>
            </a:r>
            <a:r>
              <a:rPr lang="pl-PL" sz="1200" dirty="0" err="1">
                <a:solidFill>
                  <a:schemeClr val="bg1"/>
                </a:solidFill>
              </a:rPr>
              <a:t>UoD</a:t>
            </a:r>
            <a:r>
              <a:rPr lang="pl-PL" sz="1200" dirty="0">
                <a:solidFill>
                  <a:schemeClr val="bg1"/>
                </a:solidFill>
              </a:rPr>
              <a:t>, które dotyczą tych kwestii.</a:t>
            </a:r>
          </a:p>
          <a:p>
            <a:pPr marL="228600" indent="-228600">
              <a:buFont typeface="+mj-lt"/>
              <a:buAutoNum type="arabicPeriod"/>
            </a:pPr>
            <a:endParaRPr lang="pl-PL" sz="12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bg1"/>
                </a:solidFill>
              </a:rPr>
              <a:t>Projekt jest realizowany zgodnie z zasadą równości szans i niedyskryminacji, w tym dostępności dla osób z niepełnosprawnościami w sposób zadeklarowany we wniosku o dofinansowanie. </a:t>
            </a:r>
          </a:p>
          <a:p>
            <a:pPr marL="228600" indent="-228600">
              <a:buFont typeface="+mj-lt"/>
              <a:buAutoNum type="arabicPeriod"/>
            </a:pPr>
            <a:endParaRPr lang="pl-PL" sz="12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bg1"/>
                </a:solidFill>
              </a:rPr>
              <a:t>Projekt jest realizowany zgodnie z zasadą równości kobiet i mężczyzn, w której kobietom i mężczyznom przypisuje się taką samą wartość społeczną, równe prawa i równe obowiązki.</a:t>
            </a:r>
          </a:p>
          <a:p>
            <a:pPr marL="228600" indent="-228600">
              <a:buFont typeface="+mj-lt"/>
              <a:buAutoNum type="arabicPeriod"/>
            </a:pPr>
            <a:endParaRPr lang="pl-PL" sz="12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bg1"/>
                </a:solidFill>
              </a:rPr>
              <a:t>Beneficjent projektu nie narusza postanowień Karty Praw Podstawowych Unii Europejskiej z dnia 26 października 2012 r. (KPP) oraz Konwencji o Prawach Osób Niepełnosprawnych z dnia 13 grudnia 2006 r. (KPON).</a:t>
            </a:r>
          </a:p>
          <a:p>
            <a:pPr marL="228600" indent="-228600">
              <a:buFont typeface="+mj-lt"/>
              <a:buAutoNum type="arabicPeriod"/>
            </a:pPr>
            <a:endParaRPr lang="pl-PL" sz="12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bg1"/>
                </a:solidFill>
              </a:rPr>
              <a:t>na terenie … , którą reprezentuję/od której zależny lub przez nią kontrolowany jest podmiot, który reprezentuję , nie obowiązują żadne ustanowione przez organy tej jednostki samorządu terytorialnego dyskryminujące akty prawa miejscowego lub inne podjęte dyskryminujące uchwały.</a:t>
            </a:r>
          </a:p>
        </p:txBody>
      </p:sp>
    </p:spTree>
    <p:extLst>
      <p:ext uri="{BB962C8B-B14F-4D97-AF65-F5344CB8AC3E}">
        <p14:creationId xmlns:p14="http://schemas.microsoft.com/office/powerpoint/2010/main" val="312849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9048-A6FD-397B-0309-5EAF9A8C4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165ADE-8827-CC65-8094-F67548AF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29" y="829325"/>
            <a:ext cx="7135725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cap="none" dirty="0"/>
              <a:t>Opis  działań dotyczących równości, dostępności, KPP i KPON we wnioskach o płatność </a:t>
            </a:r>
            <a:endParaRPr lang="en-US" sz="31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1C872EA-0CE0-3512-2828-E99DBDE5B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5AB5C2E-2D93-35B6-948D-738A19C1299F}"/>
              </a:ext>
            </a:extLst>
          </p:cNvPr>
          <p:cNvSpPr txBox="1"/>
          <p:nvPr/>
        </p:nvSpPr>
        <p:spPr>
          <a:xfrm>
            <a:off x="4131129" y="2237684"/>
            <a:ext cx="6858000" cy="347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Beneficjent powinien wskazać, które ze zrealizowanych działań wpłynęły na realizacje równościowych zasad horyzontalnych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Opisać działania równościowe związane z zarządzaniem projektem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Być gotowym do przesłania dokumentacji potwierdzającej realizację zasad równościowych (regulaminy, zdjęcia, </a:t>
            </a:r>
            <a:r>
              <a:rPr lang="pl-PL" dirty="0" err="1">
                <a:solidFill>
                  <a:schemeClr val="bg1"/>
                </a:solidFill>
              </a:rPr>
              <a:t>screeny</a:t>
            </a:r>
            <a:r>
              <a:rPr lang="pl-PL" dirty="0">
                <a:solidFill>
                  <a:schemeClr val="bg1"/>
                </a:solidFill>
              </a:rPr>
              <a:t> itp.)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Wyjaśnić rozbieżności pomiędzy wnioskiem o dofinansowanie, a informacjami zawartymi we wniosku o płatność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6C81A03B-60B7-FC5B-6E31-82121D8910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860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93225-FA14-F7B4-E4A6-C646C190E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96A55CD-6FF4-612C-90AD-241D511C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29" y="829325"/>
            <a:ext cx="7592925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cap="none" dirty="0"/>
              <a:t>Działania dotyczące zasad równościowych – opisy - przykłady</a:t>
            </a:r>
            <a:endParaRPr lang="en-US" sz="31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98D5E53-5ED8-BC3A-3398-6A133C57C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406E68C-1E48-F6A6-8F2B-4B2BD5B6E5DC}"/>
              </a:ext>
            </a:extLst>
          </p:cNvPr>
          <p:cNvSpPr txBox="1"/>
          <p:nvPr/>
        </p:nvSpPr>
        <p:spPr>
          <a:xfrm>
            <a:off x="4131129" y="2237684"/>
            <a:ext cx="6858000" cy="347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bg1"/>
                </a:solidFill>
              </a:rPr>
              <a:t>Działania inwestycyjne </a:t>
            </a:r>
          </a:p>
          <a:p>
            <a:r>
              <a:rPr lang="pl-PL" dirty="0">
                <a:solidFill>
                  <a:schemeClr val="bg1"/>
                </a:solidFill>
              </a:rPr>
              <a:t>„Zakupiono i zainstalowano na klatce schodowej stanowiącej główny dostęp do budynku podnośnik dla osób z niepełnosprawnościami. Podnośnik spełnia wszystkie normy i posiada wszystkie niezbędne certyfikaty.”</a:t>
            </a:r>
          </a:p>
          <a:p>
            <a:pPr lvl="0">
              <a:buClr>
                <a:srgbClr val="003399"/>
              </a:buClr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bg1"/>
                </a:solidFill>
              </a:rPr>
              <a:t>Działania </a:t>
            </a:r>
            <a:r>
              <a:rPr lang="pl-PL" sz="2600" dirty="0" err="1">
                <a:solidFill>
                  <a:schemeClr val="bg1"/>
                </a:solidFill>
              </a:rPr>
              <a:t>informacyjno</a:t>
            </a:r>
            <a:r>
              <a:rPr lang="pl-PL" sz="2600" dirty="0">
                <a:solidFill>
                  <a:schemeClr val="bg1"/>
                </a:solidFill>
              </a:rPr>
              <a:t> - promocyjne</a:t>
            </a:r>
          </a:p>
          <a:p>
            <a:pPr lvl="0">
              <a:buClr>
                <a:srgbClr val="003399"/>
              </a:buClr>
            </a:pPr>
            <a:r>
              <a:rPr lang="pl-PL" dirty="0">
                <a:solidFill>
                  <a:schemeClr val="bg1"/>
                </a:solidFill>
              </a:rPr>
              <a:t>„Wykonawca podstrony internetowej został zobowiązany w umowie do przestrzegania zasad równości kobiet i mężczyzn, poprzez używanie języka równościowego (</a:t>
            </a:r>
            <a:r>
              <a:rPr lang="pl-PL" dirty="0" err="1">
                <a:solidFill>
                  <a:schemeClr val="bg1"/>
                </a:solidFill>
              </a:rPr>
              <a:t>feminatywy</a:t>
            </a:r>
            <a:r>
              <a:rPr lang="pl-PL" dirty="0">
                <a:solidFill>
                  <a:schemeClr val="bg1"/>
                </a:solidFill>
              </a:rPr>
              <a:t>) oraz wizerunku kobiet i mężczyzn, dziewcząt i chłopców w aktywnych, pozytywnych, równorzędnych rolach. Zgodnie z podpisana umową wszelkie informacje będą wolne od sformułowań dyskryminujących czy stereotypów. Podstrona internetowa informująca o projekcie będzie wykonana w standardzie WCAG 2.1, co zapewni zgodność tego projektu ze standardem dostępności cyfrowej oraz wymogami artykułu 9 KPON – Dostępność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7F08ECAD-CD9B-74A8-04E8-85A23FD06E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5827A1B-0AA1-269B-DE74-AE7D632724DC}"/>
              </a:ext>
            </a:extLst>
          </p:cNvPr>
          <p:cNvSpPr txBox="1"/>
          <p:nvPr/>
        </p:nvSpPr>
        <p:spPr>
          <a:xfrm>
            <a:off x="3583461" y="5590506"/>
            <a:ext cx="8367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/>
                </a:solidFill>
              </a:rPr>
              <a:t>Opis przykładów -  źródło: materiały ze szkolenia pn. „Dostępność i równość w 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Programie Fundusze Europejskie dla Polski Wschodniej 2021-2027”, autor: Ingrid </a:t>
            </a:r>
            <a:r>
              <a:rPr lang="pl-PL" sz="1100" dirty="0" err="1">
                <a:solidFill>
                  <a:schemeClr val="bg1"/>
                </a:solidFill>
              </a:rPr>
              <a:t>Szrajer</a:t>
            </a:r>
            <a:endParaRPr lang="pl-PL" sz="1100" dirty="0">
              <a:solidFill>
                <a:schemeClr val="bg1"/>
              </a:solidFill>
            </a:endParaRP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40758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33E8-348B-FD1F-EE78-0ABECEC8B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52C989-D557-14C6-3CC4-E8F9731C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447" y="478321"/>
            <a:ext cx="7592925" cy="66468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Przykłady: Ogłoszenie rekrutacyjne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3D8D370-3777-1214-5D1C-F26D5068A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7EB9ECA-ACF7-CA9D-317B-E83435DC1276}"/>
              </a:ext>
            </a:extLst>
          </p:cNvPr>
          <p:cNvSpPr txBox="1"/>
          <p:nvPr/>
        </p:nvSpPr>
        <p:spPr>
          <a:xfrm>
            <a:off x="4131129" y="2237684"/>
            <a:ext cx="6858000" cy="347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5206DC68-54F7-9D83-8A59-FF1B32A5F8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5" name="Obraz 4" descr="Obraz zawierający ubrania, osoba, Ludzka twarz, Kask&#10;&#10;Zawartość wygenerowana przez AI może być niepoprawna.">
            <a:extLst>
              <a:ext uri="{FF2B5EF4-FFF2-40B4-BE49-F238E27FC236}">
                <a16:creationId xmlns:a16="http://schemas.microsoft.com/office/drawing/2014/main" id="{1B428756-4067-518C-F7F5-2AE53F5677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80" y="3974470"/>
            <a:ext cx="5137088" cy="2072549"/>
          </a:xfrm>
          <a:prstGeom prst="rect">
            <a:avLst/>
          </a:prstGeom>
        </p:spPr>
      </p:pic>
      <p:pic>
        <p:nvPicPr>
          <p:cNvPr id="12" name="Obraz 11" descr="Obraz zawierający ubrania, osoba, Kask, Niebieskie kołnierzyki&#10;&#10;Zawartość wygenerowana przez AI może być niepoprawna.">
            <a:extLst>
              <a:ext uri="{FF2B5EF4-FFF2-40B4-BE49-F238E27FC236}">
                <a16:creationId xmlns:a16="http://schemas.microsoft.com/office/drawing/2014/main" id="{B4FD72A0-7DD8-4A9D-5289-364AFA62AF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08" y="1303699"/>
            <a:ext cx="3346764" cy="2510073"/>
          </a:xfrm>
          <a:prstGeom prst="rect">
            <a:avLst/>
          </a:prstGeom>
        </p:spPr>
      </p:pic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2847D189-0D27-E452-B64D-97BE72EF3F73}"/>
              </a:ext>
            </a:extLst>
          </p:cNvPr>
          <p:cNvCxnSpPr>
            <a:cxnSpLocks/>
          </p:cNvCxnSpPr>
          <p:nvPr/>
        </p:nvCxnSpPr>
        <p:spPr>
          <a:xfrm>
            <a:off x="6754371" y="2558735"/>
            <a:ext cx="914885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E816D3AB-5489-1573-C423-05561D1A9136}"/>
              </a:ext>
            </a:extLst>
          </p:cNvPr>
          <p:cNvCxnSpPr/>
          <p:nvPr/>
        </p:nvCxnSpPr>
        <p:spPr>
          <a:xfrm>
            <a:off x="5758004" y="2969537"/>
            <a:ext cx="0" cy="778598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D9E138C-72E0-A668-FB24-31B5E1A6E85C}"/>
              </a:ext>
            </a:extLst>
          </p:cNvPr>
          <p:cNvSpPr txBox="1"/>
          <p:nvPr/>
        </p:nvSpPr>
        <p:spPr>
          <a:xfrm>
            <a:off x="3414402" y="2035316"/>
            <a:ext cx="325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spc="50" dirty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rPr>
              <a:t>Konsultant/</a:t>
            </a:r>
          </a:p>
          <a:p>
            <a:pPr algn="ctr"/>
            <a:r>
              <a:rPr lang="pl-PL" sz="2400" b="1" spc="50" dirty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rPr>
              <a:t>konsultantka/inżynier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C753B81-D86F-9284-88E5-667802B4CA8C}"/>
              </a:ext>
            </a:extLst>
          </p:cNvPr>
          <p:cNvSpPr txBox="1"/>
          <p:nvPr/>
        </p:nvSpPr>
        <p:spPr>
          <a:xfrm>
            <a:off x="9189268" y="3824663"/>
            <a:ext cx="2064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accent6"/>
                </a:solidFill>
                <a:latin typeface=""/>
              </a:rPr>
              <a:t>Źródło: www.wtrakcie.com.pl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A4A1EB2-AA1E-B23C-00F5-9D0127276B47}"/>
              </a:ext>
            </a:extLst>
          </p:cNvPr>
          <p:cNvSpPr txBox="1"/>
          <p:nvPr/>
        </p:nvSpPr>
        <p:spPr>
          <a:xfrm>
            <a:off x="7348211" y="6036050"/>
            <a:ext cx="2136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chemeClr val="accent6"/>
                </a:solidFill>
                <a:latin typeface=""/>
              </a:rPr>
              <a:t>Źródło: www.warbud.pl </a:t>
            </a:r>
          </a:p>
        </p:txBody>
      </p:sp>
    </p:spTree>
    <p:extLst>
      <p:ext uri="{BB962C8B-B14F-4D97-AF65-F5344CB8AC3E}">
        <p14:creationId xmlns:p14="http://schemas.microsoft.com/office/powerpoint/2010/main" val="51876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Aplikacja SL2021-Projekty  </a:t>
            </a:r>
            <a:r>
              <a:rPr lang="pl-PL" cap="none" dirty="0"/>
              <a:t>przydatne adresy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284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sym typeface="Source Sans Pro Semibold"/>
              </a:rPr>
              <a:t>Wnioski o płatność należy składać </a:t>
            </a:r>
            <a:r>
              <a:rPr lang="pl-PL" b="1" dirty="0">
                <a:solidFill>
                  <a:schemeClr val="bg1"/>
                </a:solidFill>
                <a:sym typeface="Source Sans Pro Semibold"/>
              </a:rPr>
              <a:t>wyłącznie w postaci elektronicznej </a:t>
            </a:r>
            <a:r>
              <a:rPr lang="pl-PL" dirty="0">
                <a:solidFill>
                  <a:schemeClr val="bg1"/>
                </a:solidFill>
                <a:sym typeface="Source Sans Pro Semibold"/>
              </a:rPr>
              <a:t>za pośrednictwem aplikacji SL2021- Projekty (jest to część </a:t>
            </a:r>
            <a:r>
              <a:rPr lang="pl-PL" dirty="0">
                <a:solidFill>
                  <a:schemeClr val="bg1"/>
                </a:solidFill>
              </a:rPr>
              <a:t>Centralnego Systemu Teleinformatycznego CST2021</a:t>
            </a:r>
            <a:r>
              <a:rPr lang="pl-PL" dirty="0">
                <a:solidFill>
                  <a:schemeClr val="bg1"/>
                </a:solidFill>
                <a:sym typeface="Source Sans Pro Semibold"/>
              </a:rPr>
              <a:t>) dostępnej pod </a:t>
            </a:r>
            <a:r>
              <a:rPr lang="pl-PL" dirty="0">
                <a:sym typeface="Source Sans Pro Semibold"/>
              </a:rPr>
              <a:t>adresem: </a:t>
            </a:r>
          </a:p>
          <a:p>
            <a:pPr algn="ctr"/>
            <a:r>
              <a:rPr lang="pl-PL" dirty="0">
                <a:solidFill>
                  <a:schemeClr val="bg1"/>
                </a:solidFill>
                <a:sym typeface="Source Sans Pro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https://cst2021.gov.pl/</a:t>
            </a:r>
            <a:r>
              <a:rPr lang="pl-PL" dirty="0">
                <a:solidFill>
                  <a:schemeClr val="bg1"/>
                </a:solidFill>
                <a:sym typeface="Source Sans Pro Semibold"/>
              </a:rPr>
              <a:t> </a:t>
            </a:r>
          </a:p>
          <a:p>
            <a:pPr algn="ctr"/>
            <a:endParaRPr lang="pl-PL" dirty="0">
              <a:solidFill>
                <a:schemeClr val="bg1"/>
              </a:solidFill>
              <a:sym typeface="Source Sans Pro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sym typeface="Source Sans Pro Semibold"/>
              </a:rPr>
              <a:t>Instrukcje interaktywne w formie prezentacji dostępne są na stronie:</a:t>
            </a:r>
          </a:p>
          <a:p>
            <a:pPr algn="ctr"/>
            <a:r>
              <a:rPr lang="pl-PL" u="sng" dirty="0">
                <a:solidFill>
                  <a:schemeClr val="bg1"/>
                </a:solidFill>
                <a:hlinkClick r:id="rId5" tooltip="Uwaga! Otwiera się w nowym oknie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https://instrukcje.cst2021.gov.pl</a:t>
            </a:r>
            <a:endParaRPr lang="pl-PL" dirty="0">
              <a:solidFill>
                <a:schemeClr val="bg1"/>
              </a:solidFill>
              <a:sym typeface="Source Sans Pro Semibold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AF54-6133-56CE-717A-5BA0EE46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F70C380-FE8C-D8BA-343E-FED982C3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29" y="313278"/>
            <a:ext cx="7592925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Przykłady c.d. (1)</a:t>
            </a:r>
            <a:endParaRPr lang="en-US" sz="31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74F4FAD-FBC1-40E4-6132-9170D9409A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EAC85FB-7938-0E78-39A0-4493D7792D5B}"/>
              </a:ext>
            </a:extLst>
          </p:cNvPr>
          <p:cNvSpPr txBox="1"/>
          <p:nvPr/>
        </p:nvSpPr>
        <p:spPr>
          <a:xfrm>
            <a:off x="4131129" y="1059256"/>
            <a:ext cx="7592924" cy="4655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Działania szkoleniowe, edukacyjne</a:t>
            </a:r>
          </a:p>
          <a:p>
            <a:r>
              <a:rPr lang="pl-PL" dirty="0">
                <a:solidFill>
                  <a:schemeClr val="bg1"/>
                </a:solidFill>
              </a:rPr>
              <a:t>„Zorganizowano pierwsze wydarzenie edukacyjne, które odbywały się w siedzibie Beneficjenta, w salach bez barier architektonicznych z infrastrukturą dostępna dla osób z niepełnosprawnościami (sale, toalety, parkingi, oznakowanie budynku w sposób umożliwiający samodzielną orientację). Takie działanie zapobiega jakiejkolwiek dyskryminacji, co jest zgodne z artykułem 21 Kart praw podstawowych „Niedyskryminacja” oraz artykułem 5 „Równość i niedyskryminacja” Konwencji o prawach osób niepełnosprawnych”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„Prowadzący szkolenie zostali zobowiązani w umowie z Wykonawcą do przestrzegania równości kobiet i mężczyzn, w tym dbałości o używanie języka równościowego, stosowanie przykładów z dbałością o przedstawienie wizerunku kobiet i mężczyzn, dziewcząt i chłopców w aktywnych, pozytywnych, równorzędnych rolach. W trakcie szkolenia zapewniono catering z wykorzystaniem naczyń wielorazowego użytku, co jest zgodnie z zasadą DNSH oraz art. 37 KPP Ochrona Środowiska. Karty pracy zostały wydrukowane na papierze z recyklingu”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745F5289-FB35-0737-B86D-1F2CC9CF3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71E6022-C24E-A8DA-B193-9674D0F68239}"/>
              </a:ext>
            </a:extLst>
          </p:cNvPr>
          <p:cNvSpPr txBox="1"/>
          <p:nvPr/>
        </p:nvSpPr>
        <p:spPr>
          <a:xfrm>
            <a:off x="3673929" y="5595343"/>
            <a:ext cx="8367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/>
                </a:solidFill>
              </a:rPr>
              <a:t>Opis przykładów -  źródło: materiały ze szkolenia pn. „Dostępność i równość w 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Programie Fundusze Europejskie dla Polski Wschodniej 2021-2027”, autor: Ingrid </a:t>
            </a:r>
            <a:r>
              <a:rPr lang="pl-PL" sz="1100" dirty="0" err="1">
                <a:solidFill>
                  <a:schemeClr val="bg1"/>
                </a:solidFill>
              </a:rPr>
              <a:t>Szrajer</a:t>
            </a:r>
            <a:endParaRPr lang="pl-PL" sz="1100" dirty="0">
              <a:solidFill>
                <a:schemeClr val="bg1"/>
              </a:solidFill>
            </a:endParaRP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48625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3FCC-34A3-7B97-2829-B74672524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C65306E-F2DE-08FF-A430-15E1DA7D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29" y="829325"/>
            <a:ext cx="7592925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Przykłady c.d. (2)</a:t>
            </a:r>
            <a:endParaRPr lang="en-US" sz="31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DE6CD43-FB25-91AE-1C85-13F729C9E0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4A1BE70-D109-DBC2-0E3F-2735D3F123C7}"/>
              </a:ext>
            </a:extLst>
          </p:cNvPr>
          <p:cNvSpPr txBox="1"/>
          <p:nvPr/>
        </p:nvSpPr>
        <p:spPr>
          <a:xfrm>
            <a:off x="4131129" y="1937442"/>
            <a:ext cx="7592924" cy="3777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Zarządzanie projektem </a:t>
            </a:r>
          </a:p>
          <a:p>
            <a:r>
              <a:rPr lang="pl-PL" dirty="0">
                <a:solidFill>
                  <a:schemeClr val="bg1"/>
                </a:solidFill>
              </a:rPr>
              <a:t>„Zgodnie z zapisami wniosku o dofinansowanie członkowie i członkinie  zespołu projektowego korzystają z elastycznych form zatrudnienia, w tym możliwości pracy zdalnej i elastycznych godzin rozpoczynania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i kończenia pracy, dzięki czemu lepiej godzą życie zawodowe i prywatne. Takie rozwiązanie wpisuje się w Artykuł 33 KPP – Życie rodzinne i zawodowe”.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CA2AD39A-006A-7897-7B81-C7B339ECA0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B8BDCBE-46D9-F7E0-BC53-8625A3477B5A}"/>
              </a:ext>
            </a:extLst>
          </p:cNvPr>
          <p:cNvSpPr txBox="1"/>
          <p:nvPr/>
        </p:nvSpPr>
        <p:spPr>
          <a:xfrm>
            <a:off x="3583461" y="5459541"/>
            <a:ext cx="8367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/>
                </a:solidFill>
              </a:rPr>
              <a:t>Opis przykładów -  źródło: materiały ze szkolenia pn. „Dostępność i równość w 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Programie Fundusze Europejskie dla Polski Wschodniej 2021-2027”, autor: Ingrid </a:t>
            </a:r>
            <a:r>
              <a:rPr lang="pl-PL" sz="1100" dirty="0" err="1">
                <a:solidFill>
                  <a:schemeClr val="bg1"/>
                </a:solidFill>
              </a:rPr>
              <a:t>Szrajer</a:t>
            </a:r>
            <a:endParaRPr lang="pl-PL" sz="1100" dirty="0">
              <a:solidFill>
                <a:schemeClr val="bg1"/>
              </a:solidFill>
            </a:endParaRP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17475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22CA0-1C28-2BEF-2D2E-1BB3E313E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3BD6544-C185-A72B-FF76-F65990F8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29" y="829325"/>
            <a:ext cx="7592925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Przykłady c.d. (3)</a:t>
            </a:r>
            <a:endParaRPr lang="en-US" sz="3100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5E9E780-E73D-FD1A-9428-555568F11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17A6CEB-7469-F0CA-3239-06179DEEBEB5}"/>
              </a:ext>
            </a:extLst>
          </p:cNvPr>
          <p:cNvSpPr txBox="1"/>
          <p:nvPr/>
        </p:nvSpPr>
        <p:spPr>
          <a:xfrm>
            <a:off x="4131129" y="1937442"/>
            <a:ext cx="6858000" cy="3777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Zarządzanie projektem </a:t>
            </a:r>
          </a:p>
          <a:p>
            <a:r>
              <a:rPr lang="pl-PL" dirty="0">
                <a:solidFill>
                  <a:schemeClr val="bg1"/>
                </a:solidFill>
              </a:rPr>
              <a:t>„Zgodnie z zapisami wniosku o dofinansowanie członkowie i członkinie  zespołu projektowego korzystają z elastycznych form zatrudnienia, w tym możliwości pracy zdalnej i elastycznych godzin rozpoczynania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i kończenia pracy, dzięki czemu lepiej godzą życie zawodowe i prywatne. Takie rozwiązanie wpisuje się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Artykuł 33 KPP – Życie rodzinne i zawodowe”.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E19B524C-283F-2B9A-6DDA-62EB7F68EA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0B8C0BE-4CBA-1057-E506-8E6AB440BE7D}"/>
              </a:ext>
            </a:extLst>
          </p:cNvPr>
          <p:cNvSpPr txBox="1"/>
          <p:nvPr/>
        </p:nvSpPr>
        <p:spPr>
          <a:xfrm>
            <a:off x="3583461" y="5459541"/>
            <a:ext cx="8367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/>
                </a:solidFill>
              </a:rPr>
              <a:t>Opis przykładów -  źródło: materiały ze szkolenia pn. „Dostępność i równość w 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Programie Fundusze Europejskie dla Polski Wschodniej 2021-2027”, autor: Ingrid </a:t>
            </a:r>
            <a:r>
              <a:rPr lang="pl-PL" sz="1100" dirty="0" err="1">
                <a:solidFill>
                  <a:schemeClr val="bg1"/>
                </a:solidFill>
              </a:rPr>
              <a:t>Szrajer</a:t>
            </a:r>
            <a:endParaRPr lang="pl-PL" sz="1100" dirty="0">
              <a:solidFill>
                <a:schemeClr val="bg1"/>
              </a:solidFill>
            </a:endParaRP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059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4C1D6-C2D6-A2A3-95E7-87361E03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D08B1B2-F91A-2A68-AA8B-244DBA6F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775" y="261655"/>
            <a:ext cx="6858000" cy="761387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Przydatne dokumenty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25902AB-47C5-91E8-0E6D-3DE90A3407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8ACD6AF-5673-9B31-E31A-6DE393CF3761}"/>
              </a:ext>
            </a:extLst>
          </p:cNvPr>
          <p:cNvSpPr txBox="1"/>
          <p:nvPr/>
        </p:nvSpPr>
        <p:spPr>
          <a:xfrm>
            <a:off x="4408854" y="1125470"/>
            <a:ext cx="6858000" cy="4784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Umowa o dofinansowanie !!!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Zalecenia w zakresie wzoru wniosku o płatność beneficjenta w ramach programu Fundusze Europejskie na Infrastrukturę, Klimat, Środowisko 2021-2027 </a:t>
            </a:r>
          </a:p>
          <a:p>
            <a:r>
              <a:rPr lang="pl-PL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https://www.feniks.gov.pl/media/118067/Zalecenia_do_WoP_2021_2027_FEnIKS.pdf</a:t>
            </a:r>
            <a:endParaRPr lang="pl-PL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Instrukcja użytkownika SL2021 – obszar Wnioski o płatność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Wytyczne dotyczące kwalifikowalności wydatków na lata 2021-2027</a:t>
            </a:r>
          </a:p>
          <a:p>
            <a:r>
              <a:rPr lang="pl-PL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https://www.feniks.gov.pl/media/112343/Wytyczne_dotyczace_kwalifikowalnosci_2021_2027.pdf</a:t>
            </a:r>
            <a:endParaRPr lang="pl-PL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Uproszczone metody rozliczania wydatków (</a:t>
            </a:r>
            <a:r>
              <a:rPr lang="pl-PL" sz="2000" dirty="0" err="1">
                <a:solidFill>
                  <a:schemeClr val="bg1"/>
                </a:solidFill>
              </a:rPr>
              <a:t>Simplified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Cost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Options</a:t>
            </a:r>
            <a:r>
              <a:rPr lang="pl-PL" sz="2000" dirty="0">
                <a:solidFill>
                  <a:schemeClr val="bg1"/>
                </a:solidFill>
              </a:rPr>
              <a:t> - SCO)</a:t>
            </a:r>
          </a:p>
          <a:p>
            <a:r>
              <a:rPr lang="pl-PL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https://www.funduszeeuropejskie.gov.pl/media/121645/Uproszczone_metody_rozliczania.pdf</a:t>
            </a:r>
            <a:endParaRPr lang="pl-PL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Kanał CST2021 na YouTube -  instrukcje dotyczące obsługi systemu </a:t>
            </a:r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https://www.youtube.com/@CST2021_channel/videos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8A3EE93D-D29F-F8E0-4EBB-B419F3F299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4A4EDF2-A1AC-C50E-B5DC-87980DDCA0A6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793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CB4-B0A8-973E-F286-BA35F54A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4F88D29-F3DF-31BC-30D3-E05C6AED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66" y="358545"/>
            <a:ext cx="6858000" cy="7459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Niezbędne dokumenty !!!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7992D8D-8C17-7AC6-9409-664320F44C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306B513-0EE1-5A80-E9C5-A3AD5E84550E}"/>
              </a:ext>
            </a:extLst>
          </p:cNvPr>
          <p:cNvSpPr txBox="1"/>
          <p:nvPr/>
        </p:nvSpPr>
        <p:spPr>
          <a:xfrm>
            <a:off x="4408853" y="1240326"/>
            <a:ext cx="7487399" cy="429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</a:rPr>
              <a:t>Szczegółowy Opis Priorytetów Programu </a:t>
            </a:r>
            <a:r>
              <a:rPr lang="pl-PL" sz="2200" dirty="0" err="1">
                <a:solidFill>
                  <a:schemeClr val="bg1"/>
                </a:solidFill>
              </a:rPr>
              <a:t>FENiKS</a:t>
            </a:r>
            <a:r>
              <a:rPr lang="pl-PL" sz="2200" dirty="0">
                <a:solidFill>
                  <a:schemeClr val="bg1"/>
                </a:solidFill>
              </a:rPr>
              <a:t> 2021-2027 (SZOP)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</a:rPr>
              <a:t>Regulamin wyboru projektów: </a:t>
            </a:r>
          </a:p>
          <a:p>
            <a:r>
              <a:rPr lang="pl-PL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</a:rPr>
              <a:t>Załącznik nr 8 do Regulaminu „Dodatkowe warunki dotyczące kwalifikowalności w uzupełnieniu do Wytycznych dotyczących kwalifikowalności wydatków na lata 2021-2027”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</a:rPr>
              <a:t>Załącznik 16 do </a:t>
            </a:r>
            <a:r>
              <a:rPr lang="pl-PL" sz="2200" dirty="0" err="1">
                <a:solidFill>
                  <a:schemeClr val="bg1"/>
                </a:solidFill>
              </a:rPr>
              <a:t>UoD</a:t>
            </a:r>
            <a:r>
              <a:rPr lang="pl-PL" sz="2200" dirty="0">
                <a:solidFill>
                  <a:schemeClr val="bg1"/>
                </a:solidFill>
              </a:rPr>
              <a:t> – „Katalog kosztów pośrednich”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8B81F8E-A555-9931-5314-B3A1AA1156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72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A7C1-2521-AC61-2558-055C7AE47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1813E31-BB01-3D06-8E95-A0A54595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dirty="0"/>
              <a:t>Rodzaje wniosków o płatność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772196E-716F-E54C-4C1D-36177D1092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B21D938-49FD-57FD-E2AA-C210A42303ED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sym typeface="Source Sans Pro Semibold"/>
              </a:rPr>
              <a:t>Wniosek o płatność beneficjenta może służyć do:</a:t>
            </a:r>
          </a:p>
          <a:p>
            <a:pPr marL="342900" indent="-342900">
              <a:buAutoNum type="alphaLcParenR"/>
            </a:pPr>
            <a:r>
              <a:rPr lang="pl-PL" dirty="0">
                <a:solidFill>
                  <a:schemeClr val="bg1"/>
                </a:solidFill>
                <a:sym typeface="Source Sans Pro Semibold"/>
              </a:rPr>
              <a:t>Wniosek sprawozdawczy</a:t>
            </a:r>
          </a:p>
          <a:p>
            <a:pPr marL="342900" indent="-342900">
              <a:buAutoNum type="alphaLcParenR"/>
            </a:pPr>
            <a:r>
              <a:rPr lang="pl-PL" dirty="0">
                <a:solidFill>
                  <a:schemeClr val="bg1"/>
                </a:solidFill>
                <a:sym typeface="Source Sans Pro Semibold"/>
              </a:rPr>
              <a:t>Wniosek refundacyjny</a:t>
            </a:r>
          </a:p>
          <a:p>
            <a:pPr marL="342900" indent="-342900">
              <a:buFontTx/>
              <a:buAutoNum type="alphaLcParenR"/>
            </a:pPr>
            <a:r>
              <a:rPr lang="pl-PL" dirty="0">
                <a:solidFill>
                  <a:schemeClr val="bg1"/>
                </a:solidFill>
                <a:sym typeface="Source Sans Pro Semibold"/>
              </a:rPr>
              <a:t>Wniosek o przekazanie transzy zaliczki </a:t>
            </a:r>
          </a:p>
          <a:p>
            <a:pPr marL="342900" indent="-342900">
              <a:buAutoNum type="alphaLcParenR"/>
            </a:pPr>
            <a:r>
              <a:rPr lang="pl-PL" dirty="0">
                <a:solidFill>
                  <a:schemeClr val="bg1"/>
                </a:solidFill>
                <a:sym typeface="Source Sans Pro Semibold"/>
              </a:rPr>
              <a:t>Wniosek o rozliczenia dofinansowania przekazanego beneficjentowi w ramach transz zaliczek</a:t>
            </a:r>
          </a:p>
          <a:p>
            <a:pPr marL="342900" indent="-342900">
              <a:buAutoNum type="alphaLcParenR"/>
            </a:pPr>
            <a:r>
              <a:rPr lang="pl-PL" dirty="0">
                <a:solidFill>
                  <a:schemeClr val="bg1"/>
                </a:solidFill>
                <a:sym typeface="Source Sans Pro Semibold"/>
              </a:rPr>
              <a:t>Mix wniosków</a:t>
            </a:r>
          </a:p>
          <a:p>
            <a:r>
              <a:rPr lang="pl-PL" dirty="0">
                <a:solidFill>
                  <a:schemeClr val="bg1"/>
                </a:solidFill>
                <a:sym typeface="Source Sans Pro Semibold"/>
              </a:rPr>
              <a:t>Ważne!!!</a:t>
            </a:r>
          </a:p>
          <a:p>
            <a:r>
              <a:rPr lang="pl-PL" dirty="0">
                <a:solidFill>
                  <a:schemeClr val="bg1"/>
                </a:solidFill>
                <a:sym typeface="Source Sans Pro Semibold"/>
              </a:rPr>
              <a:t>W  każdym przypadku składany wniosek o płatność służy przekazaniu informacji o postępie rzeczowym projektu, a także przekazywaniu informacji kluczowych o projekcie, w tym o stwierdzonych problemach oraz o planowanych sposobach ich rozwiązania – wniosek sprawozdawczy.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DC4724FF-2CC2-97B2-C362-4D188C0DC3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647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5DC06-9D95-A424-A3AE-97339CB5C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BB9FE54-14FA-C736-F6FD-4C6FF878B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E40CD0BB-CED5-1211-D6AB-2F6732D3DF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3" name="Obraz 2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7F15CD77-8E07-6C8E-360A-869D87EBD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7" y="651324"/>
            <a:ext cx="8145855" cy="5008942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DC038173-0D6B-5C22-E968-C1122EF110D1}"/>
              </a:ext>
            </a:extLst>
          </p:cNvPr>
          <p:cNvCxnSpPr>
            <a:cxnSpLocks/>
          </p:cNvCxnSpPr>
          <p:nvPr/>
        </p:nvCxnSpPr>
        <p:spPr>
          <a:xfrm flipV="1">
            <a:off x="3585172" y="3638349"/>
            <a:ext cx="341935" cy="182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9BDCF63-E777-5FAE-8747-4CE3B2B2119D}"/>
              </a:ext>
            </a:extLst>
          </p:cNvPr>
          <p:cNvCxnSpPr>
            <a:cxnSpLocks/>
          </p:cNvCxnSpPr>
          <p:nvPr/>
        </p:nvCxnSpPr>
        <p:spPr>
          <a:xfrm flipV="1">
            <a:off x="3495563" y="4152887"/>
            <a:ext cx="498107" cy="236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AB02977-1904-7543-7803-75CB97263D75}"/>
              </a:ext>
            </a:extLst>
          </p:cNvPr>
          <p:cNvCxnSpPr>
            <a:cxnSpLocks/>
          </p:cNvCxnSpPr>
          <p:nvPr/>
        </p:nvCxnSpPr>
        <p:spPr>
          <a:xfrm flipV="1">
            <a:off x="7716235" y="4152887"/>
            <a:ext cx="498107" cy="236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BC7EBF56-17DE-0EFD-0CE0-5BC4EE129BF8}"/>
              </a:ext>
            </a:extLst>
          </p:cNvPr>
          <p:cNvCxnSpPr>
            <a:cxnSpLocks/>
          </p:cNvCxnSpPr>
          <p:nvPr/>
        </p:nvCxnSpPr>
        <p:spPr>
          <a:xfrm flipV="1">
            <a:off x="7766788" y="3645321"/>
            <a:ext cx="498107" cy="236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0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3D79-8EFC-9E37-F790-69DDEE9B9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93BEC87-7E73-A067-FEA2-B00892B2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394759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Terminy – </a:t>
            </a:r>
            <a:r>
              <a:rPr lang="pl-PL" cap="none" dirty="0"/>
              <a:t>sprawozdawczość</a:t>
            </a:r>
            <a:r>
              <a:rPr lang="pl-PL" dirty="0"/>
              <a:t> 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2202AD9-7FA4-B24C-D42D-DEAE58DC9F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3E666DE-6720-2924-D587-CF1472D13C7D}"/>
              </a:ext>
            </a:extLst>
          </p:cNvPr>
          <p:cNvSpPr txBox="1"/>
          <p:nvPr/>
        </p:nvSpPr>
        <p:spPr>
          <a:xfrm>
            <a:off x="4191571" y="1327447"/>
            <a:ext cx="6858000" cy="4323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Beneficjent zobowiązany jest do składania wniosku o płatność nie rzadziej niż </a:t>
            </a:r>
            <a:r>
              <a:rPr lang="pl-PL" b="1" dirty="0">
                <a:solidFill>
                  <a:schemeClr val="bg1"/>
                </a:solidFill>
              </a:rPr>
              <a:t>raz na 3 miesiące </a:t>
            </a:r>
            <a:r>
              <a:rPr lang="pl-PL" dirty="0">
                <a:solidFill>
                  <a:schemeClr val="bg1"/>
                </a:solidFill>
              </a:rPr>
              <a:t>licząc od momentu podpisania umowy o dofinansowanie.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Wniosek o płatność beneficjenta składany jest niezależnie od tego, czy beneficjent deklaruje w nim wydatki, czy przedstawia jedynie postęp rzeczowy projektu (wówczas przedkładany jest wniosek z wypełnioną częścią dotyczącą przebiegu realizacji projektu).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Data początkowa okresu, za który składany jest pierwszy wniosek o płatność =  data okresu kwalifikowania wydatków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Data końcowa okresu, za jaki składany jest każdy wniosek powinna co do zasady pokrywać się z datą </a:t>
            </a:r>
            <a:r>
              <a:rPr lang="pl-PL" u="sng" dirty="0">
                <a:solidFill>
                  <a:schemeClr val="bg1"/>
                </a:solidFill>
              </a:rPr>
              <a:t>ostatniego dnia miesiąca kalendarzowego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9B22AC12-A57C-18BD-20FF-B518F21C00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198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22F0-A43E-83E7-E1AF-6D8BBCEF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2AEBA65-2254-59AA-3FE2-31D8E0EC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376652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Data końcowa - </a:t>
            </a:r>
            <a:r>
              <a:rPr lang="pl-PL" cap="none" dirty="0"/>
              <a:t>wyjątki</a:t>
            </a:r>
            <a:endParaRPr lang="en-US" cap="none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1310C1F-33A6-5D38-5DD3-8541021654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2CF1371-B1B0-14F7-C5CD-7976A3A8EC8A}"/>
              </a:ext>
            </a:extLst>
          </p:cNvPr>
          <p:cNvSpPr txBox="1"/>
          <p:nvPr/>
        </p:nvSpPr>
        <p:spPr>
          <a:xfrm>
            <a:off x="4227784" y="1267416"/>
            <a:ext cx="6858000" cy="4323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wniosek o płatność końcową - data nie może być późniejsza niż ostatni dzień okresu kwalifikowania wydatków określony w umowie o dofinansowanie,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wniosek, w którym wykazane są wydatki rozliczające transzę zaliczki w sytuacji, gdy z uwagi na termin na rozliczenie otrzymanej transzy zaliczki określony w umowie o dofinansowanie nie jest możliwe złożenie wniosku na koniec miesiąca,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 przypadku możliwości dołączenia do danego wniosku o płatność beneficjenta wydatku, w stosunku do którego data wystawienia dowodu księgowego mieści się w wymaganym okresie sprawozdawczym, pokrywającym się z miesiącami kalendarzowymi, ale faktycznie poniesionego w okresie od zakończenia miesiąca kalendarzowego do upływu terminu na złożenie wniosku o płatność beneficjenta do instytucji weryfikującej. Wówczas data końcowa okresu sprawozdawczego powinna pokrywać się z najpóźniejszą datą zapłaty wydatku wykazanego we wniosku,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wniosków o płatność dotyczących wydatków na zakup gruntów.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122B7E28-0AE8-3988-9565-3564049FD7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5390284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4B9AF2-5B11-48FF-A8A8-964B2D972562}">
  <ds:schemaRefs>
    <ds:schemaRef ds:uri="http://schemas.microsoft.com/office/2006/metadata/properties"/>
    <ds:schemaRef ds:uri="97730884-5bf0-4adb-963c-097f9163802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07042158-f47d-48be-ab93-8f6036e20404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2365</Words>
  <Application>Microsoft Office PowerPoint</Application>
  <PresentationFormat>Widescreen</PresentationFormat>
  <Paragraphs>208</Paragraphs>
  <Slides>33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Epic Nature</vt:lpstr>
      <vt:lpstr>Wniosek  o płatność w  działaniu:   FENX.09.01 Odbudowa infrastruktury wodno-ściekowej  FENX.10.01 Odbudowa infrastruktury do zaopatrzenia w wodę do spożycia</vt:lpstr>
      <vt:lpstr>PowerPoint Presentation</vt:lpstr>
      <vt:lpstr>Aplikacja SL2021-Projekty  przydatne adresy</vt:lpstr>
      <vt:lpstr>Przydatne dokumenty</vt:lpstr>
      <vt:lpstr>Niezbędne dokumenty !!!</vt:lpstr>
      <vt:lpstr>Rodzaje wniosków o płatność</vt:lpstr>
      <vt:lpstr>PowerPoint Presentation</vt:lpstr>
      <vt:lpstr>Terminy – sprawozdawczość </vt:lpstr>
      <vt:lpstr>Data końcowa - wyjątki</vt:lpstr>
      <vt:lpstr>Data złożenia wniosku do IW</vt:lpstr>
      <vt:lpstr>Szybki wniosek o zaliczkę  - nowa funkcja w systemie CST2021</vt:lpstr>
      <vt:lpstr>Podstawa wnioskowania o środki we wnioskach o płatność:</vt:lpstr>
      <vt:lpstr>Wniosek o płatność - bloki danych</vt:lpstr>
      <vt:lpstr>Kanał CST2021 na YouTube </vt:lpstr>
      <vt:lpstr>Wniosek o płatność   - wypełnianie wniosku</vt:lpstr>
      <vt:lpstr>Wniosek o płatność  - postęp rzeczowy </vt:lpstr>
      <vt:lpstr>Wniosek o płatność  - problemy  i planowany przebieg realizacji</vt:lpstr>
      <vt:lpstr>Wniosek o płatność - koszty pośrednie - definicja</vt:lpstr>
      <vt:lpstr>Wniosek o płatność - koszty pośrednie – katalog (zał. nr 16 do umowy o dofinansowanie)</vt:lpstr>
      <vt:lpstr>Wniosek o płatność - koszty pośrednie – katalog (zał. nr 16 do umowy o dofinansowanie) – cd.</vt:lpstr>
      <vt:lpstr>Wniosek o płatność - koszty pośrednie - CST2021</vt:lpstr>
      <vt:lpstr>Wniosek o płatność - koszty pośrednie - weryfikacja</vt:lpstr>
      <vt:lpstr>Zasady horyzontalne równościowe obowiązujące w nowej perspektywie 2021- 2027</vt:lpstr>
      <vt:lpstr>Gdzie szukać informacji?       </vt:lpstr>
      <vt:lpstr>Sposób raportowania wypełniania równościowych zasad horyzontalnych we wnioskach o płatność</vt:lpstr>
      <vt:lpstr>Wniosek o płatność  - oświadczenie Zasady równości</vt:lpstr>
      <vt:lpstr>Opis  działań dotyczących równości, dostępności, KPP i KPON we wnioskach o płatność </vt:lpstr>
      <vt:lpstr>Działania dotyczące zasad równościowych – opisy - przykłady</vt:lpstr>
      <vt:lpstr>Przykłady: Ogłoszenie rekrutacyjne</vt:lpstr>
      <vt:lpstr>Przykłady c.d. (1)</vt:lpstr>
      <vt:lpstr>Przykłady c.d. (2)</vt:lpstr>
      <vt:lpstr>Przykłady c.d. (3)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Farat Magdalena</cp:lastModifiedBy>
  <cp:revision>65</cp:revision>
  <cp:lastPrinted>2025-11-12T11:32:46Z</cp:lastPrinted>
  <dcterms:created xsi:type="dcterms:W3CDTF">2024-06-26T20:20:27Z</dcterms:created>
  <dcterms:modified xsi:type="dcterms:W3CDTF">2026-06-23T09:58:52Z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