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797675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95B409A3-7E0D-66B6-FC10-0DD127D52FE1}" name="PSSE Turek - Joanna Skowronska" initials="JS" userId="S::joanna.skowronska02@sanepid.gov.pl::9f1a894c-aea7-48d9-b053-882dd617bfa2" providerId="AD"/>
  <p188:author id="{99AF32BC-E600-E95E-FCA9-88325162C9DE}" name="Ewa Janik" initials="EJ" userId="S-1-5-21-1851261118-2626632839-2579049868-143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7741"/>
    <a:srgbClr val="B8E2D7"/>
    <a:srgbClr val="EBCFB3"/>
    <a:srgbClr val="E6C29E"/>
    <a:srgbClr val="B8C2E2"/>
    <a:srgbClr val="9FA4D5"/>
    <a:srgbClr val="A39FC9"/>
    <a:srgbClr val="E2B88E"/>
    <a:srgbClr val="DAA570"/>
    <a:srgbClr val="EDD3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6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20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8/10/relationships/authors" Target="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B74A262-BBA2-4583-96A2-AAC537C835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>
            <a:extLst>
              <a:ext uri="{FF2B5EF4-FFF2-40B4-BE49-F238E27FC236}">
                <a16:creationId xmlns:a16="http://schemas.microsoft.com/office/drawing/2014/main" id="{46BD9DEE-2FD2-4828-911A-244B20E7BC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C722C1BB-7742-4245-B501-861575CF0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41355CCF-113B-4B89-84F6-90BB9EF4AB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6CCAC74-A8FE-4303-A450-41B32905E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788787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FC806EE-4B92-4715-A0B3-2DB8E865BE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ECD4D026-3DC9-4945-B20D-45D70E4BD5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30846B75-064D-4B98-8962-B68874896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CE072D47-299B-4D94-A480-0CFEE0CD1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0472EE1D-48C8-471E-B751-26735D3A1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35018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>
            <a:extLst>
              <a:ext uri="{FF2B5EF4-FFF2-40B4-BE49-F238E27FC236}">
                <a16:creationId xmlns:a16="http://schemas.microsoft.com/office/drawing/2014/main" id="{878C1C97-D335-471D-A1AD-E2D275B911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>
            <a:extLst>
              <a:ext uri="{FF2B5EF4-FFF2-40B4-BE49-F238E27FC236}">
                <a16:creationId xmlns:a16="http://schemas.microsoft.com/office/drawing/2014/main" id="{0D933F82-5F7F-4F58-B29B-59B86AFC6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8BB2F35-A778-45E5-B042-A66058440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F9C551FD-372F-4146-9933-7DA7514A2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E9E9A1BB-2105-4722-AE0D-D9752C49E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98882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FC9AA507-60D2-4717-9FDF-0501C0A7E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2E06DB71-7892-4126-87C4-F96F41F144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80AA40F-9A96-4B7C-975F-2F5AB197DB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86742649-C096-4E36-BE78-1FF85D5EC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C5C28B7A-2F76-473C-B829-552F2C6F9B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6958189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0E36170F-B142-4C52-A670-D11311AA4C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17203FAB-9725-47D7-B91A-9E9B4D3D4D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829600E5-ED59-44FF-9376-B8806AC574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07B28D9D-1BCA-421C-8C62-D842114C8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C35218C-0963-44DD-9E47-BAC58C802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5798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16268D9E-000F-4E2D-8F21-D561DB974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C62C354C-5D54-4400-999B-C4113827CEA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6048624A-AFC4-4AEC-9EA8-95FEB0E76B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67DEBBF0-C818-40B5-AFBD-C35E808E1F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3E78EA41-CF98-451F-A54D-8381DC42D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4821230-4DD9-40F0-B119-333D2CC3D4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321937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26DC8576-1B63-4801-B306-0D90A5B29B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CD90A3A7-B72C-4513-876D-EAD7F36B2B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28069CE9-0378-46E1-B5CB-4DFD3F8003B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>
            <a:extLst>
              <a:ext uri="{FF2B5EF4-FFF2-40B4-BE49-F238E27FC236}">
                <a16:creationId xmlns:a16="http://schemas.microsoft.com/office/drawing/2014/main" id="{A2877F70-E3FD-4A4A-A989-97D63497D4F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>
            <a:extLst>
              <a:ext uri="{FF2B5EF4-FFF2-40B4-BE49-F238E27FC236}">
                <a16:creationId xmlns:a16="http://schemas.microsoft.com/office/drawing/2014/main" id="{02351064-D658-4B8F-A239-006968C9B7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>
            <a:extLst>
              <a:ext uri="{FF2B5EF4-FFF2-40B4-BE49-F238E27FC236}">
                <a16:creationId xmlns:a16="http://schemas.microsoft.com/office/drawing/2014/main" id="{449D854E-6920-48C7-B6C2-E82B9F54BC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8" name="Symbol zastępczy stopki 7">
            <a:extLst>
              <a:ext uri="{FF2B5EF4-FFF2-40B4-BE49-F238E27FC236}">
                <a16:creationId xmlns:a16="http://schemas.microsoft.com/office/drawing/2014/main" id="{3A963AE7-C2D6-4EAE-A74A-3D49DE77E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>
            <a:extLst>
              <a:ext uri="{FF2B5EF4-FFF2-40B4-BE49-F238E27FC236}">
                <a16:creationId xmlns:a16="http://schemas.microsoft.com/office/drawing/2014/main" id="{0D46B450-398E-40BD-B985-C0717D5ED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00977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2A05EA7-DE64-49FE-BDA7-5B3862E60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>
            <a:extLst>
              <a:ext uri="{FF2B5EF4-FFF2-40B4-BE49-F238E27FC236}">
                <a16:creationId xmlns:a16="http://schemas.microsoft.com/office/drawing/2014/main" id="{2EE9A674-EF66-42D3-8613-03003B8612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4" name="Symbol zastępczy stopki 3">
            <a:extLst>
              <a:ext uri="{FF2B5EF4-FFF2-40B4-BE49-F238E27FC236}">
                <a16:creationId xmlns:a16="http://schemas.microsoft.com/office/drawing/2014/main" id="{498E7DBA-7232-4988-A13B-0E28EA0C94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>
            <a:extLst>
              <a:ext uri="{FF2B5EF4-FFF2-40B4-BE49-F238E27FC236}">
                <a16:creationId xmlns:a16="http://schemas.microsoft.com/office/drawing/2014/main" id="{679EA33E-5759-4CFE-B3E1-2394720DDB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875127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>
            <a:extLst>
              <a:ext uri="{FF2B5EF4-FFF2-40B4-BE49-F238E27FC236}">
                <a16:creationId xmlns:a16="http://schemas.microsoft.com/office/drawing/2014/main" id="{D6DC6F86-B0CC-4B07-819F-9D9EF4F5CF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3" name="Symbol zastępczy stopki 2">
            <a:extLst>
              <a:ext uri="{FF2B5EF4-FFF2-40B4-BE49-F238E27FC236}">
                <a16:creationId xmlns:a16="http://schemas.microsoft.com/office/drawing/2014/main" id="{F51B9FF7-9BD8-4600-8D0C-D936CD941E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8F9272AC-921F-465D-9ECF-BB4EDF671E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074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C9BB298F-8948-42D4-A6D7-ED203F8324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44549AE4-DDAB-44A6-B390-8BE82424B1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41A750A2-D918-4DC6-8A5F-5542F864FA3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4C9F3A8-1140-40C9-9753-3234A59E3E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EBEFFB8-4F9F-4844-9FF0-98E744C51E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28FCA5E-5205-4661-8C21-45CF63F70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80870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C6858DC-5EBA-443C-823E-AF2F158126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>
            <a:extLst>
              <a:ext uri="{FF2B5EF4-FFF2-40B4-BE49-F238E27FC236}">
                <a16:creationId xmlns:a16="http://schemas.microsoft.com/office/drawing/2014/main" id="{78B00307-8738-4A3E-B79C-FE6B98BB52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>
            <a:extLst>
              <a:ext uri="{FF2B5EF4-FFF2-40B4-BE49-F238E27FC236}">
                <a16:creationId xmlns:a16="http://schemas.microsoft.com/office/drawing/2014/main" id="{3AD4E0E8-D903-467B-9643-D2E1D1812E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>
            <a:extLst>
              <a:ext uri="{FF2B5EF4-FFF2-40B4-BE49-F238E27FC236}">
                <a16:creationId xmlns:a16="http://schemas.microsoft.com/office/drawing/2014/main" id="{52874EF0-265C-4057-A51E-5CE793331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6" name="Symbol zastępczy stopki 5">
            <a:extLst>
              <a:ext uri="{FF2B5EF4-FFF2-40B4-BE49-F238E27FC236}">
                <a16:creationId xmlns:a16="http://schemas.microsoft.com/office/drawing/2014/main" id="{9ABBC8BB-19B6-4F43-BB0D-6AF75E6A2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>
            <a:extLst>
              <a:ext uri="{FF2B5EF4-FFF2-40B4-BE49-F238E27FC236}">
                <a16:creationId xmlns:a16="http://schemas.microsoft.com/office/drawing/2014/main" id="{6F2E3D2B-6BC0-42FE-9F39-D6F928D2B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542036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>
            <a:extLst>
              <a:ext uri="{FF2B5EF4-FFF2-40B4-BE49-F238E27FC236}">
                <a16:creationId xmlns:a16="http://schemas.microsoft.com/office/drawing/2014/main" id="{0AA0BA5D-74CF-41B7-9A17-60A9F09640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>
            <a:extLst>
              <a:ext uri="{FF2B5EF4-FFF2-40B4-BE49-F238E27FC236}">
                <a16:creationId xmlns:a16="http://schemas.microsoft.com/office/drawing/2014/main" id="{5F80A482-7EAD-4A25-B1F9-8A9445EC38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>
            <a:extLst>
              <a:ext uri="{FF2B5EF4-FFF2-40B4-BE49-F238E27FC236}">
                <a16:creationId xmlns:a16="http://schemas.microsoft.com/office/drawing/2014/main" id="{9224EF34-F9DB-4102-90B1-E200DC427F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B43D2D-2481-4FFC-BB97-193810A81017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5" name="Symbol zastępczy stopki 4">
            <a:extLst>
              <a:ext uri="{FF2B5EF4-FFF2-40B4-BE49-F238E27FC236}">
                <a16:creationId xmlns:a16="http://schemas.microsoft.com/office/drawing/2014/main" id="{5A897D54-8583-4B5F-A8BA-0EC3E5E9D43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>
            <a:extLst>
              <a:ext uri="{FF2B5EF4-FFF2-40B4-BE49-F238E27FC236}">
                <a16:creationId xmlns:a16="http://schemas.microsoft.com/office/drawing/2014/main" id="{B256F571-3A81-439D-8A45-3B5807F66C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73CC96-90DE-418A-9DB9-3B6E988ED08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2984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C1136B-65B8-84CC-87B8-53F224B72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rostokąt 9">
            <a:extLst>
              <a:ext uri="{FF2B5EF4-FFF2-40B4-BE49-F238E27FC236}">
                <a16:creationId xmlns:a16="http://schemas.microsoft.com/office/drawing/2014/main" id="{6FB02026-DAFC-4DB0-BAB7-11F45E4B0083}"/>
              </a:ext>
            </a:extLst>
          </p:cNvPr>
          <p:cNvSpPr/>
          <p:nvPr/>
        </p:nvSpPr>
        <p:spPr>
          <a:xfrm>
            <a:off x="290438" y="1807576"/>
            <a:ext cx="4098086" cy="441127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9050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0000" rtlCol="0" anchor="ctr"/>
          <a:lstStyle/>
          <a:p>
            <a:pPr algn="ctr"/>
            <a:endParaRPr lang="pl-PL" dirty="0"/>
          </a:p>
        </p:txBody>
      </p:sp>
      <p:sp>
        <p:nvSpPr>
          <p:cNvPr id="18" name="pole tekstowe 17">
            <a:extLst>
              <a:ext uri="{FF2B5EF4-FFF2-40B4-BE49-F238E27FC236}">
                <a16:creationId xmlns:a16="http://schemas.microsoft.com/office/drawing/2014/main" id="{D602F409-AAAA-D574-56E8-B2885FE4155C}"/>
              </a:ext>
            </a:extLst>
          </p:cNvPr>
          <p:cNvSpPr txBox="1"/>
          <p:nvPr/>
        </p:nvSpPr>
        <p:spPr>
          <a:xfrm>
            <a:off x="2345894" y="191095"/>
            <a:ext cx="80423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l-PL" sz="14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SCHEMAT ORGANIZACYJNY POWIATOWEJ STACJI SANITARNO-EPIDEMIOLOGICZNEJ W TURKU</a:t>
            </a:r>
            <a:endParaRPr lang="pl-PL" sz="1400" dirty="0"/>
          </a:p>
        </p:txBody>
      </p:sp>
      <p:sp>
        <p:nvSpPr>
          <p:cNvPr id="19" name="Pole tekstowe 1">
            <a:extLst>
              <a:ext uri="{FF2B5EF4-FFF2-40B4-BE49-F238E27FC236}">
                <a16:creationId xmlns:a16="http://schemas.microsoft.com/office/drawing/2014/main" id="{B174BF6A-78DC-A53A-F9A1-2E0142ECCF0D}"/>
              </a:ext>
            </a:extLst>
          </p:cNvPr>
          <p:cNvSpPr txBox="1"/>
          <p:nvPr/>
        </p:nvSpPr>
        <p:spPr>
          <a:xfrm>
            <a:off x="3186992" y="675901"/>
            <a:ext cx="6513013" cy="481356"/>
          </a:xfrm>
          <a:prstGeom prst="rect">
            <a:avLst/>
          </a:prstGeom>
          <a:solidFill>
            <a:srgbClr val="C00000"/>
          </a:solidFill>
          <a:ln w="28575" cmpd="tri">
            <a:solidFill>
              <a:schemeClr val="tx1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1200" b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Państwowy Powiatowy Inspektor Sanitarny </a:t>
            </a:r>
            <a:r>
              <a:rPr lang="pl-PL" sz="1200" b="1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 Turku</a:t>
            </a:r>
            <a:endParaRPr lang="pl-PL" sz="12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pl-PL" sz="1200" b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Dyrektor Powiatowej Stacji Sanitarno-Epidemiologicznej w </a:t>
            </a:r>
            <a:r>
              <a:rPr lang="pl-PL" sz="1200" b="1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Turku</a:t>
            </a:r>
            <a:endParaRPr lang="pl-PL" sz="1200" dirty="0">
              <a:solidFill>
                <a:schemeClr val="bg1"/>
              </a:solidFill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3" name="Pole tekstowe 20">
            <a:extLst>
              <a:ext uri="{FF2B5EF4-FFF2-40B4-BE49-F238E27FC236}">
                <a16:creationId xmlns:a16="http://schemas.microsoft.com/office/drawing/2014/main" id="{4EDCAC2B-AD6C-B6DE-D612-D618C80760AF}"/>
              </a:ext>
            </a:extLst>
          </p:cNvPr>
          <p:cNvSpPr txBox="1"/>
          <p:nvPr/>
        </p:nvSpPr>
        <p:spPr>
          <a:xfrm>
            <a:off x="5384533" y="2239462"/>
            <a:ext cx="2484429" cy="43804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Bezpieczeństwa</a:t>
            </a:r>
            <a:b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Higieny Pracy </a:t>
            </a:r>
          </a:p>
        </p:txBody>
      </p:sp>
      <p:sp>
        <p:nvSpPr>
          <p:cNvPr id="29" name="Pole tekstowe 63">
            <a:extLst>
              <a:ext uri="{FF2B5EF4-FFF2-40B4-BE49-F238E27FC236}">
                <a16:creationId xmlns:a16="http://schemas.microsoft.com/office/drawing/2014/main" id="{338E46AA-4601-AB4F-C626-A971A0A32371}"/>
              </a:ext>
            </a:extLst>
          </p:cNvPr>
          <p:cNvSpPr txBox="1"/>
          <p:nvPr/>
        </p:nvSpPr>
        <p:spPr>
          <a:xfrm>
            <a:off x="4876024" y="1438080"/>
            <a:ext cx="3415541" cy="592058"/>
          </a:xfrm>
          <a:prstGeom prst="rect">
            <a:avLst/>
          </a:prstGeom>
          <a:solidFill>
            <a:schemeClr val="accent6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000" b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Głównego Specjalisty </a:t>
            </a:r>
            <a:br>
              <a:rPr lang="pl-PL" sz="1000" b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1000" b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Spraw Systemu</a:t>
            </a:r>
            <a:r>
              <a:rPr lang="pl-PL" sz="1000" b="1" dirty="0">
                <a:solidFill>
                  <a:schemeClr val="bg1"/>
                </a:solidFill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Jakości</a:t>
            </a:r>
            <a:endParaRPr lang="pl-PL" sz="1100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8" name="Pole tekstowe 18">
            <a:extLst>
              <a:ext uri="{FF2B5EF4-FFF2-40B4-BE49-F238E27FC236}">
                <a16:creationId xmlns:a16="http://schemas.microsoft.com/office/drawing/2014/main" id="{01E8E7A2-8F98-605B-4CB4-4A036A9ECE83}"/>
              </a:ext>
            </a:extLst>
          </p:cNvPr>
          <p:cNvSpPr txBox="1"/>
          <p:nvPr/>
        </p:nvSpPr>
        <p:spPr>
          <a:xfrm>
            <a:off x="667813" y="2071777"/>
            <a:ext cx="1072515" cy="337838"/>
          </a:xfrm>
          <a:prstGeom prst="rect">
            <a:avLst/>
          </a:prstGeom>
          <a:solidFill>
            <a:srgbClr val="0070C0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Oddział      Epidemiologi</a:t>
            </a:r>
            <a:r>
              <a:rPr kumimoji="0" lang="pl-PL" sz="800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endParaRPr kumimoji="0" lang="pl-PL" sz="11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56" name="Łącznik prosty 55">
            <a:extLst>
              <a:ext uri="{FF2B5EF4-FFF2-40B4-BE49-F238E27FC236}">
                <a16:creationId xmlns:a16="http://schemas.microsoft.com/office/drawing/2014/main" id="{B01F164A-4D92-75B0-ADF9-161788934CAF}"/>
              </a:ext>
            </a:extLst>
          </p:cNvPr>
          <p:cNvCxnSpPr>
            <a:cxnSpLocks/>
          </p:cNvCxnSpPr>
          <p:nvPr/>
        </p:nvCxnSpPr>
        <p:spPr>
          <a:xfrm flipH="1">
            <a:off x="512228" y="1476527"/>
            <a:ext cx="0" cy="4334608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11" name="Łącznik prosty 110">
            <a:extLst>
              <a:ext uri="{FF2B5EF4-FFF2-40B4-BE49-F238E27FC236}">
                <a16:creationId xmlns:a16="http://schemas.microsoft.com/office/drawing/2014/main" id="{85FE467E-EFBF-FBFC-0AEC-D3B725B9396F}"/>
              </a:ext>
            </a:extLst>
          </p:cNvPr>
          <p:cNvCxnSpPr>
            <a:cxnSpLocks/>
          </p:cNvCxnSpPr>
          <p:nvPr/>
        </p:nvCxnSpPr>
        <p:spPr>
          <a:xfrm>
            <a:off x="4648251" y="4504603"/>
            <a:ext cx="736282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13" name="Łącznik prosty 112">
            <a:extLst>
              <a:ext uri="{FF2B5EF4-FFF2-40B4-BE49-F238E27FC236}">
                <a16:creationId xmlns:a16="http://schemas.microsoft.com/office/drawing/2014/main" id="{4790B58D-2B86-7566-4EA3-A12C45E31A27}"/>
              </a:ext>
            </a:extLst>
          </p:cNvPr>
          <p:cNvCxnSpPr>
            <a:cxnSpLocks/>
          </p:cNvCxnSpPr>
          <p:nvPr/>
        </p:nvCxnSpPr>
        <p:spPr>
          <a:xfrm flipV="1">
            <a:off x="4648251" y="3845276"/>
            <a:ext cx="736282" cy="7005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22" name="Łącznik prosty 121">
            <a:extLst>
              <a:ext uri="{FF2B5EF4-FFF2-40B4-BE49-F238E27FC236}">
                <a16:creationId xmlns:a16="http://schemas.microsoft.com/office/drawing/2014/main" id="{3D1A1F50-BC30-91ED-DCCB-66AE0EA14179}"/>
              </a:ext>
            </a:extLst>
          </p:cNvPr>
          <p:cNvCxnSpPr>
            <a:cxnSpLocks/>
          </p:cNvCxnSpPr>
          <p:nvPr/>
        </p:nvCxnSpPr>
        <p:spPr>
          <a:xfrm>
            <a:off x="3458093" y="1157257"/>
            <a:ext cx="0" cy="156004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97" name="Łącznik prosty 196">
            <a:extLst>
              <a:ext uri="{FF2B5EF4-FFF2-40B4-BE49-F238E27FC236}">
                <a16:creationId xmlns:a16="http://schemas.microsoft.com/office/drawing/2014/main" id="{504935EE-4425-F15C-331A-9549B0BF9990}"/>
              </a:ext>
            </a:extLst>
          </p:cNvPr>
          <p:cNvCxnSpPr>
            <a:cxnSpLocks/>
          </p:cNvCxnSpPr>
          <p:nvPr/>
        </p:nvCxnSpPr>
        <p:spPr>
          <a:xfrm>
            <a:off x="512228" y="1476527"/>
            <a:ext cx="740834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76" name="Łącznik prosty 275">
            <a:extLst>
              <a:ext uri="{FF2B5EF4-FFF2-40B4-BE49-F238E27FC236}">
                <a16:creationId xmlns:a16="http://schemas.microsoft.com/office/drawing/2014/main" id="{5E1D2A96-0266-0014-7644-089781E60BE3}"/>
              </a:ext>
            </a:extLst>
          </p:cNvPr>
          <p:cNvCxnSpPr>
            <a:cxnSpLocks/>
          </p:cNvCxnSpPr>
          <p:nvPr/>
        </p:nvCxnSpPr>
        <p:spPr>
          <a:xfrm>
            <a:off x="521118" y="4424567"/>
            <a:ext cx="115200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77" name="Łącznik prosty 276">
            <a:extLst>
              <a:ext uri="{FF2B5EF4-FFF2-40B4-BE49-F238E27FC236}">
                <a16:creationId xmlns:a16="http://schemas.microsoft.com/office/drawing/2014/main" id="{8AFFFD88-576D-4D52-F061-0194D0CD4392}"/>
              </a:ext>
            </a:extLst>
          </p:cNvPr>
          <p:cNvCxnSpPr>
            <a:cxnSpLocks/>
          </p:cNvCxnSpPr>
          <p:nvPr/>
        </p:nvCxnSpPr>
        <p:spPr>
          <a:xfrm>
            <a:off x="513624" y="5127252"/>
            <a:ext cx="114895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78" name="Łącznik prosty 277">
            <a:extLst>
              <a:ext uri="{FF2B5EF4-FFF2-40B4-BE49-F238E27FC236}">
                <a16:creationId xmlns:a16="http://schemas.microsoft.com/office/drawing/2014/main" id="{F12B796F-D322-2F99-BC3E-33A97BE6FAF2}"/>
              </a:ext>
            </a:extLst>
          </p:cNvPr>
          <p:cNvCxnSpPr>
            <a:cxnSpLocks/>
          </p:cNvCxnSpPr>
          <p:nvPr/>
        </p:nvCxnSpPr>
        <p:spPr>
          <a:xfrm>
            <a:off x="521455" y="3715200"/>
            <a:ext cx="115200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79" name="Łącznik prosty 278">
            <a:extLst>
              <a:ext uri="{FF2B5EF4-FFF2-40B4-BE49-F238E27FC236}">
                <a16:creationId xmlns:a16="http://schemas.microsoft.com/office/drawing/2014/main" id="{94C5AFFD-8D07-B2F5-C651-2F99F44F52A5}"/>
              </a:ext>
            </a:extLst>
          </p:cNvPr>
          <p:cNvCxnSpPr>
            <a:cxnSpLocks/>
          </p:cNvCxnSpPr>
          <p:nvPr/>
        </p:nvCxnSpPr>
        <p:spPr>
          <a:xfrm>
            <a:off x="524799" y="2995200"/>
            <a:ext cx="115200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sp>
        <p:nvSpPr>
          <p:cNvPr id="305" name="pole tekstowe 304">
            <a:extLst>
              <a:ext uri="{FF2B5EF4-FFF2-40B4-BE49-F238E27FC236}">
                <a16:creationId xmlns:a16="http://schemas.microsoft.com/office/drawing/2014/main" id="{5818B0A3-745B-50CA-FCD5-9012CFB30816}"/>
              </a:ext>
            </a:extLst>
          </p:cNvPr>
          <p:cNvSpPr txBox="1"/>
          <p:nvPr/>
        </p:nvSpPr>
        <p:spPr>
          <a:xfrm>
            <a:off x="357314" y="6351506"/>
            <a:ext cx="407421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b="1" dirty="0">
                <a:latin typeface="Arial Narrow" panose="020B0606020202030204" pitchFamily="34" charset="0"/>
              </a:rPr>
              <a:t>          </a:t>
            </a:r>
            <a:r>
              <a:rPr lang="pl-PL" sz="800" dirty="0">
                <a:latin typeface="Arial Narrow" panose="020B0606020202030204" pitchFamily="34" charset="0"/>
              </a:rPr>
              <a:t>podległość merytoryczna komórek organizacyjnych </a:t>
            </a:r>
          </a:p>
        </p:txBody>
      </p:sp>
      <p:cxnSp>
        <p:nvCxnSpPr>
          <p:cNvPr id="180" name="Łącznik prosty 179">
            <a:extLst>
              <a:ext uri="{FF2B5EF4-FFF2-40B4-BE49-F238E27FC236}">
                <a16:creationId xmlns:a16="http://schemas.microsoft.com/office/drawing/2014/main" id="{8614CD9C-F359-2D83-4A67-1B126317D417}"/>
              </a:ext>
            </a:extLst>
          </p:cNvPr>
          <p:cNvCxnSpPr>
            <a:cxnSpLocks/>
          </p:cNvCxnSpPr>
          <p:nvPr/>
        </p:nvCxnSpPr>
        <p:spPr>
          <a:xfrm>
            <a:off x="8602205" y="1175776"/>
            <a:ext cx="0" cy="1107300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20" name="Łącznik prosty 219">
            <a:extLst>
              <a:ext uri="{FF2B5EF4-FFF2-40B4-BE49-F238E27FC236}">
                <a16:creationId xmlns:a16="http://schemas.microsoft.com/office/drawing/2014/main" id="{CD410EA6-3FFE-C789-B645-CB028FAD1CF6}"/>
              </a:ext>
            </a:extLst>
          </p:cNvPr>
          <p:cNvCxnSpPr>
            <a:cxnSpLocks/>
          </p:cNvCxnSpPr>
          <p:nvPr/>
        </p:nvCxnSpPr>
        <p:spPr>
          <a:xfrm>
            <a:off x="4651215" y="3090214"/>
            <a:ext cx="733318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50" name="Łącznik prosty 249">
            <a:extLst>
              <a:ext uri="{FF2B5EF4-FFF2-40B4-BE49-F238E27FC236}">
                <a16:creationId xmlns:a16="http://schemas.microsoft.com/office/drawing/2014/main" id="{8B6DEB3E-7AEC-7A96-F03E-FE4F2BE8E0D6}"/>
              </a:ext>
            </a:extLst>
          </p:cNvPr>
          <p:cNvCxnSpPr>
            <a:cxnSpLocks/>
          </p:cNvCxnSpPr>
          <p:nvPr/>
        </p:nvCxnSpPr>
        <p:spPr>
          <a:xfrm>
            <a:off x="521118" y="5810706"/>
            <a:ext cx="115200" cy="1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80" name="Łącznik prosty 279">
            <a:extLst>
              <a:ext uri="{FF2B5EF4-FFF2-40B4-BE49-F238E27FC236}">
                <a16:creationId xmlns:a16="http://schemas.microsoft.com/office/drawing/2014/main" id="{9FD7BE9C-CD76-FC96-39F2-EC785750FC17}"/>
              </a:ext>
            </a:extLst>
          </p:cNvPr>
          <p:cNvCxnSpPr>
            <a:cxnSpLocks/>
          </p:cNvCxnSpPr>
          <p:nvPr/>
        </p:nvCxnSpPr>
        <p:spPr>
          <a:xfrm flipV="1">
            <a:off x="8492123" y="1635167"/>
            <a:ext cx="0" cy="3955611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288" name="Łącznik prosty 287">
            <a:extLst>
              <a:ext uri="{FF2B5EF4-FFF2-40B4-BE49-F238E27FC236}">
                <a16:creationId xmlns:a16="http://schemas.microsoft.com/office/drawing/2014/main" id="{F7352D27-9A8E-A9BF-9D90-5C7A53A3693D}"/>
              </a:ext>
            </a:extLst>
          </p:cNvPr>
          <p:cNvCxnSpPr>
            <a:cxnSpLocks/>
          </p:cNvCxnSpPr>
          <p:nvPr/>
        </p:nvCxnSpPr>
        <p:spPr>
          <a:xfrm flipH="1">
            <a:off x="4394736" y="1635167"/>
            <a:ext cx="465985" cy="2486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13" name="Łącznik prosty 312">
            <a:extLst>
              <a:ext uri="{FF2B5EF4-FFF2-40B4-BE49-F238E27FC236}">
                <a16:creationId xmlns:a16="http://schemas.microsoft.com/office/drawing/2014/main" id="{C5A90020-1580-08AA-83E1-937BFB4612BD}"/>
              </a:ext>
            </a:extLst>
          </p:cNvPr>
          <p:cNvCxnSpPr>
            <a:cxnSpLocks/>
            <a:stCxn id="19" idx="2"/>
          </p:cNvCxnSpPr>
          <p:nvPr/>
        </p:nvCxnSpPr>
        <p:spPr>
          <a:xfrm>
            <a:off x="6443499" y="1157257"/>
            <a:ext cx="0" cy="280823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21" name="Łącznik prosty 320">
            <a:extLst>
              <a:ext uri="{FF2B5EF4-FFF2-40B4-BE49-F238E27FC236}">
                <a16:creationId xmlns:a16="http://schemas.microsoft.com/office/drawing/2014/main" id="{ADF46695-3F9C-3536-4DF3-822EADB9F65E}"/>
              </a:ext>
            </a:extLst>
          </p:cNvPr>
          <p:cNvCxnSpPr>
            <a:cxnSpLocks/>
          </p:cNvCxnSpPr>
          <p:nvPr/>
        </p:nvCxnSpPr>
        <p:spPr>
          <a:xfrm flipH="1" flipV="1">
            <a:off x="427952" y="2177530"/>
            <a:ext cx="198000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24" name="Łącznik prosty 323">
            <a:extLst>
              <a:ext uri="{FF2B5EF4-FFF2-40B4-BE49-F238E27FC236}">
                <a16:creationId xmlns:a16="http://schemas.microsoft.com/office/drawing/2014/main" id="{306286DB-79CE-FB79-67BA-CDA3B7BE2D5E}"/>
              </a:ext>
            </a:extLst>
          </p:cNvPr>
          <p:cNvCxnSpPr>
            <a:cxnSpLocks/>
          </p:cNvCxnSpPr>
          <p:nvPr/>
        </p:nvCxnSpPr>
        <p:spPr>
          <a:xfrm flipH="1" flipV="1">
            <a:off x="413550" y="1862277"/>
            <a:ext cx="13251" cy="3863308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41" name="Łącznik prosty 340">
            <a:extLst>
              <a:ext uri="{FF2B5EF4-FFF2-40B4-BE49-F238E27FC236}">
                <a16:creationId xmlns:a16="http://schemas.microsoft.com/office/drawing/2014/main" id="{D963FC3D-3225-98E7-C89C-6B6C33670154}"/>
              </a:ext>
            </a:extLst>
          </p:cNvPr>
          <p:cNvCxnSpPr>
            <a:cxnSpLocks/>
          </p:cNvCxnSpPr>
          <p:nvPr/>
        </p:nvCxnSpPr>
        <p:spPr>
          <a:xfrm flipH="1">
            <a:off x="428916" y="2885089"/>
            <a:ext cx="198000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44" name="Łącznik prosty 343">
            <a:extLst>
              <a:ext uri="{FF2B5EF4-FFF2-40B4-BE49-F238E27FC236}">
                <a16:creationId xmlns:a16="http://schemas.microsoft.com/office/drawing/2014/main" id="{1E8C0420-90CA-4E81-E734-F1E78BD6D78C}"/>
              </a:ext>
            </a:extLst>
          </p:cNvPr>
          <p:cNvCxnSpPr>
            <a:cxnSpLocks/>
          </p:cNvCxnSpPr>
          <p:nvPr/>
        </p:nvCxnSpPr>
        <p:spPr>
          <a:xfrm flipH="1" flipV="1">
            <a:off x="438655" y="3610103"/>
            <a:ext cx="198000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45" name="Łącznik prosty 344">
            <a:extLst>
              <a:ext uri="{FF2B5EF4-FFF2-40B4-BE49-F238E27FC236}">
                <a16:creationId xmlns:a16="http://schemas.microsoft.com/office/drawing/2014/main" id="{4719D14B-BC1A-8C1D-210C-988EB835E829}"/>
              </a:ext>
            </a:extLst>
          </p:cNvPr>
          <p:cNvCxnSpPr>
            <a:cxnSpLocks/>
          </p:cNvCxnSpPr>
          <p:nvPr/>
        </p:nvCxnSpPr>
        <p:spPr>
          <a:xfrm flipH="1">
            <a:off x="428916" y="5027304"/>
            <a:ext cx="198000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46" name="Łącznik prosty 345">
            <a:extLst>
              <a:ext uri="{FF2B5EF4-FFF2-40B4-BE49-F238E27FC236}">
                <a16:creationId xmlns:a16="http://schemas.microsoft.com/office/drawing/2014/main" id="{6D353F28-699B-3C0D-5E43-EF38C85B9B4E}"/>
              </a:ext>
            </a:extLst>
          </p:cNvPr>
          <p:cNvCxnSpPr>
            <a:cxnSpLocks/>
          </p:cNvCxnSpPr>
          <p:nvPr/>
        </p:nvCxnSpPr>
        <p:spPr>
          <a:xfrm flipH="1">
            <a:off x="436297" y="5725585"/>
            <a:ext cx="198000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347" name="Łącznik prosty 346">
            <a:extLst>
              <a:ext uri="{FF2B5EF4-FFF2-40B4-BE49-F238E27FC236}">
                <a16:creationId xmlns:a16="http://schemas.microsoft.com/office/drawing/2014/main" id="{1144038F-1008-5971-DE33-03FA39FD2364}"/>
              </a:ext>
            </a:extLst>
          </p:cNvPr>
          <p:cNvCxnSpPr>
            <a:cxnSpLocks/>
          </p:cNvCxnSpPr>
          <p:nvPr/>
        </p:nvCxnSpPr>
        <p:spPr>
          <a:xfrm flipH="1">
            <a:off x="428916" y="4336112"/>
            <a:ext cx="198000" cy="0"/>
          </a:xfrm>
          <a:prstGeom prst="line">
            <a:avLst/>
          </a:prstGeom>
          <a:noFill/>
          <a:ln w="12700" cap="flat" cmpd="sng" algn="ctr">
            <a:solidFill>
              <a:schemeClr val="accent1">
                <a:lumMod val="75000"/>
              </a:schemeClr>
            </a:solidFill>
            <a:prstDash val="sysDot"/>
            <a:miter lim="800000"/>
          </a:ln>
          <a:effectLst/>
        </p:spPr>
      </p:cxnSp>
      <p:cxnSp>
        <p:nvCxnSpPr>
          <p:cNvPr id="392" name="Łącznik prosty 391">
            <a:extLst>
              <a:ext uri="{FF2B5EF4-FFF2-40B4-BE49-F238E27FC236}">
                <a16:creationId xmlns:a16="http://schemas.microsoft.com/office/drawing/2014/main" id="{CE445F54-1448-AAD0-0E25-584FEDEB289A}"/>
              </a:ext>
            </a:extLst>
          </p:cNvPr>
          <p:cNvCxnSpPr>
            <a:cxnSpLocks/>
          </p:cNvCxnSpPr>
          <p:nvPr/>
        </p:nvCxnSpPr>
        <p:spPr>
          <a:xfrm flipH="1">
            <a:off x="290438" y="6629469"/>
            <a:ext cx="252000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sp>
        <p:nvSpPr>
          <p:cNvPr id="395" name="pole tekstowe 394">
            <a:extLst>
              <a:ext uri="{FF2B5EF4-FFF2-40B4-BE49-F238E27FC236}">
                <a16:creationId xmlns:a16="http://schemas.microsoft.com/office/drawing/2014/main" id="{1C5B180B-10FB-28B9-C50C-21BE90E6014C}"/>
              </a:ext>
            </a:extLst>
          </p:cNvPr>
          <p:cNvSpPr txBox="1"/>
          <p:nvPr/>
        </p:nvSpPr>
        <p:spPr>
          <a:xfrm>
            <a:off x="599281" y="6521747"/>
            <a:ext cx="418517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>
                <a:latin typeface="Arial Narrow" panose="020B0606020202030204" pitchFamily="34" charset="0"/>
              </a:rPr>
              <a:t>podległość w Systemie Zarządzania Stanowisku Pracy Głównego Specjalisty do Spraw Systemu Jakości </a:t>
            </a:r>
          </a:p>
        </p:txBody>
      </p:sp>
      <p:cxnSp>
        <p:nvCxnSpPr>
          <p:cNvPr id="522" name="Łącznik prosty 521">
            <a:extLst>
              <a:ext uri="{FF2B5EF4-FFF2-40B4-BE49-F238E27FC236}">
                <a16:creationId xmlns:a16="http://schemas.microsoft.com/office/drawing/2014/main" id="{05A5887E-8666-EC20-EEE1-D2F354BEEF7B}"/>
              </a:ext>
            </a:extLst>
          </p:cNvPr>
          <p:cNvCxnSpPr>
            <a:cxnSpLocks/>
          </p:cNvCxnSpPr>
          <p:nvPr/>
        </p:nvCxnSpPr>
        <p:spPr>
          <a:xfrm>
            <a:off x="523124" y="2275200"/>
            <a:ext cx="115200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6" name="Łącznik prosty 15">
            <a:extLst>
              <a:ext uri="{FF2B5EF4-FFF2-40B4-BE49-F238E27FC236}">
                <a16:creationId xmlns:a16="http://schemas.microsoft.com/office/drawing/2014/main" id="{943B0130-70C4-06E3-3C33-105224C08513}"/>
              </a:ext>
            </a:extLst>
          </p:cNvPr>
          <p:cNvCxnSpPr>
            <a:cxnSpLocks/>
          </p:cNvCxnSpPr>
          <p:nvPr/>
        </p:nvCxnSpPr>
        <p:spPr>
          <a:xfrm flipH="1" flipV="1">
            <a:off x="6932773" y="4353374"/>
            <a:ext cx="259200" cy="102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  <a:alpha val="86000"/>
              </a:schemeClr>
            </a:solidFill>
            <a:prstDash val="sysDot"/>
            <a:miter lim="800000"/>
          </a:ln>
          <a:effectLst/>
        </p:spPr>
      </p:cxnSp>
      <p:cxnSp>
        <p:nvCxnSpPr>
          <p:cNvPr id="21" name="Łącznik prosty 20">
            <a:extLst>
              <a:ext uri="{FF2B5EF4-FFF2-40B4-BE49-F238E27FC236}">
                <a16:creationId xmlns:a16="http://schemas.microsoft.com/office/drawing/2014/main" id="{D5880EE5-D3D0-B9CC-F944-944FC5C4AEDB}"/>
              </a:ext>
            </a:extLst>
          </p:cNvPr>
          <p:cNvCxnSpPr>
            <a:cxnSpLocks/>
          </p:cNvCxnSpPr>
          <p:nvPr/>
        </p:nvCxnSpPr>
        <p:spPr>
          <a:xfrm flipH="1">
            <a:off x="6939780" y="3662830"/>
            <a:ext cx="259200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22" name="Łącznik prosty 21">
            <a:extLst>
              <a:ext uri="{FF2B5EF4-FFF2-40B4-BE49-F238E27FC236}">
                <a16:creationId xmlns:a16="http://schemas.microsoft.com/office/drawing/2014/main" id="{AF2E47EE-736F-2309-F37D-D539EF80CEBF}"/>
              </a:ext>
            </a:extLst>
          </p:cNvPr>
          <p:cNvCxnSpPr>
            <a:cxnSpLocks/>
          </p:cNvCxnSpPr>
          <p:nvPr/>
        </p:nvCxnSpPr>
        <p:spPr>
          <a:xfrm flipH="1" flipV="1">
            <a:off x="6924937" y="2941610"/>
            <a:ext cx="259200" cy="523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510" name="Łącznik prosty 509">
            <a:extLst>
              <a:ext uri="{FF2B5EF4-FFF2-40B4-BE49-F238E27FC236}">
                <a16:creationId xmlns:a16="http://schemas.microsoft.com/office/drawing/2014/main" id="{34D80E89-008F-7B49-569A-23D777286EFF}"/>
              </a:ext>
            </a:extLst>
          </p:cNvPr>
          <p:cNvCxnSpPr>
            <a:cxnSpLocks/>
          </p:cNvCxnSpPr>
          <p:nvPr/>
        </p:nvCxnSpPr>
        <p:spPr>
          <a:xfrm>
            <a:off x="9275674" y="3098613"/>
            <a:ext cx="301463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452" name="Łącznik prosty 451">
            <a:extLst>
              <a:ext uri="{FF2B5EF4-FFF2-40B4-BE49-F238E27FC236}">
                <a16:creationId xmlns:a16="http://schemas.microsoft.com/office/drawing/2014/main" id="{AAC8BA50-C0EE-9706-D8FE-34E566811C4D}"/>
              </a:ext>
            </a:extLst>
          </p:cNvPr>
          <p:cNvCxnSpPr>
            <a:cxnSpLocks/>
          </p:cNvCxnSpPr>
          <p:nvPr/>
        </p:nvCxnSpPr>
        <p:spPr>
          <a:xfrm flipH="1">
            <a:off x="5015230" y="2434358"/>
            <a:ext cx="342842" cy="3732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5" name="Łącznik prosty 4">
            <a:extLst>
              <a:ext uri="{FF2B5EF4-FFF2-40B4-BE49-F238E27FC236}">
                <a16:creationId xmlns:a16="http://schemas.microsoft.com/office/drawing/2014/main" id="{CDFBB335-1D96-E5C7-2229-AC4CE603A844}"/>
              </a:ext>
            </a:extLst>
          </p:cNvPr>
          <p:cNvCxnSpPr>
            <a:cxnSpLocks/>
          </p:cNvCxnSpPr>
          <p:nvPr/>
        </p:nvCxnSpPr>
        <p:spPr>
          <a:xfrm>
            <a:off x="7047194" y="4466091"/>
            <a:ext cx="151786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sp>
        <p:nvSpPr>
          <p:cNvPr id="7" name="Pole tekstowe 5">
            <a:extLst>
              <a:ext uri="{FF2B5EF4-FFF2-40B4-BE49-F238E27FC236}">
                <a16:creationId xmlns:a16="http://schemas.microsoft.com/office/drawing/2014/main" id="{0E6E83F7-7C48-7541-ECDB-EBCA344013FC}"/>
              </a:ext>
            </a:extLst>
          </p:cNvPr>
          <p:cNvSpPr txBox="1"/>
          <p:nvPr/>
        </p:nvSpPr>
        <p:spPr>
          <a:xfrm>
            <a:off x="5385679" y="2830394"/>
            <a:ext cx="2484429" cy="463412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Ochrony Przeciwpożarowej</a:t>
            </a:r>
          </a:p>
        </p:txBody>
      </p:sp>
      <p:sp>
        <p:nvSpPr>
          <p:cNvPr id="9" name="Pole tekstowe 12">
            <a:extLst>
              <a:ext uri="{FF2B5EF4-FFF2-40B4-BE49-F238E27FC236}">
                <a16:creationId xmlns:a16="http://schemas.microsoft.com/office/drawing/2014/main" id="{255A8EBF-DA64-DCCA-F6D5-9B34C8EBCD36}"/>
              </a:ext>
            </a:extLst>
          </p:cNvPr>
          <p:cNvSpPr txBox="1"/>
          <p:nvPr/>
        </p:nvSpPr>
        <p:spPr>
          <a:xfrm flipH="1">
            <a:off x="5399450" y="4169417"/>
            <a:ext cx="2463357" cy="469206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8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Organizacji i Statystyki</a:t>
            </a:r>
          </a:p>
        </p:txBody>
      </p:sp>
      <p:sp>
        <p:nvSpPr>
          <p:cNvPr id="27" name="Pole tekstowe 30">
            <a:extLst>
              <a:ext uri="{FF2B5EF4-FFF2-40B4-BE49-F238E27FC236}">
                <a16:creationId xmlns:a16="http://schemas.microsoft.com/office/drawing/2014/main" id="{881F5179-E367-9BE7-3B33-3C8A20E1ADA2}"/>
              </a:ext>
            </a:extLst>
          </p:cNvPr>
          <p:cNvSpPr txBox="1"/>
          <p:nvPr/>
        </p:nvSpPr>
        <p:spPr>
          <a:xfrm>
            <a:off x="5384533" y="4879499"/>
            <a:ext cx="2478275" cy="469206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800" b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Radcy Prawnego</a:t>
            </a:r>
            <a:endParaRPr lang="pl-PL" sz="8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0" name="Pole tekstowe 12">
            <a:extLst>
              <a:ext uri="{FF2B5EF4-FFF2-40B4-BE49-F238E27FC236}">
                <a16:creationId xmlns:a16="http://schemas.microsoft.com/office/drawing/2014/main" id="{093BB1BC-C6C2-CB4D-D33E-2C3404ECD40D}"/>
              </a:ext>
            </a:extLst>
          </p:cNvPr>
          <p:cNvSpPr txBox="1"/>
          <p:nvPr/>
        </p:nvSpPr>
        <p:spPr>
          <a:xfrm flipH="1">
            <a:off x="5384533" y="3451452"/>
            <a:ext cx="2478276" cy="527495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8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Obrony Cywilnej</a:t>
            </a:r>
            <a:br>
              <a:rPr lang="pl-PL" sz="8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8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 Spraw Obronnych</a:t>
            </a:r>
          </a:p>
        </p:txBody>
      </p:sp>
      <p:sp>
        <p:nvSpPr>
          <p:cNvPr id="493" name="Prostokąt 492">
            <a:extLst>
              <a:ext uri="{FF2B5EF4-FFF2-40B4-BE49-F238E27FC236}">
                <a16:creationId xmlns:a16="http://schemas.microsoft.com/office/drawing/2014/main" id="{314D308E-F8FE-6C11-7E3C-CEADC1658DEE}"/>
              </a:ext>
            </a:extLst>
          </p:cNvPr>
          <p:cNvSpPr/>
          <p:nvPr/>
        </p:nvSpPr>
        <p:spPr>
          <a:xfrm>
            <a:off x="648036" y="5590778"/>
            <a:ext cx="3358474" cy="468000"/>
          </a:xfrm>
          <a:prstGeom prst="rect">
            <a:avLst/>
          </a:prstGeom>
          <a:solidFill>
            <a:srgbClr val="9DC3E6"/>
          </a:solidFill>
          <a:ln w="19050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800"/>
              </a:spcAft>
            </a:pPr>
            <a:r>
              <a:rPr lang="pl-PL" sz="800" b="1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 DO SPRAW </a:t>
            </a:r>
          </a:p>
          <a:p>
            <a:pPr algn="ctr">
              <a:spcAft>
                <a:spcPts val="800"/>
              </a:spcAft>
            </a:pPr>
            <a:r>
              <a:rPr lang="pl-PL" sz="800" b="1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ZAPOBIEGAWCZEGO NADZORU SANITARNEGO </a:t>
            </a:r>
            <a:endParaRPr lang="pl-PL" sz="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4" name="Pole tekstowe 26">
            <a:extLst>
              <a:ext uri="{FF2B5EF4-FFF2-40B4-BE49-F238E27FC236}">
                <a16:creationId xmlns:a16="http://schemas.microsoft.com/office/drawing/2014/main" id="{D1CCFC22-D377-0463-097D-52D945302094}"/>
              </a:ext>
            </a:extLst>
          </p:cNvPr>
          <p:cNvSpPr txBox="1"/>
          <p:nvPr/>
        </p:nvSpPr>
        <p:spPr>
          <a:xfrm>
            <a:off x="642691" y="4908295"/>
            <a:ext cx="3363817" cy="468000"/>
          </a:xfrm>
          <a:prstGeom prst="rect">
            <a:avLst/>
          </a:prstGeom>
          <a:solidFill>
            <a:srgbClr val="9DC3E6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SEKCJA HIGIENY DZIECI, MŁODZIEŻY I PROMOCJI ZDROWIA</a:t>
            </a:r>
            <a:endParaRPr lang="pl-PL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5" name="Pole tekstowe 6">
            <a:extLst>
              <a:ext uri="{FF2B5EF4-FFF2-40B4-BE49-F238E27FC236}">
                <a16:creationId xmlns:a16="http://schemas.microsoft.com/office/drawing/2014/main" id="{B15FA384-4DF0-8679-090B-30647BAA8BF4}"/>
              </a:ext>
            </a:extLst>
          </p:cNvPr>
          <p:cNvSpPr txBox="1"/>
          <p:nvPr/>
        </p:nvSpPr>
        <p:spPr>
          <a:xfrm>
            <a:off x="636317" y="2761372"/>
            <a:ext cx="3357780" cy="468000"/>
          </a:xfrm>
          <a:prstGeom prst="rect">
            <a:avLst/>
          </a:prstGeom>
          <a:solidFill>
            <a:srgbClr val="9DC3E6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spcBef>
                <a:spcPts val="0"/>
              </a:spcBef>
              <a:buClrTx/>
              <a:buSzTx/>
              <a:buFontTx/>
              <a:buNone/>
              <a:tabLst/>
              <a:defRPr/>
            </a:pPr>
            <a:r>
              <a:rPr kumimoji="0" lang="pl-PL" sz="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SEKCJA HIGIENY ŻYWNOŚCI I ŻYWIENIA</a:t>
            </a:r>
          </a:p>
        </p:txBody>
      </p:sp>
      <p:sp>
        <p:nvSpPr>
          <p:cNvPr id="496" name="Pole tekstowe 14">
            <a:extLst>
              <a:ext uri="{FF2B5EF4-FFF2-40B4-BE49-F238E27FC236}">
                <a16:creationId xmlns:a16="http://schemas.microsoft.com/office/drawing/2014/main" id="{3E362A13-2DD2-B98F-59B6-F11F469F3727}"/>
              </a:ext>
            </a:extLst>
          </p:cNvPr>
          <p:cNvSpPr txBox="1"/>
          <p:nvPr/>
        </p:nvSpPr>
        <p:spPr>
          <a:xfrm>
            <a:off x="640800" y="3481200"/>
            <a:ext cx="3357780" cy="468000"/>
          </a:xfrm>
          <a:prstGeom prst="rect">
            <a:avLst/>
          </a:prstGeom>
          <a:solidFill>
            <a:srgbClr val="9DC3E6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SEKCJA HIGIENY KOMUNALNEJ</a:t>
            </a:r>
          </a:p>
        </p:txBody>
      </p:sp>
      <p:sp>
        <p:nvSpPr>
          <p:cNvPr id="497" name="Pole tekstowe 18">
            <a:extLst>
              <a:ext uri="{FF2B5EF4-FFF2-40B4-BE49-F238E27FC236}">
                <a16:creationId xmlns:a16="http://schemas.microsoft.com/office/drawing/2014/main" id="{7B6C6033-F3E3-22E9-2BF3-2B237336ECE3}"/>
              </a:ext>
            </a:extLst>
          </p:cNvPr>
          <p:cNvSpPr txBox="1"/>
          <p:nvPr/>
        </p:nvSpPr>
        <p:spPr>
          <a:xfrm>
            <a:off x="640799" y="2041200"/>
            <a:ext cx="3370877" cy="468000"/>
          </a:xfrm>
          <a:prstGeom prst="rect">
            <a:avLst/>
          </a:prstGeom>
          <a:solidFill>
            <a:srgbClr val="9DC3E6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eaLnBrk="1" fontAlgn="auto" latinLnBrk="0" hangingPunct="1"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8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EPIDEMIOLOGII</a:t>
            </a:r>
            <a:endParaRPr kumimoji="0" lang="pl-PL" sz="8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8" name="Pole tekstowe 22">
            <a:extLst>
              <a:ext uri="{FF2B5EF4-FFF2-40B4-BE49-F238E27FC236}">
                <a16:creationId xmlns:a16="http://schemas.microsoft.com/office/drawing/2014/main" id="{23F118F1-A798-C27E-85F5-426DA5A630C8}"/>
              </a:ext>
            </a:extLst>
          </p:cNvPr>
          <p:cNvSpPr txBox="1"/>
          <p:nvPr/>
        </p:nvSpPr>
        <p:spPr>
          <a:xfrm>
            <a:off x="648726" y="4190567"/>
            <a:ext cx="3357781" cy="468000"/>
          </a:xfrm>
          <a:prstGeom prst="rect">
            <a:avLst/>
          </a:prstGeom>
          <a:solidFill>
            <a:srgbClr val="9DC3E6"/>
          </a:solidFill>
          <a:ln w="19050">
            <a:solidFill>
              <a:schemeClr val="accent5">
                <a:lumMod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800"/>
              </a:spcAft>
            </a:pPr>
            <a: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HIGIENY PRACY</a:t>
            </a:r>
            <a:endParaRPr lang="pl-PL" sz="8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41" name="Łącznik prosty 140">
            <a:extLst>
              <a:ext uri="{FF2B5EF4-FFF2-40B4-BE49-F238E27FC236}">
                <a16:creationId xmlns:a16="http://schemas.microsoft.com/office/drawing/2014/main" id="{CDC8A7A6-D999-8849-562C-6FCE8C48160D}"/>
              </a:ext>
            </a:extLst>
          </p:cNvPr>
          <p:cNvCxnSpPr>
            <a:cxnSpLocks/>
            <a:stCxn id="2" idx="1"/>
          </p:cNvCxnSpPr>
          <p:nvPr/>
        </p:nvCxnSpPr>
        <p:spPr>
          <a:xfrm flipH="1" flipV="1">
            <a:off x="5006700" y="5858203"/>
            <a:ext cx="392749" cy="2388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sp>
        <p:nvSpPr>
          <p:cNvPr id="20" name="Pole tekstowe 2">
            <a:extLst>
              <a:ext uri="{FF2B5EF4-FFF2-40B4-BE49-F238E27FC236}">
                <a16:creationId xmlns:a16="http://schemas.microsoft.com/office/drawing/2014/main" id="{433FB3E7-1013-35CA-87E2-215A9097F509}"/>
              </a:ext>
            </a:extLst>
          </p:cNvPr>
          <p:cNvSpPr txBox="1"/>
          <p:nvPr/>
        </p:nvSpPr>
        <p:spPr>
          <a:xfrm>
            <a:off x="865429" y="1313261"/>
            <a:ext cx="3507002" cy="424446"/>
          </a:xfrm>
          <a:prstGeom prst="rect">
            <a:avLst/>
          </a:prstGeom>
          <a:solidFill>
            <a:srgbClr val="0267BA"/>
          </a:solidFill>
          <a:ln w="28575">
            <a:solidFill>
              <a:schemeClr val="accent5">
                <a:lumMod val="50000"/>
              </a:schemeClr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pl-PL" sz="1200" b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Oddział Nadzoru</a:t>
            </a:r>
          </a:p>
        </p:txBody>
      </p:sp>
      <p:sp>
        <p:nvSpPr>
          <p:cNvPr id="507" name="pole tekstowe 506">
            <a:extLst>
              <a:ext uri="{FF2B5EF4-FFF2-40B4-BE49-F238E27FC236}">
                <a16:creationId xmlns:a16="http://schemas.microsoft.com/office/drawing/2014/main" id="{20F5FD88-D737-BBFF-DFD0-D4AEF4F52BA3}"/>
              </a:ext>
            </a:extLst>
          </p:cNvPr>
          <p:cNvSpPr txBox="1"/>
          <p:nvPr/>
        </p:nvSpPr>
        <p:spPr>
          <a:xfrm>
            <a:off x="10078909" y="191095"/>
            <a:ext cx="1915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dirty="0">
                <a:latin typeface="Arial Narrow" panose="020B0606020202030204" pitchFamily="34" charset="0"/>
                <a:cs typeface="Arial" panose="020B0604020202020204" pitchFamily="34" charset="0"/>
              </a:rPr>
              <a:t>Załącznik do regulaminu organizacyjnego Powiatowej Stacji</a:t>
            </a:r>
          </a:p>
        </p:txBody>
      </p:sp>
      <p:cxnSp>
        <p:nvCxnSpPr>
          <p:cNvPr id="79" name="Łącznik prosty 78">
            <a:extLst>
              <a:ext uri="{FF2B5EF4-FFF2-40B4-BE49-F238E27FC236}">
                <a16:creationId xmlns:a16="http://schemas.microsoft.com/office/drawing/2014/main" id="{D57C1C00-BF92-8DCE-2CB7-1149CFD30BD0}"/>
              </a:ext>
            </a:extLst>
          </p:cNvPr>
          <p:cNvCxnSpPr>
            <a:cxnSpLocks/>
          </p:cNvCxnSpPr>
          <p:nvPr/>
        </p:nvCxnSpPr>
        <p:spPr>
          <a:xfrm>
            <a:off x="283930" y="6466629"/>
            <a:ext cx="259239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sp>
        <p:nvSpPr>
          <p:cNvPr id="8" name="Prostokąt 7">
            <a:extLst>
              <a:ext uri="{FF2B5EF4-FFF2-40B4-BE49-F238E27FC236}">
                <a16:creationId xmlns:a16="http://schemas.microsoft.com/office/drawing/2014/main" id="{408DB209-66AF-8A4B-9A63-A928DED73AB4}"/>
              </a:ext>
            </a:extLst>
          </p:cNvPr>
          <p:cNvSpPr/>
          <p:nvPr/>
        </p:nvSpPr>
        <p:spPr>
          <a:xfrm>
            <a:off x="8826069" y="1821165"/>
            <a:ext cx="3076649" cy="4406543"/>
          </a:xfrm>
          <a:prstGeom prst="rect">
            <a:avLst/>
          </a:prstGeom>
          <a:solidFill>
            <a:srgbClr val="FFF1C9"/>
          </a:solidFill>
          <a:ln w="19050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5" name="Prostokąt 14">
            <a:extLst>
              <a:ext uri="{FF2B5EF4-FFF2-40B4-BE49-F238E27FC236}">
                <a16:creationId xmlns:a16="http://schemas.microsoft.com/office/drawing/2014/main" id="{9572759A-4BD3-B7F7-8853-E735002ECA16}"/>
              </a:ext>
            </a:extLst>
          </p:cNvPr>
          <p:cNvSpPr/>
          <p:nvPr/>
        </p:nvSpPr>
        <p:spPr>
          <a:xfrm>
            <a:off x="8812543" y="1300665"/>
            <a:ext cx="3090174" cy="451146"/>
          </a:xfrm>
          <a:prstGeom prst="rect">
            <a:avLst/>
          </a:prstGeom>
          <a:solidFill>
            <a:schemeClr val="accent2">
              <a:lumMod val="75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</a:pPr>
            <a:r>
              <a:rPr lang="pl-PL" sz="1000" b="1" dirty="0">
                <a:solidFill>
                  <a:schemeClr val="bg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Głównego Księgowego</a:t>
            </a:r>
          </a:p>
        </p:txBody>
      </p:sp>
      <p:sp>
        <p:nvSpPr>
          <p:cNvPr id="12" name="Prostokąt 11">
            <a:extLst>
              <a:ext uri="{FF2B5EF4-FFF2-40B4-BE49-F238E27FC236}">
                <a16:creationId xmlns:a16="http://schemas.microsoft.com/office/drawing/2014/main" id="{1BA84801-1C52-9EEC-3624-3A1DA758C2FF}"/>
              </a:ext>
            </a:extLst>
          </p:cNvPr>
          <p:cNvSpPr/>
          <p:nvPr/>
        </p:nvSpPr>
        <p:spPr>
          <a:xfrm>
            <a:off x="8900379" y="2055151"/>
            <a:ext cx="2910160" cy="45191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1000" b="1" dirty="0">
                <a:solidFill>
                  <a:schemeClr val="tx1"/>
                </a:solidFill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Oddział Ekonomiczny i Administracyjny</a:t>
            </a:r>
            <a:endParaRPr lang="pl-PL" sz="10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Pole tekstowe 62">
            <a:extLst>
              <a:ext uri="{FF2B5EF4-FFF2-40B4-BE49-F238E27FC236}">
                <a16:creationId xmlns:a16="http://schemas.microsoft.com/office/drawing/2014/main" id="{683133F5-4827-2C12-2DEB-86E9359B363A}"/>
              </a:ext>
            </a:extLst>
          </p:cNvPr>
          <p:cNvSpPr txBox="1"/>
          <p:nvPr/>
        </p:nvSpPr>
        <p:spPr>
          <a:xfrm>
            <a:off x="9599881" y="2728971"/>
            <a:ext cx="2147506" cy="470704"/>
          </a:xfrm>
          <a:prstGeom prst="rect">
            <a:avLst/>
          </a:prstGeom>
          <a:solidFill>
            <a:srgbClr val="FFF6DD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endParaRPr lang="pl-PL" sz="700" b="1" dirty="0"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</a:pPr>
            <a:r>
              <a:rPr lang="pl-PL" sz="8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Ekonomicznych</a:t>
            </a:r>
          </a:p>
          <a:p>
            <a:pPr algn="ctr">
              <a:lnSpc>
                <a:spcPct val="107000"/>
              </a:lnSpc>
            </a:pPr>
            <a:r>
              <a:rPr lang="pl-PL" sz="7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25" name="Pole tekstowe 62">
            <a:extLst>
              <a:ext uri="{FF2B5EF4-FFF2-40B4-BE49-F238E27FC236}">
                <a16:creationId xmlns:a16="http://schemas.microsoft.com/office/drawing/2014/main" id="{20EABAC4-D558-4489-7CB9-13FC01062432}"/>
              </a:ext>
            </a:extLst>
          </p:cNvPr>
          <p:cNvSpPr txBox="1"/>
          <p:nvPr/>
        </p:nvSpPr>
        <p:spPr>
          <a:xfrm>
            <a:off x="9599881" y="3363937"/>
            <a:ext cx="2153464" cy="480166"/>
          </a:xfrm>
          <a:prstGeom prst="rect">
            <a:avLst/>
          </a:prstGeom>
          <a:solidFill>
            <a:srgbClr val="FFF6DD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8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Administracyjnych</a:t>
            </a:r>
          </a:p>
        </p:txBody>
      </p:sp>
      <p:sp>
        <p:nvSpPr>
          <p:cNvPr id="4" name="Pole tekstowe 62">
            <a:extLst>
              <a:ext uri="{FF2B5EF4-FFF2-40B4-BE49-F238E27FC236}">
                <a16:creationId xmlns:a16="http://schemas.microsoft.com/office/drawing/2014/main" id="{4BBFC4C9-6223-A73C-6166-F96448BFDF01}"/>
              </a:ext>
            </a:extLst>
          </p:cNvPr>
          <p:cNvSpPr txBox="1"/>
          <p:nvPr/>
        </p:nvSpPr>
        <p:spPr>
          <a:xfrm>
            <a:off x="9599215" y="4024437"/>
            <a:ext cx="2163870" cy="480166"/>
          </a:xfrm>
          <a:prstGeom prst="rect">
            <a:avLst/>
          </a:prstGeom>
          <a:solidFill>
            <a:srgbClr val="FFF6DD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800" b="1" dirty="0"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do Spraw Kadr i Szkoleń</a:t>
            </a:r>
          </a:p>
        </p:txBody>
      </p:sp>
      <p:sp>
        <p:nvSpPr>
          <p:cNvPr id="63" name="Pole tekstowe 47">
            <a:extLst>
              <a:ext uri="{FF2B5EF4-FFF2-40B4-BE49-F238E27FC236}">
                <a16:creationId xmlns:a16="http://schemas.microsoft.com/office/drawing/2014/main" id="{B455407B-C43C-1E6A-B568-BD52130F86DB}"/>
              </a:ext>
            </a:extLst>
          </p:cNvPr>
          <p:cNvSpPr txBox="1"/>
          <p:nvPr/>
        </p:nvSpPr>
        <p:spPr>
          <a:xfrm>
            <a:off x="9583648" y="4732610"/>
            <a:ext cx="2172055" cy="480166"/>
          </a:xfrm>
          <a:prstGeom prst="rect">
            <a:avLst/>
          </a:prstGeom>
          <a:solidFill>
            <a:srgbClr val="FFF6DD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Informatyka</a:t>
            </a:r>
          </a:p>
        </p:txBody>
      </p:sp>
      <p:sp>
        <p:nvSpPr>
          <p:cNvPr id="14" name="Pole tekstowe 47">
            <a:extLst>
              <a:ext uri="{FF2B5EF4-FFF2-40B4-BE49-F238E27FC236}">
                <a16:creationId xmlns:a16="http://schemas.microsoft.com/office/drawing/2014/main" id="{CD38C7EF-C64E-9940-1907-F77A19504F74}"/>
              </a:ext>
            </a:extLst>
          </p:cNvPr>
          <p:cNvSpPr txBox="1"/>
          <p:nvPr/>
        </p:nvSpPr>
        <p:spPr>
          <a:xfrm>
            <a:off x="9591832" y="5424646"/>
            <a:ext cx="2163871" cy="464753"/>
          </a:xfrm>
          <a:prstGeom prst="rect">
            <a:avLst/>
          </a:prstGeom>
          <a:solidFill>
            <a:srgbClr val="FFF6DD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pl-PL" sz="800" b="1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Archiwisty</a:t>
            </a:r>
          </a:p>
        </p:txBody>
      </p:sp>
      <p:cxnSp>
        <p:nvCxnSpPr>
          <p:cNvPr id="155" name="Łącznik prosty 154">
            <a:extLst>
              <a:ext uri="{FF2B5EF4-FFF2-40B4-BE49-F238E27FC236}">
                <a16:creationId xmlns:a16="http://schemas.microsoft.com/office/drawing/2014/main" id="{AC53AC93-E1DC-F73A-1307-5595A38B33BD}"/>
              </a:ext>
            </a:extLst>
          </p:cNvPr>
          <p:cNvCxnSpPr>
            <a:cxnSpLocks/>
          </p:cNvCxnSpPr>
          <p:nvPr/>
        </p:nvCxnSpPr>
        <p:spPr>
          <a:xfrm>
            <a:off x="8597005" y="2283076"/>
            <a:ext cx="319749" cy="0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24" name="Łącznik prosty 23">
            <a:extLst>
              <a:ext uri="{FF2B5EF4-FFF2-40B4-BE49-F238E27FC236}">
                <a16:creationId xmlns:a16="http://schemas.microsoft.com/office/drawing/2014/main" id="{6A01DB0B-A306-145B-8888-266FE5692854}"/>
              </a:ext>
            </a:extLst>
          </p:cNvPr>
          <p:cNvCxnSpPr>
            <a:cxnSpLocks/>
          </p:cNvCxnSpPr>
          <p:nvPr/>
        </p:nvCxnSpPr>
        <p:spPr>
          <a:xfrm flipH="1">
            <a:off x="9275674" y="3662830"/>
            <a:ext cx="323541" cy="0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564" name="Łącznik prosty 563">
            <a:extLst>
              <a:ext uri="{FF2B5EF4-FFF2-40B4-BE49-F238E27FC236}">
                <a16:creationId xmlns:a16="http://schemas.microsoft.com/office/drawing/2014/main" id="{673237A7-3B95-21C0-C939-BB01ADE4C9F8}"/>
              </a:ext>
            </a:extLst>
          </p:cNvPr>
          <p:cNvCxnSpPr>
            <a:cxnSpLocks/>
          </p:cNvCxnSpPr>
          <p:nvPr/>
        </p:nvCxnSpPr>
        <p:spPr>
          <a:xfrm flipH="1">
            <a:off x="9275674" y="4353374"/>
            <a:ext cx="316158" cy="0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01" name="Łącznik prosty 100">
            <a:extLst>
              <a:ext uri="{FF2B5EF4-FFF2-40B4-BE49-F238E27FC236}">
                <a16:creationId xmlns:a16="http://schemas.microsoft.com/office/drawing/2014/main" id="{9DB360D3-AEC4-BFDF-42CA-C55536BA0066}"/>
              </a:ext>
            </a:extLst>
          </p:cNvPr>
          <p:cNvCxnSpPr>
            <a:cxnSpLocks/>
          </p:cNvCxnSpPr>
          <p:nvPr/>
        </p:nvCxnSpPr>
        <p:spPr>
          <a:xfrm flipH="1">
            <a:off x="9275674" y="5058287"/>
            <a:ext cx="301463" cy="0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7" name="Łącznik prosty 16">
            <a:extLst>
              <a:ext uri="{FF2B5EF4-FFF2-40B4-BE49-F238E27FC236}">
                <a16:creationId xmlns:a16="http://schemas.microsoft.com/office/drawing/2014/main" id="{DB459187-0191-A8B9-A491-515F34B8AE56}"/>
              </a:ext>
            </a:extLst>
          </p:cNvPr>
          <p:cNvCxnSpPr>
            <a:cxnSpLocks/>
          </p:cNvCxnSpPr>
          <p:nvPr/>
        </p:nvCxnSpPr>
        <p:spPr>
          <a:xfrm flipH="1">
            <a:off x="9275674" y="5725585"/>
            <a:ext cx="316158" cy="0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19" name="Łącznik prosty 118">
            <a:extLst>
              <a:ext uri="{FF2B5EF4-FFF2-40B4-BE49-F238E27FC236}">
                <a16:creationId xmlns:a16="http://schemas.microsoft.com/office/drawing/2014/main" id="{26A36127-65F5-624D-2F59-06AC271B01ED}"/>
              </a:ext>
            </a:extLst>
          </p:cNvPr>
          <p:cNvCxnSpPr>
            <a:cxnSpLocks/>
          </p:cNvCxnSpPr>
          <p:nvPr/>
        </p:nvCxnSpPr>
        <p:spPr>
          <a:xfrm>
            <a:off x="4636858" y="1175776"/>
            <a:ext cx="15303" cy="4786717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15" name="Łącznik prosty 114">
            <a:extLst>
              <a:ext uri="{FF2B5EF4-FFF2-40B4-BE49-F238E27FC236}">
                <a16:creationId xmlns:a16="http://schemas.microsoft.com/office/drawing/2014/main" id="{B4FAB614-A0B0-A3B6-C1B2-472A3177ED3F}"/>
              </a:ext>
            </a:extLst>
          </p:cNvPr>
          <p:cNvCxnSpPr>
            <a:cxnSpLocks/>
          </p:cNvCxnSpPr>
          <p:nvPr/>
        </p:nvCxnSpPr>
        <p:spPr>
          <a:xfrm flipV="1">
            <a:off x="9202389" y="1157257"/>
            <a:ext cx="0" cy="143408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43" name="Łącznik prosty 42">
            <a:extLst>
              <a:ext uri="{FF2B5EF4-FFF2-40B4-BE49-F238E27FC236}">
                <a16:creationId xmlns:a16="http://schemas.microsoft.com/office/drawing/2014/main" id="{190C865E-DAD0-53F6-9B77-33A061FD0D32}"/>
              </a:ext>
            </a:extLst>
          </p:cNvPr>
          <p:cNvCxnSpPr>
            <a:cxnSpLocks/>
          </p:cNvCxnSpPr>
          <p:nvPr/>
        </p:nvCxnSpPr>
        <p:spPr>
          <a:xfrm>
            <a:off x="4648251" y="5948510"/>
            <a:ext cx="724793" cy="0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44" name="Łącznik prosty 43">
            <a:extLst>
              <a:ext uri="{FF2B5EF4-FFF2-40B4-BE49-F238E27FC236}">
                <a16:creationId xmlns:a16="http://schemas.microsoft.com/office/drawing/2014/main" id="{7CFE7394-2C17-0B2D-3FD7-7FDE15D91C4F}"/>
              </a:ext>
            </a:extLst>
          </p:cNvPr>
          <p:cNvCxnSpPr>
            <a:cxnSpLocks/>
          </p:cNvCxnSpPr>
          <p:nvPr/>
        </p:nvCxnSpPr>
        <p:spPr>
          <a:xfrm flipV="1">
            <a:off x="4620001" y="2557317"/>
            <a:ext cx="755666" cy="10858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448" name="Łącznik prosty 447">
            <a:extLst>
              <a:ext uri="{FF2B5EF4-FFF2-40B4-BE49-F238E27FC236}">
                <a16:creationId xmlns:a16="http://schemas.microsoft.com/office/drawing/2014/main" id="{B16BB7EA-1F60-F8C1-0DAC-6D8AC069A4B9}"/>
              </a:ext>
            </a:extLst>
          </p:cNvPr>
          <p:cNvCxnSpPr>
            <a:cxnSpLocks/>
          </p:cNvCxnSpPr>
          <p:nvPr/>
        </p:nvCxnSpPr>
        <p:spPr>
          <a:xfrm flipH="1" flipV="1">
            <a:off x="5005865" y="2030138"/>
            <a:ext cx="5735" cy="3816471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456" name="Łącznik prosty 455">
            <a:extLst>
              <a:ext uri="{FF2B5EF4-FFF2-40B4-BE49-F238E27FC236}">
                <a16:creationId xmlns:a16="http://schemas.microsoft.com/office/drawing/2014/main" id="{95A1809F-B4A8-5157-A22F-05F49212590E}"/>
              </a:ext>
            </a:extLst>
          </p:cNvPr>
          <p:cNvCxnSpPr>
            <a:cxnSpLocks/>
          </p:cNvCxnSpPr>
          <p:nvPr/>
        </p:nvCxnSpPr>
        <p:spPr>
          <a:xfrm flipH="1" flipV="1">
            <a:off x="8506988" y="2885089"/>
            <a:ext cx="1070149" cy="6726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460" name="Łącznik prosty 459">
            <a:extLst>
              <a:ext uri="{FF2B5EF4-FFF2-40B4-BE49-F238E27FC236}">
                <a16:creationId xmlns:a16="http://schemas.microsoft.com/office/drawing/2014/main" id="{D3190D91-5324-DBEB-D6DA-EB8D79C3315D}"/>
              </a:ext>
            </a:extLst>
          </p:cNvPr>
          <p:cNvCxnSpPr>
            <a:cxnSpLocks/>
          </p:cNvCxnSpPr>
          <p:nvPr/>
        </p:nvCxnSpPr>
        <p:spPr>
          <a:xfrm flipH="1">
            <a:off x="8506988" y="3549922"/>
            <a:ext cx="1070149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461" name="Łącznik prosty 460">
            <a:extLst>
              <a:ext uri="{FF2B5EF4-FFF2-40B4-BE49-F238E27FC236}">
                <a16:creationId xmlns:a16="http://schemas.microsoft.com/office/drawing/2014/main" id="{5E7656DD-9225-B48B-7618-09070AA7D72B}"/>
              </a:ext>
            </a:extLst>
          </p:cNvPr>
          <p:cNvCxnSpPr>
            <a:cxnSpLocks/>
          </p:cNvCxnSpPr>
          <p:nvPr/>
        </p:nvCxnSpPr>
        <p:spPr>
          <a:xfrm flipH="1">
            <a:off x="8506988" y="4219003"/>
            <a:ext cx="1084844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462" name="Łącznik prosty 461">
            <a:extLst>
              <a:ext uri="{FF2B5EF4-FFF2-40B4-BE49-F238E27FC236}">
                <a16:creationId xmlns:a16="http://schemas.microsoft.com/office/drawing/2014/main" id="{CDE8C7C0-2127-68B1-0E7A-03D208A7217B}"/>
              </a:ext>
            </a:extLst>
          </p:cNvPr>
          <p:cNvCxnSpPr>
            <a:cxnSpLocks/>
          </p:cNvCxnSpPr>
          <p:nvPr/>
        </p:nvCxnSpPr>
        <p:spPr>
          <a:xfrm flipH="1">
            <a:off x="8506988" y="5590778"/>
            <a:ext cx="1070149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463" name="Łącznik prosty 462">
            <a:extLst>
              <a:ext uri="{FF2B5EF4-FFF2-40B4-BE49-F238E27FC236}">
                <a16:creationId xmlns:a16="http://schemas.microsoft.com/office/drawing/2014/main" id="{E862BD8A-52D2-289C-5C2C-7CA6EC2D2F2A}"/>
              </a:ext>
            </a:extLst>
          </p:cNvPr>
          <p:cNvCxnSpPr>
            <a:cxnSpLocks/>
          </p:cNvCxnSpPr>
          <p:nvPr/>
        </p:nvCxnSpPr>
        <p:spPr>
          <a:xfrm flipH="1">
            <a:off x="8506988" y="4927632"/>
            <a:ext cx="1084844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sp>
        <p:nvSpPr>
          <p:cNvPr id="2" name="Pole tekstowe 30">
            <a:extLst>
              <a:ext uri="{FF2B5EF4-FFF2-40B4-BE49-F238E27FC236}">
                <a16:creationId xmlns:a16="http://schemas.microsoft.com/office/drawing/2014/main" id="{CC497DAA-3661-D85B-56F8-311AF64D0F92}"/>
              </a:ext>
            </a:extLst>
          </p:cNvPr>
          <p:cNvSpPr txBox="1"/>
          <p:nvPr/>
        </p:nvSpPr>
        <p:spPr>
          <a:xfrm>
            <a:off x="5399449" y="5621161"/>
            <a:ext cx="2434401" cy="478860"/>
          </a:xfrm>
          <a:prstGeom prst="rect">
            <a:avLst/>
          </a:prstGeom>
          <a:solidFill>
            <a:schemeClr val="bg1"/>
          </a:solidFill>
          <a:ln w="19050">
            <a:solidFill>
              <a:srgbClr val="C00000"/>
            </a:solidFill>
          </a:ln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107000"/>
              </a:lnSpc>
            </a:pPr>
            <a:r>
              <a:rPr lang="pl-PL" sz="800" b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Stanowisko Pracy Inspektora Ochrony Danych</a:t>
            </a:r>
            <a:endParaRPr lang="pl-PL" sz="800" b="1" dirty="0">
              <a:effectLst/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7" name="Łącznik prosty 46">
            <a:extLst>
              <a:ext uri="{FF2B5EF4-FFF2-40B4-BE49-F238E27FC236}">
                <a16:creationId xmlns:a16="http://schemas.microsoft.com/office/drawing/2014/main" id="{881D2619-7F91-3336-A461-F845BD301075}"/>
              </a:ext>
            </a:extLst>
          </p:cNvPr>
          <p:cNvCxnSpPr>
            <a:cxnSpLocks/>
          </p:cNvCxnSpPr>
          <p:nvPr/>
        </p:nvCxnSpPr>
        <p:spPr>
          <a:xfrm>
            <a:off x="9276732" y="2507069"/>
            <a:ext cx="0" cy="3218516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454" name="Łącznik prosty 453">
            <a:extLst>
              <a:ext uri="{FF2B5EF4-FFF2-40B4-BE49-F238E27FC236}">
                <a16:creationId xmlns:a16="http://schemas.microsoft.com/office/drawing/2014/main" id="{6ED154B1-80C9-311B-AB5F-CBA5861EB9E2}"/>
              </a:ext>
            </a:extLst>
          </p:cNvPr>
          <p:cNvCxnSpPr>
            <a:cxnSpLocks/>
          </p:cNvCxnSpPr>
          <p:nvPr/>
        </p:nvCxnSpPr>
        <p:spPr>
          <a:xfrm flipH="1">
            <a:off x="9275674" y="3006633"/>
            <a:ext cx="305922" cy="0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450" name="Łącznik prosty 449">
            <a:extLst>
              <a:ext uri="{FF2B5EF4-FFF2-40B4-BE49-F238E27FC236}">
                <a16:creationId xmlns:a16="http://schemas.microsoft.com/office/drawing/2014/main" id="{730C4EAA-FC5D-8C25-4007-79DAA3F766FF}"/>
              </a:ext>
            </a:extLst>
          </p:cNvPr>
          <p:cNvCxnSpPr>
            <a:cxnSpLocks/>
          </p:cNvCxnSpPr>
          <p:nvPr/>
        </p:nvCxnSpPr>
        <p:spPr>
          <a:xfrm flipH="1">
            <a:off x="8489486" y="2212484"/>
            <a:ext cx="401382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483" name="Łącznik prosty 482">
            <a:extLst>
              <a:ext uri="{FF2B5EF4-FFF2-40B4-BE49-F238E27FC236}">
                <a16:creationId xmlns:a16="http://schemas.microsoft.com/office/drawing/2014/main" id="{F9C2D919-CD6C-493A-8CA2-886ACEBCE490}"/>
              </a:ext>
            </a:extLst>
          </p:cNvPr>
          <p:cNvCxnSpPr>
            <a:cxnSpLocks/>
          </p:cNvCxnSpPr>
          <p:nvPr/>
        </p:nvCxnSpPr>
        <p:spPr>
          <a:xfrm>
            <a:off x="6367091" y="1157257"/>
            <a:ext cx="0" cy="280823"/>
          </a:xfrm>
          <a:prstGeom prst="line">
            <a:avLst/>
          </a:prstGeom>
          <a:noFill/>
          <a:ln w="22225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120" name="Łącznik prosty 119">
            <a:extLst>
              <a:ext uri="{FF2B5EF4-FFF2-40B4-BE49-F238E27FC236}">
                <a16:creationId xmlns:a16="http://schemas.microsoft.com/office/drawing/2014/main" id="{8CA112D2-A59E-C6D2-713F-D884BF25320D}"/>
              </a:ext>
            </a:extLst>
          </p:cNvPr>
          <p:cNvCxnSpPr>
            <a:cxnSpLocks/>
          </p:cNvCxnSpPr>
          <p:nvPr/>
        </p:nvCxnSpPr>
        <p:spPr>
          <a:xfrm flipH="1">
            <a:off x="5020193" y="2935749"/>
            <a:ext cx="342842" cy="3732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121" name="Łącznik prosty 120">
            <a:extLst>
              <a:ext uri="{FF2B5EF4-FFF2-40B4-BE49-F238E27FC236}">
                <a16:creationId xmlns:a16="http://schemas.microsoft.com/office/drawing/2014/main" id="{977DC0C8-D56E-69C1-35EF-0DF319BC70C6}"/>
              </a:ext>
            </a:extLst>
          </p:cNvPr>
          <p:cNvCxnSpPr>
            <a:cxnSpLocks/>
          </p:cNvCxnSpPr>
          <p:nvPr/>
        </p:nvCxnSpPr>
        <p:spPr>
          <a:xfrm flipH="1">
            <a:off x="5021115" y="3700467"/>
            <a:ext cx="342842" cy="3732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123" name="Łącznik prosty 122">
            <a:extLst>
              <a:ext uri="{FF2B5EF4-FFF2-40B4-BE49-F238E27FC236}">
                <a16:creationId xmlns:a16="http://schemas.microsoft.com/office/drawing/2014/main" id="{BB7D57FD-2BF6-209E-F551-6B24976A57EA}"/>
              </a:ext>
            </a:extLst>
          </p:cNvPr>
          <p:cNvCxnSpPr>
            <a:cxnSpLocks/>
          </p:cNvCxnSpPr>
          <p:nvPr/>
        </p:nvCxnSpPr>
        <p:spPr>
          <a:xfrm flipH="1">
            <a:off x="5013446" y="4349642"/>
            <a:ext cx="342842" cy="3732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124" name="Łącznik prosty 123">
            <a:extLst>
              <a:ext uri="{FF2B5EF4-FFF2-40B4-BE49-F238E27FC236}">
                <a16:creationId xmlns:a16="http://schemas.microsoft.com/office/drawing/2014/main" id="{BC678147-A5DD-010D-3176-951BE2D0558F}"/>
              </a:ext>
            </a:extLst>
          </p:cNvPr>
          <p:cNvCxnSpPr>
            <a:cxnSpLocks/>
          </p:cNvCxnSpPr>
          <p:nvPr/>
        </p:nvCxnSpPr>
        <p:spPr>
          <a:xfrm flipH="1">
            <a:off x="5029321" y="5152565"/>
            <a:ext cx="342842" cy="3732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515" name="Łącznik prosty 514">
            <a:extLst>
              <a:ext uri="{FF2B5EF4-FFF2-40B4-BE49-F238E27FC236}">
                <a16:creationId xmlns:a16="http://schemas.microsoft.com/office/drawing/2014/main" id="{B9357668-BFD5-15B3-30B4-6D12F1443E17}"/>
              </a:ext>
            </a:extLst>
          </p:cNvPr>
          <p:cNvCxnSpPr>
            <a:cxnSpLocks/>
          </p:cNvCxnSpPr>
          <p:nvPr/>
        </p:nvCxnSpPr>
        <p:spPr>
          <a:xfrm flipV="1">
            <a:off x="4638063" y="5270770"/>
            <a:ext cx="755666" cy="10858"/>
          </a:xfrm>
          <a:prstGeom prst="line">
            <a:avLst/>
          </a:prstGeom>
          <a:noFill/>
          <a:ln w="19050" cap="flat" cmpd="sng" algn="ctr">
            <a:solidFill>
              <a:schemeClr val="bg2">
                <a:lumMod val="25000"/>
              </a:schemeClr>
            </a:solidFill>
            <a:prstDash val="solid"/>
            <a:miter lim="800000"/>
          </a:ln>
          <a:effectLst/>
        </p:spPr>
      </p:cxnSp>
      <p:cxnSp>
        <p:nvCxnSpPr>
          <p:cNvPr id="532" name="Łącznik prosty 531">
            <a:extLst>
              <a:ext uri="{FF2B5EF4-FFF2-40B4-BE49-F238E27FC236}">
                <a16:creationId xmlns:a16="http://schemas.microsoft.com/office/drawing/2014/main" id="{9C90643F-2D99-99FD-52EF-D3851282D347}"/>
              </a:ext>
            </a:extLst>
          </p:cNvPr>
          <p:cNvCxnSpPr>
            <a:cxnSpLocks/>
          </p:cNvCxnSpPr>
          <p:nvPr/>
        </p:nvCxnSpPr>
        <p:spPr>
          <a:xfrm flipH="1">
            <a:off x="8291565" y="1635166"/>
            <a:ext cx="520978" cy="1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  <p:cxnSp>
        <p:nvCxnSpPr>
          <p:cNvPr id="539" name="Łącznik prosty 538">
            <a:extLst>
              <a:ext uri="{FF2B5EF4-FFF2-40B4-BE49-F238E27FC236}">
                <a16:creationId xmlns:a16="http://schemas.microsoft.com/office/drawing/2014/main" id="{211EEA59-452C-284B-2DAA-5F97A86E5110}"/>
              </a:ext>
            </a:extLst>
          </p:cNvPr>
          <p:cNvCxnSpPr>
            <a:cxnSpLocks/>
          </p:cNvCxnSpPr>
          <p:nvPr/>
        </p:nvCxnSpPr>
        <p:spPr>
          <a:xfrm flipH="1">
            <a:off x="420175" y="1872554"/>
            <a:ext cx="4457961" cy="0"/>
          </a:xfrm>
          <a:prstGeom prst="line">
            <a:avLst/>
          </a:prstGeom>
          <a:noFill/>
          <a:ln w="12700" cap="flat" cmpd="sng" algn="ctr">
            <a:solidFill>
              <a:schemeClr val="accent6">
                <a:lumMod val="50000"/>
              </a:schemeClr>
            </a:solidFill>
            <a:prstDash val="sysDot"/>
            <a:miter lim="800000"/>
          </a:ln>
          <a:effectLst/>
        </p:spPr>
      </p:cxnSp>
    </p:spTree>
    <p:extLst>
      <p:ext uri="{BB962C8B-B14F-4D97-AF65-F5344CB8AC3E}">
        <p14:creationId xmlns:p14="http://schemas.microsoft.com/office/powerpoint/2010/main" val="30729899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51231</TotalTime>
  <Words>165</Words>
  <Application>Microsoft Office PowerPoint</Application>
  <PresentationFormat>Panoramiczny</PresentationFormat>
  <Paragraphs>31</Paragraphs>
  <Slides>1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6" baseType="lpstr">
      <vt:lpstr>Arial</vt:lpstr>
      <vt:lpstr>Arial Narrow</vt:lpstr>
      <vt:lpstr>Calibri</vt:lpstr>
      <vt:lpstr>Calibri Light</vt:lpstr>
      <vt:lpstr>Motyw pakietu Office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Emilia Stefaniak</dc:creator>
  <cp:lastModifiedBy>WSSE Poznań - Ewa Janik</cp:lastModifiedBy>
  <cp:revision>143</cp:revision>
  <cp:lastPrinted>2025-04-02T08:31:07Z</cp:lastPrinted>
  <dcterms:created xsi:type="dcterms:W3CDTF">2021-08-05T20:20:52Z</dcterms:created>
  <dcterms:modified xsi:type="dcterms:W3CDTF">2025-07-03T10:34:04Z</dcterms:modified>
</cp:coreProperties>
</file>