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70" r:id="rId4"/>
  </p:sldMasterIdLst>
  <p:notesMasterIdLst>
    <p:notesMasterId r:id="rId31"/>
  </p:notesMasterIdLst>
  <p:handoutMasterIdLst>
    <p:handoutMasterId r:id="rId32"/>
  </p:handoutMasterIdLst>
  <p:sldIdLst>
    <p:sldId id="1520" r:id="rId5"/>
    <p:sldId id="1526" r:id="rId6"/>
    <p:sldId id="1580" r:id="rId7"/>
    <p:sldId id="1581" r:id="rId8"/>
    <p:sldId id="1541" r:id="rId9"/>
    <p:sldId id="1542" r:id="rId10"/>
    <p:sldId id="1582" r:id="rId11"/>
    <p:sldId id="1600" r:id="rId12"/>
    <p:sldId id="1602" r:id="rId13"/>
    <p:sldId id="1601" r:id="rId14"/>
    <p:sldId id="1585" r:id="rId15"/>
    <p:sldId id="1587" r:id="rId16"/>
    <p:sldId id="1588" r:id="rId17"/>
    <p:sldId id="1589" r:id="rId18"/>
    <p:sldId id="1604" r:id="rId19"/>
    <p:sldId id="1590" r:id="rId20"/>
    <p:sldId id="1591" r:id="rId21"/>
    <p:sldId id="1592" r:id="rId22"/>
    <p:sldId id="1593" r:id="rId23"/>
    <p:sldId id="1594" r:id="rId24"/>
    <p:sldId id="1595" r:id="rId25"/>
    <p:sldId id="1596" r:id="rId26"/>
    <p:sldId id="1597" r:id="rId27"/>
    <p:sldId id="1598" r:id="rId28"/>
    <p:sldId id="1599" r:id="rId29"/>
    <p:sldId id="1556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D4982-FBC4-47CA-9E43-3B3DEB59DB23}" v="1" dt="2026-02-18T08:18:36.25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8"/>
  </p:normalViewPr>
  <p:slideViewPr>
    <p:cSldViewPr snapToGrid="0">
      <p:cViewPr varScale="1">
        <p:scale>
          <a:sx n="76" d="100"/>
          <a:sy n="76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zyczyn Anna" userId="bff69412-a3d7-4acf-aa4d-1c12524f298e" providerId="ADAL" clId="{91D02DC2-F912-46C3-8852-AC9B66F64D28}"/>
    <pc:docChg chg="custSel modSld">
      <pc:chgData name="Urzyczyn Anna" userId="bff69412-a3d7-4acf-aa4d-1c12524f298e" providerId="ADAL" clId="{91D02DC2-F912-46C3-8852-AC9B66F64D28}" dt="2026-02-18T08:20:18.273" v="48" actId="20577"/>
      <pc:docMkLst>
        <pc:docMk/>
      </pc:docMkLst>
      <pc:sldChg chg="modSp mod">
        <pc:chgData name="Urzyczyn Anna" userId="bff69412-a3d7-4acf-aa4d-1c12524f298e" providerId="ADAL" clId="{91D02DC2-F912-46C3-8852-AC9B66F64D28}" dt="2026-02-18T08:18:36.298" v="14" actId="27636"/>
        <pc:sldMkLst>
          <pc:docMk/>
          <pc:sldMk cId="639601205" sldId="1587"/>
        </pc:sldMkLst>
        <pc:spChg chg="mod">
          <ac:chgData name="Urzyczyn Anna" userId="bff69412-a3d7-4acf-aa4d-1c12524f298e" providerId="ADAL" clId="{91D02DC2-F912-46C3-8852-AC9B66F64D28}" dt="2026-02-18T08:18:36.298" v="14" actId="27636"/>
          <ac:spMkLst>
            <pc:docMk/>
            <pc:sldMk cId="639601205" sldId="1587"/>
            <ac:spMk id="2" creationId="{29F9EE9F-98DD-7F49-D447-C7877441FA4C}"/>
          </ac:spMkLst>
        </pc:spChg>
        <pc:spChg chg="mod">
          <ac:chgData name="Urzyczyn Anna" userId="bff69412-a3d7-4acf-aa4d-1c12524f298e" providerId="ADAL" clId="{91D02DC2-F912-46C3-8852-AC9B66F64D28}" dt="2026-02-18T08:18:32.941" v="11" actId="27636"/>
          <ac:spMkLst>
            <pc:docMk/>
            <pc:sldMk cId="639601205" sldId="1587"/>
            <ac:spMk id="4" creationId="{FCC21488-7DD8-B666-CC3E-A807659EA015}"/>
          </ac:spMkLst>
        </pc:spChg>
      </pc:sldChg>
      <pc:sldChg chg="modSp mod">
        <pc:chgData name="Urzyczyn Anna" userId="bff69412-a3d7-4acf-aa4d-1c12524f298e" providerId="ADAL" clId="{91D02DC2-F912-46C3-8852-AC9B66F64D28}" dt="2026-02-18T08:18:45.731" v="20" actId="20577"/>
        <pc:sldMkLst>
          <pc:docMk/>
          <pc:sldMk cId="517892982" sldId="1588"/>
        </pc:sldMkLst>
        <pc:spChg chg="mod">
          <ac:chgData name="Urzyczyn Anna" userId="bff69412-a3d7-4acf-aa4d-1c12524f298e" providerId="ADAL" clId="{91D02DC2-F912-46C3-8852-AC9B66F64D28}" dt="2026-02-18T08:18:45.731" v="20" actId="20577"/>
          <ac:spMkLst>
            <pc:docMk/>
            <pc:sldMk cId="517892982" sldId="1588"/>
            <ac:spMk id="2" creationId="{5EB99B3E-C890-991F-BCD3-E3A7B913B442}"/>
          </ac:spMkLst>
        </pc:spChg>
      </pc:sldChg>
      <pc:sldChg chg="modSp mod">
        <pc:chgData name="Urzyczyn Anna" userId="bff69412-a3d7-4acf-aa4d-1c12524f298e" providerId="ADAL" clId="{91D02DC2-F912-46C3-8852-AC9B66F64D28}" dt="2026-02-18T08:18:56.601" v="29" actId="20577"/>
        <pc:sldMkLst>
          <pc:docMk/>
          <pc:sldMk cId="2282441539" sldId="1589"/>
        </pc:sldMkLst>
        <pc:spChg chg="mod">
          <ac:chgData name="Urzyczyn Anna" userId="bff69412-a3d7-4acf-aa4d-1c12524f298e" providerId="ADAL" clId="{91D02DC2-F912-46C3-8852-AC9B66F64D28}" dt="2026-02-18T08:18:56.601" v="29" actId="20577"/>
          <ac:spMkLst>
            <pc:docMk/>
            <pc:sldMk cId="2282441539" sldId="1589"/>
            <ac:spMk id="2" creationId="{ABDF25C6-1F07-7564-AC1D-B9AF5114E474}"/>
          </ac:spMkLst>
        </pc:spChg>
      </pc:sldChg>
      <pc:sldChg chg="modSp mod">
        <pc:chgData name="Urzyczyn Anna" userId="bff69412-a3d7-4acf-aa4d-1c12524f298e" providerId="ADAL" clId="{91D02DC2-F912-46C3-8852-AC9B66F64D28}" dt="2026-02-18T08:20:18.273" v="48" actId="20577"/>
        <pc:sldMkLst>
          <pc:docMk/>
          <pc:sldMk cId="25813688" sldId="1590"/>
        </pc:sldMkLst>
        <pc:spChg chg="mod">
          <ac:chgData name="Urzyczyn Anna" userId="bff69412-a3d7-4acf-aa4d-1c12524f298e" providerId="ADAL" clId="{91D02DC2-F912-46C3-8852-AC9B66F64D28}" dt="2026-02-18T08:20:18.273" v="48" actId="20577"/>
          <ac:spMkLst>
            <pc:docMk/>
            <pc:sldMk cId="25813688" sldId="1590"/>
            <ac:spMk id="2" creationId="{840B6B7B-B767-EAAA-5848-60169DC07D07}"/>
          </ac:spMkLst>
        </pc:spChg>
      </pc:sldChg>
      <pc:sldChg chg="modSp mod">
        <pc:chgData name="Urzyczyn Anna" userId="bff69412-a3d7-4acf-aa4d-1c12524f298e" providerId="ADAL" clId="{91D02DC2-F912-46C3-8852-AC9B66F64D28}" dt="2026-02-18T08:19:16.240" v="40" actId="20577"/>
        <pc:sldMkLst>
          <pc:docMk/>
          <pc:sldMk cId="2945584440" sldId="1604"/>
        </pc:sldMkLst>
        <pc:spChg chg="mod">
          <ac:chgData name="Urzyczyn Anna" userId="bff69412-a3d7-4acf-aa4d-1c12524f298e" providerId="ADAL" clId="{91D02DC2-F912-46C3-8852-AC9B66F64D28}" dt="2026-02-18T08:19:16.240" v="40" actId="20577"/>
          <ac:spMkLst>
            <pc:docMk/>
            <pc:sldMk cId="2945584440" sldId="1604"/>
            <ac:spMk id="2" creationId="{12B90DF7-EE57-5BED-CB25-5ED929B484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5D1EC30-5B0B-48D0-A1A8-66A96720DF24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F68A4D-42A7-45F7-9930-00E8DCB48D7E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instrukcje2" TargetMode="External"/><Relationship Id="rId2" Type="http://schemas.openxmlformats.org/officeDocument/2006/relationships/hyperlink" Target="https://www.gov.pl/web/nfosigw/generator-wnioskow-o-dofinansowanie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ENX0202.zrodla_kogeneracja.sekretariat@nfosigw.gov.pl" TargetMode="External"/><Relationship Id="rId2" Type="http://schemas.openxmlformats.org/officeDocument/2006/relationships/hyperlink" Target="https://www.gov.pl/web/nfosigw/ii-nabor---wspolfinansowanie-projektow-realizowanych-w-ramach-programu-fundusze-europejskie-na-infrastrukture-klimat-srodowisko-2021-2027-feniks-czesc-2-rozwoj-oze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45.svg"/><Relationship Id="rId3" Type="http://schemas.openxmlformats.org/officeDocument/2006/relationships/image" Target="../media/image38.jpe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3.sv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2139620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2678463"/>
            <a:ext cx="6675120" cy="301832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pl-PL" sz="21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Współfinansowanie projektów realizowanych w ramach Programu Fundusze Europejskie na Infrastrukturę, Klimat, Środowisko 2021-2027 (</a:t>
            </a:r>
            <a:r>
              <a:rPr lang="pl-PL" sz="2100" b="1" dirty="0" err="1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FEnIKS</a:t>
            </a:r>
            <a:r>
              <a:rPr lang="pl-PL" sz="21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) Część 2) Rozwój OZE </a:t>
            </a:r>
            <a:endParaRPr lang="pl-PL" altLang="pl-PL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 w ramach II naboru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17.02.2026 r.</a:t>
            </a:r>
          </a:p>
          <a:p>
            <a:pPr algn="ctr">
              <a:lnSpc>
                <a:spcPct val="150000"/>
              </a:lnSpc>
            </a:pPr>
            <a:r>
              <a:rPr 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Monika Mordarska</a:t>
            </a:r>
          </a:p>
          <a:p>
            <a:pPr algn="ctr">
              <a:lnSpc>
                <a:spcPct val="150000"/>
              </a:lnSpc>
            </a:pPr>
            <a:r>
              <a:rPr 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Departament Energetyki i Przemysłu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0A46-C6C7-DFF4-8742-F4BCEE231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A2EA-B28B-5C41-29B6-12984D43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CD. 4: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1DF6C6-31B4-3539-12D1-8F00E6DD33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567" y="1533832"/>
            <a:ext cx="11071952" cy="468998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przypadku pozostałych projektów emisje dwutlenku węgla należy wyliczyć zgodnie z: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80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Uproszczoną metodyką obliczenia oszczędności emisji dwutlenku węgla </a:t>
            </a: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wynikających z realizacji projektu w OZE </a:t>
            </a: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800" cap="none" spc="0" dirty="0">
              <a:solidFill>
                <a:schemeClr val="accent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przedstawioną w Załączniku nr 26 Część Ekologiczno-techniczna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00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l-PL" sz="2000" b="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l-PL" sz="24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962E52F4-735E-8FB4-EFBB-4C60AD537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49B4-B7C1-FF6B-1E89-33F9F5B6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F960-D5DE-3F99-F8F8-51A4E4B2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finansowania projektu: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7B1F55-3E6D-AADF-4F60-30D5A93AC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Realizacja przedsięwzięcia nie może wykraczać poza końcową datę okresu kwalifikowalności tj.: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Okres kwalifikowalności kosztów od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01.01.2021 r. do 31.12.2029 r.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 zastrzeżeniem przepisów pomocy publicznej.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cap="none" spc="0" dirty="0">
                <a:solidFill>
                  <a:srgbClr val="FF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Wypłata środków Ostatecznym Odbiorcom  do 31.12.2029 r.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D9FA239-7E7E-E3E3-31DE-212623436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011C-B7FF-2476-9381-C01EAF2CD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EE9F-98DD-7F49-D447-C7877441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dirty="0"/>
              <a:t> Zasady finansowania projektu: </a:t>
            </a:r>
            <a:r>
              <a:rPr lang="pl-PL" cap="none" spc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kwalifikowane</a:t>
            </a:r>
            <a:br>
              <a:rPr lang="pl-PL" cap="none" spc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C21488-7DD8-B666-CC3E-A807659EA0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Okres kwalifikowalności: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01.01.2021 r. do 31.12.2029 r. (30.06.2029 r.)</a:t>
            </a:r>
          </a:p>
          <a:p>
            <a:pPr marL="0" marR="0" lvl="0" indent="0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„Wytycznymi w zakresie kosztów kwalifikowanych",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 zastrzeżeniem, że:</a:t>
            </a:r>
          </a:p>
          <a:p>
            <a:pPr marL="457200" marR="0" lvl="1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a) koszty związane z przygotowaniem przedsięwzięcia kwalifikuje się do wysokości nieprzekraczającej 10% sumy kosztów kwalifikowanych przedsięwzięcia,</a:t>
            </a:r>
          </a:p>
          <a:p>
            <a:pPr marL="457200" marR="0" lvl="1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b) koszty związane z zarządzaniem przedsięwzięciem kwalifikuje się do wysokości nieprzekraczającej 10% kosztów kwalifikowanych przedsięwzięcia,</a:t>
            </a:r>
          </a:p>
          <a:p>
            <a:pPr marL="457200" marR="0" lvl="1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c) koszty nabycia nieruchomości kwalifikuje się do wysokości nieprzekraczającej 10% kosztów kwalifikowanych przedsięwzięcia,</a:t>
            </a:r>
          </a:p>
          <a:p>
            <a:pPr marL="457200" marR="0" lvl="1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d) dopuszcza się ponoszenie kosztów związanych z działaniami edukacyjnymi w zakresie podnoszenia świadomości ekologicznej społeczeństwa oraz/albo na współpracę, w tym wymianę wiedzy i doświadczeń oraz konsultacje, z partnerami z innych Państw Członkowskich. Działania te są nieobligatoryjne, ale w przypadku ich wystąpienia w ramach przedsięwzięcia inwestycyjnego zgłoszonego we wniosku o dofinansowanie, są kwalifikowane do wysokości nieprzekraczającej 5% sumy kosztów kwalifikowanych przedsięwzięcia,</a:t>
            </a:r>
          </a:p>
          <a:p>
            <a:pPr marL="457200" marR="0" lvl="1" algn="just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e) koszty związane z wartościami niematerialnymi i prawnymi kwalifikuje się do wysokości nieprzekraczającej 20% kosztów kwalifikowanych przedsięwzięcia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80A2D-92D3-FFA3-2017-02195B5A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77AFC-B542-BFB4-FCE2-A71C3290C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9B3E-C890-991F-BCD3-E3A7B91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Zasady  finansowania projektu cd.: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780B57-60F8-43EE-0759-8BF813E2F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Podatek od towarów i usług (VAT) jest kosztem niekwalifikowanym.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Cytat z PP.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Podatek od towarów i usług (VAT) jest kosztem kwalifikowanym tylko wówczas, gdy jest on faktycznie i ostatecznie ponoszony przez Ostatecznego Odbiorcę (dalej OO), a OO nie ma prawnej możliwości odliczenia podatku naliczonego od podatku należnego w jakiejkolwiek części, zgodnie z przepisami ustawy o podatku od towarów i usług. Podatek VAT, który można odliczyć, nie może być uznany za kwalifikowany, nawet jeżeli nie został faktycznie odzyskany przez OO. Oznacza to, że w przypadkach, gdy OO może odliczyć podatek VAT, ale rezygnuje z tej możliwości, podatek VAT nie jest kosztem kwalifikowanym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CA004F7-0CB5-B087-2FB5-708CE1249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BA45-6585-4AC4-8DD3-EF15BFE58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25C6-1F07-7564-AC1D-B9AF5114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Zasady finansowania projektu - budżet: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097CFE-1AA7-9DC1-0DC8-07053A5B4A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Budżet naboru dla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zwrotnych oraz bezzwrotnych form dofinansowania wynosi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300 000 000,00 zł,  w tym 239 130 000,00 zł ze środków unijnych, tj. Europejskiego Funduszu Rozwoju Regionalnego (EFRR) na  zwrotne i bezzwrotne formy dofinansowania  i 60 870 000,00 zł ze środków krajowych NFOŚiGW na zwrotne  formy dofinansowania, </a:t>
            </a:r>
          </a:p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tj. w tym dla: </a:t>
            </a:r>
          </a:p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•	przedsięwzięć wymienionych w ust. 4 pkt 1) Regulaminu Naboru (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biometan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): 200 000 000,00 zł</a:t>
            </a:r>
          </a:p>
          <a:p>
            <a:pPr marL="0" marR="0" lvl="0" indent="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•	przedsięwzięć wymienionych w ust. 4 pkt 2) Regulaminu Naboru (biogaz)    100 000 000,00 zł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60BE75A-9ADB-44BB-F60A-40B27CEBC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E721-2412-1C5F-7465-AFE0F441F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0DF7-EE57-5BED-CB25-5ED929B4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Zasady finansowania projektu - limity: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47E356-733F-4EC7-8D3B-3FDF85E419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cap="none" spc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ramach naboru obowiązują następujące limity wsparcia ze środków unijnych tj. Europejskiego Funduszu Rozwoju Regionalnego (EFRR): </a:t>
            </a:r>
          </a:p>
          <a:p>
            <a:pPr marL="285750" marR="0" lvl="0" indent="-285750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budowę, przebudowę, modernizację i rozbudowę odnawialnych źródeł energii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zakresie wytwarzania </a:t>
            </a:r>
            <a:r>
              <a:rPr kumimoji="0" lang="pl-PL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biometanu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wraz z przyłączeniem do sieci gazowej, maksymalne łączne dofinansowanie ze środków unijnych  wynosi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nie więcej niż 50 000 000,00 zł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lvl="0" indent="-342900" defTabSz="457200" eaLnBrk="0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budowę lub rozbudowę odnawialnych źródeł energii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</a:t>
            </a:r>
            <a:r>
              <a:rPr lang="pl-PL" sz="2000" cap="none" spc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zakresie wytwarzania z biogazu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energii elektrycznej i/lub ciepła wraz z magazynami energii działającymi na potrzeby danego źródła OZE oraz przyłączeniem do sieci, w tym z infrastrukturą  umożliwiającą wykorzystanie ciepła wytworzonego w skojarzeniu, maksymalne łączne dofinansowanie ze środków unijnych wynosi nie więcej niż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40 000 000,00 zł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75B7A62-9529-1071-AA6B-5EE0B6C18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8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723E-FB64-01BA-5BB6-103DC4A5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6B7B-B767-EAAA-5848-60169DC0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     Zasady finansowania projektu - tabela: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D0E82B-5DBC-FCA4-314D-2367CCE7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091D058-DBA1-5E58-160A-819D43B4A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Obraz 2" descr="tabela przedstawiająca zasady finansowania projektu">
            <a:extLst>
              <a:ext uri="{FF2B5EF4-FFF2-40B4-BE49-F238E27FC236}">
                <a16:creationId xmlns:a16="http://schemas.microsoft.com/office/drawing/2014/main" id="{8587F596-C069-EF71-6944-5E6B39C5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63430"/>
            <a:ext cx="11582399" cy="48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AC55-5E57-4FC4-B85B-1CD52B3E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F24-0C66-B4C0-A444-A982119E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1134ED-2971-8073-BB21-01D0E73AA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celu stworzenia wniosku o dofinansowanie wnioskodawca powinien się zarejestrować i utworzyć kontro 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aplikacji GWD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dostępnej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2"/>
              </a:rPr>
              <a:t>Generator wniosków o dofinansowanie - Narodowy Fundusz Ochrony Środowiska i Gospodarki Wodnej - Portal Gov.pl (www.gov.pl)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Wniosek o dofinansowanie należy sporządzić zgodnie z Instrukcją użytkownika Aplikacji GWD (instrukcja do wniosku wyświetla się z boku każdej karty)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Wszelkie ogólne instrukcje GWD (założenie konta, hasło itd.) dostępne są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https://www.gov.pl/web/nfosigw/instrukcje2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083664A3-AE6A-621C-540D-534247B0D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71A43-DF85-C5BE-9393-C9A5CE18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E3E4-4A67-7F7B-8B6E-ADEBAFAE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 Wniosek o dofinansowanie: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E044A-91A0-404D-67CE-F4E261361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663430"/>
            <a:ext cx="11071952" cy="4338536"/>
          </a:xfrm>
        </p:spPr>
        <p:txBody>
          <a:bodyPr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E38DE2-B1E0-216F-5877-596D8CCA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AutoShape 4" descr="napis: Wniosek o dofinansowanie ze środków krajowych oraz Instrumentów Finansowych FEnIKS">
            <a:extLst>
              <a:ext uri="{FF2B5EF4-FFF2-40B4-BE49-F238E27FC236}">
                <a16:creationId xmlns:a16="http://schemas.microsoft.com/office/drawing/2014/main" id="{7A9DF8B3-B9A3-F48F-D336-BA2DE4FB21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Obraz zawierający tekst: Wniosek o dofinansowanie ze środków krajowych oraz Instrumentów Finansowych FEnIKS&#10;&#10;">
            <a:extLst>
              <a:ext uri="{FF2B5EF4-FFF2-40B4-BE49-F238E27FC236}">
                <a16:creationId xmlns:a16="http://schemas.microsoft.com/office/drawing/2014/main" id="{DCF9F053-8488-A5A9-3A59-EE00A09D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8" y="1861852"/>
            <a:ext cx="4124325" cy="3990975"/>
          </a:xfrm>
          <a:prstGeom prst="rect">
            <a:avLst/>
          </a:prstGeom>
        </p:spPr>
      </p:pic>
      <p:pic>
        <p:nvPicPr>
          <p:cNvPr id="14" name="Obraz 13" descr="Obraz zawierający tekst, zrzut ekranu, Czcionka, numer">
            <a:extLst>
              <a:ext uri="{FF2B5EF4-FFF2-40B4-BE49-F238E27FC236}">
                <a16:creationId xmlns:a16="http://schemas.microsoft.com/office/drawing/2014/main" id="{BD747D92-D76A-AF77-409B-687FB1D22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14" y="2552825"/>
            <a:ext cx="7000875" cy="28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2E25-54E0-43F3-1493-FB49F8EE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A638-2231-A6C1-208E-3BE64895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Lista i zakres wymaganych załączników stanowi Załącznik nr 2 do Regulaminu 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6E11A8-D219-6773-DC7A-AA33B13B8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x-none" sz="1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</a:t>
            </a:r>
            <a:r>
              <a:rPr kumimoji="0" lang="pl-PL" sz="18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ek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 dofinansowanie wraz z załącznikami  składa się wyłącznie w </a:t>
            </a:r>
            <a:r>
              <a:rPr kumimoji="0" lang="x-none" sz="1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wersji elektronicznej przez GWD, przy użyciu podpisu elektronicznego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x-none" sz="1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który wywołuje skutki prawne równoważne podpisowi własnoręcznemu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(forma elektroniczna). 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Wymagane aktywne formularze </a:t>
            </a:r>
            <a:r>
              <a:rPr lang="pl-PL" sz="18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EXCEL: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Aktywny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</a:t>
            </a: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Finansowy </a:t>
            </a:r>
          </a:p>
          <a:p>
            <a:pPr marL="171450" marR="0" lvl="0" indent="-171450" algn="l" defTabSz="4572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Kalkulator pomocy publicznej (formularz, który należy uzupełnić stanowi załącznik w GWD) </a:t>
            </a:r>
          </a:p>
          <a:p>
            <a:pPr marL="171450" lvl="0" indent="-171450" defTabSz="457200" eaLnBrk="0" fontAlgn="base" hangingPunct="0">
              <a:lnSpc>
                <a:spcPct val="114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Wyliczenie redukcji emisji CO2 (formularz, który należy uzupełnić stanowi załącznik w GWD) </a:t>
            </a:r>
          </a:p>
          <a:p>
            <a:pPr marL="0" lvl="0" indent="0" defTabSz="457200" eaLnBrk="0" fontAlgn="base" hangingPunct="0">
              <a:lnSpc>
                <a:spcPct val="114000"/>
              </a:lnSpc>
              <a:spcAft>
                <a:spcPct val="0"/>
              </a:spcAft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defTabSz="457200" eaLnBrk="0" fontAlgn="base" hangingPunct="0">
              <a:lnSpc>
                <a:spcPct val="114000"/>
              </a:lnSpc>
              <a:spcAft>
                <a:spcPct val="0"/>
              </a:spcAft>
              <a:defRPr/>
            </a:pPr>
            <a:r>
              <a:rPr lang="pl-PL" sz="18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Załączniki do Wniosku o dofinansowanie należy dołączyć zgodnie z instrukcją zawartą w Zakładce „Załączniki  - instrukcja”  w GWD oraz zgodnie z Listą Załączników stanowiącą Załącznik nr 2 do Regulaminu. 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AF27CCA-32E8-0F4B-A585-8E2EAC54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II Nabór   </a:t>
            </a:r>
            <a:br>
              <a:rPr lang="pl-PL" sz="2000" dirty="0"/>
            </a:br>
            <a:r>
              <a:rPr lang="pl-PL" sz="2000" dirty="0"/>
              <a:t>CZĘŚĆ 2) </a:t>
            </a:r>
            <a:br>
              <a:rPr lang="pl-PL" sz="2000" dirty="0"/>
            </a:br>
            <a:r>
              <a:rPr lang="pl-PL" sz="2000" dirty="0"/>
              <a:t>Rozwój OZE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615442"/>
            <a:ext cx="6448983" cy="251410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Celem programu jest wspieranie realizacji przedsięwzięć w zakresie budowy lub przebudowy instalacji wykorzystujących odnawialne źródła energii do wytwarzania energii elektrycznej i energii cieplnej, instalacji do produkcji paliw alternatywnych z OZE wraz z możliwością wsparcia magazynów energii działających na potrzeby danego źródła OZE oraz infrastruktury umożliwiającej przyłączenie do sieci elektroenergetycznej, ciepłowniczej lub gazowej.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7F07D-BD30-1254-77E8-09638AC7A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916197"/>
            <a:ext cx="6448983" cy="2011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Program zakłada realizację celu Programu Operacyjnego </a:t>
            </a:r>
            <a:r>
              <a:rPr lang="pl-PL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FEnIKS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, jakim jest poprawa warunków rozwoju kraju poprzez budowę infrastruktury technicznej i społecznej zgodnie  z założeniami rozwoju zrównoważonego.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9CA5-DEAC-2A73-C891-299D5FBC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E432-20A0-2CC3-3827-0751D9E0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A54BA9-A75F-35B8-CE4E-EB14784096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zgodnie z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Regulaminem wyboru projektów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Programem Priorytetowym, kryteriami wyboru projektów.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Wnioski o dofinansowanie przedsięwzięć oceniane są </a:t>
            </a:r>
            <a:r>
              <a:rPr kumimoji="0" lang="pl-PL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kryteriami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horyzontalnymi dla Programu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2021-2027;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specyficznymi dla ostatecznych odbiorców wsparcia w formie Instrumentów Finansowych”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2021-2027, </a:t>
            </a:r>
            <a:b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Działanie 02.02 Rozwój OZE</a:t>
            </a:r>
          </a:p>
          <a:p>
            <a:pPr marL="504825" marR="0" lvl="1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 horyzontalne i specyficzne dzielą się na obligatoryjne i rankingujące.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w dwóch etapach.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3CB3F12-BE17-B466-185A-C68CD4BD3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DEFB-F0F2-5ABA-DAED-0F8FFBB8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5F4E-04CD-2D3E-A47F-5A545BF8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sz="27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OCENA WNIOSKU O DOFINANSOWANIE</a:t>
            </a:r>
            <a:r>
              <a:rPr lang="pl-PL" dirty="0"/>
              <a:t>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BC88E5-554B-0C80-B5C4-BDF3B8F18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89A524A-7F74-C316-7A83-8D73F5AD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Symbol zastępczy zawartości 7" descr="Na schemacie pokazano w sposób obrazowy jak dzielą się kryteria stosowane w naborze.">
            <a:extLst>
              <a:ext uri="{FF2B5EF4-FFF2-40B4-BE49-F238E27FC236}">
                <a16:creationId xmlns:a16="http://schemas.microsoft.com/office/drawing/2014/main" id="{89C00E7A-6D1E-D4F9-59D7-E21953F0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" y="1979612"/>
            <a:ext cx="10546274" cy="41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7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67418-BE41-C104-99A1-3AE3691F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6EC3-7E02-5E47-896F-992D0025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1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C2433C-E924-646B-5CDC-11D531521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polega na weryfikacji spełnienia przez projekt Kryteriów obligatoryjnych ocenianych zero-jedynkowo, wchodzących w skład Kryteriów horyzontalnych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określonych w Załączniku nr 1  do Programu Priorytetowego.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Kryteria obligatoryjne są oceniane w systemie zerojedynkowym (możliwa ocena: TAK/NIE, a w uzasadnionych wypadkach NIE DOTYCZY). Niespełnienie kryterium (ocena: NIE) eliminuje projekt z możliwości otrzymania dofinansowania</a:t>
            </a: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 dni roboczych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C3675FF-5508-305A-C51F-6F0509A2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3181-33CF-582B-A391-43927FB6E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F4E6-88C8-CA89-DF17-E39BCBF2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OCENA – ETAP 2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C7E999-E668-9F99-E298-4C8F560897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Ocenie podlegają projekty, które zostały ocenione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pozytywie na etapie 1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Ocena dokonywana jest na podstawie: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punktowo, wchodzących w skład Kryteriów horyzontalnych </a:t>
            </a:r>
            <a:r>
              <a:rPr kumimoji="0" lang="pl-PL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określonych w Załączniku nr 1 do Programu Priorytetowego;</a:t>
            </a:r>
          </a:p>
          <a:p>
            <a:pPr marL="742950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kryteriów obligatoryjnych ocenianych zero-jedynkowo i kryteriów rankingujących ocenianych punktowo stanowiących Specyficzne kryteria wyboru projektów (Działanie FENX.02.02), określonych w Załączniku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nr 2  do Programu Priorytetowego.</a:t>
            </a:r>
          </a:p>
          <a:p>
            <a:pPr marL="790575" marR="0" lvl="1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jest zobowiązany do uzupełnienia wniosku, w terminie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10 dni roboczych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od dnia następującego po dniu wezwania. Dla biegu tego terminu nie ma znaczenia dzień odebrania wezwania przez wnioskodawcę.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gdy dochowanie powyższego terminu nie jest możliwe i jest niezależne od wnioskodawcy, NFOŚIGW może go wydłużyć o dodatkowy termin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 5 dni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ED2B8E4A-2842-C39A-0E53-4FE733BC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4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756B-D360-EC4C-7818-99EF0362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2DE4-9749-DFF2-37A0-B58B13B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LISTA RANKINGOWA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15A786-3B4A-E994-D246-F0C75154F7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Ocenione projekty, które spełniły kryteria zero-jedynkowe w etapie 2 oceny są umieszczane na liście rankingowej.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Liczba zebranych punktów w ramach oceny kryteriami rankingującymi decyduje o pozycji projektu na liście rankingowej.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Projekty uszeregowywane są w kolejności od pierwszego z największą liczbą punktów do wyczerpania kwoty przeznaczonej na dofinansowanie projektów w naborze.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wniosków, które w ocenie Etapu 2 według kryteriów obligatoryjnych (horyzontalnych i specyficznych) i rankingujących (horyzontalnych i specyficznych) uzyskały taką samą liczbę punktów, o kolejności umieszczenia wniosków na liście rankingowej decyduje większa liczba punktów uzyskanych na etapie oceny w ramach kryterium rozstrzygającego – gotowość do realizacji projektu.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przypadku wniosków, które otrzymały taką samą liczbę punktów w ramach kryterium gotowość do realizacji projektu, decyduje kolejne kryterium rozstrzygające, wskazane spośród kryteriów rankingujących w Kryteriach horyzontalnych dla Programu Fundusze Europejskie na Infrastrukturę, Klimat, Środowisko na lata 2021-2027 (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FEnIKS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), aż do rozstrzygnięcia. </a:t>
            </a:r>
          </a:p>
          <a:p>
            <a:pPr marL="285750" marR="0" lvl="0" indent="-28575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może zwrócić się do NFOŚiGW o powtórną ocenę wniosku, w terminie nie dłuższym 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niż 5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dni roboczych  od daty otrzymania pisma informującego o odmowie udzielenia dofinansowania, wskazując wszystkie kryteria, z których oceną się nie zgadza wraz z uzasadnieniem swojego stanowiska.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C00BB00-65EE-8EEE-67E4-7DD977529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4A79-7252-12E1-DDBD-B077E7D5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0708-B6B8-0AE7-15E9-662142A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dirty="0"/>
              <a:t>Przydatne linki i komunikacja</a:t>
            </a:r>
            <a:br>
              <a:rPr lang="pl-PL" dirty="0"/>
            </a:b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FCD0FD-9E43-F2E8-7E43-46F17B773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1712068"/>
            <a:ext cx="11071952" cy="458172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Ogłoszenie o naborze i dokumentacja konkursowa dostępne są pod adresem:</a:t>
            </a:r>
          </a:p>
          <a:p>
            <a:pPr marL="0" lvl="0" indent="0" algn="ctr" defTabSz="45720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pl-PL" sz="1800" dirty="0">
                <a:hlinkClick r:id="rId2"/>
              </a:rPr>
              <a:t>II nabór - Współfinansowanie projektów realizowanych w ramach Programu Fundusze Europejskie na Infrastrukturę, Klimat, Środowisko 2021-2027 (</a:t>
            </a:r>
            <a:r>
              <a:rPr lang="pl-PL" sz="1800" dirty="0" err="1">
                <a:hlinkClick r:id="rId2"/>
              </a:rPr>
              <a:t>FEnIKS</a:t>
            </a:r>
            <a:r>
              <a:rPr lang="pl-PL" sz="1800" dirty="0">
                <a:hlinkClick r:id="rId2"/>
              </a:rPr>
              <a:t>), Część 2) Rozwój OZE - Narodowy Fundusz Ochrony Środowiska i Gospodarki Wodnej - Portal Gov.pl</a:t>
            </a:r>
            <a:endParaRPr lang="pl-PL" sz="1800" dirty="0"/>
          </a:p>
          <a:p>
            <a:pPr marL="0" lvl="0" indent="0" algn="ctr" defTabSz="457200" eaLnBrk="0" fontAlgn="base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Pytania dotyczące przygotowania wniosków w ramach naboru: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/>
              </a:rPr>
              <a:t>FENX0202sekretariat@nfosigw.gov.pl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A6D3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 razie pojawiających się wątpliwości proszę o przesyłanie pytań na powyższy adres.</a:t>
            </a:r>
          </a:p>
          <a:p>
            <a:pPr marL="0" marR="0" lvl="0" indent="0" algn="ctr" defTabSz="4572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 stronie internetowej zamieszczony zostanie FAQ z odpowiedziami na kluczowe lub powtarzające się kwestie.</a:t>
            </a:r>
          </a:p>
          <a:p>
            <a:pPr marL="285750" marR="0" lvl="0" indent="-285750" algn="ctr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endParaRPr lang="pl-PL" sz="2400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F3147AE3-31E4-0EF7-08A6-47D4B0A3E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</a:t>
            </a:r>
            <a:r>
              <a:rPr lang="pl-PL" dirty="0"/>
              <a:t>ę za uwagę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2860-505C-81B9-8DAC-27514798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8E6A-3CCB-2EC8-976E-3D638E3632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" y="1615443"/>
            <a:ext cx="4008907" cy="4099202"/>
          </a:xfrm>
        </p:spPr>
        <p:txBody>
          <a:bodyPr>
            <a:normAutofit/>
          </a:bodyPr>
          <a:lstStyle/>
          <a:p>
            <a:pPr algn="ctr"/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II Nabór   </a:t>
            </a:r>
            <a:br>
              <a:rPr lang="pl-PL" sz="2000" dirty="0"/>
            </a:br>
            <a:r>
              <a:rPr lang="pl-PL" sz="2000" dirty="0"/>
              <a:t>CZĘŚĆ 2) </a:t>
            </a:r>
            <a:br>
              <a:rPr lang="pl-PL" sz="2000" dirty="0"/>
            </a:br>
            <a:r>
              <a:rPr lang="pl-PL" sz="2000" dirty="0"/>
              <a:t>Rozwój OZE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841F-EB1E-4E0A-599A-3ED35C5151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9657" y="1240573"/>
            <a:ext cx="6448983" cy="23755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altLang="pl-PL" b="1" dirty="0">
                <a:latin typeface="Open Sans" pitchFamily="34" charset="0"/>
              </a:rPr>
              <a:t>Finansowanie przedsięwzięć z wykorzystaniem instrumentu finansowego (IF) określonego w art. 2 pkt 8 ustawy z dnia 28 kwietnia 2022 r. o zasadach realizacji zadań finansowanych ze środków europejskich w  perspektywie finansowej 2021–2027 </a:t>
            </a:r>
            <a:br>
              <a:rPr lang="pl-PL" altLang="pl-PL" b="1" dirty="0">
                <a:latin typeface="Open Sans" pitchFamily="34" charset="0"/>
              </a:rPr>
            </a:br>
            <a:r>
              <a:rPr lang="pl-PL" altLang="pl-PL" b="1" dirty="0">
                <a:latin typeface="Open Sans" pitchFamily="34" charset="0"/>
              </a:rPr>
              <a:t>(Dz.U. 2022, poz. 1079 z </a:t>
            </a:r>
            <a:r>
              <a:rPr lang="pl-PL" altLang="pl-PL" b="1" dirty="0" err="1">
                <a:latin typeface="Open Sans" pitchFamily="34" charset="0"/>
              </a:rPr>
              <a:t>późn</a:t>
            </a:r>
            <a:r>
              <a:rPr lang="pl-PL" altLang="pl-PL" b="1" dirty="0">
                <a:latin typeface="Open Sans" pitchFamily="34" charset="0"/>
              </a:rPr>
              <a:t>. zm.), tj.: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68976-B6E1-109F-676A-A09EEEC669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657" y="3627123"/>
            <a:ext cx="6448983" cy="2462392"/>
          </a:xfrm>
        </p:spPr>
        <p:txBody>
          <a:bodyPr anchor="ctr"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latin typeface="Open Sans" pitchFamily="34" charset="0"/>
              </a:rPr>
              <a:t>ze środków Europejskiego Funduszu  Rozwoju Regionalnego (EFRR) w ramach Programu Operacyjnego Fundusze Europejskie na Infrastrukturę, Klimat, Środowisko 2021-2027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środków krajowych Narodowego Funduszu Ochrony Środowiska i Gospodarki Wodnej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F52DE18-F321-BBDE-3213-4FAD9E48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76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BCEB8-6AA5-ACEE-4266-A997BD3F9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1E848-0DCB-B444-36DA-D19DF208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293914"/>
            <a:ext cx="5910943" cy="979715"/>
          </a:xfrm>
        </p:spPr>
        <p:txBody>
          <a:bodyPr anchor="t"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sz="2200" dirty="0"/>
              <a:t>Dokumenty istotne dla II naboru </a:t>
            </a:r>
            <a:r>
              <a:rPr lang="pl-PL" sz="2400" dirty="0"/>
              <a:t>Nabór   </a:t>
            </a:r>
            <a:br>
              <a:rPr lang="pl-PL" sz="2400" dirty="0"/>
            </a:br>
            <a:r>
              <a:rPr lang="pl-PL" sz="2400" dirty="0"/>
              <a:t>CZĘŚĆ 2) Rozwój OZE</a:t>
            </a:r>
            <a:endParaRPr lang="pl-PL" sz="2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D434A-F88E-932A-01C1-F96DA34A9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974715"/>
            <a:ext cx="5366416" cy="4263854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Priorytetowy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określa f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ormy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warunki udzielania dofinansowania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oraz szczegółowe kryteria wyboru przedsięwzięć </a:t>
            </a: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endParaRPr kumimoji="0" lang="pl-PL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650" algn="l"/>
                <a:tab pos="676275" algn="l"/>
              </a:tabLst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Regulamin  z załącznikami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określa sposób złożenia i rozpatrywania wniosków od momentu ich wpływu do NFOŚiGW do momentu zawarcia umowy o dofinansowanie.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E80D9BDB-AD7F-8252-02BC-7807D92E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873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4" y="293914"/>
            <a:ext cx="5366416" cy="979715"/>
          </a:xfrm>
        </p:spPr>
        <p:txBody>
          <a:bodyPr anchor="t">
            <a:norm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pl-PL" dirty="0"/>
              <a:t>Najważniejsze informacje o naborze: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4615" y="1070043"/>
            <a:ext cx="5366416" cy="516852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Wnioskodawcy: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pl-PL" dirty="0"/>
              <a:t>Przedsiębiorcy (miko przedsiębiorstwa, małe przedsiębiorstwa, średnie przedsiębiorstwa, duże przedsiębiorstwa)  prowadzący działalność gospodarczą zgodnie z zapisami ustawy Prawo przedsiębiorców.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Tryb naboru: </a:t>
            </a:r>
            <a:r>
              <a:rPr lang="pl-PL" b="1" dirty="0"/>
              <a:t>konkurencyjny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Początek naboru: </a:t>
            </a:r>
            <a:r>
              <a:rPr lang="pl-PL" b="1" dirty="0"/>
              <a:t>30.01.2026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Koniec naboru: </a:t>
            </a:r>
            <a:r>
              <a:rPr lang="pl-PL" b="1" dirty="0"/>
              <a:t>30.04.2026 r.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Wnioski o dofinansowanie należy składać wyłącznie </a:t>
            </a:r>
            <a:br>
              <a:rPr lang="pl-PL" dirty="0"/>
            </a:br>
            <a:r>
              <a:rPr lang="pl-PL" dirty="0"/>
              <a:t>w postaci elektronicznej za pośrednictwem </a:t>
            </a:r>
            <a:r>
              <a:rPr lang="pl-PL" b="1" u="sng" dirty="0"/>
              <a:t>Aplikacji Generator Wniosków o Dofinansowanie</a:t>
            </a:r>
            <a:endParaRPr lang="pl-PL" sz="2000" b="1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1A50ACF-ED9A-EC13-D52F-AE99D9E6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E787-FE90-AF7E-479A-985E8E1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8A18-7486-509A-0EA1-43D88BD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F6545-32A1-AC43-CFC6-AA02090DE4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4572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8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Nabór obejmuje:</a:t>
            </a: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34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Budowę</a:t>
            </a:r>
            <a:r>
              <a:rPr lang="x-none" sz="34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sz="34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przebudowę, modernizację i rozbudowę odnawialnych źródeł  energii </a:t>
            </a:r>
            <a:r>
              <a:rPr lang="pl-PL" sz="34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zakresie wytwarzania </a:t>
            </a:r>
            <a:r>
              <a:rPr lang="pl-PL" sz="340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biometanu</a:t>
            </a:r>
            <a:r>
              <a:rPr lang="pl-PL" sz="34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4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wraz z przyłączem do sieci gazowej*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2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l-PL" sz="26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z wyłączeniem samodzielnych magazynów na </a:t>
            </a:r>
            <a:r>
              <a:rPr lang="pl-PL" sz="2600" b="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biometan</a:t>
            </a:r>
            <a:endParaRPr lang="pl-PL" sz="26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32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pl-PL" sz="31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Budowę lub rozbudowę odnawialnych źródeł energii </a:t>
            </a:r>
            <a:r>
              <a:rPr lang="pl-PL" sz="31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zakresie wytwarzania z biogazu energii elektrycznej i/lub ciepła </a:t>
            </a:r>
            <a:r>
              <a:rPr lang="pl-PL" sz="31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wraz z magazynami energii działającymi na potrzeby danego źródła OZE oraz przyłączeniem do sieci, w tym  infrastrukturą*  umożliwiającą  wykorzystanie ciepła wytworzonego w skojarzeniu</a:t>
            </a:r>
            <a:r>
              <a:rPr lang="pl-PL" sz="32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2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l-PL" sz="26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Pod pojęciem infrastruktury należy rozumieć przyłącze do sieci operatora (OSD) lub 		   		    podmiotu trzeciego nie będącego operatorem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153DC973-81F6-C742-81C8-1F5C4205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0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8007-13B6-8E9A-DCD3-C9DFDE7F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DABF-6B74-EF08-7591-F9DCCFA5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CD. 1: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EEA030-820B-09A2-206C-06AE121E5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248" y="2038122"/>
            <a:ext cx="11071952" cy="3963843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4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przypadku projektów gdzie, w zależności od rodzaju i wielkości instalacji, zastosowanie mają kryteria zrównoważonego rozwoju oraz ograniczenia emisji gazów cieplarnianych, zgodnie z: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4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Dyrektywą Parlamentu Europejskiego i Rady (UE) 2018/2001 z dnia 11 grudnia 2018 r. w sprawie promowania stosowania energii ze źródeł odnawialnych ( z </a:t>
            </a:r>
            <a:r>
              <a:rPr lang="pl-PL" sz="2400" b="0" cap="none" spc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póź</a:t>
            </a:r>
            <a:r>
              <a:rPr lang="pl-PL" sz="24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zm., w tym Dyrektywą Parlamentu Europejskiego i Rady (UE) 2023/2413 z dnia 10 października 2023 r. zmieniającą dyrektywę (UE) 2028/2001, rozporządzenie (UE) 2018/1999 i dyrektywę 98/70/WE w odniesieniu do promowania energii ze źródeł odnawialnych oraz uchylającą dyrektywę Rady (UE) 2015/652) (zwana dalej „Dyrektywą” tj.: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11EC982-7F2C-BBD8-8964-A542E844E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42357-FBBC-7E57-D034-A8938D9B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6E09-EE79-DA39-C018-CD97363B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CD. 2: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0AB0E0-3BC8-DFBE-E7BB-208588002A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567" y="1533832"/>
            <a:ext cx="11071952" cy="468998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00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000" cap="none" spc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Projekty wykorzystujące biogaz </a:t>
            </a:r>
            <a:r>
              <a:rPr lang="pl-PL" sz="20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instalacjach o całkowitej nominalnej mocy cieplnej  powyżej 2 MW albo stałe paliwa 	z biomasy w 	instalacjach o całkowitej nominalnej mocy cieplnej powyżej 7,5 MW, jako źródło wytwarzania energii odnawialnej elektrycznej, cieplnej lub energii elektrycznej i cieplnej: </a:t>
            </a:r>
            <a:r>
              <a:rPr lang="pl-PL" sz="2000" cap="none" spc="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wymagane jest potwierdzenie spełnienia kryteriów zrównoważonego rozwoju zgodnie z Dyrektywą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000" cap="none" spc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Projekty polegające na instalacji do produkcji </a:t>
            </a:r>
            <a:r>
              <a:rPr lang="pl-PL" sz="2000" cap="none" spc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biometanu</a:t>
            </a:r>
            <a:r>
              <a:rPr lang="pl-PL" sz="2000" cap="none" spc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potwierdzenie spełnienia kryteriów zrównoważonego rozwoju i ograniczenia emisji gazów cieplarnianych zgodnie z Dyrektywą: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000" cap="none" spc="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wymagane jest niezależnie od wielkości instalacji wskazanej we wniosku o dofinansowanie</a:t>
            </a: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l-PL" sz="2000" cap="none" spc="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uniknięte emisje ekwiwalentu CO2 (dalej eCO2) należy wyliczyć zgodnie z: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pl-PL" sz="2000" cap="none" spc="0" dirty="0">
              <a:solidFill>
                <a:schemeClr val="accent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l-PL" sz="2000" cap="none" spc="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Metodyką określoną w Załączniku VI Dyrektywy wraz z </a:t>
            </a:r>
            <a:r>
              <a:rPr lang="pl-PL" sz="2000" cap="none" spc="0" dirty="0" err="1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późn</a:t>
            </a:r>
            <a:r>
              <a:rPr lang="pl-PL" sz="2000" cap="none" spc="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zm. pt. Zasady obliczania wpływu paliw z biomasy i ich odpowiedników kopalnych na emisję gazów cieplarnianych</a:t>
            </a:r>
            <a:r>
              <a:rPr lang="pl-PL" sz="2000" b="0" cap="none" spc="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l-PL" sz="24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9081AA93-19EE-4CF4-6A44-51911785C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C254A-1C47-1D1C-FE77-72C3C494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5F10-B9FA-13E5-7A88-884C9635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l-PL" dirty="0"/>
              <a:t>Przedmiot wsparcia CD. 3: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D079E1-0F30-4946-0512-D0224EA407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567" y="1533832"/>
            <a:ext cx="11071952" cy="4689987"/>
          </a:xfr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Należy</a:t>
            </a:r>
            <a:r>
              <a:rPr lang="pl-PL" sz="2800" cap="none" spc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pamiętać, że: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800" cap="none" spc="0" dirty="0">
              <a:solidFill>
                <a:schemeClr val="accent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Dyrektywa wymaga, żeby </a:t>
            </a:r>
            <a:r>
              <a:rPr lang="pl-PL" sz="2800" cap="none" spc="0" dirty="0" err="1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biometan</a:t>
            </a: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osiągał określone minimalne poziomy redukcji emisji,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aby mógł być uznany za odnawialne paliwo i podlegać certyfikacji na zgodność z: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800" cap="none" spc="0" dirty="0">
              <a:solidFill>
                <a:schemeClr val="accent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l-PL" sz="2800" cap="none" spc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Kryteriami Zrównoważonego Rozwoju (KZR) </a:t>
            </a: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buClrTx/>
              <a:buSzTx/>
              <a:tabLst/>
              <a:defRPr/>
            </a:pPr>
            <a:endParaRPr lang="pl-PL" sz="200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l-PL" sz="2400" b="0" cap="none" spc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2495F29-755B-0852-37AD-E35270AB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14" b="1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1740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07042158-f47d-48be-ab93-8f6036e20404"/>
    <ds:schemaRef ds:uri="97730884-5bf0-4adb-963c-097f9163802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4656</TotalTime>
  <Words>2228</Words>
  <Application>Microsoft Office PowerPoint</Application>
  <PresentationFormat>Panoramiczny</PresentationFormat>
  <Paragraphs>167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Open Sans</vt:lpstr>
      <vt:lpstr>Poppins</vt:lpstr>
      <vt:lpstr>Source Sans 3</vt:lpstr>
      <vt:lpstr>Symbol</vt:lpstr>
      <vt:lpstr>Wingdings</vt:lpstr>
      <vt:lpstr>Epic Nature</vt:lpstr>
      <vt:lpstr>Fundusze Europejskie na Infrastrukturę, klimat, środowisko</vt:lpstr>
      <vt:lpstr>   II Nabór    CZĘŚĆ 2)  Rozwój OZE</vt:lpstr>
      <vt:lpstr>    II Nabór    CZĘŚĆ 2)  Rozwój OZE</vt:lpstr>
      <vt:lpstr>Dokumenty istotne dla II naboru Nabór    CZĘŚĆ 2) Rozwój OZE</vt:lpstr>
      <vt:lpstr>Najważniejsze informacje o naborze:</vt:lpstr>
      <vt:lpstr>Przedmiot wsparcia</vt:lpstr>
      <vt:lpstr>Przedmiot wsparcia CD. 1:</vt:lpstr>
      <vt:lpstr>Przedmiot wsparcia CD. 2:</vt:lpstr>
      <vt:lpstr>Przedmiot wsparcia CD. 3:</vt:lpstr>
      <vt:lpstr>Przedmiot wsparcia CD. 4:</vt:lpstr>
      <vt:lpstr>Zasady finansowania projektu:</vt:lpstr>
      <vt:lpstr> Zasady finansowania projektu: Koszty kwalifikowane </vt:lpstr>
      <vt:lpstr>Zasady  finansowania projektu cd.:</vt:lpstr>
      <vt:lpstr>  Zasady finansowania projektu - budżet:</vt:lpstr>
      <vt:lpstr>  Zasady finansowania projektu - limity:</vt:lpstr>
      <vt:lpstr>      Zasady finansowania projektu - tabela:</vt:lpstr>
      <vt:lpstr>Wniosek o dofinansowanie:</vt:lpstr>
      <vt:lpstr> Wniosek o dofinansowanie:</vt:lpstr>
      <vt:lpstr>Lista i zakres wymaganych załączników stanowi Załącznik nr 2 do Regulaminu :</vt:lpstr>
      <vt:lpstr>OCENA WNIOSKU O DOFINANSOWANIE:</vt:lpstr>
      <vt:lpstr> OCENA WNIOSKU O DOFINANSOWANIE:</vt:lpstr>
      <vt:lpstr>OCENA – ETAP 1</vt:lpstr>
      <vt:lpstr>OCENA – ETAP 2</vt:lpstr>
      <vt:lpstr>LISTA RANKINGOWA</vt:lpstr>
      <vt:lpstr>Przydatne linki i komunikacja 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 szkolenie Rozwój OZE</dc:title>
  <dc:creator>Godz Agata</dc:creator>
  <cp:lastModifiedBy>Urzyczyn Anna</cp:lastModifiedBy>
  <cp:revision>78</cp:revision>
  <dcterms:created xsi:type="dcterms:W3CDTF">2024-06-26T20:20:27Z</dcterms:created>
  <dcterms:modified xsi:type="dcterms:W3CDTF">2026-02-18T08:20:23Z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