
<file path=[Content_Types].xml><?xml version="1.0" encoding="utf-8"?>
<Types xmlns="http://schemas.openxmlformats.org/package/2006/content-types">
  <Default Extension="bin" ContentType="application/vnd.openxmlformats-officedocument.oleObject"/>
  <Default Extension="jp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8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theme/themeOverride1.xml" ContentType="application/vnd.openxmlformats-officedocument.themeOverr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theme/themeOverride2.xml" ContentType="application/vnd.openxmlformats-officedocument.themeOverrid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theme/themeOverride3.xml" ContentType="application/vnd.openxmlformats-officedocument.themeOverride+xml"/>
  <Override PartName="/ppt/notesSlides/notesSlide15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notesSlides/notesSlide22.xml" ContentType="application/vnd.openxmlformats-officedocument.presentationml.notesSlide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notesSlides/notesSlide23.xml" ContentType="application/vnd.openxmlformats-officedocument.presentationml.notesSlide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notesSlides/notesSlide24.xml" ContentType="application/vnd.openxmlformats-officedocument.presentationml.notesSlide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notesSlides/notesSlide25.xml" ContentType="application/vnd.openxmlformats-officedocument.presentationml.notesSlide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notesSlides/notesSlide26.xml" ContentType="application/vnd.openxmlformats-officedocument.presentationml.notesSlide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notesSlides/notesSlide27.xml" ContentType="application/vnd.openxmlformats-officedocument.presentationml.notesSlide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ppt/notesSlides/notesSlide28.xml" ContentType="application/vnd.openxmlformats-officedocument.presentationml.notesSlide+xml"/>
  <Override PartName="/ppt/diagrams/data14.xml" ContentType="application/vnd.openxmlformats-officedocument.drawingml.diagramData+xml"/>
  <Override PartName="/ppt/diagrams/layout14.xml" ContentType="application/vnd.openxmlformats-officedocument.drawingml.diagramLayout+xml"/>
  <Override PartName="/ppt/diagrams/quickStyle14.xml" ContentType="application/vnd.openxmlformats-officedocument.drawingml.diagramStyle+xml"/>
  <Override PartName="/ppt/diagrams/colors14.xml" ContentType="application/vnd.openxmlformats-officedocument.drawingml.diagramColors+xml"/>
  <Override PartName="/ppt/diagrams/drawing14.xml" ContentType="application/vnd.ms-office.drawingml.diagramDrawing+xml"/>
  <Override PartName="/ppt/notesSlides/notesSlide29.xml" ContentType="application/vnd.openxmlformats-officedocument.presentationml.notesSlide+xml"/>
  <Override PartName="/ppt/diagrams/data15.xml" ContentType="application/vnd.openxmlformats-officedocument.drawingml.diagramData+xml"/>
  <Override PartName="/ppt/diagrams/layout15.xml" ContentType="application/vnd.openxmlformats-officedocument.drawingml.diagramLayout+xml"/>
  <Override PartName="/ppt/diagrams/quickStyle15.xml" ContentType="application/vnd.openxmlformats-officedocument.drawingml.diagramStyle+xml"/>
  <Override PartName="/ppt/diagrams/colors15.xml" ContentType="application/vnd.openxmlformats-officedocument.drawingml.diagramColors+xml"/>
  <Override PartName="/ppt/diagrams/drawing15.xml" ContentType="application/vnd.ms-office.drawingml.diagramDrawing+xml"/>
  <Override PartName="/ppt/notesSlides/notesSlide3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 bookmarkIdSeed="5">
  <p:sldMasterIdLst>
    <p:sldMasterId id="2147483651" r:id="rId1"/>
    <p:sldMasterId id="2147483680" r:id="rId2"/>
  </p:sldMasterIdLst>
  <p:notesMasterIdLst>
    <p:notesMasterId r:id="rId33"/>
  </p:notesMasterIdLst>
  <p:handoutMasterIdLst>
    <p:handoutMasterId r:id="rId34"/>
  </p:handoutMasterIdLst>
  <p:sldIdLst>
    <p:sldId id="365" r:id="rId3"/>
    <p:sldId id="258" r:id="rId4"/>
    <p:sldId id="484" r:id="rId5"/>
    <p:sldId id="485" r:id="rId6"/>
    <p:sldId id="486" r:id="rId7"/>
    <p:sldId id="488" r:id="rId8"/>
    <p:sldId id="491" r:id="rId9"/>
    <p:sldId id="492" r:id="rId10"/>
    <p:sldId id="493" r:id="rId11"/>
    <p:sldId id="494" r:id="rId12"/>
    <p:sldId id="495" r:id="rId13"/>
    <p:sldId id="496" r:id="rId14"/>
    <p:sldId id="497" r:id="rId15"/>
    <p:sldId id="500" r:id="rId16"/>
    <p:sldId id="501" r:id="rId17"/>
    <p:sldId id="499" r:id="rId18"/>
    <p:sldId id="504" r:id="rId19"/>
    <p:sldId id="502" r:id="rId20"/>
    <p:sldId id="503" r:id="rId21"/>
    <p:sldId id="505" r:id="rId22"/>
    <p:sldId id="506" r:id="rId23"/>
    <p:sldId id="507" r:id="rId24"/>
    <p:sldId id="508" r:id="rId25"/>
    <p:sldId id="509" r:id="rId26"/>
    <p:sldId id="510" r:id="rId27"/>
    <p:sldId id="516" r:id="rId28"/>
    <p:sldId id="517" r:id="rId29"/>
    <p:sldId id="518" r:id="rId30"/>
    <p:sldId id="519" r:id="rId31"/>
    <p:sldId id="407" r:id="rId32"/>
  </p:sldIdLst>
  <p:sldSz cx="9144000" cy="5143500" type="screen16x9"/>
  <p:notesSz cx="6797675" cy="9928225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DE3E7"/>
    <a:srgbClr val="1B5276"/>
    <a:srgbClr val="DBEFE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03447BB-5D67-496B-8E87-E561075AD55C}" styleName="Styl ciemny 1 — Akcent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8FD4443E-F989-4FC4-A0C8-D5A2AF1F390B}" styleName="Styl ciemny 1 — Akcent 5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wholeTbl>
    <a:band1H>
      <a:tcStyle>
        <a:tcBdr/>
        <a:fill>
          <a:solidFill>
            <a:schemeClr val="accent5">
              <a:shade val="60000"/>
            </a:schemeClr>
          </a:solidFill>
        </a:fill>
      </a:tcStyle>
    </a:band1H>
    <a:band1V>
      <a:tcStyle>
        <a:tcBdr/>
        <a:fill>
          <a:solidFill>
            <a:schemeClr val="accent5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5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5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5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125E5076-3810-47DD-B79F-674D7AD40C01}" styleName="Styl ciemny 1 — Akcent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3B4B98B0-60AC-42C2-AFA5-B58CD77FA1E5}" styleName="Styl jasny 1 — Ak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0660B408-B3CF-4A94-85FC-2B1E0A45F4A2}" styleName="Styl ciemny 2 - Akcent 1/Ak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D113A9D2-9D6B-4929-AA2D-F23B5EE8CBE7}" styleName="Styl z motywem 2 — Ak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08FB837D-C827-4EFA-A057-4D05807E0F7C}" styleName="Styl z motywem 1 — Ak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BC89EF96-8CEA-46FF-86C4-4CE0E7609802}" styleName="Styl jasny 3 — Ak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CF1AB2-1976-4502-BF36-3FF5EA218861}" styleName="Styl pośredni 4 — Ak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69012ECD-51FC-41F1-AA8D-1B2483CD663E}" styleName="Styl jasny 2 — Ak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6E25E649-3F16-4E02-A733-19D2CDBF48F0}" styleName="Styl pośredni 3 — Ak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2" autoAdjust="0"/>
    <p:restoredTop sz="95801" autoAdjust="0"/>
  </p:normalViewPr>
  <p:slideViewPr>
    <p:cSldViewPr snapToGrid="0" snapToObjects="1">
      <p:cViewPr varScale="1">
        <p:scale>
          <a:sx n="193" d="100"/>
          <a:sy n="193" d="100"/>
        </p:scale>
        <p:origin x="786" y="156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-274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21" Type="http://schemas.openxmlformats.org/officeDocument/2006/relationships/slide" Target="slides/slide19.xml"/><Relationship Id="rId34" Type="http://schemas.openxmlformats.org/officeDocument/2006/relationships/handoutMaster" Target="handoutMasters/handoutMaster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notesMaster" Target="notesMasters/notesMaster1.xml"/><Relationship Id="rId38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presProps" Target="presProps.xml"/><Relationship Id="rId8" Type="http://schemas.openxmlformats.org/officeDocument/2006/relationships/slide" Target="slides/slide6.xml"/><Relationship Id="rId3" Type="http://schemas.openxmlformats.org/officeDocument/2006/relationships/slide" Target="slides/slid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AWWR\AppData\Local\Microsoft\Windows\INetCache\Content.Outlook\ROLLA2VP\Wykres%20zysk%202025-2026%20w%20zalezno&#347;ci%20od%20wska&#378;nika%20Gg%202024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Zeszyt1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3.xml"/><Relationship Id="rId1" Type="http://schemas.microsoft.com/office/2011/relationships/chartStyle" Target="style3.xml"/><Relationship Id="rId4" Type="http://schemas.openxmlformats.org/officeDocument/2006/relationships/oleObject" Target="../embeddings/oleObject1.bin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2.xml"/><Relationship Id="rId2" Type="http://schemas.microsoft.com/office/2011/relationships/chartColorStyle" Target="colors4.xml"/><Relationship Id="rId1" Type="http://schemas.microsoft.com/office/2011/relationships/chartStyle" Target="style4.xml"/><Relationship Id="rId4" Type="http://schemas.openxmlformats.org/officeDocument/2006/relationships/oleObject" Target="file:///C:\Users\AWWR\AppData\Local\Microsoft\Windows\INetCache\Content.Outlook\ROLLA2VP\JST_DW_2025_GRUDZIE&#323;_2026.01.30.xlsx" TargetMode="Externa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3.xml"/><Relationship Id="rId2" Type="http://schemas.microsoft.com/office/2011/relationships/chartColorStyle" Target="colors5.xml"/><Relationship Id="rId1" Type="http://schemas.microsoft.com/office/2011/relationships/chartStyle" Target="style5.xml"/><Relationship Id="rId4" Type="http://schemas.openxmlformats.org/officeDocument/2006/relationships/package" Target="../embeddings/Microsoft_Excel_Worksheet.xlsx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file:///d:\AWWR\Desktop\Pulpit%20dotychczasowy\Kopia%20Zestawienie%20o&#347;wiaty%202004-2026.xlsx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4.5333333142956803E-3"/>
                  <c:y val="-2.224948903917026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4E0-48A9-B3A3-B16015F42800}"/>
                </c:ext>
              </c:extLst>
            </c:dLbl>
            <c:dLbl>
              <c:idx val="1"/>
              <c:layout>
                <c:manualLayout>
                  <c:x val="5.4399999771548553E-3"/>
                  <c:y val="-1.807770984432584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4E0-48A9-B3A3-B16015F42800}"/>
                </c:ext>
              </c:extLst>
            </c:dLbl>
            <c:dLbl>
              <c:idx val="2"/>
              <c:layout>
                <c:manualLayout>
                  <c:x val="5.4399999771548553E-3"/>
                  <c:y val="-2.224948903917026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4E0-48A9-B3A3-B16015F42800}"/>
                </c:ext>
              </c:extLst>
            </c:dLbl>
            <c:dLbl>
              <c:idx val="3"/>
              <c:layout>
                <c:manualLayout>
                  <c:x val="1.4506666605746215E-2"/>
                  <c:y val="-2.36400821041184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F4E0-48A9-B3A3-B16015F42800}"/>
                </c:ext>
              </c:extLst>
            </c:dLbl>
            <c:dLbl>
              <c:idx val="4"/>
              <c:layout>
                <c:manualLayout>
                  <c:x val="4.5333333142955805E-3"/>
                  <c:y val="-1.946830290927403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F4E0-48A9-B3A3-B16015F42800}"/>
                </c:ext>
              </c:extLst>
            </c:dLbl>
            <c:dLbl>
              <c:idx val="5"/>
              <c:layout>
                <c:manualLayout>
                  <c:x val="1.0879999954309579E-2"/>
                  <c:y val="-1.946830290927398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F4E0-48A9-B3A3-B16015F42800}"/>
                </c:ext>
              </c:extLst>
            </c:dLbl>
            <c:numFmt formatCode="0.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'Wsk. G'!$T$7:$T$12</c:f>
              <c:numCache>
                <c:formatCode>_-* #\ ##0_-;\-* #\ ##0_-;_-* "-"??_-;_-@_-</c:formatCode>
                <c:ptCount val="6"/>
                <c:pt idx="0">
                  <c:v>2000</c:v>
                </c:pt>
                <c:pt idx="1">
                  <c:v>4000</c:v>
                </c:pt>
                <c:pt idx="2">
                  <c:v>6000</c:v>
                </c:pt>
                <c:pt idx="3">
                  <c:v>8000</c:v>
                </c:pt>
                <c:pt idx="4">
                  <c:v>10000</c:v>
                </c:pt>
                <c:pt idx="5">
                  <c:v>25000</c:v>
                </c:pt>
              </c:numCache>
            </c:numRef>
          </c:cat>
          <c:val>
            <c:numRef>
              <c:f>'Wsk. G'!$U$7:$U$12</c:f>
              <c:numCache>
                <c:formatCode>0.0%</c:formatCode>
                <c:ptCount val="6"/>
                <c:pt idx="0">
                  <c:v>0.11836040663023967</c:v>
                </c:pt>
                <c:pt idx="1">
                  <c:v>0.11620301713230463</c:v>
                </c:pt>
                <c:pt idx="2">
                  <c:v>0.11276023384953925</c:v>
                </c:pt>
                <c:pt idx="3">
                  <c:v>9.7499378809810883E-2</c:v>
                </c:pt>
                <c:pt idx="4">
                  <c:v>8.2155284422609998E-2</c:v>
                </c:pt>
                <c:pt idx="5">
                  <c:v>7.5004971938204656E-2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F4E0-48A9-B3A3-B16015F4280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870034224"/>
        <c:axId val="1870031728"/>
        <c:axId val="0"/>
      </c:bar3DChart>
      <c:catAx>
        <c:axId val="1870034224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2800" b="1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pl-PL" sz="900" b="1" dirty="0"/>
                  <a:t>przedziały wg wysokości zamożności </a:t>
                </a:r>
                <a:r>
                  <a:rPr lang="pl-PL" sz="900" b="1" baseline="0" dirty="0"/>
                  <a:t>w 2024 r. (wskaźnik G</a:t>
                </a:r>
                <a:r>
                  <a:rPr lang="pl-PL" sz="1100" b="1" baseline="0" dirty="0"/>
                  <a:t>)</a:t>
                </a:r>
                <a:endParaRPr lang="pl-PL" sz="1100" b="1" dirty="0"/>
              </a:p>
            </c:rich>
          </c:tx>
          <c:layout>
            <c:manualLayout>
              <c:xMode val="edge"/>
              <c:yMode val="edge"/>
              <c:x val="0.2592623925255429"/>
              <c:y val="0.88789389269472341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2800" b="1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pl-PL"/>
            </a:p>
          </c:txPr>
        </c:title>
        <c:numFmt formatCode="_-* #\ ##0_-;\-* #\ ##0_-;_-* &quot;-&quot;??_-;_-@_-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1870031728"/>
        <c:crosses val="autoZero"/>
        <c:auto val="1"/>
        <c:lblAlgn val="ctr"/>
        <c:lblOffset val="100"/>
        <c:noMultiLvlLbl val="0"/>
      </c:catAx>
      <c:valAx>
        <c:axId val="187003172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1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pl-PL" sz="1000" b="1"/>
                  <a:t>procentowy "zysk"  2025-2026</a:t>
                </a:r>
              </a:p>
            </c:rich>
          </c:tx>
          <c:layout>
            <c:manualLayout>
              <c:xMode val="edge"/>
              <c:yMode val="edge"/>
              <c:x val="3.937631611562975E-2"/>
              <c:y val="0.14395373012994672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1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pl-PL"/>
            </a:p>
          </c:txPr>
        </c:title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187003422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pl-PL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spPr>
            <a:gradFill flip="none" rotWithShape="1">
              <a:gsLst>
                <a:gs pos="0">
                  <a:schemeClr val="accent1"/>
                </a:gs>
                <a:gs pos="75000">
                  <a:schemeClr val="accent1">
                    <a:lumMod val="60000"/>
                    <a:lumOff val="40000"/>
                  </a:schemeClr>
                </a:gs>
                <a:gs pos="51000">
                  <a:schemeClr val="accent1">
                    <a:alpha val="75000"/>
                  </a:schemeClr>
                </a:gs>
                <a:gs pos="100000">
                  <a:schemeClr val="accent1">
                    <a:lumMod val="20000"/>
                    <a:lumOff val="80000"/>
                    <a:alpha val="15000"/>
                  </a:schemeClr>
                </a:gs>
              </a:gsLst>
              <a:lin ang="10800000" scaled="1"/>
              <a:tileRect/>
            </a:gradFill>
            <a:ln>
              <a:noFill/>
            </a:ln>
            <a:effectLst/>
          </c:spPr>
          <c:invertIfNegative val="0"/>
          <c:cat>
            <c:strRef>
              <c:f>Arkusz1!$B$6:$B$11</c:f>
              <c:strCache>
                <c:ptCount val="6"/>
                <c:pt idx="0">
                  <c:v>mniej niż 3 000</c:v>
                </c:pt>
                <c:pt idx="1">
                  <c:v>3 000 - 6 000</c:v>
                </c:pt>
                <c:pt idx="2">
                  <c:v>6 000 - 12 000</c:v>
                </c:pt>
                <c:pt idx="3">
                  <c:v>12 000 - 20 000</c:v>
                </c:pt>
                <c:pt idx="4">
                  <c:v>20 000 - 50 000</c:v>
                </c:pt>
                <c:pt idx="5">
                  <c:v>więcej niż 50 000</c:v>
                </c:pt>
              </c:strCache>
            </c:strRef>
          </c:cat>
          <c:val>
            <c:numRef>
              <c:f>Arkusz1!$C$6:$C$11</c:f>
              <c:numCache>
                <c:formatCode>0.0%</c:formatCode>
                <c:ptCount val="6"/>
                <c:pt idx="0">
                  <c:v>1.1379999999999999</c:v>
                </c:pt>
                <c:pt idx="1">
                  <c:v>1.1200000000000001</c:v>
                </c:pt>
                <c:pt idx="2">
                  <c:v>1.1160000000000001</c:v>
                </c:pt>
                <c:pt idx="3">
                  <c:v>1.119</c:v>
                </c:pt>
                <c:pt idx="4">
                  <c:v>1.113</c:v>
                </c:pt>
                <c:pt idx="5">
                  <c:v>1.101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450-4048-8AD3-05F8C0DE872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326"/>
        <c:overlap val="-58"/>
        <c:axId val="1722708256"/>
        <c:axId val="1722711168"/>
      </c:barChart>
      <c:catAx>
        <c:axId val="1722708256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tx1">
                <a:lumMod val="15000"/>
                <a:lumOff val="85000"/>
              </a:schemeClr>
            </a:solidFill>
            <a:round/>
            <a:headEnd type="none" w="sm" len="sm"/>
            <a:tailEnd type="none" w="sm" len="sm"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Lato" panose="020F0502020204030203" pitchFamily="34" charset="-18"/>
                <a:ea typeface="+mn-ea"/>
                <a:cs typeface="+mn-cs"/>
              </a:defRPr>
            </a:pPr>
            <a:endParaRPr lang="pl-PL"/>
          </a:p>
        </c:txPr>
        <c:crossAx val="1722711168"/>
        <c:crosses val="autoZero"/>
        <c:auto val="1"/>
        <c:lblAlgn val="ctr"/>
        <c:lblOffset val="100"/>
        <c:noMultiLvlLbl val="0"/>
      </c:catAx>
      <c:valAx>
        <c:axId val="1722711168"/>
        <c:scaling>
          <c:orientation val="minMax"/>
        </c:scaling>
        <c:delete val="0"/>
        <c:axPos val="b"/>
        <c:majorGridlines>
          <c:spPr>
            <a:ln w="9525" cap="flat" cmpd="sng" algn="ctr">
              <a:gradFill>
                <a:gsLst>
                  <a:gs pos="99000">
                    <a:schemeClr val="tx1">
                      <a:lumMod val="25000"/>
                      <a:lumOff val="75000"/>
                    </a:schemeClr>
                  </a:gs>
                  <a:gs pos="0">
                    <a:schemeClr val="tx1">
                      <a:lumMod val="15000"/>
                      <a:lumOff val="85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0.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Lato" panose="020F0502020204030203" pitchFamily="34" charset="-18"/>
                <a:ea typeface="+mn-ea"/>
                <a:cs typeface="+mn-cs"/>
              </a:defRPr>
            </a:pPr>
            <a:endParaRPr lang="pl-PL"/>
          </a:p>
        </c:txPr>
        <c:crossAx val="172270825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800">
          <a:latin typeface="Lato" panose="020F0502020204030203" pitchFamily="34" charset="-18"/>
        </a:defRPr>
      </a:pPr>
      <a:endParaRPr lang="pl-PL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08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pl-PL"/>
              <a:t>Wynik budżetu JST w latach 2023 - 2026 (mld zł)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8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l-PL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Arkusz1!$A$3</c:f>
              <c:strCache>
                <c:ptCount val="1"/>
                <c:pt idx="0">
                  <c:v>Gminy</c:v>
                </c:pt>
              </c:strCache>
            </c:strRef>
          </c:tx>
          <c:spPr>
            <a:ln w="12700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strRef>
              <c:f>Arkusz1!$B$2:$N$2</c:f>
              <c:strCache>
                <c:ptCount val="13"/>
                <c:pt idx="0">
                  <c:v>2023 
I kw.</c:v>
                </c:pt>
                <c:pt idx="1">
                  <c:v>2023 
II kw.</c:v>
                </c:pt>
                <c:pt idx="2">
                  <c:v>2023 
III kw.</c:v>
                </c:pt>
                <c:pt idx="3">
                  <c:v>2023 
IV kw.</c:v>
                </c:pt>
                <c:pt idx="4">
                  <c:v>2024
 I kw.</c:v>
                </c:pt>
                <c:pt idx="5">
                  <c:v>2024 
II kw.</c:v>
                </c:pt>
                <c:pt idx="6">
                  <c:v>2024 
III kw.</c:v>
                </c:pt>
                <c:pt idx="7">
                  <c:v>2024 
IV kw.</c:v>
                </c:pt>
                <c:pt idx="8">
                  <c:v>2025 
I kw.</c:v>
                </c:pt>
                <c:pt idx="9">
                  <c:v>2025 
II kw.</c:v>
                </c:pt>
                <c:pt idx="10">
                  <c:v>2025 
III kw.</c:v>
                </c:pt>
                <c:pt idx="11">
                  <c:v>2025 
IV kw.</c:v>
                </c:pt>
                <c:pt idx="12">
                  <c:v>2026 
I kw.</c:v>
                </c:pt>
              </c:strCache>
            </c:strRef>
          </c:cat>
          <c:val>
            <c:numRef>
              <c:f>Arkusz1!$B$3:$N$3</c:f>
              <c:numCache>
                <c:formatCode>General</c:formatCode>
                <c:ptCount val="13"/>
                <c:pt idx="0">
                  <c:v>4.2</c:v>
                </c:pt>
                <c:pt idx="1">
                  <c:v>0.1</c:v>
                </c:pt>
                <c:pt idx="2">
                  <c:v>1.8</c:v>
                </c:pt>
                <c:pt idx="3">
                  <c:v>-10.7</c:v>
                </c:pt>
                <c:pt idx="4">
                  <c:v>9.1</c:v>
                </c:pt>
                <c:pt idx="5">
                  <c:v>6.6</c:v>
                </c:pt>
                <c:pt idx="6">
                  <c:v>5.8</c:v>
                </c:pt>
                <c:pt idx="7">
                  <c:v>-1.9</c:v>
                </c:pt>
                <c:pt idx="8">
                  <c:v>19.899999999999999</c:v>
                </c:pt>
                <c:pt idx="9">
                  <c:v>18.2</c:v>
                </c:pt>
                <c:pt idx="10">
                  <c:v>19.7</c:v>
                </c:pt>
                <c:pt idx="11">
                  <c:v>2.5</c:v>
                </c:pt>
                <c:pt idx="12">
                  <c:v>22.2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3235-478B-9395-85EE758F14B6}"/>
            </c:ext>
          </c:extLst>
        </c:ser>
        <c:ser>
          <c:idx val="1"/>
          <c:order val="1"/>
          <c:tx>
            <c:strRef>
              <c:f>Arkusz1!$A$4</c:f>
              <c:strCache>
                <c:ptCount val="1"/>
                <c:pt idx="0">
                  <c:v>Miasta n p. p.</c:v>
                </c:pt>
              </c:strCache>
            </c:strRef>
          </c:tx>
          <c:spPr>
            <a:ln w="12700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strRef>
              <c:f>Arkusz1!$B$2:$N$2</c:f>
              <c:strCache>
                <c:ptCount val="13"/>
                <c:pt idx="0">
                  <c:v>2023 
I kw.</c:v>
                </c:pt>
                <c:pt idx="1">
                  <c:v>2023 
II kw.</c:v>
                </c:pt>
                <c:pt idx="2">
                  <c:v>2023 
III kw.</c:v>
                </c:pt>
                <c:pt idx="3">
                  <c:v>2023 
IV kw.</c:v>
                </c:pt>
                <c:pt idx="4">
                  <c:v>2024
 I kw.</c:v>
                </c:pt>
                <c:pt idx="5">
                  <c:v>2024 
II kw.</c:v>
                </c:pt>
                <c:pt idx="6">
                  <c:v>2024 
III kw.</c:v>
                </c:pt>
                <c:pt idx="7">
                  <c:v>2024 
IV kw.</c:v>
                </c:pt>
                <c:pt idx="8">
                  <c:v>2025 
I kw.</c:v>
                </c:pt>
                <c:pt idx="9">
                  <c:v>2025 
II kw.</c:v>
                </c:pt>
                <c:pt idx="10">
                  <c:v>2025 
III kw.</c:v>
                </c:pt>
                <c:pt idx="11">
                  <c:v>2025 
IV kw.</c:v>
                </c:pt>
                <c:pt idx="12">
                  <c:v>2026 
I kw.</c:v>
                </c:pt>
              </c:strCache>
            </c:strRef>
          </c:cat>
          <c:val>
            <c:numRef>
              <c:f>Arkusz1!$B$4:$N$4</c:f>
              <c:numCache>
                <c:formatCode>General</c:formatCode>
                <c:ptCount val="13"/>
                <c:pt idx="0">
                  <c:v>3.5</c:v>
                </c:pt>
                <c:pt idx="1">
                  <c:v>-0.02</c:v>
                </c:pt>
                <c:pt idx="2">
                  <c:v>0.01</c:v>
                </c:pt>
                <c:pt idx="3">
                  <c:v>-11.1</c:v>
                </c:pt>
                <c:pt idx="4">
                  <c:v>7.8</c:v>
                </c:pt>
                <c:pt idx="5">
                  <c:v>6.3</c:v>
                </c:pt>
                <c:pt idx="6">
                  <c:v>5.5</c:v>
                </c:pt>
                <c:pt idx="7">
                  <c:v>-2.1</c:v>
                </c:pt>
                <c:pt idx="8">
                  <c:v>11.7</c:v>
                </c:pt>
                <c:pt idx="9">
                  <c:v>10.1</c:v>
                </c:pt>
                <c:pt idx="10">
                  <c:v>10.199999999999999</c:v>
                </c:pt>
                <c:pt idx="11">
                  <c:v>-3.2</c:v>
                </c:pt>
                <c:pt idx="12">
                  <c:v>12.9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3235-478B-9395-85EE758F14B6}"/>
            </c:ext>
          </c:extLst>
        </c:ser>
        <c:ser>
          <c:idx val="2"/>
          <c:order val="2"/>
          <c:tx>
            <c:strRef>
              <c:f>Arkusz1!$A$5</c:f>
              <c:strCache>
                <c:ptCount val="1"/>
                <c:pt idx="0">
                  <c:v>Powiaty</c:v>
                </c:pt>
              </c:strCache>
            </c:strRef>
          </c:tx>
          <c:spPr>
            <a:ln w="12700" cap="rnd">
              <a:solidFill>
                <a:srgbClr val="00B050"/>
              </a:solidFill>
              <a:round/>
            </a:ln>
            <a:effectLst/>
          </c:spPr>
          <c:marker>
            <c:symbol val="none"/>
          </c:marker>
          <c:cat>
            <c:strRef>
              <c:f>Arkusz1!$B$2:$N$2</c:f>
              <c:strCache>
                <c:ptCount val="13"/>
                <c:pt idx="0">
                  <c:v>2023 
I kw.</c:v>
                </c:pt>
                <c:pt idx="1">
                  <c:v>2023 
II kw.</c:v>
                </c:pt>
                <c:pt idx="2">
                  <c:v>2023 
III kw.</c:v>
                </c:pt>
                <c:pt idx="3">
                  <c:v>2023 
IV kw.</c:v>
                </c:pt>
                <c:pt idx="4">
                  <c:v>2024
 I kw.</c:v>
                </c:pt>
                <c:pt idx="5">
                  <c:v>2024 
II kw.</c:v>
                </c:pt>
                <c:pt idx="6">
                  <c:v>2024 
III kw.</c:v>
                </c:pt>
                <c:pt idx="7">
                  <c:v>2024 
IV kw.</c:v>
                </c:pt>
                <c:pt idx="8">
                  <c:v>2025 
I kw.</c:v>
                </c:pt>
                <c:pt idx="9">
                  <c:v>2025 
II kw.</c:v>
                </c:pt>
                <c:pt idx="10">
                  <c:v>2025 
III kw.</c:v>
                </c:pt>
                <c:pt idx="11">
                  <c:v>2025 
IV kw.</c:v>
                </c:pt>
                <c:pt idx="12">
                  <c:v>2026 
I kw.</c:v>
                </c:pt>
              </c:strCache>
            </c:strRef>
          </c:cat>
          <c:val>
            <c:numRef>
              <c:f>Arkusz1!$B$5:$N$5</c:f>
              <c:numCache>
                <c:formatCode>General</c:formatCode>
                <c:ptCount val="13"/>
                <c:pt idx="0">
                  <c:v>1.8</c:v>
                </c:pt>
                <c:pt idx="1">
                  <c:v>1</c:v>
                </c:pt>
                <c:pt idx="2">
                  <c:v>1.7</c:v>
                </c:pt>
                <c:pt idx="3">
                  <c:v>-1.6</c:v>
                </c:pt>
                <c:pt idx="4">
                  <c:v>3.4</c:v>
                </c:pt>
                <c:pt idx="5">
                  <c:v>3.2</c:v>
                </c:pt>
                <c:pt idx="6">
                  <c:v>3.4</c:v>
                </c:pt>
                <c:pt idx="7">
                  <c:v>0.7</c:v>
                </c:pt>
                <c:pt idx="8">
                  <c:v>5.8</c:v>
                </c:pt>
                <c:pt idx="9">
                  <c:v>5.8</c:v>
                </c:pt>
                <c:pt idx="10">
                  <c:v>6.9</c:v>
                </c:pt>
                <c:pt idx="11">
                  <c:v>1.8</c:v>
                </c:pt>
                <c:pt idx="12">
                  <c:v>6.4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3235-478B-9395-85EE758F14B6}"/>
            </c:ext>
          </c:extLst>
        </c:ser>
        <c:ser>
          <c:idx val="3"/>
          <c:order val="3"/>
          <c:tx>
            <c:strRef>
              <c:f>Arkusz1!$A$6</c:f>
              <c:strCache>
                <c:ptCount val="1"/>
                <c:pt idx="0">
                  <c:v>Województwa</c:v>
                </c:pt>
              </c:strCache>
            </c:strRef>
          </c:tx>
          <c:spPr>
            <a:ln w="12700" cap="rnd">
              <a:solidFill>
                <a:srgbClr val="7030A0"/>
              </a:solidFill>
              <a:round/>
            </a:ln>
            <a:effectLst/>
          </c:spPr>
          <c:marker>
            <c:symbol val="none"/>
          </c:marker>
          <c:cat>
            <c:strRef>
              <c:f>Arkusz1!$B$2:$N$2</c:f>
              <c:strCache>
                <c:ptCount val="13"/>
                <c:pt idx="0">
                  <c:v>2023 
I kw.</c:v>
                </c:pt>
                <c:pt idx="1">
                  <c:v>2023 
II kw.</c:v>
                </c:pt>
                <c:pt idx="2">
                  <c:v>2023 
III kw.</c:v>
                </c:pt>
                <c:pt idx="3">
                  <c:v>2023 
IV kw.</c:v>
                </c:pt>
                <c:pt idx="4">
                  <c:v>2024
 I kw.</c:v>
                </c:pt>
                <c:pt idx="5">
                  <c:v>2024 
II kw.</c:v>
                </c:pt>
                <c:pt idx="6">
                  <c:v>2024 
III kw.</c:v>
                </c:pt>
                <c:pt idx="7">
                  <c:v>2024 
IV kw.</c:v>
                </c:pt>
                <c:pt idx="8">
                  <c:v>2025 
I kw.</c:v>
                </c:pt>
                <c:pt idx="9">
                  <c:v>2025 
II kw.</c:v>
                </c:pt>
                <c:pt idx="10">
                  <c:v>2025 
III kw.</c:v>
                </c:pt>
                <c:pt idx="11">
                  <c:v>2025 
IV kw.</c:v>
                </c:pt>
                <c:pt idx="12">
                  <c:v>2026 
I kw.</c:v>
                </c:pt>
              </c:strCache>
            </c:strRef>
          </c:cat>
          <c:val>
            <c:numRef>
              <c:f>Arkusz1!$B$6:$N$6</c:f>
              <c:numCache>
                <c:formatCode>General</c:formatCode>
                <c:ptCount val="13"/>
                <c:pt idx="0">
                  <c:v>2.5</c:v>
                </c:pt>
                <c:pt idx="1">
                  <c:v>3.8</c:v>
                </c:pt>
                <c:pt idx="2">
                  <c:v>4.8</c:v>
                </c:pt>
                <c:pt idx="3">
                  <c:v>0.4</c:v>
                </c:pt>
                <c:pt idx="4">
                  <c:v>3.3</c:v>
                </c:pt>
                <c:pt idx="5">
                  <c:v>5.0999999999999996</c:v>
                </c:pt>
                <c:pt idx="6">
                  <c:v>6.4</c:v>
                </c:pt>
                <c:pt idx="7">
                  <c:v>2.6</c:v>
                </c:pt>
                <c:pt idx="8">
                  <c:v>4</c:v>
                </c:pt>
                <c:pt idx="9">
                  <c:v>5.3</c:v>
                </c:pt>
                <c:pt idx="10">
                  <c:v>5.9</c:v>
                </c:pt>
                <c:pt idx="11">
                  <c:v>0.7</c:v>
                </c:pt>
                <c:pt idx="12">
                  <c:v>3.2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3235-478B-9395-85EE758F14B6}"/>
            </c:ext>
          </c:extLst>
        </c:ser>
        <c:ser>
          <c:idx val="4"/>
          <c:order val="4"/>
          <c:tx>
            <c:strRef>
              <c:f>Arkusz1!$A$7</c:f>
              <c:strCache>
                <c:ptCount val="1"/>
                <c:pt idx="0">
                  <c:v>JST ogółem</c:v>
                </c:pt>
              </c:strCache>
            </c:strRef>
          </c:tx>
          <c:spPr>
            <a:ln w="38100" cap="rnd">
              <a:solidFill>
                <a:srgbClr val="FF0000"/>
              </a:solidFill>
              <a:round/>
            </a:ln>
            <a:effectLst/>
          </c:spPr>
          <c:marker>
            <c:symbol val="none"/>
          </c:marker>
          <c:cat>
            <c:strRef>
              <c:f>Arkusz1!$B$2:$N$2</c:f>
              <c:strCache>
                <c:ptCount val="13"/>
                <c:pt idx="0">
                  <c:v>2023 
I kw.</c:v>
                </c:pt>
                <c:pt idx="1">
                  <c:v>2023 
II kw.</c:v>
                </c:pt>
                <c:pt idx="2">
                  <c:v>2023 
III kw.</c:v>
                </c:pt>
                <c:pt idx="3">
                  <c:v>2023 
IV kw.</c:v>
                </c:pt>
                <c:pt idx="4">
                  <c:v>2024
 I kw.</c:v>
                </c:pt>
                <c:pt idx="5">
                  <c:v>2024 
II kw.</c:v>
                </c:pt>
                <c:pt idx="6">
                  <c:v>2024 
III kw.</c:v>
                </c:pt>
                <c:pt idx="7">
                  <c:v>2024 
IV kw.</c:v>
                </c:pt>
                <c:pt idx="8">
                  <c:v>2025 
I kw.</c:v>
                </c:pt>
                <c:pt idx="9">
                  <c:v>2025 
II kw.</c:v>
                </c:pt>
                <c:pt idx="10">
                  <c:v>2025 
III kw.</c:v>
                </c:pt>
                <c:pt idx="11">
                  <c:v>2025 
IV kw.</c:v>
                </c:pt>
                <c:pt idx="12">
                  <c:v>2026 
I kw.</c:v>
                </c:pt>
              </c:strCache>
            </c:strRef>
          </c:cat>
          <c:val>
            <c:numRef>
              <c:f>Arkusz1!$B$7:$N$7</c:f>
              <c:numCache>
                <c:formatCode>0.0</c:formatCode>
                <c:ptCount val="13"/>
                <c:pt idx="0">
                  <c:v>11.9</c:v>
                </c:pt>
                <c:pt idx="1">
                  <c:v>4.8</c:v>
                </c:pt>
                <c:pt idx="2">
                  <c:v>8.3000000000000007</c:v>
                </c:pt>
                <c:pt idx="3">
                  <c:v>-22.9</c:v>
                </c:pt>
                <c:pt idx="4">
                  <c:v>23.6</c:v>
                </c:pt>
                <c:pt idx="5">
                  <c:v>21.2</c:v>
                </c:pt>
                <c:pt idx="6">
                  <c:v>21.1</c:v>
                </c:pt>
                <c:pt idx="7">
                  <c:v>-0.8</c:v>
                </c:pt>
                <c:pt idx="8">
                  <c:v>41.3</c:v>
                </c:pt>
                <c:pt idx="9">
                  <c:v>39.5</c:v>
                </c:pt>
                <c:pt idx="10">
                  <c:v>42.7</c:v>
                </c:pt>
                <c:pt idx="11">
                  <c:v>1.8</c:v>
                </c:pt>
                <c:pt idx="12">
                  <c:v>44.7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3235-478B-9395-85EE758F14B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577394176"/>
        <c:axId val="1577398336"/>
      </c:lineChart>
      <c:catAx>
        <c:axId val="157739417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7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1577398336"/>
        <c:crosses val="autoZero"/>
        <c:auto val="1"/>
        <c:lblAlgn val="ctr"/>
        <c:lblOffset val="100"/>
        <c:noMultiLvlLbl val="0"/>
      </c:catAx>
      <c:valAx>
        <c:axId val="157739833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7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157739417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egendEntry>
        <c:idx val="0"/>
        <c:txPr>
          <a:bodyPr rot="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</c:legendEntry>
      <c:legendEntry>
        <c:idx val="1"/>
        <c:txPr>
          <a:bodyPr rot="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</c:legendEntry>
      <c:legendEntry>
        <c:idx val="2"/>
        <c:txPr>
          <a:bodyPr rot="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</c:legendEntry>
      <c:legendEntry>
        <c:idx val="3"/>
        <c:txPr>
          <a:bodyPr rot="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</c:legendEntry>
      <c:legendEntry>
        <c:idx val="4"/>
        <c:txPr>
          <a:bodyPr rot="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</c:legendEntry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l-PL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900"/>
      </a:pPr>
      <a:endParaRPr lang="pl-PL"/>
    </a:p>
  </c:txPr>
  <c:externalData r:id="rId4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 algn="ctr"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pl-PL" sz="1100">
                <a:solidFill>
                  <a:schemeClr val="tx1"/>
                </a:solidFill>
              </a:rPr>
              <a:t>stara ustawa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algn="ctr"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l-PL"/>
        </a:p>
      </c:txPr>
    </c:title>
    <c:autoTitleDeleted val="0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93B8-4216-86A0-2EBA15C58A93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93B8-4216-86A0-2EBA15C58A93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5-93B8-4216-86A0-2EBA15C58A93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doch_wyd!$Q$27:$Q$29</c:f>
              <c:strCache>
                <c:ptCount val="3"/>
                <c:pt idx="0">
                  <c:v>PIT i CIT </c:v>
                </c:pt>
                <c:pt idx="2">
                  <c:v>subwencja ogólna </c:v>
                </c:pt>
              </c:strCache>
            </c:strRef>
          </c:cat>
          <c:val>
            <c:numRef>
              <c:f>doch_wyd!$R$27:$R$29</c:f>
              <c:numCache>
                <c:formatCode>General</c:formatCode>
                <c:ptCount val="3"/>
                <c:pt idx="0" formatCode="0%">
                  <c:v>0.45210229735587343</c:v>
                </c:pt>
                <c:pt idx="2" formatCode="0%">
                  <c:v>0.54789770264412663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93B8-4216-86A0-2EBA15C58A9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b"/>
      <c:legendEntry>
        <c:idx val="1"/>
        <c:delete val="1"/>
      </c:legendEntry>
      <c:layout>
        <c:manualLayout>
          <c:xMode val="edge"/>
          <c:yMode val="edge"/>
          <c:x val="0.17460314600263069"/>
          <c:y val="0.8111873112635114"/>
          <c:w val="0.74232652840591717"/>
          <c:h val="0.1580907225306514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l-PL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pl-PL"/>
    </a:p>
  </c:txPr>
  <c:externalData r:id="rId4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pl-PL" sz="1100">
                <a:solidFill>
                  <a:schemeClr val="tx1"/>
                </a:solidFill>
              </a:rPr>
              <a:t>nowa ustawa</a:t>
            </a:r>
          </a:p>
        </c:rich>
      </c:tx>
      <c:layout>
        <c:manualLayout>
          <c:xMode val="edge"/>
          <c:yMode val="edge"/>
          <c:x val="0.33941942164555117"/>
          <c:y val="3.896103896103896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pl-PL"/>
        </a:p>
      </c:txPr>
    </c:title>
    <c:autoTitleDeleted val="0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A703-41BD-BD22-DC014EC5D01E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A703-41BD-BD22-DC014EC5D01E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5-A703-41BD-BD22-DC014EC5D01E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doch_wyd!$Q$19:$Q$21</c:f>
              <c:strCache>
                <c:ptCount val="3"/>
                <c:pt idx="0">
                  <c:v>PIT i CIT </c:v>
                </c:pt>
                <c:pt idx="2">
                  <c:v>subwencja ogólna </c:v>
                </c:pt>
              </c:strCache>
            </c:strRef>
          </c:cat>
          <c:val>
            <c:numRef>
              <c:f>doch_wyd!$R$19:$R$21</c:f>
              <c:numCache>
                <c:formatCode>General</c:formatCode>
                <c:ptCount val="3"/>
                <c:pt idx="0" formatCode="0%">
                  <c:v>0.79883717483288974</c:v>
                </c:pt>
                <c:pt idx="2" formatCode="0%">
                  <c:v>0.2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A703-41BD-BD22-DC014EC5D01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b"/>
      <c:legendEntry>
        <c:idx val="1"/>
        <c:delete val="1"/>
      </c:legendEntry>
      <c:layout>
        <c:manualLayout>
          <c:xMode val="edge"/>
          <c:yMode val="edge"/>
          <c:x val="0.18623471933616417"/>
          <c:y val="0.8073003403193274"/>
          <c:w val="0.6981392164902599"/>
          <c:h val="0.16217307611415016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l-PL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pl-PL"/>
    </a:p>
  </c:txPr>
  <c:externalData r:id="rId4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7.2515951453336031E-2"/>
          <c:y val="0.10764262648008611"/>
          <c:w val="0.90409472258451218"/>
          <c:h val="0.75250558696309355"/>
        </c:manualLayout>
      </c:layout>
      <c:lineChart>
        <c:grouping val="standard"/>
        <c:varyColors val="0"/>
        <c:ser>
          <c:idx val="0"/>
          <c:order val="0"/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strRef>
              <c:f>zestawienie!$AA$4:$AL$4</c:f>
              <c:strCache>
                <c:ptCount val="12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  <c:pt idx="10">
                  <c:v>2025</c:v>
                </c:pt>
                <c:pt idx="11">
                  <c:v>2026 plan</c:v>
                </c:pt>
              </c:strCache>
            </c:strRef>
          </c:cat>
          <c:val>
            <c:numRef>
              <c:f>zestawienie!$AA$5:$AL$5</c:f>
              <c:numCache>
                <c:formatCode>0.0%</c:formatCode>
                <c:ptCount val="12"/>
                <c:pt idx="0">
                  <c:v>1.6</c:v>
                </c:pt>
                <c:pt idx="1">
                  <c:v>1.641</c:v>
                </c:pt>
                <c:pt idx="2">
                  <c:v>1.667</c:v>
                </c:pt>
                <c:pt idx="3">
                  <c:v>1.6970000000000001</c:v>
                </c:pt>
                <c:pt idx="4">
                  <c:v>1.7030000000000001</c:v>
                </c:pt>
                <c:pt idx="5">
                  <c:v>1.659</c:v>
                </c:pt>
                <c:pt idx="6">
                  <c:v>1.7569999999999999</c:v>
                </c:pt>
                <c:pt idx="7">
                  <c:v>1.653</c:v>
                </c:pt>
                <c:pt idx="8">
                  <c:v>1.5920000000000001</c:v>
                </c:pt>
                <c:pt idx="9">
                  <c:v>1.659</c:v>
                </c:pt>
                <c:pt idx="10">
                  <c:v>1.653</c:v>
                </c:pt>
                <c:pt idx="11">
                  <c:v>1.6870000000000001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5C28-47CC-9860-79725EC53CF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885758015"/>
        <c:axId val="885761759"/>
      </c:lineChart>
      <c:catAx>
        <c:axId val="885758015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7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885761759"/>
        <c:crosses val="autoZero"/>
        <c:auto val="1"/>
        <c:lblAlgn val="ctr"/>
        <c:lblOffset val="100"/>
        <c:noMultiLvlLbl val="0"/>
      </c:catAx>
      <c:valAx>
        <c:axId val="885761759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7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885758015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pl-PL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23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9050" cap="flat" cmpd="sng" algn="ctr">
        <a:solidFill>
          <a:schemeClr val="tx1">
            <a:lumMod val="15000"/>
            <a:lumOff val="85000"/>
          </a:schemeClr>
        </a:solidFill>
        <a:round/>
        <a:headEnd type="none" w="sm" len="sm"/>
        <a:tailEnd type="none" w="sm" len="sm"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bg1"/>
    </cs:fontRef>
    <cs:spPr>
      <a:solidFill>
        <a:schemeClr val="tx1">
          <a:lumMod val="50000"/>
          <a:lumOff val="50000"/>
        </a:schemeClr>
      </a:solidFill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gradFill flip="none" rotWithShape="1">
        <a:gsLst>
          <a:gs pos="0">
            <a:schemeClr val="phClr"/>
          </a:gs>
          <a:gs pos="75000">
            <a:schemeClr val="phClr">
              <a:lumMod val="60000"/>
              <a:lumOff val="40000"/>
            </a:schemeClr>
          </a:gs>
          <a:gs pos="51000">
            <a:schemeClr val="phClr">
              <a:alpha val="75000"/>
            </a:schemeClr>
          </a:gs>
          <a:gs pos="100000">
            <a:schemeClr val="phClr">
              <a:lumMod val="20000"/>
              <a:lumOff val="80000"/>
              <a:alpha val="15000"/>
            </a:schemeClr>
          </a:gs>
        </a:gsLst>
        <a:lin ang="10800000" scaled="1"/>
        <a:tileRect/>
      </a:gra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gradFill flip="none" rotWithShape="1">
        <a:gsLst>
          <a:gs pos="0">
            <a:schemeClr val="phClr"/>
          </a:gs>
          <a:gs pos="75000">
            <a:schemeClr val="phClr">
              <a:lumMod val="60000"/>
              <a:lumOff val="40000"/>
            </a:schemeClr>
          </a:gs>
          <a:gs pos="51000">
            <a:schemeClr val="phClr">
              <a:alpha val="75000"/>
            </a:schemeClr>
          </a:gs>
          <a:gs pos="100000">
            <a:schemeClr val="phClr">
              <a:lumMod val="20000"/>
              <a:lumOff val="80000"/>
              <a:alpha val="15000"/>
            </a:schemeClr>
          </a:gs>
        </a:gsLst>
        <a:lin ang="10800000" scaled="1"/>
        <a:tileRect/>
      </a:gra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gradFill>
        <a:gsLst>
          <a:gs pos="0">
            <a:schemeClr val="phClr"/>
          </a:gs>
          <a:gs pos="46000">
            <a:schemeClr val="phClr"/>
          </a:gs>
          <a:gs pos="100000">
            <a:schemeClr val="phClr">
              <a:lumMod val="20000"/>
              <a:lumOff val="80000"/>
              <a:alpha val="0"/>
            </a:schemeClr>
          </a:gs>
        </a:gsLst>
        <a:path path="circle">
          <a:fillToRect l="50000" t="-80000" r="50000" b="180000"/>
        </a:path>
      </a:gradFill>
      <a:ln w="9525" cap="flat" cmpd="sng" algn="ctr">
        <a:solidFill>
          <a:schemeClr val="phClr">
            <a:shade val="95000"/>
          </a:schemeClr>
        </a:solidFill>
        <a:round/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dropLine>
  <cs:errorBa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99000">
              <a:schemeClr val="tx1">
                <a:lumMod val="25000"/>
                <a:lumOff val="75000"/>
              </a:schemeClr>
            </a:gs>
            <a:gs pos="0">
              <a:schemeClr val="tx1">
                <a:lumMod val="15000"/>
                <a:lumOff val="85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tx1">
                <a:lumMod val="15000"/>
                <a:lumOff val="85000"/>
              </a:schemeClr>
            </a:gs>
            <a:gs pos="0">
              <a:schemeClr val="tx1">
                <a:lumMod val="5000"/>
                <a:lumOff val="95000"/>
              </a:schemeClr>
            </a:gs>
          </a:gsLst>
          <a:lin ang="5400000" scaled="0"/>
        </a:gra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  <a:headEnd type="none" w="sm" len="sm"/>
        <a:tailEnd type="none" w="sm" len="sm"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00" b="1" kern="1200" cap="all" spc="5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3_1">
  <dgm:title val=""/>
  <dgm:desc val=""/>
  <dgm:catLst>
    <dgm:cat type="accent3" pri="11100"/>
  </dgm:catLst>
  <dgm:styleLbl name="node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3">
        <a:alpha val="4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accent2_4">
  <dgm:title val=""/>
  <dgm:desc val=""/>
  <dgm:catLst>
    <dgm:cat type="accent2" pri="11400"/>
  </dgm:catLst>
  <dgm:styleLbl name="node0">
    <dgm:fillClrLst meth="cycle">
      <a:schemeClr val="accent2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2">
        <a:shade val="50000"/>
      </a:schemeClr>
      <a:schemeClr val="accent2">
        <a:tint val="4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2">
        <a:shade val="50000"/>
      </a:schemeClr>
      <a:schemeClr val="accent2">
        <a:tint val="45000"/>
      </a:schemeClr>
    </dgm:fillClrLst>
    <dgm:linClrLst meth="cycle">
      <a:schemeClr val="accent2">
        <a:shade val="50000"/>
      </a:schemeClr>
      <a:schemeClr val="accent2">
        <a:tint val="45000"/>
      </a:schemeClr>
    </dgm:linClrLst>
    <dgm:effectClrLst/>
    <dgm:txLinClrLst/>
    <dgm:txFillClrLst/>
    <dgm:txEffectClrLst/>
  </dgm:styleLbl>
  <dgm:styleLbl name="lnNode1">
    <dgm:fillClrLst meth="cycle">
      <a:schemeClr val="accent2">
        <a:shade val="50000"/>
      </a:schemeClr>
      <a:schemeClr val="accent2">
        <a:tint val="4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2">
        <a:shade val="80000"/>
        <a:alpha val="50000"/>
      </a:schemeClr>
      <a:schemeClr val="accent2">
        <a:tint val="45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55000"/>
      </a:schemeClr>
    </dgm:fillClrLst>
    <dgm:linClrLst meth="repeat">
      <a:schemeClr val="accent2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55000"/>
      </a:schemeClr>
    </dgm:fillClrLst>
    <dgm:linClrLst meth="repeat">
      <a:schemeClr val="accent2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55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accent1_4">
  <dgm:title val=""/>
  <dgm:desc val=""/>
  <dgm:catLst>
    <dgm:cat type="accent1" pri="11400"/>
  </dgm:catLst>
  <dgm:styleLbl name="node0">
    <dgm:fillClrLst meth="cycle">
      <a:schemeClr val="accent1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1">
        <a:shade val="50000"/>
      </a:schemeClr>
      <a:schemeClr val="accent1">
        <a:tint val="55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1">
        <a:shade val="80000"/>
        <a:alpha val="50000"/>
      </a:schemeClr>
      <a:schemeClr val="accent1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55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5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3_1">
  <dgm:title val=""/>
  <dgm:desc val=""/>
  <dgm:catLst>
    <dgm:cat type="accent3" pri="11100"/>
  </dgm:catLst>
  <dgm:styleLbl name="node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3">
        <a:alpha val="4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3_4">
  <dgm:title val=""/>
  <dgm:desc val=""/>
  <dgm:catLst>
    <dgm:cat type="accent3" pri="11400"/>
  </dgm:catLst>
  <dgm:styleLbl name="node0">
    <dgm:fillClrLst meth="cycle">
      <a:schemeClr val="accent3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3">
        <a:shade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3">
        <a:shade val="50000"/>
      </a:schemeClr>
      <a:schemeClr val="accent3">
        <a:tint val="55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3">
        <a:shade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3">
        <a:shade val="80000"/>
        <a:alpha val="50000"/>
      </a:schemeClr>
      <a:schemeClr val="accent3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3">
        <a:shade val="90000"/>
      </a:schemeClr>
      <a:schemeClr val="accent3">
        <a:tint val="50000"/>
      </a:schemeClr>
    </dgm:fillClrLst>
    <dgm:linClrLst meth="cycle"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3">
        <a:shade val="90000"/>
      </a:schemeClr>
      <a:schemeClr val="accent3">
        <a:tint val="50000"/>
      </a:schemeClr>
    </dgm:fillClrLst>
    <dgm:linClrLst meth="cycle"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3">
        <a:shade val="90000"/>
      </a:schemeClr>
      <a:schemeClr val="accent3">
        <a:tint val="50000"/>
      </a:schemeClr>
    </dgm:fillClrLst>
    <dgm:linClrLst meth="cycle"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3">
        <a:shade val="90000"/>
      </a:schemeClr>
      <a:schemeClr val="accent3">
        <a:tint val="50000"/>
      </a:schemeClr>
    </dgm:fillClrLst>
    <dgm:linClrLst meth="cycle">
      <a:schemeClr val="accent3">
        <a:shade val="90000"/>
      </a:schemeClr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55000"/>
      </a:schemeClr>
    </dgm:fillClrLst>
    <dgm:linClrLst meth="repeat">
      <a:schemeClr val="accent3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55000"/>
      </a:schemeClr>
    </dgm:fillClrLst>
    <dgm:linClrLst meth="repeat">
      <a:schemeClr val="accent3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55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723EA07-3180-410B-9DEA-058DA88B2983}" type="doc">
      <dgm:prSet loTypeId="urn:microsoft.com/office/officeart/2005/8/layout/vList2" loCatId="list" qsTypeId="urn:microsoft.com/office/officeart/2005/8/quickstyle/simple1" qsCatId="simple" csTypeId="urn:microsoft.com/office/officeart/2005/8/colors/accent3_1" csCatId="accent3" phldr="1"/>
      <dgm:spPr/>
      <dgm:t>
        <a:bodyPr/>
        <a:lstStyle/>
        <a:p>
          <a:endParaRPr lang="pl-PL"/>
        </a:p>
      </dgm:t>
    </dgm:pt>
    <dgm:pt modelId="{11EC6D7B-3215-4BBD-8D97-757F11A85ABC}">
      <dgm:prSet custT="1"/>
      <dgm:spPr>
        <a:solidFill>
          <a:srgbClr val="DDE3E7"/>
        </a:solidFill>
      </dgm:spPr>
      <dgm:t>
        <a:bodyPr/>
        <a:lstStyle/>
        <a:p>
          <a:r>
            <a:rPr lang="pl-PL" sz="1200" dirty="0"/>
            <a:t>Ustawa z dnia 1 października 2024 r. o dochodach jednostek samorządu terytorialnego została wprowadzona w odpowiedzi na problemy poprzedniego systemu finansowania JST obowiązującego od 2004 r. Poprzedni model był silnie uzależniony od zmian podatkowych w PIT i CIT, co ograniczało stabilność oraz przewidywalność dochodów samorządów.</a:t>
          </a:r>
        </a:p>
      </dgm:t>
    </dgm:pt>
    <dgm:pt modelId="{E99097B9-7F50-4905-BAB9-EEFB1ABE30EF}" type="parTrans" cxnId="{28A87285-1AE4-4C53-B98D-9BA7460C32A2}">
      <dgm:prSet/>
      <dgm:spPr/>
      <dgm:t>
        <a:bodyPr/>
        <a:lstStyle/>
        <a:p>
          <a:endParaRPr lang="pl-PL" sz="1400"/>
        </a:p>
      </dgm:t>
    </dgm:pt>
    <dgm:pt modelId="{82715E2E-8890-4395-8F42-CC85B1DDA80E}" type="sibTrans" cxnId="{28A87285-1AE4-4C53-B98D-9BA7460C32A2}">
      <dgm:prSet/>
      <dgm:spPr/>
      <dgm:t>
        <a:bodyPr/>
        <a:lstStyle/>
        <a:p>
          <a:endParaRPr lang="pl-PL" sz="1400"/>
        </a:p>
      </dgm:t>
    </dgm:pt>
    <dgm:pt modelId="{8B5F25F5-11DF-4CBF-85C6-64397C742651}" type="pres">
      <dgm:prSet presAssocID="{0723EA07-3180-410B-9DEA-058DA88B2983}" presName="linear" presStyleCnt="0">
        <dgm:presLayoutVars>
          <dgm:animLvl val="lvl"/>
          <dgm:resizeHandles val="exact"/>
        </dgm:presLayoutVars>
      </dgm:prSet>
      <dgm:spPr/>
    </dgm:pt>
    <dgm:pt modelId="{F64F844F-1029-4746-9A35-CE2FC6A8439E}" type="pres">
      <dgm:prSet presAssocID="{11EC6D7B-3215-4BBD-8D97-757F11A85ABC}" presName="parentText" presStyleLbl="node1" presStyleIdx="0" presStyleCnt="1">
        <dgm:presLayoutVars>
          <dgm:chMax val="0"/>
          <dgm:bulletEnabled val="1"/>
        </dgm:presLayoutVars>
      </dgm:prSet>
      <dgm:spPr/>
    </dgm:pt>
  </dgm:ptLst>
  <dgm:cxnLst>
    <dgm:cxn modelId="{28B2612F-03D8-404A-A864-D7F53C931A59}" type="presOf" srcId="{11EC6D7B-3215-4BBD-8D97-757F11A85ABC}" destId="{F64F844F-1029-4746-9A35-CE2FC6A8439E}" srcOrd="0" destOrd="0" presId="urn:microsoft.com/office/officeart/2005/8/layout/vList2"/>
    <dgm:cxn modelId="{2762BE40-AD79-4D72-8E89-7CB3FB379503}" type="presOf" srcId="{0723EA07-3180-410B-9DEA-058DA88B2983}" destId="{8B5F25F5-11DF-4CBF-85C6-64397C742651}" srcOrd="0" destOrd="0" presId="urn:microsoft.com/office/officeart/2005/8/layout/vList2"/>
    <dgm:cxn modelId="{28A87285-1AE4-4C53-B98D-9BA7460C32A2}" srcId="{0723EA07-3180-410B-9DEA-058DA88B2983}" destId="{11EC6D7B-3215-4BBD-8D97-757F11A85ABC}" srcOrd="0" destOrd="0" parTransId="{E99097B9-7F50-4905-BAB9-EEFB1ABE30EF}" sibTransId="{82715E2E-8890-4395-8F42-CC85B1DDA80E}"/>
    <dgm:cxn modelId="{8D45B05F-E757-475C-B783-3FDCB22AC89B}" type="presParOf" srcId="{8B5F25F5-11DF-4CBF-85C6-64397C742651}" destId="{F64F844F-1029-4746-9A35-CE2FC6A8439E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F801CBEB-A8E2-40DF-AB44-5BE8634D4E76}" type="doc">
      <dgm:prSet loTypeId="urn:microsoft.com/office/officeart/2008/layout/LinedList" loCatId="list" qsTypeId="urn:microsoft.com/office/officeart/2005/8/quickstyle/simple5" qsCatId="simple" csTypeId="urn:microsoft.com/office/officeart/2005/8/colors/accent1_2" csCatId="accent1"/>
      <dgm:spPr/>
      <dgm:t>
        <a:bodyPr/>
        <a:lstStyle/>
        <a:p>
          <a:endParaRPr lang="pl-PL"/>
        </a:p>
      </dgm:t>
    </dgm:pt>
    <dgm:pt modelId="{49B3845D-EEB8-4A56-B1FD-746A10411256}">
      <dgm:prSet custT="1"/>
      <dgm:spPr/>
      <dgm:t>
        <a:bodyPr/>
        <a:lstStyle/>
        <a:p>
          <a:r>
            <a:rPr lang="pl-PL" sz="1200" b="1" dirty="0"/>
            <a:t>Główne założenie </a:t>
          </a:r>
          <a:endParaRPr lang="pl-PL" sz="1200" dirty="0"/>
        </a:p>
      </dgm:t>
    </dgm:pt>
    <dgm:pt modelId="{173A4CE3-2177-411F-B04A-6DAE095C91B5}" type="parTrans" cxnId="{3AAADD5A-8894-44AB-B268-9B7C064A4B7E}">
      <dgm:prSet/>
      <dgm:spPr/>
      <dgm:t>
        <a:bodyPr/>
        <a:lstStyle/>
        <a:p>
          <a:endParaRPr lang="pl-PL"/>
        </a:p>
      </dgm:t>
    </dgm:pt>
    <dgm:pt modelId="{009B72F7-32CA-41BC-80CF-091A597EAA4D}" type="sibTrans" cxnId="{3AAADD5A-8894-44AB-B268-9B7C064A4B7E}">
      <dgm:prSet/>
      <dgm:spPr/>
      <dgm:t>
        <a:bodyPr/>
        <a:lstStyle/>
        <a:p>
          <a:endParaRPr lang="pl-PL"/>
        </a:p>
      </dgm:t>
    </dgm:pt>
    <dgm:pt modelId="{4C8B6C84-7B42-424D-9B52-5CDED9828977}">
      <dgm:prSet/>
      <dgm:spPr/>
      <dgm:t>
        <a:bodyPr/>
        <a:lstStyle/>
        <a:p>
          <a:r>
            <a:rPr lang="pl-PL" b="1" dirty="0"/>
            <a:t>Zwiększenie elastyczności systemu finansowania JST i możliwości reagowania na zmieniające się warunki gospodarcze oraz finansowe.</a:t>
          </a:r>
        </a:p>
      </dgm:t>
    </dgm:pt>
    <dgm:pt modelId="{48B6FD97-0FE5-43F8-9BBC-0BD3339A642C}" type="parTrans" cxnId="{E2EA346B-CEEB-49F8-9190-B241101962CC}">
      <dgm:prSet/>
      <dgm:spPr/>
      <dgm:t>
        <a:bodyPr/>
        <a:lstStyle/>
        <a:p>
          <a:endParaRPr lang="pl-PL"/>
        </a:p>
      </dgm:t>
    </dgm:pt>
    <dgm:pt modelId="{D59C70BE-36B0-47DB-8D3F-03F82EFAFEE7}" type="sibTrans" cxnId="{E2EA346B-CEEB-49F8-9190-B241101962CC}">
      <dgm:prSet/>
      <dgm:spPr/>
      <dgm:t>
        <a:bodyPr/>
        <a:lstStyle/>
        <a:p>
          <a:endParaRPr lang="pl-PL"/>
        </a:p>
      </dgm:t>
    </dgm:pt>
    <dgm:pt modelId="{29433CE0-CEF0-4910-9E0E-3291CC4EFC5C}">
      <dgm:prSet custT="1"/>
      <dgm:spPr/>
      <dgm:t>
        <a:bodyPr/>
        <a:lstStyle/>
        <a:p>
          <a:r>
            <a:rPr lang="pl-PL" sz="1200" b="1" dirty="0"/>
            <a:t>Najważniejsze rozwiązania</a:t>
          </a:r>
          <a:endParaRPr lang="pl-PL" sz="1200" dirty="0"/>
        </a:p>
      </dgm:t>
    </dgm:pt>
    <dgm:pt modelId="{440C94E9-563E-4C4A-BA3C-34F34201FC60}" type="parTrans" cxnId="{CB9DFA7E-27A0-43FC-B527-6558C0156C7F}">
      <dgm:prSet/>
      <dgm:spPr/>
      <dgm:t>
        <a:bodyPr/>
        <a:lstStyle/>
        <a:p>
          <a:endParaRPr lang="pl-PL"/>
        </a:p>
      </dgm:t>
    </dgm:pt>
    <dgm:pt modelId="{34D4065F-E3DC-478C-9FDA-88693D5C6DC4}" type="sibTrans" cxnId="{CB9DFA7E-27A0-43FC-B527-6558C0156C7F}">
      <dgm:prSet/>
      <dgm:spPr/>
      <dgm:t>
        <a:bodyPr/>
        <a:lstStyle/>
        <a:p>
          <a:endParaRPr lang="pl-PL"/>
        </a:p>
      </dgm:t>
    </dgm:pt>
    <dgm:pt modelId="{662F80C9-00D3-4E7A-BE0A-B5F8601A91C7}">
      <dgm:prSet/>
      <dgm:spPr/>
      <dgm:t>
        <a:bodyPr/>
        <a:lstStyle/>
        <a:p>
          <a:r>
            <a:rPr lang="pl-PL" b="1" dirty="0"/>
            <a:t>Wprowadzenie zwiększonej rezerwy na uzupełnienie dochodów JST.</a:t>
          </a:r>
        </a:p>
      </dgm:t>
    </dgm:pt>
    <dgm:pt modelId="{B1865431-2A34-4CAF-BB9C-764D8EF07C60}" type="parTrans" cxnId="{1DD768E5-EB3F-4926-9711-27DABD00936B}">
      <dgm:prSet/>
      <dgm:spPr/>
      <dgm:t>
        <a:bodyPr/>
        <a:lstStyle/>
        <a:p>
          <a:endParaRPr lang="pl-PL"/>
        </a:p>
      </dgm:t>
    </dgm:pt>
    <dgm:pt modelId="{9FCB405F-DB84-48DA-8011-00084A71FE14}" type="sibTrans" cxnId="{1DD768E5-EB3F-4926-9711-27DABD00936B}">
      <dgm:prSet/>
      <dgm:spPr/>
      <dgm:t>
        <a:bodyPr/>
        <a:lstStyle/>
        <a:p>
          <a:endParaRPr lang="pl-PL"/>
        </a:p>
      </dgm:t>
    </dgm:pt>
    <dgm:pt modelId="{9613C04E-20B9-4235-8B74-D5DF880A392D}">
      <dgm:prSet/>
      <dgm:spPr/>
      <dgm:t>
        <a:bodyPr/>
        <a:lstStyle/>
        <a:p>
          <a:r>
            <a:rPr lang="pl-PL" b="1" dirty="0"/>
            <a:t>Zastąpienie wielu rozproszonych mechanizmów jednym bardziej jednolitym systemem rezerwy.</a:t>
          </a:r>
        </a:p>
      </dgm:t>
    </dgm:pt>
    <dgm:pt modelId="{5DE51C2A-8331-4ECD-B42F-2551471FEF7F}" type="parTrans" cxnId="{91C17A97-999C-456F-B9AC-FDE54E697F5B}">
      <dgm:prSet/>
      <dgm:spPr/>
      <dgm:t>
        <a:bodyPr/>
        <a:lstStyle/>
        <a:p>
          <a:endParaRPr lang="pl-PL"/>
        </a:p>
      </dgm:t>
    </dgm:pt>
    <dgm:pt modelId="{AAB832EC-FC02-4CE2-BC6A-492E9EFD9022}" type="sibTrans" cxnId="{91C17A97-999C-456F-B9AC-FDE54E697F5B}">
      <dgm:prSet/>
      <dgm:spPr/>
      <dgm:t>
        <a:bodyPr/>
        <a:lstStyle/>
        <a:p>
          <a:endParaRPr lang="pl-PL"/>
        </a:p>
      </dgm:t>
    </dgm:pt>
    <dgm:pt modelId="{B1812A95-A3DA-472E-ACAC-8167DC597B41}">
      <dgm:prSet custT="1"/>
      <dgm:spPr/>
      <dgm:t>
        <a:bodyPr/>
        <a:lstStyle/>
        <a:p>
          <a:r>
            <a:rPr lang="pl-PL" sz="1200" b="1" dirty="0"/>
            <a:t>Efekty</a:t>
          </a:r>
          <a:r>
            <a:rPr lang="pl-PL" sz="3400" b="1" dirty="0"/>
            <a:t> </a:t>
          </a:r>
          <a:endParaRPr lang="pl-PL" sz="3400" dirty="0"/>
        </a:p>
      </dgm:t>
    </dgm:pt>
    <dgm:pt modelId="{AD18F09D-907F-427A-AD6E-63DC9CE68E2C}" type="parTrans" cxnId="{615AA2D7-1446-43DE-BD5E-A4FC409A020C}">
      <dgm:prSet/>
      <dgm:spPr/>
      <dgm:t>
        <a:bodyPr/>
        <a:lstStyle/>
        <a:p>
          <a:endParaRPr lang="pl-PL"/>
        </a:p>
      </dgm:t>
    </dgm:pt>
    <dgm:pt modelId="{EC7F1FC3-EECB-4043-ACFC-DE5267283954}" type="sibTrans" cxnId="{615AA2D7-1446-43DE-BD5E-A4FC409A020C}">
      <dgm:prSet/>
      <dgm:spPr/>
      <dgm:t>
        <a:bodyPr/>
        <a:lstStyle/>
        <a:p>
          <a:endParaRPr lang="pl-PL"/>
        </a:p>
      </dgm:t>
    </dgm:pt>
    <dgm:pt modelId="{C3DBA4A2-5C84-44F6-BBB7-8EC4423F2E13}">
      <dgm:prSet/>
      <dgm:spPr/>
      <dgm:t>
        <a:bodyPr/>
        <a:lstStyle/>
        <a:p>
          <a:r>
            <a:rPr lang="pl-PL" b="1" dirty="0"/>
            <a:t>Większa możliwość wsparcia JST w sytuacjach szczególnych.</a:t>
          </a:r>
        </a:p>
      </dgm:t>
    </dgm:pt>
    <dgm:pt modelId="{242D2658-8422-48DD-ADB3-FFCE753D33CB}" type="parTrans" cxnId="{857F5D5E-F47E-4A7D-A366-73EB91F4A7E3}">
      <dgm:prSet/>
      <dgm:spPr/>
      <dgm:t>
        <a:bodyPr/>
        <a:lstStyle/>
        <a:p>
          <a:endParaRPr lang="pl-PL"/>
        </a:p>
      </dgm:t>
    </dgm:pt>
    <dgm:pt modelId="{124C540F-AC6F-48BE-B033-A2394E2F9BA1}" type="sibTrans" cxnId="{857F5D5E-F47E-4A7D-A366-73EB91F4A7E3}">
      <dgm:prSet/>
      <dgm:spPr/>
      <dgm:t>
        <a:bodyPr/>
        <a:lstStyle/>
        <a:p>
          <a:endParaRPr lang="pl-PL"/>
        </a:p>
      </dgm:t>
    </dgm:pt>
    <dgm:pt modelId="{5CB4B3BE-1A5A-4EC6-8B5D-309AD059DFFB}">
      <dgm:prSet/>
      <dgm:spPr/>
      <dgm:t>
        <a:bodyPr/>
        <a:lstStyle/>
        <a:p>
          <a:r>
            <a:rPr lang="pl-PL" b="1" dirty="0"/>
            <a:t>Uproszczenie i większa przejrzystość systemu finansowania.</a:t>
          </a:r>
        </a:p>
      </dgm:t>
    </dgm:pt>
    <dgm:pt modelId="{2407EBDE-D678-438C-99FA-921707ED6064}" type="parTrans" cxnId="{598F1C31-FC53-4987-AC88-926479F25ADA}">
      <dgm:prSet/>
      <dgm:spPr/>
      <dgm:t>
        <a:bodyPr/>
        <a:lstStyle/>
        <a:p>
          <a:endParaRPr lang="pl-PL"/>
        </a:p>
      </dgm:t>
    </dgm:pt>
    <dgm:pt modelId="{64C73310-1FE8-420D-A6F4-B00FA55718E6}" type="sibTrans" cxnId="{598F1C31-FC53-4987-AC88-926479F25ADA}">
      <dgm:prSet/>
      <dgm:spPr/>
      <dgm:t>
        <a:bodyPr/>
        <a:lstStyle/>
        <a:p>
          <a:endParaRPr lang="pl-PL"/>
        </a:p>
      </dgm:t>
    </dgm:pt>
    <dgm:pt modelId="{A2E93E80-F7B7-4ACA-9671-CB45F224C93F}">
      <dgm:prSet/>
      <dgm:spPr/>
      <dgm:t>
        <a:bodyPr/>
        <a:lstStyle/>
        <a:p>
          <a:r>
            <a:rPr lang="pl-PL" b="1" dirty="0"/>
            <a:t>Zwiększenie stabilności i odporności systemu na zmiany koniunkturalne.</a:t>
          </a:r>
        </a:p>
      </dgm:t>
    </dgm:pt>
    <dgm:pt modelId="{0BC0B132-8680-4B5D-87EB-613A2C0EF295}" type="parTrans" cxnId="{C1C7576F-4E27-40DD-8654-C7F78AA70F86}">
      <dgm:prSet/>
      <dgm:spPr/>
      <dgm:t>
        <a:bodyPr/>
        <a:lstStyle/>
        <a:p>
          <a:endParaRPr lang="pl-PL"/>
        </a:p>
      </dgm:t>
    </dgm:pt>
    <dgm:pt modelId="{76C1C2D8-501A-49D7-9371-9BBEA4CDFE28}" type="sibTrans" cxnId="{C1C7576F-4E27-40DD-8654-C7F78AA70F86}">
      <dgm:prSet/>
      <dgm:spPr/>
      <dgm:t>
        <a:bodyPr/>
        <a:lstStyle/>
        <a:p>
          <a:endParaRPr lang="pl-PL"/>
        </a:p>
      </dgm:t>
    </dgm:pt>
    <dgm:pt modelId="{77D22412-2F08-4F81-A904-DCD6910ABEA3}">
      <dgm:prSet custT="1"/>
      <dgm:spPr/>
      <dgm:t>
        <a:bodyPr/>
        <a:lstStyle/>
        <a:p>
          <a:r>
            <a:rPr lang="pl-PL" sz="1200" b="1" dirty="0"/>
            <a:t>Wnioski</a:t>
          </a:r>
          <a:endParaRPr lang="pl-PL" sz="1200" dirty="0"/>
        </a:p>
      </dgm:t>
    </dgm:pt>
    <dgm:pt modelId="{28719B06-1CB6-48FD-9A85-7868EB61AB96}" type="parTrans" cxnId="{E9A69A29-7DDF-45D1-803B-403BD26DBCE7}">
      <dgm:prSet/>
      <dgm:spPr/>
      <dgm:t>
        <a:bodyPr/>
        <a:lstStyle/>
        <a:p>
          <a:endParaRPr lang="pl-PL"/>
        </a:p>
      </dgm:t>
    </dgm:pt>
    <dgm:pt modelId="{CC06DF06-C758-4D8B-99AD-90613BDEC6AB}" type="sibTrans" cxnId="{E9A69A29-7DDF-45D1-803B-403BD26DBCE7}">
      <dgm:prSet/>
      <dgm:spPr/>
      <dgm:t>
        <a:bodyPr/>
        <a:lstStyle/>
        <a:p>
          <a:endParaRPr lang="pl-PL"/>
        </a:p>
      </dgm:t>
    </dgm:pt>
    <dgm:pt modelId="{5E6ED4FD-A768-411B-B839-0FB20C1FF2BA}">
      <dgm:prSet/>
      <dgm:spPr/>
      <dgm:t>
        <a:bodyPr/>
        <a:lstStyle/>
        <a:p>
          <a:r>
            <a:rPr lang="pl-PL" b="1" dirty="0"/>
            <a:t>Rezerwa pełni funkcję stabilizującą i zabezpieczającą dochody JST.</a:t>
          </a:r>
        </a:p>
      </dgm:t>
    </dgm:pt>
    <dgm:pt modelId="{91338DAA-8257-4131-9711-7264C084B6DB}" type="parTrans" cxnId="{4E774B35-8DDE-43D1-BC40-AEC1AE8CA9E3}">
      <dgm:prSet/>
      <dgm:spPr/>
      <dgm:t>
        <a:bodyPr/>
        <a:lstStyle/>
        <a:p>
          <a:endParaRPr lang="pl-PL"/>
        </a:p>
      </dgm:t>
    </dgm:pt>
    <dgm:pt modelId="{482F4DAC-FD6A-4689-A218-E122A3F0E57C}" type="sibTrans" cxnId="{4E774B35-8DDE-43D1-BC40-AEC1AE8CA9E3}">
      <dgm:prSet/>
      <dgm:spPr/>
      <dgm:t>
        <a:bodyPr/>
        <a:lstStyle/>
        <a:p>
          <a:endParaRPr lang="pl-PL"/>
        </a:p>
      </dgm:t>
    </dgm:pt>
    <dgm:pt modelId="{2B030ECF-BE25-4C5D-A42A-9864E2C8DDD9}">
      <dgm:prSet/>
      <dgm:spPr/>
      <dgm:t>
        <a:bodyPr/>
        <a:lstStyle/>
        <a:p>
          <a:r>
            <a:rPr lang="pl-PL" b="1" dirty="0"/>
            <a:t>System może szybciej reagować na zmiany bez konieczności częstych zmian ustawowych.</a:t>
          </a:r>
        </a:p>
      </dgm:t>
    </dgm:pt>
    <dgm:pt modelId="{BA8E5248-683F-4D2C-9A04-8E0C350BD843}" type="parTrans" cxnId="{175FE1B5-C53C-4871-AC86-C43785572C15}">
      <dgm:prSet/>
      <dgm:spPr/>
      <dgm:t>
        <a:bodyPr/>
        <a:lstStyle/>
        <a:p>
          <a:endParaRPr lang="pl-PL"/>
        </a:p>
      </dgm:t>
    </dgm:pt>
    <dgm:pt modelId="{120A08F8-3207-4669-83B4-A3E4F6DDB6D8}" type="sibTrans" cxnId="{175FE1B5-C53C-4871-AC86-C43785572C15}">
      <dgm:prSet/>
      <dgm:spPr/>
      <dgm:t>
        <a:bodyPr/>
        <a:lstStyle/>
        <a:p>
          <a:endParaRPr lang="pl-PL"/>
        </a:p>
      </dgm:t>
    </dgm:pt>
    <dgm:pt modelId="{B283C5A3-9203-45E8-8FEA-349DBFDF84C4}" type="pres">
      <dgm:prSet presAssocID="{F801CBEB-A8E2-40DF-AB44-5BE8634D4E76}" presName="vert0" presStyleCnt="0">
        <dgm:presLayoutVars>
          <dgm:dir/>
          <dgm:animOne val="branch"/>
          <dgm:animLvl val="lvl"/>
        </dgm:presLayoutVars>
      </dgm:prSet>
      <dgm:spPr/>
    </dgm:pt>
    <dgm:pt modelId="{E3265C56-65BB-43C0-B7FA-CE4897B43E4B}" type="pres">
      <dgm:prSet presAssocID="{49B3845D-EEB8-4A56-B1FD-746A10411256}" presName="thickLine" presStyleLbl="alignNode1" presStyleIdx="0" presStyleCnt="4"/>
      <dgm:spPr/>
    </dgm:pt>
    <dgm:pt modelId="{259826AB-271E-4A96-BBDD-C666E118AEB4}" type="pres">
      <dgm:prSet presAssocID="{49B3845D-EEB8-4A56-B1FD-746A10411256}" presName="horz1" presStyleCnt="0"/>
      <dgm:spPr/>
    </dgm:pt>
    <dgm:pt modelId="{6C2D80AA-22A8-488B-BE3D-59576F2E870D}" type="pres">
      <dgm:prSet presAssocID="{49B3845D-EEB8-4A56-B1FD-746A10411256}" presName="tx1" presStyleLbl="revTx" presStyleIdx="0" presStyleCnt="12"/>
      <dgm:spPr/>
    </dgm:pt>
    <dgm:pt modelId="{DC4AAAA0-7AE7-43CD-A819-10F14B8E8665}" type="pres">
      <dgm:prSet presAssocID="{49B3845D-EEB8-4A56-B1FD-746A10411256}" presName="vert1" presStyleCnt="0"/>
      <dgm:spPr/>
    </dgm:pt>
    <dgm:pt modelId="{5E7E32E2-A60E-45F2-AEE1-F11652C3C57F}" type="pres">
      <dgm:prSet presAssocID="{4C8B6C84-7B42-424D-9B52-5CDED9828977}" presName="vertSpace2a" presStyleCnt="0"/>
      <dgm:spPr/>
    </dgm:pt>
    <dgm:pt modelId="{D25C03A8-1E53-4077-B3B4-79686EC055A3}" type="pres">
      <dgm:prSet presAssocID="{4C8B6C84-7B42-424D-9B52-5CDED9828977}" presName="horz2" presStyleCnt="0"/>
      <dgm:spPr/>
    </dgm:pt>
    <dgm:pt modelId="{81E52CD7-B285-49E7-8986-16C61F7B2798}" type="pres">
      <dgm:prSet presAssocID="{4C8B6C84-7B42-424D-9B52-5CDED9828977}" presName="horzSpace2" presStyleCnt="0"/>
      <dgm:spPr/>
    </dgm:pt>
    <dgm:pt modelId="{61E82AF0-4B5C-4575-A487-E87B0DD69457}" type="pres">
      <dgm:prSet presAssocID="{4C8B6C84-7B42-424D-9B52-5CDED9828977}" presName="tx2" presStyleLbl="revTx" presStyleIdx="1" presStyleCnt="12"/>
      <dgm:spPr/>
    </dgm:pt>
    <dgm:pt modelId="{FDE6CB7C-1E71-4A70-88AE-E90EB6494677}" type="pres">
      <dgm:prSet presAssocID="{4C8B6C84-7B42-424D-9B52-5CDED9828977}" presName="vert2" presStyleCnt="0"/>
      <dgm:spPr/>
    </dgm:pt>
    <dgm:pt modelId="{D5CF00F7-5A86-4034-A849-F1B29B72E3F4}" type="pres">
      <dgm:prSet presAssocID="{4C8B6C84-7B42-424D-9B52-5CDED9828977}" presName="thinLine2b" presStyleLbl="callout" presStyleIdx="0" presStyleCnt="8"/>
      <dgm:spPr/>
    </dgm:pt>
    <dgm:pt modelId="{2DEB39FE-B2A4-41FC-9629-E248341EC55F}" type="pres">
      <dgm:prSet presAssocID="{4C8B6C84-7B42-424D-9B52-5CDED9828977}" presName="vertSpace2b" presStyleCnt="0"/>
      <dgm:spPr/>
    </dgm:pt>
    <dgm:pt modelId="{F8A81AFA-067B-47AB-86C1-7BF8BF1ADCA1}" type="pres">
      <dgm:prSet presAssocID="{29433CE0-CEF0-4910-9E0E-3291CC4EFC5C}" presName="thickLine" presStyleLbl="alignNode1" presStyleIdx="1" presStyleCnt="4"/>
      <dgm:spPr/>
    </dgm:pt>
    <dgm:pt modelId="{BB476FC7-AE3D-448F-A464-1BBB9CCA051F}" type="pres">
      <dgm:prSet presAssocID="{29433CE0-CEF0-4910-9E0E-3291CC4EFC5C}" presName="horz1" presStyleCnt="0"/>
      <dgm:spPr/>
    </dgm:pt>
    <dgm:pt modelId="{57F4F25B-4AB3-4277-8E12-CF714E15BC96}" type="pres">
      <dgm:prSet presAssocID="{29433CE0-CEF0-4910-9E0E-3291CC4EFC5C}" presName="tx1" presStyleLbl="revTx" presStyleIdx="2" presStyleCnt="12"/>
      <dgm:spPr/>
    </dgm:pt>
    <dgm:pt modelId="{469487C9-D2FD-4E76-A0A3-DAE741C0683E}" type="pres">
      <dgm:prSet presAssocID="{29433CE0-CEF0-4910-9E0E-3291CC4EFC5C}" presName="vert1" presStyleCnt="0"/>
      <dgm:spPr/>
    </dgm:pt>
    <dgm:pt modelId="{6AF07806-F9D8-4EA3-9DE1-74EE8A5E52B7}" type="pres">
      <dgm:prSet presAssocID="{662F80C9-00D3-4E7A-BE0A-B5F8601A91C7}" presName="vertSpace2a" presStyleCnt="0"/>
      <dgm:spPr/>
    </dgm:pt>
    <dgm:pt modelId="{444106A1-5498-4CB9-BE15-FA685F000F06}" type="pres">
      <dgm:prSet presAssocID="{662F80C9-00D3-4E7A-BE0A-B5F8601A91C7}" presName="horz2" presStyleCnt="0"/>
      <dgm:spPr/>
    </dgm:pt>
    <dgm:pt modelId="{7F2E4B90-FD00-413E-B18B-D6959A78DB96}" type="pres">
      <dgm:prSet presAssocID="{662F80C9-00D3-4E7A-BE0A-B5F8601A91C7}" presName="horzSpace2" presStyleCnt="0"/>
      <dgm:spPr/>
    </dgm:pt>
    <dgm:pt modelId="{F62000DF-ADF5-42F1-9E18-405BE82799C5}" type="pres">
      <dgm:prSet presAssocID="{662F80C9-00D3-4E7A-BE0A-B5F8601A91C7}" presName="tx2" presStyleLbl="revTx" presStyleIdx="3" presStyleCnt="12"/>
      <dgm:spPr/>
    </dgm:pt>
    <dgm:pt modelId="{7663F551-E09D-4297-AECD-A404024F74A5}" type="pres">
      <dgm:prSet presAssocID="{662F80C9-00D3-4E7A-BE0A-B5F8601A91C7}" presName="vert2" presStyleCnt="0"/>
      <dgm:spPr/>
    </dgm:pt>
    <dgm:pt modelId="{D64A0AC4-4BD3-4FF5-9365-3ED4E0AA90E8}" type="pres">
      <dgm:prSet presAssocID="{662F80C9-00D3-4E7A-BE0A-B5F8601A91C7}" presName="thinLine2b" presStyleLbl="callout" presStyleIdx="1" presStyleCnt="8"/>
      <dgm:spPr/>
    </dgm:pt>
    <dgm:pt modelId="{1B66D904-7BAE-4FF4-9404-21DD138160C7}" type="pres">
      <dgm:prSet presAssocID="{662F80C9-00D3-4E7A-BE0A-B5F8601A91C7}" presName="vertSpace2b" presStyleCnt="0"/>
      <dgm:spPr/>
    </dgm:pt>
    <dgm:pt modelId="{AD87D769-54F6-41E0-8652-651C9869A3A6}" type="pres">
      <dgm:prSet presAssocID="{9613C04E-20B9-4235-8B74-D5DF880A392D}" presName="horz2" presStyleCnt="0"/>
      <dgm:spPr/>
    </dgm:pt>
    <dgm:pt modelId="{4E674844-F988-4808-93F8-21840A2BA1F8}" type="pres">
      <dgm:prSet presAssocID="{9613C04E-20B9-4235-8B74-D5DF880A392D}" presName="horzSpace2" presStyleCnt="0"/>
      <dgm:spPr/>
    </dgm:pt>
    <dgm:pt modelId="{D39D0998-E399-4784-85EA-5D64AB0F6AC5}" type="pres">
      <dgm:prSet presAssocID="{9613C04E-20B9-4235-8B74-D5DF880A392D}" presName="tx2" presStyleLbl="revTx" presStyleIdx="4" presStyleCnt="12"/>
      <dgm:spPr/>
    </dgm:pt>
    <dgm:pt modelId="{C825119F-40B9-434D-9B1F-FF180CD44EF0}" type="pres">
      <dgm:prSet presAssocID="{9613C04E-20B9-4235-8B74-D5DF880A392D}" presName="vert2" presStyleCnt="0"/>
      <dgm:spPr/>
    </dgm:pt>
    <dgm:pt modelId="{EB4011B5-FC9C-4821-944F-9D49B4019748}" type="pres">
      <dgm:prSet presAssocID="{9613C04E-20B9-4235-8B74-D5DF880A392D}" presName="thinLine2b" presStyleLbl="callout" presStyleIdx="2" presStyleCnt="8"/>
      <dgm:spPr/>
    </dgm:pt>
    <dgm:pt modelId="{8438B91F-8C04-408A-8E81-3ABFC441E027}" type="pres">
      <dgm:prSet presAssocID="{9613C04E-20B9-4235-8B74-D5DF880A392D}" presName="vertSpace2b" presStyleCnt="0"/>
      <dgm:spPr/>
    </dgm:pt>
    <dgm:pt modelId="{5174D438-80CC-4F2E-B8F3-3C262AA55A8D}" type="pres">
      <dgm:prSet presAssocID="{B1812A95-A3DA-472E-ACAC-8167DC597B41}" presName="thickLine" presStyleLbl="alignNode1" presStyleIdx="2" presStyleCnt="4"/>
      <dgm:spPr/>
    </dgm:pt>
    <dgm:pt modelId="{833BD08C-1EB0-438E-93EA-65F2274463F9}" type="pres">
      <dgm:prSet presAssocID="{B1812A95-A3DA-472E-ACAC-8167DC597B41}" presName="horz1" presStyleCnt="0"/>
      <dgm:spPr/>
    </dgm:pt>
    <dgm:pt modelId="{FAB79E8C-ABA2-4659-A62C-E79D3DF97682}" type="pres">
      <dgm:prSet presAssocID="{B1812A95-A3DA-472E-ACAC-8167DC597B41}" presName="tx1" presStyleLbl="revTx" presStyleIdx="5" presStyleCnt="12"/>
      <dgm:spPr/>
    </dgm:pt>
    <dgm:pt modelId="{F1030C0C-1EB0-44BE-A271-3BFA09F913BF}" type="pres">
      <dgm:prSet presAssocID="{B1812A95-A3DA-472E-ACAC-8167DC597B41}" presName="vert1" presStyleCnt="0"/>
      <dgm:spPr/>
    </dgm:pt>
    <dgm:pt modelId="{DAB358AB-7310-42F8-B094-6AEC81A52977}" type="pres">
      <dgm:prSet presAssocID="{C3DBA4A2-5C84-44F6-BBB7-8EC4423F2E13}" presName="vertSpace2a" presStyleCnt="0"/>
      <dgm:spPr/>
    </dgm:pt>
    <dgm:pt modelId="{AEB5FFFF-1821-4A82-8E3B-628AE168F772}" type="pres">
      <dgm:prSet presAssocID="{C3DBA4A2-5C84-44F6-BBB7-8EC4423F2E13}" presName="horz2" presStyleCnt="0"/>
      <dgm:spPr/>
    </dgm:pt>
    <dgm:pt modelId="{A2A493B2-7725-4BCE-A4E0-614561287A60}" type="pres">
      <dgm:prSet presAssocID="{C3DBA4A2-5C84-44F6-BBB7-8EC4423F2E13}" presName="horzSpace2" presStyleCnt="0"/>
      <dgm:spPr/>
    </dgm:pt>
    <dgm:pt modelId="{0121C000-86F3-445B-ABC7-469CF1D41092}" type="pres">
      <dgm:prSet presAssocID="{C3DBA4A2-5C84-44F6-BBB7-8EC4423F2E13}" presName="tx2" presStyleLbl="revTx" presStyleIdx="6" presStyleCnt="12"/>
      <dgm:spPr/>
    </dgm:pt>
    <dgm:pt modelId="{8B1C41A2-4DF5-4B55-85C7-F1C61F085EBF}" type="pres">
      <dgm:prSet presAssocID="{C3DBA4A2-5C84-44F6-BBB7-8EC4423F2E13}" presName="vert2" presStyleCnt="0"/>
      <dgm:spPr/>
    </dgm:pt>
    <dgm:pt modelId="{7BFE702A-DBD6-497E-8B16-3E15B8215505}" type="pres">
      <dgm:prSet presAssocID="{C3DBA4A2-5C84-44F6-BBB7-8EC4423F2E13}" presName="thinLine2b" presStyleLbl="callout" presStyleIdx="3" presStyleCnt="8"/>
      <dgm:spPr/>
    </dgm:pt>
    <dgm:pt modelId="{816AA383-3083-4A4C-AEB3-C5B5F759F0F2}" type="pres">
      <dgm:prSet presAssocID="{C3DBA4A2-5C84-44F6-BBB7-8EC4423F2E13}" presName="vertSpace2b" presStyleCnt="0"/>
      <dgm:spPr/>
    </dgm:pt>
    <dgm:pt modelId="{06455A63-DE63-45B2-A87D-F85AD046DB1D}" type="pres">
      <dgm:prSet presAssocID="{5CB4B3BE-1A5A-4EC6-8B5D-309AD059DFFB}" presName="horz2" presStyleCnt="0"/>
      <dgm:spPr/>
    </dgm:pt>
    <dgm:pt modelId="{DD75BD9E-218B-4B87-A386-905D145EDAE0}" type="pres">
      <dgm:prSet presAssocID="{5CB4B3BE-1A5A-4EC6-8B5D-309AD059DFFB}" presName="horzSpace2" presStyleCnt="0"/>
      <dgm:spPr/>
    </dgm:pt>
    <dgm:pt modelId="{6732BD83-1F9E-45E2-9D33-A035697AF4E3}" type="pres">
      <dgm:prSet presAssocID="{5CB4B3BE-1A5A-4EC6-8B5D-309AD059DFFB}" presName="tx2" presStyleLbl="revTx" presStyleIdx="7" presStyleCnt="12"/>
      <dgm:spPr/>
    </dgm:pt>
    <dgm:pt modelId="{9D04CFE2-8088-434E-BF3D-14C1A3D14D18}" type="pres">
      <dgm:prSet presAssocID="{5CB4B3BE-1A5A-4EC6-8B5D-309AD059DFFB}" presName="vert2" presStyleCnt="0"/>
      <dgm:spPr/>
    </dgm:pt>
    <dgm:pt modelId="{9C1A4EE3-F2C7-43CB-9B69-E64F2374339A}" type="pres">
      <dgm:prSet presAssocID="{5CB4B3BE-1A5A-4EC6-8B5D-309AD059DFFB}" presName="thinLine2b" presStyleLbl="callout" presStyleIdx="4" presStyleCnt="8"/>
      <dgm:spPr/>
    </dgm:pt>
    <dgm:pt modelId="{54521D4E-EBD9-487C-AA92-6F2F757229F3}" type="pres">
      <dgm:prSet presAssocID="{5CB4B3BE-1A5A-4EC6-8B5D-309AD059DFFB}" presName="vertSpace2b" presStyleCnt="0"/>
      <dgm:spPr/>
    </dgm:pt>
    <dgm:pt modelId="{AF516DAA-1762-49BC-B7DD-9DA45EBC797A}" type="pres">
      <dgm:prSet presAssocID="{A2E93E80-F7B7-4ACA-9671-CB45F224C93F}" presName="horz2" presStyleCnt="0"/>
      <dgm:spPr/>
    </dgm:pt>
    <dgm:pt modelId="{03DEBCE0-CB64-40E8-88A5-6423D13DFFC5}" type="pres">
      <dgm:prSet presAssocID="{A2E93E80-F7B7-4ACA-9671-CB45F224C93F}" presName="horzSpace2" presStyleCnt="0"/>
      <dgm:spPr/>
    </dgm:pt>
    <dgm:pt modelId="{65EA94EF-1FB5-436A-9C34-DBF29B09CB28}" type="pres">
      <dgm:prSet presAssocID="{A2E93E80-F7B7-4ACA-9671-CB45F224C93F}" presName="tx2" presStyleLbl="revTx" presStyleIdx="8" presStyleCnt="12"/>
      <dgm:spPr/>
    </dgm:pt>
    <dgm:pt modelId="{E55E9638-44FA-4EC7-8FDE-BBCAD1C3F376}" type="pres">
      <dgm:prSet presAssocID="{A2E93E80-F7B7-4ACA-9671-CB45F224C93F}" presName="vert2" presStyleCnt="0"/>
      <dgm:spPr/>
    </dgm:pt>
    <dgm:pt modelId="{4E9016EA-33DB-4914-871F-72492D7DBBAA}" type="pres">
      <dgm:prSet presAssocID="{A2E93E80-F7B7-4ACA-9671-CB45F224C93F}" presName="thinLine2b" presStyleLbl="callout" presStyleIdx="5" presStyleCnt="8"/>
      <dgm:spPr/>
    </dgm:pt>
    <dgm:pt modelId="{0B5494A2-28FF-46B8-8817-BB247C4E32C2}" type="pres">
      <dgm:prSet presAssocID="{A2E93E80-F7B7-4ACA-9671-CB45F224C93F}" presName="vertSpace2b" presStyleCnt="0"/>
      <dgm:spPr/>
    </dgm:pt>
    <dgm:pt modelId="{1432243F-F4F5-481B-940B-24F67C9D91C7}" type="pres">
      <dgm:prSet presAssocID="{77D22412-2F08-4F81-A904-DCD6910ABEA3}" presName="thickLine" presStyleLbl="alignNode1" presStyleIdx="3" presStyleCnt="4"/>
      <dgm:spPr/>
    </dgm:pt>
    <dgm:pt modelId="{5024F4F0-C5BE-4189-B02A-3FACF5794B51}" type="pres">
      <dgm:prSet presAssocID="{77D22412-2F08-4F81-A904-DCD6910ABEA3}" presName="horz1" presStyleCnt="0"/>
      <dgm:spPr/>
    </dgm:pt>
    <dgm:pt modelId="{42E9F735-F5A3-402E-9388-BD82A8A60304}" type="pres">
      <dgm:prSet presAssocID="{77D22412-2F08-4F81-A904-DCD6910ABEA3}" presName="tx1" presStyleLbl="revTx" presStyleIdx="9" presStyleCnt="12"/>
      <dgm:spPr/>
    </dgm:pt>
    <dgm:pt modelId="{5509F32B-5244-4CAA-A5B8-8272F03065FB}" type="pres">
      <dgm:prSet presAssocID="{77D22412-2F08-4F81-A904-DCD6910ABEA3}" presName="vert1" presStyleCnt="0"/>
      <dgm:spPr/>
    </dgm:pt>
    <dgm:pt modelId="{4E08F7AF-2EAD-4C38-813C-BEAA760AEA06}" type="pres">
      <dgm:prSet presAssocID="{5E6ED4FD-A768-411B-B839-0FB20C1FF2BA}" presName="vertSpace2a" presStyleCnt="0"/>
      <dgm:spPr/>
    </dgm:pt>
    <dgm:pt modelId="{C10B88BC-9E58-4436-B63B-333A36060835}" type="pres">
      <dgm:prSet presAssocID="{5E6ED4FD-A768-411B-B839-0FB20C1FF2BA}" presName="horz2" presStyleCnt="0"/>
      <dgm:spPr/>
    </dgm:pt>
    <dgm:pt modelId="{34C31C58-B290-417D-B919-58CB3891C355}" type="pres">
      <dgm:prSet presAssocID="{5E6ED4FD-A768-411B-B839-0FB20C1FF2BA}" presName="horzSpace2" presStyleCnt="0"/>
      <dgm:spPr/>
    </dgm:pt>
    <dgm:pt modelId="{ECB9A6A8-3EF9-439D-9435-8C78781F209E}" type="pres">
      <dgm:prSet presAssocID="{5E6ED4FD-A768-411B-B839-0FB20C1FF2BA}" presName="tx2" presStyleLbl="revTx" presStyleIdx="10" presStyleCnt="12"/>
      <dgm:spPr/>
    </dgm:pt>
    <dgm:pt modelId="{47FF7F41-2CA1-4BD1-8FDC-A4859E3D833C}" type="pres">
      <dgm:prSet presAssocID="{5E6ED4FD-A768-411B-B839-0FB20C1FF2BA}" presName="vert2" presStyleCnt="0"/>
      <dgm:spPr/>
    </dgm:pt>
    <dgm:pt modelId="{2DDC5CC0-A18F-4671-ABFC-40CA9330E87C}" type="pres">
      <dgm:prSet presAssocID="{5E6ED4FD-A768-411B-B839-0FB20C1FF2BA}" presName="thinLine2b" presStyleLbl="callout" presStyleIdx="6" presStyleCnt="8"/>
      <dgm:spPr/>
    </dgm:pt>
    <dgm:pt modelId="{F5EF914B-3882-4A72-81B1-DA9C65F9613B}" type="pres">
      <dgm:prSet presAssocID="{5E6ED4FD-A768-411B-B839-0FB20C1FF2BA}" presName="vertSpace2b" presStyleCnt="0"/>
      <dgm:spPr/>
    </dgm:pt>
    <dgm:pt modelId="{CE8E9890-8EDB-45BD-9D51-A773590DB847}" type="pres">
      <dgm:prSet presAssocID="{2B030ECF-BE25-4C5D-A42A-9864E2C8DDD9}" presName="horz2" presStyleCnt="0"/>
      <dgm:spPr/>
    </dgm:pt>
    <dgm:pt modelId="{656D0E06-58AE-45FF-989C-B893DFCDBB6A}" type="pres">
      <dgm:prSet presAssocID="{2B030ECF-BE25-4C5D-A42A-9864E2C8DDD9}" presName="horzSpace2" presStyleCnt="0"/>
      <dgm:spPr/>
    </dgm:pt>
    <dgm:pt modelId="{ED6B1559-B278-435F-AF17-83551FD975A8}" type="pres">
      <dgm:prSet presAssocID="{2B030ECF-BE25-4C5D-A42A-9864E2C8DDD9}" presName="tx2" presStyleLbl="revTx" presStyleIdx="11" presStyleCnt="12"/>
      <dgm:spPr/>
    </dgm:pt>
    <dgm:pt modelId="{446C5185-26D7-4AE4-A7E0-4922FB1B8FBC}" type="pres">
      <dgm:prSet presAssocID="{2B030ECF-BE25-4C5D-A42A-9864E2C8DDD9}" presName="vert2" presStyleCnt="0"/>
      <dgm:spPr/>
    </dgm:pt>
    <dgm:pt modelId="{94D92200-6F42-4A89-95D1-FBAEBF4A1FEC}" type="pres">
      <dgm:prSet presAssocID="{2B030ECF-BE25-4C5D-A42A-9864E2C8DDD9}" presName="thinLine2b" presStyleLbl="callout" presStyleIdx="7" presStyleCnt="8"/>
      <dgm:spPr/>
    </dgm:pt>
    <dgm:pt modelId="{2187DA1D-92C4-4E34-B713-3A8BEC1DF572}" type="pres">
      <dgm:prSet presAssocID="{2B030ECF-BE25-4C5D-A42A-9864E2C8DDD9}" presName="vertSpace2b" presStyleCnt="0"/>
      <dgm:spPr/>
    </dgm:pt>
  </dgm:ptLst>
  <dgm:cxnLst>
    <dgm:cxn modelId="{8DFFB412-6602-498F-BA79-EA42E3B19BC2}" type="presOf" srcId="{B1812A95-A3DA-472E-ACAC-8167DC597B41}" destId="{FAB79E8C-ABA2-4659-A62C-E79D3DF97682}" srcOrd="0" destOrd="0" presId="urn:microsoft.com/office/officeart/2008/layout/LinedList"/>
    <dgm:cxn modelId="{E9A69A29-7DDF-45D1-803B-403BD26DBCE7}" srcId="{F801CBEB-A8E2-40DF-AB44-5BE8634D4E76}" destId="{77D22412-2F08-4F81-A904-DCD6910ABEA3}" srcOrd="3" destOrd="0" parTransId="{28719B06-1CB6-48FD-9A85-7868EB61AB96}" sibTransId="{CC06DF06-C758-4D8B-99AD-90613BDEC6AB}"/>
    <dgm:cxn modelId="{2724DD2F-3558-4F50-9E99-4A6AE4979858}" type="presOf" srcId="{29433CE0-CEF0-4910-9E0E-3291CC4EFC5C}" destId="{57F4F25B-4AB3-4277-8E12-CF714E15BC96}" srcOrd="0" destOrd="0" presId="urn:microsoft.com/office/officeart/2008/layout/LinedList"/>
    <dgm:cxn modelId="{598F1C31-FC53-4987-AC88-926479F25ADA}" srcId="{B1812A95-A3DA-472E-ACAC-8167DC597B41}" destId="{5CB4B3BE-1A5A-4EC6-8B5D-309AD059DFFB}" srcOrd="1" destOrd="0" parTransId="{2407EBDE-D678-438C-99FA-921707ED6064}" sibTransId="{64C73310-1FE8-420D-A6F4-B00FA55718E6}"/>
    <dgm:cxn modelId="{4E774B35-8DDE-43D1-BC40-AEC1AE8CA9E3}" srcId="{77D22412-2F08-4F81-A904-DCD6910ABEA3}" destId="{5E6ED4FD-A768-411B-B839-0FB20C1FF2BA}" srcOrd="0" destOrd="0" parTransId="{91338DAA-8257-4131-9711-7264C084B6DB}" sibTransId="{482F4DAC-FD6A-4689-A218-E122A3F0E57C}"/>
    <dgm:cxn modelId="{857F5D5E-F47E-4A7D-A366-73EB91F4A7E3}" srcId="{B1812A95-A3DA-472E-ACAC-8167DC597B41}" destId="{C3DBA4A2-5C84-44F6-BBB7-8EC4423F2E13}" srcOrd="0" destOrd="0" parTransId="{242D2658-8422-48DD-ADB3-FFCE753D33CB}" sibTransId="{124C540F-AC6F-48BE-B033-A2394E2F9BA1}"/>
    <dgm:cxn modelId="{957D8062-5AFE-44CD-9070-FAEF9FE24C58}" type="presOf" srcId="{F801CBEB-A8E2-40DF-AB44-5BE8634D4E76}" destId="{B283C5A3-9203-45E8-8FEA-349DBFDF84C4}" srcOrd="0" destOrd="0" presId="urn:microsoft.com/office/officeart/2008/layout/LinedList"/>
    <dgm:cxn modelId="{E2EA346B-CEEB-49F8-9190-B241101962CC}" srcId="{49B3845D-EEB8-4A56-B1FD-746A10411256}" destId="{4C8B6C84-7B42-424D-9B52-5CDED9828977}" srcOrd="0" destOrd="0" parTransId="{48B6FD97-0FE5-43F8-9BBC-0BD3339A642C}" sibTransId="{D59C70BE-36B0-47DB-8D3F-03F82EFAFEE7}"/>
    <dgm:cxn modelId="{C1C7576F-4E27-40DD-8654-C7F78AA70F86}" srcId="{B1812A95-A3DA-472E-ACAC-8167DC597B41}" destId="{A2E93E80-F7B7-4ACA-9671-CB45F224C93F}" srcOrd="2" destOrd="0" parTransId="{0BC0B132-8680-4B5D-87EB-613A2C0EF295}" sibTransId="{76C1C2D8-501A-49D7-9371-9BBEA4CDFE28}"/>
    <dgm:cxn modelId="{DBF02974-5566-42CD-848A-2AA955E687C3}" type="presOf" srcId="{5CB4B3BE-1A5A-4EC6-8B5D-309AD059DFFB}" destId="{6732BD83-1F9E-45E2-9D33-A035697AF4E3}" srcOrd="0" destOrd="0" presId="urn:microsoft.com/office/officeart/2008/layout/LinedList"/>
    <dgm:cxn modelId="{41F36477-E444-4E23-B196-A9CEB45C130B}" type="presOf" srcId="{9613C04E-20B9-4235-8B74-D5DF880A392D}" destId="{D39D0998-E399-4784-85EA-5D64AB0F6AC5}" srcOrd="0" destOrd="0" presId="urn:microsoft.com/office/officeart/2008/layout/LinedList"/>
    <dgm:cxn modelId="{3AAADD5A-8894-44AB-B268-9B7C064A4B7E}" srcId="{F801CBEB-A8E2-40DF-AB44-5BE8634D4E76}" destId="{49B3845D-EEB8-4A56-B1FD-746A10411256}" srcOrd="0" destOrd="0" parTransId="{173A4CE3-2177-411F-B04A-6DAE095C91B5}" sibTransId="{009B72F7-32CA-41BC-80CF-091A597EAA4D}"/>
    <dgm:cxn modelId="{CB9DFA7E-27A0-43FC-B527-6558C0156C7F}" srcId="{F801CBEB-A8E2-40DF-AB44-5BE8634D4E76}" destId="{29433CE0-CEF0-4910-9E0E-3291CC4EFC5C}" srcOrd="1" destOrd="0" parTransId="{440C94E9-563E-4C4A-BA3C-34F34201FC60}" sibTransId="{34D4065F-E3DC-478C-9FDA-88693D5C6DC4}"/>
    <dgm:cxn modelId="{30F46391-7B78-42DF-969F-E96731EE8B3E}" type="presOf" srcId="{49B3845D-EEB8-4A56-B1FD-746A10411256}" destId="{6C2D80AA-22A8-488B-BE3D-59576F2E870D}" srcOrd="0" destOrd="0" presId="urn:microsoft.com/office/officeart/2008/layout/LinedList"/>
    <dgm:cxn modelId="{B2AF2A97-2FCC-459E-BA8F-4D48984BFFD8}" type="presOf" srcId="{5E6ED4FD-A768-411B-B839-0FB20C1FF2BA}" destId="{ECB9A6A8-3EF9-439D-9435-8C78781F209E}" srcOrd="0" destOrd="0" presId="urn:microsoft.com/office/officeart/2008/layout/LinedList"/>
    <dgm:cxn modelId="{91C17A97-999C-456F-B9AC-FDE54E697F5B}" srcId="{29433CE0-CEF0-4910-9E0E-3291CC4EFC5C}" destId="{9613C04E-20B9-4235-8B74-D5DF880A392D}" srcOrd="1" destOrd="0" parTransId="{5DE51C2A-8331-4ECD-B42F-2551471FEF7F}" sibTransId="{AAB832EC-FC02-4CE2-BC6A-492E9EFD9022}"/>
    <dgm:cxn modelId="{844E04A9-2018-4E21-91DF-6F504A6511B4}" type="presOf" srcId="{2B030ECF-BE25-4C5D-A42A-9864E2C8DDD9}" destId="{ED6B1559-B278-435F-AF17-83551FD975A8}" srcOrd="0" destOrd="0" presId="urn:microsoft.com/office/officeart/2008/layout/LinedList"/>
    <dgm:cxn modelId="{45281FAB-C689-416E-9BD9-4E4E1F7B30E0}" type="presOf" srcId="{C3DBA4A2-5C84-44F6-BBB7-8EC4423F2E13}" destId="{0121C000-86F3-445B-ABC7-469CF1D41092}" srcOrd="0" destOrd="0" presId="urn:microsoft.com/office/officeart/2008/layout/LinedList"/>
    <dgm:cxn modelId="{913730AD-9C40-4786-A2AF-EEDA5F218ABA}" type="presOf" srcId="{662F80C9-00D3-4E7A-BE0A-B5F8601A91C7}" destId="{F62000DF-ADF5-42F1-9E18-405BE82799C5}" srcOrd="0" destOrd="0" presId="urn:microsoft.com/office/officeart/2008/layout/LinedList"/>
    <dgm:cxn modelId="{047F6AB3-9D05-4CFF-B41E-E0788611E661}" type="presOf" srcId="{4C8B6C84-7B42-424D-9B52-5CDED9828977}" destId="{61E82AF0-4B5C-4575-A487-E87B0DD69457}" srcOrd="0" destOrd="0" presId="urn:microsoft.com/office/officeart/2008/layout/LinedList"/>
    <dgm:cxn modelId="{175FE1B5-C53C-4871-AC86-C43785572C15}" srcId="{77D22412-2F08-4F81-A904-DCD6910ABEA3}" destId="{2B030ECF-BE25-4C5D-A42A-9864E2C8DDD9}" srcOrd="1" destOrd="0" parTransId="{BA8E5248-683F-4D2C-9A04-8E0C350BD843}" sibTransId="{120A08F8-3207-4669-83B4-A3E4F6DDB6D8}"/>
    <dgm:cxn modelId="{615AA2D7-1446-43DE-BD5E-A4FC409A020C}" srcId="{F801CBEB-A8E2-40DF-AB44-5BE8634D4E76}" destId="{B1812A95-A3DA-472E-ACAC-8167DC597B41}" srcOrd="2" destOrd="0" parTransId="{AD18F09D-907F-427A-AD6E-63DC9CE68E2C}" sibTransId="{EC7F1FC3-EECB-4043-ACFC-DE5267283954}"/>
    <dgm:cxn modelId="{1DD768E5-EB3F-4926-9711-27DABD00936B}" srcId="{29433CE0-CEF0-4910-9E0E-3291CC4EFC5C}" destId="{662F80C9-00D3-4E7A-BE0A-B5F8601A91C7}" srcOrd="0" destOrd="0" parTransId="{B1865431-2A34-4CAF-BB9C-764D8EF07C60}" sibTransId="{9FCB405F-DB84-48DA-8011-00084A71FE14}"/>
    <dgm:cxn modelId="{24F801F6-B394-4695-99F0-FF113B205B18}" type="presOf" srcId="{A2E93E80-F7B7-4ACA-9671-CB45F224C93F}" destId="{65EA94EF-1FB5-436A-9C34-DBF29B09CB28}" srcOrd="0" destOrd="0" presId="urn:microsoft.com/office/officeart/2008/layout/LinedList"/>
    <dgm:cxn modelId="{893F1AF7-E6EF-4274-A8ED-6FA16C138470}" type="presOf" srcId="{77D22412-2F08-4F81-A904-DCD6910ABEA3}" destId="{42E9F735-F5A3-402E-9388-BD82A8A60304}" srcOrd="0" destOrd="0" presId="urn:microsoft.com/office/officeart/2008/layout/LinedList"/>
    <dgm:cxn modelId="{F039986B-5C1E-40E7-BF62-FA40008653CB}" type="presParOf" srcId="{B283C5A3-9203-45E8-8FEA-349DBFDF84C4}" destId="{E3265C56-65BB-43C0-B7FA-CE4897B43E4B}" srcOrd="0" destOrd="0" presId="urn:microsoft.com/office/officeart/2008/layout/LinedList"/>
    <dgm:cxn modelId="{CF5B3B3E-6240-4F28-A427-B244A78C5A23}" type="presParOf" srcId="{B283C5A3-9203-45E8-8FEA-349DBFDF84C4}" destId="{259826AB-271E-4A96-BBDD-C666E118AEB4}" srcOrd="1" destOrd="0" presId="urn:microsoft.com/office/officeart/2008/layout/LinedList"/>
    <dgm:cxn modelId="{E3AD9B4C-D500-4432-8BF0-A2EF9A1CE011}" type="presParOf" srcId="{259826AB-271E-4A96-BBDD-C666E118AEB4}" destId="{6C2D80AA-22A8-488B-BE3D-59576F2E870D}" srcOrd="0" destOrd="0" presId="urn:microsoft.com/office/officeart/2008/layout/LinedList"/>
    <dgm:cxn modelId="{5FECE1D3-84FD-49B0-B0F6-54438F1CA040}" type="presParOf" srcId="{259826AB-271E-4A96-BBDD-C666E118AEB4}" destId="{DC4AAAA0-7AE7-43CD-A819-10F14B8E8665}" srcOrd="1" destOrd="0" presId="urn:microsoft.com/office/officeart/2008/layout/LinedList"/>
    <dgm:cxn modelId="{A9E71B48-BDA6-476B-B358-5095066E9D91}" type="presParOf" srcId="{DC4AAAA0-7AE7-43CD-A819-10F14B8E8665}" destId="{5E7E32E2-A60E-45F2-AEE1-F11652C3C57F}" srcOrd="0" destOrd="0" presId="urn:microsoft.com/office/officeart/2008/layout/LinedList"/>
    <dgm:cxn modelId="{8D2390BD-6FCA-4EA4-9D97-D876DE4EC8C9}" type="presParOf" srcId="{DC4AAAA0-7AE7-43CD-A819-10F14B8E8665}" destId="{D25C03A8-1E53-4077-B3B4-79686EC055A3}" srcOrd="1" destOrd="0" presId="urn:microsoft.com/office/officeart/2008/layout/LinedList"/>
    <dgm:cxn modelId="{0F53DAF7-213F-41C3-B6EC-1351D4B0766C}" type="presParOf" srcId="{D25C03A8-1E53-4077-B3B4-79686EC055A3}" destId="{81E52CD7-B285-49E7-8986-16C61F7B2798}" srcOrd="0" destOrd="0" presId="urn:microsoft.com/office/officeart/2008/layout/LinedList"/>
    <dgm:cxn modelId="{E46CAAC6-C00E-47D8-AFB4-1EF4810BD2CA}" type="presParOf" srcId="{D25C03A8-1E53-4077-B3B4-79686EC055A3}" destId="{61E82AF0-4B5C-4575-A487-E87B0DD69457}" srcOrd="1" destOrd="0" presId="urn:microsoft.com/office/officeart/2008/layout/LinedList"/>
    <dgm:cxn modelId="{DD712295-E430-43B8-9FB4-B37F278F6944}" type="presParOf" srcId="{D25C03A8-1E53-4077-B3B4-79686EC055A3}" destId="{FDE6CB7C-1E71-4A70-88AE-E90EB6494677}" srcOrd="2" destOrd="0" presId="urn:microsoft.com/office/officeart/2008/layout/LinedList"/>
    <dgm:cxn modelId="{7F2D9086-9E92-44D4-A741-A27E7AA52C77}" type="presParOf" srcId="{DC4AAAA0-7AE7-43CD-A819-10F14B8E8665}" destId="{D5CF00F7-5A86-4034-A849-F1B29B72E3F4}" srcOrd="2" destOrd="0" presId="urn:microsoft.com/office/officeart/2008/layout/LinedList"/>
    <dgm:cxn modelId="{77627B51-8573-4C2F-91A2-348100C28D5B}" type="presParOf" srcId="{DC4AAAA0-7AE7-43CD-A819-10F14B8E8665}" destId="{2DEB39FE-B2A4-41FC-9629-E248341EC55F}" srcOrd="3" destOrd="0" presId="urn:microsoft.com/office/officeart/2008/layout/LinedList"/>
    <dgm:cxn modelId="{0F220D97-13BB-4662-A924-6E55B77DA2C7}" type="presParOf" srcId="{B283C5A3-9203-45E8-8FEA-349DBFDF84C4}" destId="{F8A81AFA-067B-47AB-86C1-7BF8BF1ADCA1}" srcOrd="2" destOrd="0" presId="urn:microsoft.com/office/officeart/2008/layout/LinedList"/>
    <dgm:cxn modelId="{8F93F33F-D173-4B60-813D-5D4FEDBE07D6}" type="presParOf" srcId="{B283C5A3-9203-45E8-8FEA-349DBFDF84C4}" destId="{BB476FC7-AE3D-448F-A464-1BBB9CCA051F}" srcOrd="3" destOrd="0" presId="urn:microsoft.com/office/officeart/2008/layout/LinedList"/>
    <dgm:cxn modelId="{879B0783-FF36-4537-8B49-3606CBEE159B}" type="presParOf" srcId="{BB476FC7-AE3D-448F-A464-1BBB9CCA051F}" destId="{57F4F25B-4AB3-4277-8E12-CF714E15BC96}" srcOrd="0" destOrd="0" presId="urn:microsoft.com/office/officeart/2008/layout/LinedList"/>
    <dgm:cxn modelId="{78C74084-F718-417C-8A04-F37B1232C447}" type="presParOf" srcId="{BB476FC7-AE3D-448F-A464-1BBB9CCA051F}" destId="{469487C9-D2FD-4E76-A0A3-DAE741C0683E}" srcOrd="1" destOrd="0" presId="urn:microsoft.com/office/officeart/2008/layout/LinedList"/>
    <dgm:cxn modelId="{8784974F-3916-48D8-8C59-B3760083DD78}" type="presParOf" srcId="{469487C9-D2FD-4E76-A0A3-DAE741C0683E}" destId="{6AF07806-F9D8-4EA3-9DE1-74EE8A5E52B7}" srcOrd="0" destOrd="0" presId="urn:microsoft.com/office/officeart/2008/layout/LinedList"/>
    <dgm:cxn modelId="{BDF3EFAD-B78B-4392-8A00-08FF1136AF2D}" type="presParOf" srcId="{469487C9-D2FD-4E76-A0A3-DAE741C0683E}" destId="{444106A1-5498-4CB9-BE15-FA685F000F06}" srcOrd="1" destOrd="0" presId="urn:microsoft.com/office/officeart/2008/layout/LinedList"/>
    <dgm:cxn modelId="{14194874-DC5A-4090-9942-7CADA6B366C5}" type="presParOf" srcId="{444106A1-5498-4CB9-BE15-FA685F000F06}" destId="{7F2E4B90-FD00-413E-B18B-D6959A78DB96}" srcOrd="0" destOrd="0" presId="urn:microsoft.com/office/officeart/2008/layout/LinedList"/>
    <dgm:cxn modelId="{DA0BA4D9-AAC6-428A-A4E7-3C324A408593}" type="presParOf" srcId="{444106A1-5498-4CB9-BE15-FA685F000F06}" destId="{F62000DF-ADF5-42F1-9E18-405BE82799C5}" srcOrd="1" destOrd="0" presId="urn:microsoft.com/office/officeart/2008/layout/LinedList"/>
    <dgm:cxn modelId="{9405754C-26E5-4DF8-B9DA-B6ECA790F9B3}" type="presParOf" srcId="{444106A1-5498-4CB9-BE15-FA685F000F06}" destId="{7663F551-E09D-4297-AECD-A404024F74A5}" srcOrd="2" destOrd="0" presId="urn:microsoft.com/office/officeart/2008/layout/LinedList"/>
    <dgm:cxn modelId="{9C0F3980-8765-4D12-B815-DC63389C1E20}" type="presParOf" srcId="{469487C9-D2FD-4E76-A0A3-DAE741C0683E}" destId="{D64A0AC4-4BD3-4FF5-9365-3ED4E0AA90E8}" srcOrd="2" destOrd="0" presId="urn:microsoft.com/office/officeart/2008/layout/LinedList"/>
    <dgm:cxn modelId="{8441850A-985D-40BC-BD58-7F6F499B5586}" type="presParOf" srcId="{469487C9-D2FD-4E76-A0A3-DAE741C0683E}" destId="{1B66D904-7BAE-4FF4-9404-21DD138160C7}" srcOrd="3" destOrd="0" presId="urn:microsoft.com/office/officeart/2008/layout/LinedList"/>
    <dgm:cxn modelId="{9AB5DC8B-5616-45E3-8FEA-946E317212F9}" type="presParOf" srcId="{469487C9-D2FD-4E76-A0A3-DAE741C0683E}" destId="{AD87D769-54F6-41E0-8652-651C9869A3A6}" srcOrd="4" destOrd="0" presId="urn:microsoft.com/office/officeart/2008/layout/LinedList"/>
    <dgm:cxn modelId="{EEE07208-906B-40E6-8591-7409BAFEB681}" type="presParOf" srcId="{AD87D769-54F6-41E0-8652-651C9869A3A6}" destId="{4E674844-F988-4808-93F8-21840A2BA1F8}" srcOrd="0" destOrd="0" presId="urn:microsoft.com/office/officeart/2008/layout/LinedList"/>
    <dgm:cxn modelId="{9B2671A6-8ACB-4DF2-BF85-874E36946998}" type="presParOf" srcId="{AD87D769-54F6-41E0-8652-651C9869A3A6}" destId="{D39D0998-E399-4784-85EA-5D64AB0F6AC5}" srcOrd="1" destOrd="0" presId="urn:microsoft.com/office/officeart/2008/layout/LinedList"/>
    <dgm:cxn modelId="{FC06D6D8-F5D4-49E0-B7E1-0A1F9B21C7E6}" type="presParOf" srcId="{AD87D769-54F6-41E0-8652-651C9869A3A6}" destId="{C825119F-40B9-434D-9B1F-FF180CD44EF0}" srcOrd="2" destOrd="0" presId="urn:microsoft.com/office/officeart/2008/layout/LinedList"/>
    <dgm:cxn modelId="{FB0BB995-7579-450F-80D0-863F99F2D8EB}" type="presParOf" srcId="{469487C9-D2FD-4E76-A0A3-DAE741C0683E}" destId="{EB4011B5-FC9C-4821-944F-9D49B4019748}" srcOrd="5" destOrd="0" presId="urn:microsoft.com/office/officeart/2008/layout/LinedList"/>
    <dgm:cxn modelId="{11111B0B-3E93-4CD5-979D-B3FEE1C4DC4B}" type="presParOf" srcId="{469487C9-D2FD-4E76-A0A3-DAE741C0683E}" destId="{8438B91F-8C04-408A-8E81-3ABFC441E027}" srcOrd="6" destOrd="0" presId="urn:microsoft.com/office/officeart/2008/layout/LinedList"/>
    <dgm:cxn modelId="{4E9EEEED-2F10-4225-BAE3-ECDB91ED01E8}" type="presParOf" srcId="{B283C5A3-9203-45E8-8FEA-349DBFDF84C4}" destId="{5174D438-80CC-4F2E-B8F3-3C262AA55A8D}" srcOrd="4" destOrd="0" presId="urn:microsoft.com/office/officeart/2008/layout/LinedList"/>
    <dgm:cxn modelId="{C9272649-CFF3-4DD9-93B4-42AB28E73FA8}" type="presParOf" srcId="{B283C5A3-9203-45E8-8FEA-349DBFDF84C4}" destId="{833BD08C-1EB0-438E-93EA-65F2274463F9}" srcOrd="5" destOrd="0" presId="urn:microsoft.com/office/officeart/2008/layout/LinedList"/>
    <dgm:cxn modelId="{DF693697-DB89-42D2-B3EC-D009E12566A6}" type="presParOf" srcId="{833BD08C-1EB0-438E-93EA-65F2274463F9}" destId="{FAB79E8C-ABA2-4659-A62C-E79D3DF97682}" srcOrd="0" destOrd="0" presId="urn:microsoft.com/office/officeart/2008/layout/LinedList"/>
    <dgm:cxn modelId="{5086261F-C252-4279-BFAD-716B26170325}" type="presParOf" srcId="{833BD08C-1EB0-438E-93EA-65F2274463F9}" destId="{F1030C0C-1EB0-44BE-A271-3BFA09F913BF}" srcOrd="1" destOrd="0" presId="urn:microsoft.com/office/officeart/2008/layout/LinedList"/>
    <dgm:cxn modelId="{EF347F36-0082-4858-92D5-0D0D3010C624}" type="presParOf" srcId="{F1030C0C-1EB0-44BE-A271-3BFA09F913BF}" destId="{DAB358AB-7310-42F8-B094-6AEC81A52977}" srcOrd="0" destOrd="0" presId="urn:microsoft.com/office/officeart/2008/layout/LinedList"/>
    <dgm:cxn modelId="{3331943A-017D-4195-9AA1-0D4E7DFE7211}" type="presParOf" srcId="{F1030C0C-1EB0-44BE-A271-3BFA09F913BF}" destId="{AEB5FFFF-1821-4A82-8E3B-628AE168F772}" srcOrd="1" destOrd="0" presId="urn:microsoft.com/office/officeart/2008/layout/LinedList"/>
    <dgm:cxn modelId="{93F5B8BD-D7D3-4405-9B74-870B2DA8B372}" type="presParOf" srcId="{AEB5FFFF-1821-4A82-8E3B-628AE168F772}" destId="{A2A493B2-7725-4BCE-A4E0-614561287A60}" srcOrd="0" destOrd="0" presId="urn:microsoft.com/office/officeart/2008/layout/LinedList"/>
    <dgm:cxn modelId="{CA7EE3A2-F907-475B-AA3F-21C17D208BEB}" type="presParOf" srcId="{AEB5FFFF-1821-4A82-8E3B-628AE168F772}" destId="{0121C000-86F3-445B-ABC7-469CF1D41092}" srcOrd="1" destOrd="0" presId="urn:microsoft.com/office/officeart/2008/layout/LinedList"/>
    <dgm:cxn modelId="{30D6C218-15D5-454D-9183-20FB8BB8C3FD}" type="presParOf" srcId="{AEB5FFFF-1821-4A82-8E3B-628AE168F772}" destId="{8B1C41A2-4DF5-4B55-85C7-F1C61F085EBF}" srcOrd="2" destOrd="0" presId="urn:microsoft.com/office/officeart/2008/layout/LinedList"/>
    <dgm:cxn modelId="{79BE7854-B09B-449F-A096-CE0961BA78F5}" type="presParOf" srcId="{F1030C0C-1EB0-44BE-A271-3BFA09F913BF}" destId="{7BFE702A-DBD6-497E-8B16-3E15B8215505}" srcOrd="2" destOrd="0" presId="urn:microsoft.com/office/officeart/2008/layout/LinedList"/>
    <dgm:cxn modelId="{1B1D5162-6A8F-479B-85F4-8ABB9151435F}" type="presParOf" srcId="{F1030C0C-1EB0-44BE-A271-3BFA09F913BF}" destId="{816AA383-3083-4A4C-AEB3-C5B5F759F0F2}" srcOrd="3" destOrd="0" presId="urn:microsoft.com/office/officeart/2008/layout/LinedList"/>
    <dgm:cxn modelId="{0A84F34D-FA0E-4450-84E9-028984324427}" type="presParOf" srcId="{F1030C0C-1EB0-44BE-A271-3BFA09F913BF}" destId="{06455A63-DE63-45B2-A87D-F85AD046DB1D}" srcOrd="4" destOrd="0" presId="urn:microsoft.com/office/officeart/2008/layout/LinedList"/>
    <dgm:cxn modelId="{65827E84-FD88-4F0B-94AA-D8499748FB80}" type="presParOf" srcId="{06455A63-DE63-45B2-A87D-F85AD046DB1D}" destId="{DD75BD9E-218B-4B87-A386-905D145EDAE0}" srcOrd="0" destOrd="0" presId="urn:microsoft.com/office/officeart/2008/layout/LinedList"/>
    <dgm:cxn modelId="{DE83EC6A-30A7-4324-ACCF-4D5FFA0073B4}" type="presParOf" srcId="{06455A63-DE63-45B2-A87D-F85AD046DB1D}" destId="{6732BD83-1F9E-45E2-9D33-A035697AF4E3}" srcOrd="1" destOrd="0" presId="urn:microsoft.com/office/officeart/2008/layout/LinedList"/>
    <dgm:cxn modelId="{F5385C09-DF01-44C4-B60C-E0D2F88E47D3}" type="presParOf" srcId="{06455A63-DE63-45B2-A87D-F85AD046DB1D}" destId="{9D04CFE2-8088-434E-BF3D-14C1A3D14D18}" srcOrd="2" destOrd="0" presId="urn:microsoft.com/office/officeart/2008/layout/LinedList"/>
    <dgm:cxn modelId="{B4A4B2A4-F94F-424F-8C01-2F31047A14CF}" type="presParOf" srcId="{F1030C0C-1EB0-44BE-A271-3BFA09F913BF}" destId="{9C1A4EE3-F2C7-43CB-9B69-E64F2374339A}" srcOrd="5" destOrd="0" presId="urn:microsoft.com/office/officeart/2008/layout/LinedList"/>
    <dgm:cxn modelId="{EF3194F7-F41C-462E-8725-8505AF010490}" type="presParOf" srcId="{F1030C0C-1EB0-44BE-A271-3BFA09F913BF}" destId="{54521D4E-EBD9-487C-AA92-6F2F757229F3}" srcOrd="6" destOrd="0" presId="urn:microsoft.com/office/officeart/2008/layout/LinedList"/>
    <dgm:cxn modelId="{726A4737-2E5A-4334-A0AE-D60A26162927}" type="presParOf" srcId="{F1030C0C-1EB0-44BE-A271-3BFA09F913BF}" destId="{AF516DAA-1762-49BC-B7DD-9DA45EBC797A}" srcOrd="7" destOrd="0" presId="urn:microsoft.com/office/officeart/2008/layout/LinedList"/>
    <dgm:cxn modelId="{2B52F48D-AE58-4E28-95FA-820F1D93D2AF}" type="presParOf" srcId="{AF516DAA-1762-49BC-B7DD-9DA45EBC797A}" destId="{03DEBCE0-CB64-40E8-88A5-6423D13DFFC5}" srcOrd="0" destOrd="0" presId="urn:microsoft.com/office/officeart/2008/layout/LinedList"/>
    <dgm:cxn modelId="{7A379DE4-8F70-4A98-9071-25DD9F78E6CD}" type="presParOf" srcId="{AF516DAA-1762-49BC-B7DD-9DA45EBC797A}" destId="{65EA94EF-1FB5-436A-9C34-DBF29B09CB28}" srcOrd="1" destOrd="0" presId="urn:microsoft.com/office/officeart/2008/layout/LinedList"/>
    <dgm:cxn modelId="{A2120ED6-69D9-4C58-B7F3-86D3B0858724}" type="presParOf" srcId="{AF516DAA-1762-49BC-B7DD-9DA45EBC797A}" destId="{E55E9638-44FA-4EC7-8FDE-BBCAD1C3F376}" srcOrd="2" destOrd="0" presId="urn:microsoft.com/office/officeart/2008/layout/LinedList"/>
    <dgm:cxn modelId="{645744AA-821F-4A75-98AC-71378BE176F3}" type="presParOf" srcId="{F1030C0C-1EB0-44BE-A271-3BFA09F913BF}" destId="{4E9016EA-33DB-4914-871F-72492D7DBBAA}" srcOrd="8" destOrd="0" presId="urn:microsoft.com/office/officeart/2008/layout/LinedList"/>
    <dgm:cxn modelId="{C93E8C38-FD04-4322-9961-2AB0D55632F1}" type="presParOf" srcId="{F1030C0C-1EB0-44BE-A271-3BFA09F913BF}" destId="{0B5494A2-28FF-46B8-8817-BB247C4E32C2}" srcOrd="9" destOrd="0" presId="urn:microsoft.com/office/officeart/2008/layout/LinedList"/>
    <dgm:cxn modelId="{049CF8F0-2478-4CE3-AB45-3A02EB71EC7B}" type="presParOf" srcId="{B283C5A3-9203-45E8-8FEA-349DBFDF84C4}" destId="{1432243F-F4F5-481B-940B-24F67C9D91C7}" srcOrd="6" destOrd="0" presId="urn:microsoft.com/office/officeart/2008/layout/LinedList"/>
    <dgm:cxn modelId="{8000BDEE-FDF8-42F3-849A-ACA369665D66}" type="presParOf" srcId="{B283C5A3-9203-45E8-8FEA-349DBFDF84C4}" destId="{5024F4F0-C5BE-4189-B02A-3FACF5794B51}" srcOrd="7" destOrd="0" presId="urn:microsoft.com/office/officeart/2008/layout/LinedList"/>
    <dgm:cxn modelId="{835E126B-55FF-48C6-AE68-92D3BA485BA2}" type="presParOf" srcId="{5024F4F0-C5BE-4189-B02A-3FACF5794B51}" destId="{42E9F735-F5A3-402E-9388-BD82A8A60304}" srcOrd="0" destOrd="0" presId="urn:microsoft.com/office/officeart/2008/layout/LinedList"/>
    <dgm:cxn modelId="{5F391756-A8C2-4E63-80F0-BFC126B02C9D}" type="presParOf" srcId="{5024F4F0-C5BE-4189-B02A-3FACF5794B51}" destId="{5509F32B-5244-4CAA-A5B8-8272F03065FB}" srcOrd="1" destOrd="0" presId="urn:microsoft.com/office/officeart/2008/layout/LinedList"/>
    <dgm:cxn modelId="{56B21587-8A3A-43DB-871C-A2C563788682}" type="presParOf" srcId="{5509F32B-5244-4CAA-A5B8-8272F03065FB}" destId="{4E08F7AF-2EAD-4C38-813C-BEAA760AEA06}" srcOrd="0" destOrd="0" presId="urn:microsoft.com/office/officeart/2008/layout/LinedList"/>
    <dgm:cxn modelId="{4F565301-D614-4B6B-8428-4360016F7825}" type="presParOf" srcId="{5509F32B-5244-4CAA-A5B8-8272F03065FB}" destId="{C10B88BC-9E58-4436-B63B-333A36060835}" srcOrd="1" destOrd="0" presId="urn:microsoft.com/office/officeart/2008/layout/LinedList"/>
    <dgm:cxn modelId="{B2BAE4F1-0D85-4FED-A4E0-CB304CB2AC31}" type="presParOf" srcId="{C10B88BC-9E58-4436-B63B-333A36060835}" destId="{34C31C58-B290-417D-B919-58CB3891C355}" srcOrd="0" destOrd="0" presId="urn:microsoft.com/office/officeart/2008/layout/LinedList"/>
    <dgm:cxn modelId="{C770BADD-234B-4F40-A45A-3C54ED5217AB}" type="presParOf" srcId="{C10B88BC-9E58-4436-B63B-333A36060835}" destId="{ECB9A6A8-3EF9-439D-9435-8C78781F209E}" srcOrd="1" destOrd="0" presId="urn:microsoft.com/office/officeart/2008/layout/LinedList"/>
    <dgm:cxn modelId="{F40E50B2-9181-4921-AED7-FBCB52C2D830}" type="presParOf" srcId="{C10B88BC-9E58-4436-B63B-333A36060835}" destId="{47FF7F41-2CA1-4BD1-8FDC-A4859E3D833C}" srcOrd="2" destOrd="0" presId="urn:microsoft.com/office/officeart/2008/layout/LinedList"/>
    <dgm:cxn modelId="{85F9C1AD-CCF3-4096-9E8A-1868A48DC2CD}" type="presParOf" srcId="{5509F32B-5244-4CAA-A5B8-8272F03065FB}" destId="{2DDC5CC0-A18F-4671-ABFC-40CA9330E87C}" srcOrd="2" destOrd="0" presId="urn:microsoft.com/office/officeart/2008/layout/LinedList"/>
    <dgm:cxn modelId="{0760D523-E696-4D59-A9D3-28ED39DAEDCE}" type="presParOf" srcId="{5509F32B-5244-4CAA-A5B8-8272F03065FB}" destId="{F5EF914B-3882-4A72-81B1-DA9C65F9613B}" srcOrd="3" destOrd="0" presId="urn:microsoft.com/office/officeart/2008/layout/LinedList"/>
    <dgm:cxn modelId="{AA91161A-ED5C-46C7-9F11-2E909E83979E}" type="presParOf" srcId="{5509F32B-5244-4CAA-A5B8-8272F03065FB}" destId="{CE8E9890-8EDB-45BD-9D51-A773590DB847}" srcOrd="4" destOrd="0" presId="urn:microsoft.com/office/officeart/2008/layout/LinedList"/>
    <dgm:cxn modelId="{69B340B6-6D91-4C02-BAB8-AE7601C7379F}" type="presParOf" srcId="{CE8E9890-8EDB-45BD-9D51-A773590DB847}" destId="{656D0E06-58AE-45FF-989C-B893DFCDBB6A}" srcOrd="0" destOrd="0" presId="urn:microsoft.com/office/officeart/2008/layout/LinedList"/>
    <dgm:cxn modelId="{9D155CC9-3C06-4F8C-A2CB-C757B71932C4}" type="presParOf" srcId="{CE8E9890-8EDB-45BD-9D51-A773590DB847}" destId="{ED6B1559-B278-435F-AF17-83551FD975A8}" srcOrd="1" destOrd="0" presId="urn:microsoft.com/office/officeart/2008/layout/LinedList"/>
    <dgm:cxn modelId="{4BDC4553-29E2-48DF-BAFB-86308C0A6B41}" type="presParOf" srcId="{CE8E9890-8EDB-45BD-9D51-A773590DB847}" destId="{446C5185-26D7-4AE4-A7E0-4922FB1B8FBC}" srcOrd="2" destOrd="0" presId="urn:microsoft.com/office/officeart/2008/layout/LinedList"/>
    <dgm:cxn modelId="{2BEBB741-918D-4295-AF0C-FDC0284C3F64}" type="presParOf" srcId="{5509F32B-5244-4CAA-A5B8-8272F03065FB}" destId="{94D92200-6F42-4A89-95D1-FBAEBF4A1FEC}" srcOrd="5" destOrd="0" presId="urn:microsoft.com/office/officeart/2008/layout/LinedList"/>
    <dgm:cxn modelId="{83B777AB-E9EC-4F39-9C21-9A4E6D38DFC6}" type="presParOf" srcId="{5509F32B-5244-4CAA-A5B8-8272F03065FB}" destId="{2187DA1D-92C4-4E34-B713-3A8BEC1DF572}" srcOrd="6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20755022-7CA9-4E72-8C02-C4858926C37F}" type="doc">
      <dgm:prSet loTypeId="urn:microsoft.com/office/officeart/2008/layout/LinedList" loCatId="list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pl-PL"/>
        </a:p>
      </dgm:t>
    </dgm:pt>
    <dgm:pt modelId="{33E4DD95-6986-4592-B3EC-C357B13AB327}">
      <dgm:prSet custT="1"/>
      <dgm:spPr/>
      <dgm:t>
        <a:bodyPr/>
        <a:lstStyle/>
        <a:p>
          <a:r>
            <a:rPr lang="pl-PL" sz="1600" b="1" dirty="0"/>
            <a:t>Główne założenie </a:t>
          </a:r>
          <a:endParaRPr lang="pl-PL" sz="1600" dirty="0"/>
        </a:p>
      </dgm:t>
    </dgm:pt>
    <dgm:pt modelId="{14E3E827-E1D3-4399-B6EB-4092A0127680}" type="parTrans" cxnId="{6CAD9039-00E1-4E3A-850D-8262658E0090}">
      <dgm:prSet/>
      <dgm:spPr/>
      <dgm:t>
        <a:bodyPr/>
        <a:lstStyle/>
        <a:p>
          <a:endParaRPr lang="pl-PL" sz="2400"/>
        </a:p>
      </dgm:t>
    </dgm:pt>
    <dgm:pt modelId="{A86D8099-DC36-4EF6-88FB-AA3C657190CB}" type="sibTrans" cxnId="{6CAD9039-00E1-4E3A-850D-8262658E0090}">
      <dgm:prSet/>
      <dgm:spPr/>
      <dgm:t>
        <a:bodyPr/>
        <a:lstStyle/>
        <a:p>
          <a:endParaRPr lang="pl-PL" sz="2400"/>
        </a:p>
      </dgm:t>
    </dgm:pt>
    <dgm:pt modelId="{4A76DB4B-4EAE-4136-AE6A-1D6A6CA2E0AC}">
      <dgm:prSet custT="1"/>
      <dgm:spPr/>
      <dgm:t>
        <a:bodyPr/>
        <a:lstStyle/>
        <a:p>
          <a:r>
            <a:rPr lang="pl-PL" sz="1100" b="1" dirty="0"/>
            <a:t>Zwiększenie</a:t>
          </a:r>
          <a:r>
            <a:rPr lang="pl-PL" sz="1000" b="1" dirty="0"/>
            <a:t> udziału Strony Samorządowej </a:t>
          </a:r>
          <a:r>
            <a:rPr lang="pl-PL" sz="1000" b="1" dirty="0" err="1"/>
            <a:t>KWRiST</a:t>
          </a:r>
          <a:r>
            <a:rPr lang="pl-PL" sz="1000" b="1" dirty="0"/>
            <a:t> w podziale środków publicznych.</a:t>
          </a:r>
        </a:p>
      </dgm:t>
    </dgm:pt>
    <dgm:pt modelId="{E14DACCC-6A65-43A9-9BA2-E5D28001BF51}" type="parTrans" cxnId="{A2B1F8A9-7C7B-41E3-8DAE-1FC53DAE21C4}">
      <dgm:prSet/>
      <dgm:spPr/>
      <dgm:t>
        <a:bodyPr/>
        <a:lstStyle/>
        <a:p>
          <a:endParaRPr lang="pl-PL" sz="2400"/>
        </a:p>
      </dgm:t>
    </dgm:pt>
    <dgm:pt modelId="{4725FB74-18AE-4A37-A1E1-9006E92A2611}" type="sibTrans" cxnId="{A2B1F8A9-7C7B-41E3-8DAE-1FC53DAE21C4}">
      <dgm:prSet/>
      <dgm:spPr/>
      <dgm:t>
        <a:bodyPr/>
        <a:lstStyle/>
        <a:p>
          <a:endParaRPr lang="pl-PL" sz="2400"/>
        </a:p>
      </dgm:t>
    </dgm:pt>
    <dgm:pt modelId="{1B2CE8A6-7789-4E6F-A923-0868716EF9E7}">
      <dgm:prSet custT="1"/>
      <dgm:spPr/>
      <dgm:t>
        <a:bodyPr/>
        <a:lstStyle/>
        <a:p>
          <a:r>
            <a:rPr lang="pl-PL" sz="1600" b="1" dirty="0"/>
            <a:t>Najważniejsze rozwiązania</a:t>
          </a:r>
          <a:endParaRPr lang="pl-PL" sz="1600" dirty="0"/>
        </a:p>
      </dgm:t>
    </dgm:pt>
    <dgm:pt modelId="{7647E546-0755-4600-9D49-497E901D0228}" type="parTrans" cxnId="{8C9BA068-F834-480B-86EB-D0325729AD4D}">
      <dgm:prSet/>
      <dgm:spPr/>
      <dgm:t>
        <a:bodyPr/>
        <a:lstStyle/>
        <a:p>
          <a:endParaRPr lang="pl-PL" sz="2400"/>
        </a:p>
      </dgm:t>
    </dgm:pt>
    <dgm:pt modelId="{55B96318-450B-4A5D-BD32-716B5B526060}" type="sibTrans" cxnId="{8C9BA068-F834-480B-86EB-D0325729AD4D}">
      <dgm:prSet/>
      <dgm:spPr/>
      <dgm:t>
        <a:bodyPr/>
        <a:lstStyle/>
        <a:p>
          <a:endParaRPr lang="pl-PL" sz="2400"/>
        </a:p>
      </dgm:t>
    </dgm:pt>
    <dgm:pt modelId="{206B3AB0-539E-4CF3-B1F7-73BBE38825A5}">
      <dgm:prSet custT="1"/>
      <dgm:spPr/>
      <dgm:t>
        <a:bodyPr/>
        <a:lstStyle/>
        <a:p>
          <a:r>
            <a:rPr lang="pl-PL" sz="1100" b="1" dirty="0"/>
            <a:t>Współudział JST w określaniu</a:t>
          </a:r>
          <a:r>
            <a:rPr lang="pl-PL" sz="1100" dirty="0"/>
            <a:t>:</a:t>
          </a:r>
        </a:p>
      </dgm:t>
    </dgm:pt>
    <dgm:pt modelId="{A7EAE534-015A-4AC2-A68C-02C159D3EF0C}" type="parTrans" cxnId="{01D24916-B7C8-408C-BA94-B1083925D837}">
      <dgm:prSet/>
      <dgm:spPr/>
      <dgm:t>
        <a:bodyPr/>
        <a:lstStyle/>
        <a:p>
          <a:endParaRPr lang="pl-PL" sz="2400"/>
        </a:p>
      </dgm:t>
    </dgm:pt>
    <dgm:pt modelId="{9DF20B79-05A9-4412-B742-51A63214F20F}" type="sibTrans" cxnId="{01D24916-B7C8-408C-BA94-B1083925D837}">
      <dgm:prSet/>
      <dgm:spPr/>
      <dgm:t>
        <a:bodyPr/>
        <a:lstStyle/>
        <a:p>
          <a:endParaRPr lang="pl-PL" sz="2400"/>
        </a:p>
      </dgm:t>
    </dgm:pt>
    <dgm:pt modelId="{4284D486-F701-46BD-8EF4-562541417754}">
      <dgm:prSet custT="1"/>
      <dgm:spPr/>
      <dgm:t>
        <a:bodyPr/>
        <a:lstStyle/>
        <a:p>
          <a:r>
            <a:rPr lang="pl-PL" sz="1100" i="1" dirty="0"/>
            <a:t>obszarów wsparcia,</a:t>
          </a:r>
        </a:p>
      </dgm:t>
    </dgm:pt>
    <dgm:pt modelId="{1499C332-1394-431F-81A8-6CB2AAE4CFE6}" type="parTrans" cxnId="{0E14DB19-609D-41B9-BB0F-7FDD1F9C716E}">
      <dgm:prSet/>
      <dgm:spPr/>
      <dgm:t>
        <a:bodyPr/>
        <a:lstStyle/>
        <a:p>
          <a:endParaRPr lang="pl-PL" sz="2400"/>
        </a:p>
      </dgm:t>
    </dgm:pt>
    <dgm:pt modelId="{25B16008-07A8-4FB2-AB4A-E0A330301057}" type="sibTrans" cxnId="{0E14DB19-609D-41B9-BB0F-7FDD1F9C716E}">
      <dgm:prSet/>
      <dgm:spPr/>
      <dgm:t>
        <a:bodyPr/>
        <a:lstStyle/>
        <a:p>
          <a:endParaRPr lang="pl-PL" sz="2400"/>
        </a:p>
      </dgm:t>
    </dgm:pt>
    <dgm:pt modelId="{EF152CD7-33C8-411B-A9DE-A02818F2701F}">
      <dgm:prSet custT="1"/>
      <dgm:spPr/>
      <dgm:t>
        <a:bodyPr/>
        <a:lstStyle/>
        <a:p>
          <a:r>
            <a:rPr lang="pl-PL" sz="1100" i="1" dirty="0"/>
            <a:t>kryteriów podziału środków,</a:t>
          </a:r>
        </a:p>
      </dgm:t>
    </dgm:pt>
    <dgm:pt modelId="{15FBF438-290D-451F-B882-292FDD1AB60F}" type="parTrans" cxnId="{F00F925C-92BE-46F2-93BF-3BCA03C1E9C4}">
      <dgm:prSet/>
      <dgm:spPr/>
      <dgm:t>
        <a:bodyPr/>
        <a:lstStyle/>
        <a:p>
          <a:endParaRPr lang="pl-PL" sz="2400"/>
        </a:p>
      </dgm:t>
    </dgm:pt>
    <dgm:pt modelId="{E094322B-103B-4A6E-8BD8-3E8A88A70F78}" type="sibTrans" cxnId="{F00F925C-92BE-46F2-93BF-3BCA03C1E9C4}">
      <dgm:prSet/>
      <dgm:spPr/>
      <dgm:t>
        <a:bodyPr/>
        <a:lstStyle/>
        <a:p>
          <a:endParaRPr lang="pl-PL" sz="2400"/>
        </a:p>
      </dgm:t>
    </dgm:pt>
    <dgm:pt modelId="{8D661ABF-C666-44AB-BD9A-FA7C70164808}">
      <dgm:prSet custT="1"/>
      <dgm:spPr/>
      <dgm:t>
        <a:bodyPr/>
        <a:lstStyle/>
        <a:p>
          <a:r>
            <a:rPr lang="pl-PL" sz="1100" i="1" dirty="0"/>
            <a:t>wysokości środków z rezerwy subwencyjnej.</a:t>
          </a:r>
        </a:p>
      </dgm:t>
    </dgm:pt>
    <dgm:pt modelId="{B11C478E-00F2-4E2F-B69D-622CF3FCA401}" type="parTrans" cxnId="{46CB84AB-D815-477B-A9BC-4851AF2BE5EC}">
      <dgm:prSet/>
      <dgm:spPr/>
      <dgm:t>
        <a:bodyPr/>
        <a:lstStyle/>
        <a:p>
          <a:endParaRPr lang="pl-PL" sz="2400"/>
        </a:p>
      </dgm:t>
    </dgm:pt>
    <dgm:pt modelId="{8C8E3380-A4A9-492A-93A1-061F0E9573EE}" type="sibTrans" cxnId="{46CB84AB-D815-477B-A9BC-4851AF2BE5EC}">
      <dgm:prSet/>
      <dgm:spPr/>
      <dgm:t>
        <a:bodyPr/>
        <a:lstStyle/>
        <a:p>
          <a:endParaRPr lang="pl-PL" sz="2400"/>
        </a:p>
      </dgm:t>
    </dgm:pt>
    <dgm:pt modelId="{D19E7056-2640-41E0-9DD1-F346807079F4}">
      <dgm:prSet custT="1"/>
      <dgm:spPr/>
      <dgm:t>
        <a:bodyPr/>
        <a:lstStyle/>
        <a:p>
          <a:r>
            <a:rPr lang="pl-PL" sz="1600" b="1" dirty="0"/>
            <a:t>Efekty</a:t>
          </a:r>
          <a:r>
            <a:rPr lang="pl-PL" sz="3600" b="1" dirty="0"/>
            <a:t> </a:t>
          </a:r>
          <a:endParaRPr lang="pl-PL" sz="3600" dirty="0"/>
        </a:p>
      </dgm:t>
    </dgm:pt>
    <dgm:pt modelId="{6C23A6A0-180E-478A-ABB1-58CAFFAF2DB3}" type="parTrans" cxnId="{D4CD17EB-2E83-4E22-8F68-F5CB90479616}">
      <dgm:prSet/>
      <dgm:spPr/>
      <dgm:t>
        <a:bodyPr/>
        <a:lstStyle/>
        <a:p>
          <a:endParaRPr lang="pl-PL" sz="2400"/>
        </a:p>
      </dgm:t>
    </dgm:pt>
    <dgm:pt modelId="{87A4FB70-7DFC-40CA-849C-A93DC09486D3}" type="sibTrans" cxnId="{D4CD17EB-2E83-4E22-8F68-F5CB90479616}">
      <dgm:prSet/>
      <dgm:spPr/>
      <dgm:t>
        <a:bodyPr/>
        <a:lstStyle/>
        <a:p>
          <a:endParaRPr lang="pl-PL" sz="2400"/>
        </a:p>
      </dgm:t>
    </dgm:pt>
    <dgm:pt modelId="{70F815F6-74EF-4AFF-A223-7466A476D780}">
      <dgm:prSet custT="1"/>
      <dgm:spPr/>
      <dgm:t>
        <a:bodyPr/>
        <a:lstStyle/>
        <a:p>
          <a:r>
            <a:rPr lang="pl-PL" sz="1100" b="1" dirty="0"/>
            <a:t>Większe uwzględnienie rzeczywistych potrzeb samorządów.</a:t>
          </a:r>
        </a:p>
      </dgm:t>
    </dgm:pt>
    <dgm:pt modelId="{C66AA38C-F729-4D15-8C4E-7A0C54292781}" type="parTrans" cxnId="{E6DE63D3-FB85-4E3A-9652-5E0BE7137BB0}">
      <dgm:prSet/>
      <dgm:spPr/>
      <dgm:t>
        <a:bodyPr/>
        <a:lstStyle/>
        <a:p>
          <a:endParaRPr lang="pl-PL" sz="2400"/>
        </a:p>
      </dgm:t>
    </dgm:pt>
    <dgm:pt modelId="{BA21B0EE-F57B-47EA-A1AC-1086B237BC6D}" type="sibTrans" cxnId="{E6DE63D3-FB85-4E3A-9652-5E0BE7137BB0}">
      <dgm:prSet/>
      <dgm:spPr/>
      <dgm:t>
        <a:bodyPr/>
        <a:lstStyle/>
        <a:p>
          <a:endParaRPr lang="pl-PL" sz="2400"/>
        </a:p>
      </dgm:t>
    </dgm:pt>
    <dgm:pt modelId="{45C8DCE3-D00E-46FE-9E3D-76C219690D65}">
      <dgm:prSet custT="1"/>
      <dgm:spPr/>
      <dgm:t>
        <a:bodyPr/>
        <a:lstStyle/>
        <a:p>
          <a:r>
            <a:rPr lang="pl-PL" sz="1100" b="1" dirty="0"/>
            <a:t>Zwiększenie elastyczności systemu finansowania JST.</a:t>
          </a:r>
        </a:p>
      </dgm:t>
    </dgm:pt>
    <dgm:pt modelId="{753779AC-18B1-4E20-BEDE-33183CF842CF}" type="parTrans" cxnId="{0DD12AE3-8514-4AF5-9D7C-E8DA482830E1}">
      <dgm:prSet/>
      <dgm:spPr/>
      <dgm:t>
        <a:bodyPr/>
        <a:lstStyle/>
        <a:p>
          <a:endParaRPr lang="pl-PL" sz="2400"/>
        </a:p>
      </dgm:t>
    </dgm:pt>
    <dgm:pt modelId="{BCD16438-8608-4267-80CA-BFD8375E41BB}" type="sibTrans" cxnId="{0DD12AE3-8514-4AF5-9D7C-E8DA482830E1}">
      <dgm:prSet/>
      <dgm:spPr/>
      <dgm:t>
        <a:bodyPr/>
        <a:lstStyle/>
        <a:p>
          <a:endParaRPr lang="pl-PL" sz="2400"/>
        </a:p>
      </dgm:t>
    </dgm:pt>
    <dgm:pt modelId="{82F30EF7-C4CE-48ED-B792-AA38DB6FE186}">
      <dgm:prSet custT="1"/>
      <dgm:spPr/>
      <dgm:t>
        <a:bodyPr/>
        <a:lstStyle/>
        <a:p>
          <a:r>
            <a:rPr lang="pl-PL" sz="1100" b="1" dirty="0"/>
            <a:t>Większa transparentność i akceptacja mechanizmów podziału środków.</a:t>
          </a:r>
        </a:p>
      </dgm:t>
    </dgm:pt>
    <dgm:pt modelId="{EC6781AF-6C25-4301-B42D-D1D797FA1125}" type="parTrans" cxnId="{D1AA2679-ABE4-48C3-B44B-C4B58CD34DA0}">
      <dgm:prSet/>
      <dgm:spPr/>
      <dgm:t>
        <a:bodyPr/>
        <a:lstStyle/>
        <a:p>
          <a:endParaRPr lang="pl-PL" sz="2400"/>
        </a:p>
      </dgm:t>
    </dgm:pt>
    <dgm:pt modelId="{C4BC7108-75AD-4C5B-9506-B6CBE09E3F71}" type="sibTrans" cxnId="{D1AA2679-ABE4-48C3-B44B-C4B58CD34DA0}">
      <dgm:prSet/>
      <dgm:spPr/>
      <dgm:t>
        <a:bodyPr/>
        <a:lstStyle/>
        <a:p>
          <a:endParaRPr lang="pl-PL" sz="2400"/>
        </a:p>
      </dgm:t>
    </dgm:pt>
    <dgm:pt modelId="{AE3582BF-C886-4C94-BAF0-D528920D832B}">
      <dgm:prSet custT="1"/>
      <dgm:spPr/>
      <dgm:t>
        <a:bodyPr/>
        <a:lstStyle/>
        <a:p>
          <a:r>
            <a:rPr lang="pl-PL" sz="1600" b="1" dirty="0"/>
            <a:t>Wnioski</a:t>
          </a:r>
          <a:endParaRPr lang="pl-PL" sz="1600" dirty="0"/>
        </a:p>
      </dgm:t>
    </dgm:pt>
    <dgm:pt modelId="{2A87D66C-45C9-4D0A-8454-9D087F139CC7}" type="parTrans" cxnId="{793E1C9F-8C5A-45C0-B3A2-49463BEA3725}">
      <dgm:prSet/>
      <dgm:spPr/>
      <dgm:t>
        <a:bodyPr/>
        <a:lstStyle/>
        <a:p>
          <a:endParaRPr lang="pl-PL" sz="2400"/>
        </a:p>
      </dgm:t>
    </dgm:pt>
    <dgm:pt modelId="{361BBDDA-7869-4219-8091-79AA76C3411C}" type="sibTrans" cxnId="{793E1C9F-8C5A-45C0-B3A2-49463BEA3725}">
      <dgm:prSet/>
      <dgm:spPr/>
      <dgm:t>
        <a:bodyPr/>
        <a:lstStyle/>
        <a:p>
          <a:endParaRPr lang="pl-PL" sz="2400"/>
        </a:p>
      </dgm:t>
    </dgm:pt>
    <dgm:pt modelId="{390B1ADE-E860-4378-A356-E0C4C5737BDC}">
      <dgm:prSet custT="1"/>
      <dgm:spPr/>
      <dgm:t>
        <a:bodyPr/>
        <a:lstStyle/>
        <a:p>
          <a:r>
            <a:rPr lang="pl-PL" sz="1100" b="1" dirty="0"/>
            <a:t>Reforma wzmocniła współodpowiedzialność JST za politykę finansową państwa.</a:t>
          </a:r>
        </a:p>
      </dgm:t>
    </dgm:pt>
    <dgm:pt modelId="{D54F9621-114D-48BA-8641-1128992951D3}" type="parTrans" cxnId="{46EAAD3E-D3D5-47F7-B5F1-11A32D9C5B71}">
      <dgm:prSet/>
      <dgm:spPr/>
      <dgm:t>
        <a:bodyPr/>
        <a:lstStyle/>
        <a:p>
          <a:endParaRPr lang="pl-PL" sz="2400"/>
        </a:p>
      </dgm:t>
    </dgm:pt>
    <dgm:pt modelId="{631E4EB6-9027-4A96-96FF-8913D3ACDC78}" type="sibTrans" cxnId="{46EAAD3E-D3D5-47F7-B5F1-11A32D9C5B71}">
      <dgm:prSet/>
      <dgm:spPr/>
      <dgm:t>
        <a:bodyPr/>
        <a:lstStyle/>
        <a:p>
          <a:endParaRPr lang="pl-PL" sz="2400"/>
        </a:p>
      </dgm:t>
    </dgm:pt>
    <dgm:pt modelId="{16C1E5B0-64EE-4EE2-A15B-F9B4B2CF21F9}">
      <dgm:prSet custT="1"/>
      <dgm:spPr/>
      <dgm:t>
        <a:bodyPr/>
        <a:lstStyle/>
        <a:p>
          <a:r>
            <a:rPr lang="pl-PL" sz="1100" b="1" dirty="0"/>
            <a:t>Większy udział JST może jednak prowadzić do rozbieżnych oczekiwań różnych kategorii samorządów.</a:t>
          </a:r>
        </a:p>
      </dgm:t>
    </dgm:pt>
    <dgm:pt modelId="{A7613493-70D2-4A01-A952-D699115C1DBF}" type="parTrans" cxnId="{51CE2B46-6378-42D8-B199-80BFF782AF9C}">
      <dgm:prSet/>
      <dgm:spPr/>
      <dgm:t>
        <a:bodyPr/>
        <a:lstStyle/>
        <a:p>
          <a:endParaRPr lang="pl-PL" sz="2400"/>
        </a:p>
      </dgm:t>
    </dgm:pt>
    <dgm:pt modelId="{AD2CD24D-B760-4B93-8C89-2EF352F69713}" type="sibTrans" cxnId="{51CE2B46-6378-42D8-B199-80BFF782AF9C}">
      <dgm:prSet/>
      <dgm:spPr/>
      <dgm:t>
        <a:bodyPr/>
        <a:lstStyle/>
        <a:p>
          <a:endParaRPr lang="pl-PL" sz="2400"/>
        </a:p>
      </dgm:t>
    </dgm:pt>
    <dgm:pt modelId="{F579A272-B203-41CE-9FAF-0A991CDFFC2F}">
      <dgm:prSet custT="1"/>
      <dgm:spPr/>
      <dgm:t>
        <a:bodyPr/>
        <a:lstStyle/>
        <a:p>
          <a:endParaRPr lang="pl-PL" sz="4000"/>
        </a:p>
      </dgm:t>
    </dgm:pt>
    <dgm:pt modelId="{3444DD5E-A8B1-4898-8675-ACA65A290838}" type="parTrans" cxnId="{C34714D4-D981-40F6-9C52-1DBAD2E0BC8E}">
      <dgm:prSet/>
      <dgm:spPr/>
      <dgm:t>
        <a:bodyPr/>
        <a:lstStyle/>
        <a:p>
          <a:endParaRPr lang="pl-PL" sz="2400"/>
        </a:p>
      </dgm:t>
    </dgm:pt>
    <dgm:pt modelId="{24758DEC-3797-4F17-B320-A1A46E595877}" type="sibTrans" cxnId="{C34714D4-D981-40F6-9C52-1DBAD2E0BC8E}">
      <dgm:prSet/>
      <dgm:spPr/>
      <dgm:t>
        <a:bodyPr/>
        <a:lstStyle/>
        <a:p>
          <a:endParaRPr lang="pl-PL" sz="2400"/>
        </a:p>
      </dgm:t>
    </dgm:pt>
    <dgm:pt modelId="{B99E481F-66D7-4FE7-A98B-DA6D6F548A13}" type="pres">
      <dgm:prSet presAssocID="{20755022-7CA9-4E72-8C02-C4858926C37F}" presName="vert0" presStyleCnt="0">
        <dgm:presLayoutVars>
          <dgm:dir/>
          <dgm:animOne val="branch"/>
          <dgm:animLvl val="lvl"/>
        </dgm:presLayoutVars>
      </dgm:prSet>
      <dgm:spPr/>
    </dgm:pt>
    <dgm:pt modelId="{1AEDF04D-659F-4395-9707-35220C54366F}" type="pres">
      <dgm:prSet presAssocID="{33E4DD95-6986-4592-B3EC-C357B13AB327}" presName="thickLine" presStyleLbl="alignNode1" presStyleIdx="0" presStyleCnt="5"/>
      <dgm:spPr/>
    </dgm:pt>
    <dgm:pt modelId="{245D7179-4D2B-4BA8-AB72-0BA93DA57310}" type="pres">
      <dgm:prSet presAssocID="{33E4DD95-6986-4592-B3EC-C357B13AB327}" presName="horz1" presStyleCnt="0"/>
      <dgm:spPr/>
    </dgm:pt>
    <dgm:pt modelId="{EC01800D-7FDE-4B3A-9D5F-7543BBC60CF0}" type="pres">
      <dgm:prSet presAssocID="{33E4DD95-6986-4592-B3EC-C357B13AB327}" presName="tx1" presStyleLbl="revTx" presStyleIdx="0" presStyleCnt="15"/>
      <dgm:spPr/>
    </dgm:pt>
    <dgm:pt modelId="{C87D4A65-52E3-4C82-A36C-B4F1EDA3F925}" type="pres">
      <dgm:prSet presAssocID="{33E4DD95-6986-4592-B3EC-C357B13AB327}" presName="vert1" presStyleCnt="0"/>
      <dgm:spPr/>
    </dgm:pt>
    <dgm:pt modelId="{3679EC61-92C4-40E3-91FF-5E17F27C5C69}" type="pres">
      <dgm:prSet presAssocID="{4A76DB4B-4EAE-4136-AE6A-1D6A6CA2E0AC}" presName="vertSpace2a" presStyleCnt="0"/>
      <dgm:spPr/>
    </dgm:pt>
    <dgm:pt modelId="{D8B2E2A4-BA34-48BA-86D1-F40B6DB0DFE6}" type="pres">
      <dgm:prSet presAssocID="{4A76DB4B-4EAE-4136-AE6A-1D6A6CA2E0AC}" presName="horz2" presStyleCnt="0"/>
      <dgm:spPr/>
    </dgm:pt>
    <dgm:pt modelId="{E3F9CF97-3C6F-4ECC-A004-4A6F5D54AB13}" type="pres">
      <dgm:prSet presAssocID="{4A76DB4B-4EAE-4136-AE6A-1D6A6CA2E0AC}" presName="horzSpace2" presStyleCnt="0"/>
      <dgm:spPr/>
    </dgm:pt>
    <dgm:pt modelId="{D2F0084C-71BB-4956-99D3-285FDA4D57DB}" type="pres">
      <dgm:prSet presAssocID="{4A76DB4B-4EAE-4136-AE6A-1D6A6CA2E0AC}" presName="tx2" presStyleLbl="revTx" presStyleIdx="1" presStyleCnt="15" custScaleX="141387"/>
      <dgm:spPr/>
    </dgm:pt>
    <dgm:pt modelId="{F15CA684-9783-46EA-8833-828AAE9922E8}" type="pres">
      <dgm:prSet presAssocID="{4A76DB4B-4EAE-4136-AE6A-1D6A6CA2E0AC}" presName="vert2" presStyleCnt="0"/>
      <dgm:spPr/>
    </dgm:pt>
    <dgm:pt modelId="{304DA3C7-39D5-4E64-86C6-0B07988A6C68}" type="pres">
      <dgm:prSet presAssocID="{4A76DB4B-4EAE-4136-AE6A-1D6A6CA2E0AC}" presName="thinLine2b" presStyleLbl="callout" presStyleIdx="0" presStyleCnt="9"/>
      <dgm:spPr/>
    </dgm:pt>
    <dgm:pt modelId="{3712021B-8794-41FA-8930-101EAF23F79A}" type="pres">
      <dgm:prSet presAssocID="{4A76DB4B-4EAE-4136-AE6A-1D6A6CA2E0AC}" presName="vertSpace2b" presStyleCnt="0"/>
      <dgm:spPr/>
    </dgm:pt>
    <dgm:pt modelId="{E9BA6158-6992-4366-9B5B-5B4BEE611412}" type="pres">
      <dgm:prSet presAssocID="{1B2CE8A6-7789-4E6F-A923-0868716EF9E7}" presName="thickLine" presStyleLbl="alignNode1" presStyleIdx="1" presStyleCnt="5"/>
      <dgm:spPr/>
    </dgm:pt>
    <dgm:pt modelId="{55600F61-F12D-4C7B-8C3E-F5C57D014141}" type="pres">
      <dgm:prSet presAssocID="{1B2CE8A6-7789-4E6F-A923-0868716EF9E7}" presName="horz1" presStyleCnt="0"/>
      <dgm:spPr/>
    </dgm:pt>
    <dgm:pt modelId="{C4BC96DD-D1A1-4124-AAD3-E96A9FC2050F}" type="pres">
      <dgm:prSet presAssocID="{1B2CE8A6-7789-4E6F-A923-0868716EF9E7}" presName="tx1" presStyleLbl="revTx" presStyleIdx="2" presStyleCnt="15"/>
      <dgm:spPr/>
    </dgm:pt>
    <dgm:pt modelId="{9ABE4A3A-5353-4A48-8046-C0D8EDFB890F}" type="pres">
      <dgm:prSet presAssocID="{1B2CE8A6-7789-4E6F-A923-0868716EF9E7}" presName="vert1" presStyleCnt="0"/>
      <dgm:spPr/>
    </dgm:pt>
    <dgm:pt modelId="{C5B90F72-256C-4ED5-9E9B-F73266A1336C}" type="pres">
      <dgm:prSet presAssocID="{206B3AB0-539E-4CF3-B1F7-73BBE38825A5}" presName="vertSpace2a" presStyleCnt="0"/>
      <dgm:spPr/>
    </dgm:pt>
    <dgm:pt modelId="{67EBD9D9-5533-4ECA-B17A-E9E4789CD5BB}" type="pres">
      <dgm:prSet presAssocID="{206B3AB0-539E-4CF3-B1F7-73BBE38825A5}" presName="horz2" presStyleCnt="0"/>
      <dgm:spPr/>
    </dgm:pt>
    <dgm:pt modelId="{0EC03258-BAAE-42AC-A35C-117CFAF8CFE4}" type="pres">
      <dgm:prSet presAssocID="{206B3AB0-539E-4CF3-B1F7-73BBE38825A5}" presName="horzSpace2" presStyleCnt="0"/>
      <dgm:spPr/>
    </dgm:pt>
    <dgm:pt modelId="{4033175B-65BF-4C0E-812A-256D9530F27C}" type="pres">
      <dgm:prSet presAssocID="{206B3AB0-539E-4CF3-B1F7-73BBE38825A5}" presName="tx2" presStyleLbl="revTx" presStyleIdx="3" presStyleCnt="15" custScaleX="57143"/>
      <dgm:spPr/>
    </dgm:pt>
    <dgm:pt modelId="{71D0B59C-82BE-4A46-BA22-9F1FAA8F8EA8}" type="pres">
      <dgm:prSet presAssocID="{206B3AB0-539E-4CF3-B1F7-73BBE38825A5}" presName="vert2" presStyleCnt="0"/>
      <dgm:spPr/>
    </dgm:pt>
    <dgm:pt modelId="{0FD6EB42-BF0B-4E20-9BD5-1D7A1801D348}" type="pres">
      <dgm:prSet presAssocID="{4284D486-F701-46BD-8EF4-562541417754}" presName="horz3" presStyleCnt="0"/>
      <dgm:spPr/>
    </dgm:pt>
    <dgm:pt modelId="{907DF7D0-F74A-4C6B-ADD0-3F080860321D}" type="pres">
      <dgm:prSet presAssocID="{4284D486-F701-46BD-8EF4-562541417754}" presName="horzSpace3" presStyleCnt="0"/>
      <dgm:spPr/>
    </dgm:pt>
    <dgm:pt modelId="{18D7B7F1-2C3F-429D-B3C2-F00876E75C74}" type="pres">
      <dgm:prSet presAssocID="{4284D486-F701-46BD-8EF4-562541417754}" presName="tx3" presStyleLbl="revTx" presStyleIdx="4" presStyleCnt="15"/>
      <dgm:spPr/>
    </dgm:pt>
    <dgm:pt modelId="{56FE305E-DC7D-47DE-9E3D-E4269D4EAC1F}" type="pres">
      <dgm:prSet presAssocID="{4284D486-F701-46BD-8EF4-562541417754}" presName="vert3" presStyleCnt="0"/>
      <dgm:spPr/>
    </dgm:pt>
    <dgm:pt modelId="{18F0A09A-5F5E-4002-A316-DD534EC30584}" type="pres">
      <dgm:prSet presAssocID="{25B16008-07A8-4FB2-AB4A-E0A330301057}" presName="thinLine3" presStyleLbl="callout" presStyleIdx="1" presStyleCnt="9"/>
      <dgm:spPr/>
    </dgm:pt>
    <dgm:pt modelId="{B882597C-CA3D-499E-A0DE-C12A0486EE2D}" type="pres">
      <dgm:prSet presAssocID="{EF152CD7-33C8-411B-A9DE-A02818F2701F}" presName="horz3" presStyleCnt="0"/>
      <dgm:spPr/>
    </dgm:pt>
    <dgm:pt modelId="{423FB4F5-CF62-42FD-9701-0D980778900D}" type="pres">
      <dgm:prSet presAssocID="{EF152CD7-33C8-411B-A9DE-A02818F2701F}" presName="horzSpace3" presStyleCnt="0"/>
      <dgm:spPr/>
    </dgm:pt>
    <dgm:pt modelId="{8B282644-4101-49B8-B62F-A7EEF775996E}" type="pres">
      <dgm:prSet presAssocID="{EF152CD7-33C8-411B-A9DE-A02818F2701F}" presName="tx3" presStyleLbl="revTx" presStyleIdx="5" presStyleCnt="15"/>
      <dgm:spPr/>
    </dgm:pt>
    <dgm:pt modelId="{A21987B4-87FB-42C8-B351-69F154CCA4E4}" type="pres">
      <dgm:prSet presAssocID="{EF152CD7-33C8-411B-A9DE-A02818F2701F}" presName="vert3" presStyleCnt="0"/>
      <dgm:spPr/>
    </dgm:pt>
    <dgm:pt modelId="{E52FD374-D972-42EC-A213-EF5B598BD60F}" type="pres">
      <dgm:prSet presAssocID="{E094322B-103B-4A6E-8BD8-3E8A88A70F78}" presName="thinLine3" presStyleLbl="callout" presStyleIdx="2" presStyleCnt="9"/>
      <dgm:spPr/>
    </dgm:pt>
    <dgm:pt modelId="{C772C055-B05D-4DB8-94B9-F5C30CB95B90}" type="pres">
      <dgm:prSet presAssocID="{8D661ABF-C666-44AB-BD9A-FA7C70164808}" presName="horz3" presStyleCnt="0"/>
      <dgm:spPr/>
    </dgm:pt>
    <dgm:pt modelId="{0718AE73-F54B-43F6-AD03-CD791CBD10AB}" type="pres">
      <dgm:prSet presAssocID="{8D661ABF-C666-44AB-BD9A-FA7C70164808}" presName="horzSpace3" presStyleCnt="0"/>
      <dgm:spPr/>
    </dgm:pt>
    <dgm:pt modelId="{03345FE5-B303-47F3-98DC-04EA3C3F4ACB}" type="pres">
      <dgm:prSet presAssocID="{8D661ABF-C666-44AB-BD9A-FA7C70164808}" presName="tx3" presStyleLbl="revTx" presStyleIdx="6" presStyleCnt="15"/>
      <dgm:spPr/>
    </dgm:pt>
    <dgm:pt modelId="{A476D7F1-AC8F-4A57-8179-7B0B545BB064}" type="pres">
      <dgm:prSet presAssocID="{8D661ABF-C666-44AB-BD9A-FA7C70164808}" presName="vert3" presStyleCnt="0"/>
      <dgm:spPr/>
    </dgm:pt>
    <dgm:pt modelId="{E4A2BB36-C84D-457B-BEF5-48E4C11FFDE1}" type="pres">
      <dgm:prSet presAssocID="{206B3AB0-539E-4CF3-B1F7-73BBE38825A5}" presName="thinLine2b" presStyleLbl="callout" presStyleIdx="3" presStyleCnt="9"/>
      <dgm:spPr/>
    </dgm:pt>
    <dgm:pt modelId="{3E09FC7F-43D5-44EA-9F8E-514A7E64AC95}" type="pres">
      <dgm:prSet presAssocID="{206B3AB0-539E-4CF3-B1F7-73BBE38825A5}" presName="vertSpace2b" presStyleCnt="0"/>
      <dgm:spPr/>
    </dgm:pt>
    <dgm:pt modelId="{D3BA2850-0307-467C-A544-1C3960384B38}" type="pres">
      <dgm:prSet presAssocID="{D19E7056-2640-41E0-9DD1-F346807079F4}" presName="thickLine" presStyleLbl="alignNode1" presStyleIdx="2" presStyleCnt="5"/>
      <dgm:spPr/>
    </dgm:pt>
    <dgm:pt modelId="{38A1F444-82D9-406C-B756-6950F5CA019A}" type="pres">
      <dgm:prSet presAssocID="{D19E7056-2640-41E0-9DD1-F346807079F4}" presName="horz1" presStyleCnt="0"/>
      <dgm:spPr/>
    </dgm:pt>
    <dgm:pt modelId="{24B3FCB5-855D-4788-984C-436E59EE5D78}" type="pres">
      <dgm:prSet presAssocID="{D19E7056-2640-41E0-9DD1-F346807079F4}" presName="tx1" presStyleLbl="revTx" presStyleIdx="7" presStyleCnt="15"/>
      <dgm:spPr/>
    </dgm:pt>
    <dgm:pt modelId="{0CC22B12-6DEF-452F-82F0-E1F4D1E79B0B}" type="pres">
      <dgm:prSet presAssocID="{D19E7056-2640-41E0-9DD1-F346807079F4}" presName="vert1" presStyleCnt="0"/>
      <dgm:spPr/>
    </dgm:pt>
    <dgm:pt modelId="{1777524F-1F55-461F-8AA7-1A547AC84B12}" type="pres">
      <dgm:prSet presAssocID="{70F815F6-74EF-4AFF-A223-7466A476D780}" presName="vertSpace2a" presStyleCnt="0"/>
      <dgm:spPr/>
    </dgm:pt>
    <dgm:pt modelId="{CC93AADE-E7AC-4D50-98F1-0AD8079CB85E}" type="pres">
      <dgm:prSet presAssocID="{70F815F6-74EF-4AFF-A223-7466A476D780}" presName="horz2" presStyleCnt="0"/>
      <dgm:spPr/>
    </dgm:pt>
    <dgm:pt modelId="{1E5E67E8-C685-44F5-AF6A-741D30B96128}" type="pres">
      <dgm:prSet presAssocID="{70F815F6-74EF-4AFF-A223-7466A476D780}" presName="horzSpace2" presStyleCnt="0"/>
      <dgm:spPr/>
    </dgm:pt>
    <dgm:pt modelId="{33875603-049B-4942-8ADD-C8F4F685ACB4}" type="pres">
      <dgm:prSet presAssocID="{70F815F6-74EF-4AFF-A223-7466A476D780}" presName="tx2" presStyleLbl="revTx" presStyleIdx="8" presStyleCnt="15" custScaleX="126112"/>
      <dgm:spPr/>
    </dgm:pt>
    <dgm:pt modelId="{FF645443-CED7-4EA0-B698-E30E4CD23FDA}" type="pres">
      <dgm:prSet presAssocID="{70F815F6-74EF-4AFF-A223-7466A476D780}" presName="vert2" presStyleCnt="0"/>
      <dgm:spPr/>
    </dgm:pt>
    <dgm:pt modelId="{2D9BC109-3CE2-4E2F-92C5-F36B98198813}" type="pres">
      <dgm:prSet presAssocID="{70F815F6-74EF-4AFF-A223-7466A476D780}" presName="thinLine2b" presStyleLbl="callout" presStyleIdx="4" presStyleCnt="9"/>
      <dgm:spPr/>
    </dgm:pt>
    <dgm:pt modelId="{05E583D0-EFEA-48F1-966F-B6CDC2CA4BF8}" type="pres">
      <dgm:prSet presAssocID="{70F815F6-74EF-4AFF-A223-7466A476D780}" presName="vertSpace2b" presStyleCnt="0"/>
      <dgm:spPr/>
    </dgm:pt>
    <dgm:pt modelId="{9F3D315D-D312-498F-B470-4605C0911B6B}" type="pres">
      <dgm:prSet presAssocID="{45C8DCE3-D00E-46FE-9E3D-76C219690D65}" presName="horz2" presStyleCnt="0"/>
      <dgm:spPr/>
    </dgm:pt>
    <dgm:pt modelId="{37151FA5-42CE-4B70-97E6-4B16170888E8}" type="pres">
      <dgm:prSet presAssocID="{45C8DCE3-D00E-46FE-9E3D-76C219690D65}" presName="horzSpace2" presStyleCnt="0"/>
      <dgm:spPr/>
    </dgm:pt>
    <dgm:pt modelId="{A6D9828F-BD1F-48AC-8FD9-183820A28D27}" type="pres">
      <dgm:prSet presAssocID="{45C8DCE3-D00E-46FE-9E3D-76C219690D65}" presName="tx2" presStyleLbl="revTx" presStyleIdx="9" presStyleCnt="15"/>
      <dgm:spPr/>
    </dgm:pt>
    <dgm:pt modelId="{6112A14E-5E06-416A-8BD2-88CCAB0ECA13}" type="pres">
      <dgm:prSet presAssocID="{45C8DCE3-D00E-46FE-9E3D-76C219690D65}" presName="vert2" presStyleCnt="0"/>
      <dgm:spPr/>
    </dgm:pt>
    <dgm:pt modelId="{43301B41-B766-4326-8FB4-9F4422B2EA34}" type="pres">
      <dgm:prSet presAssocID="{45C8DCE3-D00E-46FE-9E3D-76C219690D65}" presName="thinLine2b" presStyleLbl="callout" presStyleIdx="5" presStyleCnt="9"/>
      <dgm:spPr/>
    </dgm:pt>
    <dgm:pt modelId="{599DD4A8-482F-4C4B-925E-D22DA0419D89}" type="pres">
      <dgm:prSet presAssocID="{45C8DCE3-D00E-46FE-9E3D-76C219690D65}" presName="vertSpace2b" presStyleCnt="0"/>
      <dgm:spPr/>
    </dgm:pt>
    <dgm:pt modelId="{391601FA-641B-4E66-A321-E49ECACDAECC}" type="pres">
      <dgm:prSet presAssocID="{82F30EF7-C4CE-48ED-B792-AA38DB6FE186}" presName="horz2" presStyleCnt="0"/>
      <dgm:spPr/>
    </dgm:pt>
    <dgm:pt modelId="{0C32FEC5-8EF1-4D1D-AF01-4638B9E3062F}" type="pres">
      <dgm:prSet presAssocID="{82F30EF7-C4CE-48ED-B792-AA38DB6FE186}" presName="horzSpace2" presStyleCnt="0"/>
      <dgm:spPr/>
    </dgm:pt>
    <dgm:pt modelId="{0E0B294D-F412-42FD-922B-D9573A573C89}" type="pres">
      <dgm:prSet presAssocID="{82F30EF7-C4CE-48ED-B792-AA38DB6FE186}" presName="tx2" presStyleLbl="revTx" presStyleIdx="10" presStyleCnt="15" custScaleX="145827"/>
      <dgm:spPr/>
    </dgm:pt>
    <dgm:pt modelId="{CC723268-704D-4600-AFCE-753081480052}" type="pres">
      <dgm:prSet presAssocID="{82F30EF7-C4CE-48ED-B792-AA38DB6FE186}" presName="vert2" presStyleCnt="0"/>
      <dgm:spPr/>
    </dgm:pt>
    <dgm:pt modelId="{27CE6F46-A349-4CFA-B3E0-FD12FB84876C}" type="pres">
      <dgm:prSet presAssocID="{82F30EF7-C4CE-48ED-B792-AA38DB6FE186}" presName="thinLine2b" presStyleLbl="callout" presStyleIdx="6" presStyleCnt="9"/>
      <dgm:spPr/>
    </dgm:pt>
    <dgm:pt modelId="{227CACAB-8301-40C7-9F6B-8A636ED2DFDC}" type="pres">
      <dgm:prSet presAssocID="{82F30EF7-C4CE-48ED-B792-AA38DB6FE186}" presName="vertSpace2b" presStyleCnt="0"/>
      <dgm:spPr/>
    </dgm:pt>
    <dgm:pt modelId="{D7841D9E-04E2-4F52-B5A2-BE9111B2AE0D}" type="pres">
      <dgm:prSet presAssocID="{AE3582BF-C886-4C94-BAF0-D528920D832B}" presName="thickLine" presStyleLbl="alignNode1" presStyleIdx="3" presStyleCnt="5"/>
      <dgm:spPr/>
    </dgm:pt>
    <dgm:pt modelId="{94DDB517-7A82-4003-8933-F8A9B2076784}" type="pres">
      <dgm:prSet presAssocID="{AE3582BF-C886-4C94-BAF0-D528920D832B}" presName="horz1" presStyleCnt="0"/>
      <dgm:spPr/>
    </dgm:pt>
    <dgm:pt modelId="{EB97ABDC-D164-40CF-8FBE-481A2381881B}" type="pres">
      <dgm:prSet presAssocID="{AE3582BF-C886-4C94-BAF0-D528920D832B}" presName="tx1" presStyleLbl="revTx" presStyleIdx="11" presStyleCnt="15"/>
      <dgm:spPr/>
    </dgm:pt>
    <dgm:pt modelId="{8FA79803-B27F-41FE-AD83-747A54CA1A27}" type="pres">
      <dgm:prSet presAssocID="{AE3582BF-C886-4C94-BAF0-D528920D832B}" presName="vert1" presStyleCnt="0"/>
      <dgm:spPr/>
    </dgm:pt>
    <dgm:pt modelId="{78E8771D-9B66-4F23-A4EB-7E9D7D160276}" type="pres">
      <dgm:prSet presAssocID="{390B1ADE-E860-4378-A356-E0C4C5737BDC}" presName="vertSpace2a" presStyleCnt="0"/>
      <dgm:spPr/>
    </dgm:pt>
    <dgm:pt modelId="{CD69552E-0002-4A6B-B0F1-1A37A77B9AE5}" type="pres">
      <dgm:prSet presAssocID="{390B1ADE-E860-4378-A356-E0C4C5737BDC}" presName="horz2" presStyleCnt="0"/>
      <dgm:spPr/>
    </dgm:pt>
    <dgm:pt modelId="{67DA9D3A-FCAC-4AE6-A6CD-46A9336B868F}" type="pres">
      <dgm:prSet presAssocID="{390B1ADE-E860-4378-A356-E0C4C5737BDC}" presName="horzSpace2" presStyleCnt="0"/>
      <dgm:spPr/>
    </dgm:pt>
    <dgm:pt modelId="{05607D55-D473-467A-B4D4-FEF8FDA85C5C}" type="pres">
      <dgm:prSet presAssocID="{390B1ADE-E860-4378-A356-E0C4C5737BDC}" presName="tx2" presStyleLbl="revTx" presStyleIdx="12" presStyleCnt="15" custScaleX="154084"/>
      <dgm:spPr/>
    </dgm:pt>
    <dgm:pt modelId="{AF45423F-DB20-4F8B-9FD5-6D2BEF17728B}" type="pres">
      <dgm:prSet presAssocID="{390B1ADE-E860-4378-A356-E0C4C5737BDC}" presName="vert2" presStyleCnt="0"/>
      <dgm:spPr/>
    </dgm:pt>
    <dgm:pt modelId="{69651478-64CC-4312-960C-8787F65F389F}" type="pres">
      <dgm:prSet presAssocID="{390B1ADE-E860-4378-A356-E0C4C5737BDC}" presName="thinLine2b" presStyleLbl="callout" presStyleIdx="7" presStyleCnt="9"/>
      <dgm:spPr/>
    </dgm:pt>
    <dgm:pt modelId="{CE8458A3-42CE-4CBD-B54B-D5F185B974EC}" type="pres">
      <dgm:prSet presAssocID="{390B1ADE-E860-4378-A356-E0C4C5737BDC}" presName="vertSpace2b" presStyleCnt="0"/>
      <dgm:spPr/>
    </dgm:pt>
    <dgm:pt modelId="{212D8311-E5CA-4201-85A6-BDDBA43C2E9F}" type="pres">
      <dgm:prSet presAssocID="{16C1E5B0-64EE-4EE2-A15B-F9B4B2CF21F9}" presName="horz2" presStyleCnt="0"/>
      <dgm:spPr/>
    </dgm:pt>
    <dgm:pt modelId="{D16CE8BE-1C84-437D-88AD-42997C3A9821}" type="pres">
      <dgm:prSet presAssocID="{16C1E5B0-64EE-4EE2-A15B-F9B4B2CF21F9}" presName="horzSpace2" presStyleCnt="0"/>
      <dgm:spPr/>
    </dgm:pt>
    <dgm:pt modelId="{C90EDA6E-921E-41C8-9598-8EC0BD36F916}" type="pres">
      <dgm:prSet presAssocID="{16C1E5B0-64EE-4EE2-A15B-F9B4B2CF21F9}" presName="tx2" presStyleLbl="revTx" presStyleIdx="13" presStyleCnt="15" custScaleX="191342"/>
      <dgm:spPr/>
    </dgm:pt>
    <dgm:pt modelId="{7CD5D7DB-080C-4524-ACC7-CFF43CDA7AFB}" type="pres">
      <dgm:prSet presAssocID="{16C1E5B0-64EE-4EE2-A15B-F9B4B2CF21F9}" presName="vert2" presStyleCnt="0"/>
      <dgm:spPr/>
    </dgm:pt>
    <dgm:pt modelId="{12F81A02-05BA-4901-A211-163BFB06BC23}" type="pres">
      <dgm:prSet presAssocID="{16C1E5B0-64EE-4EE2-A15B-F9B4B2CF21F9}" presName="thinLine2b" presStyleLbl="callout" presStyleIdx="8" presStyleCnt="9"/>
      <dgm:spPr/>
    </dgm:pt>
    <dgm:pt modelId="{821050B6-00B0-4955-85E4-3CDB8C1F3345}" type="pres">
      <dgm:prSet presAssocID="{16C1E5B0-64EE-4EE2-A15B-F9B4B2CF21F9}" presName="vertSpace2b" presStyleCnt="0"/>
      <dgm:spPr/>
    </dgm:pt>
    <dgm:pt modelId="{A858659C-49C7-48E5-8A27-70357C6D3E3E}" type="pres">
      <dgm:prSet presAssocID="{F579A272-B203-41CE-9FAF-0A991CDFFC2F}" presName="thickLine" presStyleLbl="alignNode1" presStyleIdx="4" presStyleCnt="5"/>
      <dgm:spPr/>
    </dgm:pt>
    <dgm:pt modelId="{852E6229-7CEA-42EA-A7BB-38E31CFE59BE}" type="pres">
      <dgm:prSet presAssocID="{F579A272-B203-41CE-9FAF-0A991CDFFC2F}" presName="horz1" presStyleCnt="0"/>
      <dgm:spPr/>
    </dgm:pt>
    <dgm:pt modelId="{FC20F4AC-6997-43A1-802C-30F4DD1CE823}" type="pres">
      <dgm:prSet presAssocID="{F579A272-B203-41CE-9FAF-0A991CDFFC2F}" presName="tx1" presStyleLbl="revTx" presStyleIdx="14" presStyleCnt="15"/>
      <dgm:spPr/>
    </dgm:pt>
    <dgm:pt modelId="{8606BAF6-2C61-4C6E-97F2-4D19FED171AF}" type="pres">
      <dgm:prSet presAssocID="{F579A272-B203-41CE-9FAF-0A991CDFFC2F}" presName="vert1" presStyleCnt="0"/>
      <dgm:spPr/>
    </dgm:pt>
  </dgm:ptLst>
  <dgm:cxnLst>
    <dgm:cxn modelId="{0C712A03-27D1-45F4-AA4D-D972DB2C7505}" type="presOf" srcId="{33E4DD95-6986-4592-B3EC-C357B13AB327}" destId="{EC01800D-7FDE-4B3A-9D5F-7543BBC60CF0}" srcOrd="0" destOrd="0" presId="urn:microsoft.com/office/officeart/2008/layout/LinedList"/>
    <dgm:cxn modelId="{7E3C1B08-50D8-4057-BE58-EBAD37A791E2}" type="presOf" srcId="{4A76DB4B-4EAE-4136-AE6A-1D6A6CA2E0AC}" destId="{D2F0084C-71BB-4956-99D3-285FDA4D57DB}" srcOrd="0" destOrd="0" presId="urn:microsoft.com/office/officeart/2008/layout/LinedList"/>
    <dgm:cxn modelId="{01D24916-B7C8-408C-BA94-B1083925D837}" srcId="{1B2CE8A6-7789-4E6F-A923-0868716EF9E7}" destId="{206B3AB0-539E-4CF3-B1F7-73BBE38825A5}" srcOrd="0" destOrd="0" parTransId="{A7EAE534-015A-4AC2-A68C-02C159D3EF0C}" sibTransId="{9DF20B79-05A9-4412-B742-51A63214F20F}"/>
    <dgm:cxn modelId="{0E14DB19-609D-41B9-BB0F-7FDD1F9C716E}" srcId="{206B3AB0-539E-4CF3-B1F7-73BBE38825A5}" destId="{4284D486-F701-46BD-8EF4-562541417754}" srcOrd="0" destOrd="0" parTransId="{1499C332-1394-431F-81A8-6CB2AAE4CFE6}" sibTransId="{25B16008-07A8-4FB2-AB4A-E0A330301057}"/>
    <dgm:cxn modelId="{50CE4325-1B4B-486E-9758-2C542093B5AF}" type="presOf" srcId="{390B1ADE-E860-4378-A356-E0C4C5737BDC}" destId="{05607D55-D473-467A-B4D4-FEF8FDA85C5C}" srcOrd="0" destOrd="0" presId="urn:microsoft.com/office/officeart/2008/layout/LinedList"/>
    <dgm:cxn modelId="{6CAD9039-00E1-4E3A-850D-8262658E0090}" srcId="{20755022-7CA9-4E72-8C02-C4858926C37F}" destId="{33E4DD95-6986-4592-B3EC-C357B13AB327}" srcOrd="0" destOrd="0" parTransId="{14E3E827-E1D3-4399-B6EB-4092A0127680}" sibTransId="{A86D8099-DC36-4EF6-88FB-AA3C657190CB}"/>
    <dgm:cxn modelId="{46EAAD3E-D3D5-47F7-B5F1-11A32D9C5B71}" srcId="{AE3582BF-C886-4C94-BAF0-D528920D832B}" destId="{390B1ADE-E860-4378-A356-E0C4C5737BDC}" srcOrd="0" destOrd="0" parTransId="{D54F9621-114D-48BA-8641-1128992951D3}" sibTransId="{631E4EB6-9027-4A96-96FF-8913D3ACDC78}"/>
    <dgm:cxn modelId="{F00F925C-92BE-46F2-93BF-3BCA03C1E9C4}" srcId="{206B3AB0-539E-4CF3-B1F7-73BBE38825A5}" destId="{EF152CD7-33C8-411B-A9DE-A02818F2701F}" srcOrd="1" destOrd="0" parTransId="{15FBF438-290D-451F-B882-292FDD1AB60F}" sibTransId="{E094322B-103B-4A6E-8BD8-3E8A88A70F78}"/>
    <dgm:cxn modelId="{51CE2B46-6378-42D8-B199-80BFF782AF9C}" srcId="{AE3582BF-C886-4C94-BAF0-D528920D832B}" destId="{16C1E5B0-64EE-4EE2-A15B-F9B4B2CF21F9}" srcOrd="1" destOrd="0" parTransId="{A7613493-70D2-4A01-A952-D699115C1DBF}" sibTransId="{AD2CD24D-B760-4B93-8C89-2EF352F69713}"/>
    <dgm:cxn modelId="{8C9BA068-F834-480B-86EB-D0325729AD4D}" srcId="{20755022-7CA9-4E72-8C02-C4858926C37F}" destId="{1B2CE8A6-7789-4E6F-A923-0868716EF9E7}" srcOrd="1" destOrd="0" parTransId="{7647E546-0755-4600-9D49-497E901D0228}" sibTransId="{55B96318-450B-4A5D-BD32-716B5B526060}"/>
    <dgm:cxn modelId="{5456224F-6B35-4020-A6B8-7269D796A911}" type="presOf" srcId="{45C8DCE3-D00E-46FE-9E3D-76C219690D65}" destId="{A6D9828F-BD1F-48AC-8FD9-183820A28D27}" srcOrd="0" destOrd="0" presId="urn:microsoft.com/office/officeart/2008/layout/LinedList"/>
    <dgm:cxn modelId="{6C27D770-C481-45A5-9D08-F3EB698F22AD}" type="presOf" srcId="{F579A272-B203-41CE-9FAF-0A991CDFFC2F}" destId="{FC20F4AC-6997-43A1-802C-30F4DD1CE823}" srcOrd="0" destOrd="0" presId="urn:microsoft.com/office/officeart/2008/layout/LinedList"/>
    <dgm:cxn modelId="{DD796073-BCE4-41CE-BA88-40F52FF2724A}" type="presOf" srcId="{20755022-7CA9-4E72-8C02-C4858926C37F}" destId="{B99E481F-66D7-4FE7-A98B-DA6D6F548A13}" srcOrd="0" destOrd="0" presId="urn:microsoft.com/office/officeart/2008/layout/LinedList"/>
    <dgm:cxn modelId="{A272CF57-C013-4790-B0CA-CD24B5D3DEFF}" type="presOf" srcId="{70F815F6-74EF-4AFF-A223-7466A476D780}" destId="{33875603-049B-4942-8ADD-C8F4F685ACB4}" srcOrd="0" destOrd="0" presId="urn:microsoft.com/office/officeart/2008/layout/LinedList"/>
    <dgm:cxn modelId="{D1AA2679-ABE4-48C3-B44B-C4B58CD34DA0}" srcId="{D19E7056-2640-41E0-9DD1-F346807079F4}" destId="{82F30EF7-C4CE-48ED-B792-AA38DB6FE186}" srcOrd="2" destOrd="0" parTransId="{EC6781AF-6C25-4301-B42D-D1D797FA1125}" sibTransId="{C4BC7108-75AD-4C5B-9506-B6CBE09E3F71}"/>
    <dgm:cxn modelId="{838BE289-0554-4066-97EE-921D32E067B0}" type="presOf" srcId="{D19E7056-2640-41E0-9DD1-F346807079F4}" destId="{24B3FCB5-855D-4788-984C-436E59EE5D78}" srcOrd="0" destOrd="0" presId="urn:microsoft.com/office/officeart/2008/layout/LinedList"/>
    <dgm:cxn modelId="{95EBD099-0A24-493E-BC72-3B8961B75440}" type="presOf" srcId="{8D661ABF-C666-44AB-BD9A-FA7C70164808}" destId="{03345FE5-B303-47F3-98DC-04EA3C3F4ACB}" srcOrd="0" destOrd="0" presId="urn:microsoft.com/office/officeart/2008/layout/LinedList"/>
    <dgm:cxn modelId="{6BB8D19C-C8B7-4FE0-B4F5-C0DA4AAFEA13}" type="presOf" srcId="{4284D486-F701-46BD-8EF4-562541417754}" destId="{18D7B7F1-2C3F-429D-B3C2-F00876E75C74}" srcOrd="0" destOrd="0" presId="urn:microsoft.com/office/officeart/2008/layout/LinedList"/>
    <dgm:cxn modelId="{793E1C9F-8C5A-45C0-B3A2-49463BEA3725}" srcId="{20755022-7CA9-4E72-8C02-C4858926C37F}" destId="{AE3582BF-C886-4C94-BAF0-D528920D832B}" srcOrd="3" destOrd="0" parTransId="{2A87D66C-45C9-4D0A-8454-9D087F139CC7}" sibTransId="{361BBDDA-7869-4219-8091-79AA76C3411C}"/>
    <dgm:cxn modelId="{A2B1F8A9-7C7B-41E3-8DAE-1FC53DAE21C4}" srcId="{33E4DD95-6986-4592-B3EC-C357B13AB327}" destId="{4A76DB4B-4EAE-4136-AE6A-1D6A6CA2E0AC}" srcOrd="0" destOrd="0" parTransId="{E14DACCC-6A65-43A9-9BA2-E5D28001BF51}" sibTransId="{4725FB74-18AE-4A37-A1E1-9006E92A2611}"/>
    <dgm:cxn modelId="{DF0868AA-FFF1-4183-8A6A-3DF4A3831008}" type="presOf" srcId="{16C1E5B0-64EE-4EE2-A15B-F9B4B2CF21F9}" destId="{C90EDA6E-921E-41C8-9598-8EC0BD36F916}" srcOrd="0" destOrd="0" presId="urn:microsoft.com/office/officeart/2008/layout/LinedList"/>
    <dgm:cxn modelId="{46CB84AB-D815-477B-A9BC-4851AF2BE5EC}" srcId="{206B3AB0-539E-4CF3-B1F7-73BBE38825A5}" destId="{8D661ABF-C666-44AB-BD9A-FA7C70164808}" srcOrd="2" destOrd="0" parTransId="{B11C478E-00F2-4E2F-B69D-622CF3FCA401}" sibTransId="{8C8E3380-A4A9-492A-93A1-061F0E9573EE}"/>
    <dgm:cxn modelId="{52702AB5-6D6A-422B-8A37-634FB26F3A46}" type="presOf" srcId="{82F30EF7-C4CE-48ED-B792-AA38DB6FE186}" destId="{0E0B294D-F412-42FD-922B-D9573A573C89}" srcOrd="0" destOrd="0" presId="urn:microsoft.com/office/officeart/2008/layout/LinedList"/>
    <dgm:cxn modelId="{CBB411C5-2930-45B5-83A1-33347CC11C49}" type="presOf" srcId="{1B2CE8A6-7789-4E6F-A923-0868716EF9E7}" destId="{C4BC96DD-D1A1-4124-AAD3-E96A9FC2050F}" srcOrd="0" destOrd="0" presId="urn:microsoft.com/office/officeart/2008/layout/LinedList"/>
    <dgm:cxn modelId="{C59C9CC8-2423-4907-A18F-FA6F0CDB37D4}" type="presOf" srcId="{EF152CD7-33C8-411B-A9DE-A02818F2701F}" destId="{8B282644-4101-49B8-B62F-A7EEF775996E}" srcOrd="0" destOrd="0" presId="urn:microsoft.com/office/officeart/2008/layout/LinedList"/>
    <dgm:cxn modelId="{E6DE63D3-FB85-4E3A-9652-5E0BE7137BB0}" srcId="{D19E7056-2640-41E0-9DD1-F346807079F4}" destId="{70F815F6-74EF-4AFF-A223-7466A476D780}" srcOrd="0" destOrd="0" parTransId="{C66AA38C-F729-4D15-8C4E-7A0C54292781}" sibTransId="{BA21B0EE-F57B-47EA-A1AC-1086B237BC6D}"/>
    <dgm:cxn modelId="{C34714D4-D981-40F6-9C52-1DBAD2E0BC8E}" srcId="{20755022-7CA9-4E72-8C02-C4858926C37F}" destId="{F579A272-B203-41CE-9FAF-0A991CDFFC2F}" srcOrd="4" destOrd="0" parTransId="{3444DD5E-A8B1-4898-8675-ACA65A290838}" sibTransId="{24758DEC-3797-4F17-B320-A1A46E595877}"/>
    <dgm:cxn modelId="{99BA4BD9-272C-486E-90B3-9EA4664CBF79}" type="presOf" srcId="{AE3582BF-C886-4C94-BAF0-D528920D832B}" destId="{EB97ABDC-D164-40CF-8FBE-481A2381881B}" srcOrd="0" destOrd="0" presId="urn:microsoft.com/office/officeart/2008/layout/LinedList"/>
    <dgm:cxn modelId="{66E139DB-1ACE-4E08-93C9-7B29D5DDA84F}" type="presOf" srcId="{206B3AB0-539E-4CF3-B1F7-73BBE38825A5}" destId="{4033175B-65BF-4C0E-812A-256D9530F27C}" srcOrd="0" destOrd="0" presId="urn:microsoft.com/office/officeart/2008/layout/LinedList"/>
    <dgm:cxn modelId="{0DD12AE3-8514-4AF5-9D7C-E8DA482830E1}" srcId="{D19E7056-2640-41E0-9DD1-F346807079F4}" destId="{45C8DCE3-D00E-46FE-9E3D-76C219690D65}" srcOrd="1" destOrd="0" parTransId="{753779AC-18B1-4E20-BEDE-33183CF842CF}" sibTransId="{BCD16438-8608-4267-80CA-BFD8375E41BB}"/>
    <dgm:cxn modelId="{D4CD17EB-2E83-4E22-8F68-F5CB90479616}" srcId="{20755022-7CA9-4E72-8C02-C4858926C37F}" destId="{D19E7056-2640-41E0-9DD1-F346807079F4}" srcOrd="2" destOrd="0" parTransId="{6C23A6A0-180E-478A-ABB1-58CAFFAF2DB3}" sibTransId="{87A4FB70-7DFC-40CA-849C-A93DC09486D3}"/>
    <dgm:cxn modelId="{081DD42D-B563-4A31-95D4-4BC80E410183}" type="presParOf" srcId="{B99E481F-66D7-4FE7-A98B-DA6D6F548A13}" destId="{1AEDF04D-659F-4395-9707-35220C54366F}" srcOrd="0" destOrd="0" presId="urn:microsoft.com/office/officeart/2008/layout/LinedList"/>
    <dgm:cxn modelId="{ACC7F9FB-205E-4C08-AFD9-D489B87CA1C5}" type="presParOf" srcId="{B99E481F-66D7-4FE7-A98B-DA6D6F548A13}" destId="{245D7179-4D2B-4BA8-AB72-0BA93DA57310}" srcOrd="1" destOrd="0" presId="urn:microsoft.com/office/officeart/2008/layout/LinedList"/>
    <dgm:cxn modelId="{3DDED05C-E41C-4877-AA9A-740264AC05F1}" type="presParOf" srcId="{245D7179-4D2B-4BA8-AB72-0BA93DA57310}" destId="{EC01800D-7FDE-4B3A-9D5F-7543BBC60CF0}" srcOrd="0" destOrd="0" presId="urn:microsoft.com/office/officeart/2008/layout/LinedList"/>
    <dgm:cxn modelId="{251127B5-636F-4D8E-885D-FA0C5FC05CDE}" type="presParOf" srcId="{245D7179-4D2B-4BA8-AB72-0BA93DA57310}" destId="{C87D4A65-52E3-4C82-A36C-B4F1EDA3F925}" srcOrd="1" destOrd="0" presId="urn:microsoft.com/office/officeart/2008/layout/LinedList"/>
    <dgm:cxn modelId="{07C4C923-0254-4326-8B44-3CF1AB9F2E6C}" type="presParOf" srcId="{C87D4A65-52E3-4C82-A36C-B4F1EDA3F925}" destId="{3679EC61-92C4-40E3-91FF-5E17F27C5C69}" srcOrd="0" destOrd="0" presId="urn:microsoft.com/office/officeart/2008/layout/LinedList"/>
    <dgm:cxn modelId="{293ED4A3-B0F6-42A0-8CE5-9A2855CC892E}" type="presParOf" srcId="{C87D4A65-52E3-4C82-A36C-B4F1EDA3F925}" destId="{D8B2E2A4-BA34-48BA-86D1-F40B6DB0DFE6}" srcOrd="1" destOrd="0" presId="urn:microsoft.com/office/officeart/2008/layout/LinedList"/>
    <dgm:cxn modelId="{AC61356D-F691-4D59-8191-C2915076AD9F}" type="presParOf" srcId="{D8B2E2A4-BA34-48BA-86D1-F40B6DB0DFE6}" destId="{E3F9CF97-3C6F-4ECC-A004-4A6F5D54AB13}" srcOrd="0" destOrd="0" presId="urn:microsoft.com/office/officeart/2008/layout/LinedList"/>
    <dgm:cxn modelId="{A889571E-50B8-4B79-8AF5-FBBCAF901053}" type="presParOf" srcId="{D8B2E2A4-BA34-48BA-86D1-F40B6DB0DFE6}" destId="{D2F0084C-71BB-4956-99D3-285FDA4D57DB}" srcOrd="1" destOrd="0" presId="urn:microsoft.com/office/officeart/2008/layout/LinedList"/>
    <dgm:cxn modelId="{01795418-0AC4-4159-8E58-32EA571A7BE6}" type="presParOf" srcId="{D8B2E2A4-BA34-48BA-86D1-F40B6DB0DFE6}" destId="{F15CA684-9783-46EA-8833-828AAE9922E8}" srcOrd="2" destOrd="0" presId="urn:microsoft.com/office/officeart/2008/layout/LinedList"/>
    <dgm:cxn modelId="{5B96B60B-4009-4BC7-864A-0315C6C89EA0}" type="presParOf" srcId="{C87D4A65-52E3-4C82-A36C-B4F1EDA3F925}" destId="{304DA3C7-39D5-4E64-86C6-0B07988A6C68}" srcOrd="2" destOrd="0" presId="urn:microsoft.com/office/officeart/2008/layout/LinedList"/>
    <dgm:cxn modelId="{7970471C-9062-4D50-A677-967BB26322F8}" type="presParOf" srcId="{C87D4A65-52E3-4C82-A36C-B4F1EDA3F925}" destId="{3712021B-8794-41FA-8930-101EAF23F79A}" srcOrd="3" destOrd="0" presId="urn:microsoft.com/office/officeart/2008/layout/LinedList"/>
    <dgm:cxn modelId="{FD605B97-A4FB-4BBC-8A9E-FEC0B5826C5C}" type="presParOf" srcId="{B99E481F-66D7-4FE7-A98B-DA6D6F548A13}" destId="{E9BA6158-6992-4366-9B5B-5B4BEE611412}" srcOrd="2" destOrd="0" presId="urn:microsoft.com/office/officeart/2008/layout/LinedList"/>
    <dgm:cxn modelId="{FD41CEAD-EDA7-4855-9650-2B9AAB241B11}" type="presParOf" srcId="{B99E481F-66D7-4FE7-A98B-DA6D6F548A13}" destId="{55600F61-F12D-4C7B-8C3E-F5C57D014141}" srcOrd="3" destOrd="0" presId="urn:microsoft.com/office/officeart/2008/layout/LinedList"/>
    <dgm:cxn modelId="{8E4D1C3A-958A-4651-9BF9-576FF5B43722}" type="presParOf" srcId="{55600F61-F12D-4C7B-8C3E-F5C57D014141}" destId="{C4BC96DD-D1A1-4124-AAD3-E96A9FC2050F}" srcOrd="0" destOrd="0" presId="urn:microsoft.com/office/officeart/2008/layout/LinedList"/>
    <dgm:cxn modelId="{B0C1B93D-E1C4-40A0-B804-CE360F1ABCCD}" type="presParOf" srcId="{55600F61-F12D-4C7B-8C3E-F5C57D014141}" destId="{9ABE4A3A-5353-4A48-8046-C0D8EDFB890F}" srcOrd="1" destOrd="0" presId="urn:microsoft.com/office/officeart/2008/layout/LinedList"/>
    <dgm:cxn modelId="{E13BB068-DFBF-41FE-A554-CA0AE8475EF0}" type="presParOf" srcId="{9ABE4A3A-5353-4A48-8046-C0D8EDFB890F}" destId="{C5B90F72-256C-4ED5-9E9B-F73266A1336C}" srcOrd="0" destOrd="0" presId="urn:microsoft.com/office/officeart/2008/layout/LinedList"/>
    <dgm:cxn modelId="{F8562E62-19FD-4820-A74D-C9266FF877F4}" type="presParOf" srcId="{9ABE4A3A-5353-4A48-8046-C0D8EDFB890F}" destId="{67EBD9D9-5533-4ECA-B17A-E9E4789CD5BB}" srcOrd="1" destOrd="0" presId="urn:microsoft.com/office/officeart/2008/layout/LinedList"/>
    <dgm:cxn modelId="{ABC21C85-1290-4C6E-A0C9-666D7A0DE66E}" type="presParOf" srcId="{67EBD9D9-5533-4ECA-B17A-E9E4789CD5BB}" destId="{0EC03258-BAAE-42AC-A35C-117CFAF8CFE4}" srcOrd="0" destOrd="0" presId="urn:microsoft.com/office/officeart/2008/layout/LinedList"/>
    <dgm:cxn modelId="{2DF01B95-33CA-4AAF-90F3-96B18D120299}" type="presParOf" srcId="{67EBD9D9-5533-4ECA-B17A-E9E4789CD5BB}" destId="{4033175B-65BF-4C0E-812A-256D9530F27C}" srcOrd="1" destOrd="0" presId="urn:microsoft.com/office/officeart/2008/layout/LinedList"/>
    <dgm:cxn modelId="{16721970-84B9-452E-87E8-BABB54662D81}" type="presParOf" srcId="{67EBD9D9-5533-4ECA-B17A-E9E4789CD5BB}" destId="{71D0B59C-82BE-4A46-BA22-9F1FAA8F8EA8}" srcOrd="2" destOrd="0" presId="urn:microsoft.com/office/officeart/2008/layout/LinedList"/>
    <dgm:cxn modelId="{BDE18F2E-C7B2-4623-AC29-6442FDED9B28}" type="presParOf" srcId="{71D0B59C-82BE-4A46-BA22-9F1FAA8F8EA8}" destId="{0FD6EB42-BF0B-4E20-9BD5-1D7A1801D348}" srcOrd="0" destOrd="0" presId="urn:microsoft.com/office/officeart/2008/layout/LinedList"/>
    <dgm:cxn modelId="{6603A18C-BE69-44A6-A11A-98FE6AC3BE0B}" type="presParOf" srcId="{0FD6EB42-BF0B-4E20-9BD5-1D7A1801D348}" destId="{907DF7D0-F74A-4C6B-ADD0-3F080860321D}" srcOrd="0" destOrd="0" presId="urn:microsoft.com/office/officeart/2008/layout/LinedList"/>
    <dgm:cxn modelId="{B2FC0D27-F02F-4126-96A3-703918FD7D50}" type="presParOf" srcId="{0FD6EB42-BF0B-4E20-9BD5-1D7A1801D348}" destId="{18D7B7F1-2C3F-429D-B3C2-F00876E75C74}" srcOrd="1" destOrd="0" presId="urn:microsoft.com/office/officeart/2008/layout/LinedList"/>
    <dgm:cxn modelId="{7CAC52E3-A887-4269-9AF5-6FF15060A14B}" type="presParOf" srcId="{0FD6EB42-BF0B-4E20-9BD5-1D7A1801D348}" destId="{56FE305E-DC7D-47DE-9E3D-E4269D4EAC1F}" srcOrd="2" destOrd="0" presId="urn:microsoft.com/office/officeart/2008/layout/LinedList"/>
    <dgm:cxn modelId="{E991AD03-24E8-48B7-8B61-F39FA295DD6E}" type="presParOf" srcId="{71D0B59C-82BE-4A46-BA22-9F1FAA8F8EA8}" destId="{18F0A09A-5F5E-4002-A316-DD534EC30584}" srcOrd="1" destOrd="0" presId="urn:microsoft.com/office/officeart/2008/layout/LinedList"/>
    <dgm:cxn modelId="{19AECE2C-E127-400B-B85D-C20158C5C985}" type="presParOf" srcId="{71D0B59C-82BE-4A46-BA22-9F1FAA8F8EA8}" destId="{B882597C-CA3D-499E-A0DE-C12A0486EE2D}" srcOrd="2" destOrd="0" presId="urn:microsoft.com/office/officeart/2008/layout/LinedList"/>
    <dgm:cxn modelId="{AC8013BB-4643-40B5-A3A0-CC7B7CE5D605}" type="presParOf" srcId="{B882597C-CA3D-499E-A0DE-C12A0486EE2D}" destId="{423FB4F5-CF62-42FD-9701-0D980778900D}" srcOrd="0" destOrd="0" presId="urn:microsoft.com/office/officeart/2008/layout/LinedList"/>
    <dgm:cxn modelId="{24ED44EE-F572-4226-A9A0-442338E3615A}" type="presParOf" srcId="{B882597C-CA3D-499E-A0DE-C12A0486EE2D}" destId="{8B282644-4101-49B8-B62F-A7EEF775996E}" srcOrd="1" destOrd="0" presId="urn:microsoft.com/office/officeart/2008/layout/LinedList"/>
    <dgm:cxn modelId="{734289D5-C587-471B-8419-E4FE377B15EE}" type="presParOf" srcId="{B882597C-CA3D-499E-A0DE-C12A0486EE2D}" destId="{A21987B4-87FB-42C8-B351-69F154CCA4E4}" srcOrd="2" destOrd="0" presId="urn:microsoft.com/office/officeart/2008/layout/LinedList"/>
    <dgm:cxn modelId="{B06A119B-913D-455B-B5B0-DA04549B5B2A}" type="presParOf" srcId="{71D0B59C-82BE-4A46-BA22-9F1FAA8F8EA8}" destId="{E52FD374-D972-42EC-A213-EF5B598BD60F}" srcOrd="3" destOrd="0" presId="urn:microsoft.com/office/officeart/2008/layout/LinedList"/>
    <dgm:cxn modelId="{A540BB30-D2C3-4BBE-85BD-76B91B85AA13}" type="presParOf" srcId="{71D0B59C-82BE-4A46-BA22-9F1FAA8F8EA8}" destId="{C772C055-B05D-4DB8-94B9-F5C30CB95B90}" srcOrd="4" destOrd="0" presId="urn:microsoft.com/office/officeart/2008/layout/LinedList"/>
    <dgm:cxn modelId="{C3CA1AD1-F84F-420B-9AB9-3F11273A68D7}" type="presParOf" srcId="{C772C055-B05D-4DB8-94B9-F5C30CB95B90}" destId="{0718AE73-F54B-43F6-AD03-CD791CBD10AB}" srcOrd="0" destOrd="0" presId="urn:microsoft.com/office/officeart/2008/layout/LinedList"/>
    <dgm:cxn modelId="{DFABAFC7-6C9E-443A-A4BB-E7CBFF406EA9}" type="presParOf" srcId="{C772C055-B05D-4DB8-94B9-F5C30CB95B90}" destId="{03345FE5-B303-47F3-98DC-04EA3C3F4ACB}" srcOrd="1" destOrd="0" presId="urn:microsoft.com/office/officeart/2008/layout/LinedList"/>
    <dgm:cxn modelId="{DD399285-A685-4841-8D6A-4A21A5142514}" type="presParOf" srcId="{C772C055-B05D-4DB8-94B9-F5C30CB95B90}" destId="{A476D7F1-AC8F-4A57-8179-7B0B545BB064}" srcOrd="2" destOrd="0" presId="urn:microsoft.com/office/officeart/2008/layout/LinedList"/>
    <dgm:cxn modelId="{6B133DF6-A61A-4A6D-BDFE-8CECD66248DD}" type="presParOf" srcId="{9ABE4A3A-5353-4A48-8046-C0D8EDFB890F}" destId="{E4A2BB36-C84D-457B-BEF5-48E4C11FFDE1}" srcOrd="2" destOrd="0" presId="urn:microsoft.com/office/officeart/2008/layout/LinedList"/>
    <dgm:cxn modelId="{A9F3856C-029F-4841-9571-C664D4890953}" type="presParOf" srcId="{9ABE4A3A-5353-4A48-8046-C0D8EDFB890F}" destId="{3E09FC7F-43D5-44EA-9F8E-514A7E64AC95}" srcOrd="3" destOrd="0" presId="urn:microsoft.com/office/officeart/2008/layout/LinedList"/>
    <dgm:cxn modelId="{D2FA5C9B-1144-4789-9C74-1165410FD5D6}" type="presParOf" srcId="{B99E481F-66D7-4FE7-A98B-DA6D6F548A13}" destId="{D3BA2850-0307-467C-A544-1C3960384B38}" srcOrd="4" destOrd="0" presId="urn:microsoft.com/office/officeart/2008/layout/LinedList"/>
    <dgm:cxn modelId="{AB831D61-577D-4CE8-BA5A-E11F1B55B43A}" type="presParOf" srcId="{B99E481F-66D7-4FE7-A98B-DA6D6F548A13}" destId="{38A1F444-82D9-406C-B756-6950F5CA019A}" srcOrd="5" destOrd="0" presId="urn:microsoft.com/office/officeart/2008/layout/LinedList"/>
    <dgm:cxn modelId="{7043A0E0-ECCA-4478-A0C9-AC57506EC898}" type="presParOf" srcId="{38A1F444-82D9-406C-B756-6950F5CA019A}" destId="{24B3FCB5-855D-4788-984C-436E59EE5D78}" srcOrd="0" destOrd="0" presId="urn:microsoft.com/office/officeart/2008/layout/LinedList"/>
    <dgm:cxn modelId="{1BCCBC7D-0E63-437B-8DDD-F18F677B8FEB}" type="presParOf" srcId="{38A1F444-82D9-406C-B756-6950F5CA019A}" destId="{0CC22B12-6DEF-452F-82F0-E1F4D1E79B0B}" srcOrd="1" destOrd="0" presId="urn:microsoft.com/office/officeart/2008/layout/LinedList"/>
    <dgm:cxn modelId="{ECB0B74E-93E7-4091-895E-A7B25D93D7BD}" type="presParOf" srcId="{0CC22B12-6DEF-452F-82F0-E1F4D1E79B0B}" destId="{1777524F-1F55-461F-8AA7-1A547AC84B12}" srcOrd="0" destOrd="0" presId="urn:microsoft.com/office/officeart/2008/layout/LinedList"/>
    <dgm:cxn modelId="{778FB348-4921-4A94-857D-9608C0C94266}" type="presParOf" srcId="{0CC22B12-6DEF-452F-82F0-E1F4D1E79B0B}" destId="{CC93AADE-E7AC-4D50-98F1-0AD8079CB85E}" srcOrd="1" destOrd="0" presId="urn:microsoft.com/office/officeart/2008/layout/LinedList"/>
    <dgm:cxn modelId="{F787B2F1-476F-4CF2-ADAA-1CE5716CBC2D}" type="presParOf" srcId="{CC93AADE-E7AC-4D50-98F1-0AD8079CB85E}" destId="{1E5E67E8-C685-44F5-AF6A-741D30B96128}" srcOrd="0" destOrd="0" presId="urn:microsoft.com/office/officeart/2008/layout/LinedList"/>
    <dgm:cxn modelId="{44E98B1E-7C43-4E67-8592-F2E3C9B97BE8}" type="presParOf" srcId="{CC93AADE-E7AC-4D50-98F1-0AD8079CB85E}" destId="{33875603-049B-4942-8ADD-C8F4F685ACB4}" srcOrd="1" destOrd="0" presId="urn:microsoft.com/office/officeart/2008/layout/LinedList"/>
    <dgm:cxn modelId="{2A7FC58F-1C99-46BC-B325-51829830874F}" type="presParOf" srcId="{CC93AADE-E7AC-4D50-98F1-0AD8079CB85E}" destId="{FF645443-CED7-4EA0-B698-E30E4CD23FDA}" srcOrd="2" destOrd="0" presId="urn:microsoft.com/office/officeart/2008/layout/LinedList"/>
    <dgm:cxn modelId="{7DFF4D2A-B992-4ACA-A892-2DF8ED0B8E3B}" type="presParOf" srcId="{0CC22B12-6DEF-452F-82F0-E1F4D1E79B0B}" destId="{2D9BC109-3CE2-4E2F-92C5-F36B98198813}" srcOrd="2" destOrd="0" presId="urn:microsoft.com/office/officeart/2008/layout/LinedList"/>
    <dgm:cxn modelId="{F1DA3920-309F-4B37-8712-5098C69F047D}" type="presParOf" srcId="{0CC22B12-6DEF-452F-82F0-E1F4D1E79B0B}" destId="{05E583D0-EFEA-48F1-966F-B6CDC2CA4BF8}" srcOrd="3" destOrd="0" presId="urn:microsoft.com/office/officeart/2008/layout/LinedList"/>
    <dgm:cxn modelId="{1BDED6FF-5EDD-47B7-B8D8-43550BFF281A}" type="presParOf" srcId="{0CC22B12-6DEF-452F-82F0-E1F4D1E79B0B}" destId="{9F3D315D-D312-498F-B470-4605C0911B6B}" srcOrd="4" destOrd="0" presId="urn:microsoft.com/office/officeart/2008/layout/LinedList"/>
    <dgm:cxn modelId="{DEC86DCA-2F44-4338-91E4-27A0CB244B59}" type="presParOf" srcId="{9F3D315D-D312-498F-B470-4605C0911B6B}" destId="{37151FA5-42CE-4B70-97E6-4B16170888E8}" srcOrd="0" destOrd="0" presId="urn:microsoft.com/office/officeart/2008/layout/LinedList"/>
    <dgm:cxn modelId="{D250CD26-A22B-4038-A717-8DFEEB019B6A}" type="presParOf" srcId="{9F3D315D-D312-498F-B470-4605C0911B6B}" destId="{A6D9828F-BD1F-48AC-8FD9-183820A28D27}" srcOrd="1" destOrd="0" presId="urn:microsoft.com/office/officeart/2008/layout/LinedList"/>
    <dgm:cxn modelId="{144B0DF9-E770-4533-905D-22B519A9E650}" type="presParOf" srcId="{9F3D315D-D312-498F-B470-4605C0911B6B}" destId="{6112A14E-5E06-416A-8BD2-88CCAB0ECA13}" srcOrd="2" destOrd="0" presId="urn:microsoft.com/office/officeart/2008/layout/LinedList"/>
    <dgm:cxn modelId="{DC765905-383D-49D1-A486-466B39D69DB9}" type="presParOf" srcId="{0CC22B12-6DEF-452F-82F0-E1F4D1E79B0B}" destId="{43301B41-B766-4326-8FB4-9F4422B2EA34}" srcOrd="5" destOrd="0" presId="urn:microsoft.com/office/officeart/2008/layout/LinedList"/>
    <dgm:cxn modelId="{8E9D1F3E-4773-4608-99A2-2604189C78A0}" type="presParOf" srcId="{0CC22B12-6DEF-452F-82F0-E1F4D1E79B0B}" destId="{599DD4A8-482F-4C4B-925E-D22DA0419D89}" srcOrd="6" destOrd="0" presId="urn:microsoft.com/office/officeart/2008/layout/LinedList"/>
    <dgm:cxn modelId="{04C4A55B-ACF3-4E2C-AC1C-E05814DB96CE}" type="presParOf" srcId="{0CC22B12-6DEF-452F-82F0-E1F4D1E79B0B}" destId="{391601FA-641B-4E66-A321-E49ECACDAECC}" srcOrd="7" destOrd="0" presId="urn:microsoft.com/office/officeart/2008/layout/LinedList"/>
    <dgm:cxn modelId="{4CF76DBF-1AF7-44A6-90CE-B466F13F7C90}" type="presParOf" srcId="{391601FA-641B-4E66-A321-E49ECACDAECC}" destId="{0C32FEC5-8EF1-4D1D-AF01-4638B9E3062F}" srcOrd="0" destOrd="0" presId="urn:microsoft.com/office/officeart/2008/layout/LinedList"/>
    <dgm:cxn modelId="{A494D7AB-E329-46EF-A8A9-167562F12559}" type="presParOf" srcId="{391601FA-641B-4E66-A321-E49ECACDAECC}" destId="{0E0B294D-F412-42FD-922B-D9573A573C89}" srcOrd="1" destOrd="0" presId="urn:microsoft.com/office/officeart/2008/layout/LinedList"/>
    <dgm:cxn modelId="{751041A7-6770-457D-A247-EE06F51E48A8}" type="presParOf" srcId="{391601FA-641B-4E66-A321-E49ECACDAECC}" destId="{CC723268-704D-4600-AFCE-753081480052}" srcOrd="2" destOrd="0" presId="urn:microsoft.com/office/officeart/2008/layout/LinedList"/>
    <dgm:cxn modelId="{17939DB3-1461-44A9-849D-15AA6AA0149F}" type="presParOf" srcId="{0CC22B12-6DEF-452F-82F0-E1F4D1E79B0B}" destId="{27CE6F46-A349-4CFA-B3E0-FD12FB84876C}" srcOrd="8" destOrd="0" presId="urn:microsoft.com/office/officeart/2008/layout/LinedList"/>
    <dgm:cxn modelId="{8BCBD68C-05A4-4497-B795-917A893022B6}" type="presParOf" srcId="{0CC22B12-6DEF-452F-82F0-E1F4D1E79B0B}" destId="{227CACAB-8301-40C7-9F6B-8A636ED2DFDC}" srcOrd="9" destOrd="0" presId="urn:microsoft.com/office/officeart/2008/layout/LinedList"/>
    <dgm:cxn modelId="{719E13EA-A0AD-4324-9472-1B69B07EB441}" type="presParOf" srcId="{B99E481F-66D7-4FE7-A98B-DA6D6F548A13}" destId="{D7841D9E-04E2-4F52-B5A2-BE9111B2AE0D}" srcOrd="6" destOrd="0" presId="urn:microsoft.com/office/officeart/2008/layout/LinedList"/>
    <dgm:cxn modelId="{05A1D3AD-1B6A-4716-8A57-C84D10F63C5F}" type="presParOf" srcId="{B99E481F-66D7-4FE7-A98B-DA6D6F548A13}" destId="{94DDB517-7A82-4003-8933-F8A9B2076784}" srcOrd="7" destOrd="0" presId="urn:microsoft.com/office/officeart/2008/layout/LinedList"/>
    <dgm:cxn modelId="{922A1581-7046-403D-8779-2D3B1ACB96C4}" type="presParOf" srcId="{94DDB517-7A82-4003-8933-F8A9B2076784}" destId="{EB97ABDC-D164-40CF-8FBE-481A2381881B}" srcOrd="0" destOrd="0" presId="urn:microsoft.com/office/officeart/2008/layout/LinedList"/>
    <dgm:cxn modelId="{C6EC1330-3788-44DC-9F58-FC52F800966D}" type="presParOf" srcId="{94DDB517-7A82-4003-8933-F8A9B2076784}" destId="{8FA79803-B27F-41FE-AD83-747A54CA1A27}" srcOrd="1" destOrd="0" presId="urn:microsoft.com/office/officeart/2008/layout/LinedList"/>
    <dgm:cxn modelId="{43AEE0F9-8B6A-4505-B14A-58EBE0A17E24}" type="presParOf" srcId="{8FA79803-B27F-41FE-AD83-747A54CA1A27}" destId="{78E8771D-9B66-4F23-A4EB-7E9D7D160276}" srcOrd="0" destOrd="0" presId="urn:microsoft.com/office/officeart/2008/layout/LinedList"/>
    <dgm:cxn modelId="{9D433E65-C978-4330-9E3A-EFC9DE8341F0}" type="presParOf" srcId="{8FA79803-B27F-41FE-AD83-747A54CA1A27}" destId="{CD69552E-0002-4A6B-B0F1-1A37A77B9AE5}" srcOrd="1" destOrd="0" presId="urn:microsoft.com/office/officeart/2008/layout/LinedList"/>
    <dgm:cxn modelId="{2661479D-E2A8-41BE-82AB-49A608CF94A8}" type="presParOf" srcId="{CD69552E-0002-4A6B-B0F1-1A37A77B9AE5}" destId="{67DA9D3A-FCAC-4AE6-A6CD-46A9336B868F}" srcOrd="0" destOrd="0" presId="urn:microsoft.com/office/officeart/2008/layout/LinedList"/>
    <dgm:cxn modelId="{5BB37FD3-393C-41CD-9A7F-2BA51B6250BC}" type="presParOf" srcId="{CD69552E-0002-4A6B-B0F1-1A37A77B9AE5}" destId="{05607D55-D473-467A-B4D4-FEF8FDA85C5C}" srcOrd="1" destOrd="0" presId="urn:microsoft.com/office/officeart/2008/layout/LinedList"/>
    <dgm:cxn modelId="{D8195071-25D8-47A8-92F0-6B1D689F907D}" type="presParOf" srcId="{CD69552E-0002-4A6B-B0F1-1A37A77B9AE5}" destId="{AF45423F-DB20-4F8B-9FD5-6D2BEF17728B}" srcOrd="2" destOrd="0" presId="urn:microsoft.com/office/officeart/2008/layout/LinedList"/>
    <dgm:cxn modelId="{861952FE-AC31-4E1D-8148-F2C4727F0A77}" type="presParOf" srcId="{8FA79803-B27F-41FE-AD83-747A54CA1A27}" destId="{69651478-64CC-4312-960C-8787F65F389F}" srcOrd="2" destOrd="0" presId="urn:microsoft.com/office/officeart/2008/layout/LinedList"/>
    <dgm:cxn modelId="{BF5E8389-042E-432D-8F43-71B9024EE65A}" type="presParOf" srcId="{8FA79803-B27F-41FE-AD83-747A54CA1A27}" destId="{CE8458A3-42CE-4CBD-B54B-D5F185B974EC}" srcOrd="3" destOrd="0" presId="urn:microsoft.com/office/officeart/2008/layout/LinedList"/>
    <dgm:cxn modelId="{7454036D-3946-434D-B848-2399909810E1}" type="presParOf" srcId="{8FA79803-B27F-41FE-AD83-747A54CA1A27}" destId="{212D8311-E5CA-4201-85A6-BDDBA43C2E9F}" srcOrd="4" destOrd="0" presId="urn:microsoft.com/office/officeart/2008/layout/LinedList"/>
    <dgm:cxn modelId="{39912F8D-A3BB-44E6-8183-AF6F786FAE95}" type="presParOf" srcId="{212D8311-E5CA-4201-85A6-BDDBA43C2E9F}" destId="{D16CE8BE-1C84-437D-88AD-42997C3A9821}" srcOrd="0" destOrd="0" presId="urn:microsoft.com/office/officeart/2008/layout/LinedList"/>
    <dgm:cxn modelId="{62D6E2E2-97B9-4ED2-9962-66D2DDAD4162}" type="presParOf" srcId="{212D8311-E5CA-4201-85A6-BDDBA43C2E9F}" destId="{C90EDA6E-921E-41C8-9598-8EC0BD36F916}" srcOrd="1" destOrd="0" presId="urn:microsoft.com/office/officeart/2008/layout/LinedList"/>
    <dgm:cxn modelId="{D303D238-2874-4CDB-82E5-8AFA7FF5518B}" type="presParOf" srcId="{212D8311-E5CA-4201-85A6-BDDBA43C2E9F}" destId="{7CD5D7DB-080C-4524-ACC7-CFF43CDA7AFB}" srcOrd="2" destOrd="0" presId="urn:microsoft.com/office/officeart/2008/layout/LinedList"/>
    <dgm:cxn modelId="{3BC2E188-8FFC-48C9-94A1-C809D49C205E}" type="presParOf" srcId="{8FA79803-B27F-41FE-AD83-747A54CA1A27}" destId="{12F81A02-05BA-4901-A211-163BFB06BC23}" srcOrd="5" destOrd="0" presId="urn:microsoft.com/office/officeart/2008/layout/LinedList"/>
    <dgm:cxn modelId="{F3A77554-49C3-467A-B78F-2A4D476E342C}" type="presParOf" srcId="{8FA79803-B27F-41FE-AD83-747A54CA1A27}" destId="{821050B6-00B0-4955-85E4-3CDB8C1F3345}" srcOrd="6" destOrd="0" presId="urn:microsoft.com/office/officeart/2008/layout/LinedList"/>
    <dgm:cxn modelId="{34E52138-2362-41C4-9B44-774EFC852EF2}" type="presParOf" srcId="{B99E481F-66D7-4FE7-A98B-DA6D6F548A13}" destId="{A858659C-49C7-48E5-8A27-70357C6D3E3E}" srcOrd="8" destOrd="0" presId="urn:microsoft.com/office/officeart/2008/layout/LinedList"/>
    <dgm:cxn modelId="{D52753AD-E22D-4422-9926-AF81EF0C1B6E}" type="presParOf" srcId="{B99E481F-66D7-4FE7-A98B-DA6D6F548A13}" destId="{852E6229-7CEA-42EA-A7BB-38E31CFE59BE}" srcOrd="9" destOrd="0" presId="urn:microsoft.com/office/officeart/2008/layout/LinedList"/>
    <dgm:cxn modelId="{8B629A7C-9BAF-4264-AB12-2219288CFDB6}" type="presParOf" srcId="{852E6229-7CEA-42EA-A7BB-38E31CFE59BE}" destId="{FC20F4AC-6997-43A1-802C-30F4DD1CE823}" srcOrd="0" destOrd="0" presId="urn:microsoft.com/office/officeart/2008/layout/LinedList"/>
    <dgm:cxn modelId="{2DF23E27-DFEF-4A1A-A33C-3D573EAF56A4}" type="presParOf" srcId="{852E6229-7CEA-42EA-A7BB-38E31CFE59BE}" destId="{8606BAF6-2C61-4C6E-97F2-4D19FED171AF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C4B6F64F-FF0C-458A-A44A-43F817FBEE40}" type="doc">
      <dgm:prSet loTypeId="urn:microsoft.com/office/officeart/2005/8/layout/list1" loCatId="list" qsTypeId="urn:microsoft.com/office/officeart/2005/8/quickstyle/3d2" qsCatId="3D" csTypeId="urn:microsoft.com/office/officeart/2005/8/colors/colorful3" csCatId="colorful"/>
      <dgm:spPr/>
      <dgm:t>
        <a:bodyPr/>
        <a:lstStyle/>
        <a:p>
          <a:endParaRPr lang="pl-PL"/>
        </a:p>
      </dgm:t>
    </dgm:pt>
    <dgm:pt modelId="{886A7B42-007D-45DA-AF5F-7F376DC7564D}">
      <dgm:prSet/>
      <dgm:spPr/>
      <dgm:t>
        <a:bodyPr/>
        <a:lstStyle/>
        <a:p>
          <a:r>
            <a:rPr lang="pl-PL" b="1" dirty="0"/>
            <a:t>Szybszy dostęp JST do danych podatkowych</a:t>
          </a:r>
        </a:p>
      </dgm:t>
    </dgm:pt>
    <dgm:pt modelId="{ADC73185-07ED-4A2F-8B3F-ABA2D15B43AD}" type="parTrans" cxnId="{9473CA40-AD95-45F8-A124-D2C83174C539}">
      <dgm:prSet/>
      <dgm:spPr/>
      <dgm:t>
        <a:bodyPr/>
        <a:lstStyle/>
        <a:p>
          <a:endParaRPr lang="pl-PL"/>
        </a:p>
      </dgm:t>
    </dgm:pt>
    <dgm:pt modelId="{6E54D115-03AC-4152-A67B-39EE270BB136}" type="sibTrans" cxnId="{9473CA40-AD95-45F8-A124-D2C83174C539}">
      <dgm:prSet/>
      <dgm:spPr/>
      <dgm:t>
        <a:bodyPr/>
        <a:lstStyle/>
        <a:p>
          <a:endParaRPr lang="pl-PL"/>
        </a:p>
      </dgm:t>
    </dgm:pt>
    <dgm:pt modelId="{E0182377-8F75-4600-83A4-25D72F8849A1}">
      <dgm:prSet custT="1"/>
      <dgm:spPr/>
      <dgm:t>
        <a:bodyPr/>
        <a:lstStyle/>
        <a:p>
          <a:r>
            <a:rPr lang="pl-PL" sz="1800"/>
            <a:t>Wcześniejsza publikacja danych PIT i CIT wykorzystywanych do naliczania dochodów JST.</a:t>
          </a:r>
        </a:p>
      </dgm:t>
    </dgm:pt>
    <dgm:pt modelId="{B2223F8A-11D3-42D2-9914-AB89D0D078D1}" type="parTrans" cxnId="{B13B958F-E000-48D6-9110-46E898362156}">
      <dgm:prSet/>
      <dgm:spPr/>
      <dgm:t>
        <a:bodyPr/>
        <a:lstStyle/>
        <a:p>
          <a:endParaRPr lang="pl-PL"/>
        </a:p>
      </dgm:t>
    </dgm:pt>
    <dgm:pt modelId="{C4AE5FBF-479A-403D-94C7-7FC97303E815}" type="sibTrans" cxnId="{B13B958F-E000-48D6-9110-46E898362156}">
      <dgm:prSet/>
      <dgm:spPr/>
      <dgm:t>
        <a:bodyPr/>
        <a:lstStyle/>
        <a:p>
          <a:endParaRPr lang="pl-PL"/>
        </a:p>
      </dgm:t>
    </dgm:pt>
    <dgm:pt modelId="{7F2A17E6-AF9B-46E8-823E-1D7AB2D4FBAE}">
      <dgm:prSet custT="1"/>
      <dgm:spPr/>
      <dgm:t>
        <a:bodyPr/>
        <a:lstStyle/>
        <a:p>
          <a:r>
            <a:rPr lang="pl-PL" sz="1800"/>
            <a:t>Ułatwienie szacowania dochodów na etapie przygotowywania budżetów.</a:t>
          </a:r>
        </a:p>
      </dgm:t>
    </dgm:pt>
    <dgm:pt modelId="{E7306612-9163-4196-AADF-5AB9D6B42F18}" type="parTrans" cxnId="{FABA7DB8-A186-45C9-B815-DF6D7982730E}">
      <dgm:prSet/>
      <dgm:spPr/>
      <dgm:t>
        <a:bodyPr/>
        <a:lstStyle/>
        <a:p>
          <a:endParaRPr lang="pl-PL"/>
        </a:p>
      </dgm:t>
    </dgm:pt>
    <dgm:pt modelId="{ADDEDCAB-A801-46B2-9622-0C88959E9773}" type="sibTrans" cxnId="{FABA7DB8-A186-45C9-B815-DF6D7982730E}">
      <dgm:prSet/>
      <dgm:spPr/>
      <dgm:t>
        <a:bodyPr/>
        <a:lstStyle/>
        <a:p>
          <a:endParaRPr lang="pl-PL"/>
        </a:p>
      </dgm:t>
    </dgm:pt>
    <dgm:pt modelId="{6FFBDDAE-BB9A-49C7-9E8B-17B6E39E0C9E}">
      <dgm:prSet custT="1"/>
      <dgm:spPr/>
      <dgm:t>
        <a:bodyPr/>
        <a:lstStyle/>
        <a:p>
          <a:r>
            <a:rPr lang="pl-PL" sz="1800"/>
            <a:t>Zwiększenie przejrzystości i dostępności informacji finansowych.</a:t>
          </a:r>
        </a:p>
      </dgm:t>
    </dgm:pt>
    <dgm:pt modelId="{3004A231-1FE6-4BBD-B50F-A08586910CB9}" type="parTrans" cxnId="{EB54E28E-6075-4643-8242-61083F1EEF20}">
      <dgm:prSet/>
      <dgm:spPr/>
      <dgm:t>
        <a:bodyPr/>
        <a:lstStyle/>
        <a:p>
          <a:endParaRPr lang="pl-PL"/>
        </a:p>
      </dgm:t>
    </dgm:pt>
    <dgm:pt modelId="{038A05A0-06FA-49FC-855D-5593F2B9CEB6}" type="sibTrans" cxnId="{EB54E28E-6075-4643-8242-61083F1EEF20}">
      <dgm:prSet/>
      <dgm:spPr/>
      <dgm:t>
        <a:bodyPr/>
        <a:lstStyle/>
        <a:p>
          <a:endParaRPr lang="pl-PL"/>
        </a:p>
      </dgm:t>
    </dgm:pt>
    <dgm:pt modelId="{2761089B-5518-4118-B2EA-89F564F78821}" type="pres">
      <dgm:prSet presAssocID="{C4B6F64F-FF0C-458A-A44A-43F817FBEE40}" presName="linear" presStyleCnt="0">
        <dgm:presLayoutVars>
          <dgm:dir/>
          <dgm:animLvl val="lvl"/>
          <dgm:resizeHandles val="exact"/>
        </dgm:presLayoutVars>
      </dgm:prSet>
      <dgm:spPr/>
    </dgm:pt>
    <dgm:pt modelId="{94EC991C-0728-4DA5-8AF3-C4837FF709F7}" type="pres">
      <dgm:prSet presAssocID="{886A7B42-007D-45DA-AF5F-7F376DC7564D}" presName="parentLin" presStyleCnt="0"/>
      <dgm:spPr/>
    </dgm:pt>
    <dgm:pt modelId="{AA1636D7-9CED-44A7-A4B9-D43CCE7C7DE6}" type="pres">
      <dgm:prSet presAssocID="{886A7B42-007D-45DA-AF5F-7F376DC7564D}" presName="parentLeftMargin" presStyleLbl="node1" presStyleIdx="0" presStyleCnt="1"/>
      <dgm:spPr/>
    </dgm:pt>
    <dgm:pt modelId="{217D5CFD-1321-4381-AFC7-DC4B75E9D2AC}" type="pres">
      <dgm:prSet presAssocID="{886A7B42-007D-45DA-AF5F-7F376DC7564D}" presName="parentText" presStyleLbl="node1" presStyleIdx="0" presStyleCnt="1">
        <dgm:presLayoutVars>
          <dgm:chMax val="0"/>
          <dgm:bulletEnabled val="1"/>
        </dgm:presLayoutVars>
      </dgm:prSet>
      <dgm:spPr/>
    </dgm:pt>
    <dgm:pt modelId="{B9FB1BDF-D3A0-472C-8CE6-0A637E250797}" type="pres">
      <dgm:prSet presAssocID="{886A7B42-007D-45DA-AF5F-7F376DC7564D}" presName="negativeSpace" presStyleCnt="0"/>
      <dgm:spPr/>
    </dgm:pt>
    <dgm:pt modelId="{1E93E3AC-338B-4997-8E0E-E71360A71472}" type="pres">
      <dgm:prSet presAssocID="{886A7B42-007D-45DA-AF5F-7F376DC7564D}" presName="childText" presStyleLbl="conFgAcc1" presStyleIdx="0" presStyleCnt="1">
        <dgm:presLayoutVars>
          <dgm:bulletEnabled val="1"/>
        </dgm:presLayoutVars>
      </dgm:prSet>
      <dgm:spPr/>
    </dgm:pt>
  </dgm:ptLst>
  <dgm:cxnLst>
    <dgm:cxn modelId="{65229205-64DC-4DF1-9F8C-7911BF153A9D}" type="presOf" srcId="{C4B6F64F-FF0C-458A-A44A-43F817FBEE40}" destId="{2761089B-5518-4118-B2EA-89F564F78821}" srcOrd="0" destOrd="0" presId="urn:microsoft.com/office/officeart/2005/8/layout/list1"/>
    <dgm:cxn modelId="{FFA18E0C-9060-457B-A206-F6E52B8CEF01}" type="presOf" srcId="{7F2A17E6-AF9B-46E8-823E-1D7AB2D4FBAE}" destId="{1E93E3AC-338B-4997-8E0E-E71360A71472}" srcOrd="0" destOrd="1" presId="urn:microsoft.com/office/officeart/2005/8/layout/list1"/>
    <dgm:cxn modelId="{9473CA40-AD95-45F8-A124-D2C83174C539}" srcId="{C4B6F64F-FF0C-458A-A44A-43F817FBEE40}" destId="{886A7B42-007D-45DA-AF5F-7F376DC7564D}" srcOrd="0" destOrd="0" parTransId="{ADC73185-07ED-4A2F-8B3F-ABA2D15B43AD}" sibTransId="{6E54D115-03AC-4152-A67B-39EE270BB136}"/>
    <dgm:cxn modelId="{30126F5E-B85A-4C84-BFBF-FCF7B593FBBE}" type="presOf" srcId="{E0182377-8F75-4600-83A4-25D72F8849A1}" destId="{1E93E3AC-338B-4997-8E0E-E71360A71472}" srcOrd="0" destOrd="0" presId="urn:microsoft.com/office/officeart/2005/8/layout/list1"/>
    <dgm:cxn modelId="{EB54E28E-6075-4643-8242-61083F1EEF20}" srcId="{886A7B42-007D-45DA-AF5F-7F376DC7564D}" destId="{6FFBDDAE-BB9A-49C7-9E8B-17B6E39E0C9E}" srcOrd="2" destOrd="0" parTransId="{3004A231-1FE6-4BBD-B50F-A08586910CB9}" sibTransId="{038A05A0-06FA-49FC-855D-5593F2B9CEB6}"/>
    <dgm:cxn modelId="{B13B958F-E000-48D6-9110-46E898362156}" srcId="{886A7B42-007D-45DA-AF5F-7F376DC7564D}" destId="{E0182377-8F75-4600-83A4-25D72F8849A1}" srcOrd="0" destOrd="0" parTransId="{B2223F8A-11D3-42D2-9914-AB89D0D078D1}" sibTransId="{C4AE5FBF-479A-403D-94C7-7FC97303E815}"/>
    <dgm:cxn modelId="{FABA7DB8-A186-45C9-B815-DF6D7982730E}" srcId="{886A7B42-007D-45DA-AF5F-7F376DC7564D}" destId="{7F2A17E6-AF9B-46E8-823E-1D7AB2D4FBAE}" srcOrd="1" destOrd="0" parTransId="{E7306612-9163-4196-AADF-5AB9D6B42F18}" sibTransId="{ADDEDCAB-A801-46B2-9622-0C88959E9773}"/>
    <dgm:cxn modelId="{6B306ABD-0358-492D-BFD3-C04BC2D2AA95}" type="presOf" srcId="{886A7B42-007D-45DA-AF5F-7F376DC7564D}" destId="{217D5CFD-1321-4381-AFC7-DC4B75E9D2AC}" srcOrd="1" destOrd="0" presId="urn:microsoft.com/office/officeart/2005/8/layout/list1"/>
    <dgm:cxn modelId="{B43061C6-C49C-42F7-8698-6FCED5122B61}" type="presOf" srcId="{886A7B42-007D-45DA-AF5F-7F376DC7564D}" destId="{AA1636D7-9CED-44A7-A4B9-D43CCE7C7DE6}" srcOrd="0" destOrd="0" presId="urn:microsoft.com/office/officeart/2005/8/layout/list1"/>
    <dgm:cxn modelId="{91BC39CB-3E67-469A-A2DC-0A64261252F8}" type="presOf" srcId="{6FFBDDAE-BB9A-49C7-9E8B-17B6E39E0C9E}" destId="{1E93E3AC-338B-4997-8E0E-E71360A71472}" srcOrd="0" destOrd="2" presId="urn:microsoft.com/office/officeart/2005/8/layout/list1"/>
    <dgm:cxn modelId="{9C3E65A0-8E3A-4D22-A1DA-014384F84CFA}" type="presParOf" srcId="{2761089B-5518-4118-B2EA-89F564F78821}" destId="{94EC991C-0728-4DA5-8AF3-C4837FF709F7}" srcOrd="0" destOrd="0" presId="urn:microsoft.com/office/officeart/2005/8/layout/list1"/>
    <dgm:cxn modelId="{1F52250E-C948-4508-BE9B-79638DE10391}" type="presParOf" srcId="{94EC991C-0728-4DA5-8AF3-C4837FF709F7}" destId="{AA1636D7-9CED-44A7-A4B9-D43CCE7C7DE6}" srcOrd="0" destOrd="0" presId="urn:microsoft.com/office/officeart/2005/8/layout/list1"/>
    <dgm:cxn modelId="{F999E85F-F6BF-4ED2-9919-AACDA8C31C41}" type="presParOf" srcId="{94EC991C-0728-4DA5-8AF3-C4837FF709F7}" destId="{217D5CFD-1321-4381-AFC7-DC4B75E9D2AC}" srcOrd="1" destOrd="0" presId="urn:microsoft.com/office/officeart/2005/8/layout/list1"/>
    <dgm:cxn modelId="{3C3DDF4D-CC59-4056-B1A8-F0307F807793}" type="presParOf" srcId="{2761089B-5518-4118-B2EA-89F564F78821}" destId="{B9FB1BDF-D3A0-472C-8CE6-0A637E250797}" srcOrd="1" destOrd="0" presId="urn:microsoft.com/office/officeart/2005/8/layout/list1"/>
    <dgm:cxn modelId="{33AC1E92-F0BD-49F3-B3B9-E7AA6B50C236}" type="presParOf" srcId="{2761089B-5518-4118-B2EA-89F564F78821}" destId="{1E93E3AC-338B-4997-8E0E-E71360A71472}" srcOrd="2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C4B6F64F-FF0C-458A-A44A-43F817FBEE40}" type="doc">
      <dgm:prSet loTypeId="urn:microsoft.com/office/officeart/2005/8/layout/list1" loCatId="list" qsTypeId="urn:microsoft.com/office/officeart/2005/8/quickstyle/3d2" qsCatId="3D" csTypeId="urn:microsoft.com/office/officeart/2005/8/colors/accent2_4" csCatId="accent2" phldr="1"/>
      <dgm:spPr/>
      <dgm:t>
        <a:bodyPr/>
        <a:lstStyle/>
        <a:p>
          <a:endParaRPr lang="pl-PL"/>
        </a:p>
      </dgm:t>
    </dgm:pt>
    <dgm:pt modelId="{886A7B42-007D-45DA-AF5F-7F376DC7564D}">
      <dgm:prSet/>
      <dgm:spPr/>
      <dgm:t>
        <a:bodyPr/>
        <a:lstStyle/>
        <a:p>
          <a:r>
            <a:rPr lang="pl-PL"/>
            <a:t>Dalsze doskonalenie determinant potrzeb wydatkowych</a:t>
          </a:r>
          <a:endParaRPr lang="pl-PL" b="1" dirty="0"/>
        </a:p>
      </dgm:t>
    </dgm:pt>
    <dgm:pt modelId="{ADC73185-07ED-4A2F-8B3F-ABA2D15B43AD}" type="parTrans" cxnId="{9473CA40-AD95-45F8-A124-D2C83174C539}">
      <dgm:prSet/>
      <dgm:spPr/>
      <dgm:t>
        <a:bodyPr/>
        <a:lstStyle/>
        <a:p>
          <a:endParaRPr lang="pl-PL"/>
        </a:p>
      </dgm:t>
    </dgm:pt>
    <dgm:pt modelId="{6E54D115-03AC-4152-A67B-39EE270BB136}" type="sibTrans" cxnId="{9473CA40-AD95-45F8-A124-D2C83174C539}">
      <dgm:prSet/>
      <dgm:spPr/>
      <dgm:t>
        <a:bodyPr/>
        <a:lstStyle/>
        <a:p>
          <a:endParaRPr lang="pl-PL"/>
        </a:p>
      </dgm:t>
    </dgm:pt>
    <dgm:pt modelId="{CE3E665E-DEF3-4D8D-A90C-7319259EE668}">
      <dgm:prSet/>
      <dgm:spPr/>
      <dgm:t>
        <a:bodyPr/>
        <a:lstStyle/>
        <a:p>
          <a:pPr>
            <a:buFont typeface="Symbol" panose="05050102010706020507" pitchFamily="18" charset="2"/>
            <a:buChar char=""/>
          </a:pPr>
          <a:r>
            <a:rPr lang="pl-PL"/>
            <a:t>Kontynuacja prac nad ulepszaniem determinant potrzeb wydatkowych.</a:t>
          </a:r>
        </a:p>
      </dgm:t>
    </dgm:pt>
    <dgm:pt modelId="{42537DBF-A710-4F9E-8A1F-8D4B916B847E}" type="parTrans" cxnId="{852DBD36-36A2-486A-BF6D-207B1904398F}">
      <dgm:prSet/>
      <dgm:spPr/>
      <dgm:t>
        <a:bodyPr/>
        <a:lstStyle/>
        <a:p>
          <a:endParaRPr lang="pl-PL"/>
        </a:p>
      </dgm:t>
    </dgm:pt>
    <dgm:pt modelId="{8CEF23AA-A982-4058-B754-D7CEDE6453D6}" type="sibTrans" cxnId="{852DBD36-36A2-486A-BF6D-207B1904398F}">
      <dgm:prSet/>
      <dgm:spPr/>
      <dgm:t>
        <a:bodyPr/>
        <a:lstStyle/>
        <a:p>
          <a:endParaRPr lang="pl-PL"/>
        </a:p>
      </dgm:t>
    </dgm:pt>
    <dgm:pt modelId="{6582BB91-69EE-4738-94E7-76F5B89C3645}">
      <dgm:prSet/>
      <dgm:spPr/>
      <dgm:t>
        <a:bodyPr/>
        <a:lstStyle/>
        <a:p>
          <a:pPr>
            <a:buFont typeface="Symbol" panose="05050102010706020507" pitchFamily="18" charset="2"/>
            <a:buChar char=""/>
          </a:pPr>
          <a:r>
            <a:rPr lang="pl-PL"/>
            <a:t>Zachowanie globalnego poziomu dochodów poszczególnych kategorii JST.</a:t>
          </a:r>
        </a:p>
      </dgm:t>
    </dgm:pt>
    <dgm:pt modelId="{25FFCF0F-F946-42CF-B69F-4E836515B16B}" type="parTrans" cxnId="{D8E43BDB-82F2-4307-9427-60C3F66DBFE9}">
      <dgm:prSet/>
      <dgm:spPr/>
      <dgm:t>
        <a:bodyPr/>
        <a:lstStyle/>
        <a:p>
          <a:endParaRPr lang="pl-PL"/>
        </a:p>
      </dgm:t>
    </dgm:pt>
    <dgm:pt modelId="{CABCAB77-EFBF-4CB8-BB61-CC9CA1A49534}" type="sibTrans" cxnId="{D8E43BDB-82F2-4307-9427-60C3F66DBFE9}">
      <dgm:prSet/>
      <dgm:spPr/>
      <dgm:t>
        <a:bodyPr/>
        <a:lstStyle/>
        <a:p>
          <a:endParaRPr lang="pl-PL"/>
        </a:p>
      </dgm:t>
    </dgm:pt>
    <dgm:pt modelId="{3AA9E755-74B4-47F5-A98D-C6630C9C3E81}">
      <dgm:prSet/>
      <dgm:spPr/>
      <dgm:t>
        <a:bodyPr/>
        <a:lstStyle/>
        <a:p>
          <a:pPr>
            <a:buFont typeface="Symbol" panose="05050102010706020507" pitchFamily="18" charset="2"/>
            <a:buChar char=""/>
          </a:pPr>
          <a:r>
            <a:rPr lang="pl-PL"/>
            <a:t>Wspólne uzgodnienia i konsultacje ze stroną samorządową.</a:t>
          </a:r>
        </a:p>
      </dgm:t>
    </dgm:pt>
    <dgm:pt modelId="{BAF1DE2A-4F72-4396-A48B-58A200ACCEDA}" type="parTrans" cxnId="{3B4509D8-CB73-409E-B865-73DD3199A75B}">
      <dgm:prSet/>
      <dgm:spPr/>
      <dgm:t>
        <a:bodyPr/>
        <a:lstStyle/>
        <a:p>
          <a:endParaRPr lang="pl-PL"/>
        </a:p>
      </dgm:t>
    </dgm:pt>
    <dgm:pt modelId="{46F3DC14-D165-4E7F-A9A4-A4E577EBAFB6}" type="sibTrans" cxnId="{3B4509D8-CB73-409E-B865-73DD3199A75B}">
      <dgm:prSet/>
      <dgm:spPr/>
      <dgm:t>
        <a:bodyPr/>
        <a:lstStyle/>
        <a:p>
          <a:endParaRPr lang="pl-PL"/>
        </a:p>
      </dgm:t>
    </dgm:pt>
    <dgm:pt modelId="{2761089B-5518-4118-B2EA-89F564F78821}" type="pres">
      <dgm:prSet presAssocID="{C4B6F64F-FF0C-458A-A44A-43F817FBEE40}" presName="linear" presStyleCnt="0">
        <dgm:presLayoutVars>
          <dgm:dir/>
          <dgm:animLvl val="lvl"/>
          <dgm:resizeHandles val="exact"/>
        </dgm:presLayoutVars>
      </dgm:prSet>
      <dgm:spPr/>
    </dgm:pt>
    <dgm:pt modelId="{94EC991C-0728-4DA5-8AF3-C4837FF709F7}" type="pres">
      <dgm:prSet presAssocID="{886A7B42-007D-45DA-AF5F-7F376DC7564D}" presName="parentLin" presStyleCnt="0"/>
      <dgm:spPr/>
    </dgm:pt>
    <dgm:pt modelId="{AA1636D7-9CED-44A7-A4B9-D43CCE7C7DE6}" type="pres">
      <dgm:prSet presAssocID="{886A7B42-007D-45DA-AF5F-7F376DC7564D}" presName="parentLeftMargin" presStyleLbl="node1" presStyleIdx="0" presStyleCnt="1"/>
      <dgm:spPr/>
    </dgm:pt>
    <dgm:pt modelId="{217D5CFD-1321-4381-AFC7-DC4B75E9D2AC}" type="pres">
      <dgm:prSet presAssocID="{886A7B42-007D-45DA-AF5F-7F376DC7564D}" presName="parentText" presStyleLbl="node1" presStyleIdx="0" presStyleCnt="1">
        <dgm:presLayoutVars>
          <dgm:chMax val="0"/>
          <dgm:bulletEnabled val="1"/>
        </dgm:presLayoutVars>
      </dgm:prSet>
      <dgm:spPr/>
    </dgm:pt>
    <dgm:pt modelId="{B9FB1BDF-D3A0-472C-8CE6-0A637E250797}" type="pres">
      <dgm:prSet presAssocID="{886A7B42-007D-45DA-AF5F-7F376DC7564D}" presName="negativeSpace" presStyleCnt="0"/>
      <dgm:spPr/>
    </dgm:pt>
    <dgm:pt modelId="{1E93E3AC-338B-4997-8E0E-E71360A71472}" type="pres">
      <dgm:prSet presAssocID="{886A7B42-007D-45DA-AF5F-7F376DC7564D}" presName="childText" presStyleLbl="conFgAcc1" presStyleIdx="0" presStyleCnt="1">
        <dgm:presLayoutVars>
          <dgm:bulletEnabled val="1"/>
        </dgm:presLayoutVars>
      </dgm:prSet>
      <dgm:spPr/>
    </dgm:pt>
  </dgm:ptLst>
  <dgm:cxnLst>
    <dgm:cxn modelId="{65229205-64DC-4DF1-9F8C-7911BF153A9D}" type="presOf" srcId="{C4B6F64F-FF0C-458A-A44A-43F817FBEE40}" destId="{2761089B-5518-4118-B2EA-89F564F78821}" srcOrd="0" destOrd="0" presId="urn:microsoft.com/office/officeart/2005/8/layout/list1"/>
    <dgm:cxn modelId="{852DBD36-36A2-486A-BF6D-207B1904398F}" srcId="{886A7B42-007D-45DA-AF5F-7F376DC7564D}" destId="{CE3E665E-DEF3-4D8D-A90C-7319259EE668}" srcOrd="0" destOrd="0" parTransId="{42537DBF-A710-4F9E-8A1F-8D4B916B847E}" sibTransId="{8CEF23AA-A982-4058-B754-D7CEDE6453D6}"/>
    <dgm:cxn modelId="{9473CA40-AD95-45F8-A124-D2C83174C539}" srcId="{C4B6F64F-FF0C-458A-A44A-43F817FBEE40}" destId="{886A7B42-007D-45DA-AF5F-7F376DC7564D}" srcOrd="0" destOrd="0" parTransId="{ADC73185-07ED-4A2F-8B3F-ABA2D15B43AD}" sibTransId="{6E54D115-03AC-4152-A67B-39EE270BB136}"/>
    <dgm:cxn modelId="{6B306ABD-0358-492D-BFD3-C04BC2D2AA95}" type="presOf" srcId="{886A7B42-007D-45DA-AF5F-7F376DC7564D}" destId="{217D5CFD-1321-4381-AFC7-DC4B75E9D2AC}" srcOrd="1" destOrd="0" presId="urn:microsoft.com/office/officeart/2005/8/layout/list1"/>
    <dgm:cxn modelId="{B43061C6-C49C-42F7-8698-6FCED5122B61}" type="presOf" srcId="{886A7B42-007D-45DA-AF5F-7F376DC7564D}" destId="{AA1636D7-9CED-44A7-A4B9-D43CCE7C7DE6}" srcOrd="0" destOrd="0" presId="urn:microsoft.com/office/officeart/2005/8/layout/list1"/>
    <dgm:cxn modelId="{A8B9CACA-8CBB-4772-91B8-6FF288698EE4}" type="presOf" srcId="{3AA9E755-74B4-47F5-A98D-C6630C9C3E81}" destId="{1E93E3AC-338B-4997-8E0E-E71360A71472}" srcOrd="0" destOrd="2" presId="urn:microsoft.com/office/officeart/2005/8/layout/list1"/>
    <dgm:cxn modelId="{3B4509D8-CB73-409E-B865-73DD3199A75B}" srcId="{886A7B42-007D-45DA-AF5F-7F376DC7564D}" destId="{3AA9E755-74B4-47F5-A98D-C6630C9C3E81}" srcOrd="2" destOrd="0" parTransId="{BAF1DE2A-4F72-4396-A48B-58A200ACCEDA}" sibTransId="{46F3DC14-D165-4E7F-A9A4-A4E577EBAFB6}"/>
    <dgm:cxn modelId="{D8E43BDB-82F2-4307-9427-60C3F66DBFE9}" srcId="{886A7B42-007D-45DA-AF5F-7F376DC7564D}" destId="{6582BB91-69EE-4738-94E7-76F5B89C3645}" srcOrd="1" destOrd="0" parTransId="{25FFCF0F-F946-42CF-B69F-4E836515B16B}" sibTransId="{CABCAB77-EFBF-4CB8-BB61-CC9CA1A49534}"/>
    <dgm:cxn modelId="{65F769E6-992E-46F0-B242-C2D266538551}" type="presOf" srcId="{6582BB91-69EE-4738-94E7-76F5B89C3645}" destId="{1E93E3AC-338B-4997-8E0E-E71360A71472}" srcOrd="0" destOrd="1" presId="urn:microsoft.com/office/officeart/2005/8/layout/list1"/>
    <dgm:cxn modelId="{18382CF6-D7C5-4FE0-B4F5-95FC3CBD7E94}" type="presOf" srcId="{CE3E665E-DEF3-4D8D-A90C-7319259EE668}" destId="{1E93E3AC-338B-4997-8E0E-E71360A71472}" srcOrd="0" destOrd="0" presId="urn:microsoft.com/office/officeart/2005/8/layout/list1"/>
    <dgm:cxn modelId="{9C3E65A0-8E3A-4D22-A1DA-014384F84CFA}" type="presParOf" srcId="{2761089B-5518-4118-B2EA-89F564F78821}" destId="{94EC991C-0728-4DA5-8AF3-C4837FF709F7}" srcOrd="0" destOrd="0" presId="urn:microsoft.com/office/officeart/2005/8/layout/list1"/>
    <dgm:cxn modelId="{1F52250E-C948-4508-BE9B-79638DE10391}" type="presParOf" srcId="{94EC991C-0728-4DA5-8AF3-C4837FF709F7}" destId="{AA1636D7-9CED-44A7-A4B9-D43CCE7C7DE6}" srcOrd="0" destOrd="0" presId="urn:microsoft.com/office/officeart/2005/8/layout/list1"/>
    <dgm:cxn modelId="{F999E85F-F6BF-4ED2-9919-AACDA8C31C41}" type="presParOf" srcId="{94EC991C-0728-4DA5-8AF3-C4837FF709F7}" destId="{217D5CFD-1321-4381-AFC7-DC4B75E9D2AC}" srcOrd="1" destOrd="0" presId="urn:microsoft.com/office/officeart/2005/8/layout/list1"/>
    <dgm:cxn modelId="{3C3DDF4D-CC59-4056-B1A8-F0307F807793}" type="presParOf" srcId="{2761089B-5518-4118-B2EA-89F564F78821}" destId="{B9FB1BDF-D3A0-472C-8CE6-0A637E250797}" srcOrd="1" destOrd="0" presId="urn:microsoft.com/office/officeart/2005/8/layout/list1"/>
    <dgm:cxn modelId="{33AC1E92-F0BD-49F3-B3B9-E7AA6B50C236}" type="presParOf" srcId="{2761089B-5518-4118-B2EA-89F564F78821}" destId="{1E93E3AC-338B-4997-8E0E-E71360A71472}" srcOrd="2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C4B6F64F-FF0C-458A-A44A-43F817FBEE40}" type="doc">
      <dgm:prSet loTypeId="urn:microsoft.com/office/officeart/2005/8/layout/list1" loCatId="list" qsTypeId="urn:microsoft.com/office/officeart/2005/8/quickstyle/3d2" qsCatId="3D" csTypeId="urn:microsoft.com/office/officeart/2005/8/colors/accent1_4" csCatId="accent1" phldr="1"/>
      <dgm:spPr/>
      <dgm:t>
        <a:bodyPr/>
        <a:lstStyle/>
        <a:p>
          <a:endParaRPr lang="pl-PL"/>
        </a:p>
      </dgm:t>
    </dgm:pt>
    <dgm:pt modelId="{886A7B42-007D-45DA-AF5F-7F376DC7564D}">
      <dgm:prSet/>
      <dgm:spPr/>
      <dgm:t>
        <a:bodyPr/>
        <a:lstStyle/>
        <a:p>
          <a:r>
            <a:rPr lang="pl-PL"/>
            <a:t>Poprawa jakości danych wykorzystywanych w systemie</a:t>
          </a:r>
          <a:endParaRPr lang="pl-PL" b="1" dirty="0"/>
        </a:p>
      </dgm:t>
    </dgm:pt>
    <dgm:pt modelId="{ADC73185-07ED-4A2F-8B3F-ABA2D15B43AD}" type="parTrans" cxnId="{9473CA40-AD95-45F8-A124-D2C83174C539}">
      <dgm:prSet/>
      <dgm:spPr/>
      <dgm:t>
        <a:bodyPr/>
        <a:lstStyle/>
        <a:p>
          <a:endParaRPr lang="pl-PL"/>
        </a:p>
      </dgm:t>
    </dgm:pt>
    <dgm:pt modelId="{6E54D115-03AC-4152-A67B-39EE270BB136}" type="sibTrans" cxnId="{9473CA40-AD95-45F8-A124-D2C83174C539}">
      <dgm:prSet/>
      <dgm:spPr/>
      <dgm:t>
        <a:bodyPr/>
        <a:lstStyle/>
        <a:p>
          <a:endParaRPr lang="pl-PL"/>
        </a:p>
      </dgm:t>
    </dgm:pt>
    <dgm:pt modelId="{A87BAF32-7EDE-48F5-9B52-C3556D9821C8}">
      <dgm:prSet/>
      <dgm:spPr/>
      <dgm:t>
        <a:bodyPr/>
        <a:lstStyle/>
        <a:p>
          <a:pPr>
            <a:buFont typeface="Symbol" panose="05050102010706020507" pitchFamily="18" charset="2"/>
            <a:buChar char=""/>
          </a:pPr>
          <a:r>
            <a:rPr lang="pl-PL"/>
            <a:t>Wzmocnienie jakości danych przekazywanych przez JST do GUS.</a:t>
          </a:r>
        </a:p>
      </dgm:t>
    </dgm:pt>
    <dgm:pt modelId="{360F85F1-71EC-497B-85CD-7366A81E2C64}" type="parTrans" cxnId="{1D6842DE-0D0B-48DF-8A13-0BC2F42695CB}">
      <dgm:prSet/>
      <dgm:spPr/>
      <dgm:t>
        <a:bodyPr/>
        <a:lstStyle/>
        <a:p>
          <a:endParaRPr lang="pl-PL"/>
        </a:p>
      </dgm:t>
    </dgm:pt>
    <dgm:pt modelId="{18BF291C-E267-475B-AD45-375A0755B28C}" type="sibTrans" cxnId="{1D6842DE-0D0B-48DF-8A13-0BC2F42695CB}">
      <dgm:prSet/>
      <dgm:spPr/>
      <dgm:t>
        <a:bodyPr/>
        <a:lstStyle/>
        <a:p>
          <a:endParaRPr lang="pl-PL"/>
        </a:p>
      </dgm:t>
    </dgm:pt>
    <dgm:pt modelId="{4033B9B6-2A61-4C99-85D1-FD0ABEB86B44}">
      <dgm:prSet/>
      <dgm:spPr/>
      <dgm:t>
        <a:bodyPr/>
        <a:lstStyle/>
        <a:p>
          <a:pPr>
            <a:buFont typeface="Symbol" panose="05050102010706020507" pitchFamily="18" charset="2"/>
            <a:buChar char=""/>
          </a:pPr>
          <a:r>
            <a:rPr lang="pl-PL"/>
            <a:t>Ograniczenie wpływu błędnych danych na podział środków.</a:t>
          </a:r>
        </a:p>
      </dgm:t>
    </dgm:pt>
    <dgm:pt modelId="{66C4DE70-8EB6-4E45-9D80-38FAAAE67E60}" type="parTrans" cxnId="{81CFB41B-37F1-4DE8-B4DA-5740693E2BE5}">
      <dgm:prSet/>
      <dgm:spPr/>
      <dgm:t>
        <a:bodyPr/>
        <a:lstStyle/>
        <a:p>
          <a:endParaRPr lang="pl-PL"/>
        </a:p>
      </dgm:t>
    </dgm:pt>
    <dgm:pt modelId="{B03344D3-F11D-4602-BF28-E3A09EF73B7F}" type="sibTrans" cxnId="{81CFB41B-37F1-4DE8-B4DA-5740693E2BE5}">
      <dgm:prSet/>
      <dgm:spPr/>
      <dgm:t>
        <a:bodyPr/>
        <a:lstStyle/>
        <a:p>
          <a:endParaRPr lang="pl-PL"/>
        </a:p>
      </dgm:t>
    </dgm:pt>
    <dgm:pt modelId="{71D4EDC9-1064-49E5-AAAE-8C5036FDA750}">
      <dgm:prSet/>
      <dgm:spPr/>
      <dgm:t>
        <a:bodyPr/>
        <a:lstStyle/>
        <a:p>
          <a:pPr>
            <a:buFont typeface="Symbol" panose="05050102010706020507" pitchFamily="18" charset="2"/>
            <a:buChar char=""/>
          </a:pPr>
          <a:r>
            <a:rPr lang="pl-PL"/>
            <a:t>Wyłączenie z podziału rezerwy JST przekazujących nieprawidłowe dane potwierdzone w kontrolach.</a:t>
          </a:r>
        </a:p>
      </dgm:t>
    </dgm:pt>
    <dgm:pt modelId="{8D214DB8-CEEE-46F1-A86F-0FDEE89C3E88}" type="parTrans" cxnId="{C0E94EE0-A1C5-4266-BCA1-19316C2A44B8}">
      <dgm:prSet/>
      <dgm:spPr/>
      <dgm:t>
        <a:bodyPr/>
        <a:lstStyle/>
        <a:p>
          <a:endParaRPr lang="pl-PL"/>
        </a:p>
      </dgm:t>
    </dgm:pt>
    <dgm:pt modelId="{E6CC1276-A23D-4430-9ADB-2C98DE18E21B}" type="sibTrans" cxnId="{C0E94EE0-A1C5-4266-BCA1-19316C2A44B8}">
      <dgm:prSet/>
      <dgm:spPr/>
      <dgm:t>
        <a:bodyPr/>
        <a:lstStyle/>
        <a:p>
          <a:endParaRPr lang="pl-PL"/>
        </a:p>
      </dgm:t>
    </dgm:pt>
    <dgm:pt modelId="{2761089B-5518-4118-B2EA-89F564F78821}" type="pres">
      <dgm:prSet presAssocID="{C4B6F64F-FF0C-458A-A44A-43F817FBEE40}" presName="linear" presStyleCnt="0">
        <dgm:presLayoutVars>
          <dgm:dir/>
          <dgm:animLvl val="lvl"/>
          <dgm:resizeHandles val="exact"/>
        </dgm:presLayoutVars>
      </dgm:prSet>
      <dgm:spPr/>
    </dgm:pt>
    <dgm:pt modelId="{94EC991C-0728-4DA5-8AF3-C4837FF709F7}" type="pres">
      <dgm:prSet presAssocID="{886A7B42-007D-45DA-AF5F-7F376DC7564D}" presName="parentLin" presStyleCnt="0"/>
      <dgm:spPr/>
    </dgm:pt>
    <dgm:pt modelId="{AA1636D7-9CED-44A7-A4B9-D43CCE7C7DE6}" type="pres">
      <dgm:prSet presAssocID="{886A7B42-007D-45DA-AF5F-7F376DC7564D}" presName="parentLeftMargin" presStyleLbl="node1" presStyleIdx="0" presStyleCnt="1"/>
      <dgm:spPr/>
    </dgm:pt>
    <dgm:pt modelId="{217D5CFD-1321-4381-AFC7-DC4B75E9D2AC}" type="pres">
      <dgm:prSet presAssocID="{886A7B42-007D-45DA-AF5F-7F376DC7564D}" presName="parentText" presStyleLbl="node1" presStyleIdx="0" presStyleCnt="1">
        <dgm:presLayoutVars>
          <dgm:chMax val="0"/>
          <dgm:bulletEnabled val="1"/>
        </dgm:presLayoutVars>
      </dgm:prSet>
      <dgm:spPr/>
    </dgm:pt>
    <dgm:pt modelId="{B9FB1BDF-D3A0-472C-8CE6-0A637E250797}" type="pres">
      <dgm:prSet presAssocID="{886A7B42-007D-45DA-AF5F-7F376DC7564D}" presName="negativeSpace" presStyleCnt="0"/>
      <dgm:spPr/>
    </dgm:pt>
    <dgm:pt modelId="{1E93E3AC-338B-4997-8E0E-E71360A71472}" type="pres">
      <dgm:prSet presAssocID="{886A7B42-007D-45DA-AF5F-7F376DC7564D}" presName="childText" presStyleLbl="conFgAcc1" presStyleIdx="0" presStyleCnt="1">
        <dgm:presLayoutVars>
          <dgm:bulletEnabled val="1"/>
        </dgm:presLayoutVars>
      </dgm:prSet>
      <dgm:spPr/>
    </dgm:pt>
  </dgm:ptLst>
  <dgm:cxnLst>
    <dgm:cxn modelId="{65229205-64DC-4DF1-9F8C-7911BF153A9D}" type="presOf" srcId="{C4B6F64F-FF0C-458A-A44A-43F817FBEE40}" destId="{2761089B-5518-4118-B2EA-89F564F78821}" srcOrd="0" destOrd="0" presId="urn:microsoft.com/office/officeart/2005/8/layout/list1"/>
    <dgm:cxn modelId="{81CFB41B-37F1-4DE8-B4DA-5740693E2BE5}" srcId="{886A7B42-007D-45DA-AF5F-7F376DC7564D}" destId="{4033B9B6-2A61-4C99-85D1-FD0ABEB86B44}" srcOrd="1" destOrd="0" parTransId="{66C4DE70-8EB6-4E45-9D80-38FAAAE67E60}" sibTransId="{B03344D3-F11D-4602-BF28-E3A09EF73B7F}"/>
    <dgm:cxn modelId="{F3433F30-AEFA-4452-AC22-EC8F6005E684}" type="presOf" srcId="{4033B9B6-2A61-4C99-85D1-FD0ABEB86B44}" destId="{1E93E3AC-338B-4997-8E0E-E71360A71472}" srcOrd="0" destOrd="1" presId="urn:microsoft.com/office/officeart/2005/8/layout/list1"/>
    <dgm:cxn modelId="{D685B730-0436-4ED2-9605-03B760A76382}" type="presOf" srcId="{A87BAF32-7EDE-48F5-9B52-C3556D9821C8}" destId="{1E93E3AC-338B-4997-8E0E-E71360A71472}" srcOrd="0" destOrd="0" presId="urn:microsoft.com/office/officeart/2005/8/layout/list1"/>
    <dgm:cxn modelId="{9473CA40-AD95-45F8-A124-D2C83174C539}" srcId="{C4B6F64F-FF0C-458A-A44A-43F817FBEE40}" destId="{886A7B42-007D-45DA-AF5F-7F376DC7564D}" srcOrd="0" destOrd="0" parTransId="{ADC73185-07ED-4A2F-8B3F-ABA2D15B43AD}" sibTransId="{6E54D115-03AC-4152-A67B-39EE270BB136}"/>
    <dgm:cxn modelId="{6B306ABD-0358-492D-BFD3-C04BC2D2AA95}" type="presOf" srcId="{886A7B42-007D-45DA-AF5F-7F376DC7564D}" destId="{217D5CFD-1321-4381-AFC7-DC4B75E9D2AC}" srcOrd="1" destOrd="0" presId="urn:microsoft.com/office/officeart/2005/8/layout/list1"/>
    <dgm:cxn modelId="{B43061C6-C49C-42F7-8698-6FCED5122B61}" type="presOf" srcId="{886A7B42-007D-45DA-AF5F-7F376DC7564D}" destId="{AA1636D7-9CED-44A7-A4B9-D43CCE7C7DE6}" srcOrd="0" destOrd="0" presId="urn:microsoft.com/office/officeart/2005/8/layout/list1"/>
    <dgm:cxn modelId="{1D6842DE-0D0B-48DF-8A13-0BC2F42695CB}" srcId="{886A7B42-007D-45DA-AF5F-7F376DC7564D}" destId="{A87BAF32-7EDE-48F5-9B52-C3556D9821C8}" srcOrd="0" destOrd="0" parTransId="{360F85F1-71EC-497B-85CD-7366A81E2C64}" sibTransId="{18BF291C-E267-475B-AD45-375A0755B28C}"/>
    <dgm:cxn modelId="{C0E94EE0-A1C5-4266-BCA1-19316C2A44B8}" srcId="{886A7B42-007D-45DA-AF5F-7F376DC7564D}" destId="{71D4EDC9-1064-49E5-AAAE-8C5036FDA750}" srcOrd="2" destOrd="0" parTransId="{8D214DB8-CEEE-46F1-A86F-0FDEE89C3E88}" sibTransId="{E6CC1276-A23D-4430-9ADB-2C98DE18E21B}"/>
    <dgm:cxn modelId="{FE42FEF9-203C-4F8F-96D8-C527954C846E}" type="presOf" srcId="{71D4EDC9-1064-49E5-AAAE-8C5036FDA750}" destId="{1E93E3AC-338B-4997-8E0E-E71360A71472}" srcOrd="0" destOrd="2" presId="urn:microsoft.com/office/officeart/2005/8/layout/list1"/>
    <dgm:cxn modelId="{9C3E65A0-8E3A-4D22-A1DA-014384F84CFA}" type="presParOf" srcId="{2761089B-5518-4118-B2EA-89F564F78821}" destId="{94EC991C-0728-4DA5-8AF3-C4837FF709F7}" srcOrd="0" destOrd="0" presId="urn:microsoft.com/office/officeart/2005/8/layout/list1"/>
    <dgm:cxn modelId="{1F52250E-C948-4508-BE9B-79638DE10391}" type="presParOf" srcId="{94EC991C-0728-4DA5-8AF3-C4837FF709F7}" destId="{AA1636D7-9CED-44A7-A4B9-D43CCE7C7DE6}" srcOrd="0" destOrd="0" presId="urn:microsoft.com/office/officeart/2005/8/layout/list1"/>
    <dgm:cxn modelId="{F999E85F-F6BF-4ED2-9919-AACDA8C31C41}" type="presParOf" srcId="{94EC991C-0728-4DA5-8AF3-C4837FF709F7}" destId="{217D5CFD-1321-4381-AFC7-DC4B75E9D2AC}" srcOrd="1" destOrd="0" presId="urn:microsoft.com/office/officeart/2005/8/layout/list1"/>
    <dgm:cxn modelId="{3C3DDF4D-CC59-4056-B1A8-F0307F807793}" type="presParOf" srcId="{2761089B-5518-4118-B2EA-89F564F78821}" destId="{B9FB1BDF-D3A0-472C-8CE6-0A637E250797}" srcOrd="1" destOrd="0" presId="urn:microsoft.com/office/officeart/2005/8/layout/list1"/>
    <dgm:cxn modelId="{33AC1E92-F0BD-49F3-B3B9-E7AA6B50C236}" type="presParOf" srcId="{2761089B-5518-4118-B2EA-89F564F78821}" destId="{1E93E3AC-338B-4997-8E0E-E71360A71472}" srcOrd="2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5.xml><?xml version="1.0" encoding="utf-8"?>
<dgm:dataModel xmlns:dgm="http://schemas.openxmlformats.org/drawingml/2006/diagram" xmlns:a="http://schemas.openxmlformats.org/drawingml/2006/main">
  <dgm:ptLst>
    <dgm:pt modelId="{C4B6F64F-FF0C-458A-A44A-43F817FBEE40}" type="doc">
      <dgm:prSet loTypeId="urn:microsoft.com/office/officeart/2005/8/layout/list1" loCatId="list" qsTypeId="urn:microsoft.com/office/officeart/2005/8/quickstyle/3d2" qsCatId="3D" csTypeId="urn:microsoft.com/office/officeart/2005/8/colors/colorful2" csCatId="colorful" phldr="1"/>
      <dgm:spPr/>
      <dgm:t>
        <a:bodyPr/>
        <a:lstStyle/>
        <a:p>
          <a:endParaRPr lang="pl-PL"/>
        </a:p>
      </dgm:t>
    </dgm:pt>
    <dgm:pt modelId="{886A7B42-007D-45DA-AF5F-7F376DC7564D}">
      <dgm:prSet/>
      <dgm:spPr/>
      <dgm:t>
        <a:bodyPr/>
        <a:lstStyle/>
        <a:p>
          <a:r>
            <a:rPr lang="pl-PL"/>
            <a:t>Rola zamożności JST w podziale potrzeb oświatowych</a:t>
          </a:r>
          <a:endParaRPr lang="pl-PL" b="1" dirty="0"/>
        </a:p>
      </dgm:t>
    </dgm:pt>
    <dgm:pt modelId="{ADC73185-07ED-4A2F-8B3F-ABA2D15B43AD}" type="parTrans" cxnId="{9473CA40-AD95-45F8-A124-D2C83174C539}">
      <dgm:prSet/>
      <dgm:spPr/>
      <dgm:t>
        <a:bodyPr/>
        <a:lstStyle/>
        <a:p>
          <a:endParaRPr lang="pl-PL"/>
        </a:p>
      </dgm:t>
    </dgm:pt>
    <dgm:pt modelId="{6E54D115-03AC-4152-A67B-39EE270BB136}" type="sibTrans" cxnId="{9473CA40-AD95-45F8-A124-D2C83174C539}">
      <dgm:prSet/>
      <dgm:spPr/>
      <dgm:t>
        <a:bodyPr/>
        <a:lstStyle/>
        <a:p>
          <a:endParaRPr lang="pl-PL"/>
        </a:p>
      </dgm:t>
    </dgm:pt>
    <dgm:pt modelId="{5756EAAC-A636-4BC7-A17C-D10FF02E0134}">
      <dgm:prSet/>
      <dgm:spPr/>
      <dgm:t>
        <a:bodyPr/>
        <a:lstStyle/>
        <a:p>
          <a:pPr>
            <a:buFont typeface="Symbol" panose="05050102010706020507" pitchFamily="18" charset="2"/>
            <a:buChar char=""/>
          </a:pPr>
          <a:r>
            <a:rPr lang="pl-PL"/>
            <a:t>Analiza zasadności uwzględniania zamożności JST w mechanizmie podziału środków oświatowych.</a:t>
          </a:r>
        </a:p>
      </dgm:t>
    </dgm:pt>
    <dgm:pt modelId="{A2BEF640-5DA2-4E46-AE40-A4D9DCD6AE3E}" type="parTrans" cxnId="{6CDFEA13-319F-4C51-8975-0E0B07209CD3}">
      <dgm:prSet/>
      <dgm:spPr/>
      <dgm:t>
        <a:bodyPr/>
        <a:lstStyle/>
        <a:p>
          <a:endParaRPr lang="pl-PL"/>
        </a:p>
      </dgm:t>
    </dgm:pt>
    <dgm:pt modelId="{3C8FE467-92DA-417D-A2F1-5DB09334E7A2}" type="sibTrans" cxnId="{6CDFEA13-319F-4C51-8975-0E0B07209CD3}">
      <dgm:prSet/>
      <dgm:spPr/>
      <dgm:t>
        <a:bodyPr/>
        <a:lstStyle/>
        <a:p>
          <a:endParaRPr lang="pl-PL"/>
        </a:p>
      </dgm:t>
    </dgm:pt>
    <dgm:pt modelId="{2761089B-5518-4118-B2EA-89F564F78821}" type="pres">
      <dgm:prSet presAssocID="{C4B6F64F-FF0C-458A-A44A-43F817FBEE40}" presName="linear" presStyleCnt="0">
        <dgm:presLayoutVars>
          <dgm:dir/>
          <dgm:animLvl val="lvl"/>
          <dgm:resizeHandles val="exact"/>
        </dgm:presLayoutVars>
      </dgm:prSet>
      <dgm:spPr/>
    </dgm:pt>
    <dgm:pt modelId="{94EC991C-0728-4DA5-8AF3-C4837FF709F7}" type="pres">
      <dgm:prSet presAssocID="{886A7B42-007D-45DA-AF5F-7F376DC7564D}" presName="parentLin" presStyleCnt="0"/>
      <dgm:spPr/>
    </dgm:pt>
    <dgm:pt modelId="{AA1636D7-9CED-44A7-A4B9-D43CCE7C7DE6}" type="pres">
      <dgm:prSet presAssocID="{886A7B42-007D-45DA-AF5F-7F376DC7564D}" presName="parentLeftMargin" presStyleLbl="node1" presStyleIdx="0" presStyleCnt="1"/>
      <dgm:spPr/>
    </dgm:pt>
    <dgm:pt modelId="{217D5CFD-1321-4381-AFC7-DC4B75E9D2AC}" type="pres">
      <dgm:prSet presAssocID="{886A7B42-007D-45DA-AF5F-7F376DC7564D}" presName="parentText" presStyleLbl="node1" presStyleIdx="0" presStyleCnt="1">
        <dgm:presLayoutVars>
          <dgm:chMax val="0"/>
          <dgm:bulletEnabled val="1"/>
        </dgm:presLayoutVars>
      </dgm:prSet>
      <dgm:spPr/>
    </dgm:pt>
    <dgm:pt modelId="{B9FB1BDF-D3A0-472C-8CE6-0A637E250797}" type="pres">
      <dgm:prSet presAssocID="{886A7B42-007D-45DA-AF5F-7F376DC7564D}" presName="negativeSpace" presStyleCnt="0"/>
      <dgm:spPr/>
    </dgm:pt>
    <dgm:pt modelId="{1E93E3AC-338B-4997-8E0E-E71360A71472}" type="pres">
      <dgm:prSet presAssocID="{886A7B42-007D-45DA-AF5F-7F376DC7564D}" presName="childText" presStyleLbl="conFgAcc1" presStyleIdx="0" presStyleCnt="1">
        <dgm:presLayoutVars>
          <dgm:bulletEnabled val="1"/>
        </dgm:presLayoutVars>
      </dgm:prSet>
      <dgm:spPr/>
    </dgm:pt>
  </dgm:ptLst>
  <dgm:cxnLst>
    <dgm:cxn modelId="{65229205-64DC-4DF1-9F8C-7911BF153A9D}" type="presOf" srcId="{C4B6F64F-FF0C-458A-A44A-43F817FBEE40}" destId="{2761089B-5518-4118-B2EA-89F564F78821}" srcOrd="0" destOrd="0" presId="urn:microsoft.com/office/officeart/2005/8/layout/list1"/>
    <dgm:cxn modelId="{6CDFEA13-319F-4C51-8975-0E0B07209CD3}" srcId="{886A7B42-007D-45DA-AF5F-7F376DC7564D}" destId="{5756EAAC-A636-4BC7-A17C-D10FF02E0134}" srcOrd="0" destOrd="0" parTransId="{A2BEF640-5DA2-4E46-AE40-A4D9DCD6AE3E}" sibTransId="{3C8FE467-92DA-417D-A2F1-5DB09334E7A2}"/>
    <dgm:cxn modelId="{9473CA40-AD95-45F8-A124-D2C83174C539}" srcId="{C4B6F64F-FF0C-458A-A44A-43F817FBEE40}" destId="{886A7B42-007D-45DA-AF5F-7F376DC7564D}" srcOrd="0" destOrd="0" parTransId="{ADC73185-07ED-4A2F-8B3F-ABA2D15B43AD}" sibTransId="{6E54D115-03AC-4152-A67B-39EE270BB136}"/>
    <dgm:cxn modelId="{6B306ABD-0358-492D-BFD3-C04BC2D2AA95}" type="presOf" srcId="{886A7B42-007D-45DA-AF5F-7F376DC7564D}" destId="{217D5CFD-1321-4381-AFC7-DC4B75E9D2AC}" srcOrd="1" destOrd="0" presId="urn:microsoft.com/office/officeart/2005/8/layout/list1"/>
    <dgm:cxn modelId="{A12334BF-4516-4CB7-BF17-BC9013012C06}" type="presOf" srcId="{5756EAAC-A636-4BC7-A17C-D10FF02E0134}" destId="{1E93E3AC-338B-4997-8E0E-E71360A71472}" srcOrd="0" destOrd="0" presId="urn:microsoft.com/office/officeart/2005/8/layout/list1"/>
    <dgm:cxn modelId="{B43061C6-C49C-42F7-8698-6FCED5122B61}" type="presOf" srcId="{886A7B42-007D-45DA-AF5F-7F376DC7564D}" destId="{AA1636D7-9CED-44A7-A4B9-D43CCE7C7DE6}" srcOrd="0" destOrd="0" presId="urn:microsoft.com/office/officeart/2005/8/layout/list1"/>
    <dgm:cxn modelId="{9C3E65A0-8E3A-4D22-A1DA-014384F84CFA}" type="presParOf" srcId="{2761089B-5518-4118-B2EA-89F564F78821}" destId="{94EC991C-0728-4DA5-8AF3-C4837FF709F7}" srcOrd="0" destOrd="0" presId="urn:microsoft.com/office/officeart/2005/8/layout/list1"/>
    <dgm:cxn modelId="{1F52250E-C948-4508-BE9B-79638DE10391}" type="presParOf" srcId="{94EC991C-0728-4DA5-8AF3-C4837FF709F7}" destId="{AA1636D7-9CED-44A7-A4B9-D43CCE7C7DE6}" srcOrd="0" destOrd="0" presId="urn:microsoft.com/office/officeart/2005/8/layout/list1"/>
    <dgm:cxn modelId="{F999E85F-F6BF-4ED2-9919-AACDA8C31C41}" type="presParOf" srcId="{94EC991C-0728-4DA5-8AF3-C4837FF709F7}" destId="{217D5CFD-1321-4381-AFC7-DC4B75E9D2AC}" srcOrd="1" destOrd="0" presId="urn:microsoft.com/office/officeart/2005/8/layout/list1"/>
    <dgm:cxn modelId="{3C3DDF4D-CC59-4056-B1A8-F0307F807793}" type="presParOf" srcId="{2761089B-5518-4118-B2EA-89F564F78821}" destId="{B9FB1BDF-D3A0-472C-8CE6-0A637E250797}" srcOrd="1" destOrd="0" presId="urn:microsoft.com/office/officeart/2005/8/layout/list1"/>
    <dgm:cxn modelId="{33AC1E92-F0BD-49F3-B3B9-E7AA6B50C236}" type="presParOf" srcId="{2761089B-5518-4118-B2EA-89F564F78821}" destId="{1E93E3AC-338B-4997-8E0E-E71360A71472}" srcOrd="2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E0E7EA9-F001-42D0-9263-2FF4A3A214EC}" type="doc">
      <dgm:prSet loTypeId="urn:microsoft.com/office/officeart/2008/layout/Lin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l-PL"/>
        </a:p>
      </dgm:t>
    </dgm:pt>
    <dgm:pt modelId="{709763B4-ECEA-4278-92FE-C269DFD7D17B}">
      <dgm:prSet custT="1"/>
      <dgm:spPr/>
      <dgm:t>
        <a:bodyPr/>
        <a:lstStyle/>
        <a:p>
          <a:r>
            <a:rPr lang="pl-PL" sz="1000" b="1" dirty="0"/>
            <a:t>Celem reformy było stworzenie bardziej stabilnego i prorozwojowego systemu finansowania JST poprzez:</a:t>
          </a:r>
        </a:p>
      </dgm:t>
    </dgm:pt>
    <dgm:pt modelId="{2B500B51-C0DE-47E1-A9D4-ECFA7F77D20C}" type="parTrans" cxnId="{1E0E6313-E140-495D-B5A5-E26CC6AD7ABB}">
      <dgm:prSet/>
      <dgm:spPr/>
      <dgm:t>
        <a:bodyPr/>
        <a:lstStyle/>
        <a:p>
          <a:endParaRPr lang="pl-PL" sz="1050"/>
        </a:p>
      </dgm:t>
    </dgm:pt>
    <dgm:pt modelId="{80CA41A9-22DB-4D91-B1DA-EDF2A9AECCAA}" type="sibTrans" cxnId="{1E0E6313-E140-495D-B5A5-E26CC6AD7ABB}">
      <dgm:prSet/>
      <dgm:spPr/>
      <dgm:t>
        <a:bodyPr/>
        <a:lstStyle/>
        <a:p>
          <a:endParaRPr lang="pl-PL" sz="1050"/>
        </a:p>
      </dgm:t>
    </dgm:pt>
    <dgm:pt modelId="{0CC1C7A4-CF16-418D-BCE4-C4979ED3AFE8}">
      <dgm:prSet custT="1"/>
      <dgm:spPr/>
      <dgm:t>
        <a:bodyPr/>
        <a:lstStyle/>
        <a:p>
          <a:r>
            <a:rPr lang="pl-PL" sz="1050" dirty="0"/>
            <a:t> wzmocnienie i ustabilizowanie finansów samorządów,</a:t>
          </a:r>
        </a:p>
      </dgm:t>
    </dgm:pt>
    <dgm:pt modelId="{90EE3AE0-941C-48B7-B1E2-20529C95FA41}" type="parTrans" cxnId="{D5042F05-04CA-495A-B778-7A0EFDD3C43A}">
      <dgm:prSet/>
      <dgm:spPr/>
      <dgm:t>
        <a:bodyPr/>
        <a:lstStyle/>
        <a:p>
          <a:endParaRPr lang="pl-PL" sz="1050"/>
        </a:p>
      </dgm:t>
    </dgm:pt>
    <dgm:pt modelId="{C7B83E38-116B-4516-8394-5E56A0955B1B}" type="sibTrans" cxnId="{D5042F05-04CA-495A-B778-7A0EFDD3C43A}">
      <dgm:prSet/>
      <dgm:spPr/>
      <dgm:t>
        <a:bodyPr/>
        <a:lstStyle/>
        <a:p>
          <a:endParaRPr lang="pl-PL" sz="1050"/>
        </a:p>
      </dgm:t>
    </dgm:pt>
    <dgm:pt modelId="{EF22E457-41C6-484A-ABDF-813A7A7EE226}">
      <dgm:prSet custT="1"/>
      <dgm:spPr/>
      <dgm:t>
        <a:bodyPr/>
        <a:lstStyle/>
        <a:p>
          <a:r>
            <a:rPr lang="pl-PL" sz="1050" dirty="0"/>
            <a:t>  większe oparcie systemu na lokalnej bazie PIT i CIT przy ograniczeniu wpływu centralnych zmian podatkowych, </a:t>
          </a:r>
        </a:p>
      </dgm:t>
    </dgm:pt>
    <dgm:pt modelId="{A192A9F9-6E54-4172-977B-D35135EA8FF9}" type="parTrans" cxnId="{D6EFA1F5-C0C6-4125-8BA8-C45FCF26A8D9}">
      <dgm:prSet/>
      <dgm:spPr/>
      <dgm:t>
        <a:bodyPr/>
        <a:lstStyle/>
        <a:p>
          <a:endParaRPr lang="pl-PL" sz="1050"/>
        </a:p>
      </dgm:t>
    </dgm:pt>
    <dgm:pt modelId="{288D4F6C-9C69-4C2A-B31D-A29BA03E7556}" type="sibTrans" cxnId="{D6EFA1F5-C0C6-4125-8BA8-C45FCF26A8D9}">
      <dgm:prSet/>
      <dgm:spPr/>
      <dgm:t>
        <a:bodyPr/>
        <a:lstStyle/>
        <a:p>
          <a:endParaRPr lang="pl-PL" sz="1050"/>
        </a:p>
      </dgm:t>
    </dgm:pt>
    <dgm:pt modelId="{E7CD8882-FAD1-4771-892C-7621885A821F}">
      <dgm:prSet custT="1"/>
      <dgm:spPr/>
      <dgm:t>
        <a:bodyPr/>
        <a:lstStyle/>
        <a:p>
          <a:endParaRPr lang="pl-PL" sz="1050" dirty="0"/>
        </a:p>
      </dgm:t>
    </dgm:pt>
    <dgm:pt modelId="{9CC6CE29-82F8-4FD7-BE7B-4C248D92FAE2}" type="parTrans" cxnId="{64304529-1C4B-478B-B365-F05BFCBF9D17}">
      <dgm:prSet/>
      <dgm:spPr/>
      <dgm:t>
        <a:bodyPr/>
        <a:lstStyle/>
        <a:p>
          <a:endParaRPr lang="pl-PL" sz="1050"/>
        </a:p>
      </dgm:t>
    </dgm:pt>
    <dgm:pt modelId="{978B7A81-8CA3-40D8-AAEC-C70E0249FD92}" type="sibTrans" cxnId="{64304529-1C4B-478B-B365-F05BFCBF9D17}">
      <dgm:prSet/>
      <dgm:spPr/>
      <dgm:t>
        <a:bodyPr/>
        <a:lstStyle/>
        <a:p>
          <a:endParaRPr lang="pl-PL" sz="1050"/>
        </a:p>
      </dgm:t>
    </dgm:pt>
    <dgm:pt modelId="{F8417C6C-FB28-4399-954B-352E8F50EEDE}">
      <dgm:prSet custT="1"/>
      <dgm:spPr/>
      <dgm:t>
        <a:bodyPr/>
        <a:lstStyle/>
        <a:p>
          <a:r>
            <a:rPr lang="pl-PL" sz="1050" dirty="0"/>
            <a:t>zapewnienie lepszej alokacji środków publicznych,</a:t>
          </a:r>
        </a:p>
      </dgm:t>
    </dgm:pt>
    <dgm:pt modelId="{47FEC562-5F72-4357-B29E-1F4DCE865EB3}" type="parTrans" cxnId="{A333E44B-9A5A-4AD8-813F-21F15F695E93}">
      <dgm:prSet/>
      <dgm:spPr/>
      <dgm:t>
        <a:bodyPr/>
        <a:lstStyle/>
        <a:p>
          <a:endParaRPr lang="pl-PL" sz="1050"/>
        </a:p>
      </dgm:t>
    </dgm:pt>
    <dgm:pt modelId="{BCD530E4-817D-4044-9A85-C7A63CE686F9}" type="sibTrans" cxnId="{A333E44B-9A5A-4AD8-813F-21F15F695E93}">
      <dgm:prSet/>
      <dgm:spPr/>
      <dgm:t>
        <a:bodyPr/>
        <a:lstStyle/>
        <a:p>
          <a:endParaRPr lang="pl-PL" sz="1050"/>
        </a:p>
      </dgm:t>
    </dgm:pt>
    <dgm:pt modelId="{4FAB3FCC-12A9-474E-87B3-64F3B6006E7F}">
      <dgm:prSet custT="1"/>
      <dgm:spPr/>
      <dgm:t>
        <a:bodyPr/>
        <a:lstStyle/>
        <a:p>
          <a:r>
            <a:rPr lang="pl-PL" sz="1050" dirty="0"/>
            <a:t>zwiększenie obiektywności podziału środków,</a:t>
          </a:r>
        </a:p>
      </dgm:t>
    </dgm:pt>
    <dgm:pt modelId="{0558C73E-0ADD-4AA1-8793-F173F2DBA34B}" type="parTrans" cxnId="{FC7AEF54-73A7-44F1-8053-09E7FC3CD8C5}">
      <dgm:prSet/>
      <dgm:spPr/>
      <dgm:t>
        <a:bodyPr/>
        <a:lstStyle/>
        <a:p>
          <a:endParaRPr lang="pl-PL" sz="1050"/>
        </a:p>
      </dgm:t>
    </dgm:pt>
    <dgm:pt modelId="{6C63762D-EDE3-4DF6-8288-3DDEE614899B}" type="sibTrans" cxnId="{FC7AEF54-73A7-44F1-8053-09E7FC3CD8C5}">
      <dgm:prSet/>
      <dgm:spPr/>
      <dgm:t>
        <a:bodyPr/>
        <a:lstStyle/>
        <a:p>
          <a:endParaRPr lang="pl-PL" sz="1050"/>
        </a:p>
      </dgm:t>
    </dgm:pt>
    <dgm:pt modelId="{0FF59CA9-D297-4F0A-95E1-F2710AE02797}">
      <dgm:prSet custT="1"/>
      <dgm:spPr/>
      <dgm:t>
        <a:bodyPr/>
        <a:lstStyle/>
        <a:p>
          <a:r>
            <a:rPr lang="pl-PL" sz="1700" kern="1200" dirty="0"/>
            <a:t> </a:t>
          </a:r>
          <a:r>
            <a:rPr lang="pl-PL" sz="1050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" panose="020F0502020204030204"/>
              <a:ea typeface="+mn-ea"/>
              <a:cs typeface="+mn-cs"/>
            </a:rPr>
            <a:t>zwiększenie wpływu Strony Samorządowej na podział</a:t>
          </a:r>
        </a:p>
      </dgm:t>
    </dgm:pt>
    <dgm:pt modelId="{A5DF90BD-1D92-4DFC-B825-663955B50B0C}" type="parTrans" cxnId="{934E1044-D1A4-49C1-8A29-3F3E44E0C8DD}">
      <dgm:prSet/>
      <dgm:spPr/>
      <dgm:t>
        <a:bodyPr/>
        <a:lstStyle/>
        <a:p>
          <a:endParaRPr lang="pl-PL"/>
        </a:p>
      </dgm:t>
    </dgm:pt>
    <dgm:pt modelId="{2D3D66C5-D620-4FEA-B6BF-F18E33558C24}" type="sibTrans" cxnId="{934E1044-D1A4-49C1-8A29-3F3E44E0C8DD}">
      <dgm:prSet/>
      <dgm:spPr/>
      <dgm:t>
        <a:bodyPr/>
        <a:lstStyle/>
        <a:p>
          <a:endParaRPr lang="pl-PL"/>
        </a:p>
      </dgm:t>
    </dgm:pt>
    <dgm:pt modelId="{9B28F6C1-8EA1-47F9-891E-B9853E2267B2}">
      <dgm:prSet/>
      <dgm:spPr/>
      <dgm:t>
        <a:bodyPr/>
        <a:lstStyle/>
        <a:p>
          <a:endParaRPr lang="pl-PL"/>
        </a:p>
      </dgm:t>
    </dgm:pt>
    <dgm:pt modelId="{DE52856B-4AE5-42EA-B8C6-41919001B12D}" type="sibTrans" cxnId="{4457295F-5A0D-424D-9EE2-5AE537C05469}">
      <dgm:prSet/>
      <dgm:spPr/>
      <dgm:t>
        <a:bodyPr/>
        <a:lstStyle/>
        <a:p>
          <a:endParaRPr lang="pl-PL"/>
        </a:p>
      </dgm:t>
    </dgm:pt>
    <dgm:pt modelId="{633659CC-A7CF-43B2-9BA2-F6E49DE1E6B7}" type="parTrans" cxnId="{4457295F-5A0D-424D-9EE2-5AE537C05469}">
      <dgm:prSet/>
      <dgm:spPr/>
      <dgm:t>
        <a:bodyPr/>
        <a:lstStyle/>
        <a:p>
          <a:endParaRPr lang="pl-PL"/>
        </a:p>
      </dgm:t>
    </dgm:pt>
    <dgm:pt modelId="{364F6BE2-9798-4ED9-8B97-9CF5564B24D0}" type="pres">
      <dgm:prSet presAssocID="{9E0E7EA9-F001-42D0-9263-2FF4A3A214EC}" presName="vert0" presStyleCnt="0">
        <dgm:presLayoutVars>
          <dgm:dir/>
          <dgm:animOne val="branch"/>
          <dgm:animLvl val="lvl"/>
        </dgm:presLayoutVars>
      </dgm:prSet>
      <dgm:spPr/>
    </dgm:pt>
    <dgm:pt modelId="{D9233A16-EC62-42DF-9F02-32FC6AD924F3}" type="pres">
      <dgm:prSet presAssocID="{709763B4-ECEA-4278-92FE-C269DFD7D17B}" presName="thickLine" presStyleLbl="alignNode1" presStyleIdx="0" presStyleCnt="2" custLinFactNeighborY="-22711"/>
      <dgm:spPr/>
    </dgm:pt>
    <dgm:pt modelId="{038EF855-49DC-4C36-8A84-B93D93C6EE1D}" type="pres">
      <dgm:prSet presAssocID="{709763B4-ECEA-4278-92FE-C269DFD7D17B}" presName="horz1" presStyleCnt="0"/>
      <dgm:spPr/>
    </dgm:pt>
    <dgm:pt modelId="{807DE373-724B-4CCE-BBFE-2D92416B463A}" type="pres">
      <dgm:prSet presAssocID="{709763B4-ECEA-4278-92FE-C269DFD7D17B}" presName="tx1" presStyleLbl="revTx" presStyleIdx="0" presStyleCnt="8"/>
      <dgm:spPr/>
    </dgm:pt>
    <dgm:pt modelId="{8BDCA00B-CED0-43DB-A0C3-E7536F0C5EFC}" type="pres">
      <dgm:prSet presAssocID="{709763B4-ECEA-4278-92FE-C269DFD7D17B}" presName="vert1" presStyleCnt="0"/>
      <dgm:spPr/>
    </dgm:pt>
    <dgm:pt modelId="{FF095A1B-BC89-473A-B7A8-21DDFF64C6B4}" type="pres">
      <dgm:prSet presAssocID="{0CC1C7A4-CF16-418D-BCE4-C4979ED3AFE8}" presName="vertSpace2a" presStyleCnt="0"/>
      <dgm:spPr/>
    </dgm:pt>
    <dgm:pt modelId="{DEF11271-6FF6-41DB-8A57-E6C1E8B4EE33}" type="pres">
      <dgm:prSet presAssocID="{0CC1C7A4-CF16-418D-BCE4-C4979ED3AFE8}" presName="horz2" presStyleCnt="0"/>
      <dgm:spPr/>
    </dgm:pt>
    <dgm:pt modelId="{1EB42FB7-F69A-4423-B33B-B3C598479A53}" type="pres">
      <dgm:prSet presAssocID="{0CC1C7A4-CF16-418D-BCE4-C4979ED3AFE8}" presName="horzSpace2" presStyleCnt="0"/>
      <dgm:spPr/>
    </dgm:pt>
    <dgm:pt modelId="{CA580B80-586A-4A1A-A877-BEDFA9764E98}" type="pres">
      <dgm:prSet presAssocID="{0CC1C7A4-CF16-418D-BCE4-C4979ED3AFE8}" presName="tx2" presStyleLbl="revTx" presStyleIdx="1" presStyleCnt="8" custScaleY="42304" custLinFactNeighborX="337" custLinFactNeighborY="20308"/>
      <dgm:spPr/>
    </dgm:pt>
    <dgm:pt modelId="{485A3834-D70B-43B3-B237-AFB9AA95B583}" type="pres">
      <dgm:prSet presAssocID="{0CC1C7A4-CF16-418D-BCE4-C4979ED3AFE8}" presName="vert2" presStyleCnt="0"/>
      <dgm:spPr/>
    </dgm:pt>
    <dgm:pt modelId="{4A668FE4-2D8E-49E3-A21F-71383231264D}" type="pres">
      <dgm:prSet presAssocID="{0CC1C7A4-CF16-418D-BCE4-C4979ED3AFE8}" presName="thinLine2b" presStyleLbl="callout" presStyleIdx="0" presStyleCnt="5" custLinFactY="2632891" custLinFactNeighborX="-4471" custLinFactNeighborY="2700000"/>
      <dgm:spPr/>
    </dgm:pt>
    <dgm:pt modelId="{3461936A-E782-4BC1-9EAF-E2A192E3DB35}" type="pres">
      <dgm:prSet presAssocID="{0CC1C7A4-CF16-418D-BCE4-C4979ED3AFE8}" presName="vertSpace2b" presStyleCnt="0"/>
      <dgm:spPr/>
    </dgm:pt>
    <dgm:pt modelId="{3FF1D10F-0D26-4386-B76E-65D809528070}" type="pres">
      <dgm:prSet presAssocID="{EF22E457-41C6-484A-ABDF-813A7A7EE226}" presName="horz2" presStyleCnt="0"/>
      <dgm:spPr/>
    </dgm:pt>
    <dgm:pt modelId="{00009DF5-D156-4426-A73B-5B701C5A8C01}" type="pres">
      <dgm:prSet presAssocID="{EF22E457-41C6-484A-ABDF-813A7A7EE226}" presName="horzSpace2" presStyleCnt="0"/>
      <dgm:spPr/>
    </dgm:pt>
    <dgm:pt modelId="{4DB2E10B-78F8-4255-B70A-1E29739AFB6C}" type="pres">
      <dgm:prSet presAssocID="{EF22E457-41C6-484A-ABDF-813A7A7EE226}" presName="tx2" presStyleLbl="revTx" presStyleIdx="2" presStyleCnt="8" custScaleX="215052" custScaleY="40582" custLinFactNeighborX="-987" custLinFactNeighborY="22643"/>
      <dgm:spPr/>
    </dgm:pt>
    <dgm:pt modelId="{CE3D0865-95E8-4767-BF30-5F3110FA6B34}" type="pres">
      <dgm:prSet presAssocID="{EF22E457-41C6-484A-ABDF-813A7A7EE226}" presName="vert2" presStyleCnt="0"/>
      <dgm:spPr/>
    </dgm:pt>
    <dgm:pt modelId="{983E189D-A4C1-409A-A116-5BCDB59DB4BB}" type="pres">
      <dgm:prSet presAssocID="{EF22E457-41C6-484A-ABDF-813A7A7EE226}" presName="thinLine2b" presStyleLbl="callout" presStyleIdx="1" presStyleCnt="5" custLinFactY="294079" custLinFactNeighborX="2037" custLinFactNeighborY="300000"/>
      <dgm:spPr/>
    </dgm:pt>
    <dgm:pt modelId="{D26CB594-F09B-4E2C-A13A-1290FBB1AFAC}" type="pres">
      <dgm:prSet presAssocID="{EF22E457-41C6-484A-ABDF-813A7A7EE226}" presName="vertSpace2b" presStyleCnt="0"/>
      <dgm:spPr/>
    </dgm:pt>
    <dgm:pt modelId="{8EABF1EC-73F0-483C-BFE1-B439161FC241}" type="pres">
      <dgm:prSet presAssocID="{E7CD8882-FAD1-4771-892C-7621885A821F}" presName="horz2" presStyleCnt="0"/>
      <dgm:spPr/>
    </dgm:pt>
    <dgm:pt modelId="{B5AA306A-4C25-4943-807C-F21E57B5A4DA}" type="pres">
      <dgm:prSet presAssocID="{E7CD8882-FAD1-4771-892C-7621885A821F}" presName="horzSpace2" presStyleCnt="0"/>
      <dgm:spPr/>
    </dgm:pt>
    <dgm:pt modelId="{746EF3F2-9339-412F-8C6C-7617690EA737}" type="pres">
      <dgm:prSet presAssocID="{E7CD8882-FAD1-4771-892C-7621885A821F}" presName="tx2" presStyleLbl="revTx" presStyleIdx="3" presStyleCnt="8" custScaleY="59168" custLinFactNeighborX="337" custLinFactNeighborY="1360"/>
      <dgm:spPr/>
    </dgm:pt>
    <dgm:pt modelId="{0C5BF972-0710-4472-80DE-283CA63DF47B}" type="pres">
      <dgm:prSet presAssocID="{E7CD8882-FAD1-4771-892C-7621885A821F}" presName="vert2" presStyleCnt="0"/>
      <dgm:spPr/>
    </dgm:pt>
    <dgm:pt modelId="{3C50281D-4A40-4922-A16C-757109AE34B6}" type="pres">
      <dgm:prSet presAssocID="{E7CD8882-FAD1-4771-892C-7621885A821F}" presName="thinLine2b" presStyleLbl="callout" presStyleIdx="2" presStyleCnt="5" custLinFactY="200000" custLinFactNeighborX="2037" custLinFactNeighborY="240534"/>
      <dgm:spPr/>
    </dgm:pt>
    <dgm:pt modelId="{4D5826FB-0361-437D-9609-3CF3E886F145}" type="pres">
      <dgm:prSet presAssocID="{E7CD8882-FAD1-4771-892C-7621885A821F}" presName="vertSpace2b" presStyleCnt="0"/>
      <dgm:spPr/>
    </dgm:pt>
    <dgm:pt modelId="{EC0B7FCE-A6C6-4278-86DF-44692EDFDBF3}" type="pres">
      <dgm:prSet presAssocID="{F8417C6C-FB28-4399-954B-352E8F50EEDE}" presName="horz2" presStyleCnt="0"/>
      <dgm:spPr/>
    </dgm:pt>
    <dgm:pt modelId="{BFE79ADB-EAB6-4544-A5FD-07248A3D72DD}" type="pres">
      <dgm:prSet presAssocID="{F8417C6C-FB28-4399-954B-352E8F50EEDE}" presName="horzSpace2" presStyleCnt="0"/>
      <dgm:spPr/>
    </dgm:pt>
    <dgm:pt modelId="{EFFF4F25-1725-43FF-82BB-C42D2E0A8E2F}" type="pres">
      <dgm:prSet presAssocID="{F8417C6C-FB28-4399-954B-352E8F50EEDE}" presName="tx2" presStyleLbl="revTx" presStyleIdx="4" presStyleCnt="8" custScaleY="32734" custLinFactNeighborX="337" custLinFactNeighborY="-26754"/>
      <dgm:spPr/>
    </dgm:pt>
    <dgm:pt modelId="{82AB6753-5369-4EF1-B633-B592E7EC28B8}" type="pres">
      <dgm:prSet presAssocID="{F8417C6C-FB28-4399-954B-352E8F50EEDE}" presName="vert2" presStyleCnt="0"/>
      <dgm:spPr/>
    </dgm:pt>
    <dgm:pt modelId="{A95CF196-BA00-45E9-B5F4-EF344D2F1941}" type="pres">
      <dgm:prSet presAssocID="{F8417C6C-FB28-4399-954B-352E8F50EEDE}" presName="thinLine2b" presStyleLbl="callout" presStyleIdx="3" presStyleCnt="5" custLinFactY="383250" custLinFactNeighborX="2037" custLinFactNeighborY="400000"/>
      <dgm:spPr/>
    </dgm:pt>
    <dgm:pt modelId="{5A200314-3D73-4BBD-9CAC-0156CD8B266C}" type="pres">
      <dgm:prSet presAssocID="{F8417C6C-FB28-4399-954B-352E8F50EEDE}" presName="vertSpace2b" presStyleCnt="0"/>
      <dgm:spPr/>
    </dgm:pt>
    <dgm:pt modelId="{90BA6945-4F5F-4A81-9D44-2E5EB318D4FA}" type="pres">
      <dgm:prSet presAssocID="{4FAB3FCC-12A9-474E-87B3-64F3B6006E7F}" presName="horz2" presStyleCnt="0"/>
      <dgm:spPr/>
    </dgm:pt>
    <dgm:pt modelId="{323E0D99-667B-477A-A582-209931A2EA51}" type="pres">
      <dgm:prSet presAssocID="{4FAB3FCC-12A9-474E-87B3-64F3B6006E7F}" presName="horzSpace2" presStyleCnt="0"/>
      <dgm:spPr/>
    </dgm:pt>
    <dgm:pt modelId="{01267A6F-2A72-4178-9A9D-E919D86A6444}" type="pres">
      <dgm:prSet presAssocID="{4FAB3FCC-12A9-474E-87B3-64F3B6006E7F}" presName="tx2" presStyleLbl="revTx" presStyleIdx="5" presStyleCnt="8" custScaleY="35950" custLinFactNeighborX="337" custLinFactNeighborY="-11983"/>
      <dgm:spPr/>
    </dgm:pt>
    <dgm:pt modelId="{7BB0A5FF-B8E3-44F6-8683-1279ABFFA29F}" type="pres">
      <dgm:prSet presAssocID="{4FAB3FCC-12A9-474E-87B3-64F3B6006E7F}" presName="vert2" presStyleCnt="0"/>
      <dgm:spPr/>
    </dgm:pt>
    <dgm:pt modelId="{58794664-57F6-478C-ACA8-C546B04BFB86}" type="pres">
      <dgm:prSet presAssocID="{9B28F6C1-8EA1-47F9-891E-B9853E2267B2}" presName="horz3" presStyleCnt="0"/>
      <dgm:spPr/>
    </dgm:pt>
    <dgm:pt modelId="{7787C913-357A-4DC5-8351-169812833ECF}" type="pres">
      <dgm:prSet presAssocID="{9B28F6C1-8EA1-47F9-891E-B9853E2267B2}" presName="horzSpace3" presStyleCnt="0"/>
      <dgm:spPr/>
    </dgm:pt>
    <dgm:pt modelId="{2E50570D-EB51-43B1-BEF2-288C4DD1A1E9}" type="pres">
      <dgm:prSet presAssocID="{9B28F6C1-8EA1-47F9-891E-B9853E2267B2}" presName="tx3" presStyleLbl="revTx" presStyleIdx="6" presStyleCnt="8" custLinFactNeighborX="2796" custLinFactNeighborY="4152"/>
      <dgm:spPr/>
    </dgm:pt>
    <dgm:pt modelId="{C1BD30C3-C33F-4686-B51F-C04B722E83F3}" type="pres">
      <dgm:prSet presAssocID="{9B28F6C1-8EA1-47F9-891E-B9853E2267B2}" presName="vert3" presStyleCnt="0"/>
      <dgm:spPr/>
    </dgm:pt>
    <dgm:pt modelId="{EACDD174-CEEB-4319-A3B7-832CECBACE8D}" type="pres">
      <dgm:prSet presAssocID="{4FAB3FCC-12A9-474E-87B3-64F3B6006E7F}" presName="thinLine2b" presStyleLbl="callout" presStyleIdx="4" presStyleCnt="5" custLinFactNeighborX="2037" custLinFactNeighborY="-82797"/>
      <dgm:spPr/>
    </dgm:pt>
    <dgm:pt modelId="{0F5834FB-4375-4C0B-90BF-390F8ACD10E8}" type="pres">
      <dgm:prSet presAssocID="{4FAB3FCC-12A9-474E-87B3-64F3B6006E7F}" presName="vertSpace2b" presStyleCnt="0"/>
      <dgm:spPr/>
    </dgm:pt>
    <dgm:pt modelId="{07095F4A-08BA-4523-B0A3-AD548DD6594C}" type="pres">
      <dgm:prSet presAssocID="{0FF59CA9-D297-4F0A-95E1-F2710AE02797}" presName="thickLine" presStyleLbl="alignNode1" presStyleIdx="1" presStyleCnt="2" custLinFactY="801" custLinFactNeighborY="100000"/>
      <dgm:spPr/>
    </dgm:pt>
    <dgm:pt modelId="{1DFE2725-3B11-4B52-AC07-E26244335460}" type="pres">
      <dgm:prSet presAssocID="{0FF59CA9-D297-4F0A-95E1-F2710AE02797}" presName="horz1" presStyleCnt="0"/>
      <dgm:spPr/>
    </dgm:pt>
    <dgm:pt modelId="{C9A072B2-70E0-4323-9328-DDEAABA110BF}" type="pres">
      <dgm:prSet presAssocID="{0FF59CA9-D297-4F0A-95E1-F2710AE02797}" presName="tx1" presStyleLbl="revTx" presStyleIdx="7" presStyleCnt="8" custScaleX="295857" custScaleY="18731" custLinFactX="535" custLinFactNeighborX="100000" custLinFactNeighborY="-5550"/>
      <dgm:spPr/>
    </dgm:pt>
    <dgm:pt modelId="{0264080F-AC3C-47AD-A1CB-3018ECFC22AA}" type="pres">
      <dgm:prSet presAssocID="{0FF59CA9-D297-4F0A-95E1-F2710AE02797}" presName="vert1" presStyleCnt="0"/>
      <dgm:spPr/>
    </dgm:pt>
  </dgm:ptLst>
  <dgm:cxnLst>
    <dgm:cxn modelId="{D5042F05-04CA-495A-B778-7A0EFDD3C43A}" srcId="{709763B4-ECEA-4278-92FE-C269DFD7D17B}" destId="{0CC1C7A4-CF16-418D-BCE4-C4979ED3AFE8}" srcOrd="0" destOrd="0" parTransId="{90EE3AE0-941C-48B7-B1E2-20529C95FA41}" sibTransId="{C7B83E38-116B-4516-8394-5E56A0955B1B}"/>
    <dgm:cxn modelId="{1E0E6313-E140-495D-B5A5-E26CC6AD7ABB}" srcId="{9E0E7EA9-F001-42D0-9263-2FF4A3A214EC}" destId="{709763B4-ECEA-4278-92FE-C269DFD7D17B}" srcOrd="0" destOrd="0" parTransId="{2B500B51-C0DE-47E1-A9D4-ECFA7F77D20C}" sibTransId="{80CA41A9-22DB-4D91-B1DA-EDF2A9AECCAA}"/>
    <dgm:cxn modelId="{64304529-1C4B-478B-B365-F05BFCBF9D17}" srcId="{709763B4-ECEA-4278-92FE-C269DFD7D17B}" destId="{E7CD8882-FAD1-4771-892C-7621885A821F}" srcOrd="2" destOrd="0" parTransId="{9CC6CE29-82F8-4FD7-BE7B-4C248D92FAE2}" sibTransId="{978B7A81-8CA3-40D8-AAEC-C70E0249FD92}"/>
    <dgm:cxn modelId="{34119A3C-A7B2-4F8F-9E26-D9371F26078A}" type="presOf" srcId="{0CC1C7A4-CF16-418D-BCE4-C4979ED3AFE8}" destId="{CA580B80-586A-4A1A-A877-BEDFA9764E98}" srcOrd="0" destOrd="0" presId="urn:microsoft.com/office/officeart/2008/layout/LinedList"/>
    <dgm:cxn modelId="{FF508E3D-E721-4219-991C-6404D1B03FC0}" type="presOf" srcId="{4FAB3FCC-12A9-474E-87B3-64F3B6006E7F}" destId="{01267A6F-2A72-4178-9A9D-E919D86A6444}" srcOrd="0" destOrd="0" presId="urn:microsoft.com/office/officeart/2008/layout/LinedList"/>
    <dgm:cxn modelId="{4457295F-5A0D-424D-9EE2-5AE537C05469}" srcId="{4FAB3FCC-12A9-474E-87B3-64F3B6006E7F}" destId="{9B28F6C1-8EA1-47F9-891E-B9853E2267B2}" srcOrd="0" destOrd="0" parTransId="{633659CC-A7CF-43B2-9BA2-F6E49DE1E6B7}" sibTransId="{DE52856B-4AE5-42EA-B8C6-41919001B12D}"/>
    <dgm:cxn modelId="{934E1044-D1A4-49C1-8A29-3F3E44E0C8DD}" srcId="{9E0E7EA9-F001-42D0-9263-2FF4A3A214EC}" destId="{0FF59CA9-D297-4F0A-95E1-F2710AE02797}" srcOrd="1" destOrd="0" parTransId="{A5DF90BD-1D92-4DFC-B825-663955B50B0C}" sibTransId="{2D3D66C5-D620-4FEA-B6BF-F18E33558C24}"/>
    <dgm:cxn modelId="{9C824565-746A-4B03-B8FE-91042D7141C1}" type="presOf" srcId="{709763B4-ECEA-4278-92FE-C269DFD7D17B}" destId="{807DE373-724B-4CCE-BBFE-2D92416B463A}" srcOrd="0" destOrd="0" presId="urn:microsoft.com/office/officeart/2008/layout/LinedList"/>
    <dgm:cxn modelId="{A333E44B-9A5A-4AD8-813F-21F15F695E93}" srcId="{709763B4-ECEA-4278-92FE-C269DFD7D17B}" destId="{F8417C6C-FB28-4399-954B-352E8F50EEDE}" srcOrd="3" destOrd="0" parTransId="{47FEC562-5F72-4357-B29E-1F4DCE865EB3}" sibTransId="{BCD530E4-817D-4044-9A85-C7A63CE686F9}"/>
    <dgm:cxn modelId="{6071A96D-9DF4-4B5B-A6E9-F57DD9EA4564}" type="presOf" srcId="{F8417C6C-FB28-4399-954B-352E8F50EEDE}" destId="{EFFF4F25-1725-43FF-82BB-C42D2E0A8E2F}" srcOrd="0" destOrd="0" presId="urn:microsoft.com/office/officeart/2008/layout/LinedList"/>
    <dgm:cxn modelId="{DB82A472-D596-4A2E-B79B-F02E686C9976}" type="presOf" srcId="{E7CD8882-FAD1-4771-892C-7621885A821F}" destId="{746EF3F2-9339-412F-8C6C-7617690EA737}" srcOrd="0" destOrd="0" presId="urn:microsoft.com/office/officeart/2008/layout/LinedList"/>
    <dgm:cxn modelId="{FC7AEF54-73A7-44F1-8053-09E7FC3CD8C5}" srcId="{709763B4-ECEA-4278-92FE-C269DFD7D17B}" destId="{4FAB3FCC-12A9-474E-87B3-64F3B6006E7F}" srcOrd="4" destOrd="0" parTransId="{0558C73E-0ADD-4AA1-8793-F173F2DBA34B}" sibTransId="{6C63762D-EDE3-4DF6-8288-3DDEE614899B}"/>
    <dgm:cxn modelId="{4CACD859-A230-407A-B7D3-EDACFA95A224}" type="presOf" srcId="{EF22E457-41C6-484A-ABDF-813A7A7EE226}" destId="{4DB2E10B-78F8-4255-B70A-1E29739AFB6C}" srcOrd="0" destOrd="0" presId="urn:microsoft.com/office/officeart/2008/layout/LinedList"/>
    <dgm:cxn modelId="{8390D9C2-01B4-4598-8C8C-4AD0F7B168F2}" type="presOf" srcId="{9E0E7EA9-F001-42D0-9263-2FF4A3A214EC}" destId="{364F6BE2-9798-4ED9-8B97-9CF5564B24D0}" srcOrd="0" destOrd="0" presId="urn:microsoft.com/office/officeart/2008/layout/LinedList"/>
    <dgm:cxn modelId="{0AB33BCA-4ED6-4F0B-8E13-A162CD3971A3}" type="presOf" srcId="{9B28F6C1-8EA1-47F9-891E-B9853E2267B2}" destId="{2E50570D-EB51-43B1-BEF2-288C4DD1A1E9}" srcOrd="0" destOrd="0" presId="urn:microsoft.com/office/officeart/2008/layout/LinedList"/>
    <dgm:cxn modelId="{DD9D8ED8-433C-4B70-8ECE-C46B4CC758C6}" type="presOf" srcId="{0FF59CA9-D297-4F0A-95E1-F2710AE02797}" destId="{C9A072B2-70E0-4323-9328-DDEAABA110BF}" srcOrd="0" destOrd="0" presId="urn:microsoft.com/office/officeart/2008/layout/LinedList"/>
    <dgm:cxn modelId="{D6EFA1F5-C0C6-4125-8BA8-C45FCF26A8D9}" srcId="{709763B4-ECEA-4278-92FE-C269DFD7D17B}" destId="{EF22E457-41C6-484A-ABDF-813A7A7EE226}" srcOrd="1" destOrd="0" parTransId="{A192A9F9-6E54-4172-977B-D35135EA8FF9}" sibTransId="{288D4F6C-9C69-4C2A-B31D-A29BA03E7556}"/>
    <dgm:cxn modelId="{8A90122F-AF1E-438E-82F6-3928E06043C9}" type="presParOf" srcId="{364F6BE2-9798-4ED9-8B97-9CF5564B24D0}" destId="{D9233A16-EC62-42DF-9F02-32FC6AD924F3}" srcOrd="0" destOrd="0" presId="urn:microsoft.com/office/officeart/2008/layout/LinedList"/>
    <dgm:cxn modelId="{2863BD7F-0643-4CF5-8EC2-CF74D5B5C944}" type="presParOf" srcId="{364F6BE2-9798-4ED9-8B97-9CF5564B24D0}" destId="{038EF855-49DC-4C36-8A84-B93D93C6EE1D}" srcOrd="1" destOrd="0" presId="urn:microsoft.com/office/officeart/2008/layout/LinedList"/>
    <dgm:cxn modelId="{4D9B77FD-F258-4FD3-8DEF-FECEA47CDDB9}" type="presParOf" srcId="{038EF855-49DC-4C36-8A84-B93D93C6EE1D}" destId="{807DE373-724B-4CCE-BBFE-2D92416B463A}" srcOrd="0" destOrd="0" presId="urn:microsoft.com/office/officeart/2008/layout/LinedList"/>
    <dgm:cxn modelId="{502D011D-46E1-40F9-A72A-8F12110E2CCC}" type="presParOf" srcId="{038EF855-49DC-4C36-8A84-B93D93C6EE1D}" destId="{8BDCA00B-CED0-43DB-A0C3-E7536F0C5EFC}" srcOrd="1" destOrd="0" presId="urn:microsoft.com/office/officeart/2008/layout/LinedList"/>
    <dgm:cxn modelId="{FD0B430B-EE24-42E4-BB88-FA04E9ABE8C6}" type="presParOf" srcId="{8BDCA00B-CED0-43DB-A0C3-E7536F0C5EFC}" destId="{FF095A1B-BC89-473A-B7A8-21DDFF64C6B4}" srcOrd="0" destOrd="0" presId="urn:microsoft.com/office/officeart/2008/layout/LinedList"/>
    <dgm:cxn modelId="{DF19FE66-A900-4DF3-A32B-4D06B0AF576D}" type="presParOf" srcId="{8BDCA00B-CED0-43DB-A0C3-E7536F0C5EFC}" destId="{DEF11271-6FF6-41DB-8A57-E6C1E8B4EE33}" srcOrd="1" destOrd="0" presId="urn:microsoft.com/office/officeart/2008/layout/LinedList"/>
    <dgm:cxn modelId="{E2577974-B94E-4E0A-BE79-4C7241168FE5}" type="presParOf" srcId="{DEF11271-6FF6-41DB-8A57-E6C1E8B4EE33}" destId="{1EB42FB7-F69A-4423-B33B-B3C598479A53}" srcOrd="0" destOrd="0" presId="urn:microsoft.com/office/officeart/2008/layout/LinedList"/>
    <dgm:cxn modelId="{7473E558-9611-4817-A974-AC936522280B}" type="presParOf" srcId="{DEF11271-6FF6-41DB-8A57-E6C1E8B4EE33}" destId="{CA580B80-586A-4A1A-A877-BEDFA9764E98}" srcOrd="1" destOrd="0" presId="urn:microsoft.com/office/officeart/2008/layout/LinedList"/>
    <dgm:cxn modelId="{53510768-A4EC-43FA-9F79-FB689F8709EB}" type="presParOf" srcId="{DEF11271-6FF6-41DB-8A57-E6C1E8B4EE33}" destId="{485A3834-D70B-43B3-B237-AFB9AA95B583}" srcOrd="2" destOrd="0" presId="urn:microsoft.com/office/officeart/2008/layout/LinedList"/>
    <dgm:cxn modelId="{A06947EF-8C60-4741-9F6D-000054640120}" type="presParOf" srcId="{8BDCA00B-CED0-43DB-A0C3-E7536F0C5EFC}" destId="{4A668FE4-2D8E-49E3-A21F-71383231264D}" srcOrd="2" destOrd="0" presId="urn:microsoft.com/office/officeart/2008/layout/LinedList"/>
    <dgm:cxn modelId="{493A7A4F-C427-478C-A8A1-20AD0B20F51E}" type="presParOf" srcId="{8BDCA00B-CED0-43DB-A0C3-E7536F0C5EFC}" destId="{3461936A-E782-4BC1-9EAF-E2A192E3DB35}" srcOrd="3" destOrd="0" presId="urn:microsoft.com/office/officeart/2008/layout/LinedList"/>
    <dgm:cxn modelId="{71589983-BED3-4CE2-BE5E-AF7741B58CB8}" type="presParOf" srcId="{8BDCA00B-CED0-43DB-A0C3-E7536F0C5EFC}" destId="{3FF1D10F-0D26-4386-B76E-65D809528070}" srcOrd="4" destOrd="0" presId="urn:microsoft.com/office/officeart/2008/layout/LinedList"/>
    <dgm:cxn modelId="{BC7ABC83-545E-4113-9EC6-F7C40B9F5A03}" type="presParOf" srcId="{3FF1D10F-0D26-4386-B76E-65D809528070}" destId="{00009DF5-D156-4426-A73B-5B701C5A8C01}" srcOrd="0" destOrd="0" presId="urn:microsoft.com/office/officeart/2008/layout/LinedList"/>
    <dgm:cxn modelId="{4AC82042-7635-4DE8-BEB9-168A01F99F40}" type="presParOf" srcId="{3FF1D10F-0D26-4386-B76E-65D809528070}" destId="{4DB2E10B-78F8-4255-B70A-1E29739AFB6C}" srcOrd="1" destOrd="0" presId="urn:microsoft.com/office/officeart/2008/layout/LinedList"/>
    <dgm:cxn modelId="{D98D7D16-A983-45E1-BE16-D6A72386C306}" type="presParOf" srcId="{3FF1D10F-0D26-4386-B76E-65D809528070}" destId="{CE3D0865-95E8-4767-BF30-5F3110FA6B34}" srcOrd="2" destOrd="0" presId="urn:microsoft.com/office/officeart/2008/layout/LinedList"/>
    <dgm:cxn modelId="{A767E381-6C11-4B77-8544-60AFBB944B1D}" type="presParOf" srcId="{8BDCA00B-CED0-43DB-A0C3-E7536F0C5EFC}" destId="{983E189D-A4C1-409A-A116-5BCDB59DB4BB}" srcOrd="5" destOrd="0" presId="urn:microsoft.com/office/officeart/2008/layout/LinedList"/>
    <dgm:cxn modelId="{55AA3106-4BEE-4568-B891-324DC27E2039}" type="presParOf" srcId="{8BDCA00B-CED0-43DB-A0C3-E7536F0C5EFC}" destId="{D26CB594-F09B-4E2C-A13A-1290FBB1AFAC}" srcOrd="6" destOrd="0" presId="urn:microsoft.com/office/officeart/2008/layout/LinedList"/>
    <dgm:cxn modelId="{DF8026E5-B9D5-4C83-93EB-2D1F1ED96FFD}" type="presParOf" srcId="{8BDCA00B-CED0-43DB-A0C3-E7536F0C5EFC}" destId="{8EABF1EC-73F0-483C-BFE1-B439161FC241}" srcOrd="7" destOrd="0" presId="urn:microsoft.com/office/officeart/2008/layout/LinedList"/>
    <dgm:cxn modelId="{2DACB17E-CAB0-4CA9-8CE2-975F0627C20C}" type="presParOf" srcId="{8EABF1EC-73F0-483C-BFE1-B439161FC241}" destId="{B5AA306A-4C25-4943-807C-F21E57B5A4DA}" srcOrd="0" destOrd="0" presId="urn:microsoft.com/office/officeart/2008/layout/LinedList"/>
    <dgm:cxn modelId="{1FAE089D-A165-48D9-947E-1E5947EF720B}" type="presParOf" srcId="{8EABF1EC-73F0-483C-BFE1-B439161FC241}" destId="{746EF3F2-9339-412F-8C6C-7617690EA737}" srcOrd="1" destOrd="0" presId="urn:microsoft.com/office/officeart/2008/layout/LinedList"/>
    <dgm:cxn modelId="{0163E6CF-70A6-48C8-90B0-E3E1CE860C73}" type="presParOf" srcId="{8EABF1EC-73F0-483C-BFE1-B439161FC241}" destId="{0C5BF972-0710-4472-80DE-283CA63DF47B}" srcOrd="2" destOrd="0" presId="urn:microsoft.com/office/officeart/2008/layout/LinedList"/>
    <dgm:cxn modelId="{9244E0B6-A6A7-40A9-9615-05CE20FC54EE}" type="presParOf" srcId="{8BDCA00B-CED0-43DB-A0C3-E7536F0C5EFC}" destId="{3C50281D-4A40-4922-A16C-757109AE34B6}" srcOrd="8" destOrd="0" presId="urn:microsoft.com/office/officeart/2008/layout/LinedList"/>
    <dgm:cxn modelId="{F8B3FD15-E979-4E82-A7C5-3D85B33D28C2}" type="presParOf" srcId="{8BDCA00B-CED0-43DB-A0C3-E7536F0C5EFC}" destId="{4D5826FB-0361-437D-9609-3CF3E886F145}" srcOrd="9" destOrd="0" presId="urn:microsoft.com/office/officeart/2008/layout/LinedList"/>
    <dgm:cxn modelId="{FD9E74F2-1211-4511-BFB9-238A98BA2F3F}" type="presParOf" srcId="{8BDCA00B-CED0-43DB-A0C3-E7536F0C5EFC}" destId="{EC0B7FCE-A6C6-4278-86DF-44692EDFDBF3}" srcOrd="10" destOrd="0" presId="urn:microsoft.com/office/officeart/2008/layout/LinedList"/>
    <dgm:cxn modelId="{CC3744BA-188D-4C0D-8907-502B2A17569E}" type="presParOf" srcId="{EC0B7FCE-A6C6-4278-86DF-44692EDFDBF3}" destId="{BFE79ADB-EAB6-4544-A5FD-07248A3D72DD}" srcOrd="0" destOrd="0" presId="urn:microsoft.com/office/officeart/2008/layout/LinedList"/>
    <dgm:cxn modelId="{F6E4F8F7-CE77-4C73-8568-0E9354CECF27}" type="presParOf" srcId="{EC0B7FCE-A6C6-4278-86DF-44692EDFDBF3}" destId="{EFFF4F25-1725-43FF-82BB-C42D2E0A8E2F}" srcOrd="1" destOrd="0" presId="urn:microsoft.com/office/officeart/2008/layout/LinedList"/>
    <dgm:cxn modelId="{8910082C-298E-4C49-AACA-CA6C7FBA1291}" type="presParOf" srcId="{EC0B7FCE-A6C6-4278-86DF-44692EDFDBF3}" destId="{82AB6753-5369-4EF1-B633-B592E7EC28B8}" srcOrd="2" destOrd="0" presId="urn:microsoft.com/office/officeart/2008/layout/LinedList"/>
    <dgm:cxn modelId="{9B3B6337-E657-4B84-B512-F6270714B66F}" type="presParOf" srcId="{8BDCA00B-CED0-43DB-A0C3-E7536F0C5EFC}" destId="{A95CF196-BA00-45E9-B5F4-EF344D2F1941}" srcOrd="11" destOrd="0" presId="urn:microsoft.com/office/officeart/2008/layout/LinedList"/>
    <dgm:cxn modelId="{22F7E4DC-C587-4F29-A5E8-B05062D22074}" type="presParOf" srcId="{8BDCA00B-CED0-43DB-A0C3-E7536F0C5EFC}" destId="{5A200314-3D73-4BBD-9CAC-0156CD8B266C}" srcOrd="12" destOrd="0" presId="urn:microsoft.com/office/officeart/2008/layout/LinedList"/>
    <dgm:cxn modelId="{4FC78582-E751-47C9-9F23-F00376FB5EE3}" type="presParOf" srcId="{8BDCA00B-CED0-43DB-A0C3-E7536F0C5EFC}" destId="{90BA6945-4F5F-4A81-9D44-2E5EB318D4FA}" srcOrd="13" destOrd="0" presId="urn:microsoft.com/office/officeart/2008/layout/LinedList"/>
    <dgm:cxn modelId="{91046089-E0AF-4850-B57D-FA7EFC1028D6}" type="presParOf" srcId="{90BA6945-4F5F-4A81-9D44-2E5EB318D4FA}" destId="{323E0D99-667B-477A-A582-209931A2EA51}" srcOrd="0" destOrd="0" presId="urn:microsoft.com/office/officeart/2008/layout/LinedList"/>
    <dgm:cxn modelId="{E6137491-7953-4F70-862A-E7FC11B50BEA}" type="presParOf" srcId="{90BA6945-4F5F-4A81-9D44-2E5EB318D4FA}" destId="{01267A6F-2A72-4178-9A9D-E919D86A6444}" srcOrd="1" destOrd="0" presId="urn:microsoft.com/office/officeart/2008/layout/LinedList"/>
    <dgm:cxn modelId="{E5758C17-1C0B-4237-9060-776563EA10C5}" type="presParOf" srcId="{90BA6945-4F5F-4A81-9D44-2E5EB318D4FA}" destId="{7BB0A5FF-B8E3-44F6-8683-1279ABFFA29F}" srcOrd="2" destOrd="0" presId="urn:microsoft.com/office/officeart/2008/layout/LinedList"/>
    <dgm:cxn modelId="{C16B900A-396E-4FB4-9FDC-A541CFD0DDF7}" type="presParOf" srcId="{7BB0A5FF-B8E3-44F6-8683-1279ABFFA29F}" destId="{58794664-57F6-478C-ACA8-C546B04BFB86}" srcOrd="0" destOrd="0" presId="urn:microsoft.com/office/officeart/2008/layout/LinedList"/>
    <dgm:cxn modelId="{6234BA49-F182-4CCE-B1D7-6311A1351AA2}" type="presParOf" srcId="{58794664-57F6-478C-ACA8-C546B04BFB86}" destId="{7787C913-357A-4DC5-8351-169812833ECF}" srcOrd="0" destOrd="0" presId="urn:microsoft.com/office/officeart/2008/layout/LinedList"/>
    <dgm:cxn modelId="{248EAD5C-9531-4CAF-9B65-07198B5947E7}" type="presParOf" srcId="{58794664-57F6-478C-ACA8-C546B04BFB86}" destId="{2E50570D-EB51-43B1-BEF2-288C4DD1A1E9}" srcOrd="1" destOrd="0" presId="urn:microsoft.com/office/officeart/2008/layout/LinedList"/>
    <dgm:cxn modelId="{F6B6F645-EE06-4A72-83F0-C621995C57E7}" type="presParOf" srcId="{58794664-57F6-478C-ACA8-C546B04BFB86}" destId="{C1BD30C3-C33F-4686-B51F-C04B722E83F3}" srcOrd="2" destOrd="0" presId="urn:microsoft.com/office/officeart/2008/layout/LinedList"/>
    <dgm:cxn modelId="{597D2806-B675-4B26-BBA9-BAFF325F5CF4}" type="presParOf" srcId="{8BDCA00B-CED0-43DB-A0C3-E7536F0C5EFC}" destId="{EACDD174-CEEB-4319-A3B7-832CECBACE8D}" srcOrd="14" destOrd="0" presId="urn:microsoft.com/office/officeart/2008/layout/LinedList"/>
    <dgm:cxn modelId="{8DA77400-0428-4650-B041-639E0A1BC299}" type="presParOf" srcId="{8BDCA00B-CED0-43DB-A0C3-E7536F0C5EFC}" destId="{0F5834FB-4375-4C0B-90BF-390F8ACD10E8}" srcOrd="15" destOrd="0" presId="urn:microsoft.com/office/officeart/2008/layout/LinedList"/>
    <dgm:cxn modelId="{31921508-17C4-4570-894D-7F62A17B630E}" type="presParOf" srcId="{364F6BE2-9798-4ED9-8B97-9CF5564B24D0}" destId="{07095F4A-08BA-4523-B0A3-AD548DD6594C}" srcOrd="2" destOrd="0" presId="urn:microsoft.com/office/officeart/2008/layout/LinedList"/>
    <dgm:cxn modelId="{68A98401-CB77-4D4A-806A-53A359048A8A}" type="presParOf" srcId="{364F6BE2-9798-4ED9-8B97-9CF5564B24D0}" destId="{1DFE2725-3B11-4B52-AC07-E26244335460}" srcOrd="3" destOrd="0" presId="urn:microsoft.com/office/officeart/2008/layout/LinedList"/>
    <dgm:cxn modelId="{12FDB3C7-0C09-4388-AA89-3A0EB83F5679}" type="presParOf" srcId="{1DFE2725-3B11-4B52-AC07-E26244335460}" destId="{C9A072B2-70E0-4323-9328-DDEAABA110BF}" srcOrd="0" destOrd="0" presId="urn:microsoft.com/office/officeart/2008/layout/LinedList"/>
    <dgm:cxn modelId="{32868727-E64D-437D-B9DE-CD5DA36AF1ED}" type="presParOf" srcId="{1DFE2725-3B11-4B52-AC07-E26244335460}" destId="{0264080F-AC3C-47AD-A1CB-3018ECFC22AA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4C915E84-B4AD-4D57-9D5D-69B243D27186}" type="doc">
      <dgm:prSet loTypeId="urn:microsoft.com/office/officeart/2005/8/layout/vList2" loCatId="list" qsTypeId="urn:microsoft.com/office/officeart/2005/8/quickstyle/simple1" qsCatId="simple" csTypeId="urn:microsoft.com/office/officeart/2005/8/colors/accent3_1" csCatId="accent3" phldr="1"/>
      <dgm:spPr/>
      <dgm:t>
        <a:bodyPr/>
        <a:lstStyle/>
        <a:p>
          <a:endParaRPr lang="pl-PL"/>
        </a:p>
      </dgm:t>
    </dgm:pt>
    <dgm:pt modelId="{8597551C-21C5-47C4-9EBE-1F14921824D8}">
      <dgm:prSet custT="1"/>
      <dgm:spPr>
        <a:solidFill>
          <a:srgbClr val="DDE3E7"/>
        </a:solidFill>
      </dgm:spPr>
      <dgm:t>
        <a:bodyPr/>
        <a:lstStyle/>
        <a:p>
          <a:r>
            <a:rPr lang="pl-PL" sz="1200" dirty="0"/>
            <a:t>Dokument przedstawia ocenę skutków reformy po pierwszym okresie jej obowiązywania oraz wskazuje możliwe kierunki dalszych zmian systemowych.</a:t>
          </a:r>
        </a:p>
      </dgm:t>
    </dgm:pt>
    <dgm:pt modelId="{C7A71C31-F9DF-4450-A685-086868BF485B}" type="parTrans" cxnId="{A37C868C-FA46-48C1-802F-1AF34CA1CD74}">
      <dgm:prSet/>
      <dgm:spPr/>
      <dgm:t>
        <a:bodyPr/>
        <a:lstStyle/>
        <a:p>
          <a:endParaRPr lang="pl-PL"/>
        </a:p>
      </dgm:t>
    </dgm:pt>
    <dgm:pt modelId="{192AE236-D869-4891-8D3F-199B56E72952}" type="sibTrans" cxnId="{A37C868C-FA46-48C1-802F-1AF34CA1CD74}">
      <dgm:prSet/>
      <dgm:spPr/>
      <dgm:t>
        <a:bodyPr/>
        <a:lstStyle/>
        <a:p>
          <a:endParaRPr lang="pl-PL"/>
        </a:p>
      </dgm:t>
    </dgm:pt>
    <dgm:pt modelId="{E5E88846-FE93-4938-9F1C-B95BE74C4C5D}" type="pres">
      <dgm:prSet presAssocID="{4C915E84-B4AD-4D57-9D5D-69B243D27186}" presName="linear" presStyleCnt="0">
        <dgm:presLayoutVars>
          <dgm:animLvl val="lvl"/>
          <dgm:resizeHandles val="exact"/>
        </dgm:presLayoutVars>
      </dgm:prSet>
      <dgm:spPr/>
    </dgm:pt>
    <dgm:pt modelId="{CCD6BE20-9322-43FF-8CF1-825CC35B56E5}" type="pres">
      <dgm:prSet presAssocID="{8597551C-21C5-47C4-9EBE-1F14921824D8}" presName="parentText" presStyleLbl="node1" presStyleIdx="0" presStyleCnt="1" custLinFactNeighborX="-27259" custLinFactNeighborY="62700">
        <dgm:presLayoutVars>
          <dgm:chMax val="0"/>
          <dgm:bulletEnabled val="1"/>
        </dgm:presLayoutVars>
      </dgm:prSet>
      <dgm:spPr/>
    </dgm:pt>
  </dgm:ptLst>
  <dgm:cxnLst>
    <dgm:cxn modelId="{5CC67E01-F7A7-4E8C-A60B-296BF3E70644}" type="presOf" srcId="{8597551C-21C5-47C4-9EBE-1F14921824D8}" destId="{CCD6BE20-9322-43FF-8CF1-825CC35B56E5}" srcOrd="0" destOrd="0" presId="urn:microsoft.com/office/officeart/2005/8/layout/vList2"/>
    <dgm:cxn modelId="{FC3AF472-D494-4E4E-B9D7-BE0AED391E4A}" type="presOf" srcId="{4C915E84-B4AD-4D57-9D5D-69B243D27186}" destId="{E5E88846-FE93-4938-9F1C-B95BE74C4C5D}" srcOrd="0" destOrd="0" presId="urn:microsoft.com/office/officeart/2005/8/layout/vList2"/>
    <dgm:cxn modelId="{A37C868C-FA46-48C1-802F-1AF34CA1CD74}" srcId="{4C915E84-B4AD-4D57-9D5D-69B243D27186}" destId="{8597551C-21C5-47C4-9EBE-1F14921824D8}" srcOrd="0" destOrd="0" parTransId="{C7A71C31-F9DF-4450-A685-086868BF485B}" sibTransId="{192AE236-D869-4891-8D3F-199B56E72952}"/>
    <dgm:cxn modelId="{40D04016-2B97-4398-B363-BB8979E5EF78}" type="presParOf" srcId="{E5E88846-FE93-4938-9F1C-B95BE74C4C5D}" destId="{CCD6BE20-9322-43FF-8CF1-825CC35B56E5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1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E19230F7-34C4-4758-B679-C98EF8DFF299}" type="doc">
      <dgm:prSet loTypeId="urn:microsoft.com/office/officeart/2005/8/layout/vList2" loCatId="list" qsTypeId="urn:microsoft.com/office/officeart/2005/8/quickstyle/3d3" qsCatId="3D" csTypeId="urn:microsoft.com/office/officeart/2005/8/colors/accent3_4" csCatId="accent3" phldr="1"/>
      <dgm:spPr/>
      <dgm:t>
        <a:bodyPr/>
        <a:lstStyle/>
        <a:p>
          <a:endParaRPr lang="pl-PL"/>
        </a:p>
      </dgm:t>
    </dgm:pt>
    <dgm:pt modelId="{AF5D9E04-3F5C-4745-945C-23A6C85CC3B1}">
      <dgm:prSet custT="1"/>
      <dgm:spPr/>
      <dgm:t>
        <a:bodyPr/>
        <a:lstStyle/>
        <a:p>
          <a:pPr>
            <a:lnSpc>
              <a:spcPct val="150000"/>
            </a:lnSpc>
          </a:pPr>
          <a:r>
            <a:rPr lang="pl-PL" sz="1000" dirty="0"/>
            <a:t> Dochody JST oparte na dochodach mieszkańców i przedsiębiorstw, a nie na wysokości pobranego podatku.</a:t>
          </a:r>
        </a:p>
      </dgm:t>
    </dgm:pt>
    <dgm:pt modelId="{FDFEBD0A-CCA0-4A4C-9448-BD4931615CED}" type="parTrans" cxnId="{FB06AC6A-7EF5-4814-A0FA-4E2AEB91A54C}">
      <dgm:prSet/>
      <dgm:spPr/>
      <dgm:t>
        <a:bodyPr/>
        <a:lstStyle/>
        <a:p>
          <a:endParaRPr lang="pl-PL" sz="1100"/>
        </a:p>
      </dgm:t>
    </dgm:pt>
    <dgm:pt modelId="{16FD471B-5ABF-403E-AD04-8F0600BEC18B}" type="sibTrans" cxnId="{FB06AC6A-7EF5-4814-A0FA-4E2AEB91A54C}">
      <dgm:prSet/>
      <dgm:spPr/>
      <dgm:t>
        <a:bodyPr/>
        <a:lstStyle/>
        <a:p>
          <a:endParaRPr lang="pl-PL" sz="1100"/>
        </a:p>
      </dgm:t>
    </dgm:pt>
    <dgm:pt modelId="{4C2B9A93-EA37-4AB7-92B5-E7B4C59184B9}">
      <dgm:prSet custT="1"/>
      <dgm:spPr/>
      <dgm:t>
        <a:bodyPr/>
        <a:lstStyle/>
        <a:p>
          <a:pPr>
            <a:lnSpc>
              <a:spcPct val="150000"/>
            </a:lnSpc>
          </a:pPr>
          <a:r>
            <a:rPr lang="pl-PL" sz="1000" dirty="0"/>
            <a:t> Zmiany w ulgach, stawkach PIT/CIT czy kwocie wolnej nie wpływają już na dochody JST.</a:t>
          </a:r>
        </a:p>
      </dgm:t>
    </dgm:pt>
    <dgm:pt modelId="{19F1E842-3439-4463-AF9B-4C38E80BF24E}" type="parTrans" cxnId="{9F27E627-261E-4DEE-B2FC-6367242F8CCF}">
      <dgm:prSet/>
      <dgm:spPr/>
      <dgm:t>
        <a:bodyPr/>
        <a:lstStyle/>
        <a:p>
          <a:endParaRPr lang="pl-PL" sz="1100"/>
        </a:p>
      </dgm:t>
    </dgm:pt>
    <dgm:pt modelId="{39DEBCC3-42E3-4A08-9B0A-AC45916D7416}" type="sibTrans" cxnId="{9F27E627-261E-4DEE-B2FC-6367242F8CCF}">
      <dgm:prSet/>
      <dgm:spPr/>
      <dgm:t>
        <a:bodyPr/>
        <a:lstStyle/>
        <a:p>
          <a:endParaRPr lang="pl-PL" sz="1100"/>
        </a:p>
      </dgm:t>
    </dgm:pt>
    <dgm:pt modelId="{A54BC531-01ED-49F1-86E3-FEFDDE686580}">
      <dgm:prSet custT="1"/>
      <dgm:spPr/>
      <dgm:t>
        <a:bodyPr/>
        <a:lstStyle/>
        <a:p>
          <a:pPr>
            <a:lnSpc>
              <a:spcPct val="150000"/>
            </a:lnSpc>
          </a:pPr>
          <a:r>
            <a:rPr lang="pl-PL" sz="1000" dirty="0"/>
            <a:t> Rozszerzenie udziałów JST także na ryczałt od przychodów ewidencjonowanych.</a:t>
          </a:r>
        </a:p>
      </dgm:t>
    </dgm:pt>
    <dgm:pt modelId="{638F72D4-4866-439A-857B-77403F9F3644}" type="parTrans" cxnId="{00B05ADF-3A85-4271-97C0-4A59323C41D4}">
      <dgm:prSet/>
      <dgm:spPr/>
      <dgm:t>
        <a:bodyPr/>
        <a:lstStyle/>
        <a:p>
          <a:endParaRPr lang="pl-PL" sz="1100"/>
        </a:p>
      </dgm:t>
    </dgm:pt>
    <dgm:pt modelId="{8D41A39B-02B1-44EF-9201-5238AAA0596C}" type="sibTrans" cxnId="{00B05ADF-3A85-4271-97C0-4A59323C41D4}">
      <dgm:prSet/>
      <dgm:spPr/>
      <dgm:t>
        <a:bodyPr/>
        <a:lstStyle/>
        <a:p>
          <a:endParaRPr lang="pl-PL" sz="1100"/>
        </a:p>
      </dgm:t>
    </dgm:pt>
    <dgm:pt modelId="{8A5E2138-673F-4378-9F4E-84A0AFF675FA}">
      <dgm:prSet custT="1"/>
      <dgm:spPr>
        <a:solidFill>
          <a:schemeClr val="tx2">
            <a:lumMod val="60000"/>
            <a:lumOff val="40000"/>
          </a:schemeClr>
        </a:solidFill>
      </dgm:spPr>
      <dgm:t>
        <a:bodyPr/>
        <a:lstStyle/>
        <a:p>
          <a:r>
            <a:rPr lang="pl-PL" sz="1100" b="1" dirty="0"/>
            <a:t>Efekty</a:t>
          </a:r>
          <a:endParaRPr lang="pl-PL" sz="1100" dirty="0"/>
        </a:p>
      </dgm:t>
    </dgm:pt>
    <dgm:pt modelId="{8C26301B-E259-482C-883C-DEBF5BB2C7A2}" type="parTrans" cxnId="{B2C64965-08A6-4D81-9881-23E0AD4C2B8F}">
      <dgm:prSet/>
      <dgm:spPr/>
      <dgm:t>
        <a:bodyPr/>
        <a:lstStyle/>
        <a:p>
          <a:endParaRPr lang="pl-PL" sz="1100"/>
        </a:p>
      </dgm:t>
    </dgm:pt>
    <dgm:pt modelId="{52F3FDFD-BA30-4883-B942-2B63BE35C106}" type="sibTrans" cxnId="{B2C64965-08A6-4D81-9881-23E0AD4C2B8F}">
      <dgm:prSet/>
      <dgm:spPr/>
      <dgm:t>
        <a:bodyPr/>
        <a:lstStyle/>
        <a:p>
          <a:endParaRPr lang="pl-PL" sz="1100"/>
        </a:p>
      </dgm:t>
    </dgm:pt>
    <dgm:pt modelId="{BC979843-1CDE-4F7D-8399-06FBFF44F745}">
      <dgm:prSet custT="1"/>
      <dgm:spPr/>
      <dgm:t>
        <a:bodyPr/>
        <a:lstStyle/>
        <a:p>
          <a:pPr>
            <a:lnSpc>
              <a:spcPct val="150000"/>
            </a:lnSpc>
          </a:pPr>
          <a:r>
            <a:rPr lang="pl-PL" sz="1000" dirty="0"/>
            <a:t> Większa stabilność i przewidywalność finansów samorządów.</a:t>
          </a:r>
        </a:p>
      </dgm:t>
    </dgm:pt>
    <dgm:pt modelId="{25BABAF5-90E5-4D45-BED3-04000B92D2D8}" type="parTrans" cxnId="{5AB75F11-CD63-4514-B99D-DC4189FD6A05}">
      <dgm:prSet/>
      <dgm:spPr/>
      <dgm:t>
        <a:bodyPr/>
        <a:lstStyle/>
        <a:p>
          <a:endParaRPr lang="pl-PL" sz="1100"/>
        </a:p>
      </dgm:t>
    </dgm:pt>
    <dgm:pt modelId="{CB4D4B78-C238-4F28-8626-B04A9F1FBAFF}" type="sibTrans" cxnId="{5AB75F11-CD63-4514-B99D-DC4189FD6A05}">
      <dgm:prSet/>
      <dgm:spPr/>
      <dgm:t>
        <a:bodyPr/>
        <a:lstStyle/>
        <a:p>
          <a:endParaRPr lang="pl-PL" sz="1100"/>
        </a:p>
      </dgm:t>
    </dgm:pt>
    <dgm:pt modelId="{543DC682-3360-4631-BDE3-4FA097E80D52}">
      <dgm:prSet custT="1"/>
      <dgm:spPr/>
      <dgm:t>
        <a:bodyPr/>
        <a:lstStyle/>
        <a:p>
          <a:pPr>
            <a:lnSpc>
              <a:spcPct val="150000"/>
            </a:lnSpc>
          </a:pPr>
          <a:r>
            <a:rPr lang="pl-PL" sz="1000" dirty="0"/>
            <a:t> Silniejsze powiązanie dochodów JST z rzeczywistą aktywnością gospodarczą lokalnie.</a:t>
          </a:r>
        </a:p>
      </dgm:t>
    </dgm:pt>
    <dgm:pt modelId="{BA53A1DB-DB44-4C70-941D-445E54E57554}" type="parTrans" cxnId="{3B2AE935-D988-4CA4-8340-919C5D2FDB65}">
      <dgm:prSet/>
      <dgm:spPr/>
      <dgm:t>
        <a:bodyPr/>
        <a:lstStyle/>
        <a:p>
          <a:endParaRPr lang="pl-PL" sz="1100"/>
        </a:p>
      </dgm:t>
    </dgm:pt>
    <dgm:pt modelId="{BAD51624-3FB6-43E0-A955-62AFDD4C1BA5}" type="sibTrans" cxnId="{3B2AE935-D988-4CA4-8340-919C5D2FDB65}">
      <dgm:prSet/>
      <dgm:spPr/>
      <dgm:t>
        <a:bodyPr/>
        <a:lstStyle/>
        <a:p>
          <a:endParaRPr lang="pl-PL" sz="1100"/>
        </a:p>
      </dgm:t>
    </dgm:pt>
    <dgm:pt modelId="{39CB5698-F521-4408-AEBE-768E76502CDA}">
      <dgm:prSet custT="1"/>
      <dgm:spPr/>
      <dgm:t>
        <a:bodyPr/>
        <a:lstStyle/>
        <a:p>
          <a:pPr>
            <a:lnSpc>
              <a:spcPct val="150000"/>
            </a:lnSpc>
          </a:pPr>
          <a:endParaRPr lang="pl-PL" sz="1000" dirty="0"/>
        </a:p>
      </dgm:t>
    </dgm:pt>
    <dgm:pt modelId="{C8F55566-3472-405A-9194-DC04C3AF9B8E}" type="parTrans" cxnId="{6B0760CD-C0AE-4CB6-B303-C198E3E32A07}">
      <dgm:prSet/>
      <dgm:spPr/>
      <dgm:t>
        <a:bodyPr/>
        <a:lstStyle/>
        <a:p>
          <a:endParaRPr lang="pl-PL" sz="1100"/>
        </a:p>
      </dgm:t>
    </dgm:pt>
    <dgm:pt modelId="{33CE3135-23BA-45ED-83D5-AA16E0F778DA}" type="sibTrans" cxnId="{6B0760CD-C0AE-4CB6-B303-C198E3E32A07}">
      <dgm:prSet/>
      <dgm:spPr/>
      <dgm:t>
        <a:bodyPr/>
        <a:lstStyle/>
        <a:p>
          <a:endParaRPr lang="pl-PL" sz="1100"/>
        </a:p>
      </dgm:t>
    </dgm:pt>
    <dgm:pt modelId="{323FC1E9-D7B2-43D4-9115-87E288E7E716}">
      <dgm:prSet custT="1"/>
      <dgm:spPr>
        <a:solidFill>
          <a:schemeClr val="accent1">
            <a:lumMod val="75000"/>
          </a:schemeClr>
        </a:solidFill>
      </dgm:spPr>
      <dgm:t>
        <a:bodyPr/>
        <a:lstStyle/>
        <a:p>
          <a:r>
            <a:rPr lang="pl-PL" sz="1100" b="1" dirty="0"/>
            <a:t>Najważniejsze elementy</a:t>
          </a:r>
          <a:endParaRPr lang="pl-PL" sz="1100" dirty="0"/>
        </a:p>
      </dgm:t>
    </dgm:pt>
    <dgm:pt modelId="{5A528E5B-5F53-4615-8F4F-776E5325D0CE}" type="sibTrans" cxnId="{E7314540-209E-4C0D-9D0F-F8CAC31AA909}">
      <dgm:prSet/>
      <dgm:spPr/>
      <dgm:t>
        <a:bodyPr/>
        <a:lstStyle/>
        <a:p>
          <a:endParaRPr lang="pl-PL" sz="1100"/>
        </a:p>
      </dgm:t>
    </dgm:pt>
    <dgm:pt modelId="{82C5DE47-CE87-437C-8247-90A474174778}" type="parTrans" cxnId="{E7314540-209E-4C0D-9D0F-F8CAC31AA909}">
      <dgm:prSet/>
      <dgm:spPr/>
      <dgm:t>
        <a:bodyPr/>
        <a:lstStyle/>
        <a:p>
          <a:endParaRPr lang="pl-PL" sz="1100"/>
        </a:p>
      </dgm:t>
    </dgm:pt>
    <dgm:pt modelId="{4685E20C-89EF-4E4B-9907-38761981A215}">
      <dgm:prSet custT="1"/>
      <dgm:spPr/>
      <dgm:t>
        <a:bodyPr/>
        <a:lstStyle/>
        <a:p>
          <a:pPr>
            <a:lnSpc>
              <a:spcPct val="150000"/>
            </a:lnSpc>
          </a:pPr>
          <a:r>
            <a:rPr lang="pl-PL" sz="1000" dirty="0"/>
            <a:t> Mechanizm subwencji ogólnej uzupełnia środki JST, jeśli dochody podatkowe są niewystarczające</a:t>
          </a:r>
        </a:p>
      </dgm:t>
    </dgm:pt>
    <dgm:pt modelId="{CAE2796F-12BD-4518-8BEA-81F62F8814F0}" type="parTrans" cxnId="{5FCC3284-15B1-4067-886D-7471A1C471AB}">
      <dgm:prSet/>
      <dgm:spPr/>
      <dgm:t>
        <a:bodyPr/>
        <a:lstStyle/>
        <a:p>
          <a:endParaRPr lang="pl-PL"/>
        </a:p>
      </dgm:t>
    </dgm:pt>
    <dgm:pt modelId="{2B2FB389-9073-4C69-AB45-0CCF53ED2242}" type="sibTrans" cxnId="{5FCC3284-15B1-4067-886D-7471A1C471AB}">
      <dgm:prSet/>
      <dgm:spPr/>
      <dgm:t>
        <a:bodyPr/>
        <a:lstStyle/>
        <a:p>
          <a:endParaRPr lang="pl-PL"/>
        </a:p>
      </dgm:t>
    </dgm:pt>
    <dgm:pt modelId="{84D1889F-9B4B-48F8-BB89-423DC503E3E6}" type="pres">
      <dgm:prSet presAssocID="{E19230F7-34C4-4758-B679-C98EF8DFF299}" presName="linear" presStyleCnt="0">
        <dgm:presLayoutVars>
          <dgm:animLvl val="lvl"/>
          <dgm:resizeHandles val="exact"/>
        </dgm:presLayoutVars>
      </dgm:prSet>
      <dgm:spPr/>
    </dgm:pt>
    <dgm:pt modelId="{6E1C4E22-1876-4B15-92F0-CB7010836170}" type="pres">
      <dgm:prSet presAssocID="{323FC1E9-D7B2-43D4-9115-87E288E7E716}" presName="parentText" presStyleLbl="node1" presStyleIdx="0" presStyleCnt="2" custScaleY="47859" custLinFactNeighborX="221" custLinFactNeighborY="-1381">
        <dgm:presLayoutVars>
          <dgm:chMax val="0"/>
          <dgm:bulletEnabled val="1"/>
        </dgm:presLayoutVars>
      </dgm:prSet>
      <dgm:spPr/>
    </dgm:pt>
    <dgm:pt modelId="{D76C79CA-A2D3-40B4-BC4B-AB8ACE94DF3E}" type="pres">
      <dgm:prSet presAssocID="{323FC1E9-D7B2-43D4-9115-87E288E7E716}" presName="childText" presStyleLbl="revTx" presStyleIdx="0" presStyleCnt="2">
        <dgm:presLayoutVars>
          <dgm:bulletEnabled val="1"/>
        </dgm:presLayoutVars>
      </dgm:prSet>
      <dgm:spPr/>
    </dgm:pt>
    <dgm:pt modelId="{FA43841B-C5D2-4512-972C-E3ED048FD35F}" type="pres">
      <dgm:prSet presAssocID="{8A5E2138-673F-4378-9F4E-84A0AFF675FA}" presName="parentText" presStyleLbl="node1" presStyleIdx="1" presStyleCnt="2" custScaleY="43926">
        <dgm:presLayoutVars>
          <dgm:chMax val="0"/>
          <dgm:bulletEnabled val="1"/>
        </dgm:presLayoutVars>
      </dgm:prSet>
      <dgm:spPr/>
    </dgm:pt>
    <dgm:pt modelId="{D075DE3E-9C69-4977-A3AA-1F65E086518F}" type="pres">
      <dgm:prSet presAssocID="{8A5E2138-673F-4378-9F4E-84A0AFF675FA}" presName="childText" presStyleLbl="revTx" presStyleIdx="1" presStyleCnt="2">
        <dgm:presLayoutVars>
          <dgm:bulletEnabled val="1"/>
        </dgm:presLayoutVars>
      </dgm:prSet>
      <dgm:spPr/>
    </dgm:pt>
  </dgm:ptLst>
  <dgm:cxnLst>
    <dgm:cxn modelId="{5AB75F11-CD63-4514-B99D-DC4189FD6A05}" srcId="{8A5E2138-673F-4378-9F4E-84A0AFF675FA}" destId="{BC979843-1CDE-4F7D-8399-06FBFF44F745}" srcOrd="0" destOrd="0" parTransId="{25BABAF5-90E5-4D45-BED3-04000B92D2D8}" sibTransId="{CB4D4B78-C238-4F28-8626-B04A9F1FBAFF}"/>
    <dgm:cxn modelId="{9F27E627-261E-4DEE-B2FC-6367242F8CCF}" srcId="{323FC1E9-D7B2-43D4-9115-87E288E7E716}" destId="{4C2B9A93-EA37-4AB7-92B5-E7B4C59184B9}" srcOrd="1" destOrd="0" parTransId="{19F1E842-3439-4463-AF9B-4C38E80BF24E}" sibTransId="{39DEBCC3-42E3-4A08-9B0A-AC45916D7416}"/>
    <dgm:cxn modelId="{3B2AE935-D988-4CA4-8340-919C5D2FDB65}" srcId="{8A5E2138-673F-4378-9F4E-84A0AFF675FA}" destId="{543DC682-3360-4631-BDE3-4FA097E80D52}" srcOrd="1" destOrd="0" parTransId="{BA53A1DB-DB44-4C70-941D-445E54E57554}" sibTransId="{BAD51624-3FB6-43E0-A955-62AFDD4C1BA5}"/>
    <dgm:cxn modelId="{E7314540-209E-4C0D-9D0F-F8CAC31AA909}" srcId="{E19230F7-34C4-4758-B679-C98EF8DFF299}" destId="{323FC1E9-D7B2-43D4-9115-87E288E7E716}" srcOrd="0" destOrd="0" parTransId="{82C5DE47-CE87-437C-8247-90A474174778}" sibTransId="{5A528E5B-5F53-4615-8F4F-776E5325D0CE}"/>
    <dgm:cxn modelId="{EB07DB5B-D34F-4876-AEE8-D0BA5847F7B5}" type="presOf" srcId="{4C2B9A93-EA37-4AB7-92B5-E7B4C59184B9}" destId="{D76C79CA-A2D3-40B4-BC4B-AB8ACE94DF3E}" srcOrd="0" destOrd="1" presId="urn:microsoft.com/office/officeart/2005/8/layout/vList2"/>
    <dgm:cxn modelId="{B2C64965-08A6-4D81-9881-23E0AD4C2B8F}" srcId="{E19230F7-34C4-4758-B679-C98EF8DFF299}" destId="{8A5E2138-673F-4378-9F4E-84A0AFF675FA}" srcOrd="1" destOrd="0" parTransId="{8C26301B-E259-482C-883C-DEBF5BB2C7A2}" sibTransId="{52F3FDFD-BA30-4883-B942-2B63BE35C106}"/>
    <dgm:cxn modelId="{FB06AC6A-7EF5-4814-A0FA-4E2AEB91A54C}" srcId="{323FC1E9-D7B2-43D4-9115-87E288E7E716}" destId="{AF5D9E04-3F5C-4745-945C-23A6C85CC3B1}" srcOrd="0" destOrd="0" parTransId="{FDFEBD0A-CCA0-4A4C-9448-BD4931615CED}" sibTransId="{16FD471B-5ABF-403E-AD04-8F0600BEC18B}"/>
    <dgm:cxn modelId="{9B3C654D-83CB-4355-86EF-64CB057D3547}" type="presOf" srcId="{A54BC531-01ED-49F1-86E3-FEFDDE686580}" destId="{D76C79CA-A2D3-40B4-BC4B-AB8ACE94DF3E}" srcOrd="0" destOrd="2" presId="urn:microsoft.com/office/officeart/2005/8/layout/vList2"/>
    <dgm:cxn modelId="{0A0A0580-0E72-4659-BE91-94E603F61D61}" type="presOf" srcId="{4685E20C-89EF-4E4B-9907-38761981A215}" destId="{D76C79CA-A2D3-40B4-BC4B-AB8ACE94DF3E}" srcOrd="0" destOrd="3" presId="urn:microsoft.com/office/officeart/2005/8/layout/vList2"/>
    <dgm:cxn modelId="{5FCC3284-15B1-4067-886D-7471A1C471AB}" srcId="{323FC1E9-D7B2-43D4-9115-87E288E7E716}" destId="{4685E20C-89EF-4E4B-9907-38761981A215}" srcOrd="3" destOrd="0" parTransId="{CAE2796F-12BD-4518-8BEA-81F62F8814F0}" sibTransId="{2B2FB389-9073-4C69-AB45-0CCF53ED2242}"/>
    <dgm:cxn modelId="{AE93D3BA-2BC7-4B13-8044-9196E605230A}" type="presOf" srcId="{E19230F7-34C4-4758-B679-C98EF8DFF299}" destId="{84D1889F-9B4B-48F8-BB89-423DC503E3E6}" srcOrd="0" destOrd="0" presId="urn:microsoft.com/office/officeart/2005/8/layout/vList2"/>
    <dgm:cxn modelId="{9173E9C6-774F-4A33-8645-5A5CD77B4B04}" type="presOf" srcId="{543DC682-3360-4631-BDE3-4FA097E80D52}" destId="{D075DE3E-9C69-4977-A3AA-1F65E086518F}" srcOrd="0" destOrd="1" presId="urn:microsoft.com/office/officeart/2005/8/layout/vList2"/>
    <dgm:cxn modelId="{74725EC9-1BEC-4F8E-8B05-EEC68C669575}" type="presOf" srcId="{39CB5698-F521-4408-AEBE-768E76502CDA}" destId="{D075DE3E-9C69-4977-A3AA-1F65E086518F}" srcOrd="0" destOrd="2" presId="urn:microsoft.com/office/officeart/2005/8/layout/vList2"/>
    <dgm:cxn modelId="{6B0760CD-C0AE-4CB6-B303-C198E3E32A07}" srcId="{8A5E2138-673F-4378-9F4E-84A0AFF675FA}" destId="{39CB5698-F521-4408-AEBE-768E76502CDA}" srcOrd="2" destOrd="0" parTransId="{C8F55566-3472-405A-9194-DC04C3AF9B8E}" sibTransId="{33CE3135-23BA-45ED-83D5-AA16E0F778DA}"/>
    <dgm:cxn modelId="{A44EABD4-CFDD-4FAB-B4C3-D197836F2F1E}" type="presOf" srcId="{8A5E2138-673F-4378-9F4E-84A0AFF675FA}" destId="{FA43841B-C5D2-4512-972C-E3ED048FD35F}" srcOrd="0" destOrd="0" presId="urn:microsoft.com/office/officeart/2005/8/layout/vList2"/>
    <dgm:cxn modelId="{0D48BDD6-5734-4EF4-B964-9E6181DC554A}" type="presOf" srcId="{323FC1E9-D7B2-43D4-9115-87E288E7E716}" destId="{6E1C4E22-1876-4B15-92F0-CB7010836170}" srcOrd="0" destOrd="0" presId="urn:microsoft.com/office/officeart/2005/8/layout/vList2"/>
    <dgm:cxn modelId="{46F514DC-C4A3-42C1-9154-EFBE9D298178}" type="presOf" srcId="{BC979843-1CDE-4F7D-8399-06FBFF44F745}" destId="{D075DE3E-9C69-4977-A3AA-1F65E086518F}" srcOrd="0" destOrd="0" presId="urn:microsoft.com/office/officeart/2005/8/layout/vList2"/>
    <dgm:cxn modelId="{00B05ADF-3A85-4271-97C0-4A59323C41D4}" srcId="{323FC1E9-D7B2-43D4-9115-87E288E7E716}" destId="{A54BC531-01ED-49F1-86E3-FEFDDE686580}" srcOrd="2" destOrd="0" parTransId="{638F72D4-4866-439A-857B-77403F9F3644}" sibTransId="{8D41A39B-02B1-44EF-9201-5238AAA0596C}"/>
    <dgm:cxn modelId="{5C5DD1E7-CF7E-44B3-83D0-73D9543BE395}" type="presOf" srcId="{AF5D9E04-3F5C-4745-945C-23A6C85CC3B1}" destId="{D76C79CA-A2D3-40B4-BC4B-AB8ACE94DF3E}" srcOrd="0" destOrd="0" presId="urn:microsoft.com/office/officeart/2005/8/layout/vList2"/>
    <dgm:cxn modelId="{9746B07B-DCE3-4C38-B46F-A5B93A86814F}" type="presParOf" srcId="{84D1889F-9B4B-48F8-BB89-423DC503E3E6}" destId="{6E1C4E22-1876-4B15-92F0-CB7010836170}" srcOrd="0" destOrd="0" presId="urn:microsoft.com/office/officeart/2005/8/layout/vList2"/>
    <dgm:cxn modelId="{2F078CF4-3B86-48A7-B9BF-4D52506C01E2}" type="presParOf" srcId="{84D1889F-9B4B-48F8-BB89-423DC503E3E6}" destId="{D76C79CA-A2D3-40B4-BC4B-AB8ACE94DF3E}" srcOrd="1" destOrd="0" presId="urn:microsoft.com/office/officeart/2005/8/layout/vList2"/>
    <dgm:cxn modelId="{46BA9DC3-022B-414F-AF66-A7E956C72E5C}" type="presParOf" srcId="{84D1889F-9B4B-48F8-BB89-423DC503E3E6}" destId="{FA43841B-C5D2-4512-972C-E3ED048FD35F}" srcOrd="2" destOrd="0" presId="urn:microsoft.com/office/officeart/2005/8/layout/vList2"/>
    <dgm:cxn modelId="{F140A22D-2E1A-4E5A-8BE8-D2E8F5FD35F2}" type="presParOf" srcId="{84D1889F-9B4B-48F8-BB89-423DC503E3E6}" destId="{D075DE3E-9C69-4977-A3AA-1F65E086518F}" srcOrd="3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57B1CCC2-5D85-4EBC-A4FD-16919A90707A}" type="doc">
      <dgm:prSet loTypeId="urn:microsoft.com/office/officeart/2008/layout/LinedList" loCatId="list" qsTypeId="urn:microsoft.com/office/officeart/2005/8/quickstyle/simple5" qsCatId="simple" csTypeId="urn:microsoft.com/office/officeart/2005/8/colors/accent1_2" csCatId="accent1"/>
      <dgm:spPr/>
      <dgm:t>
        <a:bodyPr/>
        <a:lstStyle/>
        <a:p>
          <a:endParaRPr lang="pl-PL"/>
        </a:p>
      </dgm:t>
    </dgm:pt>
    <dgm:pt modelId="{CBB34001-DDCC-440D-B38A-76DB90E88397}">
      <dgm:prSet custT="1"/>
      <dgm:spPr/>
      <dgm:t>
        <a:bodyPr/>
        <a:lstStyle/>
        <a:p>
          <a:r>
            <a:rPr lang="pl-PL" sz="1400" b="1" dirty="0"/>
            <a:t>Najważniejsze zmiany</a:t>
          </a:r>
        </a:p>
      </dgm:t>
    </dgm:pt>
    <dgm:pt modelId="{D5CD085D-0DDE-418F-89FD-B5BCC9D15AB6}" type="parTrans" cxnId="{8B4ABB9E-5F7D-4733-834C-60736B88B8FD}">
      <dgm:prSet/>
      <dgm:spPr/>
      <dgm:t>
        <a:bodyPr/>
        <a:lstStyle/>
        <a:p>
          <a:endParaRPr lang="pl-PL" sz="1100" b="1"/>
        </a:p>
      </dgm:t>
    </dgm:pt>
    <dgm:pt modelId="{E1AE5A1E-88FF-4C85-9177-3B304B0EFD43}" type="sibTrans" cxnId="{8B4ABB9E-5F7D-4733-834C-60736B88B8FD}">
      <dgm:prSet/>
      <dgm:spPr/>
      <dgm:t>
        <a:bodyPr/>
        <a:lstStyle/>
        <a:p>
          <a:endParaRPr lang="pl-PL" sz="1100" b="1"/>
        </a:p>
      </dgm:t>
    </dgm:pt>
    <dgm:pt modelId="{699BF295-2456-4883-83F2-D9695A7308B9}">
      <dgm:prSet custT="1"/>
      <dgm:spPr/>
      <dgm:t>
        <a:bodyPr/>
        <a:lstStyle/>
        <a:p>
          <a:r>
            <a:rPr lang="pl-PL" sz="1100" b="1"/>
            <a:t>Wyodrębnienie miast na prawach powiatu jako odrębnej kategorii JST.</a:t>
          </a:r>
        </a:p>
      </dgm:t>
    </dgm:pt>
    <dgm:pt modelId="{32BFFD61-D08A-4797-BE67-F5E0F309C6FF}" type="parTrans" cxnId="{531FE02F-BFA9-417F-945E-9C7927B44B16}">
      <dgm:prSet/>
      <dgm:spPr/>
      <dgm:t>
        <a:bodyPr/>
        <a:lstStyle/>
        <a:p>
          <a:endParaRPr lang="pl-PL" sz="1100" b="1"/>
        </a:p>
      </dgm:t>
    </dgm:pt>
    <dgm:pt modelId="{C097D5A2-9419-4C5F-979E-1BBF968FC2D8}" type="sibTrans" cxnId="{531FE02F-BFA9-417F-945E-9C7927B44B16}">
      <dgm:prSet/>
      <dgm:spPr/>
      <dgm:t>
        <a:bodyPr/>
        <a:lstStyle/>
        <a:p>
          <a:endParaRPr lang="pl-PL" sz="1100" b="1"/>
        </a:p>
      </dgm:t>
    </dgm:pt>
    <dgm:pt modelId="{31533CB3-EEB6-43C7-9932-08C6B0AC5046}">
      <dgm:prSet custT="1"/>
      <dgm:spPr/>
      <dgm:t>
        <a:bodyPr/>
        <a:lstStyle/>
        <a:p>
          <a:r>
            <a:rPr lang="pl-PL" sz="1100" b="1"/>
            <a:t>Odrębne parametry udziałów w PIT i CIT, potrzeb finansowych oraz mechanizmów wyrównawczych.</a:t>
          </a:r>
        </a:p>
      </dgm:t>
    </dgm:pt>
    <dgm:pt modelId="{8A1FE8A1-1A7C-4012-A9BD-CD55019C8A55}" type="parTrans" cxnId="{2DDC81B2-DC15-4BE2-B9DF-AD295AD5A649}">
      <dgm:prSet/>
      <dgm:spPr/>
      <dgm:t>
        <a:bodyPr/>
        <a:lstStyle/>
        <a:p>
          <a:endParaRPr lang="pl-PL" sz="1100" b="1"/>
        </a:p>
      </dgm:t>
    </dgm:pt>
    <dgm:pt modelId="{BD268E0E-5A16-4629-9CF8-D19D9A112830}" type="sibTrans" cxnId="{2DDC81B2-DC15-4BE2-B9DF-AD295AD5A649}">
      <dgm:prSet/>
      <dgm:spPr/>
      <dgm:t>
        <a:bodyPr/>
        <a:lstStyle/>
        <a:p>
          <a:endParaRPr lang="pl-PL" sz="1100" b="1"/>
        </a:p>
      </dgm:t>
    </dgm:pt>
    <dgm:pt modelId="{B25171F9-2E83-476C-BB20-22F8046CFEB9}">
      <dgm:prSet custT="1"/>
      <dgm:spPr/>
      <dgm:t>
        <a:bodyPr/>
        <a:lstStyle/>
        <a:p>
          <a:r>
            <a:rPr lang="pl-PL" sz="1400" b="1" dirty="0"/>
            <a:t>Efekty dla miast na prawach powiatu</a:t>
          </a:r>
        </a:p>
      </dgm:t>
    </dgm:pt>
    <dgm:pt modelId="{CA9416BF-E0C7-43E3-8CBF-14F630C86D9C}" type="parTrans" cxnId="{9E6B7DAB-5DE3-41C6-A8B4-985AF6C7FB6C}">
      <dgm:prSet/>
      <dgm:spPr/>
      <dgm:t>
        <a:bodyPr/>
        <a:lstStyle/>
        <a:p>
          <a:endParaRPr lang="pl-PL" sz="1100" b="1"/>
        </a:p>
      </dgm:t>
    </dgm:pt>
    <dgm:pt modelId="{09F651EA-F6AF-470D-A62E-FB1895CA620A}" type="sibTrans" cxnId="{9E6B7DAB-5DE3-41C6-A8B4-985AF6C7FB6C}">
      <dgm:prSet/>
      <dgm:spPr/>
      <dgm:t>
        <a:bodyPr/>
        <a:lstStyle/>
        <a:p>
          <a:endParaRPr lang="pl-PL" sz="1100" b="1"/>
        </a:p>
      </dgm:t>
    </dgm:pt>
    <dgm:pt modelId="{EB4B7417-FA16-46AC-A4D0-EAC4E3584415}">
      <dgm:prSet custT="1"/>
      <dgm:spPr/>
      <dgm:t>
        <a:bodyPr/>
        <a:lstStyle/>
        <a:p>
          <a:r>
            <a:rPr lang="pl-PL" sz="1100" b="1" dirty="0"/>
            <a:t>Wzrost środków wyrównawczych z ok. 0,5 mld zł do 1,3 mld zł w 2025 r.</a:t>
          </a:r>
        </a:p>
      </dgm:t>
    </dgm:pt>
    <dgm:pt modelId="{0F23B277-CF55-4360-A208-B2DE92239F91}" type="parTrans" cxnId="{03020E37-6AF5-4054-813B-D9AF8128B703}">
      <dgm:prSet/>
      <dgm:spPr/>
      <dgm:t>
        <a:bodyPr/>
        <a:lstStyle/>
        <a:p>
          <a:endParaRPr lang="pl-PL" sz="1100" b="1"/>
        </a:p>
      </dgm:t>
    </dgm:pt>
    <dgm:pt modelId="{019A2417-A6EF-4DA1-9B21-A7F36C405721}" type="sibTrans" cxnId="{03020E37-6AF5-4054-813B-D9AF8128B703}">
      <dgm:prSet/>
      <dgm:spPr/>
      <dgm:t>
        <a:bodyPr/>
        <a:lstStyle/>
        <a:p>
          <a:endParaRPr lang="pl-PL" sz="1100" b="1"/>
        </a:p>
      </dgm:t>
    </dgm:pt>
    <dgm:pt modelId="{98ABF1D5-3D2A-404A-B3C3-22DE6796E9BF}">
      <dgm:prSet custT="1"/>
      <dgm:spPr/>
      <dgm:t>
        <a:bodyPr/>
        <a:lstStyle/>
        <a:p>
          <a:r>
            <a:rPr lang="pl-PL" sz="1100" b="1"/>
            <a:t>Obniżenie obciążeń „janosikowego” 1,42 mld zł zamiast 2,93 mld zł.</a:t>
          </a:r>
        </a:p>
      </dgm:t>
    </dgm:pt>
    <dgm:pt modelId="{D4E0C8D4-EE62-44CB-9EB5-883CBEDC93D9}" type="parTrans" cxnId="{EF530CF9-8042-47F7-A422-A33457C351EE}">
      <dgm:prSet/>
      <dgm:spPr/>
      <dgm:t>
        <a:bodyPr/>
        <a:lstStyle/>
        <a:p>
          <a:endParaRPr lang="pl-PL" sz="1100" b="1"/>
        </a:p>
      </dgm:t>
    </dgm:pt>
    <dgm:pt modelId="{ADA12728-57F1-488E-B0A6-00DCCE4BF30E}" type="sibTrans" cxnId="{EF530CF9-8042-47F7-A422-A33457C351EE}">
      <dgm:prSet/>
      <dgm:spPr/>
      <dgm:t>
        <a:bodyPr/>
        <a:lstStyle/>
        <a:p>
          <a:endParaRPr lang="pl-PL" sz="1100" b="1"/>
        </a:p>
      </dgm:t>
    </dgm:pt>
    <dgm:pt modelId="{E56BD1C6-CA83-4439-A88C-7717E64F33A9}">
      <dgm:prSet custT="1"/>
      <dgm:spPr/>
      <dgm:t>
        <a:bodyPr/>
        <a:lstStyle/>
        <a:p>
          <a:r>
            <a:rPr lang="pl-PL" sz="1100" b="1" dirty="0"/>
            <a:t>Znaczny wzrost środków rozwojowych z ok. 0,6 mld zł do 2,8 mld zł.</a:t>
          </a:r>
        </a:p>
      </dgm:t>
    </dgm:pt>
    <dgm:pt modelId="{833AA6E7-40D5-4037-8152-F87F805F9A2E}" type="parTrans" cxnId="{FF17D5BB-FF3F-45C3-B5F7-52A3F8810269}">
      <dgm:prSet/>
      <dgm:spPr/>
      <dgm:t>
        <a:bodyPr/>
        <a:lstStyle/>
        <a:p>
          <a:endParaRPr lang="pl-PL" sz="1100" b="1"/>
        </a:p>
      </dgm:t>
    </dgm:pt>
    <dgm:pt modelId="{0457566E-46B7-48F7-A683-86BD54C51A92}" type="sibTrans" cxnId="{FF17D5BB-FF3F-45C3-B5F7-52A3F8810269}">
      <dgm:prSet/>
      <dgm:spPr/>
      <dgm:t>
        <a:bodyPr/>
        <a:lstStyle/>
        <a:p>
          <a:endParaRPr lang="pl-PL" sz="1100" b="1"/>
        </a:p>
      </dgm:t>
    </dgm:pt>
    <dgm:pt modelId="{1F387126-965B-4F7D-BB09-A2AEA617C0C5}">
      <dgm:prSet custT="1"/>
      <dgm:spPr/>
      <dgm:t>
        <a:bodyPr/>
        <a:lstStyle/>
        <a:p>
          <a:r>
            <a:rPr lang="pl-PL" sz="1400" b="1" dirty="0"/>
            <a:t>Wnioski</a:t>
          </a:r>
        </a:p>
      </dgm:t>
    </dgm:pt>
    <dgm:pt modelId="{27E74D5B-4B28-48AF-A066-4B636F7E8B66}" type="parTrans" cxnId="{70292464-ECBD-41D9-BC5D-63558D56F80E}">
      <dgm:prSet/>
      <dgm:spPr/>
      <dgm:t>
        <a:bodyPr/>
        <a:lstStyle/>
        <a:p>
          <a:endParaRPr lang="pl-PL" sz="1100" b="1"/>
        </a:p>
      </dgm:t>
    </dgm:pt>
    <dgm:pt modelId="{F544270B-5BDB-4423-9FB9-AD264D3460EC}" type="sibTrans" cxnId="{70292464-ECBD-41D9-BC5D-63558D56F80E}">
      <dgm:prSet/>
      <dgm:spPr/>
      <dgm:t>
        <a:bodyPr/>
        <a:lstStyle/>
        <a:p>
          <a:endParaRPr lang="pl-PL" sz="1100" b="1"/>
        </a:p>
      </dgm:t>
    </dgm:pt>
    <dgm:pt modelId="{FB87941B-1DF1-48A7-8CFB-1CDF66499F6C}">
      <dgm:prSet custT="1"/>
      <dgm:spPr/>
      <dgm:t>
        <a:bodyPr/>
        <a:lstStyle/>
        <a:p>
          <a:r>
            <a:rPr lang="pl-PL" sz="1100" b="1" dirty="0"/>
            <a:t>System lepiej uwzględnia potrzeby inwestycyjne i infrastrukturalne dużych miast.</a:t>
          </a:r>
        </a:p>
      </dgm:t>
    </dgm:pt>
    <dgm:pt modelId="{BCFAE91E-ED9B-488E-81B2-43F0768A830B}" type="parTrans" cxnId="{B4ACACB7-DBC1-49AE-AE96-DDC49BC248A8}">
      <dgm:prSet/>
      <dgm:spPr/>
      <dgm:t>
        <a:bodyPr/>
        <a:lstStyle/>
        <a:p>
          <a:endParaRPr lang="pl-PL" sz="1100" b="1"/>
        </a:p>
      </dgm:t>
    </dgm:pt>
    <dgm:pt modelId="{0BB80548-D011-4D11-AA6C-13640102A716}" type="sibTrans" cxnId="{B4ACACB7-DBC1-49AE-AE96-DDC49BC248A8}">
      <dgm:prSet/>
      <dgm:spPr/>
      <dgm:t>
        <a:bodyPr/>
        <a:lstStyle/>
        <a:p>
          <a:endParaRPr lang="pl-PL" sz="1100" b="1"/>
        </a:p>
      </dgm:t>
    </dgm:pt>
    <dgm:pt modelId="{C0E0CB85-79A0-48E3-AB2C-6D36A18A03E7}">
      <dgm:prSet custT="1"/>
      <dgm:spPr/>
      <dgm:t>
        <a:bodyPr/>
        <a:lstStyle/>
        <a:p>
          <a:r>
            <a:rPr lang="pl-PL" sz="1100" b="1" dirty="0"/>
            <a:t>Reforma poprawiła racjonalność i efektywność podziału środków publicznych.</a:t>
          </a:r>
        </a:p>
      </dgm:t>
    </dgm:pt>
    <dgm:pt modelId="{689E2D3E-CE9E-4959-B3D6-33DF0DBEBDD0}" type="parTrans" cxnId="{12E84800-945D-475E-8DC0-D21F991B6379}">
      <dgm:prSet/>
      <dgm:spPr/>
      <dgm:t>
        <a:bodyPr/>
        <a:lstStyle/>
        <a:p>
          <a:endParaRPr lang="pl-PL" sz="1100" b="1"/>
        </a:p>
      </dgm:t>
    </dgm:pt>
    <dgm:pt modelId="{24BA15D3-545F-4641-8DE2-C645429FAEDB}" type="sibTrans" cxnId="{12E84800-945D-475E-8DC0-D21F991B6379}">
      <dgm:prSet/>
      <dgm:spPr/>
      <dgm:t>
        <a:bodyPr/>
        <a:lstStyle/>
        <a:p>
          <a:endParaRPr lang="pl-PL" sz="1100" b="1"/>
        </a:p>
      </dgm:t>
    </dgm:pt>
    <dgm:pt modelId="{74F1AF0D-E709-4F27-AB71-D6EEE7D80BC5}" type="pres">
      <dgm:prSet presAssocID="{57B1CCC2-5D85-4EBC-A4FD-16919A90707A}" presName="vert0" presStyleCnt="0">
        <dgm:presLayoutVars>
          <dgm:dir/>
          <dgm:animOne val="branch"/>
          <dgm:animLvl val="lvl"/>
        </dgm:presLayoutVars>
      </dgm:prSet>
      <dgm:spPr/>
    </dgm:pt>
    <dgm:pt modelId="{06819592-19B0-473F-B86E-7164709F2988}" type="pres">
      <dgm:prSet presAssocID="{CBB34001-DDCC-440D-B38A-76DB90E88397}" presName="thickLine" presStyleLbl="alignNode1" presStyleIdx="0" presStyleCnt="3"/>
      <dgm:spPr/>
    </dgm:pt>
    <dgm:pt modelId="{60755E69-5E56-4374-A706-5EC3C2B9C7CB}" type="pres">
      <dgm:prSet presAssocID="{CBB34001-DDCC-440D-B38A-76DB90E88397}" presName="horz1" presStyleCnt="0"/>
      <dgm:spPr/>
    </dgm:pt>
    <dgm:pt modelId="{D5878137-478C-4AA7-A2DF-434AB9A1941D}" type="pres">
      <dgm:prSet presAssocID="{CBB34001-DDCC-440D-B38A-76DB90E88397}" presName="tx1" presStyleLbl="revTx" presStyleIdx="0" presStyleCnt="10"/>
      <dgm:spPr/>
    </dgm:pt>
    <dgm:pt modelId="{A00B8208-DDCC-49A1-9CCD-F8189629EFAE}" type="pres">
      <dgm:prSet presAssocID="{CBB34001-DDCC-440D-B38A-76DB90E88397}" presName="vert1" presStyleCnt="0"/>
      <dgm:spPr/>
    </dgm:pt>
    <dgm:pt modelId="{5FC80D6C-5A72-496C-ACD4-139376D9E85F}" type="pres">
      <dgm:prSet presAssocID="{699BF295-2456-4883-83F2-D9695A7308B9}" presName="vertSpace2a" presStyleCnt="0"/>
      <dgm:spPr/>
    </dgm:pt>
    <dgm:pt modelId="{186EC53C-EC46-4C53-9042-4C5FDC119F75}" type="pres">
      <dgm:prSet presAssocID="{699BF295-2456-4883-83F2-D9695A7308B9}" presName="horz2" presStyleCnt="0"/>
      <dgm:spPr/>
    </dgm:pt>
    <dgm:pt modelId="{FF6BE15F-24D7-4124-BBE7-9165F5CCD05F}" type="pres">
      <dgm:prSet presAssocID="{699BF295-2456-4883-83F2-D9695A7308B9}" presName="horzSpace2" presStyleCnt="0"/>
      <dgm:spPr/>
    </dgm:pt>
    <dgm:pt modelId="{F9FF8488-02E0-4924-B4A9-2DD137767ECD}" type="pres">
      <dgm:prSet presAssocID="{699BF295-2456-4883-83F2-D9695A7308B9}" presName="tx2" presStyleLbl="revTx" presStyleIdx="1" presStyleCnt="10"/>
      <dgm:spPr/>
    </dgm:pt>
    <dgm:pt modelId="{7612953C-BDBB-4803-8C3C-408A3A4B5314}" type="pres">
      <dgm:prSet presAssocID="{699BF295-2456-4883-83F2-D9695A7308B9}" presName="vert2" presStyleCnt="0"/>
      <dgm:spPr/>
    </dgm:pt>
    <dgm:pt modelId="{F996B1C1-142B-4CF8-922E-32CC10D3C1E9}" type="pres">
      <dgm:prSet presAssocID="{699BF295-2456-4883-83F2-D9695A7308B9}" presName="thinLine2b" presStyleLbl="callout" presStyleIdx="0" presStyleCnt="7"/>
      <dgm:spPr/>
    </dgm:pt>
    <dgm:pt modelId="{1349513E-0635-45D6-B68E-F4496B36E6CD}" type="pres">
      <dgm:prSet presAssocID="{699BF295-2456-4883-83F2-D9695A7308B9}" presName="vertSpace2b" presStyleCnt="0"/>
      <dgm:spPr/>
    </dgm:pt>
    <dgm:pt modelId="{ECCBBA46-3EF2-4E8E-9455-A5144E4CBA08}" type="pres">
      <dgm:prSet presAssocID="{31533CB3-EEB6-43C7-9932-08C6B0AC5046}" presName="horz2" presStyleCnt="0"/>
      <dgm:spPr/>
    </dgm:pt>
    <dgm:pt modelId="{2572660C-BFDD-46D9-BA01-F72E141A423A}" type="pres">
      <dgm:prSet presAssocID="{31533CB3-EEB6-43C7-9932-08C6B0AC5046}" presName="horzSpace2" presStyleCnt="0"/>
      <dgm:spPr/>
    </dgm:pt>
    <dgm:pt modelId="{83BBDBDB-6D97-4ECF-BB88-13BDC132F561}" type="pres">
      <dgm:prSet presAssocID="{31533CB3-EEB6-43C7-9932-08C6B0AC5046}" presName="tx2" presStyleLbl="revTx" presStyleIdx="2" presStyleCnt="10"/>
      <dgm:spPr/>
    </dgm:pt>
    <dgm:pt modelId="{B2BBC514-0557-4EA7-A113-9B94986E78FB}" type="pres">
      <dgm:prSet presAssocID="{31533CB3-EEB6-43C7-9932-08C6B0AC5046}" presName="vert2" presStyleCnt="0"/>
      <dgm:spPr/>
    </dgm:pt>
    <dgm:pt modelId="{5043001D-92FF-4B78-8D91-2C1C6FBA054D}" type="pres">
      <dgm:prSet presAssocID="{31533CB3-EEB6-43C7-9932-08C6B0AC5046}" presName="thinLine2b" presStyleLbl="callout" presStyleIdx="1" presStyleCnt="7"/>
      <dgm:spPr/>
    </dgm:pt>
    <dgm:pt modelId="{21FAC9C3-578D-4494-B5AC-B3F7209ACF40}" type="pres">
      <dgm:prSet presAssocID="{31533CB3-EEB6-43C7-9932-08C6B0AC5046}" presName="vertSpace2b" presStyleCnt="0"/>
      <dgm:spPr/>
    </dgm:pt>
    <dgm:pt modelId="{79C05BEA-1C99-4D63-BC62-BA0C4CBC1A67}" type="pres">
      <dgm:prSet presAssocID="{B25171F9-2E83-476C-BB20-22F8046CFEB9}" presName="thickLine" presStyleLbl="alignNode1" presStyleIdx="1" presStyleCnt="3"/>
      <dgm:spPr/>
    </dgm:pt>
    <dgm:pt modelId="{2BE96800-9036-4494-AB78-42598D36BCE0}" type="pres">
      <dgm:prSet presAssocID="{B25171F9-2E83-476C-BB20-22F8046CFEB9}" presName="horz1" presStyleCnt="0"/>
      <dgm:spPr/>
    </dgm:pt>
    <dgm:pt modelId="{F6C11854-11F8-4C4F-903B-BB2FAEDD3703}" type="pres">
      <dgm:prSet presAssocID="{B25171F9-2E83-476C-BB20-22F8046CFEB9}" presName="tx1" presStyleLbl="revTx" presStyleIdx="3" presStyleCnt="10"/>
      <dgm:spPr/>
    </dgm:pt>
    <dgm:pt modelId="{9EB2B3FF-8BCE-49D8-828E-A4AB36737EA8}" type="pres">
      <dgm:prSet presAssocID="{B25171F9-2E83-476C-BB20-22F8046CFEB9}" presName="vert1" presStyleCnt="0"/>
      <dgm:spPr/>
    </dgm:pt>
    <dgm:pt modelId="{AD882BC6-8B4D-409A-9DDE-301F138A22B4}" type="pres">
      <dgm:prSet presAssocID="{EB4B7417-FA16-46AC-A4D0-EAC4E3584415}" presName="vertSpace2a" presStyleCnt="0"/>
      <dgm:spPr/>
    </dgm:pt>
    <dgm:pt modelId="{92CB8520-6642-46E5-8E09-BE7946EA4A54}" type="pres">
      <dgm:prSet presAssocID="{EB4B7417-FA16-46AC-A4D0-EAC4E3584415}" presName="horz2" presStyleCnt="0"/>
      <dgm:spPr/>
    </dgm:pt>
    <dgm:pt modelId="{E2CA7341-4C17-4ABA-8688-50A9592C3212}" type="pres">
      <dgm:prSet presAssocID="{EB4B7417-FA16-46AC-A4D0-EAC4E3584415}" presName="horzSpace2" presStyleCnt="0"/>
      <dgm:spPr/>
    </dgm:pt>
    <dgm:pt modelId="{B6ECD54C-2DE4-47D3-8651-E3E2CF3E6583}" type="pres">
      <dgm:prSet presAssocID="{EB4B7417-FA16-46AC-A4D0-EAC4E3584415}" presName="tx2" presStyleLbl="revTx" presStyleIdx="4" presStyleCnt="10"/>
      <dgm:spPr/>
    </dgm:pt>
    <dgm:pt modelId="{017B6777-6EBF-4520-97A4-BC72FBA61E7A}" type="pres">
      <dgm:prSet presAssocID="{EB4B7417-FA16-46AC-A4D0-EAC4E3584415}" presName="vert2" presStyleCnt="0"/>
      <dgm:spPr/>
    </dgm:pt>
    <dgm:pt modelId="{4EEC5B95-FF03-4F3F-9E08-DF92C40C1F15}" type="pres">
      <dgm:prSet presAssocID="{EB4B7417-FA16-46AC-A4D0-EAC4E3584415}" presName="thinLine2b" presStyleLbl="callout" presStyleIdx="2" presStyleCnt="7"/>
      <dgm:spPr/>
    </dgm:pt>
    <dgm:pt modelId="{DC51B622-218E-44E4-8417-5C8F957F461B}" type="pres">
      <dgm:prSet presAssocID="{EB4B7417-FA16-46AC-A4D0-EAC4E3584415}" presName="vertSpace2b" presStyleCnt="0"/>
      <dgm:spPr/>
    </dgm:pt>
    <dgm:pt modelId="{FB751945-1DBB-46D6-B8EB-E8E53CA00AE8}" type="pres">
      <dgm:prSet presAssocID="{98ABF1D5-3D2A-404A-B3C3-22DE6796E9BF}" presName="horz2" presStyleCnt="0"/>
      <dgm:spPr/>
    </dgm:pt>
    <dgm:pt modelId="{A10FEA3B-1838-4519-9BFB-13B59BBA3374}" type="pres">
      <dgm:prSet presAssocID="{98ABF1D5-3D2A-404A-B3C3-22DE6796E9BF}" presName="horzSpace2" presStyleCnt="0"/>
      <dgm:spPr/>
    </dgm:pt>
    <dgm:pt modelId="{2A9A13EF-AA40-4F8B-BE84-AF9B1701FE04}" type="pres">
      <dgm:prSet presAssocID="{98ABF1D5-3D2A-404A-B3C3-22DE6796E9BF}" presName="tx2" presStyleLbl="revTx" presStyleIdx="5" presStyleCnt="10"/>
      <dgm:spPr/>
    </dgm:pt>
    <dgm:pt modelId="{CD9FFC94-F5AD-40A3-A61A-65898A9616F9}" type="pres">
      <dgm:prSet presAssocID="{98ABF1D5-3D2A-404A-B3C3-22DE6796E9BF}" presName="vert2" presStyleCnt="0"/>
      <dgm:spPr/>
    </dgm:pt>
    <dgm:pt modelId="{9552924A-C543-4087-8EC5-71C1BFF349DA}" type="pres">
      <dgm:prSet presAssocID="{98ABF1D5-3D2A-404A-B3C3-22DE6796E9BF}" presName="thinLine2b" presStyleLbl="callout" presStyleIdx="3" presStyleCnt="7"/>
      <dgm:spPr/>
    </dgm:pt>
    <dgm:pt modelId="{D27F79B2-B2A1-4A4B-B441-11B2D834EE55}" type="pres">
      <dgm:prSet presAssocID="{98ABF1D5-3D2A-404A-B3C3-22DE6796E9BF}" presName="vertSpace2b" presStyleCnt="0"/>
      <dgm:spPr/>
    </dgm:pt>
    <dgm:pt modelId="{CFA7ECAE-2F4F-4CDE-A1A3-57D9F7B71A09}" type="pres">
      <dgm:prSet presAssocID="{E56BD1C6-CA83-4439-A88C-7717E64F33A9}" presName="horz2" presStyleCnt="0"/>
      <dgm:spPr/>
    </dgm:pt>
    <dgm:pt modelId="{7E505914-8907-4708-8196-676541BADA1E}" type="pres">
      <dgm:prSet presAssocID="{E56BD1C6-CA83-4439-A88C-7717E64F33A9}" presName="horzSpace2" presStyleCnt="0"/>
      <dgm:spPr/>
    </dgm:pt>
    <dgm:pt modelId="{ECA47471-89DC-45B9-AE9A-0ADC6411DBAA}" type="pres">
      <dgm:prSet presAssocID="{E56BD1C6-CA83-4439-A88C-7717E64F33A9}" presName="tx2" presStyleLbl="revTx" presStyleIdx="6" presStyleCnt="10"/>
      <dgm:spPr/>
    </dgm:pt>
    <dgm:pt modelId="{FD6E3AA5-F489-4E70-BCF6-7F8443AE058D}" type="pres">
      <dgm:prSet presAssocID="{E56BD1C6-CA83-4439-A88C-7717E64F33A9}" presName="vert2" presStyleCnt="0"/>
      <dgm:spPr/>
    </dgm:pt>
    <dgm:pt modelId="{73F17CDB-1918-4FDA-9122-8E34D0B035FC}" type="pres">
      <dgm:prSet presAssocID="{E56BD1C6-CA83-4439-A88C-7717E64F33A9}" presName="thinLine2b" presStyleLbl="callout" presStyleIdx="4" presStyleCnt="7"/>
      <dgm:spPr/>
    </dgm:pt>
    <dgm:pt modelId="{E6DAC855-E334-407B-AD70-147F640E9AA8}" type="pres">
      <dgm:prSet presAssocID="{E56BD1C6-CA83-4439-A88C-7717E64F33A9}" presName="vertSpace2b" presStyleCnt="0"/>
      <dgm:spPr/>
    </dgm:pt>
    <dgm:pt modelId="{FC0E3160-C468-4587-A0FC-AF5D2B327C8C}" type="pres">
      <dgm:prSet presAssocID="{1F387126-965B-4F7D-BB09-A2AEA617C0C5}" presName="thickLine" presStyleLbl="alignNode1" presStyleIdx="2" presStyleCnt="3"/>
      <dgm:spPr/>
    </dgm:pt>
    <dgm:pt modelId="{96A9E68D-ECC2-4C2A-AFC2-29E2F82BA03C}" type="pres">
      <dgm:prSet presAssocID="{1F387126-965B-4F7D-BB09-A2AEA617C0C5}" presName="horz1" presStyleCnt="0"/>
      <dgm:spPr/>
    </dgm:pt>
    <dgm:pt modelId="{EA138ABF-6022-4EB9-8F7F-091E199F5E1B}" type="pres">
      <dgm:prSet presAssocID="{1F387126-965B-4F7D-BB09-A2AEA617C0C5}" presName="tx1" presStyleLbl="revTx" presStyleIdx="7" presStyleCnt="10"/>
      <dgm:spPr/>
    </dgm:pt>
    <dgm:pt modelId="{399C4B2E-DE4F-4234-A974-430D63DB0F92}" type="pres">
      <dgm:prSet presAssocID="{1F387126-965B-4F7D-BB09-A2AEA617C0C5}" presName="vert1" presStyleCnt="0"/>
      <dgm:spPr/>
    </dgm:pt>
    <dgm:pt modelId="{5CD3E356-66B1-4C27-AA4A-03F3655C0BD4}" type="pres">
      <dgm:prSet presAssocID="{FB87941B-1DF1-48A7-8CFB-1CDF66499F6C}" presName="vertSpace2a" presStyleCnt="0"/>
      <dgm:spPr/>
    </dgm:pt>
    <dgm:pt modelId="{2266EAF9-E8A1-48E4-9E67-1DAB46D30FB5}" type="pres">
      <dgm:prSet presAssocID="{FB87941B-1DF1-48A7-8CFB-1CDF66499F6C}" presName="horz2" presStyleCnt="0"/>
      <dgm:spPr/>
    </dgm:pt>
    <dgm:pt modelId="{69EAEF14-82AE-4DB2-A81A-7B86A2F01653}" type="pres">
      <dgm:prSet presAssocID="{FB87941B-1DF1-48A7-8CFB-1CDF66499F6C}" presName="horzSpace2" presStyleCnt="0"/>
      <dgm:spPr/>
    </dgm:pt>
    <dgm:pt modelId="{5020300B-73DF-4334-A039-370192AD8496}" type="pres">
      <dgm:prSet presAssocID="{FB87941B-1DF1-48A7-8CFB-1CDF66499F6C}" presName="tx2" presStyleLbl="revTx" presStyleIdx="8" presStyleCnt="10"/>
      <dgm:spPr/>
    </dgm:pt>
    <dgm:pt modelId="{A2730072-C995-4EB3-BBF3-CCD1F917BABB}" type="pres">
      <dgm:prSet presAssocID="{FB87941B-1DF1-48A7-8CFB-1CDF66499F6C}" presName="vert2" presStyleCnt="0"/>
      <dgm:spPr/>
    </dgm:pt>
    <dgm:pt modelId="{834535ED-FDD5-4A72-8F48-418D501D9411}" type="pres">
      <dgm:prSet presAssocID="{FB87941B-1DF1-48A7-8CFB-1CDF66499F6C}" presName="thinLine2b" presStyleLbl="callout" presStyleIdx="5" presStyleCnt="7"/>
      <dgm:spPr/>
    </dgm:pt>
    <dgm:pt modelId="{9CFDBDFA-A3C2-431A-9487-34CF84CE253F}" type="pres">
      <dgm:prSet presAssocID="{FB87941B-1DF1-48A7-8CFB-1CDF66499F6C}" presName="vertSpace2b" presStyleCnt="0"/>
      <dgm:spPr/>
    </dgm:pt>
    <dgm:pt modelId="{9722C82F-D6DC-4C67-AB5C-9AC22B89ACEF}" type="pres">
      <dgm:prSet presAssocID="{C0E0CB85-79A0-48E3-AB2C-6D36A18A03E7}" presName="horz2" presStyleCnt="0"/>
      <dgm:spPr/>
    </dgm:pt>
    <dgm:pt modelId="{5E8DB3A4-E0B1-46FD-8053-CD4F819C0613}" type="pres">
      <dgm:prSet presAssocID="{C0E0CB85-79A0-48E3-AB2C-6D36A18A03E7}" presName="horzSpace2" presStyleCnt="0"/>
      <dgm:spPr/>
    </dgm:pt>
    <dgm:pt modelId="{CE9CC8A2-8DA3-4D48-963D-DB02D42B52E0}" type="pres">
      <dgm:prSet presAssocID="{C0E0CB85-79A0-48E3-AB2C-6D36A18A03E7}" presName="tx2" presStyleLbl="revTx" presStyleIdx="9" presStyleCnt="10"/>
      <dgm:spPr/>
    </dgm:pt>
    <dgm:pt modelId="{ABAEE229-823E-4A23-9646-2DF7FDA8AC74}" type="pres">
      <dgm:prSet presAssocID="{C0E0CB85-79A0-48E3-AB2C-6D36A18A03E7}" presName="vert2" presStyleCnt="0"/>
      <dgm:spPr/>
    </dgm:pt>
    <dgm:pt modelId="{942353A0-1905-4628-8ECE-E687F8EA57FF}" type="pres">
      <dgm:prSet presAssocID="{C0E0CB85-79A0-48E3-AB2C-6D36A18A03E7}" presName="thinLine2b" presStyleLbl="callout" presStyleIdx="6" presStyleCnt="7"/>
      <dgm:spPr/>
    </dgm:pt>
    <dgm:pt modelId="{FC196CD0-A825-4B04-818B-26F49400B76D}" type="pres">
      <dgm:prSet presAssocID="{C0E0CB85-79A0-48E3-AB2C-6D36A18A03E7}" presName="vertSpace2b" presStyleCnt="0"/>
      <dgm:spPr/>
    </dgm:pt>
  </dgm:ptLst>
  <dgm:cxnLst>
    <dgm:cxn modelId="{12E84800-945D-475E-8DC0-D21F991B6379}" srcId="{1F387126-965B-4F7D-BB09-A2AEA617C0C5}" destId="{C0E0CB85-79A0-48E3-AB2C-6D36A18A03E7}" srcOrd="1" destOrd="0" parTransId="{689E2D3E-CE9E-4959-B3D6-33DF0DBEBDD0}" sibTransId="{24BA15D3-545F-4641-8DE2-C645429FAEDB}"/>
    <dgm:cxn modelId="{531FE02F-BFA9-417F-945E-9C7927B44B16}" srcId="{CBB34001-DDCC-440D-B38A-76DB90E88397}" destId="{699BF295-2456-4883-83F2-D9695A7308B9}" srcOrd="0" destOrd="0" parTransId="{32BFFD61-D08A-4797-BE67-F5E0F309C6FF}" sibTransId="{C097D5A2-9419-4C5F-979E-1BBF968FC2D8}"/>
    <dgm:cxn modelId="{03020E37-6AF5-4054-813B-D9AF8128B703}" srcId="{B25171F9-2E83-476C-BB20-22F8046CFEB9}" destId="{EB4B7417-FA16-46AC-A4D0-EAC4E3584415}" srcOrd="0" destOrd="0" parTransId="{0F23B277-CF55-4360-A208-B2DE92239F91}" sibTransId="{019A2417-A6EF-4DA1-9B21-A7F36C405721}"/>
    <dgm:cxn modelId="{70292464-ECBD-41D9-BC5D-63558D56F80E}" srcId="{57B1CCC2-5D85-4EBC-A4FD-16919A90707A}" destId="{1F387126-965B-4F7D-BB09-A2AEA617C0C5}" srcOrd="2" destOrd="0" parTransId="{27E74D5B-4B28-48AF-A066-4B636F7E8B66}" sibTransId="{F544270B-5BDB-4423-9FB9-AD264D3460EC}"/>
    <dgm:cxn modelId="{3920B86A-434E-4C40-A6F1-F54E9D3B7B21}" type="presOf" srcId="{699BF295-2456-4883-83F2-D9695A7308B9}" destId="{F9FF8488-02E0-4924-B4A9-2DD137767ECD}" srcOrd="0" destOrd="0" presId="urn:microsoft.com/office/officeart/2008/layout/LinedList"/>
    <dgm:cxn modelId="{2CD80182-37B8-474C-8893-EE23B63D7008}" type="presOf" srcId="{57B1CCC2-5D85-4EBC-A4FD-16919A90707A}" destId="{74F1AF0D-E709-4F27-AB71-D6EEE7D80BC5}" srcOrd="0" destOrd="0" presId="urn:microsoft.com/office/officeart/2008/layout/LinedList"/>
    <dgm:cxn modelId="{CD504794-16F1-42A5-B0BE-66D4F6F286EE}" type="presOf" srcId="{31533CB3-EEB6-43C7-9932-08C6B0AC5046}" destId="{83BBDBDB-6D97-4ECF-BB88-13BDC132F561}" srcOrd="0" destOrd="0" presId="urn:microsoft.com/office/officeart/2008/layout/LinedList"/>
    <dgm:cxn modelId="{8B4ABB9E-5F7D-4733-834C-60736B88B8FD}" srcId="{57B1CCC2-5D85-4EBC-A4FD-16919A90707A}" destId="{CBB34001-DDCC-440D-B38A-76DB90E88397}" srcOrd="0" destOrd="0" parTransId="{D5CD085D-0DDE-418F-89FD-B5BCC9D15AB6}" sibTransId="{E1AE5A1E-88FF-4C85-9177-3B304B0EFD43}"/>
    <dgm:cxn modelId="{9E6B7DAB-5DE3-41C6-A8B4-985AF6C7FB6C}" srcId="{57B1CCC2-5D85-4EBC-A4FD-16919A90707A}" destId="{B25171F9-2E83-476C-BB20-22F8046CFEB9}" srcOrd="1" destOrd="0" parTransId="{CA9416BF-E0C7-43E3-8CBF-14F630C86D9C}" sibTransId="{09F651EA-F6AF-470D-A62E-FB1895CA620A}"/>
    <dgm:cxn modelId="{9A4DB9AE-4A74-433E-AE72-6B7BC7FA8FBA}" type="presOf" srcId="{FB87941B-1DF1-48A7-8CFB-1CDF66499F6C}" destId="{5020300B-73DF-4334-A039-370192AD8496}" srcOrd="0" destOrd="0" presId="urn:microsoft.com/office/officeart/2008/layout/LinedList"/>
    <dgm:cxn modelId="{C653CBAF-7B13-4C32-B778-7EB50264768E}" type="presOf" srcId="{98ABF1D5-3D2A-404A-B3C3-22DE6796E9BF}" destId="{2A9A13EF-AA40-4F8B-BE84-AF9B1701FE04}" srcOrd="0" destOrd="0" presId="urn:microsoft.com/office/officeart/2008/layout/LinedList"/>
    <dgm:cxn modelId="{6552C3B1-4ACD-4BD9-B43F-F06A8BDA00BD}" type="presOf" srcId="{B25171F9-2E83-476C-BB20-22F8046CFEB9}" destId="{F6C11854-11F8-4C4F-903B-BB2FAEDD3703}" srcOrd="0" destOrd="0" presId="urn:microsoft.com/office/officeart/2008/layout/LinedList"/>
    <dgm:cxn modelId="{2DDC81B2-DC15-4BE2-B9DF-AD295AD5A649}" srcId="{CBB34001-DDCC-440D-B38A-76DB90E88397}" destId="{31533CB3-EEB6-43C7-9932-08C6B0AC5046}" srcOrd="1" destOrd="0" parTransId="{8A1FE8A1-1A7C-4012-A9BD-CD55019C8A55}" sibTransId="{BD268E0E-5A16-4629-9CF8-D19D9A112830}"/>
    <dgm:cxn modelId="{B4ACACB7-DBC1-49AE-AE96-DDC49BC248A8}" srcId="{1F387126-965B-4F7D-BB09-A2AEA617C0C5}" destId="{FB87941B-1DF1-48A7-8CFB-1CDF66499F6C}" srcOrd="0" destOrd="0" parTransId="{BCFAE91E-ED9B-488E-81B2-43F0768A830B}" sibTransId="{0BB80548-D011-4D11-AA6C-13640102A716}"/>
    <dgm:cxn modelId="{FF17D5BB-FF3F-45C3-B5F7-52A3F8810269}" srcId="{B25171F9-2E83-476C-BB20-22F8046CFEB9}" destId="{E56BD1C6-CA83-4439-A88C-7717E64F33A9}" srcOrd="2" destOrd="0" parTransId="{833AA6E7-40D5-4037-8152-F87F805F9A2E}" sibTransId="{0457566E-46B7-48F7-A683-86BD54C51A92}"/>
    <dgm:cxn modelId="{BB4180CA-69AA-471C-A6C0-5934310B4573}" type="presOf" srcId="{E56BD1C6-CA83-4439-A88C-7717E64F33A9}" destId="{ECA47471-89DC-45B9-AE9A-0ADC6411DBAA}" srcOrd="0" destOrd="0" presId="urn:microsoft.com/office/officeart/2008/layout/LinedList"/>
    <dgm:cxn modelId="{9040AFDC-83B5-458E-AF30-A69191C2D81E}" type="presOf" srcId="{C0E0CB85-79A0-48E3-AB2C-6D36A18A03E7}" destId="{CE9CC8A2-8DA3-4D48-963D-DB02D42B52E0}" srcOrd="0" destOrd="0" presId="urn:microsoft.com/office/officeart/2008/layout/LinedList"/>
    <dgm:cxn modelId="{06BA8FE6-83F8-4B12-9864-4B90F4CBDD2E}" type="presOf" srcId="{CBB34001-DDCC-440D-B38A-76DB90E88397}" destId="{D5878137-478C-4AA7-A2DF-434AB9A1941D}" srcOrd="0" destOrd="0" presId="urn:microsoft.com/office/officeart/2008/layout/LinedList"/>
    <dgm:cxn modelId="{87E739EF-8DD6-4F30-A7E1-8B2D0D064608}" type="presOf" srcId="{EB4B7417-FA16-46AC-A4D0-EAC4E3584415}" destId="{B6ECD54C-2DE4-47D3-8651-E3E2CF3E6583}" srcOrd="0" destOrd="0" presId="urn:microsoft.com/office/officeart/2008/layout/LinedList"/>
    <dgm:cxn modelId="{C72582F7-39BF-4FD1-9F17-30B56315FFC1}" type="presOf" srcId="{1F387126-965B-4F7D-BB09-A2AEA617C0C5}" destId="{EA138ABF-6022-4EB9-8F7F-091E199F5E1B}" srcOrd="0" destOrd="0" presId="urn:microsoft.com/office/officeart/2008/layout/LinedList"/>
    <dgm:cxn modelId="{EF530CF9-8042-47F7-A422-A33457C351EE}" srcId="{B25171F9-2E83-476C-BB20-22F8046CFEB9}" destId="{98ABF1D5-3D2A-404A-B3C3-22DE6796E9BF}" srcOrd="1" destOrd="0" parTransId="{D4E0C8D4-EE62-44CB-9EB5-883CBEDC93D9}" sibTransId="{ADA12728-57F1-488E-B0A6-00DCCE4BF30E}"/>
    <dgm:cxn modelId="{BCAB16FC-40D5-4B78-ABD4-EBF7C93ABCBB}" type="presParOf" srcId="{74F1AF0D-E709-4F27-AB71-D6EEE7D80BC5}" destId="{06819592-19B0-473F-B86E-7164709F2988}" srcOrd="0" destOrd="0" presId="urn:microsoft.com/office/officeart/2008/layout/LinedList"/>
    <dgm:cxn modelId="{A0A6F56E-5D55-47E8-85EF-AB39C1289E66}" type="presParOf" srcId="{74F1AF0D-E709-4F27-AB71-D6EEE7D80BC5}" destId="{60755E69-5E56-4374-A706-5EC3C2B9C7CB}" srcOrd="1" destOrd="0" presId="urn:microsoft.com/office/officeart/2008/layout/LinedList"/>
    <dgm:cxn modelId="{3BDCF94F-E928-4982-9ABD-7EC52ED40F18}" type="presParOf" srcId="{60755E69-5E56-4374-A706-5EC3C2B9C7CB}" destId="{D5878137-478C-4AA7-A2DF-434AB9A1941D}" srcOrd="0" destOrd="0" presId="urn:microsoft.com/office/officeart/2008/layout/LinedList"/>
    <dgm:cxn modelId="{D0BE8396-A734-4692-A4A0-91FB61F5F395}" type="presParOf" srcId="{60755E69-5E56-4374-A706-5EC3C2B9C7CB}" destId="{A00B8208-DDCC-49A1-9CCD-F8189629EFAE}" srcOrd="1" destOrd="0" presId="urn:microsoft.com/office/officeart/2008/layout/LinedList"/>
    <dgm:cxn modelId="{DF063DC0-A287-4C9D-9CB3-7E42B5F78134}" type="presParOf" srcId="{A00B8208-DDCC-49A1-9CCD-F8189629EFAE}" destId="{5FC80D6C-5A72-496C-ACD4-139376D9E85F}" srcOrd="0" destOrd="0" presId="urn:microsoft.com/office/officeart/2008/layout/LinedList"/>
    <dgm:cxn modelId="{BB1DD446-AC54-4E49-9564-1D839B6A603D}" type="presParOf" srcId="{A00B8208-DDCC-49A1-9CCD-F8189629EFAE}" destId="{186EC53C-EC46-4C53-9042-4C5FDC119F75}" srcOrd="1" destOrd="0" presId="urn:microsoft.com/office/officeart/2008/layout/LinedList"/>
    <dgm:cxn modelId="{E6C7C3B3-BA85-4C69-9989-59232CB20FF8}" type="presParOf" srcId="{186EC53C-EC46-4C53-9042-4C5FDC119F75}" destId="{FF6BE15F-24D7-4124-BBE7-9165F5CCD05F}" srcOrd="0" destOrd="0" presId="urn:microsoft.com/office/officeart/2008/layout/LinedList"/>
    <dgm:cxn modelId="{480198DA-8029-4842-9DFB-5B38AC6CD3E2}" type="presParOf" srcId="{186EC53C-EC46-4C53-9042-4C5FDC119F75}" destId="{F9FF8488-02E0-4924-B4A9-2DD137767ECD}" srcOrd="1" destOrd="0" presId="urn:microsoft.com/office/officeart/2008/layout/LinedList"/>
    <dgm:cxn modelId="{651D0961-A774-431C-8871-DBA6A17861C4}" type="presParOf" srcId="{186EC53C-EC46-4C53-9042-4C5FDC119F75}" destId="{7612953C-BDBB-4803-8C3C-408A3A4B5314}" srcOrd="2" destOrd="0" presId="urn:microsoft.com/office/officeart/2008/layout/LinedList"/>
    <dgm:cxn modelId="{0F0266B4-4B10-40B2-9ACF-11147072151F}" type="presParOf" srcId="{A00B8208-DDCC-49A1-9CCD-F8189629EFAE}" destId="{F996B1C1-142B-4CF8-922E-32CC10D3C1E9}" srcOrd="2" destOrd="0" presId="urn:microsoft.com/office/officeart/2008/layout/LinedList"/>
    <dgm:cxn modelId="{CF7BF592-2483-4685-BD5C-7AD0D0A1838D}" type="presParOf" srcId="{A00B8208-DDCC-49A1-9CCD-F8189629EFAE}" destId="{1349513E-0635-45D6-B68E-F4496B36E6CD}" srcOrd="3" destOrd="0" presId="urn:microsoft.com/office/officeart/2008/layout/LinedList"/>
    <dgm:cxn modelId="{DCBA9D92-31CE-4564-BDEF-CB428A0E95CA}" type="presParOf" srcId="{A00B8208-DDCC-49A1-9CCD-F8189629EFAE}" destId="{ECCBBA46-3EF2-4E8E-9455-A5144E4CBA08}" srcOrd="4" destOrd="0" presId="urn:microsoft.com/office/officeart/2008/layout/LinedList"/>
    <dgm:cxn modelId="{FB10F88A-E5FD-48FD-A096-6F51035E568D}" type="presParOf" srcId="{ECCBBA46-3EF2-4E8E-9455-A5144E4CBA08}" destId="{2572660C-BFDD-46D9-BA01-F72E141A423A}" srcOrd="0" destOrd="0" presId="urn:microsoft.com/office/officeart/2008/layout/LinedList"/>
    <dgm:cxn modelId="{60229CA5-9863-45E5-A029-446D3603CBD6}" type="presParOf" srcId="{ECCBBA46-3EF2-4E8E-9455-A5144E4CBA08}" destId="{83BBDBDB-6D97-4ECF-BB88-13BDC132F561}" srcOrd="1" destOrd="0" presId="urn:microsoft.com/office/officeart/2008/layout/LinedList"/>
    <dgm:cxn modelId="{080039C4-8197-46BC-99E3-A724371924E5}" type="presParOf" srcId="{ECCBBA46-3EF2-4E8E-9455-A5144E4CBA08}" destId="{B2BBC514-0557-4EA7-A113-9B94986E78FB}" srcOrd="2" destOrd="0" presId="urn:microsoft.com/office/officeart/2008/layout/LinedList"/>
    <dgm:cxn modelId="{24732AE4-A898-4731-B503-0FC359353F21}" type="presParOf" srcId="{A00B8208-DDCC-49A1-9CCD-F8189629EFAE}" destId="{5043001D-92FF-4B78-8D91-2C1C6FBA054D}" srcOrd="5" destOrd="0" presId="urn:microsoft.com/office/officeart/2008/layout/LinedList"/>
    <dgm:cxn modelId="{F1A9F956-477B-4186-9DAE-19F30E788B4E}" type="presParOf" srcId="{A00B8208-DDCC-49A1-9CCD-F8189629EFAE}" destId="{21FAC9C3-578D-4494-B5AC-B3F7209ACF40}" srcOrd="6" destOrd="0" presId="urn:microsoft.com/office/officeart/2008/layout/LinedList"/>
    <dgm:cxn modelId="{43902D07-3BF9-4CFB-BE45-CB38C0C80BE5}" type="presParOf" srcId="{74F1AF0D-E709-4F27-AB71-D6EEE7D80BC5}" destId="{79C05BEA-1C99-4D63-BC62-BA0C4CBC1A67}" srcOrd="2" destOrd="0" presId="urn:microsoft.com/office/officeart/2008/layout/LinedList"/>
    <dgm:cxn modelId="{A26A69B7-F371-40DC-A57E-2FF607F69171}" type="presParOf" srcId="{74F1AF0D-E709-4F27-AB71-D6EEE7D80BC5}" destId="{2BE96800-9036-4494-AB78-42598D36BCE0}" srcOrd="3" destOrd="0" presId="urn:microsoft.com/office/officeart/2008/layout/LinedList"/>
    <dgm:cxn modelId="{BE05EEDB-C4F0-4C20-84B9-ABD2A81349CD}" type="presParOf" srcId="{2BE96800-9036-4494-AB78-42598D36BCE0}" destId="{F6C11854-11F8-4C4F-903B-BB2FAEDD3703}" srcOrd="0" destOrd="0" presId="urn:microsoft.com/office/officeart/2008/layout/LinedList"/>
    <dgm:cxn modelId="{3266C8F7-DCD2-42E9-9667-8B5C7E7595B0}" type="presParOf" srcId="{2BE96800-9036-4494-AB78-42598D36BCE0}" destId="{9EB2B3FF-8BCE-49D8-828E-A4AB36737EA8}" srcOrd="1" destOrd="0" presId="urn:microsoft.com/office/officeart/2008/layout/LinedList"/>
    <dgm:cxn modelId="{8CF7312D-3733-4AF5-973E-98901523EED0}" type="presParOf" srcId="{9EB2B3FF-8BCE-49D8-828E-A4AB36737EA8}" destId="{AD882BC6-8B4D-409A-9DDE-301F138A22B4}" srcOrd="0" destOrd="0" presId="urn:microsoft.com/office/officeart/2008/layout/LinedList"/>
    <dgm:cxn modelId="{5AC1F369-B151-4419-AECD-C4B6EDEFAE64}" type="presParOf" srcId="{9EB2B3FF-8BCE-49D8-828E-A4AB36737EA8}" destId="{92CB8520-6642-46E5-8E09-BE7946EA4A54}" srcOrd="1" destOrd="0" presId="urn:microsoft.com/office/officeart/2008/layout/LinedList"/>
    <dgm:cxn modelId="{E92612BF-885D-4039-A1D0-45B3D2615F48}" type="presParOf" srcId="{92CB8520-6642-46E5-8E09-BE7946EA4A54}" destId="{E2CA7341-4C17-4ABA-8688-50A9592C3212}" srcOrd="0" destOrd="0" presId="urn:microsoft.com/office/officeart/2008/layout/LinedList"/>
    <dgm:cxn modelId="{21D96678-E266-480E-AFA1-3094F59D09AF}" type="presParOf" srcId="{92CB8520-6642-46E5-8E09-BE7946EA4A54}" destId="{B6ECD54C-2DE4-47D3-8651-E3E2CF3E6583}" srcOrd="1" destOrd="0" presId="urn:microsoft.com/office/officeart/2008/layout/LinedList"/>
    <dgm:cxn modelId="{085243F1-6661-44AC-B9EE-0235DE8EC36D}" type="presParOf" srcId="{92CB8520-6642-46E5-8E09-BE7946EA4A54}" destId="{017B6777-6EBF-4520-97A4-BC72FBA61E7A}" srcOrd="2" destOrd="0" presId="urn:microsoft.com/office/officeart/2008/layout/LinedList"/>
    <dgm:cxn modelId="{E3D06D09-6F6D-4E36-B266-B0B61A742D20}" type="presParOf" srcId="{9EB2B3FF-8BCE-49D8-828E-A4AB36737EA8}" destId="{4EEC5B95-FF03-4F3F-9E08-DF92C40C1F15}" srcOrd="2" destOrd="0" presId="urn:microsoft.com/office/officeart/2008/layout/LinedList"/>
    <dgm:cxn modelId="{9BD2E78B-CC92-4E1B-A534-232FD0639F75}" type="presParOf" srcId="{9EB2B3FF-8BCE-49D8-828E-A4AB36737EA8}" destId="{DC51B622-218E-44E4-8417-5C8F957F461B}" srcOrd="3" destOrd="0" presId="urn:microsoft.com/office/officeart/2008/layout/LinedList"/>
    <dgm:cxn modelId="{B88C9E49-BDF6-4DC0-9749-E1E108C6A93E}" type="presParOf" srcId="{9EB2B3FF-8BCE-49D8-828E-A4AB36737EA8}" destId="{FB751945-1DBB-46D6-B8EB-E8E53CA00AE8}" srcOrd="4" destOrd="0" presId="urn:microsoft.com/office/officeart/2008/layout/LinedList"/>
    <dgm:cxn modelId="{6F59B62A-3CDC-4688-ABB6-6536C65CFDB0}" type="presParOf" srcId="{FB751945-1DBB-46D6-B8EB-E8E53CA00AE8}" destId="{A10FEA3B-1838-4519-9BFB-13B59BBA3374}" srcOrd="0" destOrd="0" presId="urn:microsoft.com/office/officeart/2008/layout/LinedList"/>
    <dgm:cxn modelId="{AD483959-12EA-4D4D-B418-8B4C0A0B65BB}" type="presParOf" srcId="{FB751945-1DBB-46D6-B8EB-E8E53CA00AE8}" destId="{2A9A13EF-AA40-4F8B-BE84-AF9B1701FE04}" srcOrd="1" destOrd="0" presId="urn:microsoft.com/office/officeart/2008/layout/LinedList"/>
    <dgm:cxn modelId="{F3F01931-0D62-449E-9697-5BA33B5E2DCE}" type="presParOf" srcId="{FB751945-1DBB-46D6-B8EB-E8E53CA00AE8}" destId="{CD9FFC94-F5AD-40A3-A61A-65898A9616F9}" srcOrd="2" destOrd="0" presId="urn:microsoft.com/office/officeart/2008/layout/LinedList"/>
    <dgm:cxn modelId="{C631531E-C3C2-43CF-87A8-2C172E8C97F3}" type="presParOf" srcId="{9EB2B3FF-8BCE-49D8-828E-A4AB36737EA8}" destId="{9552924A-C543-4087-8EC5-71C1BFF349DA}" srcOrd="5" destOrd="0" presId="urn:microsoft.com/office/officeart/2008/layout/LinedList"/>
    <dgm:cxn modelId="{5A423BA9-6489-4F63-B50D-208D3DC490A4}" type="presParOf" srcId="{9EB2B3FF-8BCE-49D8-828E-A4AB36737EA8}" destId="{D27F79B2-B2A1-4A4B-B441-11B2D834EE55}" srcOrd="6" destOrd="0" presId="urn:microsoft.com/office/officeart/2008/layout/LinedList"/>
    <dgm:cxn modelId="{4CD74279-92C7-45D1-AF2F-747D2EBAEA3A}" type="presParOf" srcId="{9EB2B3FF-8BCE-49D8-828E-A4AB36737EA8}" destId="{CFA7ECAE-2F4F-4CDE-A1A3-57D9F7B71A09}" srcOrd="7" destOrd="0" presId="urn:microsoft.com/office/officeart/2008/layout/LinedList"/>
    <dgm:cxn modelId="{D62F1E3E-DF20-4983-83BA-7FF496EBBEE2}" type="presParOf" srcId="{CFA7ECAE-2F4F-4CDE-A1A3-57D9F7B71A09}" destId="{7E505914-8907-4708-8196-676541BADA1E}" srcOrd="0" destOrd="0" presId="urn:microsoft.com/office/officeart/2008/layout/LinedList"/>
    <dgm:cxn modelId="{09D22697-C8E3-4299-B278-5212E3B36279}" type="presParOf" srcId="{CFA7ECAE-2F4F-4CDE-A1A3-57D9F7B71A09}" destId="{ECA47471-89DC-45B9-AE9A-0ADC6411DBAA}" srcOrd="1" destOrd="0" presId="urn:microsoft.com/office/officeart/2008/layout/LinedList"/>
    <dgm:cxn modelId="{CEBE11CA-9B21-4D9C-ACC7-8D0E57D6346B}" type="presParOf" srcId="{CFA7ECAE-2F4F-4CDE-A1A3-57D9F7B71A09}" destId="{FD6E3AA5-F489-4E70-BCF6-7F8443AE058D}" srcOrd="2" destOrd="0" presId="urn:microsoft.com/office/officeart/2008/layout/LinedList"/>
    <dgm:cxn modelId="{DB4FAC81-B9D2-4597-B941-D68D9D16C182}" type="presParOf" srcId="{9EB2B3FF-8BCE-49D8-828E-A4AB36737EA8}" destId="{73F17CDB-1918-4FDA-9122-8E34D0B035FC}" srcOrd="8" destOrd="0" presId="urn:microsoft.com/office/officeart/2008/layout/LinedList"/>
    <dgm:cxn modelId="{CAC0788F-D050-4001-B1AE-E907DA77DD8A}" type="presParOf" srcId="{9EB2B3FF-8BCE-49D8-828E-A4AB36737EA8}" destId="{E6DAC855-E334-407B-AD70-147F640E9AA8}" srcOrd="9" destOrd="0" presId="urn:microsoft.com/office/officeart/2008/layout/LinedList"/>
    <dgm:cxn modelId="{46A137F5-CF2D-45C9-924F-ECBFD7423920}" type="presParOf" srcId="{74F1AF0D-E709-4F27-AB71-D6EEE7D80BC5}" destId="{FC0E3160-C468-4587-A0FC-AF5D2B327C8C}" srcOrd="4" destOrd="0" presId="urn:microsoft.com/office/officeart/2008/layout/LinedList"/>
    <dgm:cxn modelId="{B6709476-A813-4A9E-8E1F-24A0B7EA37A7}" type="presParOf" srcId="{74F1AF0D-E709-4F27-AB71-D6EEE7D80BC5}" destId="{96A9E68D-ECC2-4C2A-AFC2-29E2F82BA03C}" srcOrd="5" destOrd="0" presId="urn:microsoft.com/office/officeart/2008/layout/LinedList"/>
    <dgm:cxn modelId="{9C92B274-59C7-4B0E-82F1-9DD969F2E232}" type="presParOf" srcId="{96A9E68D-ECC2-4C2A-AFC2-29E2F82BA03C}" destId="{EA138ABF-6022-4EB9-8F7F-091E199F5E1B}" srcOrd="0" destOrd="0" presId="urn:microsoft.com/office/officeart/2008/layout/LinedList"/>
    <dgm:cxn modelId="{8F50E4B4-09FA-497E-85A3-00E1C1721F17}" type="presParOf" srcId="{96A9E68D-ECC2-4C2A-AFC2-29E2F82BA03C}" destId="{399C4B2E-DE4F-4234-A974-430D63DB0F92}" srcOrd="1" destOrd="0" presId="urn:microsoft.com/office/officeart/2008/layout/LinedList"/>
    <dgm:cxn modelId="{196DDC30-ACB2-4342-9E7B-E4A8038248FC}" type="presParOf" srcId="{399C4B2E-DE4F-4234-A974-430D63DB0F92}" destId="{5CD3E356-66B1-4C27-AA4A-03F3655C0BD4}" srcOrd="0" destOrd="0" presId="urn:microsoft.com/office/officeart/2008/layout/LinedList"/>
    <dgm:cxn modelId="{1A1C52AA-8BF1-4FC4-833A-1D174A01CFD4}" type="presParOf" srcId="{399C4B2E-DE4F-4234-A974-430D63DB0F92}" destId="{2266EAF9-E8A1-48E4-9E67-1DAB46D30FB5}" srcOrd="1" destOrd="0" presId="urn:microsoft.com/office/officeart/2008/layout/LinedList"/>
    <dgm:cxn modelId="{FC710E3B-0C30-44AD-8352-A5DB1AC4781E}" type="presParOf" srcId="{2266EAF9-E8A1-48E4-9E67-1DAB46D30FB5}" destId="{69EAEF14-82AE-4DB2-A81A-7B86A2F01653}" srcOrd="0" destOrd="0" presId="urn:microsoft.com/office/officeart/2008/layout/LinedList"/>
    <dgm:cxn modelId="{098ECF52-F2D5-460D-B582-DEFC37D7D606}" type="presParOf" srcId="{2266EAF9-E8A1-48E4-9E67-1DAB46D30FB5}" destId="{5020300B-73DF-4334-A039-370192AD8496}" srcOrd="1" destOrd="0" presId="urn:microsoft.com/office/officeart/2008/layout/LinedList"/>
    <dgm:cxn modelId="{16C53541-2CD3-4EB9-96E1-64D367E94310}" type="presParOf" srcId="{2266EAF9-E8A1-48E4-9E67-1DAB46D30FB5}" destId="{A2730072-C995-4EB3-BBF3-CCD1F917BABB}" srcOrd="2" destOrd="0" presId="urn:microsoft.com/office/officeart/2008/layout/LinedList"/>
    <dgm:cxn modelId="{BC5A0536-DA10-4E3F-AA11-83319EEB8D6E}" type="presParOf" srcId="{399C4B2E-DE4F-4234-A974-430D63DB0F92}" destId="{834535ED-FDD5-4A72-8F48-418D501D9411}" srcOrd="2" destOrd="0" presId="urn:microsoft.com/office/officeart/2008/layout/LinedList"/>
    <dgm:cxn modelId="{FC9F0C7E-A0BC-4A9E-A511-207AAD6159E3}" type="presParOf" srcId="{399C4B2E-DE4F-4234-A974-430D63DB0F92}" destId="{9CFDBDFA-A3C2-431A-9487-34CF84CE253F}" srcOrd="3" destOrd="0" presId="urn:microsoft.com/office/officeart/2008/layout/LinedList"/>
    <dgm:cxn modelId="{E588B3C1-911C-4ACC-8007-69304EBFF7C3}" type="presParOf" srcId="{399C4B2E-DE4F-4234-A974-430D63DB0F92}" destId="{9722C82F-D6DC-4C67-AB5C-9AC22B89ACEF}" srcOrd="4" destOrd="0" presId="urn:microsoft.com/office/officeart/2008/layout/LinedList"/>
    <dgm:cxn modelId="{5069F638-D41A-4736-AD80-084BFCA01D77}" type="presParOf" srcId="{9722C82F-D6DC-4C67-AB5C-9AC22B89ACEF}" destId="{5E8DB3A4-E0B1-46FD-8053-CD4F819C0613}" srcOrd="0" destOrd="0" presId="urn:microsoft.com/office/officeart/2008/layout/LinedList"/>
    <dgm:cxn modelId="{7B82665D-F067-4BAD-A6F6-8F75DB688AB2}" type="presParOf" srcId="{9722C82F-D6DC-4C67-AB5C-9AC22B89ACEF}" destId="{CE9CC8A2-8DA3-4D48-963D-DB02D42B52E0}" srcOrd="1" destOrd="0" presId="urn:microsoft.com/office/officeart/2008/layout/LinedList"/>
    <dgm:cxn modelId="{640877CF-8543-422A-A6E4-6DA6646D307F}" type="presParOf" srcId="{9722C82F-D6DC-4C67-AB5C-9AC22B89ACEF}" destId="{ABAEE229-823E-4A23-9646-2DF7FDA8AC74}" srcOrd="2" destOrd="0" presId="urn:microsoft.com/office/officeart/2008/layout/LinedList"/>
    <dgm:cxn modelId="{FB93B05D-CFBD-4573-B501-BFFE6BE8C4D0}" type="presParOf" srcId="{399C4B2E-DE4F-4234-A974-430D63DB0F92}" destId="{942353A0-1905-4628-8ECE-E687F8EA57FF}" srcOrd="5" destOrd="0" presId="urn:microsoft.com/office/officeart/2008/layout/LinedList"/>
    <dgm:cxn modelId="{8C5105EC-1CB9-49FB-BC41-216536C2B17B}" type="presParOf" srcId="{399C4B2E-DE4F-4234-A974-430D63DB0F92}" destId="{FC196CD0-A825-4B04-818B-26F49400B76D}" srcOrd="6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EA4A488B-3170-40A2-8259-ABC892E0193A}" type="doc">
      <dgm:prSet loTypeId="urn:microsoft.com/office/officeart/2008/layout/LinedList" loCatId="list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pl-PL"/>
        </a:p>
      </dgm:t>
    </dgm:pt>
    <dgm:pt modelId="{B89E1C36-5472-4999-A42F-FBC23C9BEDFA}">
      <dgm:prSet custT="1"/>
      <dgm:spPr/>
      <dgm:t>
        <a:bodyPr/>
        <a:lstStyle/>
        <a:p>
          <a:r>
            <a:rPr lang="pl-PL" sz="1200" b="1" dirty="0"/>
            <a:t>Najważniejsze zmiany</a:t>
          </a:r>
        </a:p>
      </dgm:t>
    </dgm:pt>
    <dgm:pt modelId="{A872320B-728B-40F7-82E1-285FAC05AB28}" type="parTrans" cxnId="{0C1D0702-5B37-4C39-AEA6-DB9EE20C81E9}">
      <dgm:prSet/>
      <dgm:spPr/>
      <dgm:t>
        <a:bodyPr/>
        <a:lstStyle/>
        <a:p>
          <a:endParaRPr lang="pl-PL" sz="2400" b="1"/>
        </a:p>
      </dgm:t>
    </dgm:pt>
    <dgm:pt modelId="{C73CAE7B-A6AD-4683-8507-861997AB50E1}" type="sibTrans" cxnId="{0C1D0702-5B37-4C39-AEA6-DB9EE20C81E9}">
      <dgm:prSet/>
      <dgm:spPr/>
      <dgm:t>
        <a:bodyPr/>
        <a:lstStyle/>
        <a:p>
          <a:endParaRPr lang="pl-PL" sz="2400" b="1"/>
        </a:p>
      </dgm:t>
    </dgm:pt>
    <dgm:pt modelId="{9482889D-B6E8-419B-BBD0-25693336C57D}">
      <dgm:prSet custT="1"/>
      <dgm:spPr/>
      <dgm:t>
        <a:bodyPr/>
        <a:lstStyle/>
        <a:p>
          <a:r>
            <a:rPr lang="pl-PL" sz="1000" b="1"/>
            <a:t>Włączenie finansowania wychowania przedszkolnego do dochodów własnych JST zamiast dotacji celowej.</a:t>
          </a:r>
        </a:p>
      </dgm:t>
    </dgm:pt>
    <dgm:pt modelId="{3360DC3D-94DF-4BD9-B9EC-135805AF5096}" type="parTrans" cxnId="{406D7E27-0718-43FE-84C2-E7DADB2645DC}">
      <dgm:prSet/>
      <dgm:spPr/>
      <dgm:t>
        <a:bodyPr/>
        <a:lstStyle/>
        <a:p>
          <a:endParaRPr lang="pl-PL" sz="2400" b="1"/>
        </a:p>
      </dgm:t>
    </dgm:pt>
    <dgm:pt modelId="{F740AC68-E175-4E65-ADEE-39EDEEAC6A35}" type="sibTrans" cxnId="{406D7E27-0718-43FE-84C2-E7DADB2645DC}">
      <dgm:prSet/>
      <dgm:spPr/>
      <dgm:t>
        <a:bodyPr/>
        <a:lstStyle/>
        <a:p>
          <a:endParaRPr lang="pl-PL" sz="2400" b="1"/>
        </a:p>
      </dgm:t>
    </dgm:pt>
    <dgm:pt modelId="{48C457C7-E28E-4C69-9C1F-BF147F5AC452}">
      <dgm:prSet custT="1"/>
      <dgm:spPr/>
      <dgm:t>
        <a:bodyPr/>
        <a:lstStyle/>
        <a:p>
          <a:r>
            <a:rPr lang="pl-PL" sz="1000" b="1"/>
            <a:t>Zwiększenie potrzeb oświatowych o dodatkowe 3 mld zł.</a:t>
          </a:r>
        </a:p>
      </dgm:t>
    </dgm:pt>
    <dgm:pt modelId="{FCEDD1BA-45F1-424F-A67A-61064C69AF60}" type="parTrans" cxnId="{7EECD765-4F26-4A9B-8561-B777D320A3DA}">
      <dgm:prSet/>
      <dgm:spPr/>
      <dgm:t>
        <a:bodyPr/>
        <a:lstStyle/>
        <a:p>
          <a:endParaRPr lang="pl-PL" sz="2400" b="1"/>
        </a:p>
      </dgm:t>
    </dgm:pt>
    <dgm:pt modelId="{D3BA06F0-315C-484B-8C0A-9EA57A4EF766}" type="sibTrans" cxnId="{7EECD765-4F26-4A9B-8561-B777D320A3DA}">
      <dgm:prSet/>
      <dgm:spPr/>
      <dgm:t>
        <a:bodyPr/>
        <a:lstStyle/>
        <a:p>
          <a:endParaRPr lang="pl-PL" sz="2400" b="1"/>
        </a:p>
      </dgm:t>
    </dgm:pt>
    <dgm:pt modelId="{E72FA4BC-358D-4BA2-B6D0-2C50896916FA}">
      <dgm:prSet custT="1"/>
      <dgm:spPr/>
      <dgm:t>
        <a:bodyPr/>
        <a:lstStyle/>
        <a:p>
          <a:r>
            <a:rPr lang="pl-PL" sz="1000" b="1"/>
            <a:t>Uwzględnienie skutków podwyżek wynagrodzeń nauczycieli przedszkoli w kalkulacji potrzeb oświatowych.</a:t>
          </a:r>
        </a:p>
      </dgm:t>
    </dgm:pt>
    <dgm:pt modelId="{B7229BA8-ACD0-4053-ADDD-B9A749A3535E}" type="parTrans" cxnId="{430C005F-C14F-4826-814F-BC34B1454B6A}">
      <dgm:prSet/>
      <dgm:spPr/>
      <dgm:t>
        <a:bodyPr/>
        <a:lstStyle/>
        <a:p>
          <a:endParaRPr lang="pl-PL" sz="2400" b="1"/>
        </a:p>
      </dgm:t>
    </dgm:pt>
    <dgm:pt modelId="{90376FE1-8A14-4D6E-8ED4-4E75FCE8DCFB}" type="sibTrans" cxnId="{430C005F-C14F-4826-814F-BC34B1454B6A}">
      <dgm:prSet/>
      <dgm:spPr/>
      <dgm:t>
        <a:bodyPr/>
        <a:lstStyle/>
        <a:p>
          <a:endParaRPr lang="pl-PL" sz="2400" b="1"/>
        </a:p>
      </dgm:t>
    </dgm:pt>
    <dgm:pt modelId="{A08779A7-BEAA-45F2-A21B-D06A676D4BC1}">
      <dgm:prSet custT="1"/>
      <dgm:spPr/>
      <dgm:t>
        <a:bodyPr/>
        <a:lstStyle/>
        <a:p>
          <a:r>
            <a:rPr lang="pl-PL" sz="1200" b="1" dirty="0"/>
            <a:t>Kluczowe efekty</a:t>
          </a:r>
        </a:p>
      </dgm:t>
    </dgm:pt>
    <dgm:pt modelId="{F935F454-1AFD-4A9E-92FE-0C21FB342912}" type="parTrans" cxnId="{EE3B3397-87FF-4173-B232-C74FB86E9C81}">
      <dgm:prSet/>
      <dgm:spPr/>
      <dgm:t>
        <a:bodyPr/>
        <a:lstStyle/>
        <a:p>
          <a:endParaRPr lang="pl-PL" sz="2400" b="1"/>
        </a:p>
      </dgm:t>
    </dgm:pt>
    <dgm:pt modelId="{892C8E92-CA27-478E-83E1-FD6023A8A3C7}" type="sibTrans" cxnId="{EE3B3397-87FF-4173-B232-C74FB86E9C81}">
      <dgm:prSet/>
      <dgm:spPr/>
      <dgm:t>
        <a:bodyPr/>
        <a:lstStyle/>
        <a:p>
          <a:endParaRPr lang="pl-PL" sz="2400" b="1"/>
        </a:p>
      </dgm:t>
    </dgm:pt>
    <dgm:pt modelId="{54D218AC-5A2D-4726-8460-D3B1D7A776E4}">
      <dgm:prSet custT="1"/>
      <dgm:spPr/>
      <dgm:t>
        <a:bodyPr/>
        <a:lstStyle/>
        <a:p>
          <a:r>
            <a:rPr lang="pl-PL" sz="1000" b="1"/>
            <a:t>Większa elastyczność JST w wykorzystaniu środków na oświatę.</a:t>
          </a:r>
        </a:p>
      </dgm:t>
    </dgm:pt>
    <dgm:pt modelId="{0B7E7B7E-A94F-4E09-9FFE-CC9B4A368951}" type="parTrans" cxnId="{01973E9D-26AB-4F5F-8BF1-BE7BAC50A289}">
      <dgm:prSet/>
      <dgm:spPr/>
      <dgm:t>
        <a:bodyPr/>
        <a:lstStyle/>
        <a:p>
          <a:endParaRPr lang="pl-PL" sz="2400" b="1"/>
        </a:p>
      </dgm:t>
    </dgm:pt>
    <dgm:pt modelId="{E9644092-6952-4680-8001-3F423AD22AD0}" type="sibTrans" cxnId="{01973E9D-26AB-4F5F-8BF1-BE7BAC50A289}">
      <dgm:prSet/>
      <dgm:spPr/>
      <dgm:t>
        <a:bodyPr/>
        <a:lstStyle/>
        <a:p>
          <a:endParaRPr lang="pl-PL" sz="2400" b="1"/>
        </a:p>
      </dgm:t>
    </dgm:pt>
    <dgm:pt modelId="{705486A4-B4D3-4B3B-9145-54C1CFD39439}">
      <dgm:prSet custT="1"/>
      <dgm:spPr/>
      <dgm:t>
        <a:bodyPr/>
        <a:lstStyle/>
        <a:p>
          <a:r>
            <a:rPr lang="pl-PL" sz="1000" b="1"/>
            <a:t>Silniejsze powiązanie finansowania z rzeczywistym zakresem zadań oświatowych.</a:t>
          </a:r>
        </a:p>
      </dgm:t>
    </dgm:pt>
    <dgm:pt modelId="{E03F3431-95DA-4F2B-958E-D305F5506CF2}" type="parTrans" cxnId="{F103A608-00A8-4377-A6D2-189D37A4EF0E}">
      <dgm:prSet/>
      <dgm:spPr/>
      <dgm:t>
        <a:bodyPr/>
        <a:lstStyle/>
        <a:p>
          <a:endParaRPr lang="pl-PL" sz="2400" b="1"/>
        </a:p>
      </dgm:t>
    </dgm:pt>
    <dgm:pt modelId="{AC386EAB-BF06-47A7-9E0E-E9B2EFAE0C64}" type="sibTrans" cxnId="{F103A608-00A8-4377-A6D2-189D37A4EF0E}">
      <dgm:prSet/>
      <dgm:spPr/>
      <dgm:t>
        <a:bodyPr/>
        <a:lstStyle/>
        <a:p>
          <a:endParaRPr lang="pl-PL" sz="2400" b="1"/>
        </a:p>
      </dgm:t>
    </dgm:pt>
    <dgm:pt modelId="{A77C55D2-3DAC-44DD-A74E-877C15D531A9}">
      <dgm:prSet custT="1"/>
      <dgm:spPr/>
      <dgm:t>
        <a:bodyPr/>
        <a:lstStyle/>
        <a:p>
          <a:r>
            <a:rPr lang="pl-PL" sz="1000" b="1"/>
            <a:t>Dochody JST z PIT i CIT stały się podstawowym źródłem finansowania oświaty.</a:t>
          </a:r>
        </a:p>
      </dgm:t>
    </dgm:pt>
    <dgm:pt modelId="{286F758D-E81D-4019-BA06-52BB3BF29310}" type="parTrans" cxnId="{4A2AE50D-B4BD-4730-BEF0-5A69F18C1558}">
      <dgm:prSet/>
      <dgm:spPr/>
      <dgm:t>
        <a:bodyPr/>
        <a:lstStyle/>
        <a:p>
          <a:endParaRPr lang="pl-PL" sz="2400" b="1"/>
        </a:p>
      </dgm:t>
    </dgm:pt>
    <dgm:pt modelId="{566B1981-0EDB-4B9B-8064-C91AD4C20463}" type="sibTrans" cxnId="{4A2AE50D-B4BD-4730-BEF0-5A69F18C1558}">
      <dgm:prSet/>
      <dgm:spPr/>
      <dgm:t>
        <a:bodyPr/>
        <a:lstStyle/>
        <a:p>
          <a:endParaRPr lang="pl-PL" sz="2400" b="1"/>
        </a:p>
      </dgm:t>
    </dgm:pt>
    <dgm:pt modelId="{547A960D-ED82-42FD-9365-DB5E9CB5551B}">
      <dgm:prSet custT="1"/>
      <dgm:spPr/>
      <dgm:t>
        <a:bodyPr/>
        <a:lstStyle/>
        <a:p>
          <a:r>
            <a:rPr lang="pl-PL" sz="1200" b="1" dirty="0"/>
            <a:t>Wnioski</a:t>
          </a:r>
          <a:endParaRPr lang="pl-PL" sz="1400" b="1" dirty="0"/>
        </a:p>
      </dgm:t>
    </dgm:pt>
    <dgm:pt modelId="{B5F545C2-2B07-43A8-AF0D-CD59DFD66A2D}" type="parTrans" cxnId="{BF0C7FB8-62CE-43D0-94F7-89CA6766E709}">
      <dgm:prSet/>
      <dgm:spPr/>
      <dgm:t>
        <a:bodyPr/>
        <a:lstStyle/>
        <a:p>
          <a:endParaRPr lang="pl-PL" sz="2400" b="1"/>
        </a:p>
      </dgm:t>
    </dgm:pt>
    <dgm:pt modelId="{651C43CC-64A4-4B22-9711-C0815FCD555E}" type="sibTrans" cxnId="{BF0C7FB8-62CE-43D0-94F7-89CA6766E709}">
      <dgm:prSet/>
      <dgm:spPr/>
      <dgm:t>
        <a:bodyPr/>
        <a:lstStyle/>
        <a:p>
          <a:endParaRPr lang="pl-PL" sz="2400" b="1"/>
        </a:p>
      </dgm:t>
    </dgm:pt>
    <dgm:pt modelId="{C3B26D00-6457-4666-837B-240111CE599E}">
      <dgm:prSet custT="1"/>
      <dgm:spPr/>
      <dgm:t>
        <a:bodyPr/>
        <a:lstStyle/>
        <a:p>
          <a:r>
            <a:rPr lang="pl-PL" sz="1000" b="1"/>
            <a:t>Ocena finansowania oświaty powinna opierać się na relacji łącznych dochodów JST do wydatków bieżących na oświatę.</a:t>
          </a:r>
        </a:p>
      </dgm:t>
    </dgm:pt>
    <dgm:pt modelId="{39B96D9F-AF3C-4FAF-9B6B-642E2D400573}" type="parTrans" cxnId="{63740DD6-7865-4ECF-A773-24262853E981}">
      <dgm:prSet/>
      <dgm:spPr/>
      <dgm:t>
        <a:bodyPr/>
        <a:lstStyle/>
        <a:p>
          <a:endParaRPr lang="pl-PL" sz="2400" b="1"/>
        </a:p>
      </dgm:t>
    </dgm:pt>
    <dgm:pt modelId="{94A24BB6-9D4B-48F1-95C8-74ED6CCC606D}" type="sibTrans" cxnId="{63740DD6-7865-4ECF-A773-24262853E981}">
      <dgm:prSet/>
      <dgm:spPr/>
      <dgm:t>
        <a:bodyPr/>
        <a:lstStyle/>
        <a:p>
          <a:endParaRPr lang="pl-PL" sz="2400" b="1"/>
        </a:p>
      </dgm:t>
    </dgm:pt>
    <dgm:pt modelId="{8AB6E92E-F1F5-45DF-95CF-DA743D07E8CB}">
      <dgm:prSet custT="1"/>
      <dgm:spPr/>
      <dgm:t>
        <a:bodyPr/>
        <a:lstStyle/>
        <a:p>
          <a:r>
            <a:rPr lang="pl-PL" sz="1000" b="1" dirty="0"/>
            <a:t>Po reformie (2025–2026) relacja ta utrzymuje się na stabilnym poziomie i poprawiła się względem 2023 r.</a:t>
          </a:r>
        </a:p>
      </dgm:t>
    </dgm:pt>
    <dgm:pt modelId="{83CE9970-1226-4CB3-9FD6-84088FE1E5BA}" type="parTrans" cxnId="{4C7734A2-268C-46EC-8E7C-50F1EA60FDE0}">
      <dgm:prSet/>
      <dgm:spPr/>
      <dgm:t>
        <a:bodyPr/>
        <a:lstStyle/>
        <a:p>
          <a:endParaRPr lang="pl-PL" sz="2400" b="1"/>
        </a:p>
      </dgm:t>
    </dgm:pt>
    <dgm:pt modelId="{97CD3125-3BCB-4CED-AFB4-D75BEDB02B24}" type="sibTrans" cxnId="{4C7734A2-268C-46EC-8E7C-50F1EA60FDE0}">
      <dgm:prSet/>
      <dgm:spPr/>
      <dgm:t>
        <a:bodyPr/>
        <a:lstStyle/>
        <a:p>
          <a:endParaRPr lang="pl-PL" sz="2400" b="1"/>
        </a:p>
      </dgm:t>
    </dgm:pt>
    <dgm:pt modelId="{4BB6AA1C-AAE3-4E1D-921F-903134E75AF8}" type="pres">
      <dgm:prSet presAssocID="{EA4A488B-3170-40A2-8259-ABC892E0193A}" presName="vert0" presStyleCnt="0">
        <dgm:presLayoutVars>
          <dgm:dir/>
          <dgm:animOne val="branch"/>
          <dgm:animLvl val="lvl"/>
        </dgm:presLayoutVars>
      </dgm:prSet>
      <dgm:spPr/>
    </dgm:pt>
    <dgm:pt modelId="{B1DE90E7-0640-435E-8006-8A0AB16B86EE}" type="pres">
      <dgm:prSet presAssocID="{B89E1C36-5472-4999-A42F-FBC23C9BEDFA}" presName="thickLine" presStyleLbl="alignNode1" presStyleIdx="0" presStyleCnt="3" custLinFactNeighborX="0" custLinFactNeighborY="-147"/>
      <dgm:spPr/>
    </dgm:pt>
    <dgm:pt modelId="{A0854951-D688-4728-9337-16341244E91E}" type="pres">
      <dgm:prSet presAssocID="{B89E1C36-5472-4999-A42F-FBC23C9BEDFA}" presName="horz1" presStyleCnt="0"/>
      <dgm:spPr/>
    </dgm:pt>
    <dgm:pt modelId="{596A0C42-1EEF-49A8-9D05-CCF472EAF17B}" type="pres">
      <dgm:prSet presAssocID="{B89E1C36-5472-4999-A42F-FBC23C9BEDFA}" presName="tx1" presStyleLbl="revTx" presStyleIdx="0" presStyleCnt="11"/>
      <dgm:spPr/>
    </dgm:pt>
    <dgm:pt modelId="{F0780764-4C3B-4C62-BDC8-BDF046C6D42B}" type="pres">
      <dgm:prSet presAssocID="{B89E1C36-5472-4999-A42F-FBC23C9BEDFA}" presName="vert1" presStyleCnt="0"/>
      <dgm:spPr/>
    </dgm:pt>
    <dgm:pt modelId="{C9D5B8F3-0A6C-4A45-86E4-2A3C831A0BDD}" type="pres">
      <dgm:prSet presAssocID="{9482889D-B6E8-419B-BBD0-25693336C57D}" presName="vertSpace2a" presStyleCnt="0"/>
      <dgm:spPr/>
    </dgm:pt>
    <dgm:pt modelId="{DEF5ABE6-5C5C-4778-AEA9-35557597FA94}" type="pres">
      <dgm:prSet presAssocID="{9482889D-B6E8-419B-BBD0-25693336C57D}" presName="horz2" presStyleCnt="0"/>
      <dgm:spPr/>
    </dgm:pt>
    <dgm:pt modelId="{2EBD0B3D-73AE-4415-BADF-E8A094AD0187}" type="pres">
      <dgm:prSet presAssocID="{9482889D-B6E8-419B-BBD0-25693336C57D}" presName="horzSpace2" presStyleCnt="0"/>
      <dgm:spPr/>
    </dgm:pt>
    <dgm:pt modelId="{586099FA-325E-4A01-9C58-D33F3B75B2C5}" type="pres">
      <dgm:prSet presAssocID="{9482889D-B6E8-419B-BBD0-25693336C57D}" presName="tx2" presStyleLbl="revTx" presStyleIdx="1" presStyleCnt="11"/>
      <dgm:spPr/>
    </dgm:pt>
    <dgm:pt modelId="{4D208CFF-1C18-45EF-8CAD-18E4CC263A9F}" type="pres">
      <dgm:prSet presAssocID="{9482889D-B6E8-419B-BBD0-25693336C57D}" presName="vert2" presStyleCnt="0"/>
      <dgm:spPr/>
    </dgm:pt>
    <dgm:pt modelId="{8E7079D7-E2CA-4B82-86A2-43585ABE83FA}" type="pres">
      <dgm:prSet presAssocID="{9482889D-B6E8-419B-BBD0-25693336C57D}" presName="thinLine2b" presStyleLbl="callout" presStyleIdx="0" presStyleCnt="8"/>
      <dgm:spPr/>
    </dgm:pt>
    <dgm:pt modelId="{3F358AA8-C3CC-4219-AEC3-F943E13A4F5F}" type="pres">
      <dgm:prSet presAssocID="{9482889D-B6E8-419B-BBD0-25693336C57D}" presName="vertSpace2b" presStyleCnt="0"/>
      <dgm:spPr/>
    </dgm:pt>
    <dgm:pt modelId="{6CBE5E4E-85C7-4262-A006-D6BF198B3D5C}" type="pres">
      <dgm:prSet presAssocID="{48C457C7-E28E-4C69-9C1F-BF147F5AC452}" presName="horz2" presStyleCnt="0"/>
      <dgm:spPr/>
    </dgm:pt>
    <dgm:pt modelId="{10FD085E-C3D8-4541-B9EC-DFB057EBD0E7}" type="pres">
      <dgm:prSet presAssocID="{48C457C7-E28E-4C69-9C1F-BF147F5AC452}" presName="horzSpace2" presStyleCnt="0"/>
      <dgm:spPr/>
    </dgm:pt>
    <dgm:pt modelId="{FE06A619-15CC-49E6-AC34-A7134D14E854}" type="pres">
      <dgm:prSet presAssocID="{48C457C7-E28E-4C69-9C1F-BF147F5AC452}" presName="tx2" presStyleLbl="revTx" presStyleIdx="2" presStyleCnt="11"/>
      <dgm:spPr/>
    </dgm:pt>
    <dgm:pt modelId="{367B27FE-2208-4F30-9DE6-9892ED74FBF6}" type="pres">
      <dgm:prSet presAssocID="{48C457C7-E28E-4C69-9C1F-BF147F5AC452}" presName="vert2" presStyleCnt="0"/>
      <dgm:spPr/>
    </dgm:pt>
    <dgm:pt modelId="{EECF5DFC-717E-4ACE-8536-AC1A40328739}" type="pres">
      <dgm:prSet presAssocID="{48C457C7-E28E-4C69-9C1F-BF147F5AC452}" presName="thinLine2b" presStyleLbl="callout" presStyleIdx="1" presStyleCnt="8"/>
      <dgm:spPr/>
    </dgm:pt>
    <dgm:pt modelId="{893028E7-F061-4038-8DB7-0A3E1C02A4B0}" type="pres">
      <dgm:prSet presAssocID="{48C457C7-E28E-4C69-9C1F-BF147F5AC452}" presName="vertSpace2b" presStyleCnt="0"/>
      <dgm:spPr/>
    </dgm:pt>
    <dgm:pt modelId="{607617D2-1AC2-4510-AA1F-4003EF84B832}" type="pres">
      <dgm:prSet presAssocID="{E72FA4BC-358D-4BA2-B6D0-2C50896916FA}" presName="horz2" presStyleCnt="0"/>
      <dgm:spPr/>
    </dgm:pt>
    <dgm:pt modelId="{0BF9B40D-AC99-49FB-8F02-98937CB97716}" type="pres">
      <dgm:prSet presAssocID="{E72FA4BC-358D-4BA2-B6D0-2C50896916FA}" presName="horzSpace2" presStyleCnt="0"/>
      <dgm:spPr/>
    </dgm:pt>
    <dgm:pt modelId="{7E073587-0376-46FF-9F87-C63DE419B985}" type="pres">
      <dgm:prSet presAssocID="{E72FA4BC-358D-4BA2-B6D0-2C50896916FA}" presName="tx2" presStyleLbl="revTx" presStyleIdx="3" presStyleCnt="11"/>
      <dgm:spPr/>
    </dgm:pt>
    <dgm:pt modelId="{20E5FDF9-8CAE-4F18-944E-46CA832E7F6C}" type="pres">
      <dgm:prSet presAssocID="{E72FA4BC-358D-4BA2-B6D0-2C50896916FA}" presName="vert2" presStyleCnt="0"/>
      <dgm:spPr/>
    </dgm:pt>
    <dgm:pt modelId="{ADA88FFD-CBF1-48E7-A2D0-BE25ABD22DC3}" type="pres">
      <dgm:prSet presAssocID="{E72FA4BC-358D-4BA2-B6D0-2C50896916FA}" presName="thinLine2b" presStyleLbl="callout" presStyleIdx="2" presStyleCnt="8"/>
      <dgm:spPr/>
    </dgm:pt>
    <dgm:pt modelId="{64770926-CB18-4C8C-9BD0-916C1323F81B}" type="pres">
      <dgm:prSet presAssocID="{E72FA4BC-358D-4BA2-B6D0-2C50896916FA}" presName="vertSpace2b" presStyleCnt="0"/>
      <dgm:spPr/>
    </dgm:pt>
    <dgm:pt modelId="{8DBDADA9-0989-47E7-91F5-4C6226B39934}" type="pres">
      <dgm:prSet presAssocID="{A08779A7-BEAA-45F2-A21B-D06A676D4BC1}" presName="thickLine" presStyleLbl="alignNode1" presStyleIdx="1" presStyleCnt="3"/>
      <dgm:spPr/>
    </dgm:pt>
    <dgm:pt modelId="{3FE9733C-5CCC-49BC-8EF3-CD2333EA0161}" type="pres">
      <dgm:prSet presAssocID="{A08779A7-BEAA-45F2-A21B-D06A676D4BC1}" presName="horz1" presStyleCnt="0"/>
      <dgm:spPr/>
    </dgm:pt>
    <dgm:pt modelId="{467CBF52-8F80-42EB-BBCF-5926D8407AF6}" type="pres">
      <dgm:prSet presAssocID="{A08779A7-BEAA-45F2-A21B-D06A676D4BC1}" presName="tx1" presStyleLbl="revTx" presStyleIdx="4" presStyleCnt="11"/>
      <dgm:spPr/>
    </dgm:pt>
    <dgm:pt modelId="{DF56B7C9-D37C-4E6A-A579-D524EA28D525}" type="pres">
      <dgm:prSet presAssocID="{A08779A7-BEAA-45F2-A21B-D06A676D4BC1}" presName="vert1" presStyleCnt="0"/>
      <dgm:spPr/>
    </dgm:pt>
    <dgm:pt modelId="{7BAB5FA7-B632-4B9F-9831-54DE74329864}" type="pres">
      <dgm:prSet presAssocID="{54D218AC-5A2D-4726-8460-D3B1D7A776E4}" presName="vertSpace2a" presStyleCnt="0"/>
      <dgm:spPr/>
    </dgm:pt>
    <dgm:pt modelId="{5545CD43-201B-442A-882F-83CF55439939}" type="pres">
      <dgm:prSet presAssocID="{54D218AC-5A2D-4726-8460-D3B1D7A776E4}" presName="horz2" presStyleCnt="0"/>
      <dgm:spPr/>
    </dgm:pt>
    <dgm:pt modelId="{04374340-D505-4821-8137-F0DCDAE87321}" type="pres">
      <dgm:prSet presAssocID="{54D218AC-5A2D-4726-8460-D3B1D7A776E4}" presName="horzSpace2" presStyleCnt="0"/>
      <dgm:spPr/>
    </dgm:pt>
    <dgm:pt modelId="{21EAEB38-AC5A-4406-92E4-AA9D87E96DA7}" type="pres">
      <dgm:prSet presAssocID="{54D218AC-5A2D-4726-8460-D3B1D7A776E4}" presName="tx2" presStyleLbl="revTx" presStyleIdx="5" presStyleCnt="11"/>
      <dgm:spPr/>
    </dgm:pt>
    <dgm:pt modelId="{0CC82EEB-CAFB-432B-9F9B-D907CF71787D}" type="pres">
      <dgm:prSet presAssocID="{54D218AC-5A2D-4726-8460-D3B1D7A776E4}" presName="vert2" presStyleCnt="0"/>
      <dgm:spPr/>
    </dgm:pt>
    <dgm:pt modelId="{CBDF927F-5428-4980-BCC4-CDC9F1960AC0}" type="pres">
      <dgm:prSet presAssocID="{54D218AC-5A2D-4726-8460-D3B1D7A776E4}" presName="thinLine2b" presStyleLbl="callout" presStyleIdx="3" presStyleCnt="8"/>
      <dgm:spPr/>
    </dgm:pt>
    <dgm:pt modelId="{0F6A428F-BDEB-4D38-B290-7FA9FD4D22FB}" type="pres">
      <dgm:prSet presAssocID="{54D218AC-5A2D-4726-8460-D3B1D7A776E4}" presName="vertSpace2b" presStyleCnt="0"/>
      <dgm:spPr/>
    </dgm:pt>
    <dgm:pt modelId="{F4303F37-ABCC-459E-B7B8-0A55FF117981}" type="pres">
      <dgm:prSet presAssocID="{705486A4-B4D3-4B3B-9145-54C1CFD39439}" presName="horz2" presStyleCnt="0"/>
      <dgm:spPr/>
    </dgm:pt>
    <dgm:pt modelId="{C5C3B68F-438E-4C09-BF26-29AAD9539D2B}" type="pres">
      <dgm:prSet presAssocID="{705486A4-B4D3-4B3B-9145-54C1CFD39439}" presName="horzSpace2" presStyleCnt="0"/>
      <dgm:spPr/>
    </dgm:pt>
    <dgm:pt modelId="{DD8ACEC5-73CB-4E5D-9F2A-3F06A6800570}" type="pres">
      <dgm:prSet presAssocID="{705486A4-B4D3-4B3B-9145-54C1CFD39439}" presName="tx2" presStyleLbl="revTx" presStyleIdx="6" presStyleCnt="11"/>
      <dgm:spPr/>
    </dgm:pt>
    <dgm:pt modelId="{C75D4A4B-D28C-4773-B8CE-7EAA415B1086}" type="pres">
      <dgm:prSet presAssocID="{705486A4-B4D3-4B3B-9145-54C1CFD39439}" presName="vert2" presStyleCnt="0"/>
      <dgm:spPr/>
    </dgm:pt>
    <dgm:pt modelId="{6343297F-1DA1-4729-81F1-CE42B0EBC082}" type="pres">
      <dgm:prSet presAssocID="{705486A4-B4D3-4B3B-9145-54C1CFD39439}" presName="thinLine2b" presStyleLbl="callout" presStyleIdx="4" presStyleCnt="8"/>
      <dgm:spPr/>
    </dgm:pt>
    <dgm:pt modelId="{9F8DAAAD-7059-4C2A-9984-ADCAF457FDD9}" type="pres">
      <dgm:prSet presAssocID="{705486A4-B4D3-4B3B-9145-54C1CFD39439}" presName="vertSpace2b" presStyleCnt="0"/>
      <dgm:spPr/>
    </dgm:pt>
    <dgm:pt modelId="{3735FD41-A5E7-45E0-BF55-C92A98766BB7}" type="pres">
      <dgm:prSet presAssocID="{A77C55D2-3DAC-44DD-A74E-877C15D531A9}" presName="horz2" presStyleCnt="0"/>
      <dgm:spPr/>
    </dgm:pt>
    <dgm:pt modelId="{B595B870-E4C4-4A20-8A1F-7F319FED323E}" type="pres">
      <dgm:prSet presAssocID="{A77C55D2-3DAC-44DD-A74E-877C15D531A9}" presName="horzSpace2" presStyleCnt="0"/>
      <dgm:spPr/>
    </dgm:pt>
    <dgm:pt modelId="{067D550E-1F77-45E8-86E6-9AFEC629C696}" type="pres">
      <dgm:prSet presAssocID="{A77C55D2-3DAC-44DD-A74E-877C15D531A9}" presName="tx2" presStyleLbl="revTx" presStyleIdx="7" presStyleCnt="11"/>
      <dgm:spPr/>
    </dgm:pt>
    <dgm:pt modelId="{C84D0E30-0F4F-45F1-87C1-2EE97211CD1E}" type="pres">
      <dgm:prSet presAssocID="{A77C55D2-3DAC-44DD-A74E-877C15D531A9}" presName="vert2" presStyleCnt="0"/>
      <dgm:spPr/>
    </dgm:pt>
    <dgm:pt modelId="{1EDD4323-5364-4CE6-8657-D11F42E87DE8}" type="pres">
      <dgm:prSet presAssocID="{A77C55D2-3DAC-44DD-A74E-877C15D531A9}" presName="thinLine2b" presStyleLbl="callout" presStyleIdx="5" presStyleCnt="8"/>
      <dgm:spPr/>
    </dgm:pt>
    <dgm:pt modelId="{CC00F8FC-7F84-4E1C-AF1D-133DF5BE8B72}" type="pres">
      <dgm:prSet presAssocID="{A77C55D2-3DAC-44DD-A74E-877C15D531A9}" presName="vertSpace2b" presStyleCnt="0"/>
      <dgm:spPr/>
    </dgm:pt>
    <dgm:pt modelId="{87237B16-DA40-42EF-BECE-4AE9171CBA1B}" type="pres">
      <dgm:prSet presAssocID="{547A960D-ED82-42FD-9365-DB5E9CB5551B}" presName="thickLine" presStyleLbl="alignNode1" presStyleIdx="2" presStyleCnt="3"/>
      <dgm:spPr/>
    </dgm:pt>
    <dgm:pt modelId="{BF1829D8-8006-4AD8-85A9-EBA99A32A9CD}" type="pres">
      <dgm:prSet presAssocID="{547A960D-ED82-42FD-9365-DB5E9CB5551B}" presName="horz1" presStyleCnt="0"/>
      <dgm:spPr/>
    </dgm:pt>
    <dgm:pt modelId="{4E3133DA-213E-4A9E-A87C-1424C70EC944}" type="pres">
      <dgm:prSet presAssocID="{547A960D-ED82-42FD-9365-DB5E9CB5551B}" presName="tx1" presStyleLbl="revTx" presStyleIdx="8" presStyleCnt="11"/>
      <dgm:spPr/>
    </dgm:pt>
    <dgm:pt modelId="{C84F7DA5-2AEB-4162-AB64-2D1624705034}" type="pres">
      <dgm:prSet presAssocID="{547A960D-ED82-42FD-9365-DB5E9CB5551B}" presName="vert1" presStyleCnt="0"/>
      <dgm:spPr/>
    </dgm:pt>
    <dgm:pt modelId="{1CCEADA7-A8C0-44D8-B206-D8D95CA9C12C}" type="pres">
      <dgm:prSet presAssocID="{C3B26D00-6457-4666-837B-240111CE599E}" presName="vertSpace2a" presStyleCnt="0"/>
      <dgm:spPr/>
    </dgm:pt>
    <dgm:pt modelId="{8262DBE7-1CCA-48FA-A940-D6FE4421A62E}" type="pres">
      <dgm:prSet presAssocID="{C3B26D00-6457-4666-837B-240111CE599E}" presName="horz2" presStyleCnt="0"/>
      <dgm:spPr/>
    </dgm:pt>
    <dgm:pt modelId="{140C6E47-513E-4FA5-A7A2-ED044741A88C}" type="pres">
      <dgm:prSet presAssocID="{C3B26D00-6457-4666-837B-240111CE599E}" presName="horzSpace2" presStyleCnt="0"/>
      <dgm:spPr/>
    </dgm:pt>
    <dgm:pt modelId="{E2C20241-6D76-460D-B990-396F3CC52453}" type="pres">
      <dgm:prSet presAssocID="{C3B26D00-6457-4666-837B-240111CE599E}" presName="tx2" presStyleLbl="revTx" presStyleIdx="9" presStyleCnt="11"/>
      <dgm:spPr/>
    </dgm:pt>
    <dgm:pt modelId="{830A49B1-BE43-455A-8B46-28FA86011CF2}" type="pres">
      <dgm:prSet presAssocID="{C3B26D00-6457-4666-837B-240111CE599E}" presName="vert2" presStyleCnt="0"/>
      <dgm:spPr/>
    </dgm:pt>
    <dgm:pt modelId="{7F2E7387-E595-44FD-8D50-0FCAE0B73676}" type="pres">
      <dgm:prSet presAssocID="{C3B26D00-6457-4666-837B-240111CE599E}" presName="thinLine2b" presStyleLbl="callout" presStyleIdx="6" presStyleCnt="8"/>
      <dgm:spPr/>
    </dgm:pt>
    <dgm:pt modelId="{7923A23C-3DC7-4C11-B158-B49E023B293E}" type="pres">
      <dgm:prSet presAssocID="{C3B26D00-6457-4666-837B-240111CE599E}" presName="vertSpace2b" presStyleCnt="0"/>
      <dgm:spPr/>
    </dgm:pt>
    <dgm:pt modelId="{E00356FC-5011-4AF5-9687-237C0E3CA67E}" type="pres">
      <dgm:prSet presAssocID="{8AB6E92E-F1F5-45DF-95CF-DA743D07E8CB}" presName="horz2" presStyleCnt="0"/>
      <dgm:spPr/>
    </dgm:pt>
    <dgm:pt modelId="{27A85E49-8A81-4E27-893C-A80686F26CEF}" type="pres">
      <dgm:prSet presAssocID="{8AB6E92E-F1F5-45DF-95CF-DA743D07E8CB}" presName="horzSpace2" presStyleCnt="0"/>
      <dgm:spPr/>
    </dgm:pt>
    <dgm:pt modelId="{BC3C75DD-95B7-473F-A9EF-2E7ACA6A40DB}" type="pres">
      <dgm:prSet presAssocID="{8AB6E92E-F1F5-45DF-95CF-DA743D07E8CB}" presName="tx2" presStyleLbl="revTx" presStyleIdx="10" presStyleCnt="11"/>
      <dgm:spPr/>
    </dgm:pt>
    <dgm:pt modelId="{4A2DC9F3-AE8C-4917-9227-E5561C967E5F}" type="pres">
      <dgm:prSet presAssocID="{8AB6E92E-F1F5-45DF-95CF-DA743D07E8CB}" presName="vert2" presStyleCnt="0"/>
      <dgm:spPr/>
    </dgm:pt>
    <dgm:pt modelId="{E1643B42-65A2-4576-8308-DD1AEF8962E1}" type="pres">
      <dgm:prSet presAssocID="{8AB6E92E-F1F5-45DF-95CF-DA743D07E8CB}" presName="thinLine2b" presStyleLbl="callout" presStyleIdx="7" presStyleCnt="8"/>
      <dgm:spPr/>
    </dgm:pt>
    <dgm:pt modelId="{462A8FE5-5305-4142-8B7A-117AD7FB2007}" type="pres">
      <dgm:prSet presAssocID="{8AB6E92E-F1F5-45DF-95CF-DA743D07E8CB}" presName="vertSpace2b" presStyleCnt="0"/>
      <dgm:spPr/>
    </dgm:pt>
  </dgm:ptLst>
  <dgm:cxnLst>
    <dgm:cxn modelId="{0C1D0702-5B37-4C39-AEA6-DB9EE20C81E9}" srcId="{EA4A488B-3170-40A2-8259-ABC892E0193A}" destId="{B89E1C36-5472-4999-A42F-FBC23C9BEDFA}" srcOrd="0" destOrd="0" parTransId="{A872320B-728B-40F7-82E1-285FAC05AB28}" sibTransId="{C73CAE7B-A6AD-4683-8507-861997AB50E1}"/>
    <dgm:cxn modelId="{8ED37207-BF36-48D2-8C40-98B3C6238CAF}" type="presOf" srcId="{8AB6E92E-F1F5-45DF-95CF-DA743D07E8CB}" destId="{BC3C75DD-95B7-473F-A9EF-2E7ACA6A40DB}" srcOrd="0" destOrd="0" presId="urn:microsoft.com/office/officeart/2008/layout/LinedList"/>
    <dgm:cxn modelId="{F103A608-00A8-4377-A6D2-189D37A4EF0E}" srcId="{A08779A7-BEAA-45F2-A21B-D06A676D4BC1}" destId="{705486A4-B4D3-4B3B-9145-54C1CFD39439}" srcOrd="1" destOrd="0" parTransId="{E03F3431-95DA-4F2B-958E-D305F5506CF2}" sibTransId="{AC386EAB-BF06-47A7-9E0E-E9B2EFAE0C64}"/>
    <dgm:cxn modelId="{4A2AE50D-B4BD-4730-BEF0-5A69F18C1558}" srcId="{A08779A7-BEAA-45F2-A21B-D06A676D4BC1}" destId="{A77C55D2-3DAC-44DD-A74E-877C15D531A9}" srcOrd="2" destOrd="0" parTransId="{286F758D-E81D-4019-BA06-52BB3BF29310}" sibTransId="{566B1981-0EDB-4B9B-8064-C91AD4C20463}"/>
    <dgm:cxn modelId="{78F81D16-0349-4E41-8C27-3672C1D0131A}" type="presOf" srcId="{EA4A488B-3170-40A2-8259-ABC892E0193A}" destId="{4BB6AA1C-AAE3-4E1D-921F-903134E75AF8}" srcOrd="0" destOrd="0" presId="urn:microsoft.com/office/officeart/2008/layout/LinedList"/>
    <dgm:cxn modelId="{406D7E27-0718-43FE-84C2-E7DADB2645DC}" srcId="{B89E1C36-5472-4999-A42F-FBC23C9BEDFA}" destId="{9482889D-B6E8-419B-BBD0-25693336C57D}" srcOrd="0" destOrd="0" parTransId="{3360DC3D-94DF-4BD9-B9EC-135805AF5096}" sibTransId="{F740AC68-E175-4E65-ADEE-39EDEEAC6A35}"/>
    <dgm:cxn modelId="{D2B5CA39-012F-422B-B247-2EAFE0C7D054}" type="presOf" srcId="{B89E1C36-5472-4999-A42F-FBC23C9BEDFA}" destId="{596A0C42-1EEF-49A8-9D05-CCF472EAF17B}" srcOrd="0" destOrd="0" presId="urn:microsoft.com/office/officeart/2008/layout/LinedList"/>
    <dgm:cxn modelId="{14CE423B-9145-4B1F-820F-65B712BB824D}" type="presOf" srcId="{C3B26D00-6457-4666-837B-240111CE599E}" destId="{E2C20241-6D76-460D-B990-396F3CC52453}" srcOrd="0" destOrd="0" presId="urn:microsoft.com/office/officeart/2008/layout/LinedList"/>
    <dgm:cxn modelId="{430C005F-C14F-4826-814F-BC34B1454B6A}" srcId="{B89E1C36-5472-4999-A42F-FBC23C9BEDFA}" destId="{E72FA4BC-358D-4BA2-B6D0-2C50896916FA}" srcOrd="2" destOrd="0" parTransId="{B7229BA8-ACD0-4053-ADDD-B9A749A3535E}" sibTransId="{90376FE1-8A14-4D6E-8ED4-4E75FCE8DCFB}"/>
    <dgm:cxn modelId="{5DCB0B60-CF8F-42A2-A58D-8FB7169C2D02}" type="presOf" srcId="{54D218AC-5A2D-4726-8460-D3B1D7A776E4}" destId="{21EAEB38-AC5A-4406-92E4-AA9D87E96DA7}" srcOrd="0" destOrd="0" presId="urn:microsoft.com/office/officeart/2008/layout/LinedList"/>
    <dgm:cxn modelId="{7EECD765-4F26-4A9B-8561-B777D320A3DA}" srcId="{B89E1C36-5472-4999-A42F-FBC23C9BEDFA}" destId="{48C457C7-E28E-4C69-9C1F-BF147F5AC452}" srcOrd="1" destOrd="0" parTransId="{FCEDD1BA-45F1-424F-A67A-61064C69AF60}" sibTransId="{D3BA06F0-315C-484B-8C0A-9EA57A4EF766}"/>
    <dgm:cxn modelId="{D5358B48-5979-4534-8A54-4F3427D3FCF7}" type="presOf" srcId="{A77C55D2-3DAC-44DD-A74E-877C15D531A9}" destId="{067D550E-1F77-45E8-86E6-9AFEC629C696}" srcOrd="0" destOrd="0" presId="urn:microsoft.com/office/officeart/2008/layout/LinedList"/>
    <dgm:cxn modelId="{C921C26E-9476-4302-ADC5-220BEF52A614}" type="presOf" srcId="{9482889D-B6E8-419B-BBD0-25693336C57D}" destId="{586099FA-325E-4A01-9C58-D33F3B75B2C5}" srcOrd="0" destOrd="0" presId="urn:microsoft.com/office/officeart/2008/layout/LinedList"/>
    <dgm:cxn modelId="{01A62758-DF50-4466-9580-1F288208969D}" type="presOf" srcId="{A08779A7-BEAA-45F2-A21B-D06A676D4BC1}" destId="{467CBF52-8F80-42EB-BBCF-5926D8407AF6}" srcOrd="0" destOrd="0" presId="urn:microsoft.com/office/officeart/2008/layout/LinedList"/>
    <dgm:cxn modelId="{1E94B196-6FE4-4FB9-8192-5C3F0E0991DE}" type="presOf" srcId="{48C457C7-E28E-4C69-9C1F-BF147F5AC452}" destId="{FE06A619-15CC-49E6-AC34-A7134D14E854}" srcOrd="0" destOrd="0" presId="urn:microsoft.com/office/officeart/2008/layout/LinedList"/>
    <dgm:cxn modelId="{EE3B3397-87FF-4173-B232-C74FB86E9C81}" srcId="{EA4A488B-3170-40A2-8259-ABC892E0193A}" destId="{A08779A7-BEAA-45F2-A21B-D06A676D4BC1}" srcOrd="1" destOrd="0" parTransId="{F935F454-1AFD-4A9E-92FE-0C21FB342912}" sibTransId="{892C8E92-CA27-478E-83E1-FD6023A8A3C7}"/>
    <dgm:cxn modelId="{01973E9D-26AB-4F5F-8BF1-BE7BAC50A289}" srcId="{A08779A7-BEAA-45F2-A21B-D06A676D4BC1}" destId="{54D218AC-5A2D-4726-8460-D3B1D7A776E4}" srcOrd="0" destOrd="0" parTransId="{0B7E7B7E-A94F-4E09-9FFE-CC9B4A368951}" sibTransId="{E9644092-6952-4680-8001-3F423AD22AD0}"/>
    <dgm:cxn modelId="{4C7734A2-268C-46EC-8E7C-50F1EA60FDE0}" srcId="{547A960D-ED82-42FD-9365-DB5E9CB5551B}" destId="{8AB6E92E-F1F5-45DF-95CF-DA743D07E8CB}" srcOrd="1" destOrd="0" parTransId="{83CE9970-1226-4CB3-9FD6-84088FE1E5BA}" sibTransId="{97CD3125-3BCB-4CED-AFB4-D75BEDB02B24}"/>
    <dgm:cxn modelId="{BF0C7FB8-62CE-43D0-94F7-89CA6766E709}" srcId="{EA4A488B-3170-40A2-8259-ABC892E0193A}" destId="{547A960D-ED82-42FD-9365-DB5E9CB5551B}" srcOrd="2" destOrd="0" parTransId="{B5F545C2-2B07-43A8-AF0D-CD59DFD66A2D}" sibTransId="{651C43CC-64A4-4B22-9711-C0815FCD555E}"/>
    <dgm:cxn modelId="{58CE79B9-D2C8-426B-869E-AC3465FEFD13}" type="presOf" srcId="{705486A4-B4D3-4B3B-9145-54C1CFD39439}" destId="{DD8ACEC5-73CB-4E5D-9F2A-3F06A6800570}" srcOrd="0" destOrd="0" presId="urn:microsoft.com/office/officeart/2008/layout/LinedList"/>
    <dgm:cxn modelId="{299AF4C4-C01B-4ABA-8949-F9A2FD30D44C}" type="presOf" srcId="{E72FA4BC-358D-4BA2-B6D0-2C50896916FA}" destId="{7E073587-0376-46FF-9F87-C63DE419B985}" srcOrd="0" destOrd="0" presId="urn:microsoft.com/office/officeart/2008/layout/LinedList"/>
    <dgm:cxn modelId="{63740DD6-7865-4ECF-A773-24262853E981}" srcId="{547A960D-ED82-42FD-9365-DB5E9CB5551B}" destId="{C3B26D00-6457-4666-837B-240111CE599E}" srcOrd="0" destOrd="0" parTransId="{39B96D9F-AF3C-4FAF-9B6B-642E2D400573}" sibTransId="{94A24BB6-9D4B-48F1-95C8-74ED6CCC606D}"/>
    <dgm:cxn modelId="{4A8777F5-8006-4BBB-8324-5D13D9970A00}" type="presOf" srcId="{547A960D-ED82-42FD-9365-DB5E9CB5551B}" destId="{4E3133DA-213E-4A9E-A87C-1424C70EC944}" srcOrd="0" destOrd="0" presId="urn:microsoft.com/office/officeart/2008/layout/LinedList"/>
    <dgm:cxn modelId="{6C1CB28C-5F75-4309-9DA4-10E43F1F5893}" type="presParOf" srcId="{4BB6AA1C-AAE3-4E1D-921F-903134E75AF8}" destId="{B1DE90E7-0640-435E-8006-8A0AB16B86EE}" srcOrd="0" destOrd="0" presId="urn:microsoft.com/office/officeart/2008/layout/LinedList"/>
    <dgm:cxn modelId="{067C2171-5A88-4F79-BAD7-C91ECACBE788}" type="presParOf" srcId="{4BB6AA1C-AAE3-4E1D-921F-903134E75AF8}" destId="{A0854951-D688-4728-9337-16341244E91E}" srcOrd="1" destOrd="0" presId="urn:microsoft.com/office/officeart/2008/layout/LinedList"/>
    <dgm:cxn modelId="{9E9EAF10-551D-4D94-91A8-0AA3EBE4FF8F}" type="presParOf" srcId="{A0854951-D688-4728-9337-16341244E91E}" destId="{596A0C42-1EEF-49A8-9D05-CCF472EAF17B}" srcOrd="0" destOrd="0" presId="urn:microsoft.com/office/officeart/2008/layout/LinedList"/>
    <dgm:cxn modelId="{B0B90387-BC51-4F6F-A462-A266366DD298}" type="presParOf" srcId="{A0854951-D688-4728-9337-16341244E91E}" destId="{F0780764-4C3B-4C62-BDC8-BDF046C6D42B}" srcOrd="1" destOrd="0" presId="urn:microsoft.com/office/officeart/2008/layout/LinedList"/>
    <dgm:cxn modelId="{96526BB1-DE66-4488-B7C3-0F3D6F76B3E6}" type="presParOf" srcId="{F0780764-4C3B-4C62-BDC8-BDF046C6D42B}" destId="{C9D5B8F3-0A6C-4A45-86E4-2A3C831A0BDD}" srcOrd="0" destOrd="0" presId="urn:microsoft.com/office/officeart/2008/layout/LinedList"/>
    <dgm:cxn modelId="{977AB85A-EC80-4109-A6ED-BEAAD1354FA3}" type="presParOf" srcId="{F0780764-4C3B-4C62-BDC8-BDF046C6D42B}" destId="{DEF5ABE6-5C5C-4778-AEA9-35557597FA94}" srcOrd="1" destOrd="0" presId="urn:microsoft.com/office/officeart/2008/layout/LinedList"/>
    <dgm:cxn modelId="{58129E22-9223-499A-B9E3-FD01A5A175D7}" type="presParOf" srcId="{DEF5ABE6-5C5C-4778-AEA9-35557597FA94}" destId="{2EBD0B3D-73AE-4415-BADF-E8A094AD0187}" srcOrd="0" destOrd="0" presId="urn:microsoft.com/office/officeart/2008/layout/LinedList"/>
    <dgm:cxn modelId="{529D9AD3-F3A8-459F-A4F8-C3906D044C3E}" type="presParOf" srcId="{DEF5ABE6-5C5C-4778-AEA9-35557597FA94}" destId="{586099FA-325E-4A01-9C58-D33F3B75B2C5}" srcOrd="1" destOrd="0" presId="urn:microsoft.com/office/officeart/2008/layout/LinedList"/>
    <dgm:cxn modelId="{349D4011-2D05-4D84-B87E-FCE3AF391722}" type="presParOf" srcId="{DEF5ABE6-5C5C-4778-AEA9-35557597FA94}" destId="{4D208CFF-1C18-45EF-8CAD-18E4CC263A9F}" srcOrd="2" destOrd="0" presId="urn:microsoft.com/office/officeart/2008/layout/LinedList"/>
    <dgm:cxn modelId="{0D7AC66D-AC3A-4C06-AB92-0D79BBB306DD}" type="presParOf" srcId="{F0780764-4C3B-4C62-BDC8-BDF046C6D42B}" destId="{8E7079D7-E2CA-4B82-86A2-43585ABE83FA}" srcOrd="2" destOrd="0" presId="urn:microsoft.com/office/officeart/2008/layout/LinedList"/>
    <dgm:cxn modelId="{398A3F91-73C9-4E7D-9D65-9C405CEA5327}" type="presParOf" srcId="{F0780764-4C3B-4C62-BDC8-BDF046C6D42B}" destId="{3F358AA8-C3CC-4219-AEC3-F943E13A4F5F}" srcOrd="3" destOrd="0" presId="urn:microsoft.com/office/officeart/2008/layout/LinedList"/>
    <dgm:cxn modelId="{247E1C27-A5E2-4E3F-AFE5-516F312AA481}" type="presParOf" srcId="{F0780764-4C3B-4C62-BDC8-BDF046C6D42B}" destId="{6CBE5E4E-85C7-4262-A006-D6BF198B3D5C}" srcOrd="4" destOrd="0" presId="urn:microsoft.com/office/officeart/2008/layout/LinedList"/>
    <dgm:cxn modelId="{BD64F29D-173D-47CE-9446-5151EA18086C}" type="presParOf" srcId="{6CBE5E4E-85C7-4262-A006-D6BF198B3D5C}" destId="{10FD085E-C3D8-4541-B9EC-DFB057EBD0E7}" srcOrd="0" destOrd="0" presId="urn:microsoft.com/office/officeart/2008/layout/LinedList"/>
    <dgm:cxn modelId="{12950E76-2493-4D4C-A143-618C53E539C4}" type="presParOf" srcId="{6CBE5E4E-85C7-4262-A006-D6BF198B3D5C}" destId="{FE06A619-15CC-49E6-AC34-A7134D14E854}" srcOrd="1" destOrd="0" presId="urn:microsoft.com/office/officeart/2008/layout/LinedList"/>
    <dgm:cxn modelId="{965C038F-4BED-48B3-A428-6E9E6FC6E354}" type="presParOf" srcId="{6CBE5E4E-85C7-4262-A006-D6BF198B3D5C}" destId="{367B27FE-2208-4F30-9DE6-9892ED74FBF6}" srcOrd="2" destOrd="0" presId="urn:microsoft.com/office/officeart/2008/layout/LinedList"/>
    <dgm:cxn modelId="{A472348F-2E24-474E-BB92-73C404353C61}" type="presParOf" srcId="{F0780764-4C3B-4C62-BDC8-BDF046C6D42B}" destId="{EECF5DFC-717E-4ACE-8536-AC1A40328739}" srcOrd="5" destOrd="0" presId="urn:microsoft.com/office/officeart/2008/layout/LinedList"/>
    <dgm:cxn modelId="{1746C27A-BA64-4DFF-B7D6-A3CD1FEF776F}" type="presParOf" srcId="{F0780764-4C3B-4C62-BDC8-BDF046C6D42B}" destId="{893028E7-F061-4038-8DB7-0A3E1C02A4B0}" srcOrd="6" destOrd="0" presId="urn:microsoft.com/office/officeart/2008/layout/LinedList"/>
    <dgm:cxn modelId="{0D80A7CF-7972-41F0-A5D4-D83DC9C81F2C}" type="presParOf" srcId="{F0780764-4C3B-4C62-BDC8-BDF046C6D42B}" destId="{607617D2-1AC2-4510-AA1F-4003EF84B832}" srcOrd="7" destOrd="0" presId="urn:microsoft.com/office/officeart/2008/layout/LinedList"/>
    <dgm:cxn modelId="{1B4E53BF-A4BC-4A41-9767-C763EDC8F5B4}" type="presParOf" srcId="{607617D2-1AC2-4510-AA1F-4003EF84B832}" destId="{0BF9B40D-AC99-49FB-8F02-98937CB97716}" srcOrd="0" destOrd="0" presId="urn:microsoft.com/office/officeart/2008/layout/LinedList"/>
    <dgm:cxn modelId="{C9CF6228-C039-4BF7-85BE-AE58B9C75D34}" type="presParOf" srcId="{607617D2-1AC2-4510-AA1F-4003EF84B832}" destId="{7E073587-0376-46FF-9F87-C63DE419B985}" srcOrd="1" destOrd="0" presId="urn:microsoft.com/office/officeart/2008/layout/LinedList"/>
    <dgm:cxn modelId="{0DE99EF3-CF41-4BEE-B4FA-927567F0657C}" type="presParOf" srcId="{607617D2-1AC2-4510-AA1F-4003EF84B832}" destId="{20E5FDF9-8CAE-4F18-944E-46CA832E7F6C}" srcOrd="2" destOrd="0" presId="urn:microsoft.com/office/officeart/2008/layout/LinedList"/>
    <dgm:cxn modelId="{845B3611-F453-4AE4-8C01-E70AB1752136}" type="presParOf" srcId="{F0780764-4C3B-4C62-BDC8-BDF046C6D42B}" destId="{ADA88FFD-CBF1-48E7-A2D0-BE25ABD22DC3}" srcOrd="8" destOrd="0" presId="urn:microsoft.com/office/officeart/2008/layout/LinedList"/>
    <dgm:cxn modelId="{7C3AAE8B-D6A7-41C6-BCDF-07026EEB6B4D}" type="presParOf" srcId="{F0780764-4C3B-4C62-BDC8-BDF046C6D42B}" destId="{64770926-CB18-4C8C-9BD0-916C1323F81B}" srcOrd="9" destOrd="0" presId="urn:microsoft.com/office/officeart/2008/layout/LinedList"/>
    <dgm:cxn modelId="{61A99548-6CAD-4799-AB62-D9B90B9E5194}" type="presParOf" srcId="{4BB6AA1C-AAE3-4E1D-921F-903134E75AF8}" destId="{8DBDADA9-0989-47E7-91F5-4C6226B39934}" srcOrd="2" destOrd="0" presId="urn:microsoft.com/office/officeart/2008/layout/LinedList"/>
    <dgm:cxn modelId="{F6B94C69-6292-4159-9D4C-7CCBF0E2D248}" type="presParOf" srcId="{4BB6AA1C-AAE3-4E1D-921F-903134E75AF8}" destId="{3FE9733C-5CCC-49BC-8EF3-CD2333EA0161}" srcOrd="3" destOrd="0" presId="urn:microsoft.com/office/officeart/2008/layout/LinedList"/>
    <dgm:cxn modelId="{CB8EA8AE-2769-4C1E-B994-7EB8DB61B374}" type="presParOf" srcId="{3FE9733C-5CCC-49BC-8EF3-CD2333EA0161}" destId="{467CBF52-8F80-42EB-BBCF-5926D8407AF6}" srcOrd="0" destOrd="0" presId="urn:microsoft.com/office/officeart/2008/layout/LinedList"/>
    <dgm:cxn modelId="{63F51BBA-7712-4408-BCA9-5021825F797F}" type="presParOf" srcId="{3FE9733C-5CCC-49BC-8EF3-CD2333EA0161}" destId="{DF56B7C9-D37C-4E6A-A579-D524EA28D525}" srcOrd="1" destOrd="0" presId="urn:microsoft.com/office/officeart/2008/layout/LinedList"/>
    <dgm:cxn modelId="{73BE1278-6031-4070-BD41-1ECC15BEBFA6}" type="presParOf" srcId="{DF56B7C9-D37C-4E6A-A579-D524EA28D525}" destId="{7BAB5FA7-B632-4B9F-9831-54DE74329864}" srcOrd="0" destOrd="0" presId="urn:microsoft.com/office/officeart/2008/layout/LinedList"/>
    <dgm:cxn modelId="{5AA44012-D9DF-4DE1-B55C-CD94722B37CC}" type="presParOf" srcId="{DF56B7C9-D37C-4E6A-A579-D524EA28D525}" destId="{5545CD43-201B-442A-882F-83CF55439939}" srcOrd="1" destOrd="0" presId="urn:microsoft.com/office/officeart/2008/layout/LinedList"/>
    <dgm:cxn modelId="{35644753-0D7F-4FFE-8300-3F3CE8B85DCF}" type="presParOf" srcId="{5545CD43-201B-442A-882F-83CF55439939}" destId="{04374340-D505-4821-8137-F0DCDAE87321}" srcOrd="0" destOrd="0" presId="urn:microsoft.com/office/officeart/2008/layout/LinedList"/>
    <dgm:cxn modelId="{3F079867-FD06-4188-9E7A-849C264E421A}" type="presParOf" srcId="{5545CD43-201B-442A-882F-83CF55439939}" destId="{21EAEB38-AC5A-4406-92E4-AA9D87E96DA7}" srcOrd="1" destOrd="0" presId="urn:microsoft.com/office/officeart/2008/layout/LinedList"/>
    <dgm:cxn modelId="{E141C865-B865-4152-AB80-6FD757F024AF}" type="presParOf" srcId="{5545CD43-201B-442A-882F-83CF55439939}" destId="{0CC82EEB-CAFB-432B-9F9B-D907CF71787D}" srcOrd="2" destOrd="0" presId="urn:microsoft.com/office/officeart/2008/layout/LinedList"/>
    <dgm:cxn modelId="{9DDEA85B-5B6B-49D3-9C89-52DB596E9646}" type="presParOf" srcId="{DF56B7C9-D37C-4E6A-A579-D524EA28D525}" destId="{CBDF927F-5428-4980-BCC4-CDC9F1960AC0}" srcOrd="2" destOrd="0" presId="urn:microsoft.com/office/officeart/2008/layout/LinedList"/>
    <dgm:cxn modelId="{62815AF8-3D84-4529-A84B-3ACE1E5CF1BA}" type="presParOf" srcId="{DF56B7C9-D37C-4E6A-A579-D524EA28D525}" destId="{0F6A428F-BDEB-4D38-B290-7FA9FD4D22FB}" srcOrd="3" destOrd="0" presId="urn:microsoft.com/office/officeart/2008/layout/LinedList"/>
    <dgm:cxn modelId="{51E9CEA5-0A0C-41E1-8126-98218AFFCB83}" type="presParOf" srcId="{DF56B7C9-D37C-4E6A-A579-D524EA28D525}" destId="{F4303F37-ABCC-459E-B7B8-0A55FF117981}" srcOrd="4" destOrd="0" presId="urn:microsoft.com/office/officeart/2008/layout/LinedList"/>
    <dgm:cxn modelId="{03F43D8E-EC55-43CC-B28A-813E69EF440F}" type="presParOf" srcId="{F4303F37-ABCC-459E-B7B8-0A55FF117981}" destId="{C5C3B68F-438E-4C09-BF26-29AAD9539D2B}" srcOrd="0" destOrd="0" presId="urn:microsoft.com/office/officeart/2008/layout/LinedList"/>
    <dgm:cxn modelId="{26871390-84CC-4CC5-9BD7-D390ADDF7306}" type="presParOf" srcId="{F4303F37-ABCC-459E-B7B8-0A55FF117981}" destId="{DD8ACEC5-73CB-4E5D-9F2A-3F06A6800570}" srcOrd="1" destOrd="0" presId="urn:microsoft.com/office/officeart/2008/layout/LinedList"/>
    <dgm:cxn modelId="{24D2B3A1-CCA4-4A85-AE5E-ADCAC5758400}" type="presParOf" srcId="{F4303F37-ABCC-459E-B7B8-0A55FF117981}" destId="{C75D4A4B-D28C-4773-B8CE-7EAA415B1086}" srcOrd="2" destOrd="0" presId="urn:microsoft.com/office/officeart/2008/layout/LinedList"/>
    <dgm:cxn modelId="{06AB0433-8FAE-4276-94E4-5576FE659AE4}" type="presParOf" srcId="{DF56B7C9-D37C-4E6A-A579-D524EA28D525}" destId="{6343297F-1DA1-4729-81F1-CE42B0EBC082}" srcOrd="5" destOrd="0" presId="urn:microsoft.com/office/officeart/2008/layout/LinedList"/>
    <dgm:cxn modelId="{D9F52DAE-163C-4E45-9395-E9805D1DB62C}" type="presParOf" srcId="{DF56B7C9-D37C-4E6A-A579-D524EA28D525}" destId="{9F8DAAAD-7059-4C2A-9984-ADCAF457FDD9}" srcOrd="6" destOrd="0" presId="urn:microsoft.com/office/officeart/2008/layout/LinedList"/>
    <dgm:cxn modelId="{D7F7700D-1BC8-4D2F-9EC2-EA8189C3E70D}" type="presParOf" srcId="{DF56B7C9-D37C-4E6A-A579-D524EA28D525}" destId="{3735FD41-A5E7-45E0-BF55-C92A98766BB7}" srcOrd="7" destOrd="0" presId="urn:microsoft.com/office/officeart/2008/layout/LinedList"/>
    <dgm:cxn modelId="{F61A4E19-1E2E-4894-B2A3-22787182EACB}" type="presParOf" srcId="{3735FD41-A5E7-45E0-BF55-C92A98766BB7}" destId="{B595B870-E4C4-4A20-8A1F-7F319FED323E}" srcOrd="0" destOrd="0" presId="urn:microsoft.com/office/officeart/2008/layout/LinedList"/>
    <dgm:cxn modelId="{C6BF63BC-C5EA-4EAE-B65E-0C7D0BA1CF48}" type="presParOf" srcId="{3735FD41-A5E7-45E0-BF55-C92A98766BB7}" destId="{067D550E-1F77-45E8-86E6-9AFEC629C696}" srcOrd="1" destOrd="0" presId="urn:microsoft.com/office/officeart/2008/layout/LinedList"/>
    <dgm:cxn modelId="{B42F89C1-2233-44E9-B393-3DBE14C987A7}" type="presParOf" srcId="{3735FD41-A5E7-45E0-BF55-C92A98766BB7}" destId="{C84D0E30-0F4F-45F1-87C1-2EE97211CD1E}" srcOrd="2" destOrd="0" presId="urn:microsoft.com/office/officeart/2008/layout/LinedList"/>
    <dgm:cxn modelId="{C1F350C5-CACA-4D09-A9D4-D854CAB76E40}" type="presParOf" srcId="{DF56B7C9-D37C-4E6A-A579-D524EA28D525}" destId="{1EDD4323-5364-4CE6-8657-D11F42E87DE8}" srcOrd="8" destOrd="0" presId="urn:microsoft.com/office/officeart/2008/layout/LinedList"/>
    <dgm:cxn modelId="{45596DE2-BB8C-4691-A5AD-679493DC5B56}" type="presParOf" srcId="{DF56B7C9-D37C-4E6A-A579-D524EA28D525}" destId="{CC00F8FC-7F84-4E1C-AF1D-133DF5BE8B72}" srcOrd="9" destOrd="0" presId="urn:microsoft.com/office/officeart/2008/layout/LinedList"/>
    <dgm:cxn modelId="{8D7AB315-AE33-40AB-9410-8FE685EBD5AF}" type="presParOf" srcId="{4BB6AA1C-AAE3-4E1D-921F-903134E75AF8}" destId="{87237B16-DA40-42EF-BECE-4AE9171CBA1B}" srcOrd="4" destOrd="0" presId="urn:microsoft.com/office/officeart/2008/layout/LinedList"/>
    <dgm:cxn modelId="{F227E225-C355-49D4-8E70-864EF16960F9}" type="presParOf" srcId="{4BB6AA1C-AAE3-4E1D-921F-903134E75AF8}" destId="{BF1829D8-8006-4AD8-85A9-EBA99A32A9CD}" srcOrd="5" destOrd="0" presId="urn:microsoft.com/office/officeart/2008/layout/LinedList"/>
    <dgm:cxn modelId="{49DDB45F-2E5B-42AA-991B-CEF0FBF3A074}" type="presParOf" srcId="{BF1829D8-8006-4AD8-85A9-EBA99A32A9CD}" destId="{4E3133DA-213E-4A9E-A87C-1424C70EC944}" srcOrd="0" destOrd="0" presId="urn:microsoft.com/office/officeart/2008/layout/LinedList"/>
    <dgm:cxn modelId="{F9475F2F-6EC6-42C3-A23C-0232A8D9A00D}" type="presParOf" srcId="{BF1829D8-8006-4AD8-85A9-EBA99A32A9CD}" destId="{C84F7DA5-2AEB-4162-AB64-2D1624705034}" srcOrd="1" destOrd="0" presId="urn:microsoft.com/office/officeart/2008/layout/LinedList"/>
    <dgm:cxn modelId="{8A671A78-10B9-4469-A30D-E290DBA2FE79}" type="presParOf" srcId="{C84F7DA5-2AEB-4162-AB64-2D1624705034}" destId="{1CCEADA7-A8C0-44D8-B206-D8D95CA9C12C}" srcOrd="0" destOrd="0" presId="urn:microsoft.com/office/officeart/2008/layout/LinedList"/>
    <dgm:cxn modelId="{06B9595E-B20C-4F1C-8087-661A1F07D22D}" type="presParOf" srcId="{C84F7DA5-2AEB-4162-AB64-2D1624705034}" destId="{8262DBE7-1CCA-48FA-A940-D6FE4421A62E}" srcOrd="1" destOrd="0" presId="urn:microsoft.com/office/officeart/2008/layout/LinedList"/>
    <dgm:cxn modelId="{9F5B36FB-E930-4557-9B0A-2F3B9EE2ED9A}" type="presParOf" srcId="{8262DBE7-1CCA-48FA-A940-D6FE4421A62E}" destId="{140C6E47-513E-4FA5-A7A2-ED044741A88C}" srcOrd="0" destOrd="0" presId="urn:microsoft.com/office/officeart/2008/layout/LinedList"/>
    <dgm:cxn modelId="{39E11352-E13F-4EFD-A62D-34281D103218}" type="presParOf" srcId="{8262DBE7-1CCA-48FA-A940-D6FE4421A62E}" destId="{E2C20241-6D76-460D-B990-396F3CC52453}" srcOrd="1" destOrd="0" presId="urn:microsoft.com/office/officeart/2008/layout/LinedList"/>
    <dgm:cxn modelId="{1F7A3FBE-6AA8-4337-B856-7A33A5EE9FED}" type="presParOf" srcId="{8262DBE7-1CCA-48FA-A940-D6FE4421A62E}" destId="{830A49B1-BE43-455A-8B46-28FA86011CF2}" srcOrd="2" destOrd="0" presId="urn:microsoft.com/office/officeart/2008/layout/LinedList"/>
    <dgm:cxn modelId="{DD130EF1-2B4C-4B22-82BA-97D42D2C7391}" type="presParOf" srcId="{C84F7DA5-2AEB-4162-AB64-2D1624705034}" destId="{7F2E7387-E595-44FD-8D50-0FCAE0B73676}" srcOrd="2" destOrd="0" presId="urn:microsoft.com/office/officeart/2008/layout/LinedList"/>
    <dgm:cxn modelId="{9B70EA73-3AE4-4868-BF6E-131EC88A4313}" type="presParOf" srcId="{C84F7DA5-2AEB-4162-AB64-2D1624705034}" destId="{7923A23C-3DC7-4C11-B158-B49E023B293E}" srcOrd="3" destOrd="0" presId="urn:microsoft.com/office/officeart/2008/layout/LinedList"/>
    <dgm:cxn modelId="{8861D98A-3CBF-4490-953C-183C8DB84423}" type="presParOf" srcId="{C84F7DA5-2AEB-4162-AB64-2D1624705034}" destId="{E00356FC-5011-4AF5-9687-237C0E3CA67E}" srcOrd="4" destOrd="0" presId="urn:microsoft.com/office/officeart/2008/layout/LinedList"/>
    <dgm:cxn modelId="{B38A1664-C312-4E24-BCD7-9953B17FC559}" type="presParOf" srcId="{E00356FC-5011-4AF5-9687-237C0E3CA67E}" destId="{27A85E49-8A81-4E27-893C-A80686F26CEF}" srcOrd="0" destOrd="0" presId="urn:microsoft.com/office/officeart/2008/layout/LinedList"/>
    <dgm:cxn modelId="{FEBD284E-077A-448E-B173-DDCE702C663A}" type="presParOf" srcId="{E00356FC-5011-4AF5-9687-237C0E3CA67E}" destId="{BC3C75DD-95B7-473F-A9EF-2E7ACA6A40DB}" srcOrd="1" destOrd="0" presId="urn:microsoft.com/office/officeart/2008/layout/LinedList"/>
    <dgm:cxn modelId="{3160F4F6-201C-4E5B-9E1C-A2488D177079}" type="presParOf" srcId="{E00356FC-5011-4AF5-9687-237C0E3CA67E}" destId="{4A2DC9F3-AE8C-4917-9227-E5561C967E5F}" srcOrd="2" destOrd="0" presId="urn:microsoft.com/office/officeart/2008/layout/LinedList"/>
    <dgm:cxn modelId="{4CF6C7E8-679E-4E99-B533-E1D615EF1620}" type="presParOf" srcId="{C84F7DA5-2AEB-4162-AB64-2D1624705034}" destId="{E1643B42-65A2-4576-8308-DD1AEF8962E1}" srcOrd="5" destOrd="0" presId="urn:microsoft.com/office/officeart/2008/layout/LinedList"/>
    <dgm:cxn modelId="{2CA2C807-F89D-48C1-AEED-8A1CE43EC55C}" type="presParOf" srcId="{C84F7DA5-2AEB-4162-AB64-2D1624705034}" destId="{462A8FE5-5305-4142-8B7A-117AD7FB2007}" srcOrd="6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4C4073AC-38E4-40FA-9CB1-CE84EDF27BCE}" type="doc">
      <dgm:prSet loTypeId="urn:microsoft.com/office/officeart/2008/layout/Lin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l-PL"/>
        </a:p>
      </dgm:t>
    </dgm:pt>
    <dgm:pt modelId="{5F27F22B-2FCB-40E1-8B09-F218D19E45B8}">
      <dgm:prSet custT="1"/>
      <dgm:spPr/>
      <dgm:t>
        <a:bodyPr/>
        <a:lstStyle/>
        <a:p>
          <a:r>
            <a:rPr lang="pl-PL" sz="1200" b="1" i="0" dirty="0"/>
            <a:t>Najważniejsze zmiany</a:t>
          </a:r>
        </a:p>
      </dgm:t>
    </dgm:pt>
    <dgm:pt modelId="{C6CB42D8-6C75-4F33-B2C3-2D8DC1125285}" type="parTrans" cxnId="{11AA35DB-4881-4823-A00A-23511ED668CF}">
      <dgm:prSet/>
      <dgm:spPr/>
      <dgm:t>
        <a:bodyPr/>
        <a:lstStyle/>
        <a:p>
          <a:endParaRPr lang="pl-PL" sz="2400" b="1" i="0"/>
        </a:p>
      </dgm:t>
    </dgm:pt>
    <dgm:pt modelId="{23C760BE-21F3-45D4-8CD6-912650DE86D9}" type="sibTrans" cxnId="{11AA35DB-4881-4823-A00A-23511ED668CF}">
      <dgm:prSet/>
      <dgm:spPr/>
      <dgm:t>
        <a:bodyPr/>
        <a:lstStyle/>
        <a:p>
          <a:endParaRPr lang="pl-PL" sz="2400" b="1" i="0"/>
        </a:p>
      </dgm:t>
    </dgm:pt>
    <dgm:pt modelId="{F1425CA1-CE43-460A-9CBA-A30DA3F9D3A5}">
      <dgm:prSet custT="1"/>
      <dgm:spPr/>
      <dgm:t>
        <a:bodyPr/>
        <a:lstStyle/>
        <a:p>
          <a:r>
            <a:rPr lang="pl-PL" sz="900" b="1" i="0" dirty="0"/>
            <a:t>Reforma uwzględniła nie tylko poziom dochodów JST, ale również zróżnicowane potrzeby wydatkowe.</a:t>
          </a:r>
        </a:p>
      </dgm:t>
    </dgm:pt>
    <dgm:pt modelId="{D451D966-598A-4843-9A60-6751D1E73330}" type="parTrans" cxnId="{9CF37E73-33FE-4B95-B4D9-BF4C53904A6F}">
      <dgm:prSet/>
      <dgm:spPr/>
      <dgm:t>
        <a:bodyPr/>
        <a:lstStyle/>
        <a:p>
          <a:endParaRPr lang="pl-PL" sz="2400" b="1" i="0"/>
        </a:p>
      </dgm:t>
    </dgm:pt>
    <dgm:pt modelId="{A4603BEF-1173-4FA2-855E-7CA141CE07B9}" type="sibTrans" cxnId="{9CF37E73-33FE-4B95-B4D9-BF4C53904A6F}">
      <dgm:prSet/>
      <dgm:spPr/>
      <dgm:t>
        <a:bodyPr/>
        <a:lstStyle/>
        <a:p>
          <a:endParaRPr lang="pl-PL" sz="2400" b="1" i="0"/>
        </a:p>
      </dgm:t>
    </dgm:pt>
    <dgm:pt modelId="{55792B67-2A65-41C1-85A4-A55C0CC6AF37}">
      <dgm:prSet custT="1"/>
      <dgm:spPr/>
      <dgm:t>
        <a:bodyPr/>
        <a:lstStyle/>
        <a:p>
          <a:r>
            <a:rPr lang="pl-PL" sz="900" b="1" i="0" dirty="0"/>
            <a:t>Wprowadzono pojęcie „przeliczeniowej liczby mieszkańców” zamiast wyłącznie liczby mieszkańców.</a:t>
          </a:r>
        </a:p>
      </dgm:t>
    </dgm:pt>
    <dgm:pt modelId="{D7321015-BB34-4D7B-BE32-5EBE01B9B5B2}" type="parTrans" cxnId="{CA1E90D9-D325-4B9B-A7BB-BDB9531CF556}">
      <dgm:prSet/>
      <dgm:spPr/>
      <dgm:t>
        <a:bodyPr/>
        <a:lstStyle/>
        <a:p>
          <a:endParaRPr lang="pl-PL" sz="2400" b="1" i="0"/>
        </a:p>
      </dgm:t>
    </dgm:pt>
    <dgm:pt modelId="{3F483FB2-C2DF-413D-A6C2-6738160BF134}" type="sibTrans" cxnId="{CA1E90D9-D325-4B9B-A7BB-BDB9531CF556}">
      <dgm:prSet/>
      <dgm:spPr/>
      <dgm:t>
        <a:bodyPr/>
        <a:lstStyle/>
        <a:p>
          <a:endParaRPr lang="pl-PL" sz="2400" b="1" i="0"/>
        </a:p>
      </dgm:t>
    </dgm:pt>
    <dgm:pt modelId="{C8929A5A-270D-43A4-A67E-74F03C66951C}">
      <dgm:prSet custT="1"/>
      <dgm:spPr/>
      <dgm:t>
        <a:bodyPr/>
        <a:lstStyle/>
        <a:p>
          <a:r>
            <a:rPr lang="pl-PL" sz="1200" b="1" i="0" dirty="0"/>
            <a:t>Cel rozwiązania</a:t>
          </a:r>
        </a:p>
      </dgm:t>
    </dgm:pt>
    <dgm:pt modelId="{EC316B9F-022A-43E5-A4BC-F6A5E55D5B36}" type="parTrans" cxnId="{3D0516A9-D772-4C87-A24B-074367A9B24A}">
      <dgm:prSet/>
      <dgm:spPr/>
      <dgm:t>
        <a:bodyPr/>
        <a:lstStyle/>
        <a:p>
          <a:endParaRPr lang="pl-PL" sz="2400" b="1" i="0"/>
        </a:p>
      </dgm:t>
    </dgm:pt>
    <dgm:pt modelId="{20B3587C-EF9C-4195-9C6D-FA064B104DF1}" type="sibTrans" cxnId="{3D0516A9-D772-4C87-A24B-074367A9B24A}">
      <dgm:prSet/>
      <dgm:spPr/>
      <dgm:t>
        <a:bodyPr/>
        <a:lstStyle/>
        <a:p>
          <a:endParaRPr lang="pl-PL" sz="2400" b="1" i="0"/>
        </a:p>
      </dgm:t>
    </dgm:pt>
    <dgm:pt modelId="{A00B5BE9-6946-4BC2-93D1-6B53103ADDA8}">
      <dgm:prSet custT="1"/>
      <dgm:spPr/>
      <dgm:t>
        <a:bodyPr/>
        <a:lstStyle/>
        <a:p>
          <a:r>
            <a:rPr lang="pl-PL" sz="900" b="1" i="0" dirty="0"/>
            <a:t>Lepsze odzwierciedlenie rzeczywistych kosztów realizacji zadań publicznych.</a:t>
          </a:r>
        </a:p>
      </dgm:t>
    </dgm:pt>
    <dgm:pt modelId="{88A283F5-7912-4216-9628-5C6696CC41EB}" type="parTrans" cxnId="{772FE1B5-6BD7-4551-B6AC-9CC5C508C611}">
      <dgm:prSet/>
      <dgm:spPr/>
      <dgm:t>
        <a:bodyPr/>
        <a:lstStyle/>
        <a:p>
          <a:endParaRPr lang="pl-PL" sz="2400" b="1" i="0"/>
        </a:p>
      </dgm:t>
    </dgm:pt>
    <dgm:pt modelId="{CE1D0BE6-7CDA-4622-9285-439BB7FF4CC3}" type="sibTrans" cxnId="{772FE1B5-6BD7-4551-B6AC-9CC5C508C611}">
      <dgm:prSet/>
      <dgm:spPr/>
      <dgm:t>
        <a:bodyPr/>
        <a:lstStyle/>
        <a:p>
          <a:endParaRPr lang="pl-PL" sz="2400" b="1" i="0"/>
        </a:p>
      </dgm:t>
    </dgm:pt>
    <dgm:pt modelId="{4FA4DF03-E8D1-4357-9FA7-C9726049A934}">
      <dgm:prSet custT="1"/>
      <dgm:spPr/>
      <dgm:t>
        <a:bodyPr/>
        <a:lstStyle/>
        <a:p>
          <a:r>
            <a:rPr lang="pl-PL" sz="900" b="1" i="0" dirty="0"/>
            <a:t>Uwzględnienie m.in.:</a:t>
          </a:r>
        </a:p>
      </dgm:t>
    </dgm:pt>
    <dgm:pt modelId="{72B8FE00-21DA-4617-BFB6-F40FEA7B4412}" type="parTrans" cxnId="{BD1D8294-D1CA-45FA-ADA9-C0D915887650}">
      <dgm:prSet/>
      <dgm:spPr/>
      <dgm:t>
        <a:bodyPr/>
        <a:lstStyle/>
        <a:p>
          <a:endParaRPr lang="pl-PL" sz="2400" b="1" i="0"/>
        </a:p>
      </dgm:t>
    </dgm:pt>
    <dgm:pt modelId="{FA60CCD0-911C-4A8C-ADBB-1D4CAE7A61EC}" type="sibTrans" cxnId="{BD1D8294-D1CA-45FA-ADA9-C0D915887650}">
      <dgm:prSet/>
      <dgm:spPr/>
      <dgm:t>
        <a:bodyPr/>
        <a:lstStyle/>
        <a:p>
          <a:endParaRPr lang="pl-PL" sz="2400" b="1" i="0"/>
        </a:p>
      </dgm:t>
    </dgm:pt>
    <dgm:pt modelId="{8CA86455-4CE9-430B-A215-E026A10A3614}">
      <dgm:prSet custT="1"/>
      <dgm:spPr/>
      <dgm:t>
        <a:bodyPr/>
        <a:lstStyle/>
        <a:p>
          <a:r>
            <a:rPr lang="pl-PL" sz="800" b="1" i="0"/>
            <a:t>sytuacji demograficznej,</a:t>
          </a:r>
        </a:p>
      </dgm:t>
    </dgm:pt>
    <dgm:pt modelId="{1E45D795-6E67-4779-8736-5A7570315F72}" type="parTrans" cxnId="{10F9BA4A-9F2A-4FF2-AEA0-C7EC262D90B8}">
      <dgm:prSet/>
      <dgm:spPr/>
      <dgm:t>
        <a:bodyPr/>
        <a:lstStyle/>
        <a:p>
          <a:endParaRPr lang="pl-PL" sz="2400" b="1" i="0"/>
        </a:p>
      </dgm:t>
    </dgm:pt>
    <dgm:pt modelId="{B0C35C9D-F674-4F4E-9058-FCA9817C26AC}" type="sibTrans" cxnId="{10F9BA4A-9F2A-4FF2-AEA0-C7EC262D90B8}">
      <dgm:prSet/>
      <dgm:spPr/>
      <dgm:t>
        <a:bodyPr/>
        <a:lstStyle/>
        <a:p>
          <a:endParaRPr lang="pl-PL" sz="2400" b="1" i="0"/>
        </a:p>
      </dgm:t>
    </dgm:pt>
    <dgm:pt modelId="{38A0B7DE-C06F-4950-8D8F-5C46DF781639}">
      <dgm:prSet custT="1"/>
      <dgm:spPr/>
      <dgm:t>
        <a:bodyPr/>
        <a:lstStyle/>
        <a:p>
          <a:r>
            <a:rPr lang="pl-PL" sz="800" b="1" i="0"/>
            <a:t>warunków społeczno-ekonomicznych,</a:t>
          </a:r>
        </a:p>
      </dgm:t>
    </dgm:pt>
    <dgm:pt modelId="{169B16FB-8411-41D7-8416-1D3CB96DB53E}" type="parTrans" cxnId="{6DC32984-9D57-43D6-B135-76D6F4A9BC4F}">
      <dgm:prSet/>
      <dgm:spPr/>
      <dgm:t>
        <a:bodyPr/>
        <a:lstStyle/>
        <a:p>
          <a:endParaRPr lang="pl-PL" sz="2400" b="1" i="0"/>
        </a:p>
      </dgm:t>
    </dgm:pt>
    <dgm:pt modelId="{16638892-DD0A-48DD-B65E-8175E8AE4B64}" type="sibTrans" cxnId="{6DC32984-9D57-43D6-B135-76D6F4A9BC4F}">
      <dgm:prSet/>
      <dgm:spPr/>
      <dgm:t>
        <a:bodyPr/>
        <a:lstStyle/>
        <a:p>
          <a:endParaRPr lang="pl-PL" sz="2400" b="1" i="0"/>
        </a:p>
      </dgm:t>
    </dgm:pt>
    <dgm:pt modelId="{B7A871F0-DBBC-4430-8163-86A4A9AF4150}">
      <dgm:prSet custT="1"/>
      <dgm:spPr/>
      <dgm:t>
        <a:bodyPr/>
        <a:lstStyle/>
        <a:p>
          <a:r>
            <a:rPr lang="pl-PL" sz="800" b="1" i="0"/>
            <a:t>wyższych kosztów funkcjonowania JST.</a:t>
          </a:r>
        </a:p>
      </dgm:t>
    </dgm:pt>
    <dgm:pt modelId="{94997F18-F56C-4901-87E0-03332FDE6994}" type="parTrans" cxnId="{E15E414C-EB16-47E2-9AB2-C09E3DF9A6A4}">
      <dgm:prSet/>
      <dgm:spPr/>
      <dgm:t>
        <a:bodyPr/>
        <a:lstStyle/>
        <a:p>
          <a:endParaRPr lang="pl-PL" sz="2400" b="1" i="0"/>
        </a:p>
      </dgm:t>
    </dgm:pt>
    <dgm:pt modelId="{8EF8E52E-A7E3-4FCA-9499-FD5FC5898C51}" type="sibTrans" cxnId="{E15E414C-EB16-47E2-9AB2-C09E3DF9A6A4}">
      <dgm:prSet/>
      <dgm:spPr/>
      <dgm:t>
        <a:bodyPr/>
        <a:lstStyle/>
        <a:p>
          <a:endParaRPr lang="pl-PL" sz="2400" b="1" i="0"/>
        </a:p>
      </dgm:t>
    </dgm:pt>
    <dgm:pt modelId="{292A673D-5957-478B-AEE8-7467F8FF546F}">
      <dgm:prSet custT="1"/>
      <dgm:spPr/>
      <dgm:t>
        <a:bodyPr/>
        <a:lstStyle/>
        <a:p>
          <a:r>
            <a:rPr lang="pl-PL" sz="1200" b="1" i="0" dirty="0"/>
            <a:t>Efekty</a:t>
          </a:r>
        </a:p>
      </dgm:t>
    </dgm:pt>
    <dgm:pt modelId="{D5E0DC8E-F56F-40EF-BF3A-69FD4B8EEBA1}" type="parTrans" cxnId="{37E6A5D1-2474-40C6-93B5-08C13A0A3D0B}">
      <dgm:prSet/>
      <dgm:spPr/>
      <dgm:t>
        <a:bodyPr/>
        <a:lstStyle/>
        <a:p>
          <a:endParaRPr lang="pl-PL" sz="2400" b="1" i="0"/>
        </a:p>
      </dgm:t>
    </dgm:pt>
    <dgm:pt modelId="{70153132-0ABE-4833-8B77-3A22E52794DC}" type="sibTrans" cxnId="{37E6A5D1-2474-40C6-93B5-08C13A0A3D0B}">
      <dgm:prSet/>
      <dgm:spPr/>
      <dgm:t>
        <a:bodyPr/>
        <a:lstStyle/>
        <a:p>
          <a:endParaRPr lang="pl-PL" sz="2400" b="1" i="0"/>
        </a:p>
      </dgm:t>
    </dgm:pt>
    <dgm:pt modelId="{E378120D-FE1C-4383-A036-01A0FEBEBCA1}">
      <dgm:prSet custT="1"/>
      <dgm:spPr/>
      <dgm:t>
        <a:bodyPr/>
        <a:lstStyle/>
        <a:p>
          <a:r>
            <a:rPr lang="pl-PL" sz="900" b="1" i="0"/>
            <a:t>Bardziej sprawiedliwe ustalanie poziomu zamożności JST.</a:t>
          </a:r>
        </a:p>
      </dgm:t>
    </dgm:pt>
    <dgm:pt modelId="{0CC7F196-2312-4908-9523-DD150088EC20}" type="parTrans" cxnId="{5EA5F5CE-B7F9-4AA2-9E88-DE9E80AF3B44}">
      <dgm:prSet/>
      <dgm:spPr/>
      <dgm:t>
        <a:bodyPr/>
        <a:lstStyle/>
        <a:p>
          <a:endParaRPr lang="pl-PL" sz="2400" b="1" i="0"/>
        </a:p>
      </dgm:t>
    </dgm:pt>
    <dgm:pt modelId="{108B6BBB-6023-4E68-A602-9806B2338494}" type="sibTrans" cxnId="{5EA5F5CE-B7F9-4AA2-9E88-DE9E80AF3B44}">
      <dgm:prSet/>
      <dgm:spPr/>
      <dgm:t>
        <a:bodyPr/>
        <a:lstStyle/>
        <a:p>
          <a:endParaRPr lang="pl-PL" sz="2400" b="1" i="0"/>
        </a:p>
      </dgm:t>
    </dgm:pt>
    <dgm:pt modelId="{2F6217BD-0009-4693-9E1A-72F2C628B342}">
      <dgm:prSet custT="1"/>
      <dgm:spPr/>
      <dgm:t>
        <a:bodyPr/>
        <a:lstStyle/>
        <a:p>
          <a:r>
            <a:rPr lang="pl-PL" sz="900" b="1" i="0" dirty="0"/>
            <a:t>Ograniczenie ryzyka błędnego klasyfikowania JST jako „bogatych” lub „biednych”.</a:t>
          </a:r>
        </a:p>
      </dgm:t>
    </dgm:pt>
    <dgm:pt modelId="{B9C17257-C123-46C9-A4BF-BCECDCA65476}" type="parTrans" cxnId="{C089AF69-9369-4897-BF64-80E88A861E97}">
      <dgm:prSet/>
      <dgm:spPr/>
      <dgm:t>
        <a:bodyPr/>
        <a:lstStyle/>
        <a:p>
          <a:endParaRPr lang="pl-PL" sz="2400" b="1" i="0"/>
        </a:p>
      </dgm:t>
    </dgm:pt>
    <dgm:pt modelId="{06D3CCB5-E746-43A9-A892-830683665291}" type="sibTrans" cxnId="{C089AF69-9369-4897-BF64-80E88A861E97}">
      <dgm:prSet/>
      <dgm:spPr/>
      <dgm:t>
        <a:bodyPr/>
        <a:lstStyle/>
        <a:p>
          <a:endParaRPr lang="pl-PL" sz="2400" b="1" i="0"/>
        </a:p>
      </dgm:t>
    </dgm:pt>
    <dgm:pt modelId="{6AC058AB-EDC4-4E9B-9112-BE0F929352E4}">
      <dgm:prSet custT="1"/>
      <dgm:spPr/>
      <dgm:t>
        <a:bodyPr/>
        <a:lstStyle/>
        <a:p>
          <a:r>
            <a:rPr lang="pl-PL" sz="900" b="1" i="0" dirty="0"/>
            <a:t>Lepsze dopasowanie mechanizmu wyrównawczego do rzeczywistych potrzeb samorządów.</a:t>
          </a:r>
        </a:p>
      </dgm:t>
    </dgm:pt>
    <dgm:pt modelId="{D1CC6805-F602-4555-BEBC-58015F561783}" type="parTrans" cxnId="{61E48A24-C7FF-4533-9DBE-BD8E2A3E1624}">
      <dgm:prSet/>
      <dgm:spPr/>
      <dgm:t>
        <a:bodyPr/>
        <a:lstStyle/>
        <a:p>
          <a:endParaRPr lang="pl-PL" sz="2400" b="1" i="0"/>
        </a:p>
      </dgm:t>
    </dgm:pt>
    <dgm:pt modelId="{C165E2AC-0FED-4496-A23D-059C9B5AC9D4}" type="sibTrans" cxnId="{61E48A24-C7FF-4533-9DBE-BD8E2A3E1624}">
      <dgm:prSet/>
      <dgm:spPr/>
      <dgm:t>
        <a:bodyPr/>
        <a:lstStyle/>
        <a:p>
          <a:endParaRPr lang="pl-PL" sz="2400" b="1" i="0"/>
        </a:p>
      </dgm:t>
    </dgm:pt>
    <dgm:pt modelId="{5A4F4BA8-4E41-4696-B51B-54D48EF25016}">
      <dgm:prSet custT="1"/>
      <dgm:spPr/>
      <dgm:t>
        <a:bodyPr/>
        <a:lstStyle/>
        <a:p>
          <a:r>
            <a:rPr lang="pl-PL" sz="1200" b="1" i="0" dirty="0"/>
            <a:t>Wnioski</a:t>
          </a:r>
        </a:p>
      </dgm:t>
    </dgm:pt>
    <dgm:pt modelId="{01C334E1-6EBE-4FC9-B5B6-FE9E797A098E}" type="parTrans" cxnId="{9BB0B632-7633-4D97-ABA8-FB8458D56557}">
      <dgm:prSet/>
      <dgm:spPr/>
      <dgm:t>
        <a:bodyPr/>
        <a:lstStyle/>
        <a:p>
          <a:endParaRPr lang="pl-PL" sz="2400" b="1" i="0"/>
        </a:p>
      </dgm:t>
    </dgm:pt>
    <dgm:pt modelId="{6005D24F-B635-4699-A5B8-2267A0358BB7}" type="sibTrans" cxnId="{9BB0B632-7633-4D97-ABA8-FB8458D56557}">
      <dgm:prSet/>
      <dgm:spPr/>
      <dgm:t>
        <a:bodyPr/>
        <a:lstStyle/>
        <a:p>
          <a:endParaRPr lang="pl-PL" sz="2400" b="1" i="0"/>
        </a:p>
      </dgm:t>
    </dgm:pt>
    <dgm:pt modelId="{59731845-4EE1-45D7-8F14-A7AA05B92C4F}">
      <dgm:prSet custT="1"/>
      <dgm:spPr/>
      <dgm:t>
        <a:bodyPr/>
        <a:lstStyle/>
        <a:p>
          <a:r>
            <a:rPr lang="pl-PL" sz="900" b="1" i="0" dirty="0"/>
            <a:t>Mechanizm wymaga dalszego monitorowania i pozostaje przedmiotem debaty dotyczącej determinant potrzeb wydatkowych.</a:t>
          </a:r>
        </a:p>
      </dgm:t>
    </dgm:pt>
    <dgm:pt modelId="{25CA7B64-AACC-4A3D-9BD6-600230F9477B}" type="parTrans" cxnId="{DCECE44A-6404-4BE2-8C22-AACE61AE128B}">
      <dgm:prSet/>
      <dgm:spPr/>
      <dgm:t>
        <a:bodyPr/>
        <a:lstStyle/>
        <a:p>
          <a:endParaRPr lang="pl-PL" sz="2400" b="1" i="0"/>
        </a:p>
      </dgm:t>
    </dgm:pt>
    <dgm:pt modelId="{22A1E30D-8868-4902-AAFB-DD67088932FA}" type="sibTrans" cxnId="{DCECE44A-6404-4BE2-8C22-AACE61AE128B}">
      <dgm:prSet/>
      <dgm:spPr/>
      <dgm:t>
        <a:bodyPr/>
        <a:lstStyle/>
        <a:p>
          <a:endParaRPr lang="pl-PL" sz="2400" b="1" i="0"/>
        </a:p>
      </dgm:t>
    </dgm:pt>
    <dgm:pt modelId="{B5C8F8B1-4C2B-4D8F-B957-94D682DEDFCA}" type="pres">
      <dgm:prSet presAssocID="{4C4073AC-38E4-40FA-9CB1-CE84EDF27BCE}" presName="vert0" presStyleCnt="0">
        <dgm:presLayoutVars>
          <dgm:dir/>
          <dgm:animOne val="branch"/>
          <dgm:animLvl val="lvl"/>
        </dgm:presLayoutVars>
      </dgm:prSet>
      <dgm:spPr/>
    </dgm:pt>
    <dgm:pt modelId="{DDF12262-73D4-48F8-893F-B256F6A3FA90}" type="pres">
      <dgm:prSet presAssocID="{5F27F22B-2FCB-40E1-8B09-F218D19E45B8}" presName="thickLine" presStyleLbl="alignNode1" presStyleIdx="0" presStyleCnt="4"/>
      <dgm:spPr/>
    </dgm:pt>
    <dgm:pt modelId="{90467C9E-C7F4-4763-9B2E-C9829591B5B3}" type="pres">
      <dgm:prSet presAssocID="{5F27F22B-2FCB-40E1-8B09-F218D19E45B8}" presName="horz1" presStyleCnt="0"/>
      <dgm:spPr/>
    </dgm:pt>
    <dgm:pt modelId="{52693A99-7756-4C8B-9F37-7C998AD38787}" type="pres">
      <dgm:prSet presAssocID="{5F27F22B-2FCB-40E1-8B09-F218D19E45B8}" presName="tx1" presStyleLbl="revTx" presStyleIdx="0" presStyleCnt="15"/>
      <dgm:spPr/>
    </dgm:pt>
    <dgm:pt modelId="{022209BC-C8BA-4679-92C9-B4456AEE913D}" type="pres">
      <dgm:prSet presAssocID="{5F27F22B-2FCB-40E1-8B09-F218D19E45B8}" presName="vert1" presStyleCnt="0"/>
      <dgm:spPr/>
    </dgm:pt>
    <dgm:pt modelId="{5393B5CB-B4FE-49D7-9E14-6AAE80A43D6D}" type="pres">
      <dgm:prSet presAssocID="{F1425CA1-CE43-460A-9CBA-A30DA3F9D3A5}" presName="vertSpace2a" presStyleCnt="0"/>
      <dgm:spPr/>
    </dgm:pt>
    <dgm:pt modelId="{35D04779-5B20-45DA-BF2B-99530029C16C}" type="pres">
      <dgm:prSet presAssocID="{F1425CA1-CE43-460A-9CBA-A30DA3F9D3A5}" presName="horz2" presStyleCnt="0"/>
      <dgm:spPr/>
    </dgm:pt>
    <dgm:pt modelId="{55F0DD27-5322-4CF9-8270-5CD82485A107}" type="pres">
      <dgm:prSet presAssocID="{F1425CA1-CE43-460A-9CBA-A30DA3F9D3A5}" presName="horzSpace2" presStyleCnt="0"/>
      <dgm:spPr/>
    </dgm:pt>
    <dgm:pt modelId="{8CCF177A-24F4-457F-8D32-F0068E208C1B}" type="pres">
      <dgm:prSet presAssocID="{F1425CA1-CE43-460A-9CBA-A30DA3F9D3A5}" presName="tx2" presStyleLbl="revTx" presStyleIdx="1" presStyleCnt="15" custScaleX="196669"/>
      <dgm:spPr/>
    </dgm:pt>
    <dgm:pt modelId="{B81B7671-29BD-4ED2-848A-FF815EEF6A61}" type="pres">
      <dgm:prSet presAssocID="{F1425CA1-CE43-460A-9CBA-A30DA3F9D3A5}" presName="vert2" presStyleCnt="0"/>
      <dgm:spPr/>
    </dgm:pt>
    <dgm:pt modelId="{35757427-C0C7-49F5-A1B5-3010E28C2DA2}" type="pres">
      <dgm:prSet presAssocID="{F1425CA1-CE43-460A-9CBA-A30DA3F9D3A5}" presName="thinLine2b" presStyleLbl="callout" presStyleIdx="0" presStyleCnt="10"/>
      <dgm:spPr/>
    </dgm:pt>
    <dgm:pt modelId="{547E568D-3A1B-4FAA-8004-5E39C60B7155}" type="pres">
      <dgm:prSet presAssocID="{F1425CA1-CE43-460A-9CBA-A30DA3F9D3A5}" presName="vertSpace2b" presStyleCnt="0"/>
      <dgm:spPr/>
    </dgm:pt>
    <dgm:pt modelId="{F9883E57-A4E7-41F0-9BAF-4A5840CE31C6}" type="pres">
      <dgm:prSet presAssocID="{55792B67-2A65-41C1-85A4-A55C0CC6AF37}" presName="horz2" presStyleCnt="0"/>
      <dgm:spPr/>
    </dgm:pt>
    <dgm:pt modelId="{7AB719E8-009F-4191-BDD3-0B351CC85584}" type="pres">
      <dgm:prSet presAssocID="{55792B67-2A65-41C1-85A4-A55C0CC6AF37}" presName="horzSpace2" presStyleCnt="0"/>
      <dgm:spPr/>
    </dgm:pt>
    <dgm:pt modelId="{CB4427F2-2A65-4D50-AA23-86D99EB70A7D}" type="pres">
      <dgm:prSet presAssocID="{55792B67-2A65-41C1-85A4-A55C0CC6AF37}" presName="tx2" presStyleLbl="revTx" presStyleIdx="2" presStyleCnt="15" custScaleX="186740"/>
      <dgm:spPr/>
    </dgm:pt>
    <dgm:pt modelId="{92A80039-5514-4BEE-9B4C-1F7150AC53C0}" type="pres">
      <dgm:prSet presAssocID="{55792B67-2A65-41C1-85A4-A55C0CC6AF37}" presName="vert2" presStyleCnt="0"/>
      <dgm:spPr/>
    </dgm:pt>
    <dgm:pt modelId="{7B1EA6B9-AC64-4125-9B3B-54D15CBA0F65}" type="pres">
      <dgm:prSet presAssocID="{55792B67-2A65-41C1-85A4-A55C0CC6AF37}" presName="thinLine2b" presStyleLbl="callout" presStyleIdx="1" presStyleCnt="10"/>
      <dgm:spPr/>
    </dgm:pt>
    <dgm:pt modelId="{A6D810FB-778C-47B6-BB18-BA30F6ABF31F}" type="pres">
      <dgm:prSet presAssocID="{55792B67-2A65-41C1-85A4-A55C0CC6AF37}" presName="vertSpace2b" presStyleCnt="0"/>
      <dgm:spPr/>
    </dgm:pt>
    <dgm:pt modelId="{3E636348-CEF4-44C3-9430-04A887E0B378}" type="pres">
      <dgm:prSet presAssocID="{C8929A5A-270D-43A4-A67E-74F03C66951C}" presName="thickLine" presStyleLbl="alignNode1" presStyleIdx="1" presStyleCnt="4"/>
      <dgm:spPr/>
    </dgm:pt>
    <dgm:pt modelId="{7D57CD8C-E759-450C-85E8-479593F02C5D}" type="pres">
      <dgm:prSet presAssocID="{C8929A5A-270D-43A4-A67E-74F03C66951C}" presName="horz1" presStyleCnt="0"/>
      <dgm:spPr/>
    </dgm:pt>
    <dgm:pt modelId="{A4A420EC-6F9E-4CBE-8665-32FC0A69ACFB}" type="pres">
      <dgm:prSet presAssocID="{C8929A5A-270D-43A4-A67E-74F03C66951C}" presName="tx1" presStyleLbl="revTx" presStyleIdx="3" presStyleCnt="15"/>
      <dgm:spPr/>
    </dgm:pt>
    <dgm:pt modelId="{4A273A63-089E-4220-BA5B-4FAEF5B76570}" type="pres">
      <dgm:prSet presAssocID="{C8929A5A-270D-43A4-A67E-74F03C66951C}" presName="vert1" presStyleCnt="0"/>
      <dgm:spPr/>
    </dgm:pt>
    <dgm:pt modelId="{BB067784-21B8-4510-8780-2AE211FEC9C8}" type="pres">
      <dgm:prSet presAssocID="{A00B5BE9-6946-4BC2-93D1-6B53103ADDA8}" presName="vertSpace2a" presStyleCnt="0"/>
      <dgm:spPr/>
    </dgm:pt>
    <dgm:pt modelId="{F16E8C44-FDC0-4A71-83BE-DF5DC08061F5}" type="pres">
      <dgm:prSet presAssocID="{A00B5BE9-6946-4BC2-93D1-6B53103ADDA8}" presName="horz2" presStyleCnt="0"/>
      <dgm:spPr/>
    </dgm:pt>
    <dgm:pt modelId="{ED8D2A4B-76F2-4FFE-9785-A7B06F95526C}" type="pres">
      <dgm:prSet presAssocID="{A00B5BE9-6946-4BC2-93D1-6B53103ADDA8}" presName="horzSpace2" presStyleCnt="0"/>
      <dgm:spPr/>
    </dgm:pt>
    <dgm:pt modelId="{5F7B106A-ACA8-4E9B-9638-F6F9990EF08B}" type="pres">
      <dgm:prSet presAssocID="{A00B5BE9-6946-4BC2-93D1-6B53103ADDA8}" presName="tx2" presStyleLbl="revTx" presStyleIdx="4" presStyleCnt="15" custScaleX="204997"/>
      <dgm:spPr/>
    </dgm:pt>
    <dgm:pt modelId="{83A7D479-ABD0-4CCF-A466-C056F7945666}" type="pres">
      <dgm:prSet presAssocID="{A00B5BE9-6946-4BC2-93D1-6B53103ADDA8}" presName="vert2" presStyleCnt="0"/>
      <dgm:spPr/>
    </dgm:pt>
    <dgm:pt modelId="{C38509EC-D19D-4365-8BB7-A776A17C93C2}" type="pres">
      <dgm:prSet presAssocID="{A00B5BE9-6946-4BC2-93D1-6B53103ADDA8}" presName="thinLine2b" presStyleLbl="callout" presStyleIdx="2" presStyleCnt="10"/>
      <dgm:spPr/>
    </dgm:pt>
    <dgm:pt modelId="{70EB8BB2-0CE0-4691-BA2E-B34FE574B04F}" type="pres">
      <dgm:prSet presAssocID="{A00B5BE9-6946-4BC2-93D1-6B53103ADDA8}" presName="vertSpace2b" presStyleCnt="0"/>
      <dgm:spPr/>
    </dgm:pt>
    <dgm:pt modelId="{5DD5C7CA-3B63-4625-A4C4-827E91C3DDA9}" type="pres">
      <dgm:prSet presAssocID="{4FA4DF03-E8D1-4357-9FA7-C9726049A934}" presName="horz2" presStyleCnt="0"/>
      <dgm:spPr/>
    </dgm:pt>
    <dgm:pt modelId="{A2385D2A-CDC5-4398-8410-5759EDB4D074}" type="pres">
      <dgm:prSet presAssocID="{4FA4DF03-E8D1-4357-9FA7-C9726049A934}" presName="horzSpace2" presStyleCnt="0"/>
      <dgm:spPr/>
    </dgm:pt>
    <dgm:pt modelId="{41545351-5C1A-4784-82ED-DD84DFA060E9}" type="pres">
      <dgm:prSet presAssocID="{4FA4DF03-E8D1-4357-9FA7-C9726049A934}" presName="tx2" presStyleLbl="revTx" presStyleIdx="5" presStyleCnt="15" custScaleX="51076"/>
      <dgm:spPr/>
    </dgm:pt>
    <dgm:pt modelId="{1F233B8B-D45B-4D90-ADDE-B56BF04F4DF6}" type="pres">
      <dgm:prSet presAssocID="{4FA4DF03-E8D1-4357-9FA7-C9726049A934}" presName="vert2" presStyleCnt="0"/>
      <dgm:spPr/>
    </dgm:pt>
    <dgm:pt modelId="{3481C42B-0B33-41EF-AA3B-69858B87BF18}" type="pres">
      <dgm:prSet presAssocID="{8CA86455-4CE9-430B-A215-E026A10A3614}" presName="horz3" presStyleCnt="0"/>
      <dgm:spPr/>
    </dgm:pt>
    <dgm:pt modelId="{058D2E24-D96B-49BC-BCA3-DC3F8EC1B47F}" type="pres">
      <dgm:prSet presAssocID="{8CA86455-4CE9-430B-A215-E026A10A3614}" presName="horzSpace3" presStyleCnt="0"/>
      <dgm:spPr/>
    </dgm:pt>
    <dgm:pt modelId="{5C64A060-2AB4-4A5F-ACA5-764BFA2BC25D}" type="pres">
      <dgm:prSet presAssocID="{8CA86455-4CE9-430B-A215-E026A10A3614}" presName="tx3" presStyleLbl="revTx" presStyleIdx="6" presStyleCnt="15"/>
      <dgm:spPr/>
    </dgm:pt>
    <dgm:pt modelId="{0B326AAD-019F-42D0-A0EE-9CEC50E8E9A3}" type="pres">
      <dgm:prSet presAssocID="{8CA86455-4CE9-430B-A215-E026A10A3614}" presName="vert3" presStyleCnt="0"/>
      <dgm:spPr/>
    </dgm:pt>
    <dgm:pt modelId="{24C970A2-0631-4628-AC04-4946EEF5630C}" type="pres">
      <dgm:prSet presAssocID="{B0C35C9D-F674-4F4E-9058-FCA9817C26AC}" presName="thinLine3" presStyleLbl="callout" presStyleIdx="3" presStyleCnt="10"/>
      <dgm:spPr/>
    </dgm:pt>
    <dgm:pt modelId="{D7022D42-8AE2-443B-BA2C-4CC5300D76BF}" type="pres">
      <dgm:prSet presAssocID="{38A0B7DE-C06F-4950-8D8F-5C46DF781639}" presName="horz3" presStyleCnt="0"/>
      <dgm:spPr/>
    </dgm:pt>
    <dgm:pt modelId="{7930AF35-DB4A-48A8-A8E6-43C7A60B8945}" type="pres">
      <dgm:prSet presAssocID="{38A0B7DE-C06F-4950-8D8F-5C46DF781639}" presName="horzSpace3" presStyleCnt="0"/>
      <dgm:spPr/>
    </dgm:pt>
    <dgm:pt modelId="{6209B482-69B9-4BF7-AF2B-8A3BDA3ED4CC}" type="pres">
      <dgm:prSet presAssocID="{38A0B7DE-C06F-4950-8D8F-5C46DF781639}" presName="tx3" presStyleLbl="revTx" presStyleIdx="7" presStyleCnt="15"/>
      <dgm:spPr/>
    </dgm:pt>
    <dgm:pt modelId="{7731233E-38DB-4FA6-9668-BF0985444407}" type="pres">
      <dgm:prSet presAssocID="{38A0B7DE-C06F-4950-8D8F-5C46DF781639}" presName="vert3" presStyleCnt="0"/>
      <dgm:spPr/>
    </dgm:pt>
    <dgm:pt modelId="{702D3E57-B4EE-44FA-AA4F-277C5EB1D7D6}" type="pres">
      <dgm:prSet presAssocID="{16638892-DD0A-48DD-B65E-8175E8AE4B64}" presName="thinLine3" presStyleLbl="callout" presStyleIdx="4" presStyleCnt="10"/>
      <dgm:spPr/>
    </dgm:pt>
    <dgm:pt modelId="{E316AD7E-AEBC-48A5-B055-DF54E80C438C}" type="pres">
      <dgm:prSet presAssocID="{B7A871F0-DBBC-4430-8163-86A4A9AF4150}" presName="horz3" presStyleCnt="0"/>
      <dgm:spPr/>
    </dgm:pt>
    <dgm:pt modelId="{222A59B7-68BF-4AAC-85E2-830DFA1CBAD8}" type="pres">
      <dgm:prSet presAssocID="{B7A871F0-DBBC-4430-8163-86A4A9AF4150}" presName="horzSpace3" presStyleCnt="0"/>
      <dgm:spPr/>
    </dgm:pt>
    <dgm:pt modelId="{EF20BB18-863E-4296-8678-7364B8384FC9}" type="pres">
      <dgm:prSet presAssocID="{B7A871F0-DBBC-4430-8163-86A4A9AF4150}" presName="tx3" presStyleLbl="revTx" presStyleIdx="8" presStyleCnt="15"/>
      <dgm:spPr/>
    </dgm:pt>
    <dgm:pt modelId="{DAFDA218-AC00-4641-9FAB-52B35E83B488}" type="pres">
      <dgm:prSet presAssocID="{B7A871F0-DBBC-4430-8163-86A4A9AF4150}" presName="vert3" presStyleCnt="0"/>
      <dgm:spPr/>
    </dgm:pt>
    <dgm:pt modelId="{EB118E12-5ADA-459B-91FF-C8C6D4D5032E}" type="pres">
      <dgm:prSet presAssocID="{4FA4DF03-E8D1-4357-9FA7-C9726049A934}" presName="thinLine2b" presStyleLbl="callout" presStyleIdx="5" presStyleCnt="10"/>
      <dgm:spPr/>
    </dgm:pt>
    <dgm:pt modelId="{B78D9DA3-1215-413F-B4C2-2C1814720BF3}" type="pres">
      <dgm:prSet presAssocID="{4FA4DF03-E8D1-4357-9FA7-C9726049A934}" presName="vertSpace2b" presStyleCnt="0"/>
      <dgm:spPr/>
    </dgm:pt>
    <dgm:pt modelId="{E57D8C1D-11CB-40E9-BB2C-4968EAA8E117}" type="pres">
      <dgm:prSet presAssocID="{292A673D-5957-478B-AEE8-7467F8FF546F}" presName="thickLine" presStyleLbl="alignNode1" presStyleIdx="2" presStyleCnt="4"/>
      <dgm:spPr/>
    </dgm:pt>
    <dgm:pt modelId="{42E68C1F-9744-4B59-B4BA-C2E0F795D7DC}" type="pres">
      <dgm:prSet presAssocID="{292A673D-5957-478B-AEE8-7467F8FF546F}" presName="horz1" presStyleCnt="0"/>
      <dgm:spPr/>
    </dgm:pt>
    <dgm:pt modelId="{787FF2A4-C97E-4CE5-BCBA-DBFCF0242E3E}" type="pres">
      <dgm:prSet presAssocID="{292A673D-5957-478B-AEE8-7467F8FF546F}" presName="tx1" presStyleLbl="revTx" presStyleIdx="9" presStyleCnt="15"/>
      <dgm:spPr/>
    </dgm:pt>
    <dgm:pt modelId="{FBE51A46-BF1C-4E35-B9CF-62963082C964}" type="pres">
      <dgm:prSet presAssocID="{292A673D-5957-478B-AEE8-7467F8FF546F}" presName="vert1" presStyleCnt="0"/>
      <dgm:spPr/>
    </dgm:pt>
    <dgm:pt modelId="{DDBA1B3D-FB4A-403E-8F4F-1CF546912AFD}" type="pres">
      <dgm:prSet presAssocID="{E378120D-FE1C-4383-A036-01A0FEBEBCA1}" presName="vertSpace2a" presStyleCnt="0"/>
      <dgm:spPr/>
    </dgm:pt>
    <dgm:pt modelId="{2C05F2C6-938E-45DA-8C2F-638EE76A24A1}" type="pres">
      <dgm:prSet presAssocID="{E378120D-FE1C-4383-A036-01A0FEBEBCA1}" presName="horz2" presStyleCnt="0"/>
      <dgm:spPr/>
    </dgm:pt>
    <dgm:pt modelId="{AE07F8E2-4B75-43A6-9D94-BAED253C3734}" type="pres">
      <dgm:prSet presAssocID="{E378120D-FE1C-4383-A036-01A0FEBEBCA1}" presName="horzSpace2" presStyleCnt="0"/>
      <dgm:spPr/>
    </dgm:pt>
    <dgm:pt modelId="{F2D5B368-6BAF-4BD5-AF39-5AF6CFE833AF}" type="pres">
      <dgm:prSet presAssocID="{E378120D-FE1C-4383-A036-01A0FEBEBCA1}" presName="tx2" presStyleLbl="revTx" presStyleIdx="10" presStyleCnt="15"/>
      <dgm:spPr/>
    </dgm:pt>
    <dgm:pt modelId="{2A0D8293-71A6-478A-A06F-63721A348592}" type="pres">
      <dgm:prSet presAssocID="{E378120D-FE1C-4383-A036-01A0FEBEBCA1}" presName="vert2" presStyleCnt="0"/>
      <dgm:spPr/>
    </dgm:pt>
    <dgm:pt modelId="{53AA5664-BAB2-4909-8329-D6C8A52C45D4}" type="pres">
      <dgm:prSet presAssocID="{E378120D-FE1C-4383-A036-01A0FEBEBCA1}" presName="thinLine2b" presStyleLbl="callout" presStyleIdx="6" presStyleCnt="10"/>
      <dgm:spPr/>
    </dgm:pt>
    <dgm:pt modelId="{958EDD37-8BC2-4FC2-8C84-F6A0F12C12C9}" type="pres">
      <dgm:prSet presAssocID="{E378120D-FE1C-4383-A036-01A0FEBEBCA1}" presName="vertSpace2b" presStyleCnt="0"/>
      <dgm:spPr/>
    </dgm:pt>
    <dgm:pt modelId="{E4D2D902-2445-4012-82E6-DC25C2A7FC99}" type="pres">
      <dgm:prSet presAssocID="{2F6217BD-0009-4693-9E1A-72F2C628B342}" presName="horz2" presStyleCnt="0"/>
      <dgm:spPr/>
    </dgm:pt>
    <dgm:pt modelId="{007FB5E3-4915-4E9E-926B-F26FCF52B22B}" type="pres">
      <dgm:prSet presAssocID="{2F6217BD-0009-4693-9E1A-72F2C628B342}" presName="horzSpace2" presStyleCnt="0"/>
      <dgm:spPr/>
    </dgm:pt>
    <dgm:pt modelId="{9478E733-044D-49E7-BF16-204FA3C39ED3}" type="pres">
      <dgm:prSet presAssocID="{2F6217BD-0009-4693-9E1A-72F2C628B342}" presName="tx2" presStyleLbl="revTx" presStyleIdx="11" presStyleCnt="15" custScaleX="135493"/>
      <dgm:spPr/>
    </dgm:pt>
    <dgm:pt modelId="{07610D11-276A-4E87-A91F-E43952924713}" type="pres">
      <dgm:prSet presAssocID="{2F6217BD-0009-4693-9E1A-72F2C628B342}" presName="vert2" presStyleCnt="0"/>
      <dgm:spPr/>
    </dgm:pt>
    <dgm:pt modelId="{94DF6952-4D9F-453C-86EC-7088E4AD1F7B}" type="pres">
      <dgm:prSet presAssocID="{2F6217BD-0009-4693-9E1A-72F2C628B342}" presName="thinLine2b" presStyleLbl="callout" presStyleIdx="7" presStyleCnt="10"/>
      <dgm:spPr/>
    </dgm:pt>
    <dgm:pt modelId="{EED6F0A5-341B-477F-AC08-8520E6529BCA}" type="pres">
      <dgm:prSet presAssocID="{2F6217BD-0009-4693-9E1A-72F2C628B342}" presName="vertSpace2b" presStyleCnt="0"/>
      <dgm:spPr/>
    </dgm:pt>
    <dgm:pt modelId="{427E6744-8AB0-4922-8D68-59E40BE58149}" type="pres">
      <dgm:prSet presAssocID="{6AC058AB-EDC4-4E9B-9112-BE0F929352E4}" presName="horz2" presStyleCnt="0"/>
      <dgm:spPr/>
    </dgm:pt>
    <dgm:pt modelId="{5770A784-EFAF-4402-8055-B4B5C05F3104}" type="pres">
      <dgm:prSet presAssocID="{6AC058AB-EDC4-4E9B-9112-BE0F929352E4}" presName="horzSpace2" presStyleCnt="0"/>
      <dgm:spPr/>
    </dgm:pt>
    <dgm:pt modelId="{844B2329-A13B-4756-B33C-C4CBFACBFDE5}" type="pres">
      <dgm:prSet presAssocID="{6AC058AB-EDC4-4E9B-9112-BE0F929352E4}" presName="tx2" presStyleLbl="revTx" presStyleIdx="12" presStyleCnt="15" custScaleX="162077"/>
      <dgm:spPr/>
    </dgm:pt>
    <dgm:pt modelId="{CBC005F3-21B7-4976-8715-2B4EFE61F20E}" type="pres">
      <dgm:prSet presAssocID="{6AC058AB-EDC4-4E9B-9112-BE0F929352E4}" presName="vert2" presStyleCnt="0"/>
      <dgm:spPr/>
    </dgm:pt>
    <dgm:pt modelId="{270FC0C4-2ADC-4230-926B-6DB0D8063CB8}" type="pres">
      <dgm:prSet presAssocID="{6AC058AB-EDC4-4E9B-9112-BE0F929352E4}" presName="thinLine2b" presStyleLbl="callout" presStyleIdx="8" presStyleCnt="10"/>
      <dgm:spPr/>
    </dgm:pt>
    <dgm:pt modelId="{AE7953C0-9906-41B9-BF28-3AB2410CA667}" type="pres">
      <dgm:prSet presAssocID="{6AC058AB-EDC4-4E9B-9112-BE0F929352E4}" presName="vertSpace2b" presStyleCnt="0"/>
      <dgm:spPr/>
    </dgm:pt>
    <dgm:pt modelId="{619FA5B7-CF92-4FA1-8A28-F22825CEF9DA}" type="pres">
      <dgm:prSet presAssocID="{5A4F4BA8-4E41-4696-B51B-54D48EF25016}" presName="thickLine" presStyleLbl="alignNode1" presStyleIdx="3" presStyleCnt="4"/>
      <dgm:spPr/>
    </dgm:pt>
    <dgm:pt modelId="{0C003005-CABE-42F1-A4AC-B95684651E01}" type="pres">
      <dgm:prSet presAssocID="{5A4F4BA8-4E41-4696-B51B-54D48EF25016}" presName="horz1" presStyleCnt="0"/>
      <dgm:spPr/>
    </dgm:pt>
    <dgm:pt modelId="{C042BD7C-9095-4860-A843-5FBAF2E7BAC1}" type="pres">
      <dgm:prSet presAssocID="{5A4F4BA8-4E41-4696-B51B-54D48EF25016}" presName="tx1" presStyleLbl="revTx" presStyleIdx="13" presStyleCnt="15"/>
      <dgm:spPr/>
    </dgm:pt>
    <dgm:pt modelId="{3A59C3AC-63E2-4DF4-95C3-CC79AC491176}" type="pres">
      <dgm:prSet presAssocID="{5A4F4BA8-4E41-4696-B51B-54D48EF25016}" presName="vert1" presStyleCnt="0"/>
      <dgm:spPr/>
    </dgm:pt>
    <dgm:pt modelId="{DAA33FCE-168F-4B29-A536-ABEEC91441DC}" type="pres">
      <dgm:prSet presAssocID="{59731845-4EE1-45D7-8F14-A7AA05B92C4F}" presName="vertSpace2a" presStyleCnt="0"/>
      <dgm:spPr/>
    </dgm:pt>
    <dgm:pt modelId="{B9D01B08-5FD8-40BF-98A1-ACEB1F1FB0D6}" type="pres">
      <dgm:prSet presAssocID="{59731845-4EE1-45D7-8F14-A7AA05B92C4F}" presName="horz2" presStyleCnt="0"/>
      <dgm:spPr/>
    </dgm:pt>
    <dgm:pt modelId="{E7D6D4BB-125A-4F55-BE6A-BC80AEDE2497}" type="pres">
      <dgm:prSet presAssocID="{59731845-4EE1-45D7-8F14-A7AA05B92C4F}" presName="horzSpace2" presStyleCnt="0"/>
      <dgm:spPr/>
    </dgm:pt>
    <dgm:pt modelId="{74C2E376-C426-4C8A-86EC-8644B146225E}" type="pres">
      <dgm:prSet presAssocID="{59731845-4EE1-45D7-8F14-A7AA05B92C4F}" presName="tx2" presStyleLbl="revTx" presStyleIdx="14" presStyleCnt="15" custScaleX="214926"/>
      <dgm:spPr/>
    </dgm:pt>
    <dgm:pt modelId="{91E3FD01-CE4F-40F4-ADAF-676564EC8946}" type="pres">
      <dgm:prSet presAssocID="{59731845-4EE1-45D7-8F14-A7AA05B92C4F}" presName="vert2" presStyleCnt="0"/>
      <dgm:spPr/>
    </dgm:pt>
    <dgm:pt modelId="{171A1DFF-675C-4A8A-880C-C452DB461C4A}" type="pres">
      <dgm:prSet presAssocID="{59731845-4EE1-45D7-8F14-A7AA05B92C4F}" presName="thinLine2b" presStyleLbl="callout" presStyleIdx="9" presStyleCnt="10"/>
      <dgm:spPr/>
    </dgm:pt>
    <dgm:pt modelId="{41C97BFF-66D8-4F19-9785-7E2605488346}" type="pres">
      <dgm:prSet presAssocID="{59731845-4EE1-45D7-8F14-A7AA05B92C4F}" presName="vertSpace2b" presStyleCnt="0"/>
      <dgm:spPr/>
    </dgm:pt>
  </dgm:ptLst>
  <dgm:cxnLst>
    <dgm:cxn modelId="{5D48EE10-1FB2-497F-9694-FAB3EACA5911}" type="presOf" srcId="{C8929A5A-270D-43A4-A67E-74F03C66951C}" destId="{A4A420EC-6F9E-4CBE-8665-32FC0A69ACFB}" srcOrd="0" destOrd="0" presId="urn:microsoft.com/office/officeart/2008/layout/LinedList"/>
    <dgm:cxn modelId="{D1706F1F-CFCC-4EA1-B724-DB748AED1399}" type="presOf" srcId="{55792B67-2A65-41C1-85A4-A55C0CC6AF37}" destId="{CB4427F2-2A65-4D50-AA23-86D99EB70A7D}" srcOrd="0" destOrd="0" presId="urn:microsoft.com/office/officeart/2008/layout/LinedList"/>
    <dgm:cxn modelId="{61E48A24-C7FF-4533-9DBE-BD8E2A3E1624}" srcId="{292A673D-5957-478B-AEE8-7467F8FF546F}" destId="{6AC058AB-EDC4-4E9B-9112-BE0F929352E4}" srcOrd="2" destOrd="0" parTransId="{D1CC6805-F602-4555-BEBC-58015F561783}" sibTransId="{C165E2AC-0FED-4496-A23D-059C9B5AC9D4}"/>
    <dgm:cxn modelId="{9BB0B632-7633-4D97-ABA8-FB8458D56557}" srcId="{4C4073AC-38E4-40FA-9CB1-CE84EDF27BCE}" destId="{5A4F4BA8-4E41-4696-B51B-54D48EF25016}" srcOrd="3" destOrd="0" parTransId="{01C334E1-6EBE-4FC9-B5B6-FE9E797A098E}" sibTransId="{6005D24F-B635-4699-A5B8-2267A0358BB7}"/>
    <dgm:cxn modelId="{B3586C39-6C27-4293-B24B-50B902261078}" type="presOf" srcId="{A00B5BE9-6946-4BC2-93D1-6B53103ADDA8}" destId="{5F7B106A-ACA8-4E9B-9638-F6F9990EF08B}" srcOrd="0" destOrd="0" presId="urn:microsoft.com/office/officeart/2008/layout/LinedList"/>
    <dgm:cxn modelId="{C089AF69-9369-4897-BF64-80E88A861E97}" srcId="{292A673D-5957-478B-AEE8-7467F8FF546F}" destId="{2F6217BD-0009-4693-9E1A-72F2C628B342}" srcOrd="1" destOrd="0" parTransId="{B9C17257-C123-46C9-A4BF-BCECDCA65476}" sibTransId="{06D3CCB5-E746-43A9-A892-830683665291}"/>
    <dgm:cxn modelId="{10F9BA4A-9F2A-4FF2-AEA0-C7EC262D90B8}" srcId="{4FA4DF03-E8D1-4357-9FA7-C9726049A934}" destId="{8CA86455-4CE9-430B-A215-E026A10A3614}" srcOrd="0" destOrd="0" parTransId="{1E45D795-6E67-4779-8736-5A7570315F72}" sibTransId="{B0C35C9D-F674-4F4E-9058-FCA9817C26AC}"/>
    <dgm:cxn modelId="{DCECE44A-6404-4BE2-8C22-AACE61AE128B}" srcId="{5A4F4BA8-4E41-4696-B51B-54D48EF25016}" destId="{59731845-4EE1-45D7-8F14-A7AA05B92C4F}" srcOrd="0" destOrd="0" parTransId="{25CA7B64-AACC-4A3D-9BD6-600230F9477B}" sibTransId="{22A1E30D-8868-4902-AAFB-DD67088932FA}"/>
    <dgm:cxn modelId="{E15E414C-EB16-47E2-9AB2-C09E3DF9A6A4}" srcId="{4FA4DF03-E8D1-4357-9FA7-C9726049A934}" destId="{B7A871F0-DBBC-4430-8163-86A4A9AF4150}" srcOrd="2" destOrd="0" parTransId="{94997F18-F56C-4901-87E0-03332FDE6994}" sibTransId="{8EF8E52E-A7E3-4FCA-9499-FD5FC5898C51}"/>
    <dgm:cxn modelId="{BC3A4B70-DE97-45C9-9D49-1FCB274F4C2A}" type="presOf" srcId="{5A4F4BA8-4E41-4696-B51B-54D48EF25016}" destId="{C042BD7C-9095-4860-A843-5FBAF2E7BAC1}" srcOrd="0" destOrd="0" presId="urn:microsoft.com/office/officeart/2008/layout/LinedList"/>
    <dgm:cxn modelId="{9CF37E73-33FE-4B95-B4D9-BF4C53904A6F}" srcId="{5F27F22B-2FCB-40E1-8B09-F218D19E45B8}" destId="{F1425CA1-CE43-460A-9CBA-A30DA3F9D3A5}" srcOrd="0" destOrd="0" parTransId="{D451D966-598A-4843-9A60-6751D1E73330}" sibTransId="{A4603BEF-1173-4FA2-855E-7CA141CE07B9}"/>
    <dgm:cxn modelId="{435B0A58-FB23-4EA2-8C34-6F5AECD1BEE1}" type="presOf" srcId="{6AC058AB-EDC4-4E9B-9112-BE0F929352E4}" destId="{844B2329-A13B-4756-B33C-C4CBFACBFDE5}" srcOrd="0" destOrd="0" presId="urn:microsoft.com/office/officeart/2008/layout/LinedList"/>
    <dgm:cxn modelId="{649EA97A-2997-4E08-BF38-A16BBB1D3578}" type="presOf" srcId="{292A673D-5957-478B-AEE8-7467F8FF546F}" destId="{787FF2A4-C97E-4CE5-BCBA-DBFCF0242E3E}" srcOrd="0" destOrd="0" presId="urn:microsoft.com/office/officeart/2008/layout/LinedList"/>
    <dgm:cxn modelId="{C8800B7C-B709-4B7A-9D57-6746B07160C8}" type="presOf" srcId="{59731845-4EE1-45D7-8F14-A7AA05B92C4F}" destId="{74C2E376-C426-4C8A-86EC-8644B146225E}" srcOrd="0" destOrd="0" presId="urn:microsoft.com/office/officeart/2008/layout/LinedList"/>
    <dgm:cxn modelId="{F894F87E-5F19-42EA-83ED-00275F52F148}" type="presOf" srcId="{38A0B7DE-C06F-4950-8D8F-5C46DF781639}" destId="{6209B482-69B9-4BF7-AF2B-8A3BDA3ED4CC}" srcOrd="0" destOrd="0" presId="urn:microsoft.com/office/officeart/2008/layout/LinedList"/>
    <dgm:cxn modelId="{BF2AD97F-A0C9-4D94-AEE6-90520CD0FCA7}" type="presOf" srcId="{2F6217BD-0009-4693-9E1A-72F2C628B342}" destId="{9478E733-044D-49E7-BF16-204FA3C39ED3}" srcOrd="0" destOrd="0" presId="urn:microsoft.com/office/officeart/2008/layout/LinedList"/>
    <dgm:cxn modelId="{7C524983-8241-42F0-9322-D2F4A69B7CFA}" type="presOf" srcId="{F1425CA1-CE43-460A-9CBA-A30DA3F9D3A5}" destId="{8CCF177A-24F4-457F-8D32-F0068E208C1B}" srcOrd="0" destOrd="0" presId="urn:microsoft.com/office/officeart/2008/layout/LinedList"/>
    <dgm:cxn modelId="{6DC32984-9D57-43D6-B135-76D6F4A9BC4F}" srcId="{4FA4DF03-E8D1-4357-9FA7-C9726049A934}" destId="{38A0B7DE-C06F-4950-8D8F-5C46DF781639}" srcOrd="1" destOrd="0" parTransId="{169B16FB-8411-41D7-8416-1D3CB96DB53E}" sibTransId="{16638892-DD0A-48DD-B65E-8175E8AE4B64}"/>
    <dgm:cxn modelId="{BD1D8294-D1CA-45FA-ADA9-C0D915887650}" srcId="{C8929A5A-270D-43A4-A67E-74F03C66951C}" destId="{4FA4DF03-E8D1-4357-9FA7-C9726049A934}" srcOrd="1" destOrd="0" parTransId="{72B8FE00-21DA-4617-BFB6-F40FEA7B4412}" sibTransId="{FA60CCD0-911C-4A8C-ADBB-1D4CAE7A61EC}"/>
    <dgm:cxn modelId="{0F5FD694-9FA2-4761-B02F-4B35CE7C8AB7}" type="presOf" srcId="{4FA4DF03-E8D1-4357-9FA7-C9726049A934}" destId="{41545351-5C1A-4784-82ED-DD84DFA060E9}" srcOrd="0" destOrd="0" presId="urn:microsoft.com/office/officeart/2008/layout/LinedList"/>
    <dgm:cxn modelId="{7CFF10A2-B23B-4C17-AFF1-024F86AE43CA}" type="presOf" srcId="{B7A871F0-DBBC-4430-8163-86A4A9AF4150}" destId="{EF20BB18-863E-4296-8678-7364B8384FC9}" srcOrd="0" destOrd="0" presId="urn:microsoft.com/office/officeart/2008/layout/LinedList"/>
    <dgm:cxn modelId="{3D0516A9-D772-4C87-A24B-074367A9B24A}" srcId="{4C4073AC-38E4-40FA-9CB1-CE84EDF27BCE}" destId="{C8929A5A-270D-43A4-A67E-74F03C66951C}" srcOrd="1" destOrd="0" parTransId="{EC316B9F-022A-43E5-A4BC-F6A5E55D5B36}" sibTransId="{20B3587C-EF9C-4195-9C6D-FA064B104DF1}"/>
    <dgm:cxn modelId="{772FE1B5-6BD7-4551-B6AC-9CC5C508C611}" srcId="{C8929A5A-270D-43A4-A67E-74F03C66951C}" destId="{A00B5BE9-6946-4BC2-93D1-6B53103ADDA8}" srcOrd="0" destOrd="0" parTransId="{88A283F5-7912-4216-9628-5C6696CC41EB}" sibTransId="{CE1D0BE6-7CDA-4622-9285-439BB7FF4CC3}"/>
    <dgm:cxn modelId="{CA87C8C8-E7DD-42F7-9279-904D8F56B1DD}" type="presOf" srcId="{4C4073AC-38E4-40FA-9CB1-CE84EDF27BCE}" destId="{B5C8F8B1-4C2B-4D8F-B957-94D682DEDFCA}" srcOrd="0" destOrd="0" presId="urn:microsoft.com/office/officeart/2008/layout/LinedList"/>
    <dgm:cxn modelId="{76D054CA-B65D-4F07-8C27-3448E74F0EF7}" type="presOf" srcId="{8CA86455-4CE9-430B-A215-E026A10A3614}" destId="{5C64A060-2AB4-4A5F-ACA5-764BFA2BC25D}" srcOrd="0" destOrd="0" presId="urn:microsoft.com/office/officeart/2008/layout/LinedList"/>
    <dgm:cxn modelId="{A94EA5CD-8FC0-4947-A0CD-054A25A6812D}" type="presOf" srcId="{5F27F22B-2FCB-40E1-8B09-F218D19E45B8}" destId="{52693A99-7756-4C8B-9F37-7C998AD38787}" srcOrd="0" destOrd="0" presId="urn:microsoft.com/office/officeart/2008/layout/LinedList"/>
    <dgm:cxn modelId="{5EA5F5CE-B7F9-4AA2-9E88-DE9E80AF3B44}" srcId="{292A673D-5957-478B-AEE8-7467F8FF546F}" destId="{E378120D-FE1C-4383-A036-01A0FEBEBCA1}" srcOrd="0" destOrd="0" parTransId="{0CC7F196-2312-4908-9523-DD150088EC20}" sibTransId="{108B6BBB-6023-4E68-A602-9806B2338494}"/>
    <dgm:cxn modelId="{37E6A5D1-2474-40C6-93B5-08C13A0A3D0B}" srcId="{4C4073AC-38E4-40FA-9CB1-CE84EDF27BCE}" destId="{292A673D-5957-478B-AEE8-7467F8FF546F}" srcOrd="2" destOrd="0" parTransId="{D5E0DC8E-F56F-40EF-BF3A-69FD4B8EEBA1}" sibTransId="{70153132-0ABE-4833-8B77-3A22E52794DC}"/>
    <dgm:cxn modelId="{CA1E90D9-D325-4B9B-A7BB-BDB9531CF556}" srcId="{5F27F22B-2FCB-40E1-8B09-F218D19E45B8}" destId="{55792B67-2A65-41C1-85A4-A55C0CC6AF37}" srcOrd="1" destOrd="0" parTransId="{D7321015-BB34-4D7B-BE32-5EBE01B9B5B2}" sibTransId="{3F483FB2-C2DF-413D-A6C2-6738160BF134}"/>
    <dgm:cxn modelId="{11AA35DB-4881-4823-A00A-23511ED668CF}" srcId="{4C4073AC-38E4-40FA-9CB1-CE84EDF27BCE}" destId="{5F27F22B-2FCB-40E1-8B09-F218D19E45B8}" srcOrd="0" destOrd="0" parTransId="{C6CB42D8-6C75-4F33-B2C3-2D8DC1125285}" sibTransId="{23C760BE-21F3-45D4-8CD6-912650DE86D9}"/>
    <dgm:cxn modelId="{0DB621F1-6AE8-4916-BA73-06B94DAAF44E}" type="presOf" srcId="{E378120D-FE1C-4383-A036-01A0FEBEBCA1}" destId="{F2D5B368-6BAF-4BD5-AF39-5AF6CFE833AF}" srcOrd="0" destOrd="0" presId="urn:microsoft.com/office/officeart/2008/layout/LinedList"/>
    <dgm:cxn modelId="{6547028D-1468-4984-8124-9B240925696E}" type="presParOf" srcId="{B5C8F8B1-4C2B-4D8F-B957-94D682DEDFCA}" destId="{DDF12262-73D4-48F8-893F-B256F6A3FA90}" srcOrd="0" destOrd="0" presId="urn:microsoft.com/office/officeart/2008/layout/LinedList"/>
    <dgm:cxn modelId="{185BEE9E-66CE-4D1F-AF61-46152D9E1039}" type="presParOf" srcId="{B5C8F8B1-4C2B-4D8F-B957-94D682DEDFCA}" destId="{90467C9E-C7F4-4763-9B2E-C9829591B5B3}" srcOrd="1" destOrd="0" presId="urn:microsoft.com/office/officeart/2008/layout/LinedList"/>
    <dgm:cxn modelId="{35E9996A-7E30-4A8B-9767-F83C0018EF17}" type="presParOf" srcId="{90467C9E-C7F4-4763-9B2E-C9829591B5B3}" destId="{52693A99-7756-4C8B-9F37-7C998AD38787}" srcOrd="0" destOrd="0" presId="urn:microsoft.com/office/officeart/2008/layout/LinedList"/>
    <dgm:cxn modelId="{AA4F5528-F5E8-48AB-BD45-0188D32A7C83}" type="presParOf" srcId="{90467C9E-C7F4-4763-9B2E-C9829591B5B3}" destId="{022209BC-C8BA-4679-92C9-B4456AEE913D}" srcOrd="1" destOrd="0" presId="urn:microsoft.com/office/officeart/2008/layout/LinedList"/>
    <dgm:cxn modelId="{0E0A9346-3F2E-4A69-9FBE-BC9D80DFE5E8}" type="presParOf" srcId="{022209BC-C8BA-4679-92C9-B4456AEE913D}" destId="{5393B5CB-B4FE-49D7-9E14-6AAE80A43D6D}" srcOrd="0" destOrd="0" presId="urn:microsoft.com/office/officeart/2008/layout/LinedList"/>
    <dgm:cxn modelId="{FC7CE358-36F3-4BF2-A461-3133CDE9F55D}" type="presParOf" srcId="{022209BC-C8BA-4679-92C9-B4456AEE913D}" destId="{35D04779-5B20-45DA-BF2B-99530029C16C}" srcOrd="1" destOrd="0" presId="urn:microsoft.com/office/officeart/2008/layout/LinedList"/>
    <dgm:cxn modelId="{BA0C98CC-C16F-4D0C-9069-2EDCF555E8F3}" type="presParOf" srcId="{35D04779-5B20-45DA-BF2B-99530029C16C}" destId="{55F0DD27-5322-4CF9-8270-5CD82485A107}" srcOrd="0" destOrd="0" presId="urn:microsoft.com/office/officeart/2008/layout/LinedList"/>
    <dgm:cxn modelId="{4E7262FA-D1D0-41EA-812D-CDC175CD34B7}" type="presParOf" srcId="{35D04779-5B20-45DA-BF2B-99530029C16C}" destId="{8CCF177A-24F4-457F-8D32-F0068E208C1B}" srcOrd="1" destOrd="0" presId="urn:microsoft.com/office/officeart/2008/layout/LinedList"/>
    <dgm:cxn modelId="{FCE375B8-0496-4147-84EB-0BCB9985D35B}" type="presParOf" srcId="{35D04779-5B20-45DA-BF2B-99530029C16C}" destId="{B81B7671-29BD-4ED2-848A-FF815EEF6A61}" srcOrd="2" destOrd="0" presId="urn:microsoft.com/office/officeart/2008/layout/LinedList"/>
    <dgm:cxn modelId="{10B4B4A3-35AF-4B75-AB95-363B05F0470E}" type="presParOf" srcId="{022209BC-C8BA-4679-92C9-B4456AEE913D}" destId="{35757427-C0C7-49F5-A1B5-3010E28C2DA2}" srcOrd="2" destOrd="0" presId="urn:microsoft.com/office/officeart/2008/layout/LinedList"/>
    <dgm:cxn modelId="{9ED9B51E-9E20-4028-828D-4078F8B8EEB2}" type="presParOf" srcId="{022209BC-C8BA-4679-92C9-B4456AEE913D}" destId="{547E568D-3A1B-4FAA-8004-5E39C60B7155}" srcOrd="3" destOrd="0" presId="urn:microsoft.com/office/officeart/2008/layout/LinedList"/>
    <dgm:cxn modelId="{61D84CD5-2CB4-4F1A-892F-FD4EC4E23344}" type="presParOf" srcId="{022209BC-C8BA-4679-92C9-B4456AEE913D}" destId="{F9883E57-A4E7-41F0-9BAF-4A5840CE31C6}" srcOrd="4" destOrd="0" presId="urn:microsoft.com/office/officeart/2008/layout/LinedList"/>
    <dgm:cxn modelId="{DB29A17B-88F4-45B9-9861-3BD13B246BDF}" type="presParOf" srcId="{F9883E57-A4E7-41F0-9BAF-4A5840CE31C6}" destId="{7AB719E8-009F-4191-BDD3-0B351CC85584}" srcOrd="0" destOrd="0" presId="urn:microsoft.com/office/officeart/2008/layout/LinedList"/>
    <dgm:cxn modelId="{24671D48-3885-4D4E-A8E3-BFCD66DC8712}" type="presParOf" srcId="{F9883E57-A4E7-41F0-9BAF-4A5840CE31C6}" destId="{CB4427F2-2A65-4D50-AA23-86D99EB70A7D}" srcOrd="1" destOrd="0" presId="urn:microsoft.com/office/officeart/2008/layout/LinedList"/>
    <dgm:cxn modelId="{8B22F0AB-A2C1-40F5-AE8B-FF6A0D3488A3}" type="presParOf" srcId="{F9883E57-A4E7-41F0-9BAF-4A5840CE31C6}" destId="{92A80039-5514-4BEE-9B4C-1F7150AC53C0}" srcOrd="2" destOrd="0" presId="urn:microsoft.com/office/officeart/2008/layout/LinedList"/>
    <dgm:cxn modelId="{767E933A-E301-43B5-8C0A-1D1C94152B0E}" type="presParOf" srcId="{022209BC-C8BA-4679-92C9-B4456AEE913D}" destId="{7B1EA6B9-AC64-4125-9B3B-54D15CBA0F65}" srcOrd="5" destOrd="0" presId="urn:microsoft.com/office/officeart/2008/layout/LinedList"/>
    <dgm:cxn modelId="{440DC58A-28C3-486C-AC63-DA4487F348B7}" type="presParOf" srcId="{022209BC-C8BA-4679-92C9-B4456AEE913D}" destId="{A6D810FB-778C-47B6-BB18-BA30F6ABF31F}" srcOrd="6" destOrd="0" presId="urn:microsoft.com/office/officeart/2008/layout/LinedList"/>
    <dgm:cxn modelId="{E0DD91AA-7E02-4BE1-8F26-742ED3C93BD6}" type="presParOf" srcId="{B5C8F8B1-4C2B-4D8F-B957-94D682DEDFCA}" destId="{3E636348-CEF4-44C3-9430-04A887E0B378}" srcOrd="2" destOrd="0" presId="urn:microsoft.com/office/officeart/2008/layout/LinedList"/>
    <dgm:cxn modelId="{31BD1BD9-EC84-490A-8808-E81EE56BC591}" type="presParOf" srcId="{B5C8F8B1-4C2B-4D8F-B957-94D682DEDFCA}" destId="{7D57CD8C-E759-450C-85E8-479593F02C5D}" srcOrd="3" destOrd="0" presId="urn:microsoft.com/office/officeart/2008/layout/LinedList"/>
    <dgm:cxn modelId="{38D2B6EB-C44A-41A7-9483-FB68861DAB8F}" type="presParOf" srcId="{7D57CD8C-E759-450C-85E8-479593F02C5D}" destId="{A4A420EC-6F9E-4CBE-8665-32FC0A69ACFB}" srcOrd="0" destOrd="0" presId="urn:microsoft.com/office/officeart/2008/layout/LinedList"/>
    <dgm:cxn modelId="{01525849-3F42-49C8-A675-4D37B1196BCA}" type="presParOf" srcId="{7D57CD8C-E759-450C-85E8-479593F02C5D}" destId="{4A273A63-089E-4220-BA5B-4FAEF5B76570}" srcOrd="1" destOrd="0" presId="urn:microsoft.com/office/officeart/2008/layout/LinedList"/>
    <dgm:cxn modelId="{50EEE185-CDC7-47F7-AC10-505F12139BD5}" type="presParOf" srcId="{4A273A63-089E-4220-BA5B-4FAEF5B76570}" destId="{BB067784-21B8-4510-8780-2AE211FEC9C8}" srcOrd="0" destOrd="0" presId="urn:microsoft.com/office/officeart/2008/layout/LinedList"/>
    <dgm:cxn modelId="{7ADBBEFE-AD5D-4735-B5C2-02FECC4F2E6B}" type="presParOf" srcId="{4A273A63-089E-4220-BA5B-4FAEF5B76570}" destId="{F16E8C44-FDC0-4A71-83BE-DF5DC08061F5}" srcOrd="1" destOrd="0" presId="urn:microsoft.com/office/officeart/2008/layout/LinedList"/>
    <dgm:cxn modelId="{C94CFB43-98D2-4749-A11A-CD1E7516B660}" type="presParOf" srcId="{F16E8C44-FDC0-4A71-83BE-DF5DC08061F5}" destId="{ED8D2A4B-76F2-4FFE-9785-A7B06F95526C}" srcOrd="0" destOrd="0" presId="urn:microsoft.com/office/officeart/2008/layout/LinedList"/>
    <dgm:cxn modelId="{D8695CAD-D29B-422D-AFA6-E6B80A95826D}" type="presParOf" srcId="{F16E8C44-FDC0-4A71-83BE-DF5DC08061F5}" destId="{5F7B106A-ACA8-4E9B-9638-F6F9990EF08B}" srcOrd="1" destOrd="0" presId="urn:microsoft.com/office/officeart/2008/layout/LinedList"/>
    <dgm:cxn modelId="{A9599F0F-9842-4B23-B85D-8754A94688B0}" type="presParOf" srcId="{F16E8C44-FDC0-4A71-83BE-DF5DC08061F5}" destId="{83A7D479-ABD0-4CCF-A466-C056F7945666}" srcOrd="2" destOrd="0" presId="urn:microsoft.com/office/officeart/2008/layout/LinedList"/>
    <dgm:cxn modelId="{5AECD0E2-F294-4E88-A58D-5BE6EEE5E8DF}" type="presParOf" srcId="{4A273A63-089E-4220-BA5B-4FAEF5B76570}" destId="{C38509EC-D19D-4365-8BB7-A776A17C93C2}" srcOrd="2" destOrd="0" presId="urn:microsoft.com/office/officeart/2008/layout/LinedList"/>
    <dgm:cxn modelId="{1C851A5A-BA09-469E-9AB5-F233FF6F2668}" type="presParOf" srcId="{4A273A63-089E-4220-BA5B-4FAEF5B76570}" destId="{70EB8BB2-0CE0-4691-BA2E-B34FE574B04F}" srcOrd="3" destOrd="0" presId="urn:microsoft.com/office/officeart/2008/layout/LinedList"/>
    <dgm:cxn modelId="{E85D0F46-38E3-4814-A23C-615F7D2AD92B}" type="presParOf" srcId="{4A273A63-089E-4220-BA5B-4FAEF5B76570}" destId="{5DD5C7CA-3B63-4625-A4C4-827E91C3DDA9}" srcOrd="4" destOrd="0" presId="urn:microsoft.com/office/officeart/2008/layout/LinedList"/>
    <dgm:cxn modelId="{2BA7A151-A5BB-40E9-995B-26557DE1F402}" type="presParOf" srcId="{5DD5C7CA-3B63-4625-A4C4-827E91C3DDA9}" destId="{A2385D2A-CDC5-4398-8410-5759EDB4D074}" srcOrd="0" destOrd="0" presId="urn:microsoft.com/office/officeart/2008/layout/LinedList"/>
    <dgm:cxn modelId="{2CF1F116-4EFC-4DF0-A298-FED6A80C19F4}" type="presParOf" srcId="{5DD5C7CA-3B63-4625-A4C4-827E91C3DDA9}" destId="{41545351-5C1A-4784-82ED-DD84DFA060E9}" srcOrd="1" destOrd="0" presId="urn:microsoft.com/office/officeart/2008/layout/LinedList"/>
    <dgm:cxn modelId="{66FA242D-89FE-48A4-99E1-1E3DEFB55F24}" type="presParOf" srcId="{5DD5C7CA-3B63-4625-A4C4-827E91C3DDA9}" destId="{1F233B8B-D45B-4D90-ADDE-B56BF04F4DF6}" srcOrd="2" destOrd="0" presId="urn:microsoft.com/office/officeart/2008/layout/LinedList"/>
    <dgm:cxn modelId="{978A82A3-E128-47AA-A908-6EF3952B515B}" type="presParOf" srcId="{1F233B8B-D45B-4D90-ADDE-B56BF04F4DF6}" destId="{3481C42B-0B33-41EF-AA3B-69858B87BF18}" srcOrd="0" destOrd="0" presId="urn:microsoft.com/office/officeart/2008/layout/LinedList"/>
    <dgm:cxn modelId="{957CF3FD-ADC4-447C-B36B-EE540782C149}" type="presParOf" srcId="{3481C42B-0B33-41EF-AA3B-69858B87BF18}" destId="{058D2E24-D96B-49BC-BCA3-DC3F8EC1B47F}" srcOrd="0" destOrd="0" presId="urn:microsoft.com/office/officeart/2008/layout/LinedList"/>
    <dgm:cxn modelId="{5E0887B8-C54C-42A6-9F12-4FA0B15D7185}" type="presParOf" srcId="{3481C42B-0B33-41EF-AA3B-69858B87BF18}" destId="{5C64A060-2AB4-4A5F-ACA5-764BFA2BC25D}" srcOrd="1" destOrd="0" presId="urn:microsoft.com/office/officeart/2008/layout/LinedList"/>
    <dgm:cxn modelId="{3549BDCA-6363-4E03-8F22-C564B7783EB6}" type="presParOf" srcId="{3481C42B-0B33-41EF-AA3B-69858B87BF18}" destId="{0B326AAD-019F-42D0-A0EE-9CEC50E8E9A3}" srcOrd="2" destOrd="0" presId="urn:microsoft.com/office/officeart/2008/layout/LinedList"/>
    <dgm:cxn modelId="{F308971F-36B6-4E00-87F4-A27ABC2E80E3}" type="presParOf" srcId="{1F233B8B-D45B-4D90-ADDE-B56BF04F4DF6}" destId="{24C970A2-0631-4628-AC04-4946EEF5630C}" srcOrd="1" destOrd="0" presId="urn:microsoft.com/office/officeart/2008/layout/LinedList"/>
    <dgm:cxn modelId="{072F493C-C7F2-44D8-86E4-2F22D029B04B}" type="presParOf" srcId="{1F233B8B-D45B-4D90-ADDE-B56BF04F4DF6}" destId="{D7022D42-8AE2-443B-BA2C-4CC5300D76BF}" srcOrd="2" destOrd="0" presId="urn:microsoft.com/office/officeart/2008/layout/LinedList"/>
    <dgm:cxn modelId="{70068910-9C6E-4631-A902-43B7FA1F2EFA}" type="presParOf" srcId="{D7022D42-8AE2-443B-BA2C-4CC5300D76BF}" destId="{7930AF35-DB4A-48A8-A8E6-43C7A60B8945}" srcOrd="0" destOrd="0" presId="urn:microsoft.com/office/officeart/2008/layout/LinedList"/>
    <dgm:cxn modelId="{0BC2D6DA-D370-473A-B1B3-0918BFB10A50}" type="presParOf" srcId="{D7022D42-8AE2-443B-BA2C-4CC5300D76BF}" destId="{6209B482-69B9-4BF7-AF2B-8A3BDA3ED4CC}" srcOrd="1" destOrd="0" presId="urn:microsoft.com/office/officeart/2008/layout/LinedList"/>
    <dgm:cxn modelId="{8C8B607E-78EA-4B86-BA42-1CF4EAD38C14}" type="presParOf" srcId="{D7022D42-8AE2-443B-BA2C-4CC5300D76BF}" destId="{7731233E-38DB-4FA6-9668-BF0985444407}" srcOrd="2" destOrd="0" presId="urn:microsoft.com/office/officeart/2008/layout/LinedList"/>
    <dgm:cxn modelId="{3C64A924-E68D-4D01-A2C6-AD09B31DDBA7}" type="presParOf" srcId="{1F233B8B-D45B-4D90-ADDE-B56BF04F4DF6}" destId="{702D3E57-B4EE-44FA-AA4F-277C5EB1D7D6}" srcOrd="3" destOrd="0" presId="urn:microsoft.com/office/officeart/2008/layout/LinedList"/>
    <dgm:cxn modelId="{5EC30661-C748-4B46-8927-9CC94B8D3362}" type="presParOf" srcId="{1F233B8B-D45B-4D90-ADDE-B56BF04F4DF6}" destId="{E316AD7E-AEBC-48A5-B055-DF54E80C438C}" srcOrd="4" destOrd="0" presId="urn:microsoft.com/office/officeart/2008/layout/LinedList"/>
    <dgm:cxn modelId="{B8E72FB3-7D35-4701-8BA0-3FD3BC08F3E1}" type="presParOf" srcId="{E316AD7E-AEBC-48A5-B055-DF54E80C438C}" destId="{222A59B7-68BF-4AAC-85E2-830DFA1CBAD8}" srcOrd="0" destOrd="0" presId="urn:microsoft.com/office/officeart/2008/layout/LinedList"/>
    <dgm:cxn modelId="{5890F238-E47A-40D4-B524-D681635C8EAA}" type="presParOf" srcId="{E316AD7E-AEBC-48A5-B055-DF54E80C438C}" destId="{EF20BB18-863E-4296-8678-7364B8384FC9}" srcOrd="1" destOrd="0" presId="urn:microsoft.com/office/officeart/2008/layout/LinedList"/>
    <dgm:cxn modelId="{1991E00F-39D3-4837-8022-9FAA348E22C3}" type="presParOf" srcId="{E316AD7E-AEBC-48A5-B055-DF54E80C438C}" destId="{DAFDA218-AC00-4641-9FAB-52B35E83B488}" srcOrd="2" destOrd="0" presId="urn:microsoft.com/office/officeart/2008/layout/LinedList"/>
    <dgm:cxn modelId="{539E44A0-C53A-4E26-9AA1-323A54CF396D}" type="presParOf" srcId="{4A273A63-089E-4220-BA5B-4FAEF5B76570}" destId="{EB118E12-5ADA-459B-91FF-C8C6D4D5032E}" srcOrd="5" destOrd="0" presId="urn:microsoft.com/office/officeart/2008/layout/LinedList"/>
    <dgm:cxn modelId="{08B89664-A7AF-4620-A23B-7988FC9ECAAD}" type="presParOf" srcId="{4A273A63-089E-4220-BA5B-4FAEF5B76570}" destId="{B78D9DA3-1215-413F-B4C2-2C1814720BF3}" srcOrd="6" destOrd="0" presId="urn:microsoft.com/office/officeart/2008/layout/LinedList"/>
    <dgm:cxn modelId="{3A87D85E-1045-4662-AA18-5E82DD010640}" type="presParOf" srcId="{B5C8F8B1-4C2B-4D8F-B957-94D682DEDFCA}" destId="{E57D8C1D-11CB-40E9-BB2C-4968EAA8E117}" srcOrd="4" destOrd="0" presId="urn:microsoft.com/office/officeart/2008/layout/LinedList"/>
    <dgm:cxn modelId="{4CA66391-BB23-44ED-B539-3479818FD503}" type="presParOf" srcId="{B5C8F8B1-4C2B-4D8F-B957-94D682DEDFCA}" destId="{42E68C1F-9744-4B59-B4BA-C2E0F795D7DC}" srcOrd="5" destOrd="0" presId="urn:microsoft.com/office/officeart/2008/layout/LinedList"/>
    <dgm:cxn modelId="{06F993A1-21FB-463D-A82B-EEA3B835CD42}" type="presParOf" srcId="{42E68C1F-9744-4B59-B4BA-C2E0F795D7DC}" destId="{787FF2A4-C97E-4CE5-BCBA-DBFCF0242E3E}" srcOrd="0" destOrd="0" presId="urn:microsoft.com/office/officeart/2008/layout/LinedList"/>
    <dgm:cxn modelId="{CB6F8310-5759-4451-89F5-349DA09E5EC4}" type="presParOf" srcId="{42E68C1F-9744-4B59-B4BA-C2E0F795D7DC}" destId="{FBE51A46-BF1C-4E35-B9CF-62963082C964}" srcOrd="1" destOrd="0" presId="urn:microsoft.com/office/officeart/2008/layout/LinedList"/>
    <dgm:cxn modelId="{67B3A7C7-4899-4332-B4FE-67BF9F7E9A10}" type="presParOf" srcId="{FBE51A46-BF1C-4E35-B9CF-62963082C964}" destId="{DDBA1B3D-FB4A-403E-8F4F-1CF546912AFD}" srcOrd="0" destOrd="0" presId="urn:microsoft.com/office/officeart/2008/layout/LinedList"/>
    <dgm:cxn modelId="{96C22EB1-942E-4B0C-BF02-0390149FBD53}" type="presParOf" srcId="{FBE51A46-BF1C-4E35-B9CF-62963082C964}" destId="{2C05F2C6-938E-45DA-8C2F-638EE76A24A1}" srcOrd="1" destOrd="0" presId="urn:microsoft.com/office/officeart/2008/layout/LinedList"/>
    <dgm:cxn modelId="{B18ECCFD-B465-486B-81A2-6A15BDEE5148}" type="presParOf" srcId="{2C05F2C6-938E-45DA-8C2F-638EE76A24A1}" destId="{AE07F8E2-4B75-43A6-9D94-BAED253C3734}" srcOrd="0" destOrd="0" presId="urn:microsoft.com/office/officeart/2008/layout/LinedList"/>
    <dgm:cxn modelId="{88096A9A-0DF4-41C9-9F31-884C4E975C05}" type="presParOf" srcId="{2C05F2C6-938E-45DA-8C2F-638EE76A24A1}" destId="{F2D5B368-6BAF-4BD5-AF39-5AF6CFE833AF}" srcOrd="1" destOrd="0" presId="urn:microsoft.com/office/officeart/2008/layout/LinedList"/>
    <dgm:cxn modelId="{EE3C76D3-F4CF-45E8-AF11-F27D4D412068}" type="presParOf" srcId="{2C05F2C6-938E-45DA-8C2F-638EE76A24A1}" destId="{2A0D8293-71A6-478A-A06F-63721A348592}" srcOrd="2" destOrd="0" presId="urn:microsoft.com/office/officeart/2008/layout/LinedList"/>
    <dgm:cxn modelId="{F2574A3C-63A6-4226-8371-900CF21418F1}" type="presParOf" srcId="{FBE51A46-BF1C-4E35-B9CF-62963082C964}" destId="{53AA5664-BAB2-4909-8329-D6C8A52C45D4}" srcOrd="2" destOrd="0" presId="urn:microsoft.com/office/officeart/2008/layout/LinedList"/>
    <dgm:cxn modelId="{C62E90CD-FE8B-422D-AA94-D79BCFD8B1A3}" type="presParOf" srcId="{FBE51A46-BF1C-4E35-B9CF-62963082C964}" destId="{958EDD37-8BC2-4FC2-8C84-F6A0F12C12C9}" srcOrd="3" destOrd="0" presId="urn:microsoft.com/office/officeart/2008/layout/LinedList"/>
    <dgm:cxn modelId="{8D6EC316-4EBE-4129-9809-07F93EDECE75}" type="presParOf" srcId="{FBE51A46-BF1C-4E35-B9CF-62963082C964}" destId="{E4D2D902-2445-4012-82E6-DC25C2A7FC99}" srcOrd="4" destOrd="0" presId="urn:microsoft.com/office/officeart/2008/layout/LinedList"/>
    <dgm:cxn modelId="{B0A14F08-9F6D-43B3-A393-7ABBFA6D2E5C}" type="presParOf" srcId="{E4D2D902-2445-4012-82E6-DC25C2A7FC99}" destId="{007FB5E3-4915-4E9E-926B-F26FCF52B22B}" srcOrd="0" destOrd="0" presId="urn:microsoft.com/office/officeart/2008/layout/LinedList"/>
    <dgm:cxn modelId="{7F04A51B-EE06-4C24-ACA2-E18E6447BCF9}" type="presParOf" srcId="{E4D2D902-2445-4012-82E6-DC25C2A7FC99}" destId="{9478E733-044D-49E7-BF16-204FA3C39ED3}" srcOrd="1" destOrd="0" presId="urn:microsoft.com/office/officeart/2008/layout/LinedList"/>
    <dgm:cxn modelId="{F185CFD8-27D7-4EC6-AAFC-28FFE8AA4786}" type="presParOf" srcId="{E4D2D902-2445-4012-82E6-DC25C2A7FC99}" destId="{07610D11-276A-4E87-A91F-E43952924713}" srcOrd="2" destOrd="0" presId="urn:microsoft.com/office/officeart/2008/layout/LinedList"/>
    <dgm:cxn modelId="{89652109-375C-4C10-A19C-4C0F7116870E}" type="presParOf" srcId="{FBE51A46-BF1C-4E35-B9CF-62963082C964}" destId="{94DF6952-4D9F-453C-86EC-7088E4AD1F7B}" srcOrd="5" destOrd="0" presId="urn:microsoft.com/office/officeart/2008/layout/LinedList"/>
    <dgm:cxn modelId="{0C72F5F6-AD33-47B8-B560-F7AAAE9B6B15}" type="presParOf" srcId="{FBE51A46-BF1C-4E35-B9CF-62963082C964}" destId="{EED6F0A5-341B-477F-AC08-8520E6529BCA}" srcOrd="6" destOrd="0" presId="urn:microsoft.com/office/officeart/2008/layout/LinedList"/>
    <dgm:cxn modelId="{08910CD8-6629-4D6C-A90A-CC7E0577C379}" type="presParOf" srcId="{FBE51A46-BF1C-4E35-B9CF-62963082C964}" destId="{427E6744-8AB0-4922-8D68-59E40BE58149}" srcOrd="7" destOrd="0" presId="urn:microsoft.com/office/officeart/2008/layout/LinedList"/>
    <dgm:cxn modelId="{ED8FB9C6-683B-4992-B0E2-2B5F25230FF4}" type="presParOf" srcId="{427E6744-8AB0-4922-8D68-59E40BE58149}" destId="{5770A784-EFAF-4402-8055-B4B5C05F3104}" srcOrd="0" destOrd="0" presId="urn:microsoft.com/office/officeart/2008/layout/LinedList"/>
    <dgm:cxn modelId="{850754C3-4357-488F-8DBC-3532D4812AB3}" type="presParOf" srcId="{427E6744-8AB0-4922-8D68-59E40BE58149}" destId="{844B2329-A13B-4756-B33C-C4CBFACBFDE5}" srcOrd="1" destOrd="0" presId="urn:microsoft.com/office/officeart/2008/layout/LinedList"/>
    <dgm:cxn modelId="{A8AA4AA2-E7E5-429D-8FF1-7B31249E926A}" type="presParOf" srcId="{427E6744-8AB0-4922-8D68-59E40BE58149}" destId="{CBC005F3-21B7-4976-8715-2B4EFE61F20E}" srcOrd="2" destOrd="0" presId="urn:microsoft.com/office/officeart/2008/layout/LinedList"/>
    <dgm:cxn modelId="{AF83F35F-D3B3-4B2A-ABB5-3C2B9A3E4C14}" type="presParOf" srcId="{FBE51A46-BF1C-4E35-B9CF-62963082C964}" destId="{270FC0C4-2ADC-4230-926B-6DB0D8063CB8}" srcOrd="8" destOrd="0" presId="urn:microsoft.com/office/officeart/2008/layout/LinedList"/>
    <dgm:cxn modelId="{C9B0EF7E-7D95-4B07-82BA-56C3E6F87446}" type="presParOf" srcId="{FBE51A46-BF1C-4E35-B9CF-62963082C964}" destId="{AE7953C0-9906-41B9-BF28-3AB2410CA667}" srcOrd="9" destOrd="0" presId="urn:microsoft.com/office/officeart/2008/layout/LinedList"/>
    <dgm:cxn modelId="{F92B80B3-F247-4B78-909D-761B4917596A}" type="presParOf" srcId="{B5C8F8B1-4C2B-4D8F-B957-94D682DEDFCA}" destId="{619FA5B7-CF92-4FA1-8A28-F22825CEF9DA}" srcOrd="6" destOrd="0" presId="urn:microsoft.com/office/officeart/2008/layout/LinedList"/>
    <dgm:cxn modelId="{B13CBF97-1EA4-466B-B8F2-2A00D6081AB8}" type="presParOf" srcId="{B5C8F8B1-4C2B-4D8F-B957-94D682DEDFCA}" destId="{0C003005-CABE-42F1-A4AC-B95684651E01}" srcOrd="7" destOrd="0" presId="urn:microsoft.com/office/officeart/2008/layout/LinedList"/>
    <dgm:cxn modelId="{3DB3E6D6-388B-4DE1-88E9-E6BBC9CDCA2E}" type="presParOf" srcId="{0C003005-CABE-42F1-A4AC-B95684651E01}" destId="{C042BD7C-9095-4860-A843-5FBAF2E7BAC1}" srcOrd="0" destOrd="0" presId="urn:microsoft.com/office/officeart/2008/layout/LinedList"/>
    <dgm:cxn modelId="{046D8F97-A09E-439D-8CEB-3F3F6EBDB522}" type="presParOf" srcId="{0C003005-CABE-42F1-A4AC-B95684651E01}" destId="{3A59C3AC-63E2-4DF4-95C3-CC79AC491176}" srcOrd="1" destOrd="0" presId="urn:microsoft.com/office/officeart/2008/layout/LinedList"/>
    <dgm:cxn modelId="{79ABBEE6-857B-47F6-AE27-1FCD37D95753}" type="presParOf" srcId="{3A59C3AC-63E2-4DF4-95C3-CC79AC491176}" destId="{DAA33FCE-168F-4B29-A536-ABEEC91441DC}" srcOrd="0" destOrd="0" presId="urn:microsoft.com/office/officeart/2008/layout/LinedList"/>
    <dgm:cxn modelId="{36E03070-2FBE-4EE2-A25C-C9DCB3A58354}" type="presParOf" srcId="{3A59C3AC-63E2-4DF4-95C3-CC79AC491176}" destId="{B9D01B08-5FD8-40BF-98A1-ACEB1F1FB0D6}" srcOrd="1" destOrd="0" presId="urn:microsoft.com/office/officeart/2008/layout/LinedList"/>
    <dgm:cxn modelId="{3E085E78-6881-4F0C-A715-40FAF0F1AF78}" type="presParOf" srcId="{B9D01B08-5FD8-40BF-98A1-ACEB1F1FB0D6}" destId="{E7D6D4BB-125A-4F55-BE6A-BC80AEDE2497}" srcOrd="0" destOrd="0" presId="urn:microsoft.com/office/officeart/2008/layout/LinedList"/>
    <dgm:cxn modelId="{BDEE4D93-5E04-4CEB-AB29-4D251CBA98B7}" type="presParOf" srcId="{B9D01B08-5FD8-40BF-98A1-ACEB1F1FB0D6}" destId="{74C2E376-C426-4C8A-86EC-8644B146225E}" srcOrd="1" destOrd="0" presId="urn:microsoft.com/office/officeart/2008/layout/LinedList"/>
    <dgm:cxn modelId="{824A7881-1463-49BC-A560-26788BE2CE8F}" type="presParOf" srcId="{B9D01B08-5FD8-40BF-98A1-ACEB1F1FB0D6}" destId="{91E3FD01-CE4F-40F4-ADAF-676564EC8946}" srcOrd="2" destOrd="0" presId="urn:microsoft.com/office/officeart/2008/layout/LinedList"/>
    <dgm:cxn modelId="{44EA34F6-E0E8-4011-A22B-109B15E5DA43}" type="presParOf" srcId="{3A59C3AC-63E2-4DF4-95C3-CC79AC491176}" destId="{171A1DFF-675C-4A8A-880C-C452DB461C4A}" srcOrd="2" destOrd="0" presId="urn:microsoft.com/office/officeart/2008/layout/LinedList"/>
    <dgm:cxn modelId="{E71C71B2-0120-4553-A641-73B2A994C064}" type="presParOf" srcId="{3A59C3AC-63E2-4DF4-95C3-CC79AC491176}" destId="{41C97BFF-66D8-4F19-9785-7E2605488346}" srcOrd="3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9AC3E4EA-3F4D-4F28-B9D4-D2645A232640}" type="doc">
      <dgm:prSet loTypeId="urn:microsoft.com/office/officeart/2008/layout/LinedList" loCatId="list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pl-PL"/>
        </a:p>
      </dgm:t>
    </dgm:pt>
    <dgm:pt modelId="{EDC0CE67-24F7-468D-AFBA-5F8E14B9E4D5}">
      <dgm:prSet custT="1"/>
      <dgm:spPr/>
      <dgm:t>
        <a:bodyPr/>
        <a:lstStyle/>
        <a:p>
          <a:r>
            <a:rPr lang="pl-PL" sz="1400" b="1" dirty="0"/>
            <a:t>Główne założenia</a:t>
          </a:r>
        </a:p>
      </dgm:t>
    </dgm:pt>
    <dgm:pt modelId="{E2F8FC0A-95A1-469D-B148-719D76CDF644}" type="parTrans" cxnId="{DF198CFC-BBD0-4D52-A84D-82C20C14953A}">
      <dgm:prSet/>
      <dgm:spPr/>
      <dgm:t>
        <a:bodyPr/>
        <a:lstStyle/>
        <a:p>
          <a:endParaRPr lang="pl-PL" sz="3600" b="1"/>
        </a:p>
      </dgm:t>
    </dgm:pt>
    <dgm:pt modelId="{4A286221-1A4B-4670-846B-7E1A4C71FA9B}" type="sibTrans" cxnId="{DF198CFC-BBD0-4D52-A84D-82C20C14953A}">
      <dgm:prSet/>
      <dgm:spPr/>
      <dgm:t>
        <a:bodyPr/>
        <a:lstStyle/>
        <a:p>
          <a:endParaRPr lang="pl-PL" sz="3600" b="1"/>
        </a:p>
      </dgm:t>
    </dgm:pt>
    <dgm:pt modelId="{428C84AA-D6F3-4E7E-ABD3-B97B07695BCA}">
      <dgm:prSet custT="1"/>
      <dgm:spPr/>
      <dgm:t>
        <a:bodyPr/>
        <a:lstStyle/>
        <a:p>
          <a:r>
            <a:rPr lang="pl-PL" sz="1100" b="1" dirty="0"/>
            <a:t>Oparcie podziału środków JST na aktualnych i mierzalnych danych statystycznych oraz ekonomicznych.</a:t>
          </a:r>
        </a:p>
      </dgm:t>
    </dgm:pt>
    <dgm:pt modelId="{561A57D1-92D7-4AED-9408-E3516BABA052}" type="parTrans" cxnId="{F19277E7-8B1D-4BA5-BBB9-54C5C41FF8DF}">
      <dgm:prSet/>
      <dgm:spPr/>
      <dgm:t>
        <a:bodyPr/>
        <a:lstStyle/>
        <a:p>
          <a:endParaRPr lang="pl-PL" sz="3600" b="1"/>
        </a:p>
      </dgm:t>
    </dgm:pt>
    <dgm:pt modelId="{A123C8EB-2DD4-4E4A-B456-42BBAD156A78}" type="sibTrans" cxnId="{F19277E7-8B1D-4BA5-BBB9-54C5C41FF8DF}">
      <dgm:prSet/>
      <dgm:spPr/>
      <dgm:t>
        <a:bodyPr/>
        <a:lstStyle/>
        <a:p>
          <a:endParaRPr lang="pl-PL" sz="3600" b="1"/>
        </a:p>
      </dgm:t>
    </dgm:pt>
    <dgm:pt modelId="{BF57EAA0-9D6B-4A8F-9137-02A476DB9566}">
      <dgm:prSet custT="1"/>
      <dgm:spPr/>
      <dgm:t>
        <a:bodyPr/>
        <a:lstStyle/>
        <a:p>
          <a:r>
            <a:rPr lang="pl-PL" sz="1100" b="1" dirty="0"/>
            <a:t>Ograniczenie uznaniowości w podziale środków publicznych.</a:t>
          </a:r>
        </a:p>
      </dgm:t>
    </dgm:pt>
    <dgm:pt modelId="{1275BE3B-371F-47D9-BDEC-486F7BF680AD}" type="parTrans" cxnId="{2DF50DBF-8DCC-49F1-916F-0FC67CF69707}">
      <dgm:prSet/>
      <dgm:spPr/>
      <dgm:t>
        <a:bodyPr/>
        <a:lstStyle/>
        <a:p>
          <a:endParaRPr lang="pl-PL" sz="3600" b="1"/>
        </a:p>
      </dgm:t>
    </dgm:pt>
    <dgm:pt modelId="{37D3D1E6-BCCA-495D-A1A7-104BD0F4AA24}" type="sibTrans" cxnId="{2DF50DBF-8DCC-49F1-916F-0FC67CF69707}">
      <dgm:prSet/>
      <dgm:spPr/>
      <dgm:t>
        <a:bodyPr/>
        <a:lstStyle/>
        <a:p>
          <a:endParaRPr lang="pl-PL" sz="3600" b="1"/>
        </a:p>
      </dgm:t>
    </dgm:pt>
    <dgm:pt modelId="{09FDB999-AA27-4ABA-B8BE-5490BDC95902}">
      <dgm:prSet custT="1"/>
      <dgm:spPr/>
      <dgm:t>
        <a:bodyPr/>
        <a:lstStyle/>
        <a:p>
          <a:r>
            <a:rPr lang="pl-PL" sz="1400" b="1" dirty="0"/>
            <a:t>Najważniejsze rozwiązania</a:t>
          </a:r>
        </a:p>
      </dgm:t>
    </dgm:pt>
    <dgm:pt modelId="{6F740D81-5128-4526-AD4B-D9732D29524E}" type="parTrans" cxnId="{E0DD1020-9C03-4F6F-98F0-7D4E3B2A7398}">
      <dgm:prSet/>
      <dgm:spPr/>
      <dgm:t>
        <a:bodyPr/>
        <a:lstStyle/>
        <a:p>
          <a:endParaRPr lang="pl-PL" sz="3600" b="1"/>
        </a:p>
      </dgm:t>
    </dgm:pt>
    <dgm:pt modelId="{F0741897-48FC-4E61-9B58-68532C1C7AB8}" type="sibTrans" cxnId="{E0DD1020-9C03-4F6F-98F0-7D4E3B2A7398}">
      <dgm:prSet/>
      <dgm:spPr/>
      <dgm:t>
        <a:bodyPr/>
        <a:lstStyle/>
        <a:p>
          <a:endParaRPr lang="pl-PL" sz="3600" b="1"/>
        </a:p>
      </dgm:t>
    </dgm:pt>
    <dgm:pt modelId="{7E5A9597-1F25-4517-B9AD-08301796CF10}">
      <dgm:prSet custT="1"/>
      <dgm:spPr/>
      <dgm:t>
        <a:bodyPr/>
        <a:lstStyle/>
        <a:p>
          <a:r>
            <a:rPr lang="pl-PL" sz="1100" b="1"/>
            <a:t>Dochody PIT i CIT ustalane na podstawie aktualnych danych podatkowych.</a:t>
          </a:r>
        </a:p>
      </dgm:t>
    </dgm:pt>
    <dgm:pt modelId="{C6CB483B-8C39-4422-B2EE-FBCF65104CFF}" type="parTrans" cxnId="{962C0DD9-082E-43CB-8971-5BE8E89157A4}">
      <dgm:prSet/>
      <dgm:spPr/>
      <dgm:t>
        <a:bodyPr/>
        <a:lstStyle/>
        <a:p>
          <a:endParaRPr lang="pl-PL" sz="3600" b="1"/>
        </a:p>
      </dgm:t>
    </dgm:pt>
    <dgm:pt modelId="{568CC57C-6AF2-4259-A551-A2639B997CE3}" type="sibTrans" cxnId="{962C0DD9-082E-43CB-8971-5BE8E89157A4}">
      <dgm:prSet/>
      <dgm:spPr/>
      <dgm:t>
        <a:bodyPr/>
        <a:lstStyle/>
        <a:p>
          <a:endParaRPr lang="pl-PL" sz="3600" b="1"/>
        </a:p>
      </dgm:t>
    </dgm:pt>
    <dgm:pt modelId="{F62148D8-2051-4508-811B-28962BE59861}">
      <dgm:prSet custT="1"/>
      <dgm:spPr/>
      <dgm:t>
        <a:bodyPr/>
        <a:lstStyle/>
        <a:p>
          <a:r>
            <a:rPr lang="pl-PL" sz="1100" b="1"/>
            <a:t>Wprowadzenie mechanizmów waloryzacji:</a:t>
          </a:r>
        </a:p>
      </dgm:t>
    </dgm:pt>
    <dgm:pt modelId="{8C88391D-682A-4720-83FC-750CF1EFA8A1}" type="parTrans" cxnId="{9CA014AA-B3CA-4028-B700-9FAAB64AE65D}">
      <dgm:prSet/>
      <dgm:spPr/>
      <dgm:t>
        <a:bodyPr/>
        <a:lstStyle/>
        <a:p>
          <a:endParaRPr lang="pl-PL" sz="3600" b="1"/>
        </a:p>
      </dgm:t>
    </dgm:pt>
    <dgm:pt modelId="{0AF06189-2302-4FD5-9A20-C024CD2DBD16}" type="sibTrans" cxnId="{9CA014AA-B3CA-4028-B700-9FAAB64AE65D}">
      <dgm:prSet/>
      <dgm:spPr/>
      <dgm:t>
        <a:bodyPr/>
        <a:lstStyle/>
        <a:p>
          <a:endParaRPr lang="pl-PL" sz="3600" b="1"/>
        </a:p>
      </dgm:t>
    </dgm:pt>
    <dgm:pt modelId="{7D0FA7B1-71A6-4457-BD46-23A6B1CCFD52}">
      <dgm:prSet custT="1"/>
      <dgm:spPr/>
      <dgm:t>
        <a:bodyPr/>
        <a:lstStyle/>
        <a:p>
          <a:r>
            <a:rPr lang="pl-PL" sz="1100" b="1" dirty="0"/>
            <a:t>- PIT – wzrost wynagrodzeń i zatrudnienia,</a:t>
          </a:r>
        </a:p>
      </dgm:t>
    </dgm:pt>
    <dgm:pt modelId="{38BFFA1B-984D-41B3-93B3-B4E46D0BEA43}" type="parTrans" cxnId="{60326C81-D10F-4188-8602-8A73551875D6}">
      <dgm:prSet/>
      <dgm:spPr/>
      <dgm:t>
        <a:bodyPr/>
        <a:lstStyle/>
        <a:p>
          <a:endParaRPr lang="pl-PL" sz="3600" b="1"/>
        </a:p>
      </dgm:t>
    </dgm:pt>
    <dgm:pt modelId="{87AC99F3-B16A-4B56-986C-58D107C922B8}" type="sibTrans" cxnId="{60326C81-D10F-4188-8602-8A73551875D6}">
      <dgm:prSet/>
      <dgm:spPr/>
      <dgm:t>
        <a:bodyPr/>
        <a:lstStyle/>
        <a:p>
          <a:endParaRPr lang="pl-PL" sz="3600" b="1"/>
        </a:p>
      </dgm:t>
    </dgm:pt>
    <dgm:pt modelId="{A74DED1E-7AA6-49C8-B699-C30C79F41A42}">
      <dgm:prSet custT="1"/>
      <dgm:spPr/>
      <dgm:t>
        <a:bodyPr/>
        <a:lstStyle/>
        <a:p>
          <a:r>
            <a:rPr lang="pl-PL" sz="1100" b="1" dirty="0"/>
            <a:t>- CIT – dynamika nominalnego PKB.</a:t>
          </a:r>
        </a:p>
      </dgm:t>
    </dgm:pt>
    <dgm:pt modelId="{CAA98496-B89D-4D61-AF44-E0B597DC04DD}" type="parTrans" cxnId="{2806901C-1167-4FF7-B0A4-56E83F8F7324}">
      <dgm:prSet/>
      <dgm:spPr/>
      <dgm:t>
        <a:bodyPr/>
        <a:lstStyle/>
        <a:p>
          <a:endParaRPr lang="pl-PL" sz="3600" b="1"/>
        </a:p>
      </dgm:t>
    </dgm:pt>
    <dgm:pt modelId="{BB7BD697-2832-4AF1-BBBD-F10FE5CF3089}" type="sibTrans" cxnId="{2806901C-1167-4FF7-B0A4-56E83F8F7324}">
      <dgm:prSet/>
      <dgm:spPr/>
      <dgm:t>
        <a:bodyPr/>
        <a:lstStyle/>
        <a:p>
          <a:endParaRPr lang="pl-PL" sz="3600" b="1"/>
        </a:p>
      </dgm:t>
    </dgm:pt>
    <dgm:pt modelId="{985F2794-1F43-4ECD-ABDD-B8360B70BE6D}">
      <dgm:prSet custT="1"/>
      <dgm:spPr/>
      <dgm:t>
        <a:bodyPr/>
        <a:lstStyle/>
        <a:p>
          <a:r>
            <a:rPr lang="pl-PL" sz="1100" b="1"/>
            <a:t>Wykorzystanie danych GUS przy ustalaniu potrzeb finansowych JST.</a:t>
          </a:r>
        </a:p>
      </dgm:t>
    </dgm:pt>
    <dgm:pt modelId="{603C8E2F-9127-4FC6-BBB3-E680C3A194FA}" type="parTrans" cxnId="{E600638B-675F-446E-9BD2-851FF65ED5B0}">
      <dgm:prSet/>
      <dgm:spPr/>
      <dgm:t>
        <a:bodyPr/>
        <a:lstStyle/>
        <a:p>
          <a:endParaRPr lang="pl-PL" sz="3600" b="1"/>
        </a:p>
      </dgm:t>
    </dgm:pt>
    <dgm:pt modelId="{C7B5880E-24C0-43A3-84F4-001E40E4F5EB}" type="sibTrans" cxnId="{E600638B-675F-446E-9BD2-851FF65ED5B0}">
      <dgm:prSet/>
      <dgm:spPr/>
      <dgm:t>
        <a:bodyPr/>
        <a:lstStyle/>
        <a:p>
          <a:endParaRPr lang="pl-PL" sz="3600" b="1"/>
        </a:p>
      </dgm:t>
    </dgm:pt>
    <dgm:pt modelId="{FF3017E1-CF3A-48EC-B531-0943286C34B7}">
      <dgm:prSet custT="1"/>
      <dgm:spPr/>
      <dgm:t>
        <a:bodyPr/>
        <a:lstStyle/>
        <a:p>
          <a:r>
            <a:rPr lang="pl-PL" sz="1400" b="1" dirty="0"/>
            <a:t>Efekty</a:t>
          </a:r>
          <a:endParaRPr lang="pl-PL" sz="1800" b="1" dirty="0"/>
        </a:p>
      </dgm:t>
    </dgm:pt>
    <dgm:pt modelId="{C801D48E-A8DD-4A90-A207-86C91FE89F53}" type="parTrans" cxnId="{7940C01D-7192-4501-A0B9-086891D3DE98}">
      <dgm:prSet/>
      <dgm:spPr/>
      <dgm:t>
        <a:bodyPr/>
        <a:lstStyle/>
        <a:p>
          <a:endParaRPr lang="pl-PL" sz="3600" b="1"/>
        </a:p>
      </dgm:t>
    </dgm:pt>
    <dgm:pt modelId="{DA7B1ADF-3A5D-44AB-A596-C14B3E207C59}" type="sibTrans" cxnId="{7940C01D-7192-4501-A0B9-086891D3DE98}">
      <dgm:prSet/>
      <dgm:spPr/>
      <dgm:t>
        <a:bodyPr/>
        <a:lstStyle/>
        <a:p>
          <a:endParaRPr lang="pl-PL" sz="3600" b="1"/>
        </a:p>
      </dgm:t>
    </dgm:pt>
    <dgm:pt modelId="{A858D185-DFB8-45C6-9E1A-336C937758F4}">
      <dgm:prSet custT="1"/>
      <dgm:spPr/>
      <dgm:t>
        <a:bodyPr/>
        <a:lstStyle/>
        <a:p>
          <a:r>
            <a:rPr lang="pl-PL" sz="1100" b="1" dirty="0"/>
            <a:t>Silniejsze powiązanie dochodów JST z rzeczywistą sytuacją gospodarczą.</a:t>
          </a:r>
        </a:p>
      </dgm:t>
    </dgm:pt>
    <dgm:pt modelId="{6CBCD6B1-8D00-4808-ABD3-AA5D70CA0A0D}" type="parTrans" cxnId="{B0FC260B-98EB-45D7-B6AD-86715C6A8809}">
      <dgm:prSet/>
      <dgm:spPr/>
      <dgm:t>
        <a:bodyPr/>
        <a:lstStyle/>
        <a:p>
          <a:endParaRPr lang="pl-PL" sz="3600" b="1"/>
        </a:p>
      </dgm:t>
    </dgm:pt>
    <dgm:pt modelId="{285B3D1C-0220-4376-ACD4-E6CE29EF2D91}" type="sibTrans" cxnId="{B0FC260B-98EB-45D7-B6AD-86715C6A8809}">
      <dgm:prSet/>
      <dgm:spPr/>
      <dgm:t>
        <a:bodyPr/>
        <a:lstStyle/>
        <a:p>
          <a:endParaRPr lang="pl-PL" sz="3600" b="1"/>
        </a:p>
      </dgm:t>
    </dgm:pt>
    <dgm:pt modelId="{BE3CDB3F-8F4E-4F85-9860-63B2D92832A2}">
      <dgm:prSet custT="1"/>
      <dgm:spPr/>
      <dgm:t>
        <a:bodyPr/>
        <a:lstStyle/>
        <a:p>
          <a:r>
            <a:rPr lang="pl-PL" sz="1100" b="1"/>
            <a:t>Coroczna aktualizacja danych zwiększająca aktualność systemu.</a:t>
          </a:r>
        </a:p>
      </dgm:t>
    </dgm:pt>
    <dgm:pt modelId="{94C8E606-E300-4B74-83EA-148D13143D2A}" type="parTrans" cxnId="{994DB746-0F73-42B8-A7A3-E6F9FBFA291E}">
      <dgm:prSet/>
      <dgm:spPr/>
      <dgm:t>
        <a:bodyPr/>
        <a:lstStyle/>
        <a:p>
          <a:endParaRPr lang="pl-PL" sz="3600" b="1"/>
        </a:p>
      </dgm:t>
    </dgm:pt>
    <dgm:pt modelId="{4DB8FBB3-FEE5-4B91-8558-6C6DCFA5479C}" type="sibTrans" cxnId="{994DB746-0F73-42B8-A7A3-E6F9FBFA291E}">
      <dgm:prSet/>
      <dgm:spPr/>
      <dgm:t>
        <a:bodyPr/>
        <a:lstStyle/>
        <a:p>
          <a:endParaRPr lang="pl-PL" sz="3600" b="1"/>
        </a:p>
      </dgm:t>
    </dgm:pt>
    <dgm:pt modelId="{C6893FF6-9E0B-4F7E-B425-09D8070ACEB5}">
      <dgm:prSet custT="1"/>
      <dgm:spPr/>
      <dgm:t>
        <a:bodyPr/>
        <a:lstStyle/>
        <a:p>
          <a:r>
            <a:rPr lang="pl-PL" sz="1100" b="1"/>
            <a:t>Bardziej jednolite i transparentne zasady ustalania dochodów.</a:t>
          </a:r>
        </a:p>
      </dgm:t>
    </dgm:pt>
    <dgm:pt modelId="{A8CD6B63-CEAA-4BDD-B35B-83A888A7C99D}" type="parTrans" cxnId="{4D4CE5A8-C723-497E-A769-2515D75E9FCD}">
      <dgm:prSet/>
      <dgm:spPr/>
      <dgm:t>
        <a:bodyPr/>
        <a:lstStyle/>
        <a:p>
          <a:endParaRPr lang="pl-PL" sz="3600" b="1"/>
        </a:p>
      </dgm:t>
    </dgm:pt>
    <dgm:pt modelId="{B8C292D8-B563-490E-B57C-8E397008D004}" type="sibTrans" cxnId="{4D4CE5A8-C723-497E-A769-2515D75E9FCD}">
      <dgm:prSet/>
      <dgm:spPr/>
      <dgm:t>
        <a:bodyPr/>
        <a:lstStyle/>
        <a:p>
          <a:endParaRPr lang="pl-PL" sz="3600" b="1"/>
        </a:p>
      </dgm:t>
    </dgm:pt>
    <dgm:pt modelId="{FF9348A9-CACC-4D9C-89E6-83C9332A87CF}">
      <dgm:prSet custT="1"/>
      <dgm:spPr/>
      <dgm:t>
        <a:bodyPr/>
        <a:lstStyle/>
        <a:p>
          <a:r>
            <a:rPr lang="pl-PL" sz="1400" b="1" dirty="0"/>
            <a:t>Wyzwania</a:t>
          </a:r>
          <a:endParaRPr lang="pl-PL" sz="1800" b="1" dirty="0"/>
        </a:p>
      </dgm:t>
    </dgm:pt>
    <dgm:pt modelId="{476D7BFE-FD98-4084-86DE-6DC6E58D9465}" type="parTrans" cxnId="{57941FA2-4609-49A9-884E-4D074141CDC0}">
      <dgm:prSet/>
      <dgm:spPr/>
      <dgm:t>
        <a:bodyPr/>
        <a:lstStyle/>
        <a:p>
          <a:endParaRPr lang="pl-PL" sz="3600" b="1"/>
        </a:p>
      </dgm:t>
    </dgm:pt>
    <dgm:pt modelId="{34E0E6DA-C183-4467-8C03-C18AD101B27F}" type="sibTrans" cxnId="{57941FA2-4609-49A9-884E-4D074141CDC0}">
      <dgm:prSet/>
      <dgm:spPr/>
      <dgm:t>
        <a:bodyPr/>
        <a:lstStyle/>
        <a:p>
          <a:endParaRPr lang="pl-PL" sz="3600" b="1"/>
        </a:p>
      </dgm:t>
    </dgm:pt>
    <dgm:pt modelId="{A8E41D84-089C-46E7-BC95-1B372A0B38A1}">
      <dgm:prSet custT="1"/>
      <dgm:spPr/>
      <dgm:t>
        <a:bodyPr/>
        <a:lstStyle/>
        <a:p>
          <a:r>
            <a:rPr lang="pl-PL" sz="1100" b="1"/>
            <a:t>Duża zmienność części danych statystycznych wpływająca na wysokość subwencji.</a:t>
          </a:r>
        </a:p>
      </dgm:t>
    </dgm:pt>
    <dgm:pt modelId="{6C3BF69A-6C57-4B5B-9D39-F70B451B8E8A}" type="parTrans" cxnId="{1AA0F596-33A9-472B-B0D1-443462A9B179}">
      <dgm:prSet/>
      <dgm:spPr/>
      <dgm:t>
        <a:bodyPr/>
        <a:lstStyle/>
        <a:p>
          <a:endParaRPr lang="pl-PL" sz="3600" b="1"/>
        </a:p>
      </dgm:t>
    </dgm:pt>
    <dgm:pt modelId="{A3FF8804-722F-4A89-A2DC-189C3B38E0EC}" type="sibTrans" cxnId="{1AA0F596-33A9-472B-B0D1-443462A9B179}">
      <dgm:prSet/>
      <dgm:spPr/>
      <dgm:t>
        <a:bodyPr/>
        <a:lstStyle/>
        <a:p>
          <a:endParaRPr lang="pl-PL" sz="3600" b="1"/>
        </a:p>
      </dgm:t>
    </dgm:pt>
    <dgm:pt modelId="{1DD195C8-363F-40EF-887A-7AE6289C4BCB}" type="pres">
      <dgm:prSet presAssocID="{9AC3E4EA-3F4D-4F28-B9D4-D2645A232640}" presName="vert0" presStyleCnt="0">
        <dgm:presLayoutVars>
          <dgm:dir/>
          <dgm:animOne val="branch"/>
          <dgm:animLvl val="lvl"/>
        </dgm:presLayoutVars>
      </dgm:prSet>
      <dgm:spPr/>
    </dgm:pt>
    <dgm:pt modelId="{88D06136-20CD-4CF9-A253-3A8DCE88899A}" type="pres">
      <dgm:prSet presAssocID="{EDC0CE67-24F7-468D-AFBA-5F8E14B9E4D5}" presName="thickLine" presStyleLbl="alignNode1" presStyleIdx="0" presStyleCnt="4"/>
      <dgm:spPr/>
    </dgm:pt>
    <dgm:pt modelId="{F3A38384-EC5C-46C1-A764-33C4F9DD29C0}" type="pres">
      <dgm:prSet presAssocID="{EDC0CE67-24F7-468D-AFBA-5F8E14B9E4D5}" presName="horz1" presStyleCnt="0"/>
      <dgm:spPr/>
    </dgm:pt>
    <dgm:pt modelId="{0D770302-6E30-439B-9E0F-57A616701083}" type="pres">
      <dgm:prSet presAssocID="{EDC0CE67-24F7-468D-AFBA-5F8E14B9E4D5}" presName="tx1" presStyleLbl="revTx" presStyleIdx="0" presStyleCnt="15"/>
      <dgm:spPr/>
    </dgm:pt>
    <dgm:pt modelId="{02B65B50-E1AE-4B80-A3BD-8539E3B43C63}" type="pres">
      <dgm:prSet presAssocID="{EDC0CE67-24F7-468D-AFBA-5F8E14B9E4D5}" presName="vert1" presStyleCnt="0"/>
      <dgm:spPr/>
    </dgm:pt>
    <dgm:pt modelId="{80061929-1F2E-4DD5-A593-3292C3AD5E7E}" type="pres">
      <dgm:prSet presAssocID="{428C84AA-D6F3-4E7E-ABD3-B97B07695BCA}" presName="vertSpace2a" presStyleCnt="0"/>
      <dgm:spPr/>
    </dgm:pt>
    <dgm:pt modelId="{6F403829-DCB4-4426-95A2-EA8098681560}" type="pres">
      <dgm:prSet presAssocID="{428C84AA-D6F3-4E7E-ABD3-B97B07695BCA}" presName="horz2" presStyleCnt="0"/>
      <dgm:spPr/>
    </dgm:pt>
    <dgm:pt modelId="{13CF71C4-87C4-40E8-AF47-AE48DC96AC10}" type="pres">
      <dgm:prSet presAssocID="{428C84AA-D6F3-4E7E-ABD3-B97B07695BCA}" presName="horzSpace2" presStyleCnt="0"/>
      <dgm:spPr/>
    </dgm:pt>
    <dgm:pt modelId="{CE4A0E03-D6D6-4E1E-B87C-3C09E615E761}" type="pres">
      <dgm:prSet presAssocID="{428C84AA-D6F3-4E7E-ABD3-B97B07695BCA}" presName="tx2" presStyleLbl="revTx" presStyleIdx="1" presStyleCnt="15"/>
      <dgm:spPr/>
    </dgm:pt>
    <dgm:pt modelId="{A72898AE-2896-4DB4-92D5-BF90706B3BBC}" type="pres">
      <dgm:prSet presAssocID="{428C84AA-D6F3-4E7E-ABD3-B97B07695BCA}" presName="vert2" presStyleCnt="0"/>
      <dgm:spPr/>
    </dgm:pt>
    <dgm:pt modelId="{F91C08D5-8C15-4DAB-AF53-D6D68517B7B8}" type="pres">
      <dgm:prSet presAssocID="{428C84AA-D6F3-4E7E-ABD3-B97B07695BCA}" presName="thinLine2b" presStyleLbl="callout" presStyleIdx="0" presStyleCnt="11"/>
      <dgm:spPr/>
    </dgm:pt>
    <dgm:pt modelId="{72C9FDDF-582C-42DD-8232-FFDA32199A9C}" type="pres">
      <dgm:prSet presAssocID="{428C84AA-D6F3-4E7E-ABD3-B97B07695BCA}" presName="vertSpace2b" presStyleCnt="0"/>
      <dgm:spPr/>
    </dgm:pt>
    <dgm:pt modelId="{0294D7AC-041E-4769-9FDF-EFB4514C1D09}" type="pres">
      <dgm:prSet presAssocID="{BF57EAA0-9D6B-4A8F-9137-02A476DB9566}" presName="horz2" presStyleCnt="0"/>
      <dgm:spPr/>
    </dgm:pt>
    <dgm:pt modelId="{F500C74A-82C7-4F22-804D-F2D4F3DD47EF}" type="pres">
      <dgm:prSet presAssocID="{BF57EAA0-9D6B-4A8F-9137-02A476DB9566}" presName="horzSpace2" presStyleCnt="0"/>
      <dgm:spPr/>
    </dgm:pt>
    <dgm:pt modelId="{4ACDF55B-C8D1-4485-9627-114A2BF10500}" type="pres">
      <dgm:prSet presAssocID="{BF57EAA0-9D6B-4A8F-9137-02A476DB9566}" presName="tx2" presStyleLbl="revTx" presStyleIdx="2" presStyleCnt="15"/>
      <dgm:spPr/>
    </dgm:pt>
    <dgm:pt modelId="{52C3A7A2-FEAD-4812-9517-559D484CC223}" type="pres">
      <dgm:prSet presAssocID="{BF57EAA0-9D6B-4A8F-9137-02A476DB9566}" presName="vert2" presStyleCnt="0"/>
      <dgm:spPr/>
    </dgm:pt>
    <dgm:pt modelId="{42C55827-947A-4BA0-AB5A-8F60453587F0}" type="pres">
      <dgm:prSet presAssocID="{BF57EAA0-9D6B-4A8F-9137-02A476DB9566}" presName="thinLine2b" presStyleLbl="callout" presStyleIdx="1" presStyleCnt="11"/>
      <dgm:spPr/>
    </dgm:pt>
    <dgm:pt modelId="{F7481D52-CB36-402B-9C64-F72AE764C3F5}" type="pres">
      <dgm:prSet presAssocID="{BF57EAA0-9D6B-4A8F-9137-02A476DB9566}" presName="vertSpace2b" presStyleCnt="0"/>
      <dgm:spPr/>
    </dgm:pt>
    <dgm:pt modelId="{F7618BC9-CD46-470C-85EE-AF310F9CE0CA}" type="pres">
      <dgm:prSet presAssocID="{09FDB999-AA27-4ABA-B8BE-5490BDC95902}" presName="thickLine" presStyleLbl="alignNode1" presStyleIdx="1" presStyleCnt="4"/>
      <dgm:spPr/>
    </dgm:pt>
    <dgm:pt modelId="{BFC65392-2656-4BE5-9E6F-1EC61CA68E81}" type="pres">
      <dgm:prSet presAssocID="{09FDB999-AA27-4ABA-B8BE-5490BDC95902}" presName="horz1" presStyleCnt="0"/>
      <dgm:spPr/>
    </dgm:pt>
    <dgm:pt modelId="{64C129CC-7522-4D52-8645-EC177E5DBD40}" type="pres">
      <dgm:prSet presAssocID="{09FDB999-AA27-4ABA-B8BE-5490BDC95902}" presName="tx1" presStyleLbl="revTx" presStyleIdx="3" presStyleCnt="15"/>
      <dgm:spPr/>
    </dgm:pt>
    <dgm:pt modelId="{D8D58C18-B48E-4E8F-846D-D54B7B674022}" type="pres">
      <dgm:prSet presAssocID="{09FDB999-AA27-4ABA-B8BE-5490BDC95902}" presName="vert1" presStyleCnt="0"/>
      <dgm:spPr/>
    </dgm:pt>
    <dgm:pt modelId="{BB0386D1-B80A-45D2-AB37-D9CB077F8534}" type="pres">
      <dgm:prSet presAssocID="{7E5A9597-1F25-4517-B9AD-08301796CF10}" presName="vertSpace2a" presStyleCnt="0"/>
      <dgm:spPr/>
    </dgm:pt>
    <dgm:pt modelId="{ABA80A3B-9132-4B59-98B6-6DB157EE4B2E}" type="pres">
      <dgm:prSet presAssocID="{7E5A9597-1F25-4517-B9AD-08301796CF10}" presName="horz2" presStyleCnt="0"/>
      <dgm:spPr/>
    </dgm:pt>
    <dgm:pt modelId="{49078AEB-7026-4C98-8717-2977E03A738F}" type="pres">
      <dgm:prSet presAssocID="{7E5A9597-1F25-4517-B9AD-08301796CF10}" presName="horzSpace2" presStyleCnt="0"/>
      <dgm:spPr/>
    </dgm:pt>
    <dgm:pt modelId="{52BA730B-D241-48B7-A306-6DE1F240E49C}" type="pres">
      <dgm:prSet presAssocID="{7E5A9597-1F25-4517-B9AD-08301796CF10}" presName="tx2" presStyleLbl="revTx" presStyleIdx="4" presStyleCnt="15"/>
      <dgm:spPr/>
    </dgm:pt>
    <dgm:pt modelId="{B5F77049-51CF-4DA7-8344-ECA713B564E5}" type="pres">
      <dgm:prSet presAssocID="{7E5A9597-1F25-4517-B9AD-08301796CF10}" presName="vert2" presStyleCnt="0"/>
      <dgm:spPr/>
    </dgm:pt>
    <dgm:pt modelId="{61743A23-227C-4CEF-839A-82A2AFEBD9FA}" type="pres">
      <dgm:prSet presAssocID="{7E5A9597-1F25-4517-B9AD-08301796CF10}" presName="thinLine2b" presStyleLbl="callout" presStyleIdx="2" presStyleCnt="11"/>
      <dgm:spPr/>
    </dgm:pt>
    <dgm:pt modelId="{BC0C3171-AE80-4094-877B-1DE4625DF9DB}" type="pres">
      <dgm:prSet presAssocID="{7E5A9597-1F25-4517-B9AD-08301796CF10}" presName="vertSpace2b" presStyleCnt="0"/>
      <dgm:spPr/>
    </dgm:pt>
    <dgm:pt modelId="{64F9238B-BEF9-4C2F-A9AE-CDF49E39FCA7}" type="pres">
      <dgm:prSet presAssocID="{F62148D8-2051-4508-811B-28962BE59861}" presName="horz2" presStyleCnt="0"/>
      <dgm:spPr/>
    </dgm:pt>
    <dgm:pt modelId="{D1A8A688-2819-4634-A204-96F1616688C8}" type="pres">
      <dgm:prSet presAssocID="{F62148D8-2051-4508-811B-28962BE59861}" presName="horzSpace2" presStyleCnt="0"/>
      <dgm:spPr/>
    </dgm:pt>
    <dgm:pt modelId="{13407F44-6664-453B-8DEA-016A10ADA1ED}" type="pres">
      <dgm:prSet presAssocID="{F62148D8-2051-4508-811B-28962BE59861}" presName="tx2" presStyleLbl="revTx" presStyleIdx="5" presStyleCnt="15"/>
      <dgm:spPr/>
    </dgm:pt>
    <dgm:pt modelId="{F73B9E4C-3040-4E1B-B168-6A43110A34C4}" type="pres">
      <dgm:prSet presAssocID="{F62148D8-2051-4508-811B-28962BE59861}" presName="vert2" presStyleCnt="0"/>
      <dgm:spPr/>
    </dgm:pt>
    <dgm:pt modelId="{73D2DE3B-65AA-4BDE-9056-FE9311F0A1AD}" type="pres">
      <dgm:prSet presAssocID="{F62148D8-2051-4508-811B-28962BE59861}" presName="thinLine2b" presStyleLbl="callout" presStyleIdx="3" presStyleCnt="11"/>
      <dgm:spPr/>
    </dgm:pt>
    <dgm:pt modelId="{5E3F75B9-16DF-4BE3-B07E-161AAD7C4827}" type="pres">
      <dgm:prSet presAssocID="{F62148D8-2051-4508-811B-28962BE59861}" presName="vertSpace2b" presStyleCnt="0"/>
      <dgm:spPr/>
    </dgm:pt>
    <dgm:pt modelId="{A7470557-BC91-4CD2-9D85-FCE6A472B545}" type="pres">
      <dgm:prSet presAssocID="{7D0FA7B1-71A6-4457-BD46-23A6B1CCFD52}" presName="horz2" presStyleCnt="0"/>
      <dgm:spPr/>
    </dgm:pt>
    <dgm:pt modelId="{4700D8FD-3131-442B-8A5A-C82A785C7EF5}" type="pres">
      <dgm:prSet presAssocID="{7D0FA7B1-71A6-4457-BD46-23A6B1CCFD52}" presName="horzSpace2" presStyleCnt="0"/>
      <dgm:spPr/>
    </dgm:pt>
    <dgm:pt modelId="{93BA9647-C12A-4EF9-B156-3D97765A53FF}" type="pres">
      <dgm:prSet presAssocID="{7D0FA7B1-71A6-4457-BD46-23A6B1CCFD52}" presName="tx2" presStyleLbl="revTx" presStyleIdx="6" presStyleCnt="15" custScaleX="68697" custLinFactNeighborX="3975" custLinFactNeighborY="6173"/>
      <dgm:spPr/>
    </dgm:pt>
    <dgm:pt modelId="{C5D8C02F-31B3-454C-841E-A5A991580264}" type="pres">
      <dgm:prSet presAssocID="{7D0FA7B1-71A6-4457-BD46-23A6B1CCFD52}" presName="vert2" presStyleCnt="0"/>
      <dgm:spPr/>
    </dgm:pt>
    <dgm:pt modelId="{1CE6F4ED-F06B-4EE9-A9E3-13A01823E124}" type="pres">
      <dgm:prSet presAssocID="{7D0FA7B1-71A6-4457-BD46-23A6B1CCFD52}" presName="thinLine2b" presStyleLbl="callout" presStyleIdx="4" presStyleCnt="11"/>
      <dgm:spPr/>
    </dgm:pt>
    <dgm:pt modelId="{FDAD8A5E-88D2-41A8-AAC0-202801C2A245}" type="pres">
      <dgm:prSet presAssocID="{7D0FA7B1-71A6-4457-BD46-23A6B1CCFD52}" presName="vertSpace2b" presStyleCnt="0"/>
      <dgm:spPr/>
    </dgm:pt>
    <dgm:pt modelId="{4463FB07-195A-4D72-A77E-CE83B0D3C15D}" type="pres">
      <dgm:prSet presAssocID="{A74DED1E-7AA6-49C8-B699-C30C79F41A42}" presName="horz2" presStyleCnt="0"/>
      <dgm:spPr/>
    </dgm:pt>
    <dgm:pt modelId="{C8706EAA-35FE-4BEF-81CB-8EA7573696A7}" type="pres">
      <dgm:prSet presAssocID="{A74DED1E-7AA6-49C8-B699-C30C79F41A42}" presName="horzSpace2" presStyleCnt="0"/>
      <dgm:spPr/>
    </dgm:pt>
    <dgm:pt modelId="{30600511-C61A-47D8-9B10-AFC90327A4A5}" type="pres">
      <dgm:prSet presAssocID="{A74DED1E-7AA6-49C8-B699-C30C79F41A42}" presName="tx2" presStyleLbl="revTx" presStyleIdx="7" presStyleCnt="15" custScaleX="69798" custLinFactNeighborX="3976" custLinFactNeighborY="9122"/>
      <dgm:spPr/>
    </dgm:pt>
    <dgm:pt modelId="{221EFA78-B22C-48AD-A73E-E29061847029}" type="pres">
      <dgm:prSet presAssocID="{A74DED1E-7AA6-49C8-B699-C30C79F41A42}" presName="vert2" presStyleCnt="0"/>
      <dgm:spPr/>
    </dgm:pt>
    <dgm:pt modelId="{29D1516F-2E27-4EB5-A79E-C3BE81FA89C1}" type="pres">
      <dgm:prSet presAssocID="{A74DED1E-7AA6-49C8-B699-C30C79F41A42}" presName="thinLine2b" presStyleLbl="callout" presStyleIdx="5" presStyleCnt="11"/>
      <dgm:spPr/>
    </dgm:pt>
    <dgm:pt modelId="{9A07EDD9-A93C-4C1F-904A-E78180BC26F9}" type="pres">
      <dgm:prSet presAssocID="{A74DED1E-7AA6-49C8-B699-C30C79F41A42}" presName="vertSpace2b" presStyleCnt="0"/>
      <dgm:spPr/>
    </dgm:pt>
    <dgm:pt modelId="{6D25A04E-7ACE-4CC5-BB49-B4AD501B96E8}" type="pres">
      <dgm:prSet presAssocID="{985F2794-1F43-4ECD-ABDD-B8360B70BE6D}" presName="horz2" presStyleCnt="0"/>
      <dgm:spPr/>
    </dgm:pt>
    <dgm:pt modelId="{D14CD232-834C-4C32-BF8F-34FC97E28B98}" type="pres">
      <dgm:prSet presAssocID="{985F2794-1F43-4ECD-ABDD-B8360B70BE6D}" presName="horzSpace2" presStyleCnt="0"/>
      <dgm:spPr/>
    </dgm:pt>
    <dgm:pt modelId="{4D238CDA-F17C-4D69-9C29-9E945F249444}" type="pres">
      <dgm:prSet presAssocID="{985F2794-1F43-4ECD-ABDD-B8360B70BE6D}" presName="tx2" presStyleLbl="revTx" presStyleIdx="8" presStyleCnt="15"/>
      <dgm:spPr/>
    </dgm:pt>
    <dgm:pt modelId="{40B1303D-D1DA-4243-B7AB-F332A1BF1A5C}" type="pres">
      <dgm:prSet presAssocID="{985F2794-1F43-4ECD-ABDD-B8360B70BE6D}" presName="vert2" presStyleCnt="0"/>
      <dgm:spPr/>
    </dgm:pt>
    <dgm:pt modelId="{853EF6AB-C0E5-48CC-9742-F378A85F2074}" type="pres">
      <dgm:prSet presAssocID="{985F2794-1F43-4ECD-ABDD-B8360B70BE6D}" presName="thinLine2b" presStyleLbl="callout" presStyleIdx="6" presStyleCnt="11"/>
      <dgm:spPr/>
    </dgm:pt>
    <dgm:pt modelId="{CA115988-3E12-4AB2-A8EC-053EF949058E}" type="pres">
      <dgm:prSet presAssocID="{985F2794-1F43-4ECD-ABDD-B8360B70BE6D}" presName="vertSpace2b" presStyleCnt="0"/>
      <dgm:spPr/>
    </dgm:pt>
    <dgm:pt modelId="{EAA0C826-0F58-44AA-8342-21B102914287}" type="pres">
      <dgm:prSet presAssocID="{FF3017E1-CF3A-48EC-B531-0943286C34B7}" presName="thickLine" presStyleLbl="alignNode1" presStyleIdx="2" presStyleCnt="4"/>
      <dgm:spPr/>
    </dgm:pt>
    <dgm:pt modelId="{CB6F1C4F-36BA-41C0-90C9-94AC3B17F0C4}" type="pres">
      <dgm:prSet presAssocID="{FF3017E1-CF3A-48EC-B531-0943286C34B7}" presName="horz1" presStyleCnt="0"/>
      <dgm:spPr/>
    </dgm:pt>
    <dgm:pt modelId="{A161EC88-7865-4193-942E-067B1DAE579D}" type="pres">
      <dgm:prSet presAssocID="{FF3017E1-CF3A-48EC-B531-0943286C34B7}" presName="tx1" presStyleLbl="revTx" presStyleIdx="9" presStyleCnt="15"/>
      <dgm:spPr/>
    </dgm:pt>
    <dgm:pt modelId="{D75B34FB-A1EB-4774-8C7E-71F9EB3234DB}" type="pres">
      <dgm:prSet presAssocID="{FF3017E1-CF3A-48EC-B531-0943286C34B7}" presName="vert1" presStyleCnt="0"/>
      <dgm:spPr/>
    </dgm:pt>
    <dgm:pt modelId="{56D73447-3E29-4D92-9E92-28566F9D473D}" type="pres">
      <dgm:prSet presAssocID="{A858D185-DFB8-45C6-9E1A-336C937758F4}" presName="vertSpace2a" presStyleCnt="0"/>
      <dgm:spPr/>
    </dgm:pt>
    <dgm:pt modelId="{43BFA0DC-843F-44F6-9210-3CA620A98388}" type="pres">
      <dgm:prSet presAssocID="{A858D185-DFB8-45C6-9E1A-336C937758F4}" presName="horz2" presStyleCnt="0"/>
      <dgm:spPr/>
    </dgm:pt>
    <dgm:pt modelId="{8F73C050-12D7-418B-85EA-F4BC45599B61}" type="pres">
      <dgm:prSet presAssocID="{A858D185-DFB8-45C6-9E1A-336C937758F4}" presName="horzSpace2" presStyleCnt="0"/>
      <dgm:spPr/>
    </dgm:pt>
    <dgm:pt modelId="{9BDA5220-30FB-4E8E-B2BF-2151B8291F15}" type="pres">
      <dgm:prSet presAssocID="{A858D185-DFB8-45C6-9E1A-336C937758F4}" presName="tx2" presStyleLbl="revTx" presStyleIdx="10" presStyleCnt="15"/>
      <dgm:spPr/>
    </dgm:pt>
    <dgm:pt modelId="{6742003A-5758-44B5-9232-B6DEF751EAC7}" type="pres">
      <dgm:prSet presAssocID="{A858D185-DFB8-45C6-9E1A-336C937758F4}" presName="vert2" presStyleCnt="0"/>
      <dgm:spPr/>
    </dgm:pt>
    <dgm:pt modelId="{25BC0270-C314-4197-8768-BE52A67DDA07}" type="pres">
      <dgm:prSet presAssocID="{A858D185-DFB8-45C6-9E1A-336C937758F4}" presName="thinLine2b" presStyleLbl="callout" presStyleIdx="7" presStyleCnt="11"/>
      <dgm:spPr/>
    </dgm:pt>
    <dgm:pt modelId="{575F535E-9A01-4B5F-B91F-F587ABA714E1}" type="pres">
      <dgm:prSet presAssocID="{A858D185-DFB8-45C6-9E1A-336C937758F4}" presName="vertSpace2b" presStyleCnt="0"/>
      <dgm:spPr/>
    </dgm:pt>
    <dgm:pt modelId="{2B6A6F83-AA28-45D3-9E0A-A162FE0E7BAE}" type="pres">
      <dgm:prSet presAssocID="{BE3CDB3F-8F4E-4F85-9860-63B2D92832A2}" presName="horz2" presStyleCnt="0"/>
      <dgm:spPr/>
    </dgm:pt>
    <dgm:pt modelId="{6B6E0926-EEAF-4B80-B2F0-38381DD69144}" type="pres">
      <dgm:prSet presAssocID="{BE3CDB3F-8F4E-4F85-9860-63B2D92832A2}" presName="horzSpace2" presStyleCnt="0"/>
      <dgm:spPr/>
    </dgm:pt>
    <dgm:pt modelId="{DA6E741D-0AF4-46E4-97AD-6B0FE7698C3D}" type="pres">
      <dgm:prSet presAssocID="{BE3CDB3F-8F4E-4F85-9860-63B2D92832A2}" presName="tx2" presStyleLbl="revTx" presStyleIdx="11" presStyleCnt="15"/>
      <dgm:spPr/>
    </dgm:pt>
    <dgm:pt modelId="{970D5E41-6A31-4EAF-AED2-DACBC3CB4124}" type="pres">
      <dgm:prSet presAssocID="{BE3CDB3F-8F4E-4F85-9860-63B2D92832A2}" presName="vert2" presStyleCnt="0"/>
      <dgm:spPr/>
    </dgm:pt>
    <dgm:pt modelId="{6A180EB6-7D03-4295-AC49-E07249467301}" type="pres">
      <dgm:prSet presAssocID="{BE3CDB3F-8F4E-4F85-9860-63B2D92832A2}" presName="thinLine2b" presStyleLbl="callout" presStyleIdx="8" presStyleCnt="11"/>
      <dgm:spPr/>
    </dgm:pt>
    <dgm:pt modelId="{0FF14041-B9C4-46B5-B4B6-FC89B2C3A3DE}" type="pres">
      <dgm:prSet presAssocID="{BE3CDB3F-8F4E-4F85-9860-63B2D92832A2}" presName="vertSpace2b" presStyleCnt="0"/>
      <dgm:spPr/>
    </dgm:pt>
    <dgm:pt modelId="{2C8B7649-496B-495E-97C8-861F84451380}" type="pres">
      <dgm:prSet presAssocID="{C6893FF6-9E0B-4F7E-B425-09D8070ACEB5}" presName="horz2" presStyleCnt="0"/>
      <dgm:spPr/>
    </dgm:pt>
    <dgm:pt modelId="{E220D070-BA99-420A-8FBE-16D16DBDBED8}" type="pres">
      <dgm:prSet presAssocID="{C6893FF6-9E0B-4F7E-B425-09D8070ACEB5}" presName="horzSpace2" presStyleCnt="0"/>
      <dgm:spPr/>
    </dgm:pt>
    <dgm:pt modelId="{DB4CAB9D-B439-4F40-A19F-264572D5E6FA}" type="pres">
      <dgm:prSet presAssocID="{C6893FF6-9E0B-4F7E-B425-09D8070ACEB5}" presName="tx2" presStyleLbl="revTx" presStyleIdx="12" presStyleCnt="15"/>
      <dgm:spPr/>
    </dgm:pt>
    <dgm:pt modelId="{7D37E995-01BF-4CDA-96AE-E5A980FBF63A}" type="pres">
      <dgm:prSet presAssocID="{C6893FF6-9E0B-4F7E-B425-09D8070ACEB5}" presName="vert2" presStyleCnt="0"/>
      <dgm:spPr/>
    </dgm:pt>
    <dgm:pt modelId="{DA464D45-407E-417B-A8A4-AF65DC942B54}" type="pres">
      <dgm:prSet presAssocID="{C6893FF6-9E0B-4F7E-B425-09D8070ACEB5}" presName="thinLine2b" presStyleLbl="callout" presStyleIdx="9" presStyleCnt="11"/>
      <dgm:spPr/>
    </dgm:pt>
    <dgm:pt modelId="{E9BD3847-BDBE-49C5-B1AD-1D4FC1E5D951}" type="pres">
      <dgm:prSet presAssocID="{C6893FF6-9E0B-4F7E-B425-09D8070ACEB5}" presName="vertSpace2b" presStyleCnt="0"/>
      <dgm:spPr/>
    </dgm:pt>
    <dgm:pt modelId="{978B540C-E574-4A82-9C55-CE1819CCBC0D}" type="pres">
      <dgm:prSet presAssocID="{FF9348A9-CACC-4D9C-89E6-83C9332A87CF}" presName="thickLine" presStyleLbl="alignNode1" presStyleIdx="3" presStyleCnt="4"/>
      <dgm:spPr/>
    </dgm:pt>
    <dgm:pt modelId="{AF5E4F86-E8D1-4069-94ED-0CEE36B0135F}" type="pres">
      <dgm:prSet presAssocID="{FF9348A9-CACC-4D9C-89E6-83C9332A87CF}" presName="horz1" presStyleCnt="0"/>
      <dgm:spPr/>
    </dgm:pt>
    <dgm:pt modelId="{C67668B6-F8B4-424C-AF18-CB16F3016B4F}" type="pres">
      <dgm:prSet presAssocID="{FF9348A9-CACC-4D9C-89E6-83C9332A87CF}" presName="tx1" presStyleLbl="revTx" presStyleIdx="13" presStyleCnt="15"/>
      <dgm:spPr/>
    </dgm:pt>
    <dgm:pt modelId="{2732DCC7-2C2A-42F2-AB5E-27DD5DC9F812}" type="pres">
      <dgm:prSet presAssocID="{FF9348A9-CACC-4D9C-89E6-83C9332A87CF}" presName="vert1" presStyleCnt="0"/>
      <dgm:spPr/>
    </dgm:pt>
    <dgm:pt modelId="{D09A3D56-B113-421B-9D75-8CABB12FE55E}" type="pres">
      <dgm:prSet presAssocID="{A8E41D84-089C-46E7-BC95-1B372A0B38A1}" presName="vertSpace2a" presStyleCnt="0"/>
      <dgm:spPr/>
    </dgm:pt>
    <dgm:pt modelId="{E2273C14-3A99-4540-B067-F8B71BFD6590}" type="pres">
      <dgm:prSet presAssocID="{A8E41D84-089C-46E7-BC95-1B372A0B38A1}" presName="horz2" presStyleCnt="0"/>
      <dgm:spPr/>
    </dgm:pt>
    <dgm:pt modelId="{039B80C5-A302-4722-8086-8EDCF58EC5CD}" type="pres">
      <dgm:prSet presAssocID="{A8E41D84-089C-46E7-BC95-1B372A0B38A1}" presName="horzSpace2" presStyleCnt="0"/>
      <dgm:spPr/>
    </dgm:pt>
    <dgm:pt modelId="{21A65BEB-1F32-478E-9180-1445E70E3628}" type="pres">
      <dgm:prSet presAssocID="{A8E41D84-089C-46E7-BC95-1B372A0B38A1}" presName="tx2" presStyleLbl="revTx" presStyleIdx="14" presStyleCnt="15" custScaleY="39190"/>
      <dgm:spPr/>
    </dgm:pt>
    <dgm:pt modelId="{260D8ACF-8326-4A13-AB85-4E1657936F6B}" type="pres">
      <dgm:prSet presAssocID="{A8E41D84-089C-46E7-BC95-1B372A0B38A1}" presName="vert2" presStyleCnt="0"/>
      <dgm:spPr/>
    </dgm:pt>
    <dgm:pt modelId="{B403EFCF-9772-4FCD-B0DD-014D77CA0EB4}" type="pres">
      <dgm:prSet presAssocID="{A8E41D84-089C-46E7-BC95-1B372A0B38A1}" presName="thinLine2b" presStyleLbl="callout" presStyleIdx="10" presStyleCnt="11"/>
      <dgm:spPr/>
    </dgm:pt>
    <dgm:pt modelId="{6037660C-7AEA-4189-ADBE-69C0CE24C12B}" type="pres">
      <dgm:prSet presAssocID="{A8E41D84-089C-46E7-BC95-1B372A0B38A1}" presName="vertSpace2b" presStyleCnt="0"/>
      <dgm:spPr/>
    </dgm:pt>
  </dgm:ptLst>
  <dgm:cxnLst>
    <dgm:cxn modelId="{2B5ACA02-51AA-40A5-8F2B-C316931ECD84}" type="presOf" srcId="{09FDB999-AA27-4ABA-B8BE-5490BDC95902}" destId="{64C129CC-7522-4D52-8645-EC177E5DBD40}" srcOrd="0" destOrd="0" presId="urn:microsoft.com/office/officeart/2008/layout/LinedList"/>
    <dgm:cxn modelId="{34659709-037E-45E1-AED0-CA7C2C97B03D}" type="presOf" srcId="{FF3017E1-CF3A-48EC-B531-0943286C34B7}" destId="{A161EC88-7865-4193-942E-067B1DAE579D}" srcOrd="0" destOrd="0" presId="urn:microsoft.com/office/officeart/2008/layout/LinedList"/>
    <dgm:cxn modelId="{B0FC260B-98EB-45D7-B6AD-86715C6A8809}" srcId="{FF3017E1-CF3A-48EC-B531-0943286C34B7}" destId="{A858D185-DFB8-45C6-9E1A-336C937758F4}" srcOrd="0" destOrd="0" parTransId="{6CBCD6B1-8D00-4808-ABD3-AA5D70CA0A0D}" sibTransId="{285B3D1C-0220-4376-ACD4-E6CE29EF2D91}"/>
    <dgm:cxn modelId="{2806901C-1167-4FF7-B0A4-56E83F8F7324}" srcId="{09FDB999-AA27-4ABA-B8BE-5490BDC95902}" destId="{A74DED1E-7AA6-49C8-B699-C30C79F41A42}" srcOrd="3" destOrd="0" parTransId="{CAA98496-B89D-4D61-AF44-E0B597DC04DD}" sibTransId="{BB7BD697-2832-4AF1-BBBD-F10FE5CF3089}"/>
    <dgm:cxn modelId="{DF63741D-E7ED-4677-AB2D-6EA6C6C1612F}" type="presOf" srcId="{A8E41D84-089C-46E7-BC95-1B372A0B38A1}" destId="{21A65BEB-1F32-478E-9180-1445E70E3628}" srcOrd="0" destOrd="0" presId="urn:microsoft.com/office/officeart/2008/layout/LinedList"/>
    <dgm:cxn modelId="{7940C01D-7192-4501-A0B9-086891D3DE98}" srcId="{9AC3E4EA-3F4D-4F28-B9D4-D2645A232640}" destId="{FF3017E1-CF3A-48EC-B531-0943286C34B7}" srcOrd="2" destOrd="0" parTransId="{C801D48E-A8DD-4A90-A207-86C91FE89F53}" sibTransId="{DA7B1ADF-3A5D-44AB-A596-C14B3E207C59}"/>
    <dgm:cxn modelId="{E0DD1020-9C03-4F6F-98F0-7D4E3B2A7398}" srcId="{9AC3E4EA-3F4D-4F28-B9D4-D2645A232640}" destId="{09FDB999-AA27-4ABA-B8BE-5490BDC95902}" srcOrd="1" destOrd="0" parTransId="{6F740D81-5128-4526-AD4B-D9732D29524E}" sibTransId="{F0741897-48FC-4E61-9B58-68532C1C7AB8}"/>
    <dgm:cxn modelId="{1EC4BE35-1453-4522-9512-CEFF28675D94}" type="presOf" srcId="{A858D185-DFB8-45C6-9E1A-336C937758F4}" destId="{9BDA5220-30FB-4E8E-B2BF-2151B8291F15}" srcOrd="0" destOrd="0" presId="urn:microsoft.com/office/officeart/2008/layout/LinedList"/>
    <dgm:cxn modelId="{73C7A946-0FFA-4D5E-8104-8945EFD46BDB}" type="presOf" srcId="{EDC0CE67-24F7-468D-AFBA-5F8E14B9E4D5}" destId="{0D770302-6E30-439B-9E0F-57A616701083}" srcOrd="0" destOrd="0" presId="urn:microsoft.com/office/officeart/2008/layout/LinedList"/>
    <dgm:cxn modelId="{994DB746-0F73-42B8-A7A3-E6F9FBFA291E}" srcId="{FF3017E1-CF3A-48EC-B531-0943286C34B7}" destId="{BE3CDB3F-8F4E-4F85-9860-63B2D92832A2}" srcOrd="1" destOrd="0" parTransId="{94C8E606-E300-4B74-83EA-148D13143D2A}" sibTransId="{4DB8FBB3-FEE5-4B91-8558-6C6DCFA5479C}"/>
    <dgm:cxn modelId="{1198F171-B5F0-4E82-9475-CCB7616BAA57}" type="presOf" srcId="{7E5A9597-1F25-4517-B9AD-08301796CF10}" destId="{52BA730B-D241-48B7-A306-6DE1F240E49C}" srcOrd="0" destOrd="0" presId="urn:microsoft.com/office/officeart/2008/layout/LinedList"/>
    <dgm:cxn modelId="{45BDC776-6F5A-4C92-8E28-EA13C8B85E2C}" type="presOf" srcId="{BF57EAA0-9D6B-4A8F-9137-02A476DB9566}" destId="{4ACDF55B-C8D1-4485-9627-114A2BF10500}" srcOrd="0" destOrd="0" presId="urn:microsoft.com/office/officeart/2008/layout/LinedList"/>
    <dgm:cxn modelId="{E37B7858-5267-4289-8579-50CAA6EFFB64}" type="presOf" srcId="{7D0FA7B1-71A6-4457-BD46-23A6B1CCFD52}" destId="{93BA9647-C12A-4EF9-B156-3D97765A53FF}" srcOrd="0" destOrd="0" presId="urn:microsoft.com/office/officeart/2008/layout/LinedList"/>
    <dgm:cxn modelId="{60326C81-D10F-4188-8602-8A73551875D6}" srcId="{09FDB999-AA27-4ABA-B8BE-5490BDC95902}" destId="{7D0FA7B1-71A6-4457-BD46-23A6B1CCFD52}" srcOrd="2" destOrd="0" parTransId="{38BFFA1B-984D-41B3-93B3-B4E46D0BEA43}" sibTransId="{87AC99F3-B16A-4B56-986C-58D107C922B8}"/>
    <dgm:cxn modelId="{EA08608B-565B-41EF-8DC8-A0ACCBE7D2C5}" type="presOf" srcId="{985F2794-1F43-4ECD-ABDD-B8360B70BE6D}" destId="{4D238CDA-F17C-4D69-9C29-9E945F249444}" srcOrd="0" destOrd="0" presId="urn:microsoft.com/office/officeart/2008/layout/LinedList"/>
    <dgm:cxn modelId="{E600638B-675F-446E-9BD2-851FF65ED5B0}" srcId="{09FDB999-AA27-4ABA-B8BE-5490BDC95902}" destId="{985F2794-1F43-4ECD-ABDD-B8360B70BE6D}" srcOrd="4" destOrd="0" parTransId="{603C8E2F-9127-4FC6-BBB3-E680C3A194FA}" sibTransId="{C7B5880E-24C0-43A3-84F4-001E40E4F5EB}"/>
    <dgm:cxn modelId="{1AA0F596-33A9-472B-B0D1-443462A9B179}" srcId="{FF9348A9-CACC-4D9C-89E6-83C9332A87CF}" destId="{A8E41D84-089C-46E7-BC95-1B372A0B38A1}" srcOrd="0" destOrd="0" parTransId="{6C3BF69A-6C57-4B5B-9D39-F70B451B8E8A}" sibTransId="{A3FF8804-722F-4A89-A2DC-189C3B38E0EC}"/>
    <dgm:cxn modelId="{5F102A9F-2D9E-4693-B80B-9D0E051B41A2}" type="presOf" srcId="{9AC3E4EA-3F4D-4F28-B9D4-D2645A232640}" destId="{1DD195C8-363F-40EF-887A-7AE6289C4BCB}" srcOrd="0" destOrd="0" presId="urn:microsoft.com/office/officeart/2008/layout/LinedList"/>
    <dgm:cxn modelId="{57941FA2-4609-49A9-884E-4D074141CDC0}" srcId="{9AC3E4EA-3F4D-4F28-B9D4-D2645A232640}" destId="{FF9348A9-CACC-4D9C-89E6-83C9332A87CF}" srcOrd="3" destOrd="0" parTransId="{476D7BFE-FD98-4084-86DE-6DC6E58D9465}" sibTransId="{34E0E6DA-C183-4467-8C03-C18AD101B27F}"/>
    <dgm:cxn modelId="{0FEEE3A3-E007-4AB8-9A53-07BDE34BFCDB}" type="presOf" srcId="{FF9348A9-CACC-4D9C-89E6-83C9332A87CF}" destId="{C67668B6-F8B4-424C-AF18-CB16F3016B4F}" srcOrd="0" destOrd="0" presId="urn:microsoft.com/office/officeart/2008/layout/LinedList"/>
    <dgm:cxn modelId="{4D4CE5A8-C723-497E-A769-2515D75E9FCD}" srcId="{FF3017E1-CF3A-48EC-B531-0943286C34B7}" destId="{C6893FF6-9E0B-4F7E-B425-09D8070ACEB5}" srcOrd="2" destOrd="0" parTransId="{A8CD6B63-CEAA-4BDD-B35B-83A888A7C99D}" sibTransId="{B8C292D8-B563-490E-B57C-8E397008D004}"/>
    <dgm:cxn modelId="{9CA014AA-B3CA-4028-B700-9FAAB64AE65D}" srcId="{09FDB999-AA27-4ABA-B8BE-5490BDC95902}" destId="{F62148D8-2051-4508-811B-28962BE59861}" srcOrd="1" destOrd="0" parTransId="{8C88391D-682A-4720-83FC-750CF1EFA8A1}" sibTransId="{0AF06189-2302-4FD5-9A20-C024CD2DBD16}"/>
    <dgm:cxn modelId="{2DF50DBF-8DCC-49F1-916F-0FC67CF69707}" srcId="{EDC0CE67-24F7-468D-AFBA-5F8E14B9E4D5}" destId="{BF57EAA0-9D6B-4A8F-9137-02A476DB9566}" srcOrd="1" destOrd="0" parTransId="{1275BE3B-371F-47D9-BDEC-486F7BF680AD}" sibTransId="{37D3D1E6-BCCA-495D-A1A7-104BD0F4AA24}"/>
    <dgm:cxn modelId="{15F8CCC7-D697-43BF-9BDF-ABC76B28F6CF}" type="presOf" srcId="{C6893FF6-9E0B-4F7E-B425-09D8070ACEB5}" destId="{DB4CAB9D-B439-4F40-A19F-264572D5E6FA}" srcOrd="0" destOrd="0" presId="urn:microsoft.com/office/officeart/2008/layout/LinedList"/>
    <dgm:cxn modelId="{452C5BCB-6CE0-43D0-94B9-33DD23C5CD00}" type="presOf" srcId="{A74DED1E-7AA6-49C8-B699-C30C79F41A42}" destId="{30600511-C61A-47D8-9B10-AFC90327A4A5}" srcOrd="0" destOrd="0" presId="urn:microsoft.com/office/officeart/2008/layout/LinedList"/>
    <dgm:cxn modelId="{B4EC5FCC-1E76-4222-8684-96D5FD2B8A3C}" type="presOf" srcId="{428C84AA-D6F3-4E7E-ABD3-B97B07695BCA}" destId="{CE4A0E03-D6D6-4E1E-B87C-3C09E615E761}" srcOrd="0" destOrd="0" presId="urn:microsoft.com/office/officeart/2008/layout/LinedList"/>
    <dgm:cxn modelId="{962C0DD9-082E-43CB-8971-5BE8E89157A4}" srcId="{09FDB999-AA27-4ABA-B8BE-5490BDC95902}" destId="{7E5A9597-1F25-4517-B9AD-08301796CF10}" srcOrd="0" destOrd="0" parTransId="{C6CB483B-8C39-4422-B2EE-FBCF65104CFF}" sibTransId="{568CC57C-6AF2-4259-A551-A2639B997CE3}"/>
    <dgm:cxn modelId="{F19277E7-8B1D-4BA5-BBB9-54C5C41FF8DF}" srcId="{EDC0CE67-24F7-468D-AFBA-5F8E14B9E4D5}" destId="{428C84AA-D6F3-4E7E-ABD3-B97B07695BCA}" srcOrd="0" destOrd="0" parTransId="{561A57D1-92D7-4AED-9408-E3516BABA052}" sibTransId="{A123C8EB-2DD4-4E4A-B456-42BBAD156A78}"/>
    <dgm:cxn modelId="{3AE8C7E7-B3FA-43D1-817E-A146DF21DD87}" type="presOf" srcId="{BE3CDB3F-8F4E-4F85-9860-63B2D92832A2}" destId="{DA6E741D-0AF4-46E4-97AD-6B0FE7698C3D}" srcOrd="0" destOrd="0" presId="urn:microsoft.com/office/officeart/2008/layout/LinedList"/>
    <dgm:cxn modelId="{9030DCFA-CBFE-44F8-BC17-103DC967225C}" type="presOf" srcId="{F62148D8-2051-4508-811B-28962BE59861}" destId="{13407F44-6664-453B-8DEA-016A10ADA1ED}" srcOrd="0" destOrd="0" presId="urn:microsoft.com/office/officeart/2008/layout/LinedList"/>
    <dgm:cxn modelId="{DF198CFC-BBD0-4D52-A84D-82C20C14953A}" srcId="{9AC3E4EA-3F4D-4F28-B9D4-D2645A232640}" destId="{EDC0CE67-24F7-468D-AFBA-5F8E14B9E4D5}" srcOrd="0" destOrd="0" parTransId="{E2F8FC0A-95A1-469D-B148-719D76CDF644}" sibTransId="{4A286221-1A4B-4670-846B-7E1A4C71FA9B}"/>
    <dgm:cxn modelId="{A65122D0-98EF-4BBA-AA96-30DFB216341D}" type="presParOf" srcId="{1DD195C8-363F-40EF-887A-7AE6289C4BCB}" destId="{88D06136-20CD-4CF9-A253-3A8DCE88899A}" srcOrd="0" destOrd="0" presId="urn:microsoft.com/office/officeart/2008/layout/LinedList"/>
    <dgm:cxn modelId="{1B7FA0FF-2EFD-4B5C-81E7-93868CD886EC}" type="presParOf" srcId="{1DD195C8-363F-40EF-887A-7AE6289C4BCB}" destId="{F3A38384-EC5C-46C1-A764-33C4F9DD29C0}" srcOrd="1" destOrd="0" presId="urn:microsoft.com/office/officeart/2008/layout/LinedList"/>
    <dgm:cxn modelId="{AD7E5D1B-4AAE-4330-8BE6-294A21B05529}" type="presParOf" srcId="{F3A38384-EC5C-46C1-A764-33C4F9DD29C0}" destId="{0D770302-6E30-439B-9E0F-57A616701083}" srcOrd="0" destOrd="0" presId="urn:microsoft.com/office/officeart/2008/layout/LinedList"/>
    <dgm:cxn modelId="{0D7D021E-FAEB-4673-9720-3EBDAB10A439}" type="presParOf" srcId="{F3A38384-EC5C-46C1-A764-33C4F9DD29C0}" destId="{02B65B50-E1AE-4B80-A3BD-8539E3B43C63}" srcOrd="1" destOrd="0" presId="urn:microsoft.com/office/officeart/2008/layout/LinedList"/>
    <dgm:cxn modelId="{25E565B9-00DE-421C-8DE3-850B70321AA9}" type="presParOf" srcId="{02B65B50-E1AE-4B80-A3BD-8539E3B43C63}" destId="{80061929-1F2E-4DD5-A593-3292C3AD5E7E}" srcOrd="0" destOrd="0" presId="urn:microsoft.com/office/officeart/2008/layout/LinedList"/>
    <dgm:cxn modelId="{EEFD378A-F4DC-4BDD-B8EB-40DF595FB504}" type="presParOf" srcId="{02B65B50-E1AE-4B80-A3BD-8539E3B43C63}" destId="{6F403829-DCB4-4426-95A2-EA8098681560}" srcOrd="1" destOrd="0" presId="urn:microsoft.com/office/officeart/2008/layout/LinedList"/>
    <dgm:cxn modelId="{3DAE60B5-3068-4647-B95E-4AA68B3F3872}" type="presParOf" srcId="{6F403829-DCB4-4426-95A2-EA8098681560}" destId="{13CF71C4-87C4-40E8-AF47-AE48DC96AC10}" srcOrd="0" destOrd="0" presId="urn:microsoft.com/office/officeart/2008/layout/LinedList"/>
    <dgm:cxn modelId="{1A217221-A236-49F5-A23F-A7DC3D596036}" type="presParOf" srcId="{6F403829-DCB4-4426-95A2-EA8098681560}" destId="{CE4A0E03-D6D6-4E1E-B87C-3C09E615E761}" srcOrd="1" destOrd="0" presId="urn:microsoft.com/office/officeart/2008/layout/LinedList"/>
    <dgm:cxn modelId="{69146278-FA23-454A-A7E7-E2A9ED2F90CB}" type="presParOf" srcId="{6F403829-DCB4-4426-95A2-EA8098681560}" destId="{A72898AE-2896-4DB4-92D5-BF90706B3BBC}" srcOrd="2" destOrd="0" presId="urn:microsoft.com/office/officeart/2008/layout/LinedList"/>
    <dgm:cxn modelId="{F8DB8BE8-D555-47A4-A8EB-2F598E1CD4F3}" type="presParOf" srcId="{02B65B50-E1AE-4B80-A3BD-8539E3B43C63}" destId="{F91C08D5-8C15-4DAB-AF53-D6D68517B7B8}" srcOrd="2" destOrd="0" presId="urn:microsoft.com/office/officeart/2008/layout/LinedList"/>
    <dgm:cxn modelId="{DA6225A7-B5DA-4CB0-BE96-A723ECB96874}" type="presParOf" srcId="{02B65B50-E1AE-4B80-A3BD-8539E3B43C63}" destId="{72C9FDDF-582C-42DD-8232-FFDA32199A9C}" srcOrd="3" destOrd="0" presId="urn:microsoft.com/office/officeart/2008/layout/LinedList"/>
    <dgm:cxn modelId="{AD201444-6B54-44C5-ADC9-ABAEA23E0C9D}" type="presParOf" srcId="{02B65B50-E1AE-4B80-A3BD-8539E3B43C63}" destId="{0294D7AC-041E-4769-9FDF-EFB4514C1D09}" srcOrd="4" destOrd="0" presId="urn:microsoft.com/office/officeart/2008/layout/LinedList"/>
    <dgm:cxn modelId="{BDBF227A-965E-4FAD-BF5B-A4CED67B81DB}" type="presParOf" srcId="{0294D7AC-041E-4769-9FDF-EFB4514C1D09}" destId="{F500C74A-82C7-4F22-804D-F2D4F3DD47EF}" srcOrd="0" destOrd="0" presId="urn:microsoft.com/office/officeart/2008/layout/LinedList"/>
    <dgm:cxn modelId="{6B6BE789-8F32-4074-962A-9300D5D46EAF}" type="presParOf" srcId="{0294D7AC-041E-4769-9FDF-EFB4514C1D09}" destId="{4ACDF55B-C8D1-4485-9627-114A2BF10500}" srcOrd="1" destOrd="0" presId="urn:microsoft.com/office/officeart/2008/layout/LinedList"/>
    <dgm:cxn modelId="{C9C734FB-276A-41F9-A247-BFCBCFA40D6A}" type="presParOf" srcId="{0294D7AC-041E-4769-9FDF-EFB4514C1D09}" destId="{52C3A7A2-FEAD-4812-9517-559D484CC223}" srcOrd="2" destOrd="0" presId="urn:microsoft.com/office/officeart/2008/layout/LinedList"/>
    <dgm:cxn modelId="{7783D4FD-A525-447D-847B-2E9E07F6C96B}" type="presParOf" srcId="{02B65B50-E1AE-4B80-A3BD-8539E3B43C63}" destId="{42C55827-947A-4BA0-AB5A-8F60453587F0}" srcOrd="5" destOrd="0" presId="urn:microsoft.com/office/officeart/2008/layout/LinedList"/>
    <dgm:cxn modelId="{E91760DB-1DD6-4058-AC8B-4018B2194783}" type="presParOf" srcId="{02B65B50-E1AE-4B80-A3BD-8539E3B43C63}" destId="{F7481D52-CB36-402B-9C64-F72AE764C3F5}" srcOrd="6" destOrd="0" presId="urn:microsoft.com/office/officeart/2008/layout/LinedList"/>
    <dgm:cxn modelId="{2C3AB21D-FC62-4802-8EE7-CF291535F8A3}" type="presParOf" srcId="{1DD195C8-363F-40EF-887A-7AE6289C4BCB}" destId="{F7618BC9-CD46-470C-85EE-AF310F9CE0CA}" srcOrd="2" destOrd="0" presId="urn:microsoft.com/office/officeart/2008/layout/LinedList"/>
    <dgm:cxn modelId="{5BF3C5C8-3973-4D29-BAD5-F38911169D29}" type="presParOf" srcId="{1DD195C8-363F-40EF-887A-7AE6289C4BCB}" destId="{BFC65392-2656-4BE5-9E6F-1EC61CA68E81}" srcOrd="3" destOrd="0" presId="urn:microsoft.com/office/officeart/2008/layout/LinedList"/>
    <dgm:cxn modelId="{4293D29E-4CFD-4D67-84C3-C607AD203047}" type="presParOf" srcId="{BFC65392-2656-4BE5-9E6F-1EC61CA68E81}" destId="{64C129CC-7522-4D52-8645-EC177E5DBD40}" srcOrd="0" destOrd="0" presId="urn:microsoft.com/office/officeart/2008/layout/LinedList"/>
    <dgm:cxn modelId="{DC2E97B6-13A2-4957-A6E0-1BDB40D7083F}" type="presParOf" srcId="{BFC65392-2656-4BE5-9E6F-1EC61CA68E81}" destId="{D8D58C18-B48E-4E8F-846D-D54B7B674022}" srcOrd="1" destOrd="0" presId="urn:microsoft.com/office/officeart/2008/layout/LinedList"/>
    <dgm:cxn modelId="{65A04E4D-ABD8-4569-B195-51E7628D4195}" type="presParOf" srcId="{D8D58C18-B48E-4E8F-846D-D54B7B674022}" destId="{BB0386D1-B80A-45D2-AB37-D9CB077F8534}" srcOrd="0" destOrd="0" presId="urn:microsoft.com/office/officeart/2008/layout/LinedList"/>
    <dgm:cxn modelId="{FAC1A42B-912E-41E5-A00F-A1894E78CAF0}" type="presParOf" srcId="{D8D58C18-B48E-4E8F-846D-D54B7B674022}" destId="{ABA80A3B-9132-4B59-98B6-6DB157EE4B2E}" srcOrd="1" destOrd="0" presId="urn:microsoft.com/office/officeart/2008/layout/LinedList"/>
    <dgm:cxn modelId="{F7064F9D-F6A1-4D77-BAC6-A16BC584A3E4}" type="presParOf" srcId="{ABA80A3B-9132-4B59-98B6-6DB157EE4B2E}" destId="{49078AEB-7026-4C98-8717-2977E03A738F}" srcOrd="0" destOrd="0" presId="urn:microsoft.com/office/officeart/2008/layout/LinedList"/>
    <dgm:cxn modelId="{F7082EE8-B39B-4758-8361-64515E85B6E6}" type="presParOf" srcId="{ABA80A3B-9132-4B59-98B6-6DB157EE4B2E}" destId="{52BA730B-D241-48B7-A306-6DE1F240E49C}" srcOrd="1" destOrd="0" presId="urn:microsoft.com/office/officeart/2008/layout/LinedList"/>
    <dgm:cxn modelId="{B5C6B31F-EA19-4400-9FC9-F11E97021BD7}" type="presParOf" srcId="{ABA80A3B-9132-4B59-98B6-6DB157EE4B2E}" destId="{B5F77049-51CF-4DA7-8344-ECA713B564E5}" srcOrd="2" destOrd="0" presId="urn:microsoft.com/office/officeart/2008/layout/LinedList"/>
    <dgm:cxn modelId="{047541FB-BCBE-4374-A25E-986628A6FF3E}" type="presParOf" srcId="{D8D58C18-B48E-4E8F-846D-D54B7B674022}" destId="{61743A23-227C-4CEF-839A-82A2AFEBD9FA}" srcOrd="2" destOrd="0" presId="urn:microsoft.com/office/officeart/2008/layout/LinedList"/>
    <dgm:cxn modelId="{8B8D4325-B3CA-4E27-A7F9-DF14B86ACE05}" type="presParOf" srcId="{D8D58C18-B48E-4E8F-846D-D54B7B674022}" destId="{BC0C3171-AE80-4094-877B-1DE4625DF9DB}" srcOrd="3" destOrd="0" presId="urn:microsoft.com/office/officeart/2008/layout/LinedList"/>
    <dgm:cxn modelId="{8A518F93-5EAF-49A8-B2B7-B0EADCFC20D6}" type="presParOf" srcId="{D8D58C18-B48E-4E8F-846D-D54B7B674022}" destId="{64F9238B-BEF9-4C2F-A9AE-CDF49E39FCA7}" srcOrd="4" destOrd="0" presId="urn:microsoft.com/office/officeart/2008/layout/LinedList"/>
    <dgm:cxn modelId="{571118BB-97A1-4B82-B6EF-F8FB3DEFC7A9}" type="presParOf" srcId="{64F9238B-BEF9-4C2F-A9AE-CDF49E39FCA7}" destId="{D1A8A688-2819-4634-A204-96F1616688C8}" srcOrd="0" destOrd="0" presId="urn:microsoft.com/office/officeart/2008/layout/LinedList"/>
    <dgm:cxn modelId="{702D3F51-5E46-40FD-B618-8C29BFFA7241}" type="presParOf" srcId="{64F9238B-BEF9-4C2F-A9AE-CDF49E39FCA7}" destId="{13407F44-6664-453B-8DEA-016A10ADA1ED}" srcOrd="1" destOrd="0" presId="urn:microsoft.com/office/officeart/2008/layout/LinedList"/>
    <dgm:cxn modelId="{2400DDD3-EAD9-4A1A-B2B1-5BAD7AECFD9E}" type="presParOf" srcId="{64F9238B-BEF9-4C2F-A9AE-CDF49E39FCA7}" destId="{F73B9E4C-3040-4E1B-B168-6A43110A34C4}" srcOrd="2" destOrd="0" presId="urn:microsoft.com/office/officeart/2008/layout/LinedList"/>
    <dgm:cxn modelId="{DBBF53C4-1DD2-4F93-868D-5B608E3FF334}" type="presParOf" srcId="{D8D58C18-B48E-4E8F-846D-D54B7B674022}" destId="{73D2DE3B-65AA-4BDE-9056-FE9311F0A1AD}" srcOrd="5" destOrd="0" presId="urn:microsoft.com/office/officeart/2008/layout/LinedList"/>
    <dgm:cxn modelId="{9B4C33D1-8F61-4504-871E-50603B087DEB}" type="presParOf" srcId="{D8D58C18-B48E-4E8F-846D-D54B7B674022}" destId="{5E3F75B9-16DF-4BE3-B07E-161AAD7C4827}" srcOrd="6" destOrd="0" presId="urn:microsoft.com/office/officeart/2008/layout/LinedList"/>
    <dgm:cxn modelId="{292990FC-C34E-490C-A965-F0B361429FDA}" type="presParOf" srcId="{D8D58C18-B48E-4E8F-846D-D54B7B674022}" destId="{A7470557-BC91-4CD2-9D85-FCE6A472B545}" srcOrd="7" destOrd="0" presId="urn:microsoft.com/office/officeart/2008/layout/LinedList"/>
    <dgm:cxn modelId="{E02F95D2-11B6-4CFA-843C-CC9DB93E88B0}" type="presParOf" srcId="{A7470557-BC91-4CD2-9D85-FCE6A472B545}" destId="{4700D8FD-3131-442B-8A5A-C82A785C7EF5}" srcOrd="0" destOrd="0" presId="urn:microsoft.com/office/officeart/2008/layout/LinedList"/>
    <dgm:cxn modelId="{58AD2D80-4F80-4BF6-BEE5-A456ECB301B4}" type="presParOf" srcId="{A7470557-BC91-4CD2-9D85-FCE6A472B545}" destId="{93BA9647-C12A-4EF9-B156-3D97765A53FF}" srcOrd="1" destOrd="0" presId="urn:microsoft.com/office/officeart/2008/layout/LinedList"/>
    <dgm:cxn modelId="{63975B60-125C-4663-987D-2E58EBBE2714}" type="presParOf" srcId="{A7470557-BC91-4CD2-9D85-FCE6A472B545}" destId="{C5D8C02F-31B3-454C-841E-A5A991580264}" srcOrd="2" destOrd="0" presId="urn:microsoft.com/office/officeart/2008/layout/LinedList"/>
    <dgm:cxn modelId="{9E89BCF5-6D6D-4DD8-A53D-6BE71FBA2F30}" type="presParOf" srcId="{D8D58C18-B48E-4E8F-846D-D54B7B674022}" destId="{1CE6F4ED-F06B-4EE9-A9E3-13A01823E124}" srcOrd="8" destOrd="0" presId="urn:microsoft.com/office/officeart/2008/layout/LinedList"/>
    <dgm:cxn modelId="{59B435B1-38A9-4F7A-A112-5C3BA089B12B}" type="presParOf" srcId="{D8D58C18-B48E-4E8F-846D-D54B7B674022}" destId="{FDAD8A5E-88D2-41A8-AAC0-202801C2A245}" srcOrd="9" destOrd="0" presId="urn:microsoft.com/office/officeart/2008/layout/LinedList"/>
    <dgm:cxn modelId="{1C5F7BDC-A663-4F8F-86E5-D7F96B127FB4}" type="presParOf" srcId="{D8D58C18-B48E-4E8F-846D-D54B7B674022}" destId="{4463FB07-195A-4D72-A77E-CE83B0D3C15D}" srcOrd="10" destOrd="0" presId="urn:microsoft.com/office/officeart/2008/layout/LinedList"/>
    <dgm:cxn modelId="{3601E82B-B796-49A4-864D-863F99330989}" type="presParOf" srcId="{4463FB07-195A-4D72-A77E-CE83B0D3C15D}" destId="{C8706EAA-35FE-4BEF-81CB-8EA7573696A7}" srcOrd="0" destOrd="0" presId="urn:microsoft.com/office/officeart/2008/layout/LinedList"/>
    <dgm:cxn modelId="{0AA9E804-096F-48D6-BEB8-06546ED1AF3D}" type="presParOf" srcId="{4463FB07-195A-4D72-A77E-CE83B0D3C15D}" destId="{30600511-C61A-47D8-9B10-AFC90327A4A5}" srcOrd="1" destOrd="0" presId="urn:microsoft.com/office/officeart/2008/layout/LinedList"/>
    <dgm:cxn modelId="{968755ED-3A8A-4397-99D3-F731FC8E45E3}" type="presParOf" srcId="{4463FB07-195A-4D72-A77E-CE83B0D3C15D}" destId="{221EFA78-B22C-48AD-A73E-E29061847029}" srcOrd="2" destOrd="0" presId="urn:microsoft.com/office/officeart/2008/layout/LinedList"/>
    <dgm:cxn modelId="{6BC70681-53CD-4E49-95C5-E91C549D26C0}" type="presParOf" srcId="{D8D58C18-B48E-4E8F-846D-D54B7B674022}" destId="{29D1516F-2E27-4EB5-A79E-C3BE81FA89C1}" srcOrd="11" destOrd="0" presId="urn:microsoft.com/office/officeart/2008/layout/LinedList"/>
    <dgm:cxn modelId="{633988D4-749B-4565-B0AF-2CCF51629763}" type="presParOf" srcId="{D8D58C18-B48E-4E8F-846D-D54B7B674022}" destId="{9A07EDD9-A93C-4C1F-904A-E78180BC26F9}" srcOrd="12" destOrd="0" presId="urn:microsoft.com/office/officeart/2008/layout/LinedList"/>
    <dgm:cxn modelId="{3CADB5F3-E934-4CA6-9639-DB979AA785D2}" type="presParOf" srcId="{D8D58C18-B48E-4E8F-846D-D54B7B674022}" destId="{6D25A04E-7ACE-4CC5-BB49-B4AD501B96E8}" srcOrd="13" destOrd="0" presId="urn:microsoft.com/office/officeart/2008/layout/LinedList"/>
    <dgm:cxn modelId="{DA79193F-08EE-44C3-BD40-1FD6E96A1BB4}" type="presParOf" srcId="{6D25A04E-7ACE-4CC5-BB49-B4AD501B96E8}" destId="{D14CD232-834C-4C32-BF8F-34FC97E28B98}" srcOrd="0" destOrd="0" presId="urn:microsoft.com/office/officeart/2008/layout/LinedList"/>
    <dgm:cxn modelId="{8606002F-C98E-490D-A6FD-AC1431C8DEAC}" type="presParOf" srcId="{6D25A04E-7ACE-4CC5-BB49-B4AD501B96E8}" destId="{4D238CDA-F17C-4D69-9C29-9E945F249444}" srcOrd="1" destOrd="0" presId="urn:microsoft.com/office/officeart/2008/layout/LinedList"/>
    <dgm:cxn modelId="{401CF782-01C6-49DC-A3D5-A8FA21D78E73}" type="presParOf" srcId="{6D25A04E-7ACE-4CC5-BB49-B4AD501B96E8}" destId="{40B1303D-D1DA-4243-B7AB-F332A1BF1A5C}" srcOrd="2" destOrd="0" presId="urn:microsoft.com/office/officeart/2008/layout/LinedList"/>
    <dgm:cxn modelId="{9B8F3324-492C-47C3-9D5B-0462775D8CFA}" type="presParOf" srcId="{D8D58C18-B48E-4E8F-846D-D54B7B674022}" destId="{853EF6AB-C0E5-48CC-9742-F378A85F2074}" srcOrd="14" destOrd="0" presId="urn:microsoft.com/office/officeart/2008/layout/LinedList"/>
    <dgm:cxn modelId="{37FBD2A1-60D6-40DC-9379-4A6E550384EA}" type="presParOf" srcId="{D8D58C18-B48E-4E8F-846D-D54B7B674022}" destId="{CA115988-3E12-4AB2-A8EC-053EF949058E}" srcOrd="15" destOrd="0" presId="urn:microsoft.com/office/officeart/2008/layout/LinedList"/>
    <dgm:cxn modelId="{DEC26B39-E8EB-471A-A058-6D3DBF8BA1AF}" type="presParOf" srcId="{1DD195C8-363F-40EF-887A-7AE6289C4BCB}" destId="{EAA0C826-0F58-44AA-8342-21B102914287}" srcOrd="4" destOrd="0" presId="urn:microsoft.com/office/officeart/2008/layout/LinedList"/>
    <dgm:cxn modelId="{4496E59E-0468-4621-A232-ADDB429987CD}" type="presParOf" srcId="{1DD195C8-363F-40EF-887A-7AE6289C4BCB}" destId="{CB6F1C4F-36BA-41C0-90C9-94AC3B17F0C4}" srcOrd="5" destOrd="0" presId="urn:microsoft.com/office/officeart/2008/layout/LinedList"/>
    <dgm:cxn modelId="{AB2E0320-E929-4869-8DBE-232056B59EE2}" type="presParOf" srcId="{CB6F1C4F-36BA-41C0-90C9-94AC3B17F0C4}" destId="{A161EC88-7865-4193-942E-067B1DAE579D}" srcOrd="0" destOrd="0" presId="urn:microsoft.com/office/officeart/2008/layout/LinedList"/>
    <dgm:cxn modelId="{77B16065-15FF-43D2-9400-81F6AE703104}" type="presParOf" srcId="{CB6F1C4F-36BA-41C0-90C9-94AC3B17F0C4}" destId="{D75B34FB-A1EB-4774-8C7E-71F9EB3234DB}" srcOrd="1" destOrd="0" presId="urn:microsoft.com/office/officeart/2008/layout/LinedList"/>
    <dgm:cxn modelId="{4E9C0961-F734-4089-9392-2715DFDA9578}" type="presParOf" srcId="{D75B34FB-A1EB-4774-8C7E-71F9EB3234DB}" destId="{56D73447-3E29-4D92-9E92-28566F9D473D}" srcOrd="0" destOrd="0" presId="urn:microsoft.com/office/officeart/2008/layout/LinedList"/>
    <dgm:cxn modelId="{DD62D1A2-80EE-46FB-A94A-BDD4516ECC1C}" type="presParOf" srcId="{D75B34FB-A1EB-4774-8C7E-71F9EB3234DB}" destId="{43BFA0DC-843F-44F6-9210-3CA620A98388}" srcOrd="1" destOrd="0" presId="urn:microsoft.com/office/officeart/2008/layout/LinedList"/>
    <dgm:cxn modelId="{A244AD6C-5E8D-491D-A91F-23B6057F10CD}" type="presParOf" srcId="{43BFA0DC-843F-44F6-9210-3CA620A98388}" destId="{8F73C050-12D7-418B-85EA-F4BC45599B61}" srcOrd="0" destOrd="0" presId="urn:microsoft.com/office/officeart/2008/layout/LinedList"/>
    <dgm:cxn modelId="{D4F460CF-3356-4F79-8D6E-B586FC9D432B}" type="presParOf" srcId="{43BFA0DC-843F-44F6-9210-3CA620A98388}" destId="{9BDA5220-30FB-4E8E-B2BF-2151B8291F15}" srcOrd="1" destOrd="0" presId="urn:microsoft.com/office/officeart/2008/layout/LinedList"/>
    <dgm:cxn modelId="{301A3380-9C60-4562-A76A-F22474A79143}" type="presParOf" srcId="{43BFA0DC-843F-44F6-9210-3CA620A98388}" destId="{6742003A-5758-44B5-9232-B6DEF751EAC7}" srcOrd="2" destOrd="0" presId="urn:microsoft.com/office/officeart/2008/layout/LinedList"/>
    <dgm:cxn modelId="{330BA415-6554-4674-BD3C-DBD70E2D4A89}" type="presParOf" srcId="{D75B34FB-A1EB-4774-8C7E-71F9EB3234DB}" destId="{25BC0270-C314-4197-8768-BE52A67DDA07}" srcOrd="2" destOrd="0" presId="urn:microsoft.com/office/officeart/2008/layout/LinedList"/>
    <dgm:cxn modelId="{5B1AC6ED-9263-400E-A3B6-12D35FDA4D40}" type="presParOf" srcId="{D75B34FB-A1EB-4774-8C7E-71F9EB3234DB}" destId="{575F535E-9A01-4B5F-B91F-F587ABA714E1}" srcOrd="3" destOrd="0" presId="urn:microsoft.com/office/officeart/2008/layout/LinedList"/>
    <dgm:cxn modelId="{34CEA7C3-8843-4471-B83A-E8600DE4C6D6}" type="presParOf" srcId="{D75B34FB-A1EB-4774-8C7E-71F9EB3234DB}" destId="{2B6A6F83-AA28-45D3-9E0A-A162FE0E7BAE}" srcOrd="4" destOrd="0" presId="urn:microsoft.com/office/officeart/2008/layout/LinedList"/>
    <dgm:cxn modelId="{2778EC62-E635-4DCB-B879-37DB68D5664E}" type="presParOf" srcId="{2B6A6F83-AA28-45D3-9E0A-A162FE0E7BAE}" destId="{6B6E0926-EEAF-4B80-B2F0-38381DD69144}" srcOrd="0" destOrd="0" presId="urn:microsoft.com/office/officeart/2008/layout/LinedList"/>
    <dgm:cxn modelId="{F178F109-73C0-4827-854B-F01E729DE7C8}" type="presParOf" srcId="{2B6A6F83-AA28-45D3-9E0A-A162FE0E7BAE}" destId="{DA6E741D-0AF4-46E4-97AD-6B0FE7698C3D}" srcOrd="1" destOrd="0" presId="urn:microsoft.com/office/officeart/2008/layout/LinedList"/>
    <dgm:cxn modelId="{8E2AE44D-8A9A-4766-AAF0-5AC7E610BDB6}" type="presParOf" srcId="{2B6A6F83-AA28-45D3-9E0A-A162FE0E7BAE}" destId="{970D5E41-6A31-4EAF-AED2-DACBC3CB4124}" srcOrd="2" destOrd="0" presId="urn:microsoft.com/office/officeart/2008/layout/LinedList"/>
    <dgm:cxn modelId="{AFD06DF6-2AC7-424C-9400-360F68893FD2}" type="presParOf" srcId="{D75B34FB-A1EB-4774-8C7E-71F9EB3234DB}" destId="{6A180EB6-7D03-4295-AC49-E07249467301}" srcOrd="5" destOrd="0" presId="urn:microsoft.com/office/officeart/2008/layout/LinedList"/>
    <dgm:cxn modelId="{FD6A98AD-23AA-4DDC-82B5-50E0AD082808}" type="presParOf" srcId="{D75B34FB-A1EB-4774-8C7E-71F9EB3234DB}" destId="{0FF14041-B9C4-46B5-B4B6-FC89B2C3A3DE}" srcOrd="6" destOrd="0" presId="urn:microsoft.com/office/officeart/2008/layout/LinedList"/>
    <dgm:cxn modelId="{BF63E4BD-15C5-4EF7-B013-1A266BD4501D}" type="presParOf" srcId="{D75B34FB-A1EB-4774-8C7E-71F9EB3234DB}" destId="{2C8B7649-496B-495E-97C8-861F84451380}" srcOrd="7" destOrd="0" presId="urn:microsoft.com/office/officeart/2008/layout/LinedList"/>
    <dgm:cxn modelId="{A44C78BC-3C3A-48C9-92D9-A4E5101C583D}" type="presParOf" srcId="{2C8B7649-496B-495E-97C8-861F84451380}" destId="{E220D070-BA99-420A-8FBE-16D16DBDBED8}" srcOrd="0" destOrd="0" presId="urn:microsoft.com/office/officeart/2008/layout/LinedList"/>
    <dgm:cxn modelId="{83DF39D8-6422-4102-BCFA-EA9D454B3D47}" type="presParOf" srcId="{2C8B7649-496B-495E-97C8-861F84451380}" destId="{DB4CAB9D-B439-4F40-A19F-264572D5E6FA}" srcOrd="1" destOrd="0" presId="urn:microsoft.com/office/officeart/2008/layout/LinedList"/>
    <dgm:cxn modelId="{462AA35A-4D24-4BD7-B6C6-1CDDC85AD84E}" type="presParOf" srcId="{2C8B7649-496B-495E-97C8-861F84451380}" destId="{7D37E995-01BF-4CDA-96AE-E5A980FBF63A}" srcOrd="2" destOrd="0" presId="urn:microsoft.com/office/officeart/2008/layout/LinedList"/>
    <dgm:cxn modelId="{9DB14032-801C-428A-856E-F5F81AF43EAF}" type="presParOf" srcId="{D75B34FB-A1EB-4774-8C7E-71F9EB3234DB}" destId="{DA464D45-407E-417B-A8A4-AF65DC942B54}" srcOrd="8" destOrd="0" presId="urn:microsoft.com/office/officeart/2008/layout/LinedList"/>
    <dgm:cxn modelId="{65105B3F-5065-42D4-8001-171BA16FD6BB}" type="presParOf" srcId="{D75B34FB-A1EB-4774-8C7E-71F9EB3234DB}" destId="{E9BD3847-BDBE-49C5-B1AD-1D4FC1E5D951}" srcOrd="9" destOrd="0" presId="urn:microsoft.com/office/officeart/2008/layout/LinedList"/>
    <dgm:cxn modelId="{6CFA8205-4B64-47D8-9323-0A553BD2C351}" type="presParOf" srcId="{1DD195C8-363F-40EF-887A-7AE6289C4BCB}" destId="{978B540C-E574-4A82-9C55-CE1819CCBC0D}" srcOrd="6" destOrd="0" presId="urn:microsoft.com/office/officeart/2008/layout/LinedList"/>
    <dgm:cxn modelId="{E6CD523A-07C9-41D8-AF22-0637B960BF6C}" type="presParOf" srcId="{1DD195C8-363F-40EF-887A-7AE6289C4BCB}" destId="{AF5E4F86-E8D1-4069-94ED-0CEE36B0135F}" srcOrd="7" destOrd="0" presId="urn:microsoft.com/office/officeart/2008/layout/LinedList"/>
    <dgm:cxn modelId="{D6737EB0-DEE4-4796-82C8-C0A2C729B975}" type="presParOf" srcId="{AF5E4F86-E8D1-4069-94ED-0CEE36B0135F}" destId="{C67668B6-F8B4-424C-AF18-CB16F3016B4F}" srcOrd="0" destOrd="0" presId="urn:microsoft.com/office/officeart/2008/layout/LinedList"/>
    <dgm:cxn modelId="{A2950CB8-DF83-4EB2-BB32-15B2EB744445}" type="presParOf" srcId="{AF5E4F86-E8D1-4069-94ED-0CEE36B0135F}" destId="{2732DCC7-2C2A-42F2-AB5E-27DD5DC9F812}" srcOrd="1" destOrd="0" presId="urn:microsoft.com/office/officeart/2008/layout/LinedList"/>
    <dgm:cxn modelId="{1B319990-7C2B-4EB9-A122-E5119EE429D8}" type="presParOf" srcId="{2732DCC7-2C2A-42F2-AB5E-27DD5DC9F812}" destId="{D09A3D56-B113-421B-9D75-8CABB12FE55E}" srcOrd="0" destOrd="0" presId="urn:microsoft.com/office/officeart/2008/layout/LinedList"/>
    <dgm:cxn modelId="{2572ED2F-FF98-434B-B28E-8D06F8100718}" type="presParOf" srcId="{2732DCC7-2C2A-42F2-AB5E-27DD5DC9F812}" destId="{E2273C14-3A99-4540-B067-F8B71BFD6590}" srcOrd="1" destOrd="0" presId="urn:microsoft.com/office/officeart/2008/layout/LinedList"/>
    <dgm:cxn modelId="{CAC2B2C5-6672-479B-95F8-B9A2AEF85492}" type="presParOf" srcId="{E2273C14-3A99-4540-B067-F8B71BFD6590}" destId="{039B80C5-A302-4722-8086-8EDCF58EC5CD}" srcOrd="0" destOrd="0" presId="urn:microsoft.com/office/officeart/2008/layout/LinedList"/>
    <dgm:cxn modelId="{B515E177-3B31-41C0-92E0-541ECE3E753D}" type="presParOf" srcId="{E2273C14-3A99-4540-B067-F8B71BFD6590}" destId="{21A65BEB-1F32-478E-9180-1445E70E3628}" srcOrd="1" destOrd="0" presId="urn:microsoft.com/office/officeart/2008/layout/LinedList"/>
    <dgm:cxn modelId="{A80AC97F-30BE-4570-A2DC-30705F98F41A}" type="presParOf" srcId="{E2273C14-3A99-4540-B067-F8B71BFD6590}" destId="{260D8ACF-8326-4A13-AB85-4E1657936F6B}" srcOrd="2" destOrd="0" presId="urn:microsoft.com/office/officeart/2008/layout/LinedList"/>
    <dgm:cxn modelId="{A8CED346-892C-4301-B600-6533C5173858}" type="presParOf" srcId="{2732DCC7-2C2A-42F2-AB5E-27DD5DC9F812}" destId="{B403EFCF-9772-4FCD-B0DD-014D77CA0EB4}" srcOrd="2" destOrd="0" presId="urn:microsoft.com/office/officeart/2008/layout/LinedList"/>
    <dgm:cxn modelId="{77BA32F7-D5F8-47E0-BE04-8F1436C34537}" type="presParOf" srcId="{2732DCC7-2C2A-42F2-AB5E-27DD5DC9F812}" destId="{6037660C-7AEA-4189-ADBE-69C0CE24C12B}" srcOrd="3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12D9B589-8F5F-4593-89F2-FFA2250BA933}" type="doc">
      <dgm:prSet loTypeId="urn:microsoft.com/office/officeart/2008/layout/LinedList" loCatId="list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pl-PL"/>
        </a:p>
      </dgm:t>
    </dgm:pt>
    <dgm:pt modelId="{18AE4F98-074D-4CF6-9513-5E87E2E746C0}">
      <dgm:prSet custT="1"/>
      <dgm:spPr/>
      <dgm:t>
        <a:bodyPr/>
        <a:lstStyle/>
        <a:p>
          <a:r>
            <a:rPr lang="pl-PL" sz="1400" b="1" dirty="0"/>
            <a:t>Główne założenie</a:t>
          </a:r>
          <a:endParaRPr lang="pl-PL" sz="1400" dirty="0"/>
        </a:p>
      </dgm:t>
    </dgm:pt>
    <dgm:pt modelId="{2A98990C-AB60-4C50-8C3A-8B29640C7414}" type="parTrans" cxnId="{CB32785A-485D-41C1-A4BC-A87C1631BB13}">
      <dgm:prSet/>
      <dgm:spPr/>
      <dgm:t>
        <a:bodyPr/>
        <a:lstStyle/>
        <a:p>
          <a:endParaRPr lang="pl-PL" sz="2400"/>
        </a:p>
      </dgm:t>
    </dgm:pt>
    <dgm:pt modelId="{3DFEBBE5-BEC0-4C82-894F-12EEBE23BFCB}" type="sibTrans" cxnId="{CB32785A-485D-41C1-A4BC-A87C1631BB13}">
      <dgm:prSet/>
      <dgm:spPr/>
      <dgm:t>
        <a:bodyPr/>
        <a:lstStyle/>
        <a:p>
          <a:endParaRPr lang="pl-PL" sz="2400"/>
        </a:p>
      </dgm:t>
    </dgm:pt>
    <dgm:pt modelId="{662F2BF6-59FD-4AC9-8D2F-C55DCA7A918F}">
      <dgm:prSet custT="1"/>
      <dgm:spPr/>
      <dgm:t>
        <a:bodyPr/>
        <a:lstStyle/>
        <a:p>
          <a:r>
            <a:rPr lang="pl-PL" sz="1000" b="1" dirty="0"/>
            <a:t>Ograniczenie nadmiernych i skomplikowanych transferów finansowych pomiędzy JST a budżetem państwa.</a:t>
          </a:r>
        </a:p>
      </dgm:t>
    </dgm:pt>
    <dgm:pt modelId="{DDF505BD-EEF8-4F7B-A0CA-5C5F7D39F2AE}" type="parTrans" cxnId="{3441DA7D-34F6-4C9E-BE2A-CA773714EF44}">
      <dgm:prSet/>
      <dgm:spPr/>
      <dgm:t>
        <a:bodyPr/>
        <a:lstStyle/>
        <a:p>
          <a:endParaRPr lang="pl-PL" sz="2400"/>
        </a:p>
      </dgm:t>
    </dgm:pt>
    <dgm:pt modelId="{0325980E-17F2-41D5-BF99-35358D72CDBE}" type="sibTrans" cxnId="{3441DA7D-34F6-4C9E-BE2A-CA773714EF44}">
      <dgm:prSet/>
      <dgm:spPr/>
      <dgm:t>
        <a:bodyPr/>
        <a:lstStyle/>
        <a:p>
          <a:endParaRPr lang="pl-PL" sz="2400"/>
        </a:p>
      </dgm:t>
    </dgm:pt>
    <dgm:pt modelId="{70AC7AB4-8E31-419B-9914-2CB65ED7746A}">
      <dgm:prSet custT="1"/>
      <dgm:spPr/>
      <dgm:t>
        <a:bodyPr/>
        <a:lstStyle/>
        <a:p>
          <a:r>
            <a:rPr lang="pl-PL" sz="1400" b="1" dirty="0"/>
            <a:t>Najważniejsze zmiany</a:t>
          </a:r>
          <a:endParaRPr lang="pl-PL" sz="1400" dirty="0"/>
        </a:p>
      </dgm:t>
    </dgm:pt>
    <dgm:pt modelId="{4852B9FF-4F90-4148-8D3C-095649BC94E7}" type="parTrans" cxnId="{F98FDBDF-08DC-4FBC-B320-D9299DC4BA95}">
      <dgm:prSet/>
      <dgm:spPr/>
      <dgm:t>
        <a:bodyPr/>
        <a:lstStyle/>
        <a:p>
          <a:endParaRPr lang="pl-PL" sz="2400"/>
        </a:p>
      </dgm:t>
    </dgm:pt>
    <dgm:pt modelId="{DF0C43E7-1FDA-4437-B697-92E5829B957B}" type="sibTrans" cxnId="{F98FDBDF-08DC-4FBC-B320-D9299DC4BA95}">
      <dgm:prSet/>
      <dgm:spPr/>
      <dgm:t>
        <a:bodyPr/>
        <a:lstStyle/>
        <a:p>
          <a:endParaRPr lang="pl-PL" sz="2400"/>
        </a:p>
      </dgm:t>
    </dgm:pt>
    <dgm:pt modelId="{267D871B-9B66-4F10-A3AB-436038E23445}">
      <dgm:prSet custT="1"/>
      <dgm:spPr/>
      <dgm:t>
        <a:bodyPr/>
        <a:lstStyle/>
        <a:p>
          <a:r>
            <a:rPr lang="pl-PL" sz="1000" b="1" dirty="0"/>
            <a:t>Rezygnacja z bezpośrednich wpłat „janosikowego” do budżetu państwa.</a:t>
          </a:r>
        </a:p>
      </dgm:t>
    </dgm:pt>
    <dgm:pt modelId="{58512D6D-A004-4DC9-BC57-644F2475B6FD}" type="parTrans" cxnId="{7FD2AB43-C7E0-466B-9088-99AB32C4150E}">
      <dgm:prSet/>
      <dgm:spPr/>
      <dgm:t>
        <a:bodyPr/>
        <a:lstStyle/>
        <a:p>
          <a:endParaRPr lang="pl-PL" sz="2400"/>
        </a:p>
      </dgm:t>
    </dgm:pt>
    <dgm:pt modelId="{83733F8F-4119-455D-9AF7-993B4BE44D54}" type="sibTrans" cxnId="{7FD2AB43-C7E0-466B-9088-99AB32C4150E}">
      <dgm:prSet/>
      <dgm:spPr/>
      <dgm:t>
        <a:bodyPr/>
        <a:lstStyle/>
        <a:p>
          <a:endParaRPr lang="pl-PL" sz="2400"/>
        </a:p>
      </dgm:t>
    </dgm:pt>
    <dgm:pt modelId="{A3CEEFBC-B4DF-4349-AB55-FBEC70EC6BC6}">
      <dgm:prSet custT="1"/>
      <dgm:spPr/>
      <dgm:t>
        <a:bodyPr/>
        <a:lstStyle/>
        <a:p>
          <a:r>
            <a:rPr lang="pl-PL" sz="1000" b="1" dirty="0"/>
            <a:t>Korekta z tytułu zamożności realizowana poprzez:</a:t>
          </a:r>
        </a:p>
      </dgm:t>
    </dgm:pt>
    <dgm:pt modelId="{4D98BFAD-C5FE-4E4C-8889-2EE5EC9A785D}" type="parTrans" cxnId="{F1722ADF-F6A1-4BEE-8BF2-E20AC93F4F9B}">
      <dgm:prSet/>
      <dgm:spPr/>
      <dgm:t>
        <a:bodyPr/>
        <a:lstStyle/>
        <a:p>
          <a:endParaRPr lang="pl-PL" sz="2400"/>
        </a:p>
      </dgm:t>
    </dgm:pt>
    <dgm:pt modelId="{062D38A9-199A-4190-8D81-B17D4C9DC381}" type="sibTrans" cxnId="{F1722ADF-F6A1-4BEE-8BF2-E20AC93F4F9B}">
      <dgm:prSet/>
      <dgm:spPr/>
      <dgm:t>
        <a:bodyPr/>
        <a:lstStyle/>
        <a:p>
          <a:endParaRPr lang="pl-PL" sz="2400"/>
        </a:p>
      </dgm:t>
    </dgm:pt>
    <dgm:pt modelId="{6C2C91DA-09E9-45D5-91C9-5CDF61B36AEC}">
      <dgm:prSet custT="1"/>
      <dgm:spPr/>
      <dgm:t>
        <a:bodyPr/>
        <a:lstStyle/>
        <a:p>
          <a:r>
            <a:rPr lang="pl-PL" sz="1000" b="1" dirty="0"/>
            <a:t>pomniejszenie dochodów z PIT i CIT,</a:t>
          </a:r>
        </a:p>
      </dgm:t>
    </dgm:pt>
    <dgm:pt modelId="{115CDA22-0426-425D-81C0-D4B76D52983A}" type="parTrans" cxnId="{60EE997E-B5B0-45C4-8897-C543B9309C19}">
      <dgm:prSet/>
      <dgm:spPr/>
      <dgm:t>
        <a:bodyPr/>
        <a:lstStyle/>
        <a:p>
          <a:endParaRPr lang="pl-PL" sz="2400"/>
        </a:p>
      </dgm:t>
    </dgm:pt>
    <dgm:pt modelId="{C36D2A9D-90A6-40B0-BDC9-56BB65997DEB}" type="sibTrans" cxnId="{60EE997E-B5B0-45C4-8897-C543B9309C19}">
      <dgm:prSet/>
      <dgm:spPr/>
      <dgm:t>
        <a:bodyPr/>
        <a:lstStyle/>
        <a:p>
          <a:endParaRPr lang="pl-PL" sz="2400"/>
        </a:p>
      </dgm:t>
    </dgm:pt>
    <dgm:pt modelId="{E64C021F-0997-4845-A7E2-9ECD970C5AE6}">
      <dgm:prSet custT="1"/>
      <dgm:spPr/>
      <dgm:t>
        <a:bodyPr/>
        <a:lstStyle/>
        <a:p>
          <a:r>
            <a:rPr lang="pl-PL" sz="1000" b="1" dirty="0"/>
            <a:t>lub pomniejszenie subwencji ogólnej.</a:t>
          </a:r>
        </a:p>
      </dgm:t>
    </dgm:pt>
    <dgm:pt modelId="{37B52C48-199C-4D0B-BFDB-F28113622010}" type="parTrans" cxnId="{912DBB7B-D7B3-49C5-9637-4F96CA88C37B}">
      <dgm:prSet/>
      <dgm:spPr/>
      <dgm:t>
        <a:bodyPr/>
        <a:lstStyle/>
        <a:p>
          <a:endParaRPr lang="pl-PL" sz="2400"/>
        </a:p>
      </dgm:t>
    </dgm:pt>
    <dgm:pt modelId="{70CC3E7E-9C20-4E13-AC37-CD328560A85B}" type="sibTrans" cxnId="{912DBB7B-D7B3-49C5-9637-4F96CA88C37B}">
      <dgm:prSet/>
      <dgm:spPr/>
      <dgm:t>
        <a:bodyPr/>
        <a:lstStyle/>
        <a:p>
          <a:endParaRPr lang="pl-PL" sz="2400"/>
        </a:p>
      </dgm:t>
    </dgm:pt>
    <dgm:pt modelId="{20418BE0-1E6E-43C8-B717-85A3EA39B9BF}">
      <dgm:prSet custT="1"/>
      <dgm:spPr/>
      <dgm:t>
        <a:bodyPr/>
        <a:lstStyle/>
        <a:p>
          <a:r>
            <a:rPr lang="pl-PL" sz="1400" b="1" dirty="0"/>
            <a:t>Efekty</a:t>
          </a:r>
          <a:endParaRPr lang="pl-PL" sz="1400" dirty="0"/>
        </a:p>
      </dgm:t>
    </dgm:pt>
    <dgm:pt modelId="{BF6ACE32-8FB8-44D9-9D3D-27C7AD969DDF}" type="parTrans" cxnId="{1815C8A9-D31A-4E19-B540-34C502BA1847}">
      <dgm:prSet/>
      <dgm:spPr/>
      <dgm:t>
        <a:bodyPr/>
        <a:lstStyle/>
        <a:p>
          <a:endParaRPr lang="pl-PL" sz="2400"/>
        </a:p>
      </dgm:t>
    </dgm:pt>
    <dgm:pt modelId="{648C9992-6DD6-4720-BFF7-A61334DBF28B}" type="sibTrans" cxnId="{1815C8A9-D31A-4E19-B540-34C502BA1847}">
      <dgm:prSet/>
      <dgm:spPr/>
      <dgm:t>
        <a:bodyPr/>
        <a:lstStyle/>
        <a:p>
          <a:endParaRPr lang="pl-PL" sz="2400"/>
        </a:p>
      </dgm:t>
    </dgm:pt>
    <dgm:pt modelId="{6D4D1627-223A-4CA3-A2AA-647BC7D577FB}">
      <dgm:prSet custT="1"/>
      <dgm:spPr/>
      <dgm:t>
        <a:bodyPr/>
        <a:lstStyle/>
        <a:p>
          <a:r>
            <a:rPr lang="pl-PL" sz="1000" b="1" dirty="0"/>
            <a:t>Ograniczenie technicznych przepływów środków publicznych.</a:t>
          </a:r>
        </a:p>
      </dgm:t>
    </dgm:pt>
    <dgm:pt modelId="{B19A77DD-1577-4C2E-8396-17ACDBD55091}" type="parTrans" cxnId="{5349658E-9ADF-4E50-B5B1-AA03CB003D3E}">
      <dgm:prSet/>
      <dgm:spPr/>
      <dgm:t>
        <a:bodyPr/>
        <a:lstStyle/>
        <a:p>
          <a:endParaRPr lang="pl-PL" sz="2400"/>
        </a:p>
      </dgm:t>
    </dgm:pt>
    <dgm:pt modelId="{F877C5FF-EC52-40B6-B76A-5DC66F2BB4C8}" type="sibTrans" cxnId="{5349658E-9ADF-4E50-B5B1-AA03CB003D3E}">
      <dgm:prSet/>
      <dgm:spPr/>
      <dgm:t>
        <a:bodyPr/>
        <a:lstStyle/>
        <a:p>
          <a:endParaRPr lang="pl-PL" sz="2400"/>
        </a:p>
      </dgm:t>
    </dgm:pt>
    <dgm:pt modelId="{A1FDB86A-26A5-4C4F-BC75-3DC6E7F6CF38}">
      <dgm:prSet custT="1"/>
      <dgm:spPr/>
      <dgm:t>
        <a:bodyPr/>
        <a:lstStyle/>
        <a:p>
          <a:r>
            <a:rPr lang="pl-PL" sz="1000" b="1" dirty="0"/>
            <a:t>Większa przejrzystość systemu finansowania JST.</a:t>
          </a:r>
        </a:p>
      </dgm:t>
    </dgm:pt>
    <dgm:pt modelId="{154A0308-375E-47DD-882C-E8E1BA910288}" type="parTrans" cxnId="{4B241EBC-A26F-4A5E-BAFD-2097EC17845D}">
      <dgm:prSet/>
      <dgm:spPr/>
      <dgm:t>
        <a:bodyPr/>
        <a:lstStyle/>
        <a:p>
          <a:endParaRPr lang="pl-PL" sz="2400"/>
        </a:p>
      </dgm:t>
    </dgm:pt>
    <dgm:pt modelId="{37A9E2BB-A7E9-440B-93C8-B33377D4FD23}" type="sibTrans" cxnId="{4B241EBC-A26F-4A5E-BAFD-2097EC17845D}">
      <dgm:prSet/>
      <dgm:spPr/>
      <dgm:t>
        <a:bodyPr/>
        <a:lstStyle/>
        <a:p>
          <a:endParaRPr lang="pl-PL" sz="2400"/>
        </a:p>
      </dgm:t>
    </dgm:pt>
    <dgm:pt modelId="{79FE2135-81AE-46FB-A120-137DEB3B06A8}">
      <dgm:prSet custT="1"/>
      <dgm:spPr/>
      <dgm:t>
        <a:bodyPr/>
        <a:lstStyle/>
        <a:p>
          <a:r>
            <a:rPr lang="pl-PL" sz="1000" b="1" dirty="0"/>
            <a:t>Ułatwienie oceny rzeczywistej sytuacji finansowej samorządów.</a:t>
          </a:r>
        </a:p>
      </dgm:t>
    </dgm:pt>
    <dgm:pt modelId="{A73C9F25-B8FF-47DC-87DB-F35E105C7EB5}" type="parTrans" cxnId="{599B2C0F-0433-40E0-8B9A-68437D5B797D}">
      <dgm:prSet/>
      <dgm:spPr/>
      <dgm:t>
        <a:bodyPr/>
        <a:lstStyle/>
        <a:p>
          <a:endParaRPr lang="pl-PL" sz="2400"/>
        </a:p>
      </dgm:t>
    </dgm:pt>
    <dgm:pt modelId="{5B6F7379-3D8E-4FBD-9B4C-0B47ECD37852}" type="sibTrans" cxnId="{599B2C0F-0433-40E0-8B9A-68437D5B797D}">
      <dgm:prSet/>
      <dgm:spPr/>
      <dgm:t>
        <a:bodyPr/>
        <a:lstStyle/>
        <a:p>
          <a:endParaRPr lang="pl-PL" sz="2400"/>
        </a:p>
      </dgm:t>
    </dgm:pt>
    <dgm:pt modelId="{B7ABBEA0-EBB1-48A8-A645-434927EA67F4}">
      <dgm:prSet custT="1"/>
      <dgm:spPr/>
      <dgm:t>
        <a:bodyPr/>
        <a:lstStyle/>
        <a:p>
          <a:r>
            <a:rPr lang="pl-PL" sz="1000" b="1" dirty="0"/>
            <a:t>JST dysponują od razu realną kwotą środków pozostających do ich dyspozycji.</a:t>
          </a:r>
        </a:p>
      </dgm:t>
    </dgm:pt>
    <dgm:pt modelId="{312EEBED-F963-43FB-9244-1A3A1332717C}" type="parTrans" cxnId="{FB66C071-6973-485C-BA14-F8A986FB1D17}">
      <dgm:prSet/>
      <dgm:spPr/>
      <dgm:t>
        <a:bodyPr/>
        <a:lstStyle/>
        <a:p>
          <a:endParaRPr lang="pl-PL" sz="2400"/>
        </a:p>
      </dgm:t>
    </dgm:pt>
    <dgm:pt modelId="{6D3D309F-AD78-46A6-BC56-03504BB6B777}" type="sibTrans" cxnId="{FB66C071-6973-485C-BA14-F8A986FB1D17}">
      <dgm:prSet/>
      <dgm:spPr/>
      <dgm:t>
        <a:bodyPr/>
        <a:lstStyle/>
        <a:p>
          <a:endParaRPr lang="pl-PL" sz="2400"/>
        </a:p>
      </dgm:t>
    </dgm:pt>
    <dgm:pt modelId="{73653601-D130-48A2-95BC-21D2FCD3C1E5}" type="pres">
      <dgm:prSet presAssocID="{12D9B589-8F5F-4593-89F2-FFA2250BA933}" presName="vert0" presStyleCnt="0">
        <dgm:presLayoutVars>
          <dgm:dir/>
          <dgm:animOne val="branch"/>
          <dgm:animLvl val="lvl"/>
        </dgm:presLayoutVars>
      </dgm:prSet>
      <dgm:spPr/>
    </dgm:pt>
    <dgm:pt modelId="{7A3DE4F9-9A68-4E8F-A43D-2E09D1A17AD7}" type="pres">
      <dgm:prSet presAssocID="{18AE4F98-074D-4CF6-9513-5E87E2E746C0}" presName="thickLine" presStyleLbl="alignNode1" presStyleIdx="0" presStyleCnt="3"/>
      <dgm:spPr/>
    </dgm:pt>
    <dgm:pt modelId="{93BCC1B1-2CF6-4984-95C3-805D8C581624}" type="pres">
      <dgm:prSet presAssocID="{18AE4F98-074D-4CF6-9513-5E87E2E746C0}" presName="horz1" presStyleCnt="0"/>
      <dgm:spPr/>
    </dgm:pt>
    <dgm:pt modelId="{7B1796A1-3450-4371-8250-B95DC18AA00E}" type="pres">
      <dgm:prSet presAssocID="{18AE4F98-074D-4CF6-9513-5E87E2E746C0}" presName="tx1" presStyleLbl="revTx" presStyleIdx="0" presStyleCnt="12"/>
      <dgm:spPr/>
    </dgm:pt>
    <dgm:pt modelId="{0E4C19C8-3B94-4625-865A-A7EDEEE91151}" type="pres">
      <dgm:prSet presAssocID="{18AE4F98-074D-4CF6-9513-5E87E2E746C0}" presName="vert1" presStyleCnt="0"/>
      <dgm:spPr/>
    </dgm:pt>
    <dgm:pt modelId="{0AA775D6-3D15-442B-8208-BE405F7C63D2}" type="pres">
      <dgm:prSet presAssocID="{662F2BF6-59FD-4AC9-8D2F-C55DCA7A918F}" presName="vertSpace2a" presStyleCnt="0"/>
      <dgm:spPr/>
    </dgm:pt>
    <dgm:pt modelId="{4FE11155-B281-4362-93B8-C17AA8580F4B}" type="pres">
      <dgm:prSet presAssocID="{662F2BF6-59FD-4AC9-8D2F-C55DCA7A918F}" presName="horz2" presStyleCnt="0"/>
      <dgm:spPr/>
    </dgm:pt>
    <dgm:pt modelId="{58417C9F-A4A6-4B98-BFB1-C3AD16253DC8}" type="pres">
      <dgm:prSet presAssocID="{662F2BF6-59FD-4AC9-8D2F-C55DCA7A918F}" presName="horzSpace2" presStyleCnt="0"/>
      <dgm:spPr/>
    </dgm:pt>
    <dgm:pt modelId="{034FF14B-1AA2-40C5-AADD-0F75DD305356}" type="pres">
      <dgm:prSet presAssocID="{662F2BF6-59FD-4AC9-8D2F-C55DCA7A918F}" presName="tx2" presStyleLbl="revTx" presStyleIdx="1" presStyleCnt="12"/>
      <dgm:spPr/>
    </dgm:pt>
    <dgm:pt modelId="{53B3062E-5602-4A29-8275-98C6C475C7EA}" type="pres">
      <dgm:prSet presAssocID="{662F2BF6-59FD-4AC9-8D2F-C55DCA7A918F}" presName="vert2" presStyleCnt="0"/>
      <dgm:spPr/>
    </dgm:pt>
    <dgm:pt modelId="{8825F0F5-5184-4AD5-99DA-B68F67419961}" type="pres">
      <dgm:prSet presAssocID="{662F2BF6-59FD-4AC9-8D2F-C55DCA7A918F}" presName="thinLine2b" presStyleLbl="callout" presStyleIdx="0" presStyleCnt="8"/>
      <dgm:spPr/>
    </dgm:pt>
    <dgm:pt modelId="{4F0EDDF0-B92E-4289-AE13-17497764746F}" type="pres">
      <dgm:prSet presAssocID="{662F2BF6-59FD-4AC9-8D2F-C55DCA7A918F}" presName="vertSpace2b" presStyleCnt="0"/>
      <dgm:spPr/>
    </dgm:pt>
    <dgm:pt modelId="{4297B9EB-3B83-4C99-8F98-17E083F35D3E}" type="pres">
      <dgm:prSet presAssocID="{70AC7AB4-8E31-419B-9914-2CB65ED7746A}" presName="thickLine" presStyleLbl="alignNode1" presStyleIdx="1" presStyleCnt="3"/>
      <dgm:spPr/>
    </dgm:pt>
    <dgm:pt modelId="{8500C530-6FBA-43D1-8C6A-3C4438707B07}" type="pres">
      <dgm:prSet presAssocID="{70AC7AB4-8E31-419B-9914-2CB65ED7746A}" presName="horz1" presStyleCnt="0"/>
      <dgm:spPr/>
    </dgm:pt>
    <dgm:pt modelId="{F6325862-5160-4B9A-99AA-D1C8D91E97E5}" type="pres">
      <dgm:prSet presAssocID="{70AC7AB4-8E31-419B-9914-2CB65ED7746A}" presName="tx1" presStyleLbl="revTx" presStyleIdx="2" presStyleCnt="12"/>
      <dgm:spPr/>
    </dgm:pt>
    <dgm:pt modelId="{B514818E-2FAF-445D-B360-F419876B28E0}" type="pres">
      <dgm:prSet presAssocID="{70AC7AB4-8E31-419B-9914-2CB65ED7746A}" presName="vert1" presStyleCnt="0"/>
      <dgm:spPr/>
    </dgm:pt>
    <dgm:pt modelId="{40983674-74EE-438F-9DAC-95ABAEE959AF}" type="pres">
      <dgm:prSet presAssocID="{267D871B-9B66-4F10-A3AB-436038E23445}" presName="vertSpace2a" presStyleCnt="0"/>
      <dgm:spPr/>
    </dgm:pt>
    <dgm:pt modelId="{317EFDCE-5C41-4DA5-BC64-B144CD1AFA5A}" type="pres">
      <dgm:prSet presAssocID="{267D871B-9B66-4F10-A3AB-436038E23445}" presName="horz2" presStyleCnt="0"/>
      <dgm:spPr/>
    </dgm:pt>
    <dgm:pt modelId="{5C6BB267-F2AE-4B4B-B2EF-90612C1524E5}" type="pres">
      <dgm:prSet presAssocID="{267D871B-9B66-4F10-A3AB-436038E23445}" presName="horzSpace2" presStyleCnt="0"/>
      <dgm:spPr/>
    </dgm:pt>
    <dgm:pt modelId="{A87E9166-7916-4EA2-9F3E-53443F2A3FBA}" type="pres">
      <dgm:prSet presAssocID="{267D871B-9B66-4F10-A3AB-436038E23445}" presName="tx2" presStyleLbl="revTx" presStyleIdx="3" presStyleCnt="12"/>
      <dgm:spPr/>
    </dgm:pt>
    <dgm:pt modelId="{FB72C88D-C2FE-41EC-A6CB-10CE7387F17B}" type="pres">
      <dgm:prSet presAssocID="{267D871B-9B66-4F10-A3AB-436038E23445}" presName="vert2" presStyleCnt="0"/>
      <dgm:spPr/>
    </dgm:pt>
    <dgm:pt modelId="{72D19230-34CB-4F02-85B6-E0A714FAA68E}" type="pres">
      <dgm:prSet presAssocID="{267D871B-9B66-4F10-A3AB-436038E23445}" presName="thinLine2b" presStyleLbl="callout" presStyleIdx="1" presStyleCnt="8"/>
      <dgm:spPr/>
    </dgm:pt>
    <dgm:pt modelId="{962548E4-B1C8-483A-84BE-7E6F43A72A00}" type="pres">
      <dgm:prSet presAssocID="{267D871B-9B66-4F10-A3AB-436038E23445}" presName="vertSpace2b" presStyleCnt="0"/>
      <dgm:spPr/>
    </dgm:pt>
    <dgm:pt modelId="{46F718A9-18BC-4D92-8C3B-B1B311998FD2}" type="pres">
      <dgm:prSet presAssocID="{A3CEEFBC-B4DF-4349-AB55-FBEC70EC6BC6}" presName="horz2" presStyleCnt="0"/>
      <dgm:spPr/>
    </dgm:pt>
    <dgm:pt modelId="{6085B9F1-A171-415E-AD5D-ADFE20CF9D81}" type="pres">
      <dgm:prSet presAssocID="{A3CEEFBC-B4DF-4349-AB55-FBEC70EC6BC6}" presName="horzSpace2" presStyleCnt="0"/>
      <dgm:spPr/>
    </dgm:pt>
    <dgm:pt modelId="{7F1F55CA-6BEB-4507-A8B6-5146198822A2}" type="pres">
      <dgm:prSet presAssocID="{A3CEEFBC-B4DF-4349-AB55-FBEC70EC6BC6}" presName="tx2" presStyleLbl="revTx" presStyleIdx="4" presStyleCnt="12" custScaleX="53903"/>
      <dgm:spPr/>
    </dgm:pt>
    <dgm:pt modelId="{56663B03-8CFC-485B-BC74-288B8F9DBE81}" type="pres">
      <dgm:prSet presAssocID="{A3CEEFBC-B4DF-4349-AB55-FBEC70EC6BC6}" presName="vert2" presStyleCnt="0"/>
      <dgm:spPr/>
    </dgm:pt>
    <dgm:pt modelId="{6E793447-3BA7-4DB9-B98D-3D07551F416A}" type="pres">
      <dgm:prSet presAssocID="{6C2C91DA-09E9-45D5-91C9-5CDF61B36AEC}" presName="horz3" presStyleCnt="0"/>
      <dgm:spPr/>
    </dgm:pt>
    <dgm:pt modelId="{0E2117CB-6E62-4FD6-900E-FFC5EF56C573}" type="pres">
      <dgm:prSet presAssocID="{6C2C91DA-09E9-45D5-91C9-5CDF61B36AEC}" presName="horzSpace3" presStyleCnt="0"/>
      <dgm:spPr/>
    </dgm:pt>
    <dgm:pt modelId="{2EC89251-82FC-4ED3-A05B-9AFD74493809}" type="pres">
      <dgm:prSet presAssocID="{6C2C91DA-09E9-45D5-91C9-5CDF61B36AEC}" presName="tx3" presStyleLbl="revTx" presStyleIdx="5" presStyleCnt="12"/>
      <dgm:spPr/>
    </dgm:pt>
    <dgm:pt modelId="{47E72B0D-7A03-42CF-BA36-B932E227CB13}" type="pres">
      <dgm:prSet presAssocID="{6C2C91DA-09E9-45D5-91C9-5CDF61B36AEC}" presName="vert3" presStyleCnt="0"/>
      <dgm:spPr/>
    </dgm:pt>
    <dgm:pt modelId="{C32304F8-AAA7-4638-8C83-5F97109A0DFE}" type="pres">
      <dgm:prSet presAssocID="{C36D2A9D-90A6-40B0-BDC9-56BB65997DEB}" presName="thinLine3" presStyleLbl="callout" presStyleIdx="2" presStyleCnt="8"/>
      <dgm:spPr/>
    </dgm:pt>
    <dgm:pt modelId="{B66E78CC-CC8F-437E-8CDA-5C40D41000CE}" type="pres">
      <dgm:prSet presAssocID="{E64C021F-0997-4845-A7E2-9ECD970C5AE6}" presName="horz3" presStyleCnt="0"/>
      <dgm:spPr/>
    </dgm:pt>
    <dgm:pt modelId="{96E63316-B808-46E5-AF6C-F32ABA0AA695}" type="pres">
      <dgm:prSet presAssocID="{E64C021F-0997-4845-A7E2-9ECD970C5AE6}" presName="horzSpace3" presStyleCnt="0"/>
      <dgm:spPr/>
    </dgm:pt>
    <dgm:pt modelId="{ADB1A1EF-06FB-42BA-A3E3-684EAA4D1204}" type="pres">
      <dgm:prSet presAssocID="{E64C021F-0997-4845-A7E2-9ECD970C5AE6}" presName="tx3" presStyleLbl="revTx" presStyleIdx="6" presStyleCnt="12"/>
      <dgm:spPr/>
    </dgm:pt>
    <dgm:pt modelId="{3BDDA9A0-8B1B-410F-88B8-A0E94FB1C706}" type="pres">
      <dgm:prSet presAssocID="{E64C021F-0997-4845-A7E2-9ECD970C5AE6}" presName="vert3" presStyleCnt="0"/>
      <dgm:spPr/>
    </dgm:pt>
    <dgm:pt modelId="{2CEDDC37-2653-458F-976B-EA543F17A288}" type="pres">
      <dgm:prSet presAssocID="{A3CEEFBC-B4DF-4349-AB55-FBEC70EC6BC6}" presName="thinLine2b" presStyleLbl="callout" presStyleIdx="3" presStyleCnt="8"/>
      <dgm:spPr/>
    </dgm:pt>
    <dgm:pt modelId="{D5176B3D-8F9B-4863-82A7-B3B7AAC4C5F9}" type="pres">
      <dgm:prSet presAssocID="{A3CEEFBC-B4DF-4349-AB55-FBEC70EC6BC6}" presName="vertSpace2b" presStyleCnt="0"/>
      <dgm:spPr/>
    </dgm:pt>
    <dgm:pt modelId="{89125902-B283-4D9D-9879-67E1F171E1F8}" type="pres">
      <dgm:prSet presAssocID="{20418BE0-1E6E-43C8-B717-85A3EA39B9BF}" presName="thickLine" presStyleLbl="alignNode1" presStyleIdx="2" presStyleCnt="3"/>
      <dgm:spPr/>
    </dgm:pt>
    <dgm:pt modelId="{0A5764C4-B479-4D10-AE5F-A12C74084679}" type="pres">
      <dgm:prSet presAssocID="{20418BE0-1E6E-43C8-B717-85A3EA39B9BF}" presName="horz1" presStyleCnt="0"/>
      <dgm:spPr/>
    </dgm:pt>
    <dgm:pt modelId="{9A437B18-0531-492A-8B06-CEB917AEBA1B}" type="pres">
      <dgm:prSet presAssocID="{20418BE0-1E6E-43C8-B717-85A3EA39B9BF}" presName="tx1" presStyleLbl="revTx" presStyleIdx="7" presStyleCnt="12"/>
      <dgm:spPr/>
    </dgm:pt>
    <dgm:pt modelId="{CB8B4D7A-650A-4384-B4F7-9AA75EE5D2DE}" type="pres">
      <dgm:prSet presAssocID="{20418BE0-1E6E-43C8-B717-85A3EA39B9BF}" presName="vert1" presStyleCnt="0"/>
      <dgm:spPr/>
    </dgm:pt>
    <dgm:pt modelId="{06DB8A81-7E59-44ED-8184-2158AB932990}" type="pres">
      <dgm:prSet presAssocID="{6D4D1627-223A-4CA3-A2AA-647BC7D577FB}" presName="vertSpace2a" presStyleCnt="0"/>
      <dgm:spPr/>
    </dgm:pt>
    <dgm:pt modelId="{F85862CF-FEF0-47C6-B16D-C167241BFFB7}" type="pres">
      <dgm:prSet presAssocID="{6D4D1627-223A-4CA3-A2AA-647BC7D577FB}" presName="horz2" presStyleCnt="0"/>
      <dgm:spPr/>
    </dgm:pt>
    <dgm:pt modelId="{E57EBC53-139E-438B-8DDE-5D8E3736DEA2}" type="pres">
      <dgm:prSet presAssocID="{6D4D1627-223A-4CA3-A2AA-647BC7D577FB}" presName="horzSpace2" presStyleCnt="0"/>
      <dgm:spPr/>
    </dgm:pt>
    <dgm:pt modelId="{BBC2A24A-1706-473B-8277-44BF1A597903}" type="pres">
      <dgm:prSet presAssocID="{6D4D1627-223A-4CA3-A2AA-647BC7D577FB}" presName="tx2" presStyleLbl="revTx" presStyleIdx="8" presStyleCnt="12"/>
      <dgm:spPr/>
    </dgm:pt>
    <dgm:pt modelId="{756702CD-6C2B-4CAE-9804-EF7E06AF4F13}" type="pres">
      <dgm:prSet presAssocID="{6D4D1627-223A-4CA3-A2AA-647BC7D577FB}" presName="vert2" presStyleCnt="0"/>
      <dgm:spPr/>
    </dgm:pt>
    <dgm:pt modelId="{A659735E-E650-481E-B55A-EE76ABC62197}" type="pres">
      <dgm:prSet presAssocID="{6D4D1627-223A-4CA3-A2AA-647BC7D577FB}" presName="thinLine2b" presStyleLbl="callout" presStyleIdx="4" presStyleCnt="8"/>
      <dgm:spPr/>
    </dgm:pt>
    <dgm:pt modelId="{E740F8E0-21A5-43BD-AFA5-571E299D2D49}" type="pres">
      <dgm:prSet presAssocID="{6D4D1627-223A-4CA3-A2AA-647BC7D577FB}" presName="vertSpace2b" presStyleCnt="0"/>
      <dgm:spPr/>
    </dgm:pt>
    <dgm:pt modelId="{828242CB-0C3D-40B4-A9A9-79CF3DB6A336}" type="pres">
      <dgm:prSet presAssocID="{A1FDB86A-26A5-4C4F-BC75-3DC6E7F6CF38}" presName="horz2" presStyleCnt="0"/>
      <dgm:spPr/>
    </dgm:pt>
    <dgm:pt modelId="{BBCF45C7-0AA9-40C3-A0F1-B08CF7998F77}" type="pres">
      <dgm:prSet presAssocID="{A1FDB86A-26A5-4C4F-BC75-3DC6E7F6CF38}" presName="horzSpace2" presStyleCnt="0"/>
      <dgm:spPr/>
    </dgm:pt>
    <dgm:pt modelId="{A467F3FC-731F-44AA-B76D-B7AE04F337DA}" type="pres">
      <dgm:prSet presAssocID="{A1FDB86A-26A5-4C4F-BC75-3DC6E7F6CF38}" presName="tx2" presStyleLbl="revTx" presStyleIdx="9" presStyleCnt="12"/>
      <dgm:spPr/>
    </dgm:pt>
    <dgm:pt modelId="{C8D203FE-4D7B-4346-8C95-B496EB1CAE02}" type="pres">
      <dgm:prSet presAssocID="{A1FDB86A-26A5-4C4F-BC75-3DC6E7F6CF38}" presName="vert2" presStyleCnt="0"/>
      <dgm:spPr/>
    </dgm:pt>
    <dgm:pt modelId="{15988844-ED6F-4C2A-9722-8183F695481C}" type="pres">
      <dgm:prSet presAssocID="{A1FDB86A-26A5-4C4F-BC75-3DC6E7F6CF38}" presName="thinLine2b" presStyleLbl="callout" presStyleIdx="5" presStyleCnt="8"/>
      <dgm:spPr/>
    </dgm:pt>
    <dgm:pt modelId="{6EDA2F4C-072D-47FD-AB31-12C49D46D62B}" type="pres">
      <dgm:prSet presAssocID="{A1FDB86A-26A5-4C4F-BC75-3DC6E7F6CF38}" presName="vertSpace2b" presStyleCnt="0"/>
      <dgm:spPr/>
    </dgm:pt>
    <dgm:pt modelId="{607B2070-EA13-4973-87E7-F50CB5CA98AF}" type="pres">
      <dgm:prSet presAssocID="{79FE2135-81AE-46FB-A120-137DEB3B06A8}" presName="horz2" presStyleCnt="0"/>
      <dgm:spPr/>
    </dgm:pt>
    <dgm:pt modelId="{D19A6334-697F-4DDB-B11D-1DD7A0DB1535}" type="pres">
      <dgm:prSet presAssocID="{79FE2135-81AE-46FB-A120-137DEB3B06A8}" presName="horzSpace2" presStyleCnt="0"/>
      <dgm:spPr/>
    </dgm:pt>
    <dgm:pt modelId="{11807624-B0A1-4A17-8B2B-CC56C5443DBA}" type="pres">
      <dgm:prSet presAssocID="{79FE2135-81AE-46FB-A120-137DEB3B06A8}" presName="tx2" presStyleLbl="revTx" presStyleIdx="10" presStyleCnt="12"/>
      <dgm:spPr/>
    </dgm:pt>
    <dgm:pt modelId="{28618ECD-44E3-48F1-94D9-E5061BDB07F3}" type="pres">
      <dgm:prSet presAssocID="{79FE2135-81AE-46FB-A120-137DEB3B06A8}" presName="vert2" presStyleCnt="0"/>
      <dgm:spPr/>
    </dgm:pt>
    <dgm:pt modelId="{9A88490C-1FA9-45A7-AF54-54A1F3697A39}" type="pres">
      <dgm:prSet presAssocID="{79FE2135-81AE-46FB-A120-137DEB3B06A8}" presName="thinLine2b" presStyleLbl="callout" presStyleIdx="6" presStyleCnt="8"/>
      <dgm:spPr/>
    </dgm:pt>
    <dgm:pt modelId="{E00929E9-6277-4223-A44A-C3C01EFFF156}" type="pres">
      <dgm:prSet presAssocID="{79FE2135-81AE-46FB-A120-137DEB3B06A8}" presName="vertSpace2b" presStyleCnt="0"/>
      <dgm:spPr/>
    </dgm:pt>
    <dgm:pt modelId="{D71EE42C-040A-4BAD-8C39-9A5D9FDA02DB}" type="pres">
      <dgm:prSet presAssocID="{B7ABBEA0-EBB1-48A8-A645-434927EA67F4}" presName="horz2" presStyleCnt="0"/>
      <dgm:spPr/>
    </dgm:pt>
    <dgm:pt modelId="{8592F11E-A104-4868-9F54-5AF61DF3169E}" type="pres">
      <dgm:prSet presAssocID="{B7ABBEA0-EBB1-48A8-A645-434927EA67F4}" presName="horzSpace2" presStyleCnt="0"/>
      <dgm:spPr/>
    </dgm:pt>
    <dgm:pt modelId="{1BFE4503-A8BD-46EC-B9B3-B0C0B9B02DBA}" type="pres">
      <dgm:prSet presAssocID="{B7ABBEA0-EBB1-48A8-A645-434927EA67F4}" presName="tx2" presStyleLbl="revTx" presStyleIdx="11" presStyleCnt="12" custScaleX="139501"/>
      <dgm:spPr/>
    </dgm:pt>
    <dgm:pt modelId="{4EC0DB66-7B5A-4CC0-A99E-73FB30F29EE4}" type="pres">
      <dgm:prSet presAssocID="{B7ABBEA0-EBB1-48A8-A645-434927EA67F4}" presName="vert2" presStyleCnt="0"/>
      <dgm:spPr/>
    </dgm:pt>
    <dgm:pt modelId="{CF4859B1-20B0-419F-8741-8A8251B0E977}" type="pres">
      <dgm:prSet presAssocID="{B7ABBEA0-EBB1-48A8-A645-434927EA67F4}" presName="thinLine2b" presStyleLbl="callout" presStyleIdx="7" presStyleCnt="8"/>
      <dgm:spPr/>
    </dgm:pt>
    <dgm:pt modelId="{03B8B3C1-B5A9-4B69-9E59-ABEE01BFC5F0}" type="pres">
      <dgm:prSet presAssocID="{B7ABBEA0-EBB1-48A8-A645-434927EA67F4}" presName="vertSpace2b" presStyleCnt="0"/>
      <dgm:spPr/>
    </dgm:pt>
  </dgm:ptLst>
  <dgm:cxnLst>
    <dgm:cxn modelId="{599B2C0F-0433-40E0-8B9A-68437D5B797D}" srcId="{20418BE0-1E6E-43C8-B717-85A3EA39B9BF}" destId="{79FE2135-81AE-46FB-A120-137DEB3B06A8}" srcOrd="2" destOrd="0" parTransId="{A73C9F25-B8FF-47DC-87DB-F35E105C7EB5}" sibTransId="{5B6F7379-3D8E-4FBD-9B4C-0B47ECD37852}"/>
    <dgm:cxn modelId="{EF34953C-1778-4DE6-8E4D-BF648F638B68}" type="presOf" srcId="{662F2BF6-59FD-4AC9-8D2F-C55DCA7A918F}" destId="{034FF14B-1AA2-40C5-AADD-0F75DD305356}" srcOrd="0" destOrd="0" presId="urn:microsoft.com/office/officeart/2008/layout/LinedList"/>
    <dgm:cxn modelId="{1233143D-845B-43BA-B5F1-771BE2BDF94A}" type="presOf" srcId="{18AE4F98-074D-4CF6-9513-5E87E2E746C0}" destId="{7B1796A1-3450-4371-8250-B95DC18AA00E}" srcOrd="0" destOrd="0" presId="urn:microsoft.com/office/officeart/2008/layout/LinedList"/>
    <dgm:cxn modelId="{7FD2AB43-C7E0-466B-9088-99AB32C4150E}" srcId="{70AC7AB4-8E31-419B-9914-2CB65ED7746A}" destId="{267D871B-9B66-4F10-A3AB-436038E23445}" srcOrd="0" destOrd="0" parTransId="{58512D6D-A004-4DC9-BC57-644F2475B6FD}" sibTransId="{83733F8F-4119-455D-9AF7-993B4BE44D54}"/>
    <dgm:cxn modelId="{18023167-C9F8-4C7C-9516-9D4597F37FA1}" type="presOf" srcId="{6D4D1627-223A-4CA3-A2AA-647BC7D577FB}" destId="{BBC2A24A-1706-473B-8277-44BF1A597903}" srcOrd="0" destOrd="0" presId="urn:microsoft.com/office/officeart/2008/layout/LinedList"/>
    <dgm:cxn modelId="{811C7971-D8D5-49F5-B298-98C544A1CBF1}" type="presOf" srcId="{79FE2135-81AE-46FB-A120-137DEB3B06A8}" destId="{11807624-B0A1-4A17-8B2B-CC56C5443DBA}" srcOrd="0" destOrd="0" presId="urn:microsoft.com/office/officeart/2008/layout/LinedList"/>
    <dgm:cxn modelId="{FB66C071-6973-485C-BA14-F8A986FB1D17}" srcId="{20418BE0-1E6E-43C8-B717-85A3EA39B9BF}" destId="{B7ABBEA0-EBB1-48A8-A645-434927EA67F4}" srcOrd="3" destOrd="0" parTransId="{312EEBED-F963-43FB-9244-1A3A1332717C}" sibTransId="{6D3D309F-AD78-46A6-BC56-03504BB6B777}"/>
    <dgm:cxn modelId="{DFAFD474-432A-412B-BBD9-C4BA05D8A6D2}" type="presOf" srcId="{20418BE0-1E6E-43C8-B717-85A3EA39B9BF}" destId="{9A437B18-0531-492A-8B06-CEB917AEBA1B}" srcOrd="0" destOrd="0" presId="urn:microsoft.com/office/officeart/2008/layout/LinedList"/>
    <dgm:cxn modelId="{273AFD75-795B-4CA2-8B8F-E78422430F3E}" type="presOf" srcId="{267D871B-9B66-4F10-A3AB-436038E23445}" destId="{A87E9166-7916-4EA2-9F3E-53443F2A3FBA}" srcOrd="0" destOrd="0" presId="urn:microsoft.com/office/officeart/2008/layout/LinedList"/>
    <dgm:cxn modelId="{CB32785A-485D-41C1-A4BC-A87C1631BB13}" srcId="{12D9B589-8F5F-4593-89F2-FFA2250BA933}" destId="{18AE4F98-074D-4CF6-9513-5E87E2E746C0}" srcOrd="0" destOrd="0" parTransId="{2A98990C-AB60-4C50-8C3A-8B29640C7414}" sibTransId="{3DFEBBE5-BEC0-4C82-894F-12EEBE23BFCB}"/>
    <dgm:cxn modelId="{912DBB7B-D7B3-49C5-9637-4F96CA88C37B}" srcId="{A3CEEFBC-B4DF-4349-AB55-FBEC70EC6BC6}" destId="{E64C021F-0997-4845-A7E2-9ECD970C5AE6}" srcOrd="1" destOrd="0" parTransId="{37B52C48-199C-4D0B-BFDB-F28113622010}" sibTransId="{70CC3E7E-9C20-4E13-AC37-CD328560A85B}"/>
    <dgm:cxn modelId="{53E6D47D-906B-40F5-9944-B3EAB0D81AC6}" type="presOf" srcId="{70AC7AB4-8E31-419B-9914-2CB65ED7746A}" destId="{F6325862-5160-4B9A-99AA-D1C8D91E97E5}" srcOrd="0" destOrd="0" presId="urn:microsoft.com/office/officeart/2008/layout/LinedList"/>
    <dgm:cxn modelId="{3441DA7D-34F6-4C9E-BE2A-CA773714EF44}" srcId="{18AE4F98-074D-4CF6-9513-5E87E2E746C0}" destId="{662F2BF6-59FD-4AC9-8D2F-C55DCA7A918F}" srcOrd="0" destOrd="0" parTransId="{DDF505BD-EEF8-4F7B-A0CA-5C5F7D39F2AE}" sibTransId="{0325980E-17F2-41D5-BF99-35358D72CDBE}"/>
    <dgm:cxn modelId="{60EE997E-B5B0-45C4-8897-C543B9309C19}" srcId="{A3CEEFBC-B4DF-4349-AB55-FBEC70EC6BC6}" destId="{6C2C91DA-09E9-45D5-91C9-5CDF61B36AEC}" srcOrd="0" destOrd="0" parTransId="{115CDA22-0426-425D-81C0-D4B76D52983A}" sibTransId="{C36D2A9D-90A6-40B0-BDC9-56BB65997DEB}"/>
    <dgm:cxn modelId="{3053BA8D-A5CF-44CB-A05E-CD3B42DEF38D}" type="presOf" srcId="{12D9B589-8F5F-4593-89F2-FFA2250BA933}" destId="{73653601-D130-48A2-95BC-21D2FCD3C1E5}" srcOrd="0" destOrd="0" presId="urn:microsoft.com/office/officeart/2008/layout/LinedList"/>
    <dgm:cxn modelId="{5349658E-9ADF-4E50-B5B1-AA03CB003D3E}" srcId="{20418BE0-1E6E-43C8-B717-85A3EA39B9BF}" destId="{6D4D1627-223A-4CA3-A2AA-647BC7D577FB}" srcOrd="0" destOrd="0" parTransId="{B19A77DD-1577-4C2E-8396-17ACDBD55091}" sibTransId="{F877C5FF-EC52-40B6-B76A-5DC66F2BB4C8}"/>
    <dgm:cxn modelId="{D8C2479F-11A3-4D5E-B676-68ECFC0EB1A4}" type="presOf" srcId="{A1FDB86A-26A5-4C4F-BC75-3DC6E7F6CF38}" destId="{A467F3FC-731F-44AA-B76D-B7AE04F337DA}" srcOrd="0" destOrd="0" presId="urn:microsoft.com/office/officeart/2008/layout/LinedList"/>
    <dgm:cxn modelId="{1815C8A9-D31A-4E19-B540-34C502BA1847}" srcId="{12D9B589-8F5F-4593-89F2-FFA2250BA933}" destId="{20418BE0-1E6E-43C8-B717-85A3EA39B9BF}" srcOrd="2" destOrd="0" parTransId="{BF6ACE32-8FB8-44D9-9D3D-27C7AD969DDF}" sibTransId="{648C9992-6DD6-4720-BFF7-A61334DBF28B}"/>
    <dgm:cxn modelId="{111C7EAE-3C5D-4F87-A950-746E7B717591}" type="presOf" srcId="{6C2C91DA-09E9-45D5-91C9-5CDF61B36AEC}" destId="{2EC89251-82FC-4ED3-A05B-9AFD74493809}" srcOrd="0" destOrd="0" presId="urn:microsoft.com/office/officeart/2008/layout/LinedList"/>
    <dgm:cxn modelId="{1B77ACB9-2ECF-4BC1-84E6-3AE1E7DCF62D}" type="presOf" srcId="{A3CEEFBC-B4DF-4349-AB55-FBEC70EC6BC6}" destId="{7F1F55CA-6BEB-4507-A8B6-5146198822A2}" srcOrd="0" destOrd="0" presId="urn:microsoft.com/office/officeart/2008/layout/LinedList"/>
    <dgm:cxn modelId="{4B241EBC-A26F-4A5E-BAFD-2097EC17845D}" srcId="{20418BE0-1E6E-43C8-B717-85A3EA39B9BF}" destId="{A1FDB86A-26A5-4C4F-BC75-3DC6E7F6CF38}" srcOrd="1" destOrd="0" parTransId="{154A0308-375E-47DD-882C-E8E1BA910288}" sibTransId="{37A9E2BB-A7E9-440B-93C8-B33377D4FD23}"/>
    <dgm:cxn modelId="{F1722ADF-F6A1-4BEE-8BF2-E20AC93F4F9B}" srcId="{70AC7AB4-8E31-419B-9914-2CB65ED7746A}" destId="{A3CEEFBC-B4DF-4349-AB55-FBEC70EC6BC6}" srcOrd="1" destOrd="0" parTransId="{4D98BFAD-C5FE-4E4C-8889-2EE5EC9A785D}" sibTransId="{062D38A9-199A-4190-8D81-B17D4C9DC381}"/>
    <dgm:cxn modelId="{F98FDBDF-08DC-4FBC-B320-D9299DC4BA95}" srcId="{12D9B589-8F5F-4593-89F2-FFA2250BA933}" destId="{70AC7AB4-8E31-419B-9914-2CB65ED7746A}" srcOrd="1" destOrd="0" parTransId="{4852B9FF-4F90-4148-8D3C-095649BC94E7}" sibTransId="{DF0C43E7-1FDA-4437-B697-92E5829B957B}"/>
    <dgm:cxn modelId="{615B2AE0-08B2-4579-B8D0-911BEB73FD77}" type="presOf" srcId="{E64C021F-0997-4845-A7E2-9ECD970C5AE6}" destId="{ADB1A1EF-06FB-42BA-A3E3-684EAA4D1204}" srcOrd="0" destOrd="0" presId="urn:microsoft.com/office/officeart/2008/layout/LinedList"/>
    <dgm:cxn modelId="{662649E4-F4A1-40CF-869F-BCD0F6C50EBD}" type="presOf" srcId="{B7ABBEA0-EBB1-48A8-A645-434927EA67F4}" destId="{1BFE4503-A8BD-46EC-B9B3-B0C0B9B02DBA}" srcOrd="0" destOrd="0" presId="urn:microsoft.com/office/officeart/2008/layout/LinedList"/>
    <dgm:cxn modelId="{DAE0B22C-CB66-4060-9362-A7D10C89E33F}" type="presParOf" srcId="{73653601-D130-48A2-95BC-21D2FCD3C1E5}" destId="{7A3DE4F9-9A68-4E8F-A43D-2E09D1A17AD7}" srcOrd="0" destOrd="0" presId="urn:microsoft.com/office/officeart/2008/layout/LinedList"/>
    <dgm:cxn modelId="{E02E62CA-2A59-49D0-8CB6-5B36924767BA}" type="presParOf" srcId="{73653601-D130-48A2-95BC-21D2FCD3C1E5}" destId="{93BCC1B1-2CF6-4984-95C3-805D8C581624}" srcOrd="1" destOrd="0" presId="urn:microsoft.com/office/officeart/2008/layout/LinedList"/>
    <dgm:cxn modelId="{6160C0FD-FA3C-4A32-91E3-EE407E468E92}" type="presParOf" srcId="{93BCC1B1-2CF6-4984-95C3-805D8C581624}" destId="{7B1796A1-3450-4371-8250-B95DC18AA00E}" srcOrd="0" destOrd="0" presId="urn:microsoft.com/office/officeart/2008/layout/LinedList"/>
    <dgm:cxn modelId="{9946B5CA-6025-4851-8094-8B52D9CD9108}" type="presParOf" srcId="{93BCC1B1-2CF6-4984-95C3-805D8C581624}" destId="{0E4C19C8-3B94-4625-865A-A7EDEEE91151}" srcOrd="1" destOrd="0" presId="urn:microsoft.com/office/officeart/2008/layout/LinedList"/>
    <dgm:cxn modelId="{DAE11B3F-D8AD-404B-A2FD-F80A8A855E42}" type="presParOf" srcId="{0E4C19C8-3B94-4625-865A-A7EDEEE91151}" destId="{0AA775D6-3D15-442B-8208-BE405F7C63D2}" srcOrd="0" destOrd="0" presId="urn:microsoft.com/office/officeart/2008/layout/LinedList"/>
    <dgm:cxn modelId="{AB4ACB73-9F17-4DDC-8841-B8FC3BAA553B}" type="presParOf" srcId="{0E4C19C8-3B94-4625-865A-A7EDEEE91151}" destId="{4FE11155-B281-4362-93B8-C17AA8580F4B}" srcOrd="1" destOrd="0" presId="urn:microsoft.com/office/officeart/2008/layout/LinedList"/>
    <dgm:cxn modelId="{A28FF6C3-31F9-4AB1-B234-BFD790296F13}" type="presParOf" srcId="{4FE11155-B281-4362-93B8-C17AA8580F4B}" destId="{58417C9F-A4A6-4B98-BFB1-C3AD16253DC8}" srcOrd="0" destOrd="0" presId="urn:microsoft.com/office/officeart/2008/layout/LinedList"/>
    <dgm:cxn modelId="{E600569A-99A0-4548-856E-30192763EDEB}" type="presParOf" srcId="{4FE11155-B281-4362-93B8-C17AA8580F4B}" destId="{034FF14B-1AA2-40C5-AADD-0F75DD305356}" srcOrd="1" destOrd="0" presId="urn:microsoft.com/office/officeart/2008/layout/LinedList"/>
    <dgm:cxn modelId="{B31ED57B-6791-46AF-B5E0-347F2C1F4A34}" type="presParOf" srcId="{4FE11155-B281-4362-93B8-C17AA8580F4B}" destId="{53B3062E-5602-4A29-8275-98C6C475C7EA}" srcOrd="2" destOrd="0" presId="urn:microsoft.com/office/officeart/2008/layout/LinedList"/>
    <dgm:cxn modelId="{630AF0B6-BC14-4883-BF11-F776E29D319F}" type="presParOf" srcId="{0E4C19C8-3B94-4625-865A-A7EDEEE91151}" destId="{8825F0F5-5184-4AD5-99DA-B68F67419961}" srcOrd="2" destOrd="0" presId="urn:microsoft.com/office/officeart/2008/layout/LinedList"/>
    <dgm:cxn modelId="{F4B88FE2-4178-41F2-8FF9-C16FE81F5C9A}" type="presParOf" srcId="{0E4C19C8-3B94-4625-865A-A7EDEEE91151}" destId="{4F0EDDF0-B92E-4289-AE13-17497764746F}" srcOrd="3" destOrd="0" presId="urn:microsoft.com/office/officeart/2008/layout/LinedList"/>
    <dgm:cxn modelId="{A5BD6B4B-523E-45C5-88F7-DC3F44452787}" type="presParOf" srcId="{73653601-D130-48A2-95BC-21D2FCD3C1E5}" destId="{4297B9EB-3B83-4C99-8F98-17E083F35D3E}" srcOrd="2" destOrd="0" presId="urn:microsoft.com/office/officeart/2008/layout/LinedList"/>
    <dgm:cxn modelId="{64EC74F8-65B8-42D6-84F1-BCA321691EEF}" type="presParOf" srcId="{73653601-D130-48A2-95BC-21D2FCD3C1E5}" destId="{8500C530-6FBA-43D1-8C6A-3C4438707B07}" srcOrd="3" destOrd="0" presId="urn:microsoft.com/office/officeart/2008/layout/LinedList"/>
    <dgm:cxn modelId="{7633612B-E4B5-4D8C-AAC6-1C038AA0E38D}" type="presParOf" srcId="{8500C530-6FBA-43D1-8C6A-3C4438707B07}" destId="{F6325862-5160-4B9A-99AA-D1C8D91E97E5}" srcOrd="0" destOrd="0" presId="urn:microsoft.com/office/officeart/2008/layout/LinedList"/>
    <dgm:cxn modelId="{D9170C07-91A1-4F0F-82B3-37F74B6E3A07}" type="presParOf" srcId="{8500C530-6FBA-43D1-8C6A-3C4438707B07}" destId="{B514818E-2FAF-445D-B360-F419876B28E0}" srcOrd="1" destOrd="0" presId="urn:microsoft.com/office/officeart/2008/layout/LinedList"/>
    <dgm:cxn modelId="{FE321FA8-4347-4BAA-A9CA-E66C82BAA67F}" type="presParOf" srcId="{B514818E-2FAF-445D-B360-F419876B28E0}" destId="{40983674-74EE-438F-9DAC-95ABAEE959AF}" srcOrd="0" destOrd="0" presId="urn:microsoft.com/office/officeart/2008/layout/LinedList"/>
    <dgm:cxn modelId="{470060CD-479F-4074-AD0F-3731C4AD26FE}" type="presParOf" srcId="{B514818E-2FAF-445D-B360-F419876B28E0}" destId="{317EFDCE-5C41-4DA5-BC64-B144CD1AFA5A}" srcOrd="1" destOrd="0" presId="urn:microsoft.com/office/officeart/2008/layout/LinedList"/>
    <dgm:cxn modelId="{E162FCEB-6D1D-412F-9788-7B34D67FBC50}" type="presParOf" srcId="{317EFDCE-5C41-4DA5-BC64-B144CD1AFA5A}" destId="{5C6BB267-F2AE-4B4B-B2EF-90612C1524E5}" srcOrd="0" destOrd="0" presId="urn:microsoft.com/office/officeart/2008/layout/LinedList"/>
    <dgm:cxn modelId="{F327E7C6-F64D-4358-ACEA-C710479EB697}" type="presParOf" srcId="{317EFDCE-5C41-4DA5-BC64-B144CD1AFA5A}" destId="{A87E9166-7916-4EA2-9F3E-53443F2A3FBA}" srcOrd="1" destOrd="0" presId="urn:microsoft.com/office/officeart/2008/layout/LinedList"/>
    <dgm:cxn modelId="{33A5FB62-6389-484E-A45F-7FC343315ADF}" type="presParOf" srcId="{317EFDCE-5C41-4DA5-BC64-B144CD1AFA5A}" destId="{FB72C88D-C2FE-41EC-A6CB-10CE7387F17B}" srcOrd="2" destOrd="0" presId="urn:microsoft.com/office/officeart/2008/layout/LinedList"/>
    <dgm:cxn modelId="{57BA2B55-8813-4190-B85B-F39DBC6EFD5D}" type="presParOf" srcId="{B514818E-2FAF-445D-B360-F419876B28E0}" destId="{72D19230-34CB-4F02-85B6-E0A714FAA68E}" srcOrd="2" destOrd="0" presId="urn:microsoft.com/office/officeart/2008/layout/LinedList"/>
    <dgm:cxn modelId="{C9110A90-DF9D-4BF6-81F1-A0499E1B5A97}" type="presParOf" srcId="{B514818E-2FAF-445D-B360-F419876B28E0}" destId="{962548E4-B1C8-483A-84BE-7E6F43A72A00}" srcOrd="3" destOrd="0" presId="urn:microsoft.com/office/officeart/2008/layout/LinedList"/>
    <dgm:cxn modelId="{50327662-A384-4F98-824B-7B099BFCAE22}" type="presParOf" srcId="{B514818E-2FAF-445D-B360-F419876B28E0}" destId="{46F718A9-18BC-4D92-8C3B-B1B311998FD2}" srcOrd="4" destOrd="0" presId="urn:microsoft.com/office/officeart/2008/layout/LinedList"/>
    <dgm:cxn modelId="{A0216DA9-BEDC-4DD4-A051-92D498F27CB9}" type="presParOf" srcId="{46F718A9-18BC-4D92-8C3B-B1B311998FD2}" destId="{6085B9F1-A171-415E-AD5D-ADFE20CF9D81}" srcOrd="0" destOrd="0" presId="urn:microsoft.com/office/officeart/2008/layout/LinedList"/>
    <dgm:cxn modelId="{E871BD91-2D2D-4FE7-993C-6CFE0BF8D431}" type="presParOf" srcId="{46F718A9-18BC-4D92-8C3B-B1B311998FD2}" destId="{7F1F55CA-6BEB-4507-A8B6-5146198822A2}" srcOrd="1" destOrd="0" presId="urn:microsoft.com/office/officeart/2008/layout/LinedList"/>
    <dgm:cxn modelId="{91AF945A-FAFD-4553-9F4E-99A9A189611B}" type="presParOf" srcId="{46F718A9-18BC-4D92-8C3B-B1B311998FD2}" destId="{56663B03-8CFC-485B-BC74-288B8F9DBE81}" srcOrd="2" destOrd="0" presId="urn:microsoft.com/office/officeart/2008/layout/LinedList"/>
    <dgm:cxn modelId="{41134848-DF05-4DE0-8F53-F4ECDFFD50F3}" type="presParOf" srcId="{56663B03-8CFC-485B-BC74-288B8F9DBE81}" destId="{6E793447-3BA7-4DB9-B98D-3D07551F416A}" srcOrd="0" destOrd="0" presId="urn:microsoft.com/office/officeart/2008/layout/LinedList"/>
    <dgm:cxn modelId="{324B3C80-4222-4772-95D9-56A99015BE15}" type="presParOf" srcId="{6E793447-3BA7-4DB9-B98D-3D07551F416A}" destId="{0E2117CB-6E62-4FD6-900E-FFC5EF56C573}" srcOrd="0" destOrd="0" presId="urn:microsoft.com/office/officeart/2008/layout/LinedList"/>
    <dgm:cxn modelId="{E06FB017-CDC0-411F-A70A-6F6056107D2E}" type="presParOf" srcId="{6E793447-3BA7-4DB9-B98D-3D07551F416A}" destId="{2EC89251-82FC-4ED3-A05B-9AFD74493809}" srcOrd="1" destOrd="0" presId="urn:microsoft.com/office/officeart/2008/layout/LinedList"/>
    <dgm:cxn modelId="{A53B1F7A-93E3-437D-88F3-256D7DA68A66}" type="presParOf" srcId="{6E793447-3BA7-4DB9-B98D-3D07551F416A}" destId="{47E72B0D-7A03-42CF-BA36-B932E227CB13}" srcOrd="2" destOrd="0" presId="urn:microsoft.com/office/officeart/2008/layout/LinedList"/>
    <dgm:cxn modelId="{80FAD915-77E7-43B4-9E76-285B53A26AB2}" type="presParOf" srcId="{56663B03-8CFC-485B-BC74-288B8F9DBE81}" destId="{C32304F8-AAA7-4638-8C83-5F97109A0DFE}" srcOrd="1" destOrd="0" presId="urn:microsoft.com/office/officeart/2008/layout/LinedList"/>
    <dgm:cxn modelId="{034A94D2-E6A2-4AC7-9628-4D82BC4E6FDD}" type="presParOf" srcId="{56663B03-8CFC-485B-BC74-288B8F9DBE81}" destId="{B66E78CC-CC8F-437E-8CDA-5C40D41000CE}" srcOrd="2" destOrd="0" presId="urn:microsoft.com/office/officeart/2008/layout/LinedList"/>
    <dgm:cxn modelId="{24062666-CA96-4E55-938C-46A51017CDFE}" type="presParOf" srcId="{B66E78CC-CC8F-437E-8CDA-5C40D41000CE}" destId="{96E63316-B808-46E5-AF6C-F32ABA0AA695}" srcOrd="0" destOrd="0" presId="urn:microsoft.com/office/officeart/2008/layout/LinedList"/>
    <dgm:cxn modelId="{1995A4B6-DA67-4E0E-A3DD-8FCE8ECCC50F}" type="presParOf" srcId="{B66E78CC-CC8F-437E-8CDA-5C40D41000CE}" destId="{ADB1A1EF-06FB-42BA-A3E3-684EAA4D1204}" srcOrd="1" destOrd="0" presId="urn:microsoft.com/office/officeart/2008/layout/LinedList"/>
    <dgm:cxn modelId="{9F64F107-655F-4A85-A33F-F3A464878886}" type="presParOf" srcId="{B66E78CC-CC8F-437E-8CDA-5C40D41000CE}" destId="{3BDDA9A0-8B1B-410F-88B8-A0E94FB1C706}" srcOrd="2" destOrd="0" presId="urn:microsoft.com/office/officeart/2008/layout/LinedList"/>
    <dgm:cxn modelId="{99240046-A2B4-4250-B5CB-5A86682B4119}" type="presParOf" srcId="{B514818E-2FAF-445D-B360-F419876B28E0}" destId="{2CEDDC37-2653-458F-976B-EA543F17A288}" srcOrd="5" destOrd="0" presId="urn:microsoft.com/office/officeart/2008/layout/LinedList"/>
    <dgm:cxn modelId="{96F8C40B-1BD7-4C97-8BA4-C75D444A855D}" type="presParOf" srcId="{B514818E-2FAF-445D-B360-F419876B28E0}" destId="{D5176B3D-8F9B-4863-82A7-B3B7AAC4C5F9}" srcOrd="6" destOrd="0" presId="urn:microsoft.com/office/officeart/2008/layout/LinedList"/>
    <dgm:cxn modelId="{AA0E7783-55FD-4FBE-A698-B5FE27BD8338}" type="presParOf" srcId="{73653601-D130-48A2-95BC-21D2FCD3C1E5}" destId="{89125902-B283-4D9D-9879-67E1F171E1F8}" srcOrd="4" destOrd="0" presId="urn:microsoft.com/office/officeart/2008/layout/LinedList"/>
    <dgm:cxn modelId="{5B79EF90-4A3C-4BFB-8608-81B53E2C95F8}" type="presParOf" srcId="{73653601-D130-48A2-95BC-21D2FCD3C1E5}" destId="{0A5764C4-B479-4D10-AE5F-A12C74084679}" srcOrd="5" destOrd="0" presId="urn:microsoft.com/office/officeart/2008/layout/LinedList"/>
    <dgm:cxn modelId="{7EB1A2DA-8F89-4F13-9615-8BD5DDEAFA9B}" type="presParOf" srcId="{0A5764C4-B479-4D10-AE5F-A12C74084679}" destId="{9A437B18-0531-492A-8B06-CEB917AEBA1B}" srcOrd="0" destOrd="0" presId="urn:microsoft.com/office/officeart/2008/layout/LinedList"/>
    <dgm:cxn modelId="{98E89B9A-EB43-4AD5-AE4B-DE332049A93A}" type="presParOf" srcId="{0A5764C4-B479-4D10-AE5F-A12C74084679}" destId="{CB8B4D7A-650A-4384-B4F7-9AA75EE5D2DE}" srcOrd="1" destOrd="0" presId="urn:microsoft.com/office/officeart/2008/layout/LinedList"/>
    <dgm:cxn modelId="{DBC29179-52BD-4612-8F9C-3044A06F2806}" type="presParOf" srcId="{CB8B4D7A-650A-4384-B4F7-9AA75EE5D2DE}" destId="{06DB8A81-7E59-44ED-8184-2158AB932990}" srcOrd="0" destOrd="0" presId="urn:microsoft.com/office/officeart/2008/layout/LinedList"/>
    <dgm:cxn modelId="{0933810F-6944-4DAE-8EC4-0C4F28672DCE}" type="presParOf" srcId="{CB8B4D7A-650A-4384-B4F7-9AA75EE5D2DE}" destId="{F85862CF-FEF0-47C6-B16D-C167241BFFB7}" srcOrd="1" destOrd="0" presId="urn:microsoft.com/office/officeart/2008/layout/LinedList"/>
    <dgm:cxn modelId="{89CC51F9-EED8-4353-B277-A9105F5ABB41}" type="presParOf" srcId="{F85862CF-FEF0-47C6-B16D-C167241BFFB7}" destId="{E57EBC53-139E-438B-8DDE-5D8E3736DEA2}" srcOrd="0" destOrd="0" presId="urn:microsoft.com/office/officeart/2008/layout/LinedList"/>
    <dgm:cxn modelId="{E6A222FF-7A9D-4962-9BF1-B2570093AB8D}" type="presParOf" srcId="{F85862CF-FEF0-47C6-B16D-C167241BFFB7}" destId="{BBC2A24A-1706-473B-8277-44BF1A597903}" srcOrd="1" destOrd="0" presId="urn:microsoft.com/office/officeart/2008/layout/LinedList"/>
    <dgm:cxn modelId="{9F75A384-A198-4D16-A2E1-8E5B6BF98ECF}" type="presParOf" srcId="{F85862CF-FEF0-47C6-B16D-C167241BFFB7}" destId="{756702CD-6C2B-4CAE-9804-EF7E06AF4F13}" srcOrd="2" destOrd="0" presId="urn:microsoft.com/office/officeart/2008/layout/LinedList"/>
    <dgm:cxn modelId="{F2FEC13A-FE4E-4620-8F33-38F14A274DF7}" type="presParOf" srcId="{CB8B4D7A-650A-4384-B4F7-9AA75EE5D2DE}" destId="{A659735E-E650-481E-B55A-EE76ABC62197}" srcOrd="2" destOrd="0" presId="urn:microsoft.com/office/officeart/2008/layout/LinedList"/>
    <dgm:cxn modelId="{2E0C8CCC-EE1E-4AA2-848B-38CFEBAF4AD3}" type="presParOf" srcId="{CB8B4D7A-650A-4384-B4F7-9AA75EE5D2DE}" destId="{E740F8E0-21A5-43BD-AFA5-571E299D2D49}" srcOrd="3" destOrd="0" presId="urn:microsoft.com/office/officeart/2008/layout/LinedList"/>
    <dgm:cxn modelId="{3836C6D0-5124-496B-B49E-408014C786C2}" type="presParOf" srcId="{CB8B4D7A-650A-4384-B4F7-9AA75EE5D2DE}" destId="{828242CB-0C3D-40B4-A9A9-79CF3DB6A336}" srcOrd="4" destOrd="0" presId="urn:microsoft.com/office/officeart/2008/layout/LinedList"/>
    <dgm:cxn modelId="{1E1E61E1-3DFC-412E-B82B-48EEAD87B669}" type="presParOf" srcId="{828242CB-0C3D-40B4-A9A9-79CF3DB6A336}" destId="{BBCF45C7-0AA9-40C3-A0F1-B08CF7998F77}" srcOrd="0" destOrd="0" presId="urn:microsoft.com/office/officeart/2008/layout/LinedList"/>
    <dgm:cxn modelId="{D71FAC45-FD05-425A-9EEF-5D2DB32FBA69}" type="presParOf" srcId="{828242CB-0C3D-40B4-A9A9-79CF3DB6A336}" destId="{A467F3FC-731F-44AA-B76D-B7AE04F337DA}" srcOrd="1" destOrd="0" presId="urn:microsoft.com/office/officeart/2008/layout/LinedList"/>
    <dgm:cxn modelId="{0309A373-5F32-4E4F-9AFE-E82256241DCC}" type="presParOf" srcId="{828242CB-0C3D-40B4-A9A9-79CF3DB6A336}" destId="{C8D203FE-4D7B-4346-8C95-B496EB1CAE02}" srcOrd="2" destOrd="0" presId="urn:microsoft.com/office/officeart/2008/layout/LinedList"/>
    <dgm:cxn modelId="{DE222F12-B958-4A81-8CC2-23BD87E85803}" type="presParOf" srcId="{CB8B4D7A-650A-4384-B4F7-9AA75EE5D2DE}" destId="{15988844-ED6F-4C2A-9722-8183F695481C}" srcOrd="5" destOrd="0" presId="urn:microsoft.com/office/officeart/2008/layout/LinedList"/>
    <dgm:cxn modelId="{45E7AAD1-880E-4259-AF2E-9E60A81364D3}" type="presParOf" srcId="{CB8B4D7A-650A-4384-B4F7-9AA75EE5D2DE}" destId="{6EDA2F4C-072D-47FD-AB31-12C49D46D62B}" srcOrd="6" destOrd="0" presId="urn:microsoft.com/office/officeart/2008/layout/LinedList"/>
    <dgm:cxn modelId="{DA482B0E-C8FD-4485-91D3-4D6BF8F32FAC}" type="presParOf" srcId="{CB8B4D7A-650A-4384-B4F7-9AA75EE5D2DE}" destId="{607B2070-EA13-4973-87E7-F50CB5CA98AF}" srcOrd="7" destOrd="0" presId="urn:microsoft.com/office/officeart/2008/layout/LinedList"/>
    <dgm:cxn modelId="{0EFBC000-6E7C-4F69-9AE9-2D5589ACE502}" type="presParOf" srcId="{607B2070-EA13-4973-87E7-F50CB5CA98AF}" destId="{D19A6334-697F-4DDB-B11D-1DD7A0DB1535}" srcOrd="0" destOrd="0" presId="urn:microsoft.com/office/officeart/2008/layout/LinedList"/>
    <dgm:cxn modelId="{D64A0963-4FD9-4154-80A2-2103C9A511FF}" type="presParOf" srcId="{607B2070-EA13-4973-87E7-F50CB5CA98AF}" destId="{11807624-B0A1-4A17-8B2B-CC56C5443DBA}" srcOrd="1" destOrd="0" presId="urn:microsoft.com/office/officeart/2008/layout/LinedList"/>
    <dgm:cxn modelId="{4A08964F-8B27-47D7-B39D-4EDE5FDF08A6}" type="presParOf" srcId="{607B2070-EA13-4973-87E7-F50CB5CA98AF}" destId="{28618ECD-44E3-48F1-94D9-E5061BDB07F3}" srcOrd="2" destOrd="0" presId="urn:microsoft.com/office/officeart/2008/layout/LinedList"/>
    <dgm:cxn modelId="{8585FBA5-A4FB-4DDA-B61D-256A9BE58CDD}" type="presParOf" srcId="{CB8B4D7A-650A-4384-B4F7-9AA75EE5D2DE}" destId="{9A88490C-1FA9-45A7-AF54-54A1F3697A39}" srcOrd="8" destOrd="0" presId="urn:microsoft.com/office/officeart/2008/layout/LinedList"/>
    <dgm:cxn modelId="{25D707FF-267C-46DE-A0A0-13A11E6C2B04}" type="presParOf" srcId="{CB8B4D7A-650A-4384-B4F7-9AA75EE5D2DE}" destId="{E00929E9-6277-4223-A44A-C3C01EFFF156}" srcOrd="9" destOrd="0" presId="urn:microsoft.com/office/officeart/2008/layout/LinedList"/>
    <dgm:cxn modelId="{9735C2F8-4D2F-40FB-B7C4-516D888E41D0}" type="presParOf" srcId="{CB8B4D7A-650A-4384-B4F7-9AA75EE5D2DE}" destId="{D71EE42C-040A-4BAD-8C39-9A5D9FDA02DB}" srcOrd="10" destOrd="0" presId="urn:microsoft.com/office/officeart/2008/layout/LinedList"/>
    <dgm:cxn modelId="{10A5A92F-1DCA-4DCA-A238-749195162A20}" type="presParOf" srcId="{D71EE42C-040A-4BAD-8C39-9A5D9FDA02DB}" destId="{8592F11E-A104-4868-9F54-5AF61DF3169E}" srcOrd="0" destOrd="0" presId="urn:microsoft.com/office/officeart/2008/layout/LinedList"/>
    <dgm:cxn modelId="{5D046A38-1ACF-47C6-B7FE-EE21952D2050}" type="presParOf" srcId="{D71EE42C-040A-4BAD-8C39-9A5D9FDA02DB}" destId="{1BFE4503-A8BD-46EC-B9B3-B0C0B9B02DBA}" srcOrd="1" destOrd="0" presId="urn:microsoft.com/office/officeart/2008/layout/LinedList"/>
    <dgm:cxn modelId="{E52B9E8D-CB5C-4986-B0F8-21B08A9054A0}" type="presParOf" srcId="{D71EE42C-040A-4BAD-8C39-9A5D9FDA02DB}" destId="{4EC0DB66-7B5A-4CC0-A99E-73FB30F29EE4}" srcOrd="2" destOrd="0" presId="urn:microsoft.com/office/officeart/2008/layout/LinedList"/>
    <dgm:cxn modelId="{01FD6D85-2D17-4A54-849A-6EDE140AAE5F}" type="presParOf" srcId="{CB8B4D7A-650A-4384-B4F7-9AA75EE5D2DE}" destId="{CF4859B1-20B0-419F-8741-8A8251B0E977}" srcOrd="11" destOrd="0" presId="urn:microsoft.com/office/officeart/2008/layout/LinedList"/>
    <dgm:cxn modelId="{AD4D08F3-9680-468B-8755-7CB18BBFC844}" type="presParOf" srcId="{CB8B4D7A-650A-4384-B4F7-9AA75EE5D2DE}" destId="{03B8B3C1-B5A9-4B69-9E59-ABEE01BFC5F0}" srcOrd="12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64F844F-1029-4746-9A35-CE2FC6A8439E}">
      <dsp:nvSpPr>
        <dsp:cNvPr id="0" name=""/>
        <dsp:cNvSpPr/>
      </dsp:nvSpPr>
      <dsp:spPr>
        <a:xfrm>
          <a:off x="0" y="1103"/>
          <a:ext cx="8572500" cy="917280"/>
        </a:xfrm>
        <a:prstGeom prst="roundRect">
          <a:avLst/>
        </a:prstGeom>
        <a:solidFill>
          <a:srgbClr val="DDE3E7"/>
        </a:solidFill>
        <a:ln w="127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200" kern="1200" dirty="0"/>
            <a:t>Ustawa z dnia 1 października 2024 r. o dochodach jednostek samorządu terytorialnego została wprowadzona w odpowiedzi na problemy poprzedniego systemu finansowania JST obowiązującego od 2004 r. Poprzedni model był silnie uzależniony od zmian podatkowych w PIT i CIT, co ograniczało stabilność oraz przewidywalność dochodów samorządów.</a:t>
          </a:r>
        </a:p>
      </dsp:txBody>
      <dsp:txXfrm>
        <a:off x="44778" y="45881"/>
        <a:ext cx="8482944" cy="827724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3265C56-65BB-43C0-B7FA-CE4897B43E4B}">
      <dsp:nvSpPr>
        <dsp:cNvPr id="0" name=""/>
        <dsp:cNvSpPr/>
      </dsp:nvSpPr>
      <dsp:spPr>
        <a:xfrm>
          <a:off x="0" y="0"/>
          <a:ext cx="8519976" cy="0"/>
        </a:xfrm>
        <a:prstGeom prst="lin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6C2D80AA-22A8-488B-BE3D-59576F2E870D}">
      <dsp:nvSpPr>
        <dsp:cNvPr id="0" name=""/>
        <dsp:cNvSpPr/>
      </dsp:nvSpPr>
      <dsp:spPr>
        <a:xfrm>
          <a:off x="0" y="0"/>
          <a:ext cx="1703995" cy="802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t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200" b="1" kern="1200" dirty="0"/>
            <a:t>Główne założenie </a:t>
          </a:r>
          <a:endParaRPr lang="pl-PL" sz="1200" kern="1200" dirty="0"/>
        </a:p>
      </dsp:txBody>
      <dsp:txXfrm>
        <a:off x="0" y="0"/>
        <a:ext cx="1703995" cy="802000"/>
      </dsp:txXfrm>
    </dsp:sp>
    <dsp:sp modelId="{61E82AF0-4B5C-4575-A487-E87B0DD69457}">
      <dsp:nvSpPr>
        <dsp:cNvPr id="0" name=""/>
        <dsp:cNvSpPr/>
      </dsp:nvSpPr>
      <dsp:spPr>
        <a:xfrm>
          <a:off x="1831794" y="36418"/>
          <a:ext cx="6688181" cy="72837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t" anchorCtr="0">
          <a:noAutofit/>
        </a:bodyPr>
        <a:lstStyle/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100" b="1" kern="1200" dirty="0"/>
            <a:t>Zwiększenie elastyczności systemu finansowania JST i możliwości reagowania na zmieniające się warunki gospodarcze oraz finansowe.</a:t>
          </a:r>
        </a:p>
      </dsp:txBody>
      <dsp:txXfrm>
        <a:off x="1831794" y="36418"/>
        <a:ext cx="6688181" cy="728378"/>
      </dsp:txXfrm>
    </dsp:sp>
    <dsp:sp modelId="{D5CF00F7-5A86-4034-A849-F1B29B72E3F4}">
      <dsp:nvSpPr>
        <dsp:cNvPr id="0" name=""/>
        <dsp:cNvSpPr/>
      </dsp:nvSpPr>
      <dsp:spPr>
        <a:xfrm>
          <a:off x="1703995" y="764797"/>
          <a:ext cx="6815980" cy="0"/>
        </a:xfrm>
        <a:prstGeom prst="line">
          <a:avLst/>
        </a:prstGeom>
        <a:noFill/>
        <a:ln w="635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1">
          <a:scrgbClr r="0" g="0" b="0"/>
        </a:effectRef>
        <a:fontRef idx="minor"/>
      </dsp:style>
    </dsp:sp>
    <dsp:sp modelId="{F8A81AFA-067B-47AB-86C1-7BF8BF1ADCA1}">
      <dsp:nvSpPr>
        <dsp:cNvPr id="0" name=""/>
        <dsp:cNvSpPr/>
      </dsp:nvSpPr>
      <dsp:spPr>
        <a:xfrm>
          <a:off x="0" y="801999"/>
          <a:ext cx="8519976" cy="0"/>
        </a:xfrm>
        <a:prstGeom prst="lin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57F4F25B-4AB3-4277-8E12-CF714E15BC96}">
      <dsp:nvSpPr>
        <dsp:cNvPr id="0" name=""/>
        <dsp:cNvSpPr/>
      </dsp:nvSpPr>
      <dsp:spPr>
        <a:xfrm>
          <a:off x="0" y="802000"/>
          <a:ext cx="1703995" cy="802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t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200" b="1" kern="1200" dirty="0"/>
            <a:t>Najważniejsze rozwiązania</a:t>
          </a:r>
          <a:endParaRPr lang="pl-PL" sz="1200" kern="1200" dirty="0"/>
        </a:p>
      </dsp:txBody>
      <dsp:txXfrm>
        <a:off x="0" y="802000"/>
        <a:ext cx="1703995" cy="802000"/>
      </dsp:txXfrm>
    </dsp:sp>
    <dsp:sp modelId="{F62000DF-ADF5-42F1-9E18-405BE82799C5}">
      <dsp:nvSpPr>
        <dsp:cNvPr id="0" name=""/>
        <dsp:cNvSpPr/>
      </dsp:nvSpPr>
      <dsp:spPr>
        <a:xfrm>
          <a:off x="1831794" y="820640"/>
          <a:ext cx="6688181" cy="37280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t" anchorCtr="0">
          <a:noAutofit/>
        </a:bodyPr>
        <a:lstStyle/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100" b="1" kern="1200" dirty="0"/>
            <a:t>Wprowadzenie zwiększonej rezerwy na uzupełnienie dochodów JST.</a:t>
          </a:r>
        </a:p>
      </dsp:txBody>
      <dsp:txXfrm>
        <a:off x="1831794" y="820640"/>
        <a:ext cx="6688181" cy="372804"/>
      </dsp:txXfrm>
    </dsp:sp>
    <dsp:sp modelId="{D64A0AC4-4BD3-4FF5-9365-3ED4E0AA90E8}">
      <dsp:nvSpPr>
        <dsp:cNvPr id="0" name=""/>
        <dsp:cNvSpPr/>
      </dsp:nvSpPr>
      <dsp:spPr>
        <a:xfrm>
          <a:off x="1703995" y="1193444"/>
          <a:ext cx="6815980" cy="0"/>
        </a:xfrm>
        <a:prstGeom prst="line">
          <a:avLst/>
        </a:prstGeom>
        <a:noFill/>
        <a:ln w="635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1">
          <a:scrgbClr r="0" g="0" b="0"/>
        </a:effectRef>
        <a:fontRef idx="minor"/>
      </dsp:style>
    </dsp:sp>
    <dsp:sp modelId="{D39D0998-E399-4784-85EA-5D64AB0F6AC5}">
      <dsp:nvSpPr>
        <dsp:cNvPr id="0" name=""/>
        <dsp:cNvSpPr/>
      </dsp:nvSpPr>
      <dsp:spPr>
        <a:xfrm>
          <a:off x="1831794" y="1212085"/>
          <a:ext cx="6688181" cy="37280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t" anchorCtr="0">
          <a:noAutofit/>
        </a:bodyPr>
        <a:lstStyle/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100" b="1" kern="1200" dirty="0"/>
            <a:t>Zastąpienie wielu rozproszonych mechanizmów jednym bardziej jednolitym systemem rezerwy.</a:t>
          </a:r>
        </a:p>
      </dsp:txBody>
      <dsp:txXfrm>
        <a:off x="1831794" y="1212085"/>
        <a:ext cx="6688181" cy="372804"/>
      </dsp:txXfrm>
    </dsp:sp>
    <dsp:sp modelId="{EB4011B5-FC9C-4821-944F-9D49B4019748}">
      <dsp:nvSpPr>
        <dsp:cNvPr id="0" name=""/>
        <dsp:cNvSpPr/>
      </dsp:nvSpPr>
      <dsp:spPr>
        <a:xfrm>
          <a:off x="1703995" y="1584889"/>
          <a:ext cx="6815980" cy="0"/>
        </a:xfrm>
        <a:prstGeom prst="line">
          <a:avLst/>
        </a:prstGeom>
        <a:noFill/>
        <a:ln w="635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1">
          <a:scrgbClr r="0" g="0" b="0"/>
        </a:effectRef>
        <a:fontRef idx="minor"/>
      </dsp:style>
    </dsp:sp>
    <dsp:sp modelId="{5174D438-80CC-4F2E-B8F3-3C262AA55A8D}">
      <dsp:nvSpPr>
        <dsp:cNvPr id="0" name=""/>
        <dsp:cNvSpPr/>
      </dsp:nvSpPr>
      <dsp:spPr>
        <a:xfrm>
          <a:off x="0" y="1603999"/>
          <a:ext cx="8519976" cy="0"/>
        </a:xfrm>
        <a:prstGeom prst="lin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FAB79E8C-ABA2-4659-A62C-E79D3DF97682}">
      <dsp:nvSpPr>
        <dsp:cNvPr id="0" name=""/>
        <dsp:cNvSpPr/>
      </dsp:nvSpPr>
      <dsp:spPr>
        <a:xfrm>
          <a:off x="0" y="1604000"/>
          <a:ext cx="1703995" cy="802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t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200" b="1" kern="1200" dirty="0"/>
            <a:t>Efekty</a:t>
          </a:r>
          <a:r>
            <a:rPr lang="pl-PL" sz="3400" b="1" kern="1200" dirty="0"/>
            <a:t> </a:t>
          </a:r>
          <a:endParaRPr lang="pl-PL" sz="3400" kern="1200" dirty="0"/>
        </a:p>
      </dsp:txBody>
      <dsp:txXfrm>
        <a:off x="0" y="1604000"/>
        <a:ext cx="1703995" cy="802000"/>
      </dsp:txXfrm>
    </dsp:sp>
    <dsp:sp modelId="{0121C000-86F3-445B-ABC7-469CF1D41092}">
      <dsp:nvSpPr>
        <dsp:cNvPr id="0" name=""/>
        <dsp:cNvSpPr/>
      </dsp:nvSpPr>
      <dsp:spPr>
        <a:xfrm>
          <a:off x="1831794" y="1616531"/>
          <a:ext cx="6688181" cy="25062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t" anchorCtr="0">
          <a:noAutofit/>
        </a:bodyPr>
        <a:lstStyle/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100" b="1" kern="1200" dirty="0"/>
            <a:t>Większa możliwość wsparcia JST w sytuacjach szczególnych.</a:t>
          </a:r>
        </a:p>
      </dsp:txBody>
      <dsp:txXfrm>
        <a:off x="1831794" y="1616531"/>
        <a:ext cx="6688181" cy="250624"/>
      </dsp:txXfrm>
    </dsp:sp>
    <dsp:sp modelId="{7BFE702A-DBD6-497E-8B16-3E15B8215505}">
      <dsp:nvSpPr>
        <dsp:cNvPr id="0" name=""/>
        <dsp:cNvSpPr/>
      </dsp:nvSpPr>
      <dsp:spPr>
        <a:xfrm>
          <a:off x="1703995" y="1867156"/>
          <a:ext cx="6815980" cy="0"/>
        </a:xfrm>
        <a:prstGeom prst="line">
          <a:avLst/>
        </a:prstGeom>
        <a:noFill/>
        <a:ln w="635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1">
          <a:scrgbClr r="0" g="0" b="0"/>
        </a:effectRef>
        <a:fontRef idx="minor"/>
      </dsp:style>
    </dsp:sp>
    <dsp:sp modelId="{6732BD83-1F9E-45E2-9D33-A035697AF4E3}">
      <dsp:nvSpPr>
        <dsp:cNvPr id="0" name=""/>
        <dsp:cNvSpPr/>
      </dsp:nvSpPr>
      <dsp:spPr>
        <a:xfrm>
          <a:off x="1831794" y="1879687"/>
          <a:ext cx="6688181" cy="25062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t" anchorCtr="0">
          <a:noAutofit/>
        </a:bodyPr>
        <a:lstStyle/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100" b="1" kern="1200" dirty="0"/>
            <a:t>Uproszczenie i większa przejrzystość systemu finansowania.</a:t>
          </a:r>
        </a:p>
      </dsp:txBody>
      <dsp:txXfrm>
        <a:off x="1831794" y="1879687"/>
        <a:ext cx="6688181" cy="250624"/>
      </dsp:txXfrm>
    </dsp:sp>
    <dsp:sp modelId="{9C1A4EE3-F2C7-43CB-9B69-E64F2374339A}">
      <dsp:nvSpPr>
        <dsp:cNvPr id="0" name=""/>
        <dsp:cNvSpPr/>
      </dsp:nvSpPr>
      <dsp:spPr>
        <a:xfrm>
          <a:off x="1703995" y="2130312"/>
          <a:ext cx="6815980" cy="0"/>
        </a:xfrm>
        <a:prstGeom prst="line">
          <a:avLst/>
        </a:prstGeom>
        <a:noFill/>
        <a:ln w="635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1">
          <a:scrgbClr r="0" g="0" b="0"/>
        </a:effectRef>
        <a:fontRef idx="minor"/>
      </dsp:style>
    </dsp:sp>
    <dsp:sp modelId="{65EA94EF-1FB5-436A-9C34-DBF29B09CB28}">
      <dsp:nvSpPr>
        <dsp:cNvPr id="0" name=""/>
        <dsp:cNvSpPr/>
      </dsp:nvSpPr>
      <dsp:spPr>
        <a:xfrm>
          <a:off x="1831794" y="2142843"/>
          <a:ext cx="6688181" cy="25062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t" anchorCtr="0">
          <a:noAutofit/>
        </a:bodyPr>
        <a:lstStyle/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100" b="1" kern="1200" dirty="0"/>
            <a:t>Zwiększenie stabilności i odporności systemu na zmiany koniunkturalne.</a:t>
          </a:r>
        </a:p>
      </dsp:txBody>
      <dsp:txXfrm>
        <a:off x="1831794" y="2142843"/>
        <a:ext cx="6688181" cy="250624"/>
      </dsp:txXfrm>
    </dsp:sp>
    <dsp:sp modelId="{4E9016EA-33DB-4914-871F-72492D7DBBAA}">
      <dsp:nvSpPr>
        <dsp:cNvPr id="0" name=""/>
        <dsp:cNvSpPr/>
      </dsp:nvSpPr>
      <dsp:spPr>
        <a:xfrm>
          <a:off x="1703995" y="2393468"/>
          <a:ext cx="6815980" cy="0"/>
        </a:xfrm>
        <a:prstGeom prst="line">
          <a:avLst/>
        </a:prstGeom>
        <a:noFill/>
        <a:ln w="635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1">
          <a:scrgbClr r="0" g="0" b="0"/>
        </a:effectRef>
        <a:fontRef idx="minor"/>
      </dsp:style>
    </dsp:sp>
    <dsp:sp modelId="{1432243F-F4F5-481B-940B-24F67C9D91C7}">
      <dsp:nvSpPr>
        <dsp:cNvPr id="0" name=""/>
        <dsp:cNvSpPr/>
      </dsp:nvSpPr>
      <dsp:spPr>
        <a:xfrm>
          <a:off x="0" y="2406000"/>
          <a:ext cx="8519976" cy="0"/>
        </a:xfrm>
        <a:prstGeom prst="lin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42E9F735-F5A3-402E-9388-BD82A8A60304}">
      <dsp:nvSpPr>
        <dsp:cNvPr id="0" name=""/>
        <dsp:cNvSpPr/>
      </dsp:nvSpPr>
      <dsp:spPr>
        <a:xfrm>
          <a:off x="0" y="2406000"/>
          <a:ext cx="1703995" cy="802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t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200" b="1" kern="1200" dirty="0"/>
            <a:t>Wnioski</a:t>
          </a:r>
          <a:endParaRPr lang="pl-PL" sz="1200" kern="1200" dirty="0"/>
        </a:p>
      </dsp:txBody>
      <dsp:txXfrm>
        <a:off x="0" y="2406000"/>
        <a:ext cx="1703995" cy="802000"/>
      </dsp:txXfrm>
    </dsp:sp>
    <dsp:sp modelId="{ECB9A6A8-3EF9-439D-9435-8C78781F209E}">
      <dsp:nvSpPr>
        <dsp:cNvPr id="0" name=""/>
        <dsp:cNvSpPr/>
      </dsp:nvSpPr>
      <dsp:spPr>
        <a:xfrm>
          <a:off x="1831794" y="2424640"/>
          <a:ext cx="6688181" cy="37280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t" anchorCtr="0">
          <a:noAutofit/>
        </a:bodyPr>
        <a:lstStyle/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100" b="1" kern="1200" dirty="0"/>
            <a:t>Rezerwa pełni funkcję stabilizującą i zabezpieczającą dochody JST.</a:t>
          </a:r>
        </a:p>
      </dsp:txBody>
      <dsp:txXfrm>
        <a:off x="1831794" y="2424640"/>
        <a:ext cx="6688181" cy="372804"/>
      </dsp:txXfrm>
    </dsp:sp>
    <dsp:sp modelId="{2DDC5CC0-A18F-4671-ABFC-40CA9330E87C}">
      <dsp:nvSpPr>
        <dsp:cNvPr id="0" name=""/>
        <dsp:cNvSpPr/>
      </dsp:nvSpPr>
      <dsp:spPr>
        <a:xfrm>
          <a:off x="1703995" y="2797444"/>
          <a:ext cx="6815980" cy="0"/>
        </a:xfrm>
        <a:prstGeom prst="line">
          <a:avLst/>
        </a:prstGeom>
        <a:noFill/>
        <a:ln w="635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1">
          <a:scrgbClr r="0" g="0" b="0"/>
        </a:effectRef>
        <a:fontRef idx="minor"/>
      </dsp:style>
    </dsp:sp>
    <dsp:sp modelId="{ED6B1559-B278-435F-AF17-83551FD975A8}">
      <dsp:nvSpPr>
        <dsp:cNvPr id="0" name=""/>
        <dsp:cNvSpPr/>
      </dsp:nvSpPr>
      <dsp:spPr>
        <a:xfrm>
          <a:off x="1831794" y="2816085"/>
          <a:ext cx="6688181" cy="37280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t" anchorCtr="0">
          <a:noAutofit/>
        </a:bodyPr>
        <a:lstStyle/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100" b="1" kern="1200" dirty="0"/>
            <a:t>System może szybciej reagować na zmiany bez konieczności częstych zmian ustawowych.</a:t>
          </a:r>
        </a:p>
      </dsp:txBody>
      <dsp:txXfrm>
        <a:off x="1831794" y="2816085"/>
        <a:ext cx="6688181" cy="372804"/>
      </dsp:txXfrm>
    </dsp:sp>
    <dsp:sp modelId="{94D92200-6F42-4A89-95D1-FBAEBF4A1FEC}">
      <dsp:nvSpPr>
        <dsp:cNvPr id="0" name=""/>
        <dsp:cNvSpPr/>
      </dsp:nvSpPr>
      <dsp:spPr>
        <a:xfrm>
          <a:off x="1703995" y="3188889"/>
          <a:ext cx="6815980" cy="0"/>
        </a:xfrm>
        <a:prstGeom prst="line">
          <a:avLst/>
        </a:prstGeom>
        <a:noFill/>
        <a:ln w="635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1">
          <a:scrgbClr r="0" g="0" b="0"/>
        </a:effectRef>
        <a:fontRef idx="minor"/>
      </dsp:style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AEDF04D-659F-4395-9707-35220C54366F}">
      <dsp:nvSpPr>
        <dsp:cNvPr id="0" name=""/>
        <dsp:cNvSpPr/>
      </dsp:nvSpPr>
      <dsp:spPr>
        <a:xfrm>
          <a:off x="0" y="464"/>
          <a:ext cx="8522619" cy="0"/>
        </a:xfrm>
        <a:prstGeom prst="lin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EC01800D-7FDE-4B3A-9D5F-7543BBC60CF0}">
      <dsp:nvSpPr>
        <dsp:cNvPr id="0" name=""/>
        <dsp:cNvSpPr/>
      </dsp:nvSpPr>
      <dsp:spPr>
        <a:xfrm>
          <a:off x="0" y="464"/>
          <a:ext cx="1704523" cy="76160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600" b="1" kern="1200" dirty="0"/>
            <a:t>Główne założenie </a:t>
          </a:r>
          <a:endParaRPr lang="pl-PL" sz="1600" kern="1200" dirty="0"/>
        </a:p>
      </dsp:txBody>
      <dsp:txXfrm>
        <a:off x="0" y="464"/>
        <a:ext cx="1704523" cy="761606"/>
      </dsp:txXfrm>
    </dsp:sp>
    <dsp:sp modelId="{D2F0084C-71BB-4956-99D3-285FDA4D57DB}">
      <dsp:nvSpPr>
        <dsp:cNvPr id="0" name=""/>
        <dsp:cNvSpPr/>
      </dsp:nvSpPr>
      <dsp:spPr>
        <a:xfrm>
          <a:off x="1832363" y="35049"/>
          <a:ext cx="4639202" cy="69169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t" anchorCtr="0">
          <a:noAutofit/>
        </a:bodyPr>
        <a:lstStyle/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100" b="1" kern="1200" dirty="0"/>
            <a:t>Zwiększenie</a:t>
          </a:r>
          <a:r>
            <a:rPr lang="pl-PL" sz="1000" b="1" kern="1200" dirty="0"/>
            <a:t> udziału Strony Samorządowej </a:t>
          </a:r>
          <a:r>
            <a:rPr lang="pl-PL" sz="1000" b="1" kern="1200" dirty="0" err="1"/>
            <a:t>KWRiST</a:t>
          </a:r>
          <a:r>
            <a:rPr lang="pl-PL" sz="1000" b="1" kern="1200" dirty="0"/>
            <a:t> w podziale środków publicznych.</a:t>
          </a:r>
        </a:p>
      </dsp:txBody>
      <dsp:txXfrm>
        <a:off x="1832363" y="35049"/>
        <a:ext cx="4639202" cy="691693"/>
      </dsp:txXfrm>
    </dsp:sp>
    <dsp:sp modelId="{304DA3C7-39D5-4E64-86C6-0B07988A6C68}">
      <dsp:nvSpPr>
        <dsp:cNvPr id="0" name=""/>
        <dsp:cNvSpPr/>
      </dsp:nvSpPr>
      <dsp:spPr>
        <a:xfrm>
          <a:off x="1704523" y="726742"/>
          <a:ext cx="6818095" cy="0"/>
        </a:xfrm>
        <a:prstGeom prst="line">
          <a:avLst/>
        </a:prstGeom>
        <a:noFill/>
        <a:ln w="635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1">
          <a:scrgbClr r="0" g="0" b="0"/>
        </a:effectRef>
        <a:fontRef idx="minor"/>
      </dsp:style>
    </dsp:sp>
    <dsp:sp modelId="{E9BA6158-6992-4366-9B5B-5B4BEE611412}">
      <dsp:nvSpPr>
        <dsp:cNvPr id="0" name=""/>
        <dsp:cNvSpPr/>
      </dsp:nvSpPr>
      <dsp:spPr>
        <a:xfrm>
          <a:off x="0" y="762071"/>
          <a:ext cx="8522619" cy="0"/>
        </a:xfrm>
        <a:prstGeom prst="lin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C4BC96DD-D1A1-4124-AAD3-E96A9FC2050F}">
      <dsp:nvSpPr>
        <dsp:cNvPr id="0" name=""/>
        <dsp:cNvSpPr/>
      </dsp:nvSpPr>
      <dsp:spPr>
        <a:xfrm>
          <a:off x="0" y="762071"/>
          <a:ext cx="1704523" cy="76160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600" b="1" kern="1200" dirty="0"/>
            <a:t>Najważniejsze rozwiązania</a:t>
          </a:r>
          <a:endParaRPr lang="pl-PL" sz="1600" kern="1200" dirty="0"/>
        </a:p>
      </dsp:txBody>
      <dsp:txXfrm>
        <a:off x="0" y="762071"/>
        <a:ext cx="1704523" cy="761606"/>
      </dsp:txXfrm>
    </dsp:sp>
    <dsp:sp modelId="{4033175B-65BF-4C0E-812A-256D9530F27C}">
      <dsp:nvSpPr>
        <dsp:cNvPr id="0" name=""/>
        <dsp:cNvSpPr/>
      </dsp:nvSpPr>
      <dsp:spPr>
        <a:xfrm>
          <a:off x="1832363" y="796656"/>
          <a:ext cx="1874980" cy="69169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t" anchorCtr="0">
          <a:noAutofit/>
        </a:bodyPr>
        <a:lstStyle/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100" b="1" kern="1200" dirty="0"/>
            <a:t>Współudział JST w określaniu</a:t>
          </a:r>
          <a:r>
            <a:rPr lang="pl-PL" sz="1100" kern="1200" dirty="0"/>
            <a:t>:</a:t>
          </a:r>
        </a:p>
      </dsp:txBody>
      <dsp:txXfrm>
        <a:off x="1832363" y="796656"/>
        <a:ext cx="1874980" cy="691693"/>
      </dsp:txXfrm>
    </dsp:sp>
    <dsp:sp modelId="{18D7B7F1-2C3F-429D-B3C2-F00876E75C74}">
      <dsp:nvSpPr>
        <dsp:cNvPr id="0" name=""/>
        <dsp:cNvSpPr/>
      </dsp:nvSpPr>
      <dsp:spPr>
        <a:xfrm>
          <a:off x="3835183" y="796656"/>
          <a:ext cx="3281208" cy="23033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t" anchorCtr="0">
          <a:noAutofit/>
        </a:bodyPr>
        <a:lstStyle/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100" i="1" kern="1200" dirty="0"/>
            <a:t>obszarów wsparcia,</a:t>
          </a:r>
        </a:p>
      </dsp:txBody>
      <dsp:txXfrm>
        <a:off x="3835183" y="796656"/>
        <a:ext cx="3281208" cy="230339"/>
      </dsp:txXfrm>
    </dsp:sp>
    <dsp:sp modelId="{18F0A09A-5F5E-4002-A316-DD534EC30584}">
      <dsp:nvSpPr>
        <dsp:cNvPr id="0" name=""/>
        <dsp:cNvSpPr/>
      </dsp:nvSpPr>
      <dsp:spPr>
        <a:xfrm>
          <a:off x="3707343" y="1026995"/>
          <a:ext cx="3281208" cy="0"/>
        </a:xfrm>
        <a:prstGeom prst="line">
          <a:avLst/>
        </a:prstGeom>
        <a:noFill/>
        <a:ln w="635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1">
          <a:scrgbClr r="0" g="0" b="0"/>
        </a:effectRef>
        <a:fontRef idx="minor"/>
      </dsp:style>
    </dsp:sp>
    <dsp:sp modelId="{8B282644-4101-49B8-B62F-A7EEF775996E}">
      <dsp:nvSpPr>
        <dsp:cNvPr id="0" name=""/>
        <dsp:cNvSpPr/>
      </dsp:nvSpPr>
      <dsp:spPr>
        <a:xfrm>
          <a:off x="3835183" y="1026995"/>
          <a:ext cx="3281208" cy="23033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t" anchorCtr="0">
          <a:noAutofit/>
        </a:bodyPr>
        <a:lstStyle/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100" i="1" kern="1200" dirty="0"/>
            <a:t>kryteriów podziału środków,</a:t>
          </a:r>
        </a:p>
      </dsp:txBody>
      <dsp:txXfrm>
        <a:off x="3835183" y="1026995"/>
        <a:ext cx="3281208" cy="230339"/>
      </dsp:txXfrm>
    </dsp:sp>
    <dsp:sp modelId="{E52FD374-D972-42EC-A213-EF5B598BD60F}">
      <dsp:nvSpPr>
        <dsp:cNvPr id="0" name=""/>
        <dsp:cNvSpPr/>
      </dsp:nvSpPr>
      <dsp:spPr>
        <a:xfrm>
          <a:off x="3707343" y="1257334"/>
          <a:ext cx="3281208" cy="0"/>
        </a:xfrm>
        <a:prstGeom prst="line">
          <a:avLst/>
        </a:prstGeom>
        <a:noFill/>
        <a:ln w="635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1">
          <a:scrgbClr r="0" g="0" b="0"/>
        </a:effectRef>
        <a:fontRef idx="minor"/>
      </dsp:style>
    </dsp:sp>
    <dsp:sp modelId="{03345FE5-B303-47F3-98DC-04EA3C3F4ACB}">
      <dsp:nvSpPr>
        <dsp:cNvPr id="0" name=""/>
        <dsp:cNvSpPr/>
      </dsp:nvSpPr>
      <dsp:spPr>
        <a:xfrm>
          <a:off x="3835183" y="1257334"/>
          <a:ext cx="3281208" cy="23033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t" anchorCtr="0">
          <a:noAutofit/>
        </a:bodyPr>
        <a:lstStyle/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100" i="1" kern="1200" dirty="0"/>
            <a:t>wysokości środków z rezerwy subwencyjnej.</a:t>
          </a:r>
        </a:p>
      </dsp:txBody>
      <dsp:txXfrm>
        <a:off x="3835183" y="1257334"/>
        <a:ext cx="3281208" cy="230339"/>
      </dsp:txXfrm>
    </dsp:sp>
    <dsp:sp modelId="{E4A2BB36-C84D-457B-BEF5-48E4C11FFDE1}">
      <dsp:nvSpPr>
        <dsp:cNvPr id="0" name=""/>
        <dsp:cNvSpPr/>
      </dsp:nvSpPr>
      <dsp:spPr>
        <a:xfrm>
          <a:off x="1704523" y="1488349"/>
          <a:ext cx="6818095" cy="0"/>
        </a:xfrm>
        <a:prstGeom prst="line">
          <a:avLst/>
        </a:prstGeom>
        <a:noFill/>
        <a:ln w="635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1">
          <a:scrgbClr r="0" g="0" b="0"/>
        </a:effectRef>
        <a:fontRef idx="minor"/>
      </dsp:style>
    </dsp:sp>
    <dsp:sp modelId="{D3BA2850-0307-467C-A544-1C3960384B38}">
      <dsp:nvSpPr>
        <dsp:cNvPr id="0" name=""/>
        <dsp:cNvSpPr/>
      </dsp:nvSpPr>
      <dsp:spPr>
        <a:xfrm>
          <a:off x="0" y="1523677"/>
          <a:ext cx="8522619" cy="0"/>
        </a:xfrm>
        <a:prstGeom prst="lin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24B3FCB5-855D-4788-984C-436E59EE5D78}">
      <dsp:nvSpPr>
        <dsp:cNvPr id="0" name=""/>
        <dsp:cNvSpPr/>
      </dsp:nvSpPr>
      <dsp:spPr>
        <a:xfrm>
          <a:off x="0" y="1523677"/>
          <a:ext cx="1704523" cy="76160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600" b="1" kern="1200" dirty="0"/>
            <a:t>Efekty</a:t>
          </a:r>
          <a:r>
            <a:rPr lang="pl-PL" sz="3600" b="1" kern="1200" dirty="0"/>
            <a:t> </a:t>
          </a:r>
          <a:endParaRPr lang="pl-PL" sz="3600" kern="1200" dirty="0"/>
        </a:p>
      </dsp:txBody>
      <dsp:txXfrm>
        <a:off x="0" y="1523677"/>
        <a:ext cx="1704523" cy="761606"/>
      </dsp:txXfrm>
    </dsp:sp>
    <dsp:sp modelId="{33875603-049B-4942-8ADD-C8F4F685ACB4}">
      <dsp:nvSpPr>
        <dsp:cNvPr id="0" name=""/>
        <dsp:cNvSpPr/>
      </dsp:nvSpPr>
      <dsp:spPr>
        <a:xfrm>
          <a:off x="1832363" y="1535577"/>
          <a:ext cx="4137997" cy="23800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t" anchorCtr="0">
          <a:noAutofit/>
        </a:bodyPr>
        <a:lstStyle/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100" b="1" kern="1200" dirty="0"/>
            <a:t>Większe uwzględnienie rzeczywistych potrzeb samorządów.</a:t>
          </a:r>
        </a:p>
      </dsp:txBody>
      <dsp:txXfrm>
        <a:off x="1832363" y="1535577"/>
        <a:ext cx="4137997" cy="238002"/>
      </dsp:txXfrm>
    </dsp:sp>
    <dsp:sp modelId="{2D9BC109-3CE2-4E2F-92C5-F36B98198813}">
      <dsp:nvSpPr>
        <dsp:cNvPr id="0" name=""/>
        <dsp:cNvSpPr/>
      </dsp:nvSpPr>
      <dsp:spPr>
        <a:xfrm>
          <a:off x="1704523" y="1773579"/>
          <a:ext cx="6818095" cy="0"/>
        </a:xfrm>
        <a:prstGeom prst="line">
          <a:avLst/>
        </a:prstGeom>
        <a:noFill/>
        <a:ln w="635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1">
          <a:scrgbClr r="0" g="0" b="0"/>
        </a:effectRef>
        <a:fontRef idx="minor"/>
      </dsp:style>
    </dsp:sp>
    <dsp:sp modelId="{A6D9828F-BD1F-48AC-8FD9-183820A28D27}">
      <dsp:nvSpPr>
        <dsp:cNvPr id="0" name=""/>
        <dsp:cNvSpPr/>
      </dsp:nvSpPr>
      <dsp:spPr>
        <a:xfrm>
          <a:off x="1832363" y="1785479"/>
          <a:ext cx="3281208" cy="23800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t" anchorCtr="0">
          <a:noAutofit/>
        </a:bodyPr>
        <a:lstStyle/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100" b="1" kern="1200" dirty="0"/>
            <a:t>Zwiększenie elastyczności systemu finansowania JST.</a:t>
          </a:r>
        </a:p>
      </dsp:txBody>
      <dsp:txXfrm>
        <a:off x="1832363" y="1785479"/>
        <a:ext cx="3281208" cy="238002"/>
      </dsp:txXfrm>
    </dsp:sp>
    <dsp:sp modelId="{43301B41-B766-4326-8FB4-9F4422B2EA34}">
      <dsp:nvSpPr>
        <dsp:cNvPr id="0" name=""/>
        <dsp:cNvSpPr/>
      </dsp:nvSpPr>
      <dsp:spPr>
        <a:xfrm>
          <a:off x="1704523" y="2023482"/>
          <a:ext cx="6818095" cy="0"/>
        </a:xfrm>
        <a:prstGeom prst="line">
          <a:avLst/>
        </a:prstGeom>
        <a:noFill/>
        <a:ln w="635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1">
          <a:scrgbClr r="0" g="0" b="0"/>
        </a:effectRef>
        <a:fontRef idx="minor"/>
      </dsp:style>
    </dsp:sp>
    <dsp:sp modelId="{0E0B294D-F412-42FD-922B-D9573A573C89}">
      <dsp:nvSpPr>
        <dsp:cNvPr id="0" name=""/>
        <dsp:cNvSpPr/>
      </dsp:nvSpPr>
      <dsp:spPr>
        <a:xfrm>
          <a:off x="1832363" y="2035382"/>
          <a:ext cx="4784887" cy="23800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t" anchorCtr="0">
          <a:noAutofit/>
        </a:bodyPr>
        <a:lstStyle/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100" b="1" kern="1200" dirty="0"/>
            <a:t>Większa transparentność i akceptacja mechanizmów podziału środków.</a:t>
          </a:r>
        </a:p>
      </dsp:txBody>
      <dsp:txXfrm>
        <a:off x="1832363" y="2035382"/>
        <a:ext cx="4784887" cy="238002"/>
      </dsp:txXfrm>
    </dsp:sp>
    <dsp:sp modelId="{27CE6F46-A349-4CFA-B3E0-FD12FB84876C}">
      <dsp:nvSpPr>
        <dsp:cNvPr id="0" name=""/>
        <dsp:cNvSpPr/>
      </dsp:nvSpPr>
      <dsp:spPr>
        <a:xfrm>
          <a:off x="1704523" y="2273384"/>
          <a:ext cx="6818095" cy="0"/>
        </a:xfrm>
        <a:prstGeom prst="line">
          <a:avLst/>
        </a:prstGeom>
        <a:noFill/>
        <a:ln w="635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1">
          <a:scrgbClr r="0" g="0" b="0"/>
        </a:effectRef>
        <a:fontRef idx="minor"/>
      </dsp:style>
    </dsp:sp>
    <dsp:sp modelId="{D7841D9E-04E2-4F52-B5A2-BE9111B2AE0D}">
      <dsp:nvSpPr>
        <dsp:cNvPr id="0" name=""/>
        <dsp:cNvSpPr/>
      </dsp:nvSpPr>
      <dsp:spPr>
        <a:xfrm>
          <a:off x="0" y="2285284"/>
          <a:ext cx="8522619" cy="0"/>
        </a:xfrm>
        <a:prstGeom prst="lin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EB97ABDC-D164-40CF-8FBE-481A2381881B}">
      <dsp:nvSpPr>
        <dsp:cNvPr id="0" name=""/>
        <dsp:cNvSpPr/>
      </dsp:nvSpPr>
      <dsp:spPr>
        <a:xfrm>
          <a:off x="0" y="2285284"/>
          <a:ext cx="1704523" cy="76160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600" b="1" kern="1200" dirty="0"/>
            <a:t>Wnioski</a:t>
          </a:r>
          <a:endParaRPr lang="pl-PL" sz="1600" kern="1200" dirty="0"/>
        </a:p>
      </dsp:txBody>
      <dsp:txXfrm>
        <a:off x="0" y="2285284"/>
        <a:ext cx="1704523" cy="761606"/>
      </dsp:txXfrm>
    </dsp:sp>
    <dsp:sp modelId="{05607D55-D473-467A-B4D4-FEF8FDA85C5C}">
      <dsp:nvSpPr>
        <dsp:cNvPr id="0" name=""/>
        <dsp:cNvSpPr/>
      </dsp:nvSpPr>
      <dsp:spPr>
        <a:xfrm>
          <a:off x="1832363" y="2302985"/>
          <a:ext cx="5055817" cy="35402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t" anchorCtr="0">
          <a:noAutofit/>
        </a:bodyPr>
        <a:lstStyle/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100" b="1" kern="1200" dirty="0"/>
            <a:t>Reforma wzmocniła współodpowiedzialność JST za politykę finansową państwa.</a:t>
          </a:r>
        </a:p>
      </dsp:txBody>
      <dsp:txXfrm>
        <a:off x="1832363" y="2302985"/>
        <a:ext cx="5055817" cy="354027"/>
      </dsp:txXfrm>
    </dsp:sp>
    <dsp:sp modelId="{69651478-64CC-4312-960C-8787F65F389F}">
      <dsp:nvSpPr>
        <dsp:cNvPr id="0" name=""/>
        <dsp:cNvSpPr/>
      </dsp:nvSpPr>
      <dsp:spPr>
        <a:xfrm>
          <a:off x="1704523" y="2657013"/>
          <a:ext cx="6818095" cy="0"/>
        </a:xfrm>
        <a:prstGeom prst="line">
          <a:avLst/>
        </a:prstGeom>
        <a:noFill/>
        <a:ln w="635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1">
          <a:scrgbClr r="0" g="0" b="0"/>
        </a:effectRef>
        <a:fontRef idx="minor"/>
      </dsp:style>
    </dsp:sp>
    <dsp:sp modelId="{C90EDA6E-921E-41C8-9598-8EC0BD36F916}">
      <dsp:nvSpPr>
        <dsp:cNvPr id="0" name=""/>
        <dsp:cNvSpPr/>
      </dsp:nvSpPr>
      <dsp:spPr>
        <a:xfrm>
          <a:off x="1832363" y="2674714"/>
          <a:ext cx="6278329" cy="35402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t" anchorCtr="0">
          <a:noAutofit/>
        </a:bodyPr>
        <a:lstStyle/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100" b="1" kern="1200" dirty="0"/>
            <a:t>Większy udział JST może jednak prowadzić do rozbieżnych oczekiwań różnych kategorii samorządów.</a:t>
          </a:r>
        </a:p>
      </dsp:txBody>
      <dsp:txXfrm>
        <a:off x="1832363" y="2674714"/>
        <a:ext cx="6278329" cy="354027"/>
      </dsp:txXfrm>
    </dsp:sp>
    <dsp:sp modelId="{12F81A02-05BA-4901-A211-163BFB06BC23}">
      <dsp:nvSpPr>
        <dsp:cNvPr id="0" name=""/>
        <dsp:cNvSpPr/>
      </dsp:nvSpPr>
      <dsp:spPr>
        <a:xfrm>
          <a:off x="1704523" y="3028742"/>
          <a:ext cx="6818095" cy="0"/>
        </a:xfrm>
        <a:prstGeom prst="line">
          <a:avLst/>
        </a:prstGeom>
        <a:noFill/>
        <a:ln w="635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1">
          <a:scrgbClr r="0" g="0" b="0"/>
        </a:effectRef>
        <a:fontRef idx="minor"/>
      </dsp:style>
    </dsp:sp>
    <dsp:sp modelId="{A858659C-49C7-48E5-8A27-70357C6D3E3E}">
      <dsp:nvSpPr>
        <dsp:cNvPr id="0" name=""/>
        <dsp:cNvSpPr/>
      </dsp:nvSpPr>
      <dsp:spPr>
        <a:xfrm>
          <a:off x="0" y="3046890"/>
          <a:ext cx="8522619" cy="0"/>
        </a:xfrm>
        <a:prstGeom prst="lin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FC20F4AC-6997-43A1-802C-30F4DD1CE823}">
      <dsp:nvSpPr>
        <dsp:cNvPr id="0" name=""/>
        <dsp:cNvSpPr/>
      </dsp:nvSpPr>
      <dsp:spPr>
        <a:xfrm>
          <a:off x="0" y="3046890"/>
          <a:ext cx="1704523" cy="76160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0" tIns="152400" rIns="152400" bIns="152400" numCol="1" spcCol="1270" anchor="t" anchorCtr="0">
          <a:noAutofit/>
        </a:bodyPr>
        <a:lstStyle/>
        <a:p>
          <a:pPr marL="0" lvl="0" indent="0" algn="l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l-PL" sz="4000" kern="1200"/>
        </a:p>
      </dsp:txBody>
      <dsp:txXfrm>
        <a:off x="0" y="3046890"/>
        <a:ext cx="1704523" cy="761606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E93E3AC-338B-4997-8E0E-E71360A71472}">
      <dsp:nvSpPr>
        <dsp:cNvPr id="0" name=""/>
        <dsp:cNvSpPr/>
      </dsp:nvSpPr>
      <dsp:spPr>
        <a:xfrm>
          <a:off x="0" y="905856"/>
          <a:ext cx="7545493" cy="191835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3540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585614" tIns="437388" rIns="585614" bIns="128016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l-PL" sz="1800" kern="1200"/>
            <a:t>Wcześniejsza publikacja danych PIT i CIT wykorzystywanych do naliczania dochodów JST.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l-PL" sz="1800" kern="1200"/>
            <a:t>Ułatwienie szacowania dochodów na etapie przygotowywania budżetów.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l-PL" sz="1800" kern="1200"/>
            <a:t>Zwiększenie przejrzystości i dostępności informacji finansowych.</a:t>
          </a:r>
        </a:p>
      </dsp:txBody>
      <dsp:txXfrm>
        <a:off x="0" y="905856"/>
        <a:ext cx="7545493" cy="1918350"/>
      </dsp:txXfrm>
    </dsp:sp>
    <dsp:sp modelId="{217D5CFD-1321-4381-AFC7-DC4B75E9D2AC}">
      <dsp:nvSpPr>
        <dsp:cNvPr id="0" name=""/>
        <dsp:cNvSpPr/>
      </dsp:nvSpPr>
      <dsp:spPr>
        <a:xfrm>
          <a:off x="377274" y="595896"/>
          <a:ext cx="5281845" cy="619920"/>
        </a:xfrm>
        <a:prstGeom prst="round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9641" tIns="0" rIns="199641" bIns="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2100" b="1" kern="1200" dirty="0"/>
            <a:t>Szybszy dostęp JST do danych podatkowych</a:t>
          </a:r>
        </a:p>
      </dsp:txBody>
      <dsp:txXfrm>
        <a:off x="407536" y="626158"/>
        <a:ext cx="5221321" cy="559396"/>
      </dsp:txXfrm>
    </dsp:sp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E93E3AC-338B-4997-8E0E-E71360A71472}">
      <dsp:nvSpPr>
        <dsp:cNvPr id="0" name=""/>
        <dsp:cNvSpPr/>
      </dsp:nvSpPr>
      <dsp:spPr>
        <a:xfrm>
          <a:off x="0" y="1223331"/>
          <a:ext cx="7545493" cy="1209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2">
              <a:shade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3540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585614" tIns="333248" rIns="585614" bIns="113792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Symbol" panose="05050102010706020507" pitchFamily="18" charset="2"/>
            <a:buChar char=""/>
          </a:pPr>
          <a:r>
            <a:rPr lang="pl-PL" sz="1600" kern="1200"/>
            <a:t>Kontynuacja prac nad ulepszaniem determinant potrzeb wydatkowych.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Symbol" panose="05050102010706020507" pitchFamily="18" charset="2"/>
            <a:buChar char=""/>
          </a:pPr>
          <a:r>
            <a:rPr lang="pl-PL" sz="1600" kern="1200"/>
            <a:t>Zachowanie globalnego poziomu dochodów poszczególnych kategorii JST.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Symbol" panose="05050102010706020507" pitchFamily="18" charset="2"/>
            <a:buChar char=""/>
          </a:pPr>
          <a:r>
            <a:rPr lang="pl-PL" sz="1600" kern="1200"/>
            <a:t>Wspólne uzgodnienia i konsultacje ze stroną samorządową.</a:t>
          </a:r>
        </a:p>
      </dsp:txBody>
      <dsp:txXfrm>
        <a:off x="0" y="1223331"/>
        <a:ext cx="7545493" cy="1209600"/>
      </dsp:txXfrm>
    </dsp:sp>
    <dsp:sp modelId="{217D5CFD-1321-4381-AFC7-DC4B75E9D2AC}">
      <dsp:nvSpPr>
        <dsp:cNvPr id="0" name=""/>
        <dsp:cNvSpPr/>
      </dsp:nvSpPr>
      <dsp:spPr>
        <a:xfrm>
          <a:off x="377274" y="987171"/>
          <a:ext cx="5281845" cy="472320"/>
        </a:xfrm>
        <a:prstGeom prst="roundRect">
          <a:avLst/>
        </a:prstGeom>
        <a:gradFill rotWithShape="0">
          <a:gsLst>
            <a:gs pos="0">
              <a:schemeClr val="accent2">
                <a:shade val="5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shade val="5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shade val="5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9641" tIns="0" rIns="199641" bIns="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600" kern="1200"/>
            <a:t>Dalsze doskonalenie determinant potrzeb wydatkowych</a:t>
          </a:r>
          <a:endParaRPr lang="pl-PL" sz="1600" b="1" kern="1200" dirty="0"/>
        </a:p>
      </dsp:txBody>
      <dsp:txXfrm>
        <a:off x="400331" y="1010228"/>
        <a:ext cx="5235731" cy="426206"/>
      </dsp:txXfrm>
    </dsp:sp>
  </dsp:spTree>
</dsp:drawing>
</file>

<file path=ppt/diagrams/drawing1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E93E3AC-338B-4997-8E0E-E71360A71472}">
      <dsp:nvSpPr>
        <dsp:cNvPr id="0" name=""/>
        <dsp:cNvSpPr/>
      </dsp:nvSpPr>
      <dsp:spPr>
        <a:xfrm>
          <a:off x="0" y="1072423"/>
          <a:ext cx="7545493" cy="152617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shade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3540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585614" tIns="354076" rIns="585614" bIns="120904" numCol="1" spcCol="1270" anchor="t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Symbol" panose="05050102010706020507" pitchFamily="18" charset="2"/>
            <a:buChar char=""/>
          </a:pPr>
          <a:r>
            <a:rPr lang="pl-PL" sz="1700" kern="1200"/>
            <a:t>Wzmocnienie jakości danych przekazywanych przez JST do GUS.</a:t>
          </a: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Symbol" panose="05050102010706020507" pitchFamily="18" charset="2"/>
            <a:buChar char=""/>
          </a:pPr>
          <a:r>
            <a:rPr lang="pl-PL" sz="1700" kern="1200"/>
            <a:t>Ograniczenie wpływu błędnych danych na podział środków.</a:t>
          </a: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Symbol" panose="05050102010706020507" pitchFamily="18" charset="2"/>
            <a:buChar char=""/>
          </a:pPr>
          <a:r>
            <a:rPr lang="pl-PL" sz="1700" kern="1200"/>
            <a:t>Wyłączenie z podziału rezerwy JST przekazujących nieprawidłowe dane potwierdzone w kontrolach.</a:t>
          </a:r>
        </a:p>
      </dsp:txBody>
      <dsp:txXfrm>
        <a:off x="0" y="1072423"/>
        <a:ext cx="7545493" cy="1526175"/>
      </dsp:txXfrm>
    </dsp:sp>
    <dsp:sp modelId="{217D5CFD-1321-4381-AFC7-DC4B75E9D2AC}">
      <dsp:nvSpPr>
        <dsp:cNvPr id="0" name=""/>
        <dsp:cNvSpPr/>
      </dsp:nvSpPr>
      <dsp:spPr>
        <a:xfrm>
          <a:off x="377274" y="821503"/>
          <a:ext cx="5281845" cy="501840"/>
        </a:xfrm>
        <a:prstGeom prst="roundRect">
          <a:avLst/>
        </a:prstGeom>
        <a:gradFill rotWithShape="0">
          <a:gsLst>
            <a:gs pos="0">
              <a:schemeClr val="accent1">
                <a:shade val="5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shade val="5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shade val="5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9641" tIns="0" rIns="199641" bIns="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700" kern="1200"/>
            <a:t>Poprawa jakości danych wykorzystywanych w systemie</a:t>
          </a:r>
          <a:endParaRPr lang="pl-PL" sz="1700" b="1" kern="1200" dirty="0"/>
        </a:p>
      </dsp:txBody>
      <dsp:txXfrm>
        <a:off x="401772" y="846001"/>
        <a:ext cx="5232849" cy="452844"/>
      </dsp:txXfrm>
    </dsp:sp>
  </dsp:spTree>
</dsp:drawing>
</file>

<file path=ppt/diagrams/drawing1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E93E3AC-338B-4997-8E0E-E71360A71472}">
      <dsp:nvSpPr>
        <dsp:cNvPr id="0" name=""/>
        <dsp:cNvSpPr/>
      </dsp:nvSpPr>
      <dsp:spPr>
        <a:xfrm>
          <a:off x="0" y="1353561"/>
          <a:ext cx="7545493" cy="9639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3540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585614" tIns="354076" rIns="585614" bIns="120904" numCol="1" spcCol="1270" anchor="t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Symbol" panose="05050102010706020507" pitchFamily="18" charset="2"/>
            <a:buChar char=""/>
          </a:pPr>
          <a:r>
            <a:rPr lang="pl-PL" sz="1700" kern="1200"/>
            <a:t>Analiza zasadności uwzględniania zamożności JST w mechanizmie podziału środków oświatowych.</a:t>
          </a:r>
        </a:p>
      </dsp:txBody>
      <dsp:txXfrm>
        <a:off x="0" y="1353561"/>
        <a:ext cx="7545493" cy="963900"/>
      </dsp:txXfrm>
    </dsp:sp>
    <dsp:sp modelId="{217D5CFD-1321-4381-AFC7-DC4B75E9D2AC}">
      <dsp:nvSpPr>
        <dsp:cNvPr id="0" name=""/>
        <dsp:cNvSpPr/>
      </dsp:nvSpPr>
      <dsp:spPr>
        <a:xfrm>
          <a:off x="377274" y="1102641"/>
          <a:ext cx="5281845" cy="501840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9641" tIns="0" rIns="199641" bIns="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700" kern="1200"/>
            <a:t>Rola zamożności JST w podziale potrzeb oświatowych</a:t>
          </a:r>
          <a:endParaRPr lang="pl-PL" sz="1700" b="1" kern="1200" dirty="0"/>
        </a:p>
      </dsp:txBody>
      <dsp:txXfrm>
        <a:off x="401772" y="1127139"/>
        <a:ext cx="5232849" cy="45284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9233A16-EC62-42DF-9F02-32FC6AD924F3}">
      <dsp:nvSpPr>
        <dsp:cNvPr id="0" name=""/>
        <dsp:cNvSpPr/>
      </dsp:nvSpPr>
      <dsp:spPr>
        <a:xfrm>
          <a:off x="0" y="0"/>
          <a:ext cx="8650094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07DE373-724B-4CCE-BBFE-2D92416B463A}">
      <dsp:nvSpPr>
        <dsp:cNvPr id="0" name=""/>
        <dsp:cNvSpPr/>
      </dsp:nvSpPr>
      <dsp:spPr>
        <a:xfrm>
          <a:off x="0" y="472"/>
          <a:ext cx="1657371" cy="15125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t" anchorCtr="0">
          <a:noAutofit/>
        </a:bodyPr>
        <a:lstStyle/>
        <a:p>
          <a:pPr marL="0" lvl="0" indent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000" b="1" kern="1200" dirty="0"/>
            <a:t>Celem reformy było stworzenie bardziej stabilnego i prorozwojowego systemu finansowania JST poprzez:</a:t>
          </a:r>
        </a:p>
      </dsp:txBody>
      <dsp:txXfrm>
        <a:off x="0" y="472"/>
        <a:ext cx="1657371" cy="1512500"/>
      </dsp:txXfrm>
    </dsp:sp>
    <dsp:sp modelId="{CA580B80-586A-4A1A-A877-BEDFA9764E98}">
      <dsp:nvSpPr>
        <dsp:cNvPr id="0" name=""/>
        <dsp:cNvSpPr/>
      </dsp:nvSpPr>
      <dsp:spPr>
        <a:xfrm>
          <a:off x="1792426" y="125886"/>
          <a:ext cx="3190440" cy="20963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t" anchorCtr="0">
          <a:noAutofit/>
        </a:bodyPr>
        <a:lstStyle/>
        <a:p>
          <a:pPr marL="0" lvl="0" indent="0" algn="l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050" kern="1200" dirty="0"/>
            <a:t> wzmocnienie i ustabilizowanie finansów samorządów,</a:t>
          </a:r>
        </a:p>
      </dsp:txBody>
      <dsp:txXfrm>
        <a:off x="1792426" y="125886"/>
        <a:ext cx="3190440" cy="209637"/>
      </dsp:txXfrm>
    </dsp:sp>
    <dsp:sp modelId="{4A668FE4-2D8E-49E3-A21F-71383231264D}">
      <dsp:nvSpPr>
        <dsp:cNvPr id="0" name=""/>
        <dsp:cNvSpPr/>
      </dsp:nvSpPr>
      <dsp:spPr>
        <a:xfrm>
          <a:off x="1360967" y="1796752"/>
          <a:ext cx="6629486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DB2E10B-78F8-4255-B70A-1E29739AFB6C}">
      <dsp:nvSpPr>
        <dsp:cNvPr id="0" name=""/>
        <dsp:cNvSpPr/>
      </dsp:nvSpPr>
      <dsp:spPr>
        <a:xfrm>
          <a:off x="1750184" y="371872"/>
          <a:ext cx="6861105" cy="20110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t" anchorCtr="0">
          <a:noAutofit/>
        </a:bodyPr>
        <a:lstStyle/>
        <a:p>
          <a:pPr marL="0" lvl="0" indent="0" algn="l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050" kern="1200" dirty="0"/>
            <a:t>  większe oparcie systemu na lokalnej bazie PIT i CIT przy ograniczeniu wpływu centralnych zmian podatkowych, </a:t>
          </a:r>
        </a:p>
      </dsp:txBody>
      <dsp:txXfrm>
        <a:off x="1750184" y="371872"/>
        <a:ext cx="6861105" cy="201104"/>
      </dsp:txXfrm>
    </dsp:sp>
    <dsp:sp modelId="{983E189D-A4C1-409A-A116-5BCDB59DB4BB}">
      <dsp:nvSpPr>
        <dsp:cNvPr id="0" name=""/>
        <dsp:cNvSpPr/>
      </dsp:nvSpPr>
      <dsp:spPr>
        <a:xfrm>
          <a:off x="1792414" y="640970"/>
          <a:ext cx="6629486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46EF3F2-9339-412F-8C6C-7617690EA737}">
      <dsp:nvSpPr>
        <dsp:cNvPr id="0" name=""/>
        <dsp:cNvSpPr/>
      </dsp:nvSpPr>
      <dsp:spPr>
        <a:xfrm>
          <a:off x="1792426" y="492286"/>
          <a:ext cx="3190440" cy="29320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t" anchorCtr="0">
          <a:noAutofit/>
        </a:bodyPr>
        <a:lstStyle/>
        <a:p>
          <a:pPr marL="0" lvl="0" indent="0" algn="l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l-PL" sz="1050" kern="1200" dirty="0"/>
        </a:p>
      </dsp:txBody>
      <dsp:txXfrm>
        <a:off x="1792426" y="492286"/>
        <a:ext cx="3190440" cy="293207"/>
      </dsp:txXfrm>
    </dsp:sp>
    <dsp:sp modelId="{3C50281D-4A40-4922-A16C-757109AE34B6}">
      <dsp:nvSpPr>
        <dsp:cNvPr id="0" name=""/>
        <dsp:cNvSpPr/>
      </dsp:nvSpPr>
      <dsp:spPr>
        <a:xfrm>
          <a:off x="1792414" y="910353"/>
          <a:ext cx="6629486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FFF4F25-1725-43FF-82BB-C42D2E0A8E2F}">
      <dsp:nvSpPr>
        <dsp:cNvPr id="0" name=""/>
        <dsp:cNvSpPr/>
      </dsp:nvSpPr>
      <dsp:spPr>
        <a:xfrm>
          <a:off x="1792426" y="670952"/>
          <a:ext cx="3190440" cy="16221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t" anchorCtr="0">
          <a:noAutofit/>
        </a:bodyPr>
        <a:lstStyle/>
        <a:p>
          <a:pPr marL="0" lvl="0" indent="0" algn="l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050" kern="1200" dirty="0"/>
            <a:t>zapewnienie lepszej alokacji środków publicznych,</a:t>
          </a:r>
        </a:p>
      </dsp:txBody>
      <dsp:txXfrm>
        <a:off x="1792426" y="670952"/>
        <a:ext cx="3190440" cy="162213"/>
      </dsp:txXfrm>
    </dsp:sp>
    <dsp:sp modelId="{A95CF196-BA00-45E9-B5F4-EF344D2F1941}">
      <dsp:nvSpPr>
        <dsp:cNvPr id="0" name=""/>
        <dsp:cNvSpPr/>
      </dsp:nvSpPr>
      <dsp:spPr>
        <a:xfrm>
          <a:off x="1792414" y="1202825"/>
          <a:ext cx="6629486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1267A6F-2A72-4178-9A9D-E919D86A6444}">
      <dsp:nvSpPr>
        <dsp:cNvPr id="0" name=""/>
        <dsp:cNvSpPr/>
      </dsp:nvSpPr>
      <dsp:spPr>
        <a:xfrm>
          <a:off x="1792845" y="931141"/>
          <a:ext cx="3190440" cy="17815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t" anchorCtr="0">
          <a:noAutofit/>
        </a:bodyPr>
        <a:lstStyle/>
        <a:p>
          <a:pPr marL="0" lvl="0" indent="0" algn="l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050" kern="1200" dirty="0"/>
            <a:t>zwiększenie obiektywności podziału środków,</a:t>
          </a:r>
        </a:p>
      </dsp:txBody>
      <dsp:txXfrm>
        <a:off x="1792845" y="931141"/>
        <a:ext cx="3190440" cy="178150"/>
      </dsp:txXfrm>
    </dsp:sp>
    <dsp:sp modelId="{2E50570D-EB51-43B1-BEF2-288C4DD1A1E9}">
      <dsp:nvSpPr>
        <dsp:cNvPr id="0" name=""/>
        <dsp:cNvSpPr/>
      </dsp:nvSpPr>
      <dsp:spPr>
        <a:xfrm>
          <a:off x="5185622" y="1011098"/>
          <a:ext cx="3190440" cy="49555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t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l-PL" sz="2200" kern="1200"/>
        </a:p>
      </dsp:txBody>
      <dsp:txXfrm>
        <a:off x="5185622" y="1011098"/>
        <a:ext cx="3190440" cy="495550"/>
      </dsp:txXfrm>
    </dsp:sp>
    <dsp:sp modelId="{EACDD174-CEEB-4319-A3B7-832CECBACE8D}">
      <dsp:nvSpPr>
        <dsp:cNvPr id="0" name=""/>
        <dsp:cNvSpPr/>
      </dsp:nvSpPr>
      <dsp:spPr>
        <a:xfrm>
          <a:off x="1792414" y="1465558"/>
          <a:ext cx="6629486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7095F4A-08BA-4523-B0A3-AD548DD6594C}">
      <dsp:nvSpPr>
        <dsp:cNvPr id="0" name=""/>
        <dsp:cNvSpPr/>
      </dsp:nvSpPr>
      <dsp:spPr>
        <a:xfrm>
          <a:off x="0" y="1796567"/>
          <a:ext cx="8650094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9A072B2-70E0-4323-9328-DDEAABA110BF}">
      <dsp:nvSpPr>
        <dsp:cNvPr id="0" name=""/>
        <dsp:cNvSpPr/>
      </dsp:nvSpPr>
      <dsp:spPr>
        <a:xfrm>
          <a:off x="1739274" y="1429029"/>
          <a:ext cx="5118381" cy="28330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t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700" kern="1200" dirty="0"/>
            <a:t> </a:t>
          </a:r>
          <a:r>
            <a:rPr lang="pl-PL" sz="1050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" panose="020F0502020204030204"/>
              <a:ea typeface="+mn-ea"/>
              <a:cs typeface="+mn-cs"/>
            </a:rPr>
            <a:t>zwiększenie wpływu Strony Samorządowej na podział</a:t>
          </a:r>
        </a:p>
      </dsp:txBody>
      <dsp:txXfrm>
        <a:off x="1739274" y="1429029"/>
        <a:ext cx="5118381" cy="283306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CD6BE20-9322-43FF-8CF1-825CC35B56E5}">
      <dsp:nvSpPr>
        <dsp:cNvPr id="0" name=""/>
        <dsp:cNvSpPr/>
      </dsp:nvSpPr>
      <dsp:spPr>
        <a:xfrm>
          <a:off x="0" y="1125"/>
          <a:ext cx="8572500" cy="599040"/>
        </a:xfrm>
        <a:prstGeom prst="roundRect">
          <a:avLst/>
        </a:prstGeom>
        <a:solidFill>
          <a:srgbClr val="DDE3E7"/>
        </a:solidFill>
        <a:ln w="127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200" kern="1200" dirty="0"/>
            <a:t>Dokument przedstawia ocenę skutków reformy po pierwszym okresie jej obowiązywania oraz wskazuje możliwe kierunki dalszych zmian systemowych.</a:t>
          </a:r>
        </a:p>
      </dsp:txBody>
      <dsp:txXfrm>
        <a:off x="29243" y="30368"/>
        <a:ext cx="8514014" cy="540554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E1C4E22-1876-4B15-92F0-CB7010836170}">
      <dsp:nvSpPr>
        <dsp:cNvPr id="0" name=""/>
        <dsp:cNvSpPr/>
      </dsp:nvSpPr>
      <dsp:spPr>
        <a:xfrm>
          <a:off x="0" y="315037"/>
          <a:ext cx="8430121" cy="582348"/>
        </a:xfrm>
        <a:prstGeom prst="roundRect">
          <a:avLst/>
        </a:prstGeom>
        <a:solidFill>
          <a:schemeClr val="accent1">
            <a:lumMod val="7500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100" b="1" kern="1200" dirty="0"/>
            <a:t>Najważniejsze elementy</a:t>
          </a:r>
          <a:endParaRPr lang="pl-PL" sz="1100" kern="1200" dirty="0"/>
        </a:p>
      </dsp:txBody>
      <dsp:txXfrm>
        <a:off x="28428" y="343465"/>
        <a:ext cx="8373265" cy="525492"/>
      </dsp:txXfrm>
    </dsp:sp>
    <dsp:sp modelId="{D76C79CA-A2D3-40B4-BC4B-AB8ACE94DF3E}">
      <dsp:nvSpPr>
        <dsp:cNvPr id="0" name=""/>
        <dsp:cNvSpPr/>
      </dsp:nvSpPr>
      <dsp:spPr>
        <a:xfrm>
          <a:off x="0" y="912250"/>
          <a:ext cx="8430121" cy="1076400"/>
        </a:xfrm>
        <a:prstGeom prst="rect">
          <a:avLst/>
        </a:prstGeom>
        <a:noFill/>
        <a:ln w="6350" cap="flat" cmpd="sng" algn="ctr">
          <a:solidFill>
            <a:schemeClr val="dk1">
              <a:alpha val="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7656" tIns="12700" rIns="71120" bIns="12700" numCol="1" spcCol="1270" anchor="t" anchorCtr="0">
          <a:noAutofit/>
        </a:bodyPr>
        <a:lstStyle/>
        <a:p>
          <a:pPr marL="57150" lvl="1" indent="-57150" algn="l" defTabSz="444500">
            <a:lnSpc>
              <a:spcPct val="15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pl-PL" sz="1000" kern="1200" dirty="0"/>
            <a:t> Dochody JST oparte na dochodach mieszkańców i przedsiębiorstw, a nie na wysokości pobranego podatku.</a:t>
          </a:r>
        </a:p>
        <a:p>
          <a:pPr marL="57150" lvl="1" indent="-57150" algn="l" defTabSz="444500">
            <a:lnSpc>
              <a:spcPct val="15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pl-PL" sz="1000" kern="1200" dirty="0"/>
            <a:t> Zmiany w ulgach, stawkach PIT/CIT czy kwocie wolnej nie wpływają już na dochody JST.</a:t>
          </a:r>
        </a:p>
        <a:p>
          <a:pPr marL="57150" lvl="1" indent="-57150" algn="l" defTabSz="444500">
            <a:lnSpc>
              <a:spcPct val="15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pl-PL" sz="1000" kern="1200" dirty="0"/>
            <a:t> Rozszerzenie udziałów JST także na ryczałt od przychodów ewidencjonowanych.</a:t>
          </a:r>
        </a:p>
        <a:p>
          <a:pPr marL="57150" lvl="1" indent="-57150" algn="l" defTabSz="444500">
            <a:lnSpc>
              <a:spcPct val="15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pl-PL" sz="1000" kern="1200" dirty="0"/>
            <a:t> Mechanizm subwencji ogólnej uzupełnia środki JST, jeśli dochody podatkowe są niewystarczające</a:t>
          </a:r>
        </a:p>
      </dsp:txBody>
      <dsp:txXfrm>
        <a:off x="0" y="912250"/>
        <a:ext cx="8430121" cy="1076400"/>
      </dsp:txXfrm>
    </dsp:sp>
    <dsp:sp modelId="{FA43841B-C5D2-4512-972C-E3ED048FD35F}">
      <dsp:nvSpPr>
        <dsp:cNvPr id="0" name=""/>
        <dsp:cNvSpPr/>
      </dsp:nvSpPr>
      <dsp:spPr>
        <a:xfrm>
          <a:off x="0" y="1988650"/>
          <a:ext cx="8430121" cy="534491"/>
        </a:xfrm>
        <a:prstGeom prst="roundRect">
          <a:avLst/>
        </a:prstGeom>
        <a:solidFill>
          <a:schemeClr val="tx2">
            <a:lumMod val="60000"/>
            <a:lumOff val="4000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100" b="1" kern="1200" dirty="0"/>
            <a:t>Efekty</a:t>
          </a:r>
          <a:endParaRPr lang="pl-PL" sz="1100" kern="1200" dirty="0"/>
        </a:p>
      </dsp:txBody>
      <dsp:txXfrm>
        <a:off x="26092" y="2014742"/>
        <a:ext cx="8377937" cy="482307"/>
      </dsp:txXfrm>
    </dsp:sp>
    <dsp:sp modelId="{D075DE3E-9C69-4977-A3AA-1F65E086518F}">
      <dsp:nvSpPr>
        <dsp:cNvPr id="0" name=""/>
        <dsp:cNvSpPr/>
      </dsp:nvSpPr>
      <dsp:spPr>
        <a:xfrm>
          <a:off x="0" y="2523142"/>
          <a:ext cx="8430121" cy="1076400"/>
        </a:xfrm>
        <a:prstGeom prst="rect">
          <a:avLst/>
        </a:prstGeom>
        <a:noFill/>
        <a:ln w="6350" cap="flat" cmpd="sng" algn="ctr">
          <a:solidFill>
            <a:schemeClr val="dk1">
              <a:alpha val="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7656" tIns="12700" rIns="71120" bIns="12700" numCol="1" spcCol="1270" anchor="t" anchorCtr="0">
          <a:noAutofit/>
        </a:bodyPr>
        <a:lstStyle/>
        <a:p>
          <a:pPr marL="57150" lvl="1" indent="-57150" algn="l" defTabSz="444500">
            <a:lnSpc>
              <a:spcPct val="15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pl-PL" sz="1000" kern="1200" dirty="0"/>
            <a:t> Większa stabilność i przewidywalność finansów samorządów.</a:t>
          </a:r>
        </a:p>
        <a:p>
          <a:pPr marL="57150" lvl="1" indent="-57150" algn="l" defTabSz="444500">
            <a:lnSpc>
              <a:spcPct val="15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pl-PL" sz="1000" kern="1200" dirty="0"/>
            <a:t> Silniejsze powiązanie dochodów JST z rzeczywistą aktywnością gospodarczą lokalnie.</a:t>
          </a:r>
        </a:p>
        <a:p>
          <a:pPr marL="57150" lvl="1" indent="-57150" algn="l" defTabSz="444500">
            <a:lnSpc>
              <a:spcPct val="150000"/>
            </a:lnSpc>
            <a:spcBef>
              <a:spcPct val="0"/>
            </a:spcBef>
            <a:spcAft>
              <a:spcPct val="20000"/>
            </a:spcAft>
            <a:buChar char="•"/>
          </a:pPr>
          <a:endParaRPr lang="pl-PL" sz="1000" kern="1200" dirty="0"/>
        </a:p>
      </dsp:txBody>
      <dsp:txXfrm>
        <a:off x="0" y="2523142"/>
        <a:ext cx="8430121" cy="1076400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6819592-19B0-473F-B86E-7164709F2988}">
      <dsp:nvSpPr>
        <dsp:cNvPr id="0" name=""/>
        <dsp:cNvSpPr/>
      </dsp:nvSpPr>
      <dsp:spPr>
        <a:xfrm>
          <a:off x="0" y="1629"/>
          <a:ext cx="8572500" cy="0"/>
        </a:xfrm>
        <a:prstGeom prst="lin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D5878137-478C-4AA7-A2DF-434AB9A1941D}">
      <dsp:nvSpPr>
        <dsp:cNvPr id="0" name=""/>
        <dsp:cNvSpPr/>
      </dsp:nvSpPr>
      <dsp:spPr>
        <a:xfrm>
          <a:off x="0" y="1629"/>
          <a:ext cx="1714500" cy="111160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400" b="1" kern="1200" dirty="0"/>
            <a:t>Najważniejsze zmiany</a:t>
          </a:r>
        </a:p>
      </dsp:txBody>
      <dsp:txXfrm>
        <a:off x="0" y="1629"/>
        <a:ext cx="1714500" cy="1111605"/>
      </dsp:txXfrm>
    </dsp:sp>
    <dsp:sp modelId="{F9FF8488-02E0-4924-B4A9-2DD137767ECD}">
      <dsp:nvSpPr>
        <dsp:cNvPr id="0" name=""/>
        <dsp:cNvSpPr/>
      </dsp:nvSpPr>
      <dsp:spPr>
        <a:xfrm>
          <a:off x="1843087" y="27466"/>
          <a:ext cx="6729412" cy="51672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t" anchorCtr="0">
          <a:noAutofit/>
        </a:bodyPr>
        <a:lstStyle/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100" b="1" kern="1200"/>
            <a:t>Wyodrębnienie miast na prawach powiatu jako odrębnej kategorii JST.</a:t>
          </a:r>
        </a:p>
      </dsp:txBody>
      <dsp:txXfrm>
        <a:off x="1843087" y="27466"/>
        <a:ext cx="6729412" cy="516722"/>
      </dsp:txXfrm>
    </dsp:sp>
    <dsp:sp modelId="{F996B1C1-142B-4CF8-922E-32CC10D3C1E9}">
      <dsp:nvSpPr>
        <dsp:cNvPr id="0" name=""/>
        <dsp:cNvSpPr/>
      </dsp:nvSpPr>
      <dsp:spPr>
        <a:xfrm>
          <a:off x="1714500" y="544188"/>
          <a:ext cx="6858000" cy="0"/>
        </a:xfrm>
        <a:prstGeom prst="line">
          <a:avLst/>
        </a:prstGeom>
        <a:noFill/>
        <a:ln w="635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1">
          <a:scrgbClr r="0" g="0" b="0"/>
        </a:effectRef>
        <a:fontRef idx="minor"/>
      </dsp:style>
    </dsp:sp>
    <dsp:sp modelId="{83BBDBDB-6D97-4ECF-BB88-13BDC132F561}">
      <dsp:nvSpPr>
        <dsp:cNvPr id="0" name=""/>
        <dsp:cNvSpPr/>
      </dsp:nvSpPr>
      <dsp:spPr>
        <a:xfrm>
          <a:off x="1843087" y="570025"/>
          <a:ext cx="6729412" cy="51672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t" anchorCtr="0">
          <a:noAutofit/>
        </a:bodyPr>
        <a:lstStyle/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100" b="1" kern="1200"/>
            <a:t>Odrębne parametry udziałów w PIT i CIT, potrzeb finansowych oraz mechanizmów wyrównawczych.</a:t>
          </a:r>
        </a:p>
      </dsp:txBody>
      <dsp:txXfrm>
        <a:off x="1843087" y="570025"/>
        <a:ext cx="6729412" cy="516722"/>
      </dsp:txXfrm>
    </dsp:sp>
    <dsp:sp modelId="{5043001D-92FF-4B78-8D91-2C1C6FBA054D}">
      <dsp:nvSpPr>
        <dsp:cNvPr id="0" name=""/>
        <dsp:cNvSpPr/>
      </dsp:nvSpPr>
      <dsp:spPr>
        <a:xfrm>
          <a:off x="1714500" y="1086747"/>
          <a:ext cx="6858000" cy="0"/>
        </a:xfrm>
        <a:prstGeom prst="line">
          <a:avLst/>
        </a:prstGeom>
        <a:noFill/>
        <a:ln w="635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1">
          <a:scrgbClr r="0" g="0" b="0"/>
        </a:effectRef>
        <a:fontRef idx="minor"/>
      </dsp:style>
    </dsp:sp>
    <dsp:sp modelId="{79C05BEA-1C99-4D63-BC62-BA0C4CBC1A67}">
      <dsp:nvSpPr>
        <dsp:cNvPr id="0" name=""/>
        <dsp:cNvSpPr/>
      </dsp:nvSpPr>
      <dsp:spPr>
        <a:xfrm>
          <a:off x="0" y="1113235"/>
          <a:ext cx="8572500" cy="0"/>
        </a:xfrm>
        <a:prstGeom prst="lin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F6C11854-11F8-4C4F-903B-BB2FAEDD3703}">
      <dsp:nvSpPr>
        <dsp:cNvPr id="0" name=""/>
        <dsp:cNvSpPr/>
      </dsp:nvSpPr>
      <dsp:spPr>
        <a:xfrm>
          <a:off x="0" y="1113235"/>
          <a:ext cx="1714500" cy="111160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400" b="1" kern="1200" dirty="0"/>
            <a:t>Efekty dla miast na prawach powiatu</a:t>
          </a:r>
        </a:p>
      </dsp:txBody>
      <dsp:txXfrm>
        <a:off x="0" y="1113235"/>
        <a:ext cx="1714500" cy="1111605"/>
      </dsp:txXfrm>
    </dsp:sp>
    <dsp:sp modelId="{B6ECD54C-2DE4-47D3-8651-E3E2CF3E6583}">
      <dsp:nvSpPr>
        <dsp:cNvPr id="0" name=""/>
        <dsp:cNvSpPr/>
      </dsp:nvSpPr>
      <dsp:spPr>
        <a:xfrm>
          <a:off x="1843087" y="1130604"/>
          <a:ext cx="6729412" cy="34737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t" anchorCtr="0">
          <a:noAutofit/>
        </a:bodyPr>
        <a:lstStyle/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100" b="1" kern="1200" dirty="0"/>
            <a:t>Wzrost środków wyrównawczych z ok. 0,5 mld zł do 1,3 mld zł w 2025 r.</a:t>
          </a:r>
        </a:p>
      </dsp:txBody>
      <dsp:txXfrm>
        <a:off x="1843087" y="1130604"/>
        <a:ext cx="6729412" cy="347376"/>
      </dsp:txXfrm>
    </dsp:sp>
    <dsp:sp modelId="{4EEC5B95-FF03-4F3F-9E08-DF92C40C1F15}">
      <dsp:nvSpPr>
        <dsp:cNvPr id="0" name=""/>
        <dsp:cNvSpPr/>
      </dsp:nvSpPr>
      <dsp:spPr>
        <a:xfrm>
          <a:off x="1714500" y="1477980"/>
          <a:ext cx="6858000" cy="0"/>
        </a:xfrm>
        <a:prstGeom prst="line">
          <a:avLst/>
        </a:prstGeom>
        <a:noFill/>
        <a:ln w="635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1">
          <a:scrgbClr r="0" g="0" b="0"/>
        </a:effectRef>
        <a:fontRef idx="minor"/>
      </dsp:style>
    </dsp:sp>
    <dsp:sp modelId="{2A9A13EF-AA40-4F8B-BE84-AF9B1701FE04}">
      <dsp:nvSpPr>
        <dsp:cNvPr id="0" name=""/>
        <dsp:cNvSpPr/>
      </dsp:nvSpPr>
      <dsp:spPr>
        <a:xfrm>
          <a:off x="1843087" y="1495349"/>
          <a:ext cx="6729412" cy="34737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t" anchorCtr="0">
          <a:noAutofit/>
        </a:bodyPr>
        <a:lstStyle/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100" b="1" kern="1200"/>
            <a:t>Obniżenie obciążeń „janosikowego” 1,42 mld zł zamiast 2,93 mld zł.</a:t>
          </a:r>
        </a:p>
      </dsp:txBody>
      <dsp:txXfrm>
        <a:off x="1843087" y="1495349"/>
        <a:ext cx="6729412" cy="347376"/>
      </dsp:txXfrm>
    </dsp:sp>
    <dsp:sp modelId="{9552924A-C543-4087-8EC5-71C1BFF349DA}">
      <dsp:nvSpPr>
        <dsp:cNvPr id="0" name=""/>
        <dsp:cNvSpPr/>
      </dsp:nvSpPr>
      <dsp:spPr>
        <a:xfrm>
          <a:off x="1714500" y="1842726"/>
          <a:ext cx="6858000" cy="0"/>
        </a:xfrm>
        <a:prstGeom prst="line">
          <a:avLst/>
        </a:prstGeom>
        <a:noFill/>
        <a:ln w="635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1">
          <a:scrgbClr r="0" g="0" b="0"/>
        </a:effectRef>
        <a:fontRef idx="minor"/>
      </dsp:style>
    </dsp:sp>
    <dsp:sp modelId="{ECA47471-89DC-45B9-AE9A-0ADC6411DBAA}">
      <dsp:nvSpPr>
        <dsp:cNvPr id="0" name=""/>
        <dsp:cNvSpPr/>
      </dsp:nvSpPr>
      <dsp:spPr>
        <a:xfrm>
          <a:off x="1843087" y="1860095"/>
          <a:ext cx="6729412" cy="34737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t" anchorCtr="0">
          <a:noAutofit/>
        </a:bodyPr>
        <a:lstStyle/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100" b="1" kern="1200" dirty="0"/>
            <a:t>Znaczny wzrost środków rozwojowych z ok. 0,6 mld zł do 2,8 mld zł.</a:t>
          </a:r>
        </a:p>
      </dsp:txBody>
      <dsp:txXfrm>
        <a:off x="1843087" y="1860095"/>
        <a:ext cx="6729412" cy="347376"/>
      </dsp:txXfrm>
    </dsp:sp>
    <dsp:sp modelId="{73F17CDB-1918-4FDA-9122-8E34D0B035FC}">
      <dsp:nvSpPr>
        <dsp:cNvPr id="0" name=""/>
        <dsp:cNvSpPr/>
      </dsp:nvSpPr>
      <dsp:spPr>
        <a:xfrm>
          <a:off x="1714500" y="2207471"/>
          <a:ext cx="6858000" cy="0"/>
        </a:xfrm>
        <a:prstGeom prst="line">
          <a:avLst/>
        </a:prstGeom>
        <a:noFill/>
        <a:ln w="635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1">
          <a:scrgbClr r="0" g="0" b="0"/>
        </a:effectRef>
        <a:fontRef idx="minor"/>
      </dsp:style>
    </dsp:sp>
    <dsp:sp modelId="{FC0E3160-C468-4587-A0FC-AF5D2B327C8C}">
      <dsp:nvSpPr>
        <dsp:cNvPr id="0" name=""/>
        <dsp:cNvSpPr/>
      </dsp:nvSpPr>
      <dsp:spPr>
        <a:xfrm>
          <a:off x="0" y="2224840"/>
          <a:ext cx="8572500" cy="0"/>
        </a:xfrm>
        <a:prstGeom prst="lin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EA138ABF-6022-4EB9-8F7F-091E199F5E1B}">
      <dsp:nvSpPr>
        <dsp:cNvPr id="0" name=""/>
        <dsp:cNvSpPr/>
      </dsp:nvSpPr>
      <dsp:spPr>
        <a:xfrm>
          <a:off x="0" y="2224840"/>
          <a:ext cx="1714500" cy="111160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400" b="1" kern="1200" dirty="0"/>
            <a:t>Wnioski</a:t>
          </a:r>
        </a:p>
      </dsp:txBody>
      <dsp:txXfrm>
        <a:off x="0" y="2224840"/>
        <a:ext cx="1714500" cy="1111605"/>
      </dsp:txXfrm>
    </dsp:sp>
    <dsp:sp modelId="{5020300B-73DF-4334-A039-370192AD8496}">
      <dsp:nvSpPr>
        <dsp:cNvPr id="0" name=""/>
        <dsp:cNvSpPr/>
      </dsp:nvSpPr>
      <dsp:spPr>
        <a:xfrm>
          <a:off x="1843087" y="2250676"/>
          <a:ext cx="6729412" cy="51672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t" anchorCtr="0">
          <a:noAutofit/>
        </a:bodyPr>
        <a:lstStyle/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100" b="1" kern="1200" dirty="0"/>
            <a:t>System lepiej uwzględnia potrzeby inwestycyjne i infrastrukturalne dużych miast.</a:t>
          </a:r>
        </a:p>
      </dsp:txBody>
      <dsp:txXfrm>
        <a:off x="1843087" y="2250676"/>
        <a:ext cx="6729412" cy="516722"/>
      </dsp:txXfrm>
    </dsp:sp>
    <dsp:sp modelId="{834535ED-FDD5-4A72-8F48-418D501D9411}">
      <dsp:nvSpPr>
        <dsp:cNvPr id="0" name=""/>
        <dsp:cNvSpPr/>
      </dsp:nvSpPr>
      <dsp:spPr>
        <a:xfrm>
          <a:off x="1714500" y="2767399"/>
          <a:ext cx="6858000" cy="0"/>
        </a:xfrm>
        <a:prstGeom prst="line">
          <a:avLst/>
        </a:prstGeom>
        <a:noFill/>
        <a:ln w="635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1">
          <a:scrgbClr r="0" g="0" b="0"/>
        </a:effectRef>
        <a:fontRef idx="minor"/>
      </dsp:style>
    </dsp:sp>
    <dsp:sp modelId="{CE9CC8A2-8DA3-4D48-963D-DB02D42B52E0}">
      <dsp:nvSpPr>
        <dsp:cNvPr id="0" name=""/>
        <dsp:cNvSpPr/>
      </dsp:nvSpPr>
      <dsp:spPr>
        <a:xfrm>
          <a:off x="1843087" y="2793235"/>
          <a:ext cx="6729412" cy="51672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t" anchorCtr="0">
          <a:noAutofit/>
        </a:bodyPr>
        <a:lstStyle/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100" b="1" kern="1200" dirty="0"/>
            <a:t>Reforma poprawiła racjonalność i efektywność podziału środków publicznych.</a:t>
          </a:r>
        </a:p>
      </dsp:txBody>
      <dsp:txXfrm>
        <a:off x="1843087" y="2793235"/>
        <a:ext cx="6729412" cy="516722"/>
      </dsp:txXfrm>
    </dsp:sp>
    <dsp:sp modelId="{942353A0-1905-4628-8ECE-E687F8EA57FF}">
      <dsp:nvSpPr>
        <dsp:cNvPr id="0" name=""/>
        <dsp:cNvSpPr/>
      </dsp:nvSpPr>
      <dsp:spPr>
        <a:xfrm>
          <a:off x="1714500" y="3309958"/>
          <a:ext cx="6858000" cy="0"/>
        </a:xfrm>
        <a:prstGeom prst="line">
          <a:avLst/>
        </a:prstGeom>
        <a:noFill/>
        <a:ln w="635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1">
          <a:scrgbClr r="0" g="0" b="0"/>
        </a:effectRef>
        <a:fontRef idx="minor"/>
      </dsp:style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1DE90E7-0640-435E-8006-8A0AB16B86EE}">
      <dsp:nvSpPr>
        <dsp:cNvPr id="0" name=""/>
        <dsp:cNvSpPr/>
      </dsp:nvSpPr>
      <dsp:spPr>
        <a:xfrm>
          <a:off x="0" y="0"/>
          <a:ext cx="8519975" cy="0"/>
        </a:xfrm>
        <a:prstGeom prst="lin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596A0C42-1EEF-49A8-9D05-CCF472EAF17B}">
      <dsp:nvSpPr>
        <dsp:cNvPr id="0" name=""/>
        <dsp:cNvSpPr/>
      </dsp:nvSpPr>
      <dsp:spPr>
        <a:xfrm>
          <a:off x="0" y="985"/>
          <a:ext cx="1703995" cy="67234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t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200" b="1" kern="1200" dirty="0"/>
            <a:t>Najważniejsze zmiany</a:t>
          </a:r>
        </a:p>
      </dsp:txBody>
      <dsp:txXfrm>
        <a:off x="0" y="985"/>
        <a:ext cx="1703995" cy="672345"/>
      </dsp:txXfrm>
    </dsp:sp>
    <dsp:sp modelId="{586099FA-325E-4A01-9C58-D33F3B75B2C5}">
      <dsp:nvSpPr>
        <dsp:cNvPr id="0" name=""/>
        <dsp:cNvSpPr/>
      </dsp:nvSpPr>
      <dsp:spPr>
        <a:xfrm>
          <a:off x="1831794" y="11491"/>
          <a:ext cx="6688180" cy="21010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t" anchorCtr="0">
          <a:noAutofit/>
        </a:bodyPr>
        <a:lstStyle/>
        <a:p>
          <a:pPr marL="0" lvl="0" indent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000" b="1" kern="1200"/>
            <a:t>Włączenie finansowania wychowania przedszkolnego do dochodów własnych JST zamiast dotacji celowej.</a:t>
          </a:r>
        </a:p>
      </dsp:txBody>
      <dsp:txXfrm>
        <a:off x="1831794" y="11491"/>
        <a:ext cx="6688180" cy="210107"/>
      </dsp:txXfrm>
    </dsp:sp>
    <dsp:sp modelId="{8E7079D7-E2CA-4B82-86A2-43585ABE83FA}">
      <dsp:nvSpPr>
        <dsp:cNvPr id="0" name=""/>
        <dsp:cNvSpPr/>
      </dsp:nvSpPr>
      <dsp:spPr>
        <a:xfrm>
          <a:off x="1703995" y="221599"/>
          <a:ext cx="6815980" cy="0"/>
        </a:xfrm>
        <a:prstGeom prst="line">
          <a:avLst/>
        </a:prstGeom>
        <a:noFill/>
        <a:ln w="635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1">
          <a:scrgbClr r="0" g="0" b="0"/>
        </a:effectRef>
        <a:fontRef idx="minor"/>
      </dsp:style>
    </dsp:sp>
    <dsp:sp modelId="{FE06A619-15CC-49E6-AC34-A7134D14E854}">
      <dsp:nvSpPr>
        <dsp:cNvPr id="0" name=""/>
        <dsp:cNvSpPr/>
      </dsp:nvSpPr>
      <dsp:spPr>
        <a:xfrm>
          <a:off x="1831794" y="232104"/>
          <a:ext cx="6688180" cy="21010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t" anchorCtr="0">
          <a:noAutofit/>
        </a:bodyPr>
        <a:lstStyle/>
        <a:p>
          <a:pPr marL="0" lvl="0" indent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000" b="1" kern="1200"/>
            <a:t>Zwiększenie potrzeb oświatowych o dodatkowe 3 mld zł.</a:t>
          </a:r>
        </a:p>
      </dsp:txBody>
      <dsp:txXfrm>
        <a:off x="1831794" y="232104"/>
        <a:ext cx="6688180" cy="210107"/>
      </dsp:txXfrm>
    </dsp:sp>
    <dsp:sp modelId="{EECF5DFC-717E-4ACE-8536-AC1A40328739}">
      <dsp:nvSpPr>
        <dsp:cNvPr id="0" name=""/>
        <dsp:cNvSpPr/>
      </dsp:nvSpPr>
      <dsp:spPr>
        <a:xfrm>
          <a:off x="1703995" y="442212"/>
          <a:ext cx="6815980" cy="0"/>
        </a:xfrm>
        <a:prstGeom prst="line">
          <a:avLst/>
        </a:prstGeom>
        <a:noFill/>
        <a:ln w="635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1">
          <a:scrgbClr r="0" g="0" b="0"/>
        </a:effectRef>
        <a:fontRef idx="minor"/>
      </dsp:style>
    </dsp:sp>
    <dsp:sp modelId="{7E073587-0376-46FF-9F87-C63DE419B985}">
      <dsp:nvSpPr>
        <dsp:cNvPr id="0" name=""/>
        <dsp:cNvSpPr/>
      </dsp:nvSpPr>
      <dsp:spPr>
        <a:xfrm>
          <a:off x="1831794" y="452717"/>
          <a:ext cx="6688180" cy="21010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t" anchorCtr="0">
          <a:noAutofit/>
        </a:bodyPr>
        <a:lstStyle/>
        <a:p>
          <a:pPr marL="0" lvl="0" indent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000" b="1" kern="1200"/>
            <a:t>Uwzględnienie skutków podwyżek wynagrodzeń nauczycieli przedszkoli w kalkulacji potrzeb oświatowych.</a:t>
          </a:r>
        </a:p>
      </dsp:txBody>
      <dsp:txXfrm>
        <a:off x="1831794" y="452717"/>
        <a:ext cx="6688180" cy="210107"/>
      </dsp:txXfrm>
    </dsp:sp>
    <dsp:sp modelId="{ADA88FFD-CBF1-48E7-A2D0-BE25ABD22DC3}">
      <dsp:nvSpPr>
        <dsp:cNvPr id="0" name=""/>
        <dsp:cNvSpPr/>
      </dsp:nvSpPr>
      <dsp:spPr>
        <a:xfrm>
          <a:off x="1703995" y="662825"/>
          <a:ext cx="6815980" cy="0"/>
        </a:xfrm>
        <a:prstGeom prst="line">
          <a:avLst/>
        </a:prstGeom>
        <a:noFill/>
        <a:ln w="635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1">
          <a:scrgbClr r="0" g="0" b="0"/>
        </a:effectRef>
        <a:fontRef idx="minor"/>
      </dsp:style>
    </dsp:sp>
    <dsp:sp modelId="{8DBDADA9-0989-47E7-91F5-4C6226B39934}">
      <dsp:nvSpPr>
        <dsp:cNvPr id="0" name=""/>
        <dsp:cNvSpPr/>
      </dsp:nvSpPr>
      <dsp:spPr>
        <a:xfrm>
          <a:off x="0" y="673330"/>
          <a:ext cx="8519975" cy="0"/>
        </a:xfrm>
        <a:prstGeom prst="lin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467CBF52-8F80-42EB-BBCF-5926D8407AF6}">
      <dsp:nvSpPr>
        <dsp:cNvPr id="0" name=""/>
        <dsp:cNvSpPr/>
      </dsp:nvSpPr>
      <dsp:spPr>
        <a:xfrm>
          <a:off x="0" y="673330"/>
          <a:ext cx="1703995" cy="67234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t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200" b="1" kern="1200" dirty="0"/>
            <a:t>Kluczowe efekty</a:t>
          </a:r>
        </a:p>
      </dsp:txBody>
      <dsp:txXfrm>
        <a:off x="0" y="673330"/>
        <a:ext cx="1703995" cy="672345"/>
      </dsp:txXfrm>
    </dsp:sp>
    <dsp:sp modelId="{21EAEB38-AC5A-4406-92E4-AA9D87E96DA7}">
      <dsp:nvSpPr>
        <dsp:cNvPr id="0" name=""/>
        <dsp:cNvSpPr/>
      </dsp:nvSpPr>
      <dsp:spPr>
        <a:xfrm>
          <a:off x="1831794" y="683836"/>
          <a:ext cx="6688180" cy="21010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t" anchorCtr="0">
          <a:noAutofit/>
        </a:bodyPr>
        <a:lstStyle/>
        <a:p>
          <a:pPr marL="0" lvl="0" indent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000" b="1" kern="1200"/>
            <a:t>Większa elastyczność JST w wykorzystaniu środków na oświatę.</a:t>
          </a:r>
        </a:p>
      </dsp:txBody>
      <dsp:txXfrm>
        <a:off x="1831794" y="683836"/>
        <a:ext cx="6688180" cy="210107"/>
      </dsp:txXfrm>
    </dsp:sp>
    <dsp:sp modelId="{CBDF927F-5428-4980-BCC4-CDC9F1960AC0}">
      <dsp:nvSpPr>
        <dsp:cNvPr id="0" name=""/>
        <dsp:cNvSpPr/>
      </dsp:nvSpPr>
      <dsp:spPr>
        <a:xfrm>
          <a:off x="1703995" y="893944"/>
          <a:ext cx="6815980" cy="0"/>
        </a:xfrm>
        <a:prstGeom prst="line">
          <a:avLst/>
        </a:prstGeom>
        <a:noFill/>
        <a:ln w="635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1">
          <a:scrgbClr r="0" g="0" b="0"/>
        </a:effectRef>
        <a:fontRef idx="minor"/>
      </dsp:style>
    </dsp:sp>
    <dsp:sp modelId="{DD8ACEC5-73CB-4E5D-9F2A-3F06A6800570}">
      <dsp:nvSpPr>
        <dsp:cNvPr id="0" name=""/>
        <dsp:cNvSpPr/>
      </dsp:nvSpPr>
      <dsp:spPr>
        <a:xfrm>
          <a:off x="1831794" y="904449"/>
          <a:ext cx="6688180" cy="21010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t" anchorCtr="0">
          <a:noAutofit/>
        </a:bodyPr>
        <a:lstStyle/>
        <a:p>
          <a:pPr marL="0" lvl="0" indent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000" b="1" kern="1200"/>
            <a:t>Silniejsze powiązanie finansowania z rzeczywistym zakresem zadań oświatowych.</a:t>
          </a:r>
        </a:p>
      </dsp:txBody>
      <dsp:txXfrm>
        <a:off x="1831794" y="904449"/>
        <a:ext cx="6688180" cy="210107"/>
      </dsp:txXfrm>
    </dsp:sp>
    <dsp:sp modelId="{6343297F-1DA1-4729-81F1-CE42B0EBC082}">
      <dsp:nvSpPr>
        <dsp:cNvPr id="0" name=""/>
        <dsp:cNvSpPr/>
      </dsp:nvSpPr>
      <dsp:spPr>
        <a:xfrm>
          <a:off x="1703995" y="1114557"/>
          <a:ext cx="6815980" cy="0"/>
        </a:xfrm>
        <a:prstGeom prst="line">
          <a:avLst/>
        </a:prstGeom>
        <a:noFill/>
        <a:ln w="635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1">
          <a:scrgbClr r="0" g="0" b="0"/>
        </a:effectRef>
        <a:fontRef idx="minor"/>
      </dsp:style>
    </dsp:sp>
    <dsp:sp modelId="{067D550E-1F77-45E8-86E6-9AFEC629C696}">
      <dsp:nvSpPr>
        <dsp:cNvPr id="0" name=""/>
        <dsp:cNvSpPr/>
      </dsp:nvSpPr>
      <dsp:spPr>
        <a:xfrm>
          <a:off x="1831794" y="1125062"/>
          <a:ext cx="6688180" cy="21010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t" anchorCtr="0">
          <a:noAutofit/>
        </a:bodyPr>
        <a:lstStyle/>
        <a:p>
          <a:pPr marL="0" lvl="0" indent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000" b="1" kern="1200"/>
            <a:t>Dochody JST z PIT i CIT stały się podstawowym źródłem finansowania oświaty.</a:t>
          </a:r>
        </a:p>
      </dsp:txBody>
      <dsp:txXfrm>
        <a:off x="1831794" y="1125062"/>
        <a:ext cx="6688180" cy="210107"/>
      </dsp:txXfrm>
    </dsp:sp>
    <dsp:sp modelId="{1EDD4323-5364-4CE6-8657-D11F42E87DE8}">
      <dsp:nvSpPr>
        <dsp:cNvPr id="0" name=""/>
        <dsp:cNvSpPr/>
      </dsp:nvSpPr>
      <dsp:spPr>
        <a:xfrm>
          <a:off x="1703995" y="1335170"/>
          <a:ext cx="6815980" cy="0"/>
        </a:xfrm>
        <a:prstGeom prst="line">
          <a:avLst/>
        </a:prstGeom>
        <a:noFill/>
        <a:ln w="635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1">
          <a:scrgbClr r="0" g="0" b="0"/>
        </a:effectRef>
        <a:fontRef idx="minor"/>
      </dsp:style>
    </dsp:sp>
    <dsp:sp modelId="{87237B16-DA40-42EF-BECE-4AE9171CBA1B}">
      <dsp:nvSpPr>
        <dsp:cNvPr id="0" name=""/>
        <dsp:cNvSpPr/>
      </dsp:nvSpPr>
      <dsp:spPr>
        <a:xfrm>
          <a:off x="0" y="1345676"/>
          <a:ext cx="8519975" cy="0"/>
        </a:xfrm>
        <a:prstGeom prst="lin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4E3133DA-213E-4A9E-A87C-1424C70EC944}">
      <dsp:nvSpPr>
        <dsp:cNvPr id="0" name=""/>
        <dsp:cNvSpPr/>
      </dsp:nvSpPr>
      <dsp:spPr>
        <a:xfrm>
          <a:off x="0" y="1345676"/>
          <a:ext cx="1703995" cy="67234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t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200" b="1" kern="1200" dirty="0"/>
            <a:t>Wnioski</a:t>
          </a:r>
          <a:endParaRPr lang="pl-PL" sz="1400" b="1" kern="1200" dirty="0"/>
        </a:p>
      </dsp:txBody>
      <dsp:txXfrm>
        <a:off x="0" y="1345676"/>
        <a:ext cx="1703995" cy="672345"/>
      </dsp:txXfrm>
    </dsp:sp>
    <dsp:sp modelId="{E2C20241-6D76-460D-B990-396F3CC52453}">
      <dsp:nvSpPr>
        <dsp:cNvPr id="0" name=""/>
        <dsp:cNvSpPr/>
      </dsp:nvSpPr>
      <dsp:spPr>
        <a:xfrm>
          <a:off x="1831794" y="1361302"/>
          <a:ext cx="6688180" cy="3125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t" anchorCtr="0">
          <a:noAutofit/>
        </a:bodyPr>
        <a:lstStyle/>
        <a:p>
          <a:pPr marL="0" lvl="0" indent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000" b="1" kern="1200"/>
            <a:t>Ocena finansowania oświaty powinna opierać się na relacji łącznych dochodów JST do wydatków bieżących na oświatę.</a:t>
          </a:r>
        </a:p>
      </dsp:txBody>
      <dsp:txXfrm>
        <a:off x="1831794" y="1361302"/>
        <a:ext cx="6688180" cy="312535"/>
      </dsp:txXfrm>
    </dsp:sp>
    <dsp:sp modelId="{7F2E7387-E595-44FD-8D50-0FCAE0B73676}">
      <dsp:nvSpPr>
        <dsp:cNvPr id="0" name=""/>
        <dsp:cNvSpPr/>
      </dsp:nvSpPr>
      <dsp:spPr>
        <a:xfrm>
          <a:off x="1703995" y="1673838"/>
          <a:ext cx="6815980" cy="0"/>
        </a:xfrm>
        <a:prstGeom prst="line">
          <a:avLst/>
        </a:prstGeom>
        <a:noFill/>
        <a:ln w="635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1">
          <a:scrgbClr r="0" g="0" b="0"/>
        </a:effectRef>
        <a:fontRef idx="minor"/>
      </dsp:style>
    </dsp:sp>
    <dsp:sp modelId="{BC3C75DD-95B7-473F-A9EF-2E7ACA6A40DB}">
      <dsp:nvSpPr>
        <dsp:cNvPr id="0" name=""/>
        <dsp:cNvSpPr/>
      </dsp:nvSpPr>
      <dsp:spPr>
        <a:xfrm>
          <a:off x="1831794" y="1689465"/>
          <a:ext cx="6688180" cy="3125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t" anchorCtr="0">
          <a:noAutofit/>
        </a:bodyPr>
        <a:lstStyle/>
        <a:p>
          <a:pPr marL="0" lvl="0" indent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000" b="1" kern="1200" dirty="0"/>
            <a:t>Po reformie (2025–2026) relacja ta utrzymuje się na stabilnym poziomie i poprawiła się względem 2023 r.</a:t>
          </a:r>
        </a:p>
      </dsp:txBody>
      <dsp:txXfrm>
        <a:off x="1831794" y="1689465"/>
        <a:ext cx="6688180" cy="312535"/>
      </dsp:txXfrm>
    </dsp:sp>
    <dsp:sp modelId="{E1643B42-65A2-4576-8308-DD1AEF8962E1}">
      <dsp:nvSpPr>
        <dsp:cNvPr id="0" name=""/>
        <dsp:cNvSpPr/>
      </dsp:nvSpPr>
      <dsp:spPr>
        <a:xfrm>
          <a:off x="1703995" y="2002000"/>
          <a:ext cx="6815980" cy="0"/>
        </a:xfrm>
        <a:prstGeom prst="line">
          <a:avLst/>
        </a:prstGeom>
        <a:noFill/>
        <a:ln w="635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1">
          <a:scrgbClr r="0" g="0" b="0"/>
        </a:effectRef>
        <a:fontRef idx="minor"/>
      </dsp:style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DF12262-73D4-48F8-893F-B256F6A3FA90}">
      <dsp:nvSpPr>
        <dsp:cNvPr id="0" name=""/>
        <dsp:cNvSpPr/>
      </dsp:nvSpPr>
      <dsp:spPr>
        <a:xfrm>
          <a:off x="0" y="0"/>
          <a:ext cx="847769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2693A99-7756-4C8B-9F37-7C998AD38787}">
      <dsp:nvSpPr>
        <dsp:cNvPr id="0" name=""/>
        <dsp:cNvSpPr/>
      </dsp:nvSpPr>
      <dsp:spPr>
        <a:xfrm>
          <a:off x="0" y="0"/>
          <a:ext cx="1695538" cy="89627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t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200" b="1" i="0" kern="1200" dirty="0"/>
            <a:t>Najważniejsze zmiany</a:t>
          </a:r>
        </a:p>
      </dsp:txBody>
      <dsp:txXfrm>
        <a:off x="0" y="0"/>
        <a:ext cx="1695538" cy="896275"/>
      </dsp:txXfrm>
    </dsp:sp>
    <dsp:sp modelId="{8CCF177A-24F4-457F-8D32-F0068E208C1B}">
      <dsp:nvSpPr>
        <dsp:cNvPr id="0" name=""/>
        <dsp:cNvSpPr/>
      </dsp:nvSpPr>
      <dsp:spPr>
        <a:xfrm>
          <a:off x="1822703" y="20831"/>
          <a:ext cx="6419100" cy="41662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t" anchorCtr="0">
          <a:noAutofit/>
        </a:bodyPr>
        <a:lstStyle/>
        <a:p>
          <a:pPr marL="0" lvl="0" indent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900" b="1" i="0" kern="1200" dirty="0"/>
            <a:t>Reforma uwzględniła nie tylko poziom dochodów JST, ale również zróżnicowane potrzeby wydatkowe.</a:t>
          </a:r>
        </a:p>
      </dsp:txBody>
      <dsp:txXfrm>
        <a:off x="1822703" y="20831"/>
        <a:ext cx="6419100" cy="416628"/>
      </dsp:txXfrm>
    </dsp:sp>
    <dsp:sp modelId="{35757427-C0C7-49F5-A1B5-3010E28C2DA2}">
      <dsp:nvSpPr>
        <dsp:cNvPr id="0" name=""/>
        <dsp:cNvSpPr/>
      </dsp:nvSpPr>
      <dsp:spPr>
        <a:xfrm>
          <a:off x="1695538" y="437459"/>
          <a:ext cx="6782152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B4427F2-2A65-4D50-AA23-86D99EB70A7D}">
      <dsp:nvSpPr>
        <dsp:cNvPr id="0" name=""/>
        <dsp:cNvSpPr/>
      </dsp:nvSpPr>
      <dsp:spPr>
        <a:xfrm>
          <a:off x="1822703" y="458290"/>
          <a:ext cx="6095026" cy="41662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t" anchorCtr="0">
          <a:noAutofit/>
        </a:bodyPr>
        <a:lstStyle/>
        <a:p>
          <a:pPr marL="0" lvl="0" indent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900" b="1" i="0" kern="1200" dirty="0"/>
            <a:t>Wprowadzono pojęcie „przeliczeniowej liczby mieszkańców” zamiast wyłącznie liczby mieszkańców.</a:t>
          </a:r>
        </a:p>
      </dsp:txBody>
      <dsp:txXfrm>
        <a:off x="1822703" y="458290"/>
        <a:ext cx="6095026" cy="416628"/>
      </dsp:txXfrm>
    </dsp:sp>
    <dsp:sp modelId="{7B1EA6B9-AC64-4125-9B3B-54D15CBA0F65}">
      <dsp:nvSpPr>
        <dsp:cNvPr id="0" name=""/>
        <dsp:cNvSpPr/>
      </dsp:nvSpPr>
      <dsp:spPr>
        <a:xfrm>
          <a:off x="1695538" y="874919"/>
          <a:ext cx="6782152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E636348-CEF4-44C3-9430-04A887E0B378}">
      <dsp:nvSpPr>
        <dsp:cNvPr id="0" name=""/>
        <dsp:cNvSpPr/>
      </dsp:nvSpPr>
      <dsp:spPr>
        <a:xfrm>
          <a:off x="0" y="896275"/>
          <a:ext cx="847769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4A420EC-6F9E-4CBE-8665-32FC0A69ACFB}">
      <dsp:nvSpPr>
        <dsp:cNvPr id="0" name=""/>
        <dsp:cNvSpPr/>
      </dsp:nvSpPr>
      <dsp:spPr>
        <a:xfrm>
          <a:off x="0" y="896275"/>
          <a:ext cx="1687259" cy="89627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t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200" b="1" i="0" kern="1200" dirty="0"/>
            <a:t>Cel rozwiązania</a:t>
          </a:r>
        </a:p>
      </dsp:txBody>
      <dsp:txXfrm>
        <a:off x="0" y="896275"/>
        <a:ext cx="1687259" cy="896275"/>
      </dsp:txXfrm>
    </dsp:sp>
    <dsp:sp modelId="{5F7B106A-ACA8-4E9B-9638-F6F9990EF08B}">
      <dsp:nvSpPr>
        <dsp:cNvPr id="0" name=""/>
        <dsp:cNvSpPr/>
      </dsp:nvSpPr>
      <dsp:spPr>
        <a:xfrm>
          <a:off x="1813803" y="917107"/>
          <a:ext cx="6658248" cy="41662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t" anchorCtr="0">
          <a:noAutofit/>
        </a:bodyPr>
        <a:lstStyle/>
        <a:p>
          <a:pPr marL="0" lvl="0" indent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900" b="1" i="0" kern="1200" dirty="0"/>
            <a:t>Lepsze odzwierciedlenie rzeczywistych kosztów realizacji zadań publicznych.</a:t>
          </a:r>
        </a:p>
      </dsp:txBody>
      <dsp:txXfrm>
        <a:off x="1813803" y="917107"/>
        <a:ext cx="6658248" cy="416628"/>
      </dsp:txXfrm>
    </dsp:sp>
    <dsp:sp modelId="{C38509EC-D19D-4365-8BB7-A776A17C93C2}">
      <dsp:nvSpPr>
        <dsp:cNvPr id="0" name=""/>
        <dsp:cNvSpPr/>
      </dsp:nvSpPr>
      <dsp:spPr>
        <a:xfrm>
          <a:off x="1687259" y="1333735"/>
          <a:ext cx="6749036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1545351-5C1A-4784-82ED-DD84DFA060E9}">
      <dsp:nvSpPr>
        <dsp:cNvPr id="0" name=""/>
        <dsp:cNvSpPr/>
      </dsp:nvSpPr>
      <dsp:spPr>
        <a:xfrm>
          <a:off x="1813803" y="1354566"/>
          <a:ext cx="1658934" cy="41662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t" anchorCtr="0">
          <a:noAutofit/>
        </a:bodyPr>
        <a:lstStyle/>
        <a:p>
          <a:pPr marL="0" lvl="0" indent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900" b="1" i="0" kern="1200" dirty="0"/>
            <a:t>Uwzględnienie m.in.:</a:t>
          </a:r>
        </a:p>
      </dsp:txBody>
      <dsp:txXfrm>
        <a:off x="1813803" y="1354566"/>
        <a:ext cx="1658934" cy="416628"/>
      </dsp:txXfrm>
    </dsp:sp>
    <dsp:sp modelId="{5C64A060-2AB4-4A5F-ACA5-764BFA2BC25D}">
      <dsp:nvSpPr>
        <dsp:cNvPr id="0" name=""/>
        <dsp:cNvSpPr/>
      </dsp:nvSpPr>
      <dsp:spPr>
        <a:xfrm>
          <a:off x="3599282" y="1354566"/>
          <a:ext cx="3247973" cy="13874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t" anchorCtr="0">
          <a:noAutofit/>
        </a:bodyPr>
        <a:lstStyle/>
        <a:p>
          <a:pPr marL="0" lvl="0" indent="0" algn="l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800" b="1" i="0" kern="1200"/>
            <a:t>sytuacji demograficznej,</a:t>
          </a:r>
        </a:p>
      </dsp:txBody>
      <dsp:txXfrm>
        <a:off x="3599282" y="1354566"/>
        <a:ext cx="3247973" cy="138740"/>
      </dsp:txXfrm>
    </dsp:sp>
    <dsp:sp modelId="{24C970A2-0631-4628-AC04-4946EEF5630C}">
      <dsp:nvSpPr>
        <dsp:cNvPr id="0" name=""/>
        <dsp:cNvSpPr/>
      </dsp:nvSpPr>
      <dsp:spPr>
        <a:xfrm>
          <a:off x="3472738" y="1493307"/>
          <a:ext cx="3247973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209B482-69B9-4BF7-AF2B-8A3BDA3ED4CC}">
      <dsp:nvSpPr>
        <dsp:cNvPr id="0" name=""/>
        <dsp:cNvSpPr/>
      </dsp:nvSpPr>
      <dsp:spPr>
        <a:xfrm>
          <a:off x="3599282" y="1493307"/>
          <a:ext cx="3247973" cy="13874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t" anchorCtr="0">
          <a:noAutofit/>
        </a:bodyPr>
        <a:lstStyle/>
        <a:p>
          <a:pPr marL="0" lvl="0" indent="0" algn="l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800" b="1" i="0" kern="1200"/>
            <a:t>warunków społeczno-ekonomicznych,</a:t>
          </a:r>
        </a:p>
      </dsp:txBody>
      <dsp:txXfrm>
        <a:off x="3599282" y="1493307"/>
        <a:ext cx="3247973" cy="138740"/>
      </dsp:txXfrm>
    </dsp:sp>
    <dsp:sp modelId="{702D3E57-B4EE-44FA-AA4F-277C5EB1D7D6}">
      <dsp:nvSpPr>
        <dsp:cNvPr id="0" name=""/>
        <dsp:cNvSpPr/>
      </dsp:nvSpPr>
      <dsp:spPr>
        <a:xfrm>
          <a:off x="3472738" y="1632047"/>
          <a:ext cx="3247973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F20BB18-863E-4296-8678-7364B8384FC9}">
      <dsp:nvSpPr>
        <dsp:cNvPr id="0" name=""/>
        <dsp:cNvSpPr/>
      </dsp:nvSpPr>
      <dsp:spPr>
        <a:xfrm>
          <a:off x="3599282" y="1632047"/>
          <a:ext cx="3247973" cy="13874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t" anchorCtr="0">
          <a:noAutofit/>
        </a:bodyPr>
        <a:lstStyle/>
        <a:p>
          <a:pPr marL="0" lvl="0" indent="0" algn="l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800" b="1" i="0" kern="1200"/>
            <a:t>wyższych kosztów funkcjonowania JST.</a:t>
          </a:r>
        </a:p>
      </dsp:txBody>
      <dsp:txXfrm>
        <a:off x="3599282" y="1632047"/>
        <a:ext cx="3247973" cy="138740"/>
      </dsp:txXfrm>
    </dsp:sp>
    <dsp:sp modelId="{EB118E12-5ADA-459B-91FF-C8C6D4D5032E}">
      <dsp:nvSpPr>
        <dsp:cNvPr id="0" name=""/>
        <dsp:cNvSpPr/>
      </dsp:nvSpPr>
      <dsp:spPr>
        <a:xfrm>
          <a:off x="1687259" y="1771194"/>
          <a:ext cx="6749036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57D8C1D-11CB-40E9-BB2C-4968EAA8E117}">
      <dsp:nvSpPr>
        <dsp:cNvPr id="0" name=""/>
        <dsp:cNvSpPr/>
      </dsp:nvSpPr>
      <dsp:spPr>
        <a:xfrm>
          <a:off x="0" y="1792551"/>
          <a:ext cx="847769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87FF2A4-C97E-4CE5-BCBA-DBFCF0242E3E}">
      <dsp:nvSpPr>
        <dsp:cNvPr id="0" name=""/>
        <dsp:cNvSpPr/>
      </dsp:nvSpPr>
      <dsp:spPr>
        <a:xfrm>
          <a:off x="0" y="1792551"/>
          <a:ext cx="1695538" cy="89627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t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200" b="1" i="0" kern="1200" dirty="0"/>
            <a:t>Efekty</a:t>
          </a:r>
        </a:p>
      </dsp:txBody>
      <dsp:txXfrm>
        <a:off x="0" y="1792551"/>
        <a:ext cx="1695538" cy="896275"/>
      </dsp:txXfrm>
    </dsp:sp>
    <dsp:sp modelId="{F2D5B368-6BAF-4BD5-AF39-5AF6CFE833AF}">
      <dsp:nvSpPr>
        <dsp:cNvPr id="0" name=""/>
        <dsp:cNvSpPr/>
      </dsp:nvSpPr>
      <dsp:spPr>
        <a:xfrm>
          <a:off x="1822703" y="1806555"/>
          <a:ext cx="3263910" cy="28008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t" anchorCtr="0">
          <a:noAutofit/>
        </a:bodyPr>
        <a:lstStyle/>
        <a:p>
          <a:pPr marL="0" lvl="0" indent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900" b="1" i="0" kern="1200"/>
            <a:t>Bardziej sprawiedliwe ustalanie poziomu zamożności JST.</a:t>
          </a:r>
        </a:p>
      </dsp:txBody>
      <dsp:txXfrm>
        <a:off x="1822703" y="1806555"/>
        <a:ext cx="3263910" cy="280086"/>
      </dsp:txXfrm>
    </dsp:sp>
    <dsp:sp modelId="{53AA5664-BAB2-4909-8329-D6C8A52C45D4}">
      <dsp:nvSpPr>
        <dsp:cNvPr id="0" name=""/>
        <dsp:cNvSpPr/>
      </dsp:nvSpPr>
      <dsp:spPr>
        <a:xfrm>
          <a:off x="1695538" y="2086641"/>
          <a:ext cx="6782152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478E733-044D-49E7-BF16-204FA3C39ED3}">
      <dsp:nvSpPr>
        <dsp:cNvPr id="0" name=""/>
        <dsp:cNvSpPr/>
      </dsp:nvSpPr>
      <dsp:spPr>
        <a:xfrm>
          <a:off x="1822703" y="2100646"/>
          <a:ext cx="4422370" cy="28008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t" anchorCtr="0">
          <a:noAutofit/>
        </a:bodyPr>
        <a:lstStyle/>
        <a:p>
          <a:pPr marL="0" lvl="0" indent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900" b="1" i="0" kern="1200" dirty="0"/>
            <a:t>Ograniczenie ryzyka błędnego klasyfikowania JST jako „bogatych” lub „biednych”.</a:t>
          </a:r>
        </a:p>
      </dsp:txBody>
      <dsp:txXfrm>
        <a:off x="1822703" y="2100646"/>
        <a:ext cx="4422370" cy="280086"/>
      </dsp:txXfrm>
    </dsp:sp>
    <dsp:sp modelId="{94DF6952-4D9F-453C-86EC-7088E4AD1F7B}">
      <dsp:nvSpPr>
        <dsp:cNvPr id="0" name=""/>
        <dsp:cNvSpPr/>
      </dsp:nvSpPr>
      <dsp:spPr>
        <a:xfrm>
          <a:off x="1695538" y="2380732"/>
          <a:ext cx="6782152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44B2329-A13B-4756-B33C-C4CBFACBFDE5}">
      <dsp:nvSpPr>
        <dsp:cNvPr id="0" name=""/>
        <dsp:cNvSpPr/>
      </dsp:nvSpPr>
      <dsp:spPr>
        <a:xfrm>
          <a:off x="1822703" y="2394736"/>
          <a:ext cx="5290048" cy="28008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t" anchorCtr="0">
          <a:noAutofit/>
        </a:bodyPr>
        <a:lstStyle/>
        <a:p>
          <a:pPr marL="0" lvl="0" indent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900" b="1" i="0" kern="1200" dirty="0"/>
            <a:t>Lepsze dopasowanie mechanizmu wyrównawczego do rzeczywistych potrzeb samorządów.</a:t>
          </a:r>
        </a:p>
      </dsp:txBody>
      <dsp:txXfrm>
        <a:off x="1822703" y="2394736"/>
        <a:ext cx="5290048" cy="280086"/>
      </dsp:txXfrm>
    </dsp:sp>
    <dsp:sp modelId="{270FC0C4-2ADC-4230-926B-6DB0D8063CB8}">
      <dsp:nvSpPr>
        <dsp:cNvPr id="0" name=""/>
        <dsp:cNvSpPr/>
      </dsp:nvSpPr>
      <dsp:spPr>
        <a:xfrm>
          <a:off x="1695538" y="2674822"/>
          <a:ext cx="6782152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19FA5B7-CF92-4FA1-8A28-F22825CEF9DA}">
      <dsp:nvSpPr>
        <dsp:cNvPr id="0" name=""/>
        <dsp:cNvSpPr/>
      </dsp:nvSpPr>
      <dsp:spPr>
        <a:xfrm>
          <a:off x="0" y="2688827"/>
          <a:ext cx="847769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042BD7C-9095-4860-A843-5FBAF2E7BAC1}">
      <dsp:nvSpPr>
        <dsp:cNvPr id="0" name=""/>
        <dsp:cNvSpPr/>
      </dsp:nvSpPr>
      <dsp:spPr>
        <a:xfrm>
          <a:off x="0" y="2688827"/>
          <a:ext cx="1625994" cy="89627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t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200" b="1" i="0" kern="1200" dirty="0"/>
            <a:t>Wnioski</a:t>
          </a:r>
        </a:p>
      </dsp:txBody>
      <dsp:txXfrm>
        <a:off x="0" y="2688827"/>
        <a:ext cx="1625994" cy="896275"/>
      </dsp:txXfrm>
    </dsp:sp>
    <dsp:sp modelId="{74C2E376-C426-4C8A-86EC-8644B146225E}">
      <dsp:nvSpPr>
        <dsp:cNvPr id="0" name=""/>
        <dsp:cNvSpPr/>
      </dsp:nvSpPr>
      <dsp:spPr>
        <a:xfrm>
          <a:off x="1747944" y="2729527"/>
          <a:ext cx="6727268" cy="814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t" anchorCtr="0">
          <a:noAutofit/>
        </a:bodyPr>
        <a:lstStyle/>
        <a:p>
          <a:pPr marL="0" lvl="0" indent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900" b="1" i="0" kern="1200" dirty="0"/>
            <a:t>Mechanizm wymaga dalszego monitorowania i pozostaje przedmiotem debaty dotyczącej determinant potrzeb wydatkowych.</a:t>
          </a:r>
        </a:p>
      </dsp:txBody>
      <dsp:txXfrm>
        <a:off x="1747944" y="2729527"/>
        <a:ext cx="6727268" cy="814000"/>
      </dsp:txXfrm>
    </dsp:sp>
    <dsp:sp modelId="{171A1DFF-675C-4A8A-880C-C452DB461C4A}">
      <dsp:nvSpPr>
        <dsp:cNvPr id="0" name=""/>
        <dsp:cNvSpPr/>
      </dsp:nvSpPr>
      <dsp:spPr>
        <a:xfrm>
          <a:off x="1625994" y="3543527"/>
          <a:ext cx="6503977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8D06136-20CD-4CF9-A253-3A8DCE88899A}">
      <dsp:nvSpPr>
        <dsp:cNvPr id="0" name=""/>
        <dsp:cNvSpPr/>
      </dsp:nvSpPr>
      <dsp:spPr>
        <a:xfrm>
          <a:off x="0" y="0"/>
          <a:ext cx="8470094" cy="0"/>
        </a:xfrm>
        <a:prstGeom prst="lin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0D770302-6E30-439B-9E0F-57A616701083}">
      <dsp:nvSpPr>
        <dsp:cNvPr id="0" name=""/>
        <dsp:cNvSpPr/>
      </dsp:nvSpPr>
      <dsp:spPr>
        <a:xfrm>
          <a:off x="0" y="0"/>
          <a:ext cx="1694018" cy="106901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400" b="1" kern="1200" dirty="0"/>
            <a:t>Główne założenia</a:t>
          </a:r>
        </a:p>
      </dsp:txBody>
      <dsp:txXfrm>
        <a:off x="0" y="0"/>
        <a:ext cx="1694018" cy="1069016"/>
      </dsp:txXfrm>
    </dsp:sp>
    <dsp:sp modelId="{CE4A0E03-D6D6-4E1E-B87C-3C09E615E761}">
      <dsp:nvSpPr>
        <dsp:cNvPr id="0" name=""/>
        <dsp:cNvSpPr/>
      </dsp:nvSpPr>
      <dsp:spPr>
        <a:xfrm>
          <a:off x="1821070" y="24846"/>
          <a:ext cx="6649023" cy="49692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t" anchorCtr="0">
          <a:noAutofit/>
        </a:bodyPr>
        <a:lstStyle/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100" b="1" kern="1200" dirty="0"/>
            <a:t>Oparcie podziału środków JST na aktualnych i mierzalnych danych statystycznych oraz ekonomicznych.</a:t>
          </a:r>
        </a:p>
      </dsp:txBody>
      <dsp:txXfrm>
        <a:off x="1821070" y="24846"/>
        <a:ext cx="6649023" cy="496925"/>
      </dsp:txXfrm>
    </dsp:sp>
    <dsp:sp modelId="{F91C08D5-8C15-4DAB-AF53-D6D68517B7B8}">
      <dsp:nvSpPr>
        <dsp:cNvPr id="0" name=""/>
        <dsp:cNvSpPr/>
      </dsp:nvSpPr>
      <dsp:spPr>
        <a:xfrm>
          <a:off x="1694018" y="521771"/>
          <a:ext cx="6776075" cy="0"/>
        </a:xfrm>
        <a:prstGeom prst="line">
          <a:avLst/>
        </a:prstGeom>
        <a:noFill/>
        <a:ln w="635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1">
          <a:scrgbClr r="0" g="0" b="0"/>
        </a:effectRef>
        <a:fontRef idx="minor"/>
      </dsp:style>
    </dsp:sp>
    <dsp:sp modelId="{4ACDF55B-C8D1-4485-9627-114A2BF10500}">
      <dsp:nvSpPr>
        <dsp:cNvPr id="0" name=""/>
        <dsp:cNvSpPr/>
      </dsp:nvSpPr>
      <dsp:spPr>
        <a:xfrm>
          <a:off x="1821070" y="546618"/>
          <a:ext cx="6649023" cy="49692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t" anchorCtr="0">
          <a:noAutofit/>
        </a:bodyPr>
        <a:lstStyle/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100" b="1" kern="1200" dirty="0"/>
            <a:t>Ograniczenie uznaniowości w podziale środków publicznych.</a:t>
          </a:r>
        </a:p>
      </dsp:txBody>
      <dsp:txXfrm>
        <a:off x="1821070" y="546618"/>
        <a:ext cx="6649023" cy="496925"/>
      </dsp:txXfrm>
    </dsp:sp>
    <dsp:sp modelId="{42C55827-947A-4BA0-AB5A-8F60453587F0}">
      <dsp:nvSpPr>
        <dsp:cNvPr id="0" name=""/>
        <dsp:cNvSpPr/>
      </dsp:nvSpPr>
      <dsp:spPr>
        <a:xfrm>
          <a:off x="1694018" y="1043543"/>
          <a:ext cx="6776075" cy="0"/>
        </a:xfrm>
        <a:prstGeom prst="line">
          <a:avLst/>
        </a:prstGeom>
        <a:noFill/>
        <a:ln w="635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1">
          <a:scrgbClr r="0" g="0" b="0"/>
        </a:effectRef>
        <a:fontRef idx="minor"/>
      </dsp:style>
    </dsp:sp>
    <dsp:sp modelId="{F7618BC9-CD46-470C-85EE-AF310F9CE0CA}">
      <dsp:nvSpPr>
        <dsp:cNvPr id="0" name=""/>
        <dsp:cNvSpPr/>
      </dsp:nvSpPr>
      <dsp:spPr>
        <a:xfrm>
          <a:off x="0" y="1069016"/>
          <a:ext cx="8470094" cy="0"/>
        </a:xfrm>
        <a:prstGeom prst="lin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64C129CC-7522-4D52-8645-EC177E5DBD40}">
      <dsp:nvSpPr>
        <dsp:cNvPr id="0" name=""/>
        <dsp:cNvSpPr/>
      </dsp:nvSpPr>
      <dsp:spPr>
        <a:xfrm>
          <a:off x="0" y="1069016"/>
          <a:ext cx="1694018" cy="106901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400" b="1" kern="1200" dirty="0"/>
            <a:t>Najważniejsze rozwiązania</a:t>
          </a:r>
        </a:p>
      </dsp:txBody>
      <dsp:txXfrm>
        <a:off x="0" y="1069016"/>
        <a:ext cx="1694018" cy="1069016"/>
      </dsp:txXfrm>
    </dsp:sp>
    <dsp:sp modelId="{52BA730B-D241-48B7-A306-6DE1F240E49C}">
      <dsp:nvSpPr>
        <dsp:cNvPr id="0" name=""/>
        <dsp:cNvSpPr/>
      </dsp:nvSpPr>
      <dsp:spPr>
        <a:xfrm>
          <a:off x="1821070" y="1079090"/>
          <a:ext cx="6649023" cy="20148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t" anchorCtr="0">
          <a:noAutofit/>
        </a:bodyPr>
        <a:lstStyle/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100" b="1" kern="1200"/>
            <a:t>Dochody PIT i CIT ustalane na podstawie aktualnych danych podatkowych.</a:t>
          </a:r>
        </a:p>
      </dsp:txBody>
      <dsp:txXfrm>
        <a:off x="1821070" y="1079090"/>
        <a:ext cx="6649023" cy="201484"/>
      </dsp:txXfrm>
    </dsp:sp>
    <dsp:sp modelId="{61743A23-227C-4CEF-839A-82A2AFEBD9FA}">
      <dsp:nvSpPr>
        <dsp:cNvPr id="0" name=""/>
        <dsp:cNvSpPr/>
      </dsp:nvSpPr>
      <dsp:spPr>
        <a:xfrm>
          <a:off x="1694018" y="1280574"/>
          <a:ext cx="6776075" cy="0"/>
        </a:xfrm>
        <a:prstGeom prst="line">
          <a:avLst/>
        </a:prstGeom>
        <a:noFill/>
        <a:ln w="635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1">
          <a:scrgbClr r="0" g="0" b="0"/>
        </a:effectRef>
        <a:fontRef idx="minor"/>
      </dsp:style>
    </dsp:sp>
    <dsp:sp modelId="{13407F44-6664-453B-8DEA-016A10ADA1ED}">
      <dsp:nvSpPr>
        <dsp:cNvPr id="0" name=""/>
        <dsp:cNvSpPr/>
      </dsp:nvSpPr>
      <dsp:spPr>
        <a:xfrm>
          <a:off x="1821070" y="1290649"/>
          <a:ext cx="6649023" cy="20148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t" anchorCtr="0">
          <a:noAutofit/>
        </a:bodyPr>
        <a:lstStyle/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100" b="1" kern="1200"/>
            <a:t>Wprowadzenie mechanizmów waloryzacji:</a:t>
          </a:r>
        </a:p>
      </dsp:txBody>
      <dsp:txXfrm>
        <a:off x="1821070" y="1290649"/>
        <a:ext cx="6649023" cy="201484"/>
      </dsp:txXfrm>
    </dsp:sp>
    <dsp:sp modelId="{73D2DE3B-65AA-4BDE-9056-FE9311F0A1AD}">
      <dsp:nvSpPr>
        <dsp:cNvPr id="0" name=""/>
        <dsp:cNvSpPr/>
      </dsp:nvSpPr>
      <dsp:spPr>
        <a:xfrm>
          <a:off x="1694018" y="1492133"/>
          <a:ext cx="6776075" cy="0"/>
        </a:xfrm>
        <a:prstGeom prst="line">
          <a:avLst/>
        </a:prstGeom>
        <a:noFill/>
        <a:ln w="635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1">
          <a:scrgbClr r="0" g="0" b="0"/>
        </a:effectRef>
        <a:fontRef idx="minor"/>
      </dsp:style>
    </dsp:sp>
    <dsp:sp modelId="{93BA9647-C12A-4EF9-B156-3D97765A53FF}">
      <dsp:nvSpPr>
        <dsp:cNvPr id="0" name=""/>
        <dsp:cNvSpPr/>
      </dsp:nvSpPr>
      <dsp:spPr>
        <a:xfrm>
          <a:off x="2085368" y="1514645"/>
          <a:ext cx="4567679" cy="20148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t" anchorCtr="0">
          <a:noAutofit/>
        </a:bodyPr>
        <a:lstStyle/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100" b="1" kern="1200" dirty="0"/>
            <a:t>- PIT – wzrost wynagrodzeń i zatrudnienia,</a:t>
          </a:r>
        </a:p>
      </dsp:txBody>
      <dsp:txXfrm>
        <a:off x="2085368" y="1514645"/>
        <a:ext cx="4567679" cy="201484"/>
      </dsp:txXfrm>
    </dsp:sp>
    <dsp:sp modelId="{1CE6F4ED-F06B-4EE9-A9E3-13A01823E124}">
      <dsp:nvSpPr>
        <dsp:cNvPr id="0" name=""/>
        <dsp:cNvSpPr/>
      </dsp:nvSpPr>
      <dsp:spPr>
        <a:xfrm>
          <a:off x="1694018" y="1703692"/>
          <a:ext cx="6776075" cy="0"/>
        </a:xfrm>
        <a:prstGeom prst="line">
          <a:avLst/>
        </a:prstGeom>
        <a:noFill/>
        <a:ln w="635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1">
          <a:scrgbClr r="0" g="0" b="0"/>
        </a:effectRef>
        <a:fontRef idx="minor"/>
      </dsp:style>
    </dsp:sp>
    <dsp:sp modelId="{30600511-C61A-47D8-9B10-AFC90327A4A5}">
      <dsp:nvSpPr>
        <dsp:cNvPr id="0" name=""/>
        <dsp:cNvSpPr/>
      </dsp:nvSpPr>
      <dsp:spPr>
        <a:xfrm>
          <a:off x="2085435" y="1732146"/>
          <a:ext cx="4640885" cy="20148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t" anchorCtr="0">
          <a:noAutofit/>
        </a:bodyPr>
        <a:lstStyle/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100" b="1" kern="1200" dirty="0"/>
            <a:t>- CIT – dynamika nominalnego PKB.</a:t>
          </a:r>
        </a:p>
      </dsp:txBody>
      <dsp:txXfrm>
        <a:off x="2085435" y="1732146"/>
        <a:ext cx="4640885" cy="201484"/>
      </dsp:txXfrm>
    </dsp:sp>
    <dsp:sp modelId="{29D1516F-2E27-4EB5-A79E-C3BE81FA89C1}">
      <dsp:nvSpPr>
        <dsp:cNvPr id="0" name=""/>
        <dsp:cNvSpPr/>
      </dsp:nvSpPr>
      <dsp:spPr>
        <a:xfrm>
          <a:off x="1694018" y="1915251"/>
          <a:ext cx="6776075" cy="0"/>
        </a:xfrm>
        <a:prstGeom prst="line">
          <a:avLst/>
        </a:prstGeom>
        <a:noFill/>
        <a:ln w="635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1">
          <a:scrgbClr r="0" g="0" b="0"/>
        </a:effectRef>
        <a:fontRef idx="minor"/>
      </dsp:style>
    </dsp:sp>
    <dsp:sp modelId="{4D238CDA-F17C-4D69-9C29-9E945F249444}">
      <dsp:nvSpPr>
        <dsp:cNvPr id="0" name=""/>
        <dsp:cNvSpPr/>
      </dsp:nvSpPr>
      <dsp:spPr>
        <a:xfrm>
          <a:off x="1821070" y="1925325"/>
          <a:ext cx="6649023" cy="20148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t" anchorCtr="0">
          <a:noAutofit/>
        </a:bodyPr>
        <a:lstStyle/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100" b="1" kern="1200"/>
            <a:t>Wykorzystanie danych GUS przy ustalaniu potrzeb finansowych JST.</a:t>
          </a:r>
        </a:p>
      </dsp:txBody>
      <dsp:txXfrm>
        <a:off x="1821070" y="1925325"/>
        <a:ext cx="6649023" cy="201484"/>
      </dsp:txXfrm>
    </dsp:sp>
    <dsp:sp modelId="{853EF6AB-C0E5-48CC-9742-F378A85F2074}">
      <dsp:nvSpPr>
        <dsp:cNvPr id="0" name=""/>
        <dsp:cNvSpPr/>
      </dsp:nvSpPr>
      <dsp:spPr>
        <a:xfrm>
          <a:off x="1694018" y="2126809"/>
          <a:ext cx="6776075" cy="0"/>
        </a:xfrm>
        <a:prstGeom prst="line">
          <a:avLst/>
        </a:prstGeom>
        <a:noFill/>
        <a:ln w="635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1">
          <a:scrgbClr r="0" g="0" b="0"/>
        </a:effectRef>
        <a:fontRef idx="minor"/>
      </dsp:style>
    </dsp:sp>
    <dsp:sp modelId="{EAA0C826-0F58-44AA-8342-21B102914287}">
      <dsp:nvSpPr>
        <dsp:cNvPr id="0" name=""/>
        <dsp:cNvSpPr/>
      </dsp:nvSpPr>
      <dsp:spPr>
        <a:xfrm>
          <a:off x="0" y="2138032"/>
          <a:ext cx="8470094" cy="0"/>
        </a:xfrm>
        <a:prstGeom prst="lin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A161EC88-7865-4193-942E-067B1DAE579D}">
      <dsp:nvSpPr>
        <dsp:cNvPr id="0" name=""/>
        <dsp:cNvSpPr/>
      </dsp:nvSpPr>
      <dsp:spPr>
        <a:xfrm>
          <a:off x="0" y="2138032"/>
          <a:ext cx="1694018" cy="106901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400" b="1" kern="1200" dirty="0"/>
            <a:t>Efekty</a:t>
          </a:r>
          <a:endParaRPr lang="pl-PL" sz="1800" b="1" kern="1200" dirty="0"/>
        </a:p>
      </dsp:txBody>
      <dsp:txXfrm>
        <a:off x="0" y="2138032"/>
        <a:ext cx="1694018" cy="1069016"/>
      </dsp:txXfrm>
    </dsp:sp>
    <dsp:sp modelId="{9BDA5220-30FB-4E8E-B2BF-2151B8291F15}">
      <dsp:nvSpPr>
        <dsp:cNvPr id="0" name=""/>
        <dsp:cNvSpPr/>
      </dsp:nvSpPr>
      <dsp:spPr>
        <a:xfrm>
          <a:off x="1821070" y="2154735"/>
          <a:ext cx="6649023" cy="33406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t" anchorCtr="0">
          <a:noAutofit/>
        </a:bodyPr>
        <a:lstStyle/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100" b="1" kern="1200" dirty="0"/>
            <a:t>Silniejsze powiązanie dochodów JST z rzeczywistą sytuacją gospodarczą.</a:t>
          </a:r>
        </a:p>
      </dsp:txBody>
      <dsp:txXfrm>
        <a:off x="1821070" y="2154735"/>
        <a:ext cx="6649023" cy="334067"/>
      </dsp:txXfrm>
    </dsp:sp>
    <dsp:sp modelId="{25BC0270-C314-4197-8768-BE52A67DDA07}">
      <dsp:nvSpPr>
        <dsp:cNvPr id="0" name=""/>
        <dsp:cNvSpPr/>
      </dsp:nvSpPr>
      <dsp:spPr>
        <a:xfrm>
          <a:off x="1694018" y="2488803"/>
          <a:ext cx="6776075" cy="0"/>
        </a:xfrm>
        <a:prstGeom prst="line">
          <a:avLst/>
        </a:prstGeom>
        <a:noFill/>
        <a:ln w="635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1">
          <a:scrgbClr r="0" g="0" b="0"/>
        </a:effectRef>
        <a:fontRef idx="minor"/>
      </dsp:style>
    </dsp:sp>
    <dsp:sp modelId="{DA6E741D-0AF4-46E4-97AD-6B0FE7698C3D}">
      <dsp:nvSpPr>
        <dsp:cNvPr id="0" name=""/>
        <dsp:cNvSpPr/>
      </dsp:nvSpPr>
      <dsp:spPr>
        <a:xfrm>
          <a:off x="1821070" y="2505506"/>
          <a:ext cx="6649023" cy="33406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t" anchorCtr="0">
          <a:noAutofit/>
        </a:bodyPr>
        <a:lstStyle/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100" b="1" kern="1200"/>
            <a:t>Coroczna aktualizacja danych zwiększająca aktualność systemu.</a:t>
          </a:r>
        </a:p>
      </dsp:txBody>
      <dsp:txXfrm>
        <a:off x="1821070" y="2505506"/>
        <a:ext cx="6649023" cy="334067"/>
      </dsp:txXfrm>
    </dsp:sp>
    <dsp:sp modelId="{6A180EB6-7D03-4295-AC49-E07249467301}">
      <dsp:nvSpPr>
        <dsp:cNvPr id="0" name=""/>
        <dsp:cNvSpPr/>
      </dsp:nvSpPr>
      <dsp:spPr>
        <a:xfrm>
          <a:off x="1694018" y="2839574"/>
          <a:ext cx="6776075" cy="0"/>
        </a:xfrm>
        <a:prstGeom prst="line">
          <a:avLst/>
        </a:prstGeom>
        <a:noFill/>
        <a:ln w="635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1">
          <a:scrgbClr r="0" g="0" b="0"/>
        </a:effectRef>
        <a:fontRef idx="minor"/>
      </dsp:style>
    </dsp:sp>
    <dsp:sp modelId="{DB4CAB9D-B439-4F40-A19F-264572D5E6FA}">
      <dsp:nvSpPr>
        <dsp:cNvPr id="0" name=""/>
        <dsp:cNvSpPr/>
      </dsp:nvSpPr>
      <dsp:spPr>
        <a:xfrm>
          <a:off x="1821070" y="2856277"/>
          <a:ext cx="6649023" cy="33406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t" anchorCtr="0">
          <a:noAutofit/>
        </a:bodyPr>
        <a:lstStyle/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100" b="1" kern="1200"/>
            <a:t>Bardziej jednolite i transparentne zasady ustalania dochodów.</a:t>
          </a:r>
        </a:p>
      </dsp:txBody>
      <dsp:txXfrm>
        <a:off x="1821070" y="2856277"/>
        <a:ext cx="6649023" cy="334067"/>
      </dsp:txXfrm>
    </dsp:sp>
    <dsp:sp modelId="{DA464D45-407E-417B-A8A4-AF65DC942B54}">
      <dsp:nvSpPr>
        <dsp:cNvPr id="0" name=""/>
        <dsp:cNvSpPr/>
      </dsp:nvSpPr>
      <dsp:spPr>
        <a:xfrm>
          <a:off x="1694018" y="3190345"/>
          <a:ext cx="6776075" cy="0"/>
        </a:xfrm>
        <a:prstGeom prst="line">
          <a:avLst/>
        </a:prstGeom>
        <a:noFill/>
        <a:ln w="635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1">
          <a:scrgbClr r="0" g="0" b="0"/>
        </a:effectRef>
        <a:fontRef idx="minor"/>
      </dsp:style>
    </dsp:sp>
    <dsp:sp modelId="{978B540C-E574-4A82-9C55-CE1819CCBC0D}">
      <dsp:nvSpPr>
        <dsp:cNvPr id="0" name=""/>
        <dsp:cNvSpPr/>
      </dsp:nvSpPr>
      <dsp:spPr>
        <a:xfrm>
          <a:off x="0" y="3207048"/>
          <a:ext cx="8470094" cy="0"/>
        </a:xfrm>
        <a:prstGeom prst="lin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C67668B6-F8B4-424C-AF18-CB16F3016B4F}">
      <dsp:nvSpPr>
        <dsp:cNvPr id="0" name=""/>
        <dsp:cNvSpPr/>
      </dsp:nvSpPr>
      <dsp:spPr>
        <a:xfrm>
          <a:off x="0" y="3207048"/>
          <a:ext cx="1694018" cy="106901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400" b="1" kern="1200" dirty="0"/>
            <a:t>Wyzwania</a:t>
          </a:r>
          <a:endParaRPr lang="pl-PL" sz="1800" b="1" kern="1200" dirty="0"/>
        </a:p>
      </dsp:txBody>
      <dsp:txXfrm>
        <a:off x="0" y="3207048"/>
        <a:ext cx="1694018" cy="1069016"/>
      </dsp:txXfrm>
    </dsp:sp>
    <dsp:sp modelId="{21A65BEB-1F32-478E-9180-1445E70E3628}">
      <dsp:nvSpPr>
        <dsp:cNvPr id="0" name=""/>
        <dsp:cNvSpPr/>
      </dsp:nvSpPr>
      <dsp:spPr>
        <a:xfrm>
          <a:off x="1821070" y="3260499"/>
          <a:ext cx="6649023" cy="41894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t" anchorCtr="0">
          <a:noAutofit/>
        </a:bodyPr>
        <a:lstStyle/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100" b="1" kern="1200"/>
            <a:t>Duża zmienność części danych statystycznych wpływająca na wysokość subwencji.</a:t>
          </a:r>
        </a:p>
      </dsp:txBody>
      <dsp:txXfrm>
        <a:off x="1821070" y="3260499"/>
        <a:ext cx="6649023" cy="418947"/>
      </dsp:txXfrm>
    </dsp:sp>
    <dsp:sp modelId="{B403EFCF-9772-4FCD-B0DD-014D77CA0EB4}">
      <dsp:nvSpPr>
        <dsp:cNvPr id="0" name=""/>
        <dsp:cNvSpPr/>
      </dsp:nvSpPr>
      <dsp:spPr>
        <a:xfrm>
          <a:off x="1694018" y="3679447"/>
          <a:ext cx="6776075" cy="0"/>
        </a:xfrm>
        <a:prstGeom prst="line">
          <a:avLst/>
        </a:prstGeom>
        <a:noFill/>
        <a:ln w="635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1">
          <a:scrgbClr r="0" g="0" b="0"/>
        </a:effectRef>
        <a:fontRef idx="minor"/>
      </dsp:style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A3DE4F9-9A68-4E8F-A43D-2E09D1A17AD7}">
      <dsp:nvSpPr>
        <dsp:cNvPr id="0" name=""/>
        <dsp:cNvSpPr/>
      </dsp:nvSpPr>
      <dsp:spPr>
        <a:xfrm>
          <a:off x="0" y="1548"/>
          <a:ext cx="8564572" cy="0"/>
        </a:xfrm>
        <a:prstGeom prst="lin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7B1796A1-3450-4371-8250-B95DC18AA00E}">
      <dsp:nvSpPr>
        <dsp:cNvPr id="0" name=""/>
        <dsp:cNvSpPr/>
      </dsp:nvSpPr>
      <dsp:spPr>
        <a:xfrm>
          <a:off x="0" y="1548"/>
          <a:ext cx="1712914" cy="105613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400" b="1" kern="1200" dirty="0"/>
            <a:t>Główne założenie</a:t>
          </a:r>
          <a:endParaRPr lang="pl-PL" sz="1400" kern="1200" dirty="0"/>
        </a:p>
      </dsp:txBody>
      <dsp:txXfrm>
        <a:off x="0" y="1548"/>
        <a:ext cx="1712914" cy="1056138"/>
      </dsp:txXfrm>
    </dsp:sp>
    <dsp:sp modelId="{034FF14B-1AA2-40C5-AADD-0F75DD305356}">
      <dsp:nvSpPr>
        <dsp:cNvPr id="0" name=""/>
        <dsp:cNvSpPr/>
      </dsp:nvSpPr>
      <dsp:spPr>
        <a:xfrm>
          <a:off x="1841382" y="49508"/>
          <a:ext cx="3297360" cy="95918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t" anchorCtr="0">
          <a:noAutofit/>
        </a:bodyPr>
        <a:lstStyle/>
        <a:p>
          <a:pPr marL="0" lvl="0" indent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000" b="1" kern="1200" dirty="0"/>
            <a:t>Ograniczenie nadmiernych i skomplikowanych transferów finansowych pomiędzy JST a budżetem państwa.</a:t>
          </a:r>
        </a:p>
      </dsp:txBody>
      <dsp:txXfrm>
        <a:off x="1841382" y="49508"/>
        <a:ext cx="3297360" cy="959188"/>
      </dsp:txXfrm>
    </dsp:sp>
    <dsp:sp modelId="{8825F0F5-5184-4AD5-99DA-B68F67419961}">
      <dsp:nvSpPr>
        <dsp:cNvPr id="0" name=""/>
        <dsp:cNvSpPr/>
      </dsp:nvSpPr>
      <dsp:spPr>
        <a:xfrm>
          <a:off x="1712914" y="1008696"/>
          <a:ext cx="6851657" cy="0"/>
        </a:xfrm>
        <a:prstGeom prst="line">
          <a:avLst/>
        </a:prstGeom>
        <a:noFill/>
        <a:ln w="635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1">
          <a:scrgbClr r="0" g="0" b="0"/>
        </a:effectRef>
        <a:fontRef idx="minor"/>
      </dsp:style>
    </dsp:sp>
    <dsp:sp modelId="{4297B9EB-3B83-4C99-8F98-17E083F35D3E}">
      <dsp:nvSpPr>
        <dsp:cNvPr id="0" name=""/>
        <dsp:cNvSpPr/>
      </dsp:nvSpPr>
      <dsp:spPr>
        <a:xfrm>
          <a:off x="0" y="1057687"/>
          <a:ext cx="8564572" cy="0"/>
        </a:xfrm>
        <a:prstGeom prst="lin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F6325862-5160-4B9A-99AA-D1C8D91E97E5}">
      <dsp:nvSpPr>
        <dsp:cNvPr id="0" name=""/>
        <dsp:cNvSpPr/>
      </dsp:nvSpPr>
      <dsp:spPr>
        <a:xfrm>
          <a:off x="0" y="1057687"/>
          <a:ext cx="1712914" cy="105613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400" b="1" kern="1200" dirty="0"/>
            <a:t>Najważniejsze zmiany</a:t>
          </a:r>
          <a:endParaRPr lang="pl-PL" sz="1400" kern="1200" dirty="0"/>
        </a:p>
      </dsp:txBody>
      <dsp:txXfrm>
        <a:off x="0" y="1057687"/>
        <a:ext cx="1712914" cy="1056138"/>
      </dsp:txXfrm>
    </dsp:sp>
    <dsp:sp modelId="{A87E9166-7916-4EA2-9F3E-53443F2A3FBA}">
      <dsp:nvSpPr>
        <dsp:cNvPr id="0" name=""/>
        <dsp:cNvSpPr/>
      </dsp:nvSpPr>
      <dsp:spPr>
        <a:xfrm>
          <a:off x="1841382" y="1082234"/>
          <a:ext cx="3297360" cy="49093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t" anchorCtr="0">
          <a:noAutofit/>
        </a:bodyPr>
        <a:lstStyle/>
        <a:p>
          <a:pPr marL="0" lvl="0" indent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000" b="1" kern="1200" dirty="0"/>
            <a:t>Rezygnacja z bezpośrednich wpłat „janosikowego” do budżetu państwa.</a:t>
          </a:r>
        </a:p>
      </dsp:txBody>
      <dsp:txXfrm>
        <a:off x="1841382" y="1082234"/>
        <a:ext cx="3297360" cy="490939"/>
      </dsp:txXfrm>
    </dsp:sp>
    <dsp:sp modelId="{72D19230-34CB-4F02-85B6-E0A714FAA68E}">
      <dsp:nvSpPr>
        <dsp:cNvPr id="0" name=""/>
        <dsp:cNvSpPr/>
      </dsp:nvSpPr>
      <dsp:spPr>
        <a:xfrm>
          <a:off x="1712914" y="1573174"/>
          <a:ext cx="6851657" cy="0"/>
        </a:xfrm>
        <a:prstGeom prst="line">
          <a:avLst/>
        </a:prstGeom>
        <a:noFill/>
        <a:ln w="635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1">
          <a:scrgbClr r="0" g="0" b="0"/>
        </a:effectRef>
        <a:fontRef idx="minor"/>
      </dsp:style>
    </dsp:sp>
    <dsp:sp modelId="{7F1F55CA-6BEB-4507-A8B6-5146198822A2}">
      <dsp:nvSpPr>
        <dsp:cNvPr id="0" name=""/>
        <dsp:cNvSpPr/>
      </dsp:nvSpPr>
      <dsp:spPr>
        <a:xfrm>
          <a:off x="1841382" y="1597721"/>
          <a:ext cx="1777376" cy="49093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t" anchorCtr="0">
          <a:noAutofit/>
        </a:bodyPr>
        <a:lstStyle/>
        <a:p>
          <a:pPr marL="0" lvl="0" indent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000" b="1" kern="1200" dirty="0"/>
            <a:t>Korekta z tytułu zamożności realizowana poprzez:</a:t>
          </a:r>
        </a:p>
      </dsp:txBody>
      <dsp:txXfrm>
        <a:off x="1841382" y="1597721"/>
        <a:ext cx="1777376" cy="490939"/>
      </dsp:txXfrm>
    </dsp:sp>
    <dsp:sp modelId="{2EC89251-82FC-4ED3-A05B-9AFD74493809}">
      <dsp:nvSpPr>
        <dsp:cNvPr id="0" name=""/>
        <dsp:cNvSpPr/>
      </dsp:nvSpPr>
      <dsp:spPr>
        <a:xfrm>
          <a:off x="3747227" y="1597721"/>
          <a:ext cx="3297360" cy="24546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t" anchorCtr="0">
          <a:noAutofit/>
        </a:bodyPr>
        <a:lstStyle/>
        <a:p>
          <a:pPr marL="0" lvl="0" indent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000" b="1" kern="1200" dirty="0"/>
            <a:t>pomniejszenie dochodów z PIT i CIT,</a:t>
          </a:r>
        </a:p>
      </dsp:txBody>
      <dsp:txXfrm>
        <a:off x="3747227" y="1597721"/>
        <a:ext cx="3297360" cy="245469"/>
      </dsp:txXfrm>
    </dsp:sp>
    <dsp:sp modelId="{C32304F8-AAA7-4638-8C83-5F97109A0DFE}">
      <dsp:nvSpPr>
        <dsp:cNvPr id="0" name=""/>
        <dsp:cNvSpPr/>
      </dsp:nvSpPr>
      <dsp:spPr>
        <a:xfrm>
          <a:off x="3618759" y="1843190"/>
          <a:ext cx="3297360" cy="0"/>
        </a:xfrm>
        <a:prstGeom prst="line">
          <a:avLst/>
        </a:prstGeom>
        <a:noFill/>
        <a:ln w="635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1">
          <a:scrgbClr r="0" g="0" b="0"/>
        </a:effectRef>
        <a:fontRef idx="minor"/>
      </dsp:style>
    </dsp:sp>
    <dsp:sp modelId="{ADB1A1EF-06FB-42BA-A3E3-684EAA4D1204}">
      <dsp:nvSpPr>
        <dsp:cNvPr id="0" name=""/>
        <dsp:cNvSpPr/>
      </dsp:nvSpPr>
      <dsp:spPr>
        <a:xfrm>
          <a:off x="3747227" y="1843190"/>
          <a:ext cx="3297360" cy="24546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t" anchorCtr="0">
          <a:noAutofit/>
        </a:bodyPr>
        <a:lstStyle/>
        <a:p>
          <a:pPr marL="0" lvl="0" indent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000" b="1" kern="1200" dirty="0"/>
            <a:t>lub pomniejszenie subwencji ogólnej.</a:t>
          </a:r>
        </a:p>
      </dsp:txBody>
      <dsp:txXfrm>
        <a:off x="3747227" y="1843190"/>
        <a:ext cx="3297360" cy="245469"/>
      </dsp:txXfrm>
    </dsp:sp>
    <dsp:sp modelId="{2CEDDC37-2653-458F-976B-EA543F17A288}">
      <dsp:nvSpPr>
        <dsp:cNvPr id="0" name=""/>
        <dsp:cNvSpPr/>
      </dsp:nvSpPr>
      <dsp:spPr>
        <a:xfrm>
          <a:off x="1712914" y="2088660"/>
          <a:ext cx="6851657" cy="0"/>
        </a:xfrm>
        <a:prstGeom prst="line">
          <a:avLst/>
        </a:prstGeom>
        <a:noFill/>
        <a:ln w="635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1">
          <a:scrgbClr r="0" g="0" b="0"/>
        </a:effectRef>
        <a:fontRef idx="minor"/>
      </dsp:style>
    </dsp:sp>
    <dsp:sp modelId="{89125902-B283-4D9D-9879-67E1F171E1F8}">
      <dsp:nvSpPr>
        <dsp:cNvPr id="0" name=""/>
        <dsp:cNvSpPr/>
      </dsp:nvSpPr>
      <dsp:spPr>
        <a:xfrm>
          <a:off x="0" y="2113826"/>
          <a:ext cx="8564572" cy="0"/>
        </a:xfrm>
        <a:prstGeom prst="lin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9A437B18-0531-492A-8B06-CEB917AEBA1B}">
      <dsp:nvSpPr>
        <dsp:cNvPr id="0" name=""/>
        <dsp:cNvSpPr/>
      </dsp:nvSpPr>
      <dsp:spPr>
        <a:xfrm>
          <a:off x="0" y="2113826"/>
          <a:ext cx="1712914" cy="105613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400" b="1" kern="1200" dirty="0"/>
            <a:t>Efekty</a:t>
          </a:r>
          <a:endParaRPr lang="pl-PL" sz="1400" kern="1200" dirty="0"/>
        </a:p>
      </dsp:txBody>
      <dsp:txXfrm>
        <a:off x="0" y="2113826"/>
        <a:ext cx="1712914" cy="1056138"/>
      </dsp:txXfrm>
    </dsp:sp>
    <dsp:sp modelId="{BBC2A24A-1706-473B-8277-44BF1A597903}">
      <dsp:nvSpPr>
        <dsp:cNvPr id="0" name=""/>
        <dsp:cNvSpPr/>
      </dsp:nvSpPr>
      <dsp:spPr>
        <a:xfrm>
          <a:off x="1841382" y="2126241"/>
          <a:ext cx="3297360" cy="24830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t" anchorCtr="0">
          <a:noAutofit/>
        </a:bodyPr>
        <a:lstStyle/>
        <a:p>
          <a:pPr marL="0" lvl="0" indent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000" b="1" kern="1200" dirty="0"/>
            <a:t>Ograniczenie technicznych przepływów środków publicznych.</a:t>
          </a:r>
        </a:p>
      </dsp:txBody>
      <dsp:txXfrm>
        <a:off x="1841382" y="2126241"/>
        <a:ext cx="3297360" cy="248306"/>
      </dsp:txXfrm>
    </dsp:sp>
    <dsp:sp modelId="{A659735E-E650-481E-B55A-EE76ABC62197}">
      <dsp:nvSpPr>
        <dsp:cNvPr id="0" name=""/>
        <dsp:cNvSpPr/>
      </dsp:nvSpPr>
      <dsp:spPr>
        <a:xfrm>
          <a:off x="1712914" y="2374547"/>
          <a:ext cx="6851657" cy="0"/>
        </a:xfrm>
        <a:prstGeom prst="line">
          <a:avLst/>
        </a:prstGeom>
        <a:noFill/>
        <a:ln w="635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1">
          <a:scrgbClr r="0" g="0" b="0"/>
        </a:effectRef>
        <a:fontRef idx="minor"/>
      </dsp:style>
    </dsp:sp>
    <dsp:sp modelId="{A467F3FC-731F-44AA-B76D-B7AE04F337DA}">
      <dsp:nvSpPr>
        <dsp:cNvPr id="0" name=""/>
        <dsp:cNvSpPr/>
      </dsp:nvSpPr>
      <dsp:spPr>
        <a:xfrm>
          <a:off x="1841382" y="2386963"/>
          <a:ext cx="3297360" cy="24830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t" anchorCtr="0">
          <a:noAutofit/>
        </a:bodyPr>
        <a:lstStyle/>
        <a:p>
          <a:pPr marL="0" lvl="0" indent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000" b="1" kern="1200" dirty="0"/>
            <a:t>Większa przejrzystość systemu finansowania JST.</a:t>
          </a:r>
        </a:p>
      </dsp:txBody>
      <dsp:txXfrm>
        <a:off x="1841382" y="2386963"/>
        <a:ext cx="3297360" cy="248306"/>
      </dsp:txXfrm>
    </dsp:sp>
    <dsp:sp modelId="{15988844-ED6F-4C2A-9722-8183F695481C}">
      <dsp:nvSpPr>
        <dsp:cNvPr id="0" name=""/>
        <dsp:cNvSpPr/>
      </dsp:nvSpPr>
      <dsp:spPr>
        <a:xfrm>
          <a:off x="1712914" y="2635269"/>
          <a:ext cx="6851657" cy="0"/>
        </a:xfrm>
        <a:prstGeom prst="line">
          <a:avLst/>
        </a:prstGeom>
        <a:noFill/>
        <a:ln w="635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1">
          <a:scrgbClr r="0" g="0" b="0"/>
        </a:effectRef>
        <a:fontRef idx="minor"/>
      </dsp:style>
    </dsp:sp>
    <dsp:sp modelId="{11807624-B0A1-4A17-8B2B-CC56C5443DBA}">
      <dsp:nvSpPr>
        <dsp:cNvPr id="0" name=""/>
        <dsp:cNvSpPr/>
      </dsp:nvSpPr>
      <dsp:spPr>
        <a:xfrm>
          <a:off x="1841382" y="2647684"/>
          <a:ext cx="3297360" cy="24830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t" anchorCtr="0">
          <a:noAutofit/>
        </a:bodyPr>
        <a:lstStyle/>
        <a:p>
          <a:pPr marL="0" lvl="0" indent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000" b="1" kern="1200" dirty="0"/>
            <a:t>Ułatwienie oceny rzeczywistej sytuacji finansowej samorządów.</a:t>
          </a:r>
        </a:p>
      </dsp:txBody>
      <dsp:txXfrm>
        <a:off x="1841382" y="2647684"/>
        <a:ext cx="3297360" cy="248306"/>
      </dsp:txXfrm>
    </dsp:sp>
    <dsp:sp modelId="{9A88490C-1FA9-45A7-AF54-54A1F3697A39}">
      <dsp:nvSpPr>
        <dsp:cNvPr id="0" name=""/>
        <dsp:cNvSpPr/>
      </dsp:nvSpPr>
      <dsp:spPr>
        <a:xfrm>
          <a:off x="1712914" y="2895990"/>
          <a:ext cx="6851657" cy="0"/>
        </a:xfrm>
        <a:prstGeom prst="line">
          <a:avLst/>
        </a:prstGeom>
        <a:noFill/>
        <a:ln w="635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1">
          <a:scrgbClr r="0" g="0" b="0"/>
        </a:effectRef>
        <a:fontRef idx="minor"/>
      </dsp:style>
    </dsp:sp>
    <dsp:sp modelId="{1BFE4503-A8BD-46EC-B9B3-B0C0B9B02DBA}">
      <dsp:nvSpPr>
        <dsp:cNvPr id="0" name=""/>
        <dsp:cNvSpPr/>
      </dsp:nvSpPr>
      <dsp:spPr>
        <a:xfrm>
          <a:off x="1841382" y="2908405"/>
          <a:ext cx="4599850" cy="24830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t" anchorCtr="0">
          <a:noAutofit/>
        </a:bodyPr>
        <a:lstStyle/>
        <a:p>
          <a:pPr marL="0" lvl="0" indent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000" b="1" kern="1200" dirty="0"/>
            <a:t>JST dysponują od razu realną kwotą środków pozostających do ich dyspozycji.</a:t>
          </a:r>
        </a:p>
      </dsp:txBody>
      <dsp:txXfrm>
        <a:off x="1841382" y="2908405"/>
        <a:ext cx="4599850" cy="248306"/>
      </dsp:txXfrm>
    </dsp:sp>
    <dsp:sp modelId="{CF4859B1-20B0-419F-8741-8A8251B0E977}">
      <dsp:nvSpPr>
        <dsp:cNvPr id="0" name=""/>
        <dsp:cNvSpPr/>
      </dsp:nvSpPr>
      <dsp:spPr>
        <a:xfrm>
          <a:off x="1712914" y="3156712"/>
          <a:ext cx="6851657" cy="0"/>
        </a:xfrm>
        <a:prstGeom prst="line">
          <a:avLst/>
        </a:prstGeom>
        <a:noFill/>
        <a:ln w="635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1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5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5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>
            <a:extLst>
              <a:ext uri="{FF2B5EF4-FFF2-40B4-BE49-F238E27FC236}">
                <a16:creationId xmlns:a16="http://schemas.microsoft.com/office/drawing/2014/main" id="{B3BE16B9-D2D9-41C1-86BF-476F4EC90D71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1" y="1"/>
            <a:ext cx="2945659" cy="498135"/>
          </a:xfrm>
          <a:prstGeom prst="rect">
            <a:avLst/>
          </a:prstGeom>
        </p:spPr>
        <p:txBody>
          <a:bodyPr vert="horz" lIns="106692" tIns="53346" rIns="106692" bIns="53346" rtlCol="0"/>
          <a:lstStyle>
            <a:lvl1pPr algn="l">
              <a:defRPr sz="1400"/>
            </a:lvl1pPr>
          </a:lstStyle>
          <a:p>
            <a:endParaRPr lang="pl-PL"/>
          </a:p>
        </p:txBody>
      </p:sp>
      <p:sp>
        <p:nvSpPr>
          <p:cNvPr id="3" name="Symbol zastępczy daty 2">
            <a:extLst>
              <a:ext uri="{FF2B5EF4-FFF2-40B4-BE49-F238E27FC236}">
                <a16:creationId xmlns:a16="http://schemas.microsoft.com/office/drawing/2014/main" id="{C76D2FD6-A957-4E27-A802-146438B70C8A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49920" y="1"/>
            <a:ext cx="2945659" cy="498135"/>
          </a:xfrm>
          <a:prstGeom prst="rect">
            <a:avLst/>
          </a:prstGeom>
        </p:spPr>
        <p:txBody>
          <a:bodyPr vert="horz" lIns="106692" tIns="53346" rIns="106692" bIns="53346" rtlCol="0"/>
          <a:lstStyle>
            <a:lvl1pPr algn="r">
              <a:defRPr sz="1400"/>
            </a:lvl1pPr>
          </a:lstStyle>
          <a:p>
            <a:fld id="{ECF3D7DE-FBD5-4BC4-8339-100DB9A770F2}" type="datetimeFigureOut">
              <a:rPr lang="pl-PL" smtClean="0"/>
              <a:t>24.06.2026</a:t>
            </a:fld>
            <a:endParaRPr lang="pl-PL"/>
          </a:p>
        </p:txBody>
      </p:sp>
      <p:sp>
        <p:nvSpPr>
          <p:cNvPr id="4" name="Symbol zastępczy stopki 3">
            <a:extLst>
              <a:ext uri="{FF2B5EF4-FFF2-40B4-BE49-F238E27FC236}">
                <a16:creationId xmlns:a16="http://schemas.microsoft.com/office/drawing/2014/main" id="{F30585DB-4700-4F76-ABDF-647403C16A8C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1" y="9430091"/>
            <a:ext cx="2945659" cy="498134"/>
          </a:xfrm>
          <a:prstGeom prst="rect">
            <a:avLst/>
          </a:prstGeom>
        </p:spPr>
        <p:txBody>
          <a:bodyPr vert="horz" lIns="106692" tIns="53346" rIns="106692" bIns="53346" rtlCol="0" anchor="b"/>
          <a:lstStyle>
            <a:lvl1pPr algn="l">
              <a:defRPr sz="1400"/>
            </a:lvl1pPr>
          </a:lstStyle>
          <a:p>
            <a:endParaRPr lang="pl-PL"/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30AC0EB3-C80F-47D8-B048-BB7822F07940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49920" y="9430091"/>
            <a:ext cx="2945659" cy="498134"/>
          </a:xfrm>
          <a:prstGeom prst="rect">
            <a:avLst/>
          </a:prstGeom>
        </p:spPr>
        <p:txBody>
          <a:bodyPr vert="horz" lIns="106692" tIns="53346" rIns="106692" bIns="53346" rtlCol="0" anchor="b"/>
          <a:lstStyle>
            <a:lvl1pPr algn="r">
              <a:defRPr sz="1400"/>
            </a:lvl1pPr>
          </a:lstStyle>
          <a:p>
            <a:fld id="{2EFBB8A9-1772-474E-8DD3-16E914D96D8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938874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662437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>
          <a:xfrm>
            <a:off x="419100" y="1239838"/>
            <a:ext cx="5959475" cy="33528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>
          <a:xfrm>
            <a:off x="679768" y="4777958"/>
            <a:ext cx="5438140" cy="3909239"/>
          </a:xfrm>
          <a:prstGeom prst="rect">
            <a:avLst/>
          </a:prstGeom>
        </p:spPr>
        <p:txBody>
          <a:bodyPr lIns="106692" tIns="53346" rIns="106692" bIns="53346"/>
          <a:lstStyle/>
          <a:p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52471849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 lIns="106692" tIns="53346" rIns="106692" bIns="53346"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 lIns="106692" tIns="53346" rIns="106692" bIns="53346"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578122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 lIns="106692" tIns="53346" rIns="106692" bIns="53346"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 lIns="106692" tIns="53346" rIns="106692" bIns="53346"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283974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 lIns="106692" tIns="53346" rIns="106692" bIns="53346"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 lIns="106692" tIns="53346" rIns="106692" bIns="53346"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970918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 lIns="106692" tIns="53346" rIns="106692" bIns="53346"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 lIns="106692" tIns="53346" rIns="106692" bIns="53346"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666000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 lIns="106692" tIns="53346" rIns="106692" bIns="53346"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 lIns="106692" tIns="53346" rIns="106692" bIns="53346"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670845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 lIns="106692" tIns="53346" rIns="106692" bIns="53346"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 lIns="106692" tIns="53346" rIns="106692" bIns="53346"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5140912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 lIns="106692" tIns="53346" rIns="106692" bIns="53346"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 lIns="106692" tIns="53346" rIns="106692" bIns="53346"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7234376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 lIns="106692" tIns="53346" rIns="106692" bIns="53346"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 lIns="106692" tIns="53346" rIns="106692" bIns="53346"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9586722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 lIns="106692" tIns="53346" rIns="106692" bIns="53346"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 lIns="106692" tIns="53346" rIns="106692" bIns="53346"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1306399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 lIns="106692" tIns="53346" rIns="106692" bIns="53346"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 lIns="106692" tIns="53346" rIns="106692" bIns="53346"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93817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 lIns="106692" tIns="53346" rIns="106692" bIns="53346"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 lIns="106692" tIns="53346" rIns="106692" bIns="53346"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 lIns="106692" tIns="53346" rIns="106692" bIns="53346"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 lIns="106692" tIns="53346" rIns="106692" bIns="53346"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2019902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 lIns="106692" tIns="53346" rIns="106692" bIns="53346"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 lIns="106692" tIns="53346" rIns="106692" bIns="53346"/>
          <a:lstStyle/>
          <a:p>
            <a:fld id="{F7021451-1387-4CA6-816F-3879F97B5CBC}" type="slidenum">
              <a:rPr lang="en-US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554511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 lIns="106692" tIns="53346" rIns="106692" bIns="53346"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 lIns="106692" tIns="53346" rIns="106692" bIns="53346"/>
          <a:lstStyle/>
          <a:p>
            <a:fld id="{F7021451-1387-4CA6-816F-3879F97B5CBC}" type="slidenum">
              <a:rPr lang="en-US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5248532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 lIns="106692" tIns="53346" rIns="106692" bIns="53346"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 lIns="106692" tIns="53346" rIns="106692" bIns="53346"/>
          <a:lstStyle/>
          <a:p>
            <a:fld id="{F7021451-1387-4CA6-816F-3879F97B5CBC}" type="slidenum">
              <a:rPr lang="en-US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5816186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 lIns="106692" tIns="53346" rIns="106692" bIns="53346"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 lIns="106692" tIns="53346" rIns="106692" bIns="53346"/>
          <a:lstStyle/>
          <a:p>
            <a:fld id="{F7021451-1387-4CA6-816F-3879F97B5CBC}" type="slidenum">
              <a:rPr lang="en-US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9648063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 lIns="106692" tIns="53346" rIns="106692" bIns="53346"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 lIns="106692" tIns="53346" rIns="106692" bIns="53346"/>
          <a:lstStyle/>
          <a:p>
            <a:fld id="{F7021451-1387-4CA6-816F-3879F97B5CBC}" type="slidenum">
              <a:rPr lang="en-US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0177344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 lIns="106692" tIns="53346" rIns="106692" bIns="53346"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 lIns="106692" tIns="53346" rIns="106692" bIns="53346"/>
          <a:lstStyle/>
          <a:p>
            <a:fld id="{F7021451-1387-4CA6-816F-3879F97B5CBC}" type="slidenum">
              <a:rPr lang="en-US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8114086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 lIns="106692" tIns="53346" rIns="106692" bIns="53346"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 lIns="106692" tIns="53346" rIns="106692" bIns="53346"/>
          <a:lstStyle/>
          <a:p>
            <a:fld id="{F7021451-1387-4CA6-816F-3879F97B5CBC}" type="slidenum">
              <a:rPr lang="en-US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5109168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 lIns="106692" tIns="53346" rIns="106692" bIns="53346"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 lIns="106692" tIns="53346" rIns="106692" bIns="53346"/>
          <a:lstStyle/>
          <a:p>
            <a:fld id="{F7021451-1387-4CA6-816F-3879F97B5CBC}" type="slidenum">
              <a:rPr lang="en-US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9957763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 lIns="106692" tIns="53346" rIns="106692" bIns="53346"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 lIns="106692" tIns="53346" rIns="106692" bIns="53346"/>
          <a:lstStyle/>
          <a:p>
            <a:fld id="{F7021451-1387-4CA6-816F-3879F97B5CBC}" type="slidenum">
              <a:rPr lang="en-US"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653697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 lIns="106692" tIns="53346" rIns="106692" bIns="53346"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 lIns="106692" tIns="53346" rIns="106692" bIns="53346"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576322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>
          <a:xfrm>
            <a:off x="419100" y="1239838"/>
            <a:ext cx="5959475" cy="33528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>
          <a:xfrm>
            <a:off x="679768" y="4777958"/>
            <a:ext cx="5438140" cy="3909239"/>
          </a:xfrm>
          <a:prstGeom prst="rect">
            <a:avLst/>
          </a:prstGeom>
        </p:spPr>
        <p:txBody>
          <a:bodyPr lIns="106692" tIns="53346" rIns="106692" bIns="53346"/>
          <a:lstStyle/>
          <a:p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0380758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 lIns="106692" tIns="53346" rIns="106692" bIns="53346"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 lIns="106692" tIns="53346" rIns="106692" bIns="53346"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52977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 lIns="106692" tIns="53346" rIns="106692" bIns="53346"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 lIns="106692" tIns="53346" rIns="106692" bIns="53346"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273592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 lIns="106692" tIns="53346" rIns="106692" bIns="53346"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 lIns="106692" tIns="53346" rIns="106692" bIns="53346"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536965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 lIns="106692" tIns="53346" rIns="106692" bIns="53346"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 lIns="106692" tIns="53346" rIns="106692" bIns="53346"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125610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 lIns="106692" tIns="53346" rIns="106692" bIns="53346"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 lIns="106692" tIns="53346" rIns="106692" bIns="53346"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85237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 lIns="106692" tIns="53346" rIns="106692" bIns="53346"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 lIns="106692" tIns="53346" rIns="106692" bIns="53346"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29242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tytuł 2">
            <a:extLst>
              <a:ext uri="{FF2B5EF4-FFF2-40B4-BE49-F238E27FC236}">
                <a16:creationId xmlns:a16="http://schemas.microsoft.com/office/drawing/2014/main" id="{6973884C-64EC-E64C-8775-EFF4BD75AC54}"/>
              </a:ext>
            </a:extLst>
          </p:cNvPr>
          <p:cNvSpPr txBox="1">
            <a:spLocks/>
          </p:cNvSpPr>
          <p:nvPr userDrawn="1"/>
        </p:nvSpPr>
        <p:spPr>
          <a:xfrm>
            <a:off x="887656" y="4786897"/>
            <a:ext cx="6383841" cy="149549"/>
          </a:xfrm>
          <a:prstGeom prst="rect">
            <a:avLst/>
          </a:prstGeom>
        </p:spPr>
        <p:txBody>
          <a:bodyPr vert="horz" lIns="68580" tIns="34290" rIns="68580" bIns="3429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pl-PL" sz="675" b="1" spc="113" dirty="0">
                <a:solidFill>
                  <a:schemeClr val="bg1"/>
                </a:solidFill>
                <a:latin typeface="Lato Black" panose="020F0A02020204030203" pitchFamily="34" charset="-18"/>
              </a:rPr>
              <a:t>Ministerstwo Finansów</a:t>
            </a:r>
            <a:r>
              <a:rPr lang="pl-PL" sz="675" b="1" spc="113" dirty="0">
                <a:solidFill>
                  <a:schemeClr val="bg1"/>
                </a:solidFill>
                <a:latin typeface="Lato" panose="020F0502020204030203" pitchFamily="34" charset="-18"/>
              </a:rPr>
              <a:t>  </a:t>
            </a:r>
            <a:r>
              <a:rPr lang="pl-PL" sz="675" spc="113" dirty="0">
                <a:solidFill>
                  <a:schemeClr val="bg1"/>
                </a:solidFill>
                <a:latin typeface="Lato" panose="020F0502020204030203" pitchFamily="34" charset="-18"/>
              </a:rPr>
              <a:t>/  gov.pl/finanse</a:t>
            </a:r>
            <a:r>
              <a:rPr lang="pl-PL" sz="675" spc="113" dirty="0">
                <a:solidFill>
                  <a:schemeClr val="bg1"/>
                </a:solidFill>
                <a:latin typeface="Montserrat" pitchFamily="2" charset="0"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11850640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tytuł 2">
            <a:extLst>
              <a:ext uri="{FF2B5EF4-FFF2-40B4-BE49-F238E27FC236}">
                <a16:creationId xmlns:a16="http://schemas.microsoft.com/office/drawing/2014/main" id="{6973884C-64EC-E64C-8775-EFF4BD75AC54}"/>
              </a:ext>
            </a:extLst>
          </p:cNvPr>
          <p:cNvSpPr txBox="1">
            <a:spLocks/>
          </p:cNvSpPr>
          <p:nvPr userDrawn="1"/>
        </p:nvSpPr>
        <p:spPr>
          <a:xfrm>
            <a:off x="887656" y="4786897"/>
            <a:ext cx="6383841" cy="149549"/>
          </a:xfrm>
          <a:prstGeom prst="rect">
            <a:avLst/>
          </a:prstGeom>
        </p:spPr>
        <p:txBody>
          <a:bodyPr vert="horz" lIns="68580" tIns="34290" rIns="68580" bIns="3429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pl-PL" sz="675" b="1" spc="113" dirty="0">
                <a:solidFill>
                  <a:schemeClr val="bg1"/>
                </a:solidFill>
                <a:latin typeface="Lato Black" panose="020F0A02020204030203" pitchFamily="34" charset="-18"/>
              </a:rPr>
              <a:t>Ministerstwo Finansów</a:t>
            </a:r>
            <a:r>
              <a:rPr lang="pl-PL" sz="675" b="1" spc="113" dirty="0">
                <a:solidFill>
                  <a:schemeClr val="bg1"/>
                </a:solidFill>
                <a:latin typeface="Lato" panose="020F0502020204030203" pitchFamily="34" charset="-18"/>
              </a:rPr>
              <a:t>  </a:t>
            </a:r>
            <a:r>
              <a:rPr lang="pl-PL" sz="675" spc="113" dirty="0">
                <a:solidFill>
                  <a:schemeClr val="bg1"/>
                </a:solidFill>
                <a:latin typeface="Lato" panose="020F0502020204030203" pitchFamily="34" charset="-18"/>
              </a:rPr>
              <a:t>/  gov.pl/finanse</a:t>
            </a:r>
            <a:r>
              <a:rPr lang="pl-PL" sz="675" spc="113" dirty="0">
                <a:solidFill>
                  <a:schemeClr val="bg1"/>
                </a:solidFill>
                <a:latin typeface="Montserrat" pitchFamily="2" charset="0"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25430308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tytuł 2">
            <a:extLst>
              <a:ext uri="{FF2B5EF4-FFF2-40B4-BE49-F238E27FC236}">
                <a16:creationId xmlns:a16="http://schemas.microsoft.com/office/drawing/2014/main" id="{6973884C-64EC-E64C-8775-EFF4BD75AC54}"/>
              </a:ext>
            </a:extLst>
          </p:cNvPr>
          <p:cNvSpPr txBox="1">
            <a:spLocks/>
          </p:cNvSpPr>
          <p:nvPr userDrawn="1"/>
        </p:nvSpPr>
        <p:spPr>
          <a:xfrm>
            <a:off x="887656" y="4786897"/>
            <a:ext cx="6383841" cy="149549"/>
          </a:xfrm>
          <a:prstGeom prst="rect">
            <a:avLst/>
          </a:prstGeom>
        </p:spPr>
        <p:txBody>
          <a:bodyPr vert="horz" lIns="68580" tIns="34290" rIns="68580" bIns="3429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pl-PL" sz="675" b="1" spc="113" dirty="0">
                <a:solidFill>
                  <a:schemeClr val="bg1"/>
                </a:solidFill>
                <a:latin typeface="Lato Black" panose="020F0A02020204030203" pitchFamily="34" charset="-18"/>
              </a:rPr>
              <a:t>Ministerstwo Finansów</a:t>
            </a:r>
            <a:r>
              <a:rPr lang="pl-PL" sz="675" b="1" spc="113" dirty="0">
                <a:solidFill>
                  <a:schemeClr val="bg1"/>
                </a:solidFill>
                <a:latin typeface="Lato" panose="020F0502020204030203" pitchFamily="34" charset="-18"/>
              </a:rPr>
              <a:t>  </a:t>
            </a:r>
            <a:r>
              <a:rPr lang="pl-PL" sz="675" spc="113" dirty="0">
                <a:solidFill>
                  <a:schemeClr val="bg1"/>
                </a:solidFill>
                <a:latin typeface="Lato" panose="020F0502020204030203" pitchFamily="34" charset="-18"/>
              </a:rPr>
              <a:t>/  gov.pl/finanse</a:t>
            </a:r>
            <a:r>
              <a:rPr lang="pl-PL" sz="675" spc="113" dirty="0">
                <a:solidFill>
                  <a:schemeClr val="bg1"/>
                </a:solidFill>
                <a:latin typeface="Montserrat" pitchFamily="2" charset="0"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2843081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932739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363692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DDE3E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az 4" descr="Obraz zawierający przyroda, tęcza, chmura, nocne niebo&#10;&#10;Opis wygenerowany automatycznie">
            <a:extLst>
              <a:ext uri="{FF2B5EF4-FFF2-40B4-BE49-F238E27FC236}">
                <a16:creationId xmlns:a16="http://schemas.microsoft.com/office/drawing/2014/main" id="{0E0ECE97-5AC4-E882-AE08-898FC562438C}"/>
              </a:ext>
            </a:extLst>
          </p:cNvPr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Obraz 2"/>
          <p:cNvPicPr>
            <a:picLocks noChangeAspect="1"/>
          </p:cNvPicPr>
          <p:nvPr userDrawn="1"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587" r="36589"/>
          <a:stretch/>
        </p:blipFill>
        <p:spPr>
          <a:xfrm>
            <a:off x="7326306" y="121600"/>
            <a:ext cx="1458162" cy="9153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368316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65" r:id="rId2"/>
    <p:sldLayoutId id="2147483678" r:id="rId3"/>
    <p:sldLayoutId id="2147483679" r:id="rId4"/>
  </p:sldLayoutIdLst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731">
          <p15:clr>
            <a:srgbClr val="F26B43"/>
          </p15:clr>
        </p15:guide>
        <p15:guide id="2" pos="801">
          <p15:clr>
            <a:srgbClr val="F26B43"/>
          </p15:clr>
        </p15:guide>
        <p15:guide id="3" orient="horz" pos="3861">
          <p15:clr>
            <a:srgbClr val="F26B43"/>
          </p15:clr>
        </p15:guide>
        <p15:guide id="4" orient="horz" pos="4110">
          <p15:clr>
            <a:srgbClr val="F26B43"/>
          </p15:clr>
        </p15:guide>
        <p15:guide id="5" pos="5360">
          <p15:clr>
            <a:srgbClr val="F26B43"/>
          </p15:clr>
        </p15:guide>
        <p15:guide id="6" pos="7106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DE3E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162060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3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3.png"/><Relationship Id="rId4" Type="http://schemas.openxmlformats.org/officeDocument/2006/relationships/chart" Target="../charts/chart5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5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5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5.xml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chart" Target="../charts/chart6.xml"/><Relationship Id="rId3" Type="http://schemas.openxmlformats.org/officeDocument/2006/relationships/diagramData" Target="../diagrams/data6.xml"/><Relationship Id="rId7" Type="http://schemas.microsoft.com/office/2007/relationships/diagramDrawing" Target="../diagrams/drawing6.xml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5.xml"/><Relationship Id="rId6" Type="http://schemas.openxmlformats.org/officeDocument/2006/relationships/diagramColors" Target="../diagrams/colors6.xml"/><Relationship Id="rId5" Type="http://schemas.openxmlformats.org/officeDocument/2006/relationships/diagramQuickStyle" Target="../diagrams/quickStyle6.xml"/><Relationship Id="rId4" Type="http://schemas.openxmlformats.org/officeDocument/2006/relationships/diagramLayout" Target="../diagrams/layout6.xml"/><Relationship Id="rId9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2.xml"/><Relationship Id="rId13" Type="http://schemas.openxmlformats.org/officeDocument/2006/relationships/diagramData" Target="../diagrams/data3.xml"/><Relationship Id="rId18" Type="http://schemas.openxmlformats.org/officeDocument/2006/relationships/image" Target="../media/image3.pn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12" Type="http://schemas.microsoft.com/office/2007/relationships/diagramDrawing" Target="../diagrams/drawing2.xml"/><Relationship Id="rId17" Type="http://schemas.microsoft.com/office/2007/relationships/diagramDrawing" Target="../diagrams/drawing3.xml"/><Relationship Id="rId2" Type="http://schemas.openxmlformats.org/officeDocument/2006/relationships/notesSlide" Target="../notesSlides/notesSlide2.xml"/><Relationship Id="rId16" Type="http://schemas.openxmlformats.org/officeDocument/2006/relationships/diagramColors" Target="../diagrams/colors3.xml"/><Relationship Id="rId1" Type="http://schemas.openxmlformats.org/officeDocument/2006/relationships/slideLayout" Target="../slideLayouts/slideLayout5.xml"/><Relationship Id="rId6" Type="http://schemas.openxmlformats.org/officeDocument/2006/relationships/diagramColors" Target="../diagrams/colors1.xml"/><Relationship Id="rId11" Type="http://schemas.openxmlformats.org/officeDocument/2006/relationships/diagramColors" Target="../diagrams/colors2.xml"/><Relationship Id="rId5" Type="http://schemas.openxmlformats.org/officeDocument/2006/relationships/diagramQuickStyle" Target="../diagrams/quickStyle1.xml"/><Relationship Id="rId15" Type="http://schemas.openxmlformats.org/officeDocument/2006/relationships/diagramQuickStyle" Target="../diagrams/quickStyle3.xml"/><Relationship Id="rId10" Type="http://schemas.openxmlformats.org/officeDocument/2006/relationships/diagramQuickStyle" Target="../diagrams/quickStyle2.xml"/><Relationship Id="rId4" Type="http://schemas.openxmlformats.org/officeDocument/2006/relationships/diagramLayout" Target="../diagrams/layout1.xml"/><Relationship Id="rId9" Type="http://schemas.openxmlformats.org/officeDocument/2006/relationships/diagramLayout" Target="../diagrams/layout2.xml"/><Relationship Id="rId14" Type="http://schemas.openxmlformats.org/officeDocument/2006/relationships/diagramLayout" Target="../diagrams/layout3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5.xml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diagramData" Target="../diagrams/data7.xml"/><Relationship Id="rId7" Type="http://schemas.microsoft.com/office/2007/relationships/diagramDrawing" Target="../diagrams/drawing7.xml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5.xml"/><Relationship Id="rId6" Type="http://schemas.openxmlformats.org/officeDocument/2006/relationships/diagramColors" Target="../diagrams/colors7.xml"/><Relationship Id="rId5" Type="http://schemas.openxmlformats.org/officeDocument/2006/relationships/diagramQuickStyle" Target="../diagrams/quickStyle7.xml"/><Relationship Id="rId4" Type="http://schemas.openxmlformats.org/officeDocument/2006/relationships/diagramLayout" Target="../diagrams/layout7.xml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diagramData" Target="../diagrams/data8.xml"/><Relationship Id="rId7" Type="http://schemas.microsoft.com/office/2007/relationships/diagramDrawing" Target="../diagrams/drawing8.xml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5.xml"/><Relationship Id="rId6" Type="http://schemas.openxmlformats.org/officeDocument/2006/relationships/diagramColors" Target="../diagrams/colors8.xml"/><Relationship Id="rId5" Type="http://schemas.openxmlformats.org/officeDocument/2006/relationships/diagramQuickStyle" Target="../diagrams/quickStyle8.xml"/><Relationship Id="rId4" Type="http://schemas.openxmlformats.org/officeDocument/2006/relationships/diagramLayout" Target="../diagrams/layout8.xml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diagramData" Target="../diagrams/data9.xml"/><Relationship Id="rId7" Type="http://schemas.microsoft.com/office/2007/relationships/diagramDrawing" Target="../diagrams/drawing9.xml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5.xml"/><Relationship Id="rId6" Type="http://schemas.openxmlformats.org/officeDocument/2006/relationships/diagramColors" Target="../diagrams/colors9.xml"/><Relationship Id="rId5" Type="http://schemas.openxmlformats.org/officeDocument/2006/relationships/diagramQuickStyle" Target="../diagrams/quickStyle9.xml"/><Relationship Id="rId4" Type="http://schemas.openxmlformats.org/officeDocument/2006/relationships/diagramLayout" Target="../diagrams/layout9.xml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diagramData" Target="../diagrams/data10.xml"/><Relationship Id="rId7" Type="http://schemas.microsoft.com/office/2007/relationships/diagramDrawing" Target="../diagrams/drawing10.xml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5.xml"/><Relationship Id="rId6" Type="http://schemas.openxmlformats.org/officeDocument/2006/relationships/diagramColors" Target="../diagrams/colors10.xml"/><Relationship Id="rId5" Type="http://schemas.openxmlformats.org/officeDocument/2006/relationships/diagramQuickStyle" Target="../diagrams/quickStyle10.xml"/><Relationship Id="rId4" Type="http://schemas.openxmlformats.org/officeDocument/2006/relationships/diagramLayout" Target="../diagrams/layout10.xml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diagramData" Target="../diagrams/data11.xml"/><Relationship Id="rId7" Type="http://schemas.microsoft.com/office/2007/relationships/diagramDrawing" Target="../diagrams/drawing11.xml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5.xml"/><Relationship Id="rId6" Type="http://schemas.openxmlformats.org/officeDocument/2006/relationships/diagramColors" Target="../diagrams/colors11.xml"/><Relationship Id="rId5" Type="http://schemas.openxmlformats.org/officeDocument/2006/relationships/diagramQuickStyle" Target="../diagrams/quickStyle11.xml"/><Relationship Id="rId4" Type="http://schemas.openxmlformats.org/officeDocument/2006/relationships/diagramLayout" Target="../diagrams/layout11.xml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diagramData" Target="../diagrams/data12.xml"/><Relationship Id="rId7" Type="http://schemas.microsoft.com/office/2007/relationships/diagramDrawing" Target="../diagrams/drawing12.xml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5.xml"/><Relationship Id="rId6" Type="http://schemas.openxmlformats.org/officeDocument/2006/relationships/diagramColors" Target="../diagrams/colors12.xml"/><Relationship Id="rId5" Type="http://schemas.openxmlformats.org/officeDocument/2006/relationships/diagramQuickStyle" Target="../diagrams/quickStyle12.xml"/><Relationship Id="rId4" Type="http://schemas.openxmlformats.org/officeDocument/2006/relationships/diagramLayout" Target="../diagrams/layout12.xml"/></Relationships>
</file>

<file path=ppt/slides/_rels/slide27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diagramData" Target="../diagrams/data13.xml"/><Relationship Id="rId7" Type="http://schemas.microsoft.com/office/2007/relationships/diagramDrawing" Target="../diagrams/drawing13.xml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5.xml"/><Relationship Id="rId6" Type="http://schemas.openxmlformats.org/officeDocument/2006/relationships/diagramColors" Target="../diagrams/colors13.xml"/><Relationship Id="rId5" Type="http://schemas.openxmlformats.org/officeDocument/2006/relationships/diagramQuickStyle" Target="../diagrams/quickStyle13.xml"/><Relationship Id="rId4" Type="http://schemas.openxmlformats.org/officeDocument/2006/relationships/diagramLayout" Target="../diagrams/layout13.xml"/></Relationships>
</file>

<file path=ppt/slides/_rels/slide28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diagramData" Target="../diagrams/data14.xml"/><Relationship Id="rId7" Type="http://schemas.microsoft.com/office/2007/relationships/diagramDrawing" Target="../diagrams/drawing14.xml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5.xml"/><Relationship Id="rId6" Type="http://schemas.openxmlformats.org/officeDocument/2006/relationships/diagramColors" Target="../diagrams/colors14.xml"/><Relationship Id="rId5" Type="http://schemas.openxmlformats.org/officeDocument/2006/relationships/diagramQuickStyle" Target="../diagrams/quickStyle14.xml"/><Relationship Id="rId4" Type="http://schemas.openxmlformats.org/officeDocument/2006/relationships/diagramLayout" Target="../diagrams/layout14.xml"/></Relationships>
</file>

<file path=ppt/slides/_rels/slide29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diagramData" Target="../diagrams/data15.xml"/><Relationship Id="rId7" Type="http://schemas.microsoft.com/office/2007/relationships/diagramDrawing" Target="../diagrams/drawing15.xml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5.xml"/><Relationship Id="rId6" Type="http://schemas.openxmlformats.org/officeDocument/2006/relationships/diagramColors" Target="../diagrams/colors15.xml"/><Relationship Id="rId5" Type="http://schemas.openxmlformats.org/officeDocument/2006/relationships/diagramQuickStyle" Target="../diagrams/quickStyle15.xml"/><Relationship Id="rId4" Type="http://schemas.openxmlformats.org/officeDocument/2006/relationships/diagramLayout" Target="../diagrams/layout1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le tekstowe 2">
            <a:extLst>
              <a:ext uri="{FF2B5EF4-FFF2-40B4-BE49-F238E27FC236}">
                <a16:creationId xmlns:a16="http://schemas.microsoft.com/office/drawing/2014/main" id="{0A626B9B-EFC8-A14D-A1F3-361953F0EF91}"/>
              </a:ext>
            </a:extLst>
          </p:cNvPr>
          <p:cNvSpPr txBox="1"/>
          <p:nvPr/>
        </p:nvSpPr>
        <p:spPr>
          <a:xfrm>
            <a:off x="737574" y="1626269"/>
            <a:ext cx="777686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685800"/>
            <a:r>
              <a:rPr lang="pl-PL" sz="2400" dirty="0">
                <a:solidFill>
                  <a:prstClr val="white"/>
                </a:solidFill>
                <a:latin typeface="Lato Black" panose="020F0A02020204030203" pitchFamily="34" charset="-18"/>
                <a:ea typeface="Open Sans Extrabold" panose="020B0606030504020204" pitchFamily="34" charset="0"/>
                <a:cs typeface="Open Sans Extrabold" panose="020B0606030504020204" pitchFamily="34" charset="0"/>
              </a:rPr>
              <a:t>Informacja o skutkach obowiązywania</a:t>
            </a:r>
          </a:p>
          <a:p>
            <a:pPr algn="ctr" defTabSz="685800"/>
            <a:r>
              <a:rPr lang="pl-PL" sz="2400" dirty="0">
                <a:solidFill>
                  <a:prstClr val="white"/>
                </a:solidFill>
                <a:latin typeface="Lato Black" panose="020F0A02020204030203" pitchFamily="34" charset="-18"/>
                <a:ea typeface="Open Sans Extrabold" panose="020B0606030504020204" pitchFamily="34" charset="0"/>
                <a:cs typeface="Open Sans Extrabold" panose="020B0606030504020204" pitchFamily="34" charset="0"/>
              </a:rPr>
              <a:t>ustawy z dnia 1 października 2024 r.</a:t>
            </a:r>
          </a:p>
          <a:p>
            <a:pPr algn="ctr" defTabSz="685800"/>
            <a:r>
              <a:rPr lang="pl-PL" sz="2400" dirty="0">
                <a:solidFill>
                  <a:prstClr val="white"/>
                </a:solidFill>
                <a:latin typeface="Lato Black" panose="020F0A02020204030203" pitchFamily="34" charset="-18"/>
                <a:ea typeface="Open Sans Extrabold" panose="020B0606030504020204" pitchFamily="34" charset="0"/>
                <a:cs typeface="Open Sans Extrabold" panose="020B0606030504020204" pitchFamily="34" charset="0"/>
              </a:rPr>
              <a:t>o dochodach jednostek samorządu terytorialnego</a:t>
            </a:r>
          </a:p>
        </p:txBody>
      </p:sp>
      <p:sp>
        <p:nvSpPr>
          <p:cNvPr id="2" name="pole tekstowe 1">
            <a:extLst>
              <a:ext uri="{FF2B5EF4-FFF2-40B4-BE49-F238E27FC236}">
                <a16:creationId xmlns:a16="http://schemas.microsoft.com/office/drawing/2014/main" id="{567A2E6C-49A3-429E-84B4-D241D5295962}"/>
              </a:ext>
            </a:extLst>
          </p:cNvPr>
          <p:cNvSpPr txBox="1"/>
          <p:nvPr/>
        </p:nvSpPr>
        <p:spPr>
          <a:xfrm>
            <a:off x="140677" y="4353948"/>
            <a:ext cx="8697797" cy="2135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685800"/>
            <a:r>
              <a:rPr lang="pl-PL" sz="788" b="1" dirty="0">
                <a:solidFill>
                  <a:prstClr val="white"/>
                </a:solidFill>
                <a:latin typeface="Lato" panose="020F0502020204030203" pitchFamily="34" charset="-18"/>
              </a:rPr>
              <a:t>Warszawa, czerwiec 2026 r.</a:t>
            </a:r>
          </a:p>
        </p:txBody>
      </p:sp>
    </p:spTree>
    <p:extLst>
      <p:ext uri="{BB962C8B-B14F-4D97-AF65-F5344CB8AC3E}">
        <p14:creationId xmlns:p14="http://schemas.microsoft.com/office/powerpoint/2010/main" val="207611847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0"/>
          <p:cNvSpPr/>
          <p:nvPr/>
        </p:nvSpPr>
        <p:spPr>
          <a:xfrm>
            <a:off x="285750" y="285750"/>
            <a:ext cx="8572500" cy="600075"/>
          </a:xfrm>
          <a:prstGeom prst="rect">
            <a:avLst/>
          </a:prstGeom>
          <a:solidFill>
            <a:srgbClr val="1A5276"/>
          </a:solidFill>
          <a:ln/>
        </p:spPr>
        <p:txBody>
          <a:bodyPr/>
          <a:lstStyle/>
          <a:p>
            <a:endParaRPr lang="pl-PL" dirty="0"/>
          </a:p>
        </p:txBody>
      </p:sp>
      <p:sp>
        <p:nvSpPr>
          <p:cNvPr id="4" name="Text 1">
            <a:extLst>
              <a:ext uri="{FF2B5EF4-FFF2-40B4-BE49-F238E27FC236}">
                <a16:creationId xmlns:a16="http://schemas.microsoft.com/office/drawing/2014/main" id="{39BFEA4E-5557-4D46-A0A8-36BA995AD463}"/>
              </a:ext>
            </a:extLst>
          </p:cNvPr>
          <p:cNvSpPr/>
          <p:nvPr/>
        </p:nvSpPr>
        <p:spPr>
          <a:xfrm>
            <a:off x="500064" y="478064"/>
            <a:ext cx="8305662" cy="215444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spAutoFit/>
          </a:bodyPr>
          <a:lstStyle/>
          <a:p>
            <a:pPr marL="0" indent="0">
              <a:buNone/>
            </a:pPr>
            <a:r>
              <a:rPr lang="pl-PL" sz="1400" b="1" dirty="0">
                <a:solidFill>
                  <a:srgbClr val="FFFFFF"/>
                </a:solidFill>
                <a:latin typeface="Noto Sans" pitchFamily="34" charset="0"/>
                <a:ea typeface="Noto Sans" pitchFamily="34" charset="-122"/>
                <a:cs typeface="Noto Sans" pitchFamily="34" charset="-120"/>
              </a:rPr>
              <a:t>Wzmocnienie i ustabilizowanie finansów JST - </a:t>
            </a:r>
            <a:r>
              <a:rPr lang="pl-PL" sz="1100" b="1" dirty="0">
                <a:solidFill>
                  <a:schemeClr val="accent5">
                    <a:lumMod val="20000"/>
                    <a:lumOff val="80000"/>
                  </a:schemeClr>
                </a:solidFill>
                <a:latin typeface="Noto Sans" pitchFamily="34" charset="0"/>
                <a:ea typeface="Noto Sans" pitchFamily="34" charset="-122"/>
                <a:cs typeface="Noto Sans" pitchFamily="34" charset="-120"/>
              </a:rPr>
              <a:t>poprawa wyników budżetowych JST </a:t>
            </a:r>
            <a:endParaRPr lang="en-US" sz="1400" dirty="0">
              <a:solidFill>
                <a:schemeClr val="accent5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5" name="pole tekstowe 4">
            <a:extLst>
              <a:ext uri="{FF2B5EF4-FFF2-40B4-BE49-F238E27FC236}">
                <a16:creationId xmlns:a16="http://schemas.microsoft.com/office/drawing/2014/main" id="{4926D769-9885-41D2-8A58-08B8493E4E26}"/>
              </a:ext>
            </a:extLst>
          </p:cNvPr>
          <p:cNvSpPr txBox="1"/>
          <p:nvPr/>
        </p:nvSpPr>
        <p:spPr>
          <a:xfrm>
            <a:off x="285750" y="888130"/>
            <a:ext cx="8572500" cy="4778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</a:pPr>
            <a:r>
              <a:rPr lang="pl-PL" sz="1100" b="1" dirty="0">
                <a:solidFill>
                  <a:schemeClr val="accent5">
                    <a:lumMod val="50000"/>
                  </a:schemeClr>
                </a:solidFill>
                <a:latin typeface="Lato" panose="020F0502020204030203" pitchFamily="34" charset="-18"/>
                <a:cs typeface="Times New Roman" panose="02020603050405020304" pitchFamily="18" charset="0"/>
              </a:rPr>
              <a:t>Jednym z najważniejszych skutków wejścia w życie ustawy z dnia 1 października 2024 r. o dochodach jednostek samorządu terytorialnego jest wyraźna poprawa wyników finansowych sektora samorządowego. </a:t>
            </a:r>
          </a:p>
        </p:txBody>
      </p:sp>
      <p:sp>
        <p:nvSpPr>
          <p:cNvPr id="7" name="pole tekstowe 6">
            <a:extLst>
              <a:ext uri="{FF2B5EF4-FFF2-40B4-BE49-F238E27FC236}">
                <a16:creationId xmlns:a16="http://schemas.microsoft.com/office/drawing/2014/main" id="{C3DBFC69-188D-4398-80BE-D28B73071BDA}"/>
              </a:ext>
            </a:extLst>
          </p:cNvPr>
          <p:cNvSpPr txBox="1"/>
          <p:nvPr/>
        </p:nvSpPr>
        <p:spPr>
          <a:xfrm>
            <a:off x="285750" y="1543568"/>
            <a:ext cx="8519976" cy="27475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</a:pPr>
            <a:r>
              <a:rPr lang="pl-PL" sz="1100" b="1" i="1" dirty="0">
                <a:solidFill>
                  <a:schemeClr val="accent5">
                    <a:lumMod val="50000"/>
                  </a:schemeClr>
                </a:solidFill>
                <a:latin typeface="Lato" panose="020F0502020204030203" pitchFamily="34" charset="-18"/>
                <a:cs typeface="Times New Roman" panose="02020603050405020304" pitchFamily="18" charset="0"/>
              </a:rPr>
              <a:t>Wynik bieżący budżetów JST w latach 2023-2025. </a:t>
            </a:r>
          </a:p>
        </p:txBody>
      </p:sp>
      <p:graphicFrame>
        <p:nvGraphicFramePr>
          <p:cNvPr id="8" name="Tabela 7">
            <a:extLst>
              <a:ext uri="{FF2B5EF4-FFF2-40B4-BE49-F238E27FC236}">
                <a16:creationId xmlns:a16="http://schemas.microsoft.com/office/drawing/2014/main" id="{8FBAC1BA-D9BA-498E-BEB1-233584A05E3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69581271"/>
              </p:ext>
            </p:extLst>
          </p:nvPr>
        </p:nvGraphicFramePr>
        <p:xfrm>
          <a:off x="2340701" y="1818323"/>
          <a:ext cx="4197524" cy="1141586"/>
        </p:xfrm>
        <a:graphic>
          <a:graphicData uri="http://schemas.openxmlformats.org/drawingml/2006/table">
            <a:tbl>
              <a:tblPr firstRow="1" firstCol="1" bandRow="1">
                <a:tableStyleId>{D113A9D2-9D6B-4929-AA2D-F23B5EE8CBE7}</a:tableStyleId>
              </a:tblPr>
              <a:tblGrid>
                <a:gridCol w="1452524">
                  <a:extLst>
                    <a:ext uri="{9D8B030D-6E8A-4147-A177-3AD203B41FA5}">
                      <a16:colId xmlns:a16="http://schemas.microsoft.com/office/drawing/2014/main" val="1509501436"/>
                    </a:ext>
                  </a:extLst>
                </a:gridCol>
                <a:gridCol w="915000">
                  <a:extLst>
                    <a:ext uri="{9D8B030D-6E8A-4147-A177-3AD203B41FA5}">
                      <a16:colId xmlns:a16="http://schemas.microsoft.com/office/drawing/2014/main" val="3093030502"/>
                    </a:ext>
                  </a:extLst>
                </a:gridCol>
                <a:gridCol w="915000">
                  <a:extLst>
                    <a:ext uri="{9D8B030D-6E8A-4147-A177-3AD203B41FA5}">
                      <a16:colId xmlns:a16="http://schemas.microsoft.com/office/drawing/2014/main" val="3298108127"/>
                    </a:ext>
                  </a:extLst>
                </a:gridCol>
                <a:gridCol w="915000">
                  <a:extLst>
                    <a:ext uri="{9D8B030D-6E8A-4147-A177-3AD203B41FA5}">
                      <a16:colId xmlns:a16="http://schemas.microsoft.com/office/drawing/2014/main" val="439178865"/>
                    </a:ext>
                  </a:extLst>
                </a:gridCol>
              </a:tblGrid>
              <a:tr h="166571">
                <a:tc rowSpan="2"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pl-PL" sz="850">
                          <a:effectLst/>
                        </a:rPr>
                        <a:t>Wyszczególnienie</a:t>
                      </a:r>
                      <a:endParaRPr lang="pl-PL" sz="12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pl-PL" sz="850">
                          <a:effectLst/>
                        </a:rPr>
                        <a:t>2023</a:t>
                      </a:r>
                      <a:endParaRPr lang="pl-PL" sz="12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pl-PL" sz="850">
                          <a:effectLst/>
                        </a:rPr>
                        <a:t>2024</a:t>
                      </a:r>
                      <a:endParaRPr lang="pl-PL" sz="12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pl-PL" sz="850">
                          <a:effectLst/>
                        </a:rPr>
                        <a:t>2025</a:t>
                      </a:r>
                      <a:endParaRPr lang="pl-PL" sz="12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844621455"/>
                  </a:ext>
                </a:extLst>
              </a:tr>
              <a:tr h="124928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pl-PL" sz="600">
                          <a:effectLst/>
                        </a:rPr>
                        <a:t>w mld zł</a:t>
                      </a:r>
                      <a:endParaRPr lang="pl-PL" sz="12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61671217"/>
                  </a:ext>
                </a:extLst>
              </a:tr>
              <a:tr h="166571">
                <a:tc>
                  <a:txBody>
                    <a:bodyPr/>
                    <a:lstStyle/>
                    <a:p>
                      <a:pPr algn="l">
                        <a:spcAft>
                          <a:spcPts val="1000"/>
                        </a:spcAft>
                      </a:pPr>
                      <a:r>
                        <a:rPr lang="pl-PL" sz="850" dirty="0">
                          <a:effectLst/>
                        </a:rPr>
                        <a:t>Gminy</a:t>
                      </a:r>
                      <a:endParaRPr lang="pl-PL" sz="1200" dirty="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pl-PL" sz="850">
                          <a:effectLst/>
                        </a:rPr>
                        <a:t>7,4</a:t>
                      </a:r>
                      <a:endParaRPr lang="pl-PL" sz="12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pl-PL" sz="850">
                          <a:effectLst/>
                        </a:rPr>
                        <a:t>13,2</a:t>
                      </a:r>
                      <a:endParaRPr lang="pl-PL" sz="12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pl-PL" sz="850">
                          <a:effectLst/>
                        </a:rPr>
                        <a:t>19,2</a:t>
                      </a:r>
                      <a:endParaRPr lang="pl-PL" sz="12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4163975535"/>
                  </a:ext>
                </a:extLst>
              </a:tr>
              <a:tr h="166571">
                <a:tc>
                  <a:txBody>
                    <a:bodyPr/>
                    <a:lstStyle/>
                    <a:p>
                      <a:pPr algn="l">
                        <a:spcAft>
                          <a:spcPts val="1000"/>
                        </a:spcAft>
                      </a:pPr>
                      <a:r>
                        <a:rPr lang="pl-PL" sz="850">
                          <a:effectLst/>
                        </a:rPr>
                        <a:t>Miasta na prawach powiatu</a:t>
                      </a:r>
                      <a:endParaRPr lang="pl-PL" sz="12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pl-PL" sz="850">
                          <a:effectLst/>
                        </a:rPr>
                        <a:t>0,7</a:t>
                      </a:r>
                      <a:endParaRPr lang="pl-PL" sz="12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pl-PL" sz="850">
                          <a:effectLst/>
                        </a:rPr>
                        <a:t>5,9</a:t>
                      </a:r>
                      <a:endParaRPr lang="pl-PL" sz="12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pl-PL" sz="850">
                          <a:effectLst/>
                        </a:rPr>
                        <a:t>5,9</a:t>
                      </a:r>
                      <a:endParaRPr lang="pl-PL" sz="12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3086169582"/>
                  </a:ext>
                </a:extLst>
              </a:tr>
              <a:tr h="166571">
                <a:tc>
                  <a:txBody>
                    <a:bodyPr/>
                    <a:lstStyle/>
                    <a:p>
                      <a:pPr algn="l">
                        <a:spcAft>
                          <a:spcPts val="1000"/>
                        </a:spcAft>
                      </a:pPr>
                      <a:r>
                        <a:rPr lang="pl-PL" sz="850">
                          <a:effectLst/>
                        </a:rPr>
                        <a:t>Powiaty</a:t>
                      </a:r>
                      <a:endParaRPr lang="pl-PL" sz="12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pl-PL" sz="850">
                          <a:effectLst/>
                        </a:rPr>
                        <a:t>1,4</a:t>
                      </a:r>
                      <a:endParaRPr lang="pl-PL" sz="12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pl-PL" sz="850">
                          <a:effectLst/>
                        </a:rPr>
                        <a:t>4</a:t>
                      </a:r>
                      <a:endParaRPr lang="pl-PL" sz="12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pl-PL" sz="850">
                          <a:effectLst/>
                        </a:rPr>
                        <a:t>5,5</a:t>
                      </a:r>
                      <a:endParaRPr lang="pl-PL" sz="12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306880113"/>
                  </a:ext>
                </a:extLst>
              </a:tr>
              <a:tr h="175187">
                <a:tc>
                  <a:txBody>
                    <a:bodyPr/>
                    <a:lstStyle/>
                    <a:p>
                      <a:pPr algn="l">
                        <a:spcAft>
                          <a:spcPts val="1000"/>
                        </a:spcAft>
                      </a:pPr>
                      <a:r>
                        <a:rPr lang="pl-PL" sz="850">
                          <a:effectLst/>
                        </a:rPr>
                        <a:t>Województwa</a:t>
                      </a:r>
                      <a:endParaRPr lang="pl-PL" sz="12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pl-PL" sz="850">
                          <a:effectLst/>
                        </a:rPr>
                        <a:t>7,6</a:t>
                      </a:r>
                      <a:endParaRPr lang="pl-PL" sz="12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pl-PL" sz="850">
                          <a:effectLst/>
                        </a:rPr>
                        <a:t>9,5</a:t>
                      </a:r>
                      <a:endParaRPr lang="pl-PL" sz="12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pl-PL" sz="850">
                          <a:effectLst/>
                        </a:rPr>
                        <a:t>8,7</a:t>
                      </a:r>
                      <a:endParaRPr lang="pl-PL" sz="12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3833516250"/>
                  </a:ext>
                </a:extLst>
              </a:tr>
              <a:tr h="175187">
                <a:tc>
                  <a:txBody>
                    <a:bodyPr/>
                    <a:lstStyle/>
                    <a:p>
                      <a:pPr algn="l">
                        <a:spcAft>
                          <a:spcPts val="1000"/>
                        </a:spcAft>
                      </a:pPr>
                      <a:r>
                        <a:rPr lang="pl-PL" sz="850">
                          <a:effectLst/>
                        </a:rPr>
                        <a:t>Ogółem</a:t>
                      </a:r>
                      <a:endParaRPr lang="pl-PL" sz="12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pl-PL" sz="850">
                          <a:effectLst/>
                        </a:rPr>
                        <a:t>17,1</a:t>
                      </a:r>
                      <a:endParaRPr lang="pl-PL" sz="12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pl-PL" sz="850">
                          <a:effectLst/>
                        </a:rPr>
                        <a:t>32,6</a:t>
                      </a:r>
                      <a:endParaRPr lang="pl-PL" sz="12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pl-PL" sz="850" dirty="0">
                          <a:effectLst/>
                        </a:rPr>
                        <a:t>39,3</a:t>
                      </a:r>
                      <a:endParaRPr lang="pl-PL" sz="1200" dirty="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2962808142"/>
                  </a:ext>
                </a:extLst>
              </a:tr>
            </a:tbl>
          </a:graphicData>
        </a:graphic>
      </p:graphicFrame>
      <p:sp>
        <p:nvSpPr>
          <p:cNvPr id="10" name="pole tekstowe 9">
            <a:extLst>
              <a:ext uri="{FF2B5EF4-FFF2-40B4-BE49-F238E27FC236}">
                <a16:creationId xmlns:a16="http://schemas.microsoft.com/office/drawing/2014/main" id="{6D792769-E811-461D-A6C5-69440DB9963F}"/>
              </a:ext>
            </a:extLst>
          </p:cNvPr>
          <p:cNvSpPr txBox="1"/>
          <p:nvPr/>
        </p:nvSpPr>
        <p:spPr>
          <a:xfrm>
            <a:off x="233226" y="3140937"/>
            <a:ext cx="8572500" cy="27475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</a:pPr>
            <a:r>
              <a:rPr lang="pl-PL" sz="1100" b="1" i="1" dirty="0">
                <a:solidFill>
                  <a:schemeClr val="accent5">
                    <a:lumMod val="50000"/>
                  </a:schemeClr>
                </a:solidFill>
                <a:latin typeface="Lato" panose="020F0502020204030203" pitchFamily="34" charset="-18"/>
                <a:cs typeface="Times New Roman" panose="02020603050405020304" pitchFamily="18" charset="0"/>
              </a:rPr>
              <a:t>Wynik budżetów JST w latach 2023-2025.</a:t>
            </a:r>
          </a:p>
        </p:txBody>
      </p:sp>
      <p:graphicFrame>
        <p:nvGraphicFramePr>
          <p:cNvPr id="11" name="Tabela 10">
            <a:extLst>
              <a:ext uri="{FF2B5EF4-FFF2-40B4-BE49-F238E27FC236}">
                <a16:creationId xmlns:a16="http://schemas.microsoft.com/office/drawing/2014/main" id="{E32CE41C-64DD-48E7-A5FD-739836D8BDB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78112108"/>
              </p:ext>
            </p:extLst>
          </p:nvPr>
        </p:nvGraphicFramePr>
        <p:xfrm>
          <a:off x="2340701" y="3415692"/>
          <a:ext cx="4197523" cy="1255120"/>
        </p:xfrm>
        <a:graphic>
          <a:graphicData uri="http://schemas.openxmlformats.org/drawingml/2006/table">
            <a:tbl>
              <a:tblPr firstRow="1" firstCol="1" bandRow="1">
                <a:tableStyleId>{08FB837D-C827-4EFA-A057-4D05807E0F7C}</a:tableStyleId>
              </a:tblPr>
              <a:tblGrid>
                <a:gridCol w="1422301">
                  <a:extLst>
                    <a:ext uri="{9D8B030D-6E8A-4147-A177-3AD203B41FA5}">
                      <a16:colId xmlns:a16="http://schemas.microsoft.com/office/drawing/2014/main" val="2673595687"/>
                    </a:ext>
                  </a:extLst>
                </a:gridCol>
                <a:gridCol w="925074">
                  <a:extLst>
                    <a:ext uri="{9D8B030D-6E8A-4147-A177-3AD203B41FA5}">
                      <a16:colId xmlns:a16="http://schemas.microsoft.com/office/drawing/2014/main" val="1306556481"/>
                    </a:ext>
                  </a:extLst>
                </a:gridCol>
                <a:gridCol w="925074">
                  <a:extLst>
                    <a:ext uri="{9D8B030D-6E8A-4147-A177-3AD203B41FA5}">
                      <a16:colId xmlns:a16="http://schemas.microsoft.com/office/drawing/2014/main" val="2673350297"/>
                    </a:ext>
                  </a:extLst>
                </a:gridCol>
                <a:gridCol w="925074">
                  <a:extLst>
                    <a:ext uri="{9D8B030D-6E8A-4147-A177-3AD203B41FA5}">
                      <a16:colId xmlns:a16="http://schemas.microsoft.com/office/drawing/2014/main" val="847025589"/>
                    </a:ext>
                  </a:extLst>
                </a:gridCol>
              </a:tblGrid>
              <a:tr h="160787">
                <a:tc rowSpan="2"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pl-PL" sz="900" dirty="0">
                          <a:effectLst/>
                        </a:rPr>
                        <a:t>Wyszczególnienie</a:t>
                      </a:r>
                      <a:endParaRPr lang="pl-PL" sz="1100" dirty="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pl-PL" sz="900">
                          <a:effectLst/>
                        </a:rPr>
                        <a:t>2023</a:t>
                      </a:r>
                      <a:endParaRPr lang="pl-PL" sz="1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pl-PL" sz="900">
                          <a:effectLst/>
                        </a:rPr>
                        <a:t>2024</a:t>
                      </a:r>
                      <a:endParaRPr lang="pl-PL" sz="1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pl-PL" sz="900">
                          <a:effectLst/>
                        </a:rPr>
                        <a:t>2025</a:t>
                      </a:r>
                      <a:endParaRPr lang="pl-PL" sz="1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1752400296"/>
                  </a:ext>
                </a:extLst>
              </a:tr>
              <a:tr h="160787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pl-PL" sz="900">
                          <a:effectLst/>
                        </a:rPr>
                        <a:t>w mld zł</a:t>
                      </a:r>
                      <a:endParaRPr lang="pl-PL" sz="1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60933281"/>
                  </a:ext>
                </a:extLst>
              </a:tr>
              <a:tr h="160787">
                <a:tc>
                  <a:txBody>
                    <a:bodyPr/>
                    <a:lstStyle/>
                    <a:p>
                      <a:pPr>
                        <a:spcAft>
                          <a:spcPts val="1000"/>
                        </a:spcAft>
                      </a:pPr>
                      <a:r>
                        <a:rPr lang="pl-PL" sz="900" dirty="0">
                          <a:effectLst/>
                        </a:rPr>
                        <a:t>Gminy</a:t>
                      </a:r>
                      <a:endParaRPr lang="pl-PL" sz="1100" dirty="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1000"/>
                        </a:spcAft>
                      </a:pPr>
                      <a:r>
                        <a:rPr lang="pl-PL" sz="900" dirty="0">
                          <a:effectLst/>
                        </a:rPr>
                        <a:t>-10,7 </a:t>
                      </a:r>
                      <a:endParaRPr lang="pl-PL" sz="1100" dirty="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1000"/>
                        </a:spcAft>
                      </a:pPr>
                      <a:r>
                        <a:rPr lang="pl-PL" sz="900">
                          <a:effectLst/>
                        </a:rPr>
                        <a:t>-1,9 </a:t>
                      </a:r>
                      <a:endParaRPr lang="pl-PL" sz="1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1000"/>
                        </a:spcAft>
                      </a:pPr>
                      <a:r>
                        <a:rPr lang="pl-PL" sz="900">
                          <a:effectLst/>
                        </a:rPr>
                        <a:t>2,5 </a:t>
                      </a:r>
                      <a:endParaRPr lang="pl-PL" sz="1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1870864055"/>
                  </a:ext>
                </a:extLst>
              </a:tr>
              <a:tr h="160787">
                <a:tc>
                  <a:txBody>
                    <a:bodyPr/>
                    <a:lstStyle/>
                    <a:p>
                      <a:pPr>
                        <a:spcAft>
                          <a:spcPts val="1000"/>
                        </a:spcAft>
                      </a:pPr>
                      <a:r>
                        <a:rPr lang="pl-PL" sz="900">
                          <a:effectLst/>
                        </a:rPr>
                        <a:t>Miasta na prawach powiatu</a:t>
                      </a:r>
                      <a:endParaRPr lang="pl-PL" sz="1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1000"/>
                        </a:spcAft>
                      </a:pPr>
                      <a:r>
                        <a:rPr lang="pl-PL" sz="900" dirty="0">
                          <a:effectLst/>
                        </a:rPr>
                        <a:t>-11,1 </a:t>
                      </a:r>
                      <a:endParaRPr lang="pl-PL" sz="1100" dirty="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1000"/>
                        </a:spcAft>
                      </a:pPr>
                      <a:r>
                        <a:rPr lang="pl-PL" sz="900">
                          <a:effectLst/>
                        </a:rPr>
                        <a:t>-2,1 </a:t>
                      </a:r>
                      <a:endParaRPr lang="pl-PL" sz="1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1000"/>
                        </a:spcAft>
                      </a:pPr>
                      <a:r>
                        <a:rPr lang="pl-PL" sz="900">
                          <a:effectLst/>
                        </a:rPr>
                        <a:t>-3,2 </a:t>
                      </a:r>
                      <a:endParaRPr lang="pl-PL" sz="1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692223999"/>
                  </a:ext>
                </a:extLst>
              </a:tr>
              <a:tr h="160787">
                <a:tc>
                  <a:txBody>
                    <a:bodyPr/>
                    <a:lstStyle/>
                    <a:p>
                      <a:pPr>
                        <a:spcAft>
                          <a:spcPts val="1000"/>
                        </a:spcAft>
                      </a:pPr>
                      <a:r>
                        <a:rPr lang="pl-PL" sz="900">
                          <a:effectLst/>
                        </a:rPr>
                        <a:t>Powiaty</a:t>
                      </a:r>
                      <a:endParaRPr lang="pl-PL" sz="1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1000"/>
                        </a:spcAft>
                      </a:pPr>
                      <a:r>
                        <a:rPr lang="pl-PL" sz="900" dirty="0">
                          <a:effectLst/>
                        </a:rPr>
                        <a:t>-1,6 </a:t>
                      </a:r>
                      <a:endParaRPr lang="pl-PL" sz="1100" dirty="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1000"/>
                        </a:spcAft>
                      </a:pPr>
                      <a:r>
                        <a:rPr lang="pl-PL" sz="900">
                          <a:effectLst/>
                        </a:rPr>
                        <a:t>0,7 </a:t>
                      </a:r>
                      <a:endParaRPr lang="pl-PL" sz="1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1000"/>
                        </a:spcAft>
                      </a:pPr>
                      <a:r>
                        <a:rPr lang="pl-PL" sz="900">
                          <a:effectLst/>
                        </a:rPr>
                        <a:t>1,8 </a:t>
                      </a:r>
                      <a:endParaRPr lang="pl-PL" sz="1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3539022542"/>
                  </a:ext>
                </a:extLst>
              </a:tr>
              <a:tr h="168826">
                <a:tc>
                  <a:txBody>
                    <a:bodyPr/>
                    <a:lstStyle/>
                    <a:p>
                      <a:pPr>
                        <a:spcAft>
                          <a:spcPts val="1000"/>
                        </a:spcAft>
                      </a:pPr>
                      <a:r>
                        <a:rPr lang="pl-PL" sz="900">
                          <a:effectLst/>
                        </a:rPr>
                        <a:t>Województwa</a:t>
                      </a:r>
                      <a:endParaRPr lang="pl-PL" sz="1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1000"/>
                        </a:spcAft>
                      </a:pPr>
                      <a:r>
                        <a:rPr lang="pl-PL" sz="900">
                          <a:effectLst/>
                        </a:rPr>
                        <a:t>0,4 </a:t>
                      </a:r>
                      <a:endParaRPr lang="pl-PL" sz="1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1000"/>
                        </a:spcAft>
                      </a:pPr>
                      <a:r>
                        <a:rPr lang="pl-PL" sz="900" dirty="0">
                          <a:effectLst/>
                        </a:rPr>
                        <a:t>2,6 </a:t>
                      </a:r>
                      <a:endParaRPr lang="pl-PL" sz="1100" dirty="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1000"/>
                        </a:spcAft>
                      </a:pPr>
                      <a:r>
                        <a:rPr lang="pl-PL" sz="900">
                          <a:effectLst/>
                        </a:rPr>
                        <a:t>0,7 </a:t>
                      </a:r>
                      <a:endParaRPr lang="pl-PL" sz="1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14874839"/>
                  </a:ext>
                </a:extLst>
              </a:tr>
              <a:tr h="168826">
                <a:tc>
                  <a:txBody>
                    <a:bodyPr/>
                    <a:lstStyle/>
                    <a:p>
                      <a:pPr>
                        <a:spcAft>
                          <a:spcPts val="1000"/>
                        </a:spcAft>
                      </a:pPr>
                      <a:r>
                        <a:rPr lang="pl-PL" sz="900">
                          <a:effectLst/>
                        </a:rPr>
                        <a:t>Ogółem</a:t>
                      </a:r>
                      <a:endParaRPr lang="pl-PL" sz="1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1000"/>
                        </a:spcAft>
                      </a:pPr>
                      <a:r>
                        <a:rPr lang="pl-PL" sz="900">
                          <a:effectLst/>
                        </a:rPr>
                        <a:t>-22,9 </a:t>
                      </a:r>
                      <a:endParaRPr lang="pl-PL" sz="1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1000"/>
                        </a:spcAft>
                      </a:pPr>
                      <a:r>
                        <a:rPr lang="pl-PL" sz="900" dirty="0">
                          <a:effectLst/>
                        </a:rPr>
                        <a:t>-0,8 </a:t>
                      </a:r>
                      <a:endParaRPr lang="pl-PL" sz="1100" dirty="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1000"/>
                        </a:spcAft>
                      </a:pPr>
                      <a:r>
                        <a:rPr lang="pl-PL" sz="900" dirty="0">
                          <a:effectLst/>
                        </a:rPr>
                        <a:t>1,8 </a:t>
                      </a:r>
                      <a:endParaRPr lang="pl-PL" sz="1100" dirty="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834446171"/>
                  </a:ext>
                </a:extLst>
              </a:tr>
            </a:tbl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8644000" y="4793500"/>
            <a:ext cx="300000" cy="150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000"/>
            </a:pPr>
            <a:r>
              <a:t>10</a:t>
            </a:r>
          </a:p>
        </p:txBody>
      </p:sp>
      <p:pic>
        <p:nvPicPr>
          <p:cNvPr id="14" name="Obraz 13">
            <a:extLst>
              <a:ext uri="{FF2B5EF4-FFF2-40B4-BE49-F238E27FC236}">
                <a16:creationId xmlns:a16="http://schemas.microsoft.com/office/drawing/2014/main" id="{FE183CF6-F86A-4F29-80EB-9F9A2CD0BA27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240" y="4819062"/>
            <a:ext cx="800717" cy="2615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193072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0"/>
          <p:cNvSpPr/>
          <p:nvPr/>
        </p:nvSpPr>
        <p:spPr>
          <a:xfrm>
            <a:off x="285750" y="285750"/>
            <a:ext cx="8572500" cy="600075"/>
          </a:xfrm>
          <a:prstGeom prst="rect">
            <a:avLst/>
          </a:prstGeom>
          <a:solidFill>
            <a:srgbClr val="1A5276"/>
          </a:solidFill>
          <a:ln/>
        </p:spPr>
        <p:txBody>
          <a:bodyPr/>
          <a:lstStyle/>
          <a:p>
            <a:endParaRPr lang="pl-PL" dirty="0"/>
          </a:p>
        </p:txBody>
      </p:sp>
      <p:sp>
        <p:nvSpPr>
          <p:cNvPr id="4" name="pole tekstowe 3">
            <a:extLst>
              <a:ext uri="{FF2B5EF4-FFF2-40B4-BE49-F238E27FC236}">
                <a16:creationId xmlns:a16="http://schemas.microsoft.com/office/drawing/2014/main" id="{892F3A0E-A727-4E45-8A87-2F6DCE0A3541}"/>
              </a:ext>
            </a:extLst>
          </p:cNvPr>
          <p:cNvSpPr txBox="1"/>
          <p:nvPr/>
        </p:nvSpPr>
        <p:spPr>
          <a:xfrm>
            <a:off x="203494" y="953205"/>
            <a:ext cx="8654756" cy="5667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pl-PL" sz="1100" b="1" dirty="0">
                <a:solidFill>
                  <a:schemeClr val="accent5">
                    <a:lumMod val="50000"/>
                  </a:schemeClr>
                </a:solidFill>
                <a:latin typeface="Lato" panose="020F0502020204030203" pitchFamily="34" charset="-18"/>
                <a:cs typeface="Times New Roman" panose="02020603050405020304" pitchFamily="18" charset="0"/>
              </a:rPr>
              <a:t>Szczególne znaczenie z punktu widzenia stabilności finansowej JST mają zmiany w zakresie płynności finansowej oraz zdolności samorządów do utrzymywania dodatnich wyników budżetowych i bieżących w poszczególnych kwartałach roku. </a:t>
            </a:r>
          </a:p>
        </p:txBody>
      </p:sp>
      <p:sp>
        <p:nvSpPr>
          <p:cNvPr id="5" name="Text 1">
            <a:extLst>
              <a:ext uri="{FF2B5EF4-FFF2-40B4-BE49-F238E27FC236}">
                <a16:creationId xmlns:a16="http://schemas.microsoft.com/office/drawing/2014/main" id="{01F9C70B-6AC1-45A3-A6A9-6CA1263F8CB0}"/>
              </a:ext>
            </a:extLst>
          </p:cNvPr>
          <p:cNvSpPr/>
          <p:nvPr/>
        </p:nvSpPr>
        <p:spPr>
          <a:xfrm>
            <a:off x="500064" y="478064"/>
            <a:ext cx="8305662" cy="215444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spAutoFit/>
          </a:bodyPr>
          <a:lstStyle/>
          <a:p>
            <a:pPr marL="0" indent="0">
              <a:buNone/>
            </a:pPr>
            <a:r>
              <a:rPr lang="pl-PL" sz="1400" b="1" dirty="0">
                <a:solidFill>
                  <a:srgbClr val="FFFFFF"/>
                </a:solidFill>
                <a:latin typeface="Noto Sans" pitchFamily="34" charset="0"/>
                <a:ea typeface="Noto Sans" pitchFamily="34" charset="-122"/>
                <a:cs typeface="Noto Sans" pitchFamily="34" charset="-120"/>
              </a:rPr>
              <a:t>Wzmocnienie i ustabilizowanie finansów JST - </a:t>
            </a:r>
            <a:r>
              <a:rPr lang="pl-PL" sz="1100" b="1" dirty="0">
                <a:solidFill>
                  <a:schemeClr val="accent5">
                    <a:lumMod val="20000"/>
                    <a:lumOff val="80000"/>
                  </a:schemeClr>
                </a:solidFill>
                <a:latin typeface="Noto Sans" pitchFamily="34" charset="0"/>
                <a:ea typeface="Noto Sans" pitchFamily="34" charset="-122"/>
                <a:cs typeface="Noto Sans" pitchFamily="34" charset="-120"/>
              </a:rPr>
              <a:t>poprawa płynności finansowej JST </a:t>
            </a:r>
            <a:endParaRPr lang="en-US" sz="1400" dirty="0">
              <a:solidFill>
                <a:schemeClr val="accent5">
                  <a:lumMod val="20000"/>
                  <a:lumOff val="80000"/>
                </a:schemeClr>
              </a:solidFill>
            </a:endParaRPr>
          </a:p>
        </p:txBody>
      </p:sp>
      <p:graphicFrame>
        <p:nvGraphicFramePr>
          <p:cNvPr id="6" name="Wykres 5">
            <a:extLst>
              <a:ext uri="{FF2B5EF4-FFF2-40B4-BE49-F238E27FC236}">
                <a16:creationId xmlns:a16="http://schemas.microsoft.com/office/drawing/2014/main" id="{0D009687-7FC5-4D62-B7C0-44940D0B97B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882009290"/>
              </p:ext>
            </p:extLst>
          </p:nvPr>
        </p:nvGraphicFramePr>
        <p:xfrm>
          <a:off x="1650512" y="1519963"/>
          <a:ext cx="5760720" cy="3581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8644000" y="4793500"/>
            <a:ext cx="300000" cy="150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000"/>
            </a:pPr>
            <a:r>
              <a:t>11</a:t>
            </a:r>
          </a:p>
        </p:txBody>
      </p:sp>
      <p:pic>
        <p:nvPicPr>
          <p:cNvPr id="9" name="Obraz 8">
            <a:extLst>
              <a:ext uri="{FF2B5EF4-FFF2-40B4-BE49-F238E27FC236}">
                <a16:creationId xmlns:a16="http://schemas.microsoft.com/office/drawing/2014/main" id="{52722943-3914-41F5-AEE0-3F20E09B695C}"/>
              </a:ext>
            </a:extLst>
          </p:cNvPr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240" y="4819062"/>
            <a:ext cx="800717" cy="2615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438408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0"/>
          <p:cNvSpPr/>
          <p:nvPr/>
        </p:nvSpPr>
        <p:spPr>
          <a:xfrm>
            <a:off x="285750" y="285750"/>
            <a:ext cx="8572500" cy="600075"/>
          </a:xfrm>
          <a:prstGeom prst="rect">
            <a:avLst/>
          </a:prstGeom>
          <a:solidFill>
            <a:srgbClr val="1A5276"/>
          </a:solidFill>
          <a:ln/>
        </p:spPr>
        <p:txBody>
          <a:bodyPr/>
          <a:lstStyle/>
          <a:p>
            <a:endParaRPr lang="pl-PL" dirty="0"/>
          </a:p>
        </p:txBody>
      </p:sp>
      <p:sp>
        <p:nvSpPr>
          <p:cNvPr id="4" name="Text 1">
            <a:extLst>
              <a:ext uri="{FF2B5EF4-FFF2-40B4-BE49-F238E27FC236}">
                <a16:creationId xmlns:a16="http://schemas.microsoft.com/office/drawing/2014/main" id="{B931E971-B2D7-4A6F-8D7B-872CDBBF15B6}"/>
              </a:ext>
            </a:extLst>
          </p:cNvPr>
          <p:cNvSpPr/>
          <p:nvPr/>
        </p:nvSpPr>
        <p:spPr>
          <a:xfrm>
            <a:off x="500064" y="393426"/>
            <a:ext cx="8305662" cy="384721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spAutoFit/>
          </a:bodyPr>
          <a:lstStyle/>
          <a:p>
            <a:pPr marL="0" indent="0">
              <a:buNone/>
            </a:pPr>
            <a:r>
              <a:rPr lang="pl-PL" sz="1400" b="1" dirty="0">
                <a:solidFill>
                  <a:srgbClr val="FFFFFF"/>
                </a:solidFill>
                <a:latin typeface="Noto Sans" pitchFamily="34" charset="0"/>
                <a:ea typeface="Noto Sans" pitchFamily="34" charset="-122"/>
                <a:cs typeface="Noto Sans" pitchFamily="34" charset="-120"/>
              </a:rPr>
              <a:t>Oparcie systemu na lokalnej bazie podatku PIT i podatku CIT - </a:t>
            </a:r>
            <a:r>
              <a:rPr lang="pl-PL" sz="1100" b="1" dirty="0">
                <a:solidFill>
                  <a:schemeClr val="accent5">
                    <a:lumMod val="20000"/>
                    <a:lumOff val="80000"/>
                  </a:schemeClr>
                </a:solidFill>
                <a:latin typeface="Noto Sans" pitchFamily="34" charset="0"/>
                <a:ea typeface="Noto Sans" pitchFamily="34" charset="-122"/>
                <a:cs typeface="Noto Sans" pitchFamily="34" charset="-120"/>
              </a:rPr>
              <a:t>zwiększenie poziomu dochodów podatkowych JST</a:t>
            </a:r>
            <a:endParaRPr lang="en-US" sz="1400" dirty="0">
              <a:solidFill>
                <a:schemeClr val="accent5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5" name="pole tekstowe 4">
            <a:extLst>
              <a:ext uri="{FF2B5EF4-FFF2-40B4-BE49-F238E27FC236}">
                <a16:creationId xmlns:a16="http://schemas.microsoft.com/office/drawing/2014/main" id="{752CEEDB-443E-4C36-B77C-CB57BDD5D7FC}"/>
              </a:ext>
            </a:extLst>
          </p:cNvPr>
          <p:cNvSpPr txBox="1"/>
          <p:nvPr/>
        </p:nvSpPr>
        <p:spPr>
          <a:xfrm>
            <a:off x="285750" y="885825"/>
            <a:ext cx="8572500" cy="5667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pl-PL" sz="1100" b="1" dirty="0">
                <a:solidFill>
                  <a:schemeClr val="accent5">
                    <a:lumMod val="50000"/>
                  </a:schemeClr>
                </a:solidFill>
                <a:latin typeface="Lato" panose="020F0502020204030203" pitchFamily="34" charset="-18"/>
                <a:cs typeface="Times New Roman" panose="02020603050405020304" pitchFamily="18" charset="0"/>
              </a:rPr>
              <a:t>Najbardziej widocznym skutkiem reformy, poza zwiększeniem ogólnego poziomu dochodów samorządowych, jest radykalny wzrost dochodów podatkowych z tytułu udziału w podatku PIT.</a:t>
            </a:r>
          </a:p>
        </p:txBody>
      </p:sp>
      <p:sp>
        <p:nvSpPr>
          <p:cNvPr id="7" name="pole tekstowe 6">
            <a:extLst>
              <a:ext uri="{FF2B5EF4-FFF2-40B4-BE49-F238E27FC236}">
                <a16:creationId xmlns:a16="http://schemas.microsoft.com/office/drawing/2014/main" id="{07AA7F04-CDDF-4586-AA1A-DCDDD5CC67F8}"/>
              </a:ext>
            </a:extLst>
          </p:cNvPr>
          <p:cNvSpPr txBox="1"/>
          <p:nvPr/>
        </p:nvSpPr>
        <p:spPr>
          <a:xfrm>
            <a:off x="285750" y="1671053"/>
            <a:ext cx="8572500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l-PL" sz="1100" b="1" i="1" dirty="0">
                <a:solidFill>
                  <a:schemeClr val="accent5">
                    <a:lumMod val="50000"/>
                  </a:schemeClr>
                </a:solidFill>
                <a:latin typeface="Lato" panose="020F0502020204030203" pitchFamily="34" charset="-18"/>
                <a:cs typeface="Times New Roman" panose="02020603050405020304" pitchFamily="18" charset="0"/>
              </a:rPr>
              <a:t>Dochody  JST z tytułu udziału w podatku PIT w latach 2025-2026, naliczone według przepisów starej oraz nowej ustawy.</a:t>
            </a:r>
          </a:p>
        </p:txBody>
      </p:sp>
      <p:graphicFrame>
        <p:nvGraphicFramePr>
          <p:cNvPr id="8" name="Tabela 7">
            <a:extLst>
              <a:ext uri="{FF2B5EF4-FFF2-40B4-BE49-F238E27FC236}">
                <a16:creationId xmlns:a16="http://schemas.microsoft.com/office/drawing/2014/main" id="{054CA743-948C-4995-9B81-20E98E14778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03703957"/>
              </p:ext>
            </p:extLst>
          </p:nvPr>
        </p:nvGraphicFramePr>
        <p:xfrm>
          <a:off x="285750" y="1997381"/>
          <a:ext cx="8490510" cy="1882458"/>
        </p:xfrm>
        <a:graphic>
          <a:graphicData uri="http://schemas.openxmlformats.org/drawingml/2006/table">
            <a:tbl>
              <a:tblPr firstRow="1" firstCol="1" bandRow="1">
                <a:tableStyleId>{BC89EF96-8CEA-46FF-86C4-4CE0E7609802}</a:tableStyleId>
              </a:tblPr>
              <a:tblGrid>
                <a:gridCol w="1372410">
                  <a:extLst>
                    <a:ext uri="{9D8B030D-6E8A-4147-A177-3AD203B41FA5}">
                      <a16:colId xmlns:a16="http://schemas.microsoft.com/office/drawing/2014/main" val="2221309858"/>
                    </a:ext>
                  </a:extLst>
                </a:gridCol>
                <a:gridCol w="1006141">
                  <a:extLst>
                    <a:ext uri="{9D8B030D-6E8A-4147-A177-3AD203B41FA5}">
                      <a16:colId xmlns:a16="http://schemas.microsoft.com/office/drawing/2014/main" val="2270685766"/>
                    </a:ext>
                  </a:extLst>
                </a:gridCol>
                <a:gridCol w="907293">
                  <a:extLst>
                    <a:ext uri="{9D8B030D-6E8A-4147-A177-3AD203B41FA5}">
                      <a16:colId xmlns:a16="http://schemas.microsoft.com/office/drawing/2014/main" val="1362557231"/>
                    </a:ext>
                  </a:extLst>
                </a:gridCol>
                <a:gridCol w="907293">
                  <a:extLst>
                    <a:ext uri="{9D8B030D-6E8A-4147-A177-3AD203B41FA5}">
                      <a16:colId xmlns:a16="http://schemas.microsoft.com/office/drawing/2014/main" val="4020717202"/>
                    </a:ext>
                  </a:extLst>
                </a:gridCol>
                <a:gridCol w="907293">
                  <a:extLst>
                    <a:ext uri="{9D8B030D-6E8A-4147-A177-3AD203B41FA5}">
                      <a16:colId xmlns:a16="http://schemas.microsoft.com/office/drawing/2014/main" val="418722387"/>
                    </a:ext>
                  </a:extLst>
                </a:gridCol>
                <a:gridCol w="818117">
                  <a:extLst>
                    <a:ext uri="{9D8B030D-6E8A-4147-A177-3AD203B41FA5}">
                      <a16:colId xmlns:a16="http://schemas.microsoft.com/office/drawing/2014/main" val="1703233396"/>
                    </a:ext>
                  </a:extLst>
                </a:gridCol>
                <a:gridCol w="875519">
                  <a:extLst>
                    <a:ext uri="{9D8B030D-6E8A-4147-A177-3AD203B41FA5}">
                      <a16:colId xmlns:a16="http://schemas.microsoft.com/office/drawing/2014/main" val="1588831780"/>
                    </a:ext>
                  </a:extLst>
                </a:gridCol>
                <a:gridCol w="875519">
                  <a:extLst>
                    <a:ext uri="{9D8B030D-6E8A-4147-A177-3AD203B41FA5}">
                      <a16:colId xmlns:a16="http://schemas.microsoft.com/office/drawing/2014/main" val="4171686661"/>
                    </a:ext>
                  </a:extLst>
                </a:gridCol>
                <a:gridCol w="751075">
                  <a:extLst>
                    <a:ext uri="{9D8B030D-6E8A-4147-A177-3AD203B41FA5}">
                      <a16:colId xmlns:a16="http://schemas.microsoft.com/office/drawing/2014/main" val="3527381568"/>
                    </a:ext>
                  </a:extLst>
                </a:gridCol>
                <a:gridCol w="69850">
                  <a:extLst>
                    <a:ext uri="{9D8B030D-6E8A-4147-A177-3AD203B41FA5}">
                      <a16:colId xmlns:a16="http://schemas.microsoft.com/office/drawing/2014/main" val="21158761"/>
                    </a:ext>
                  </a:extLst>
                </a:gridCol>
              </a:tblGrid>
              <a:tr h="182880">
                <a:tc rowSpan="3"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l-PL" sz="850" dirty="0">
                          <a:effectLst/>
                        </a:rPr>
                        <a:t>Wyszczególnienie</a:t>
                      </a:r>
                      <a:endParaRPr lang="pl-PL" sz="1200" dirty="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 anchorCtr="1"/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l-PL" sz="850" dirty="0">
                          <a:effectLst/>
                        </a:rPr>
                        <a:t>2025</a:t>
                      </a:r>
                      <a:endParaRPr lang="pl-PL" sz="1200" dirty="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 anchorCtr="1"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r>
                        <a:rPr lang="pl-PL" sz="850" dirty="0">
                          <a:effectLst/>
                        </a:rPr>
                        <a:t>2026</a:t>
                      </a:r>
                      <a:endParaRPr lang="pl-PL" dirty="0"/>
                    </a:p>
                  </a:txBody>
                  <a:tcPr marL="44450" marR="44450" marT="0" marB="0" anchor="ctr" anchorCtr="1"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32550842"/>
                  </a:ext>
                </a:extLst>
              </a:tr>
              <a:tr h="152400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l-PL" sz="850" dirty="0">
                          <a:effectLst/>
                        </a:rPr>
                        <a:t>stara     ustawa *</a:t>
                      </a:r>
                      <a:endParaRPr lang="pl-PL" sz="1200" dirty="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 anchorCtr="1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l-PL" sz="850">
                          <a:effectLst/>
                        </a:rPr>
                        <a:t>nowa ustawa</a:t>
                      </a:r>
                      <a:endParaRPr lang="pl-PL" sz="12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 anchorCtr="1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l-PL" sz="850">
                          <a:effectLst/>
                        </a:rPr>
                        <a:t>różnica</a:t>
                      </a:r>
                      <a:endParaRPr lang="pl-PL" sz="12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 anchorCtr="1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l-PL" sz="850">
                          <a:effectLst/>
                        </a:rPr>
                        <a:t>3:2</a:t>
                      </a:r>
                      <a:endParaRPr lang="pl-PL" sz="12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 anchorCtr="1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l-PL" sz="850">
                          <a:effectLst/>
                        </a:rPr>
                        <a:t>stara ustawa</a:t>
                      </a:r>
                      <a:endParaRPr lang="pl-PL" sz="12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 anchorCtr="1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l-PL" sz="850">
                          <a:effectLst/>
                        </a:rPr>
                        <a:t>nowa ustawa</a:t>
                      </a:r>
                      <a:endParaRPr lang="pl-PL" sz="12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 anchorCtr="1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l-PL" sz="850">
                          <a:effectLst/>
                        </a:rPr>
                        <a:t>różnica</a:t>
                      </a:r>
                      <a:endParaRPr lang="pl-PL" sz="12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 anchorCtr="1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l-PL" sz="850">
                          <a:effectLst/>
                        </a:rPr>
                        <a:t>7:6</a:t>
                      </a:r>
                      <a:endParaRPr lang="pl-PL" sz="12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 anchorCtr="1"/>
                </a:tc>
                <a:tc>
                  <a:txBody>
                    <a:bodyPr/>
                    <a:lstStyle/>
                    <a:p>
                      <a:pPr>
                        <a:spcAft>
                          <a:spcPts val="1000"/>
                        </a:spcAft>
                      </a:pPr>
                      <a:r>
                        <a:rPr lang="pl-PL" sz="1200" dirty="0">
                          <a:effectLst/>
                        </a:rPr>
                        <a:t> </a:t>
                      </a:r>
                      <a:endParaRPr lang="pl-PL" sz="1200" dirty="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 anchorCtr="1"/>
                </a:tc>
                <a:extLst>
                  <a:ext uri="{0D108BD9-81ED-4DB2-BD59-A6C34878D82A}">
                    <a16:rowId xmlns:a16="http://schemas.microsoft.com/office/drawing/2014/main" val="3066239508"/>
                  </a:ext>
                </a:extLst>
              </a:tr>
              <a:tr h="124460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l-PL" sz="850" dirty="0">
                          <a:effectLst/>
                        </a:rPr>
                        <a:t>                                      mld zł                                           %</a:t>
                      </a:r>
                      <a:endParaRPr lang="pl-PL" sz="1200" dirty="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 anchorCtr="1"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r>
                        <a:rPr lang="pl-PL" sz="850" dirty="0">
                          <a:effectLst/>
                        </a:rPr>
                        <a:t>                                    mld zł                                       %</a:t>
                      </a:r>
                      <a:endParaRPr lang="pl-PL" dirty="0"/>
                    </a:p>
                  </a:txBody>
                  <a:tcPr marL="44450" marR="44450" marT="0" marB="0" anchor="ctr" anchorCtr="1"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4456429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l-PL" sz="700" b="1" dirty="0">
                          <a:effectLst/>
                        </a:rPr>
                        <a:t>1</a:t>
                      </a:r>
                      <a:endParaRPr lang="pl-PL" sz="1400" b="1" dirty="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 anchorCtr="1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l-PL" sz="700" b="1" dirty="0">
                          <a:effectLst/>
                        </a:rPr>
                        <a:t>2</a:t>
                      </a:r>
                      <a:endParaRPr lang="pl-PL" sz="1400" b="1" dirty="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 anchorCtr="1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l-PL" sz="700" b="1" dirty="0">
                          <a:effectLst/>
                        </a:rPr>
                        <a:t>3</a:t>
                      </a:r>
                      <a:endParaRPr lang="pl-PL" sz="1400" b="1" dirty="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 anchorCtr="1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l-PL" sz="700" b="1" dirty="0">
                          <a:effectLst/>
                        </a:rPr>
                        <a:t>4</a:t>
                      </a:r>
                      <a:endParaRPr lang="pl-PL" sz="1400" b="1" dirty="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 anchorCtr="1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l-PL" sz="700" b="1">
                          <a:effectLst/>
                        </a:rPr>
                        <a:t>5</a:t>
                      </a:r>
                      <a:endParaRPr lang="pl-PL" sz="1400" b="1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 anchorCtr="1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l-PL" sz="700" b="1">
                          <a:effectLst/>
                        </a:rPr>
                        <a:t>    6</a:t>
                      </a:r>
                      <a:endParaRPr lang="pl-PL" sz="1400" b="1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 anchorCtr="1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l-PL" sz="700" b="1" dirty="0">
                          <a:effectLst/>
                        </a:rPr>
                        <a:t>7</a:t>
                      </a:r>
                      <a:endParaRPr lang="pl-PL" sz="1400" b="1" dirty="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 anchorCtr="1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l-PL" sz="700" b="1" dirty="0">
                          <a:effectLst/>
                        </a:rPr>
                        <a:t>8</a:t>
                      </a:r>
                      <a:endParaRPr lang="pl-PL" sz="1400" b="1" dirty="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 anchorCtr="1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l-PL" sz="700" b="1" dirty="0">
                          <a:effectLst/>
                        </a:rPr>
                        <a:t>9</a:t>
                      </a:r>
                      <a:endParaRPr lang="pl-PL" sz="1400" b="1" dirty="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 anchorCtr="1"/>
                </a:tc>
                <a:tc>
                  <a:txBody>
                    <a:bodyPr/>
                    <a:lstStyle/>
                    <a:p>
                      <a:pPr>
                        <a:spcAft>
                          <a:spcPts val="1000"/>
                        </a:spcAft>
                      </a:pPr>
                      <a:r>
                        <a:rPr lang="pl-PL" sz="1200">
                          <a:effectLst/>
                        </a:rPr>
                        <a:t> </a:t>
                      </a:r>
                      <a:endParaRPr lang="pl-PL" sz="12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 anchorCtr="1"/>
                </a:tc>
                <a:extLst>
                  <a:ext uri="{0D108BD9-81ED-4DB2-BD59-A6C34878D82A}">
                    <a16:rowId xmlns:a16="http://schemas.microsoft.com/office/drawing/2014/main" val="2528589683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l-PL" sz="850">
                          <a:effectLst/>
                        </a:rPr>
                        <a:t>Gminy</a:t>
                      </a:r>
                      <a:endParaRPr lang="pl-PL" sz="12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 anchorCtr="1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l-PL" sz="850">
                          <a:effectLst/>
                        </a:rPr>
                        <a:t>34,75</a:t>
                      </a:r>
                      <a:endParaRPr lang="pl-PL" sz="12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 anchorCtr="1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l-PL" sz="850">
                          <a:effectLst/>
                        </a:rPr>
                        <a:t>80,69</a:t>
                      </a:r>
                      <a:endParaRPr lang="pl-PL" sz="12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 anchorCtr="1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l-PL" sz="850" dirty="0">
                          <a:effectLst/>
                        </a:rPr>
                        <a:t>45,94</a:t>
                      </a:r>
                      <a:endParaRPr lang="pl-PL" sz="1200" dirty="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 anchorCtr="1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l-PL" sz="850" dirty="0">
                          <a:effectLst/>
                        </a:rPr>
                        <a:t>232,2%</a:t>
                      </a:r>
                      <a:endParaRPr lang="pl-PL" sz="1200" dirty="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 anchorCtr="1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l-PL" sz="850" dirty="0">
                          <a:effectLst/>
                        </a:rPr>
                        <a:t>36,54</a:t>
                      </a:r>
                      <a:endParaRPr lang="pl-PL" sz="1200" dirty="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 anchorCtr="1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l-PL" sz="850" dirty="0">
                          <a:effectLst/>
                        </a:rPr>
                        <a:t>88,68</a:t>
                      </a:r>
                      <a:endParaRPr lang="pl-PL" sz="1200" dirty="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 anchorCtr="1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l-PL" sz="850" dirty="0">
                          <a:effectLst/>
                        </a:rPr>
                        <a:t>52,13</a:t>
                      </a:r>
                      <a:endParaRPr lang="pl-PL" sz="1200" dirty="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 anchorCtr="1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l-PL" sz="850">
                          <a:effectLst/>
                        </a:rPr>
                        <a:t>242,7%</a:t>
                      </a:r>
                      <a:endParaRPr lang="pl-PL" sz="12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 anchorCtr="1"/>
                </a:tc>
                <a:tc>
                  <a:txBody>
                    <a:bodyPr/>
                    <a:lstStyle/>
                    <a:p>
                      <a:pPr>
                        <a:spcAft>
                          <a:spcPts val="1000"/>
                        </a:spcAft>
                      </a:pPr>
                      <a:r>
                        <a:rPr lang="pl-PL" sz="1200">
                          <a:effectLst/>
                        </a:rPr>
                        <a:t> </a:t>
                      </a:r>
                      <a:endParaRPr lang="pl-PL" sz="12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 anchorCtr="1"/>
                </a:tc>
                <a:extLst>
                  <a:ext uri="{0D108BD9-81ED-4DB2-BD59-A6C34878D82A}">
                    <a16:rowId xmlns:a16="http://schemas.microsoft.com/office/drawing/2014/main" val="2971981364"/>
                  </a:ext>
                </a:extLst>
              </a:tr>
              <a:tr h="327660"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l-PL" sz="850">
                          <a:effectLst/>
                        </a:rPr>
                        <a:t>Miasta na prawach powiatu</a:t>
                      </a:r>
                      <a:endParaRPr lang="pl-PL" sz="12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 anchorCtr="1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l-PL" sz="850">
                          <a:effectLst/>
                        </a:rPr>
                        <a:t>36,99</a:t>
                      </a:r>
                      <a:endParaRPr lang="pl-PL" sz="12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 anchorCtr="1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l-PL" sz="850">
                          <a:effectLst/>
                        </a:rPr>
                        <a:t>67,12</a:t>
                      </a:r>
                      <a:endParaRPr lang="pl-PL" sz="12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 anchorCtr="1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l-PL" sz="850">
                          <a:effectLst/>
                        </a:rPr>
                        <a:t>30,14</a:t>
                      </a:r>
                      <a:endParaRPr lang="pl-PL" sz="12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 anchorCtr="1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l-PL" sz="850">
                          <a:effectLst/>
                        </a:rPr>
                        <a:t>181,5%</a:t>
                      </a:r>
                      <a:endParaRPr lang="pl-PL" sz="12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 anchorCtr="1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l-PL" sz="850">
                          <a:effectLst/>
                        </a:rPr>
                        <a:t>39,01</a:t>
                      </a:r>
                      <a:endParaRPr lang="pl-PL" sz="12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 anchorCtr="1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l-PL" sz="850">
                          <a:effectLst/>
                        </a:rPr>
                        <a:t>72,83</a:t>
                      </a:r>
                      <a:endParaRPr lang="pl-PL" sz="12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 anchorCtr="1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l-PL" sz="850">
                          <a:effectLst/>
                        </a:rPr>
                        <a:t>33,81</a:t>
                      </a:r>
                      <a:endParaRPr lang="pl-PL" sz="12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 anchorCtr="1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l-PL" sz="850">
                          <a:effectLst/>
                        </a:rPr>
                        <a:t>186,7%</a:t>
                      </a:r>
                      <a:endParaRPr lang="pl-PL" sz="12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 anchorCtr="1"/>
                </a:tc>
                <a:tc>
                  <a:txBody>
                    <a:bodyPr/>
                    <a:lstStyle/>
                    <a:p>
                      <a:pPr>
                        <a:spcAft>
                          <a:spcPts val="1000"/>
                        </a:spcAft>
                      </a:pPr>
                      <a:r>
                        <a:rPr lang="pl-PL" sz="1200">
                          <a:effectLst/>
                        </a:rPr>
                        <a:t> </a:t>
                      </a:r>
                      <a:endParaRPr lang="pl-PL" sz="12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 anchorCtr="1"/>
                </a:tc>
                <a:extLst>
                  <a:ext uri="{0D108BD9-81ED-4DB2-BD59-A6C34878D82A}">
                    <a16:rowId xmlns:a16="http://schemas.microsoft.com/office/drawing/2014/main" val="2877556203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l-PL" sz="850">
                          <a:effectLst/>
                        </a:rPr>
                        <a:t>Powiaty</a:t>
                      </a:r>
                      <a:endParaRPr lang="pl-PL" sz="12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 anchorCtr="1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l-PL" sz="850">
                          <a:effectLst/>
                        </a:rPr>
                        <a:t>9,25</a:t>
                      </a:r>
                      <a:endParaRPr lang="pl-PL" sz="12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 anchorCtr="1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l-PL" sz="850">
                          <a:effectLst/>
                        </a:rPr>
                        <a:t>23,05</a:t>
                      </a:r>
                      <a:endParaRPr lang="pl-PL" sz="12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 anchorCtr="1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l-PL" sz="850">
                          <a:effectLst/>
                        </a:rPr>
                        <a:t>13,81</a:t>
                      </a:r>
                      <a:endParaRPr lang="pl-PL" sz="12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 anchorCtr="1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l-PL" sz="850">
                          <a:effectLst/>
                        </a:rPr>
                        <a:t>249,3%</a:t>
                      </a:r>
                      <a:endParaRPr lang="pl-PL" sz="12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 anchorCtr="1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l-PL" sz="850">
                          <a:effectLst/>
                        </a:rPr>
                        <a:t>9,71</a:t>
                      </a:r>
                      <a:endParaRPr lang="pl-PL" sz="12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 anchorCtr="1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l-PL" sz="850">
                          <a:effectLst/>
                        </a:rPr>
                        <a:t>25,34</a:t>
                      </a:r>
                      <a:endParaRPr lang="pl-PL" sz="12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 anchorCtr="1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l-PL" sz="850">
                          <a:effectLst/>
                        </a:rPr>
                        <a:t>15,63</a:t>
                      </a:r>
                      <a:endParaRPr lang="pl-PL" sz="12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 anchorCtr="1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l-PL" sz="850">
                          <a:effectLst/>
                        </a:rPr>
                        <a:t>261,0%</a:t>
                      </a:r>
                      <a:endParaRPr lang="pl-PL" sz="12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 anchorCtr="1"/>
                </a:tc>
                <a:tc>
                  <a:txBody>
                    <a:bodyPr/>
                    <a:lstStyle/>
                    <a:p>
                      <a:pPr>
                        <a:spcAft>
                          <a:spcPts val="1000"/>
                        </a:spcAft>
                      </a:pPr>
                      <a:r>
                        <a:rPr lang="pl-PL" sz="1200">
                          <a:effectLst/>
                        </a:rPr>
                        <a:t> </a:t>
                      </a:r>
                      <a:endParaRPr lang="pl-PL" sz="12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 anchorCtr="1"/>
                </a:tc>
                <a:extLst>
                  <a:ext uri="{0D108BD9-81ED-4DB2-BD59-A6C34878D82A}">
                    <a16:rowId xmlns:a16="http://schemas.microsoft.com/office/drawing/2014/main" val="1019685286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l-PL" sz="850">
                          <a:effectLst/>
                        </a:rPr>
                        <a:t>Województwa</a:t>
                      </a:r>
                      <a:endParaRPr lang="pl-PL" sz="12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 anchorCtr="1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l-PL" sz="850">
                          <a:effectLst/>
                        </a:rPr>
                        <a:t>2,66</a:t>
                      </a:r>
                      <a:endParaRPr lang="pl-PL" sz="12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 anchorCtr="1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l-PL" sz="850">
                          <a:effectLst/>
                        </a:rPr>
                        <a:t>6,77</a:t>
                      </a:r>
                      <a:endParaRPr lang="pl-PL" sz="12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 anchorCtr="1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l-PL" sz="850">
                          <a:effectLst/>
                        </a:rPr>
                        <a:t>4,11</a:t>
                      </a:r>
                      <a:endParaRPr lang="pl-PL" sz="12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 anchorCtr="1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l-PL" sz="850">
                          <a:effectLst/>
                        </a:rPr>
                        <a:t>254,7%</a:t>
                      </a:r>
                      <a:endParaRPr lang="pl-PL" sz="12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 anchorCtr="1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l-PL" sz="850">
                          <a:effectLst/>
                        </a:rPr>
                        <a:t>2,79</a:t>
                      </a:r>
                      <a:endParaRPr lang="pl-PL" sz="12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 anchorCtr="1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l-PL" sz="850">
                          <a:effectLst/>
                        </a:rPr>
                        <a:t>7,40</a:t>
                      </a:r>
                      <a:endParaRPr lang="pl-PL" sz="12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 anchorCtr="1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l-PL" sz="850">
                          <a:effectLst/>
                        </a:rPr>
                        <a:t>4,60</a:t>
                      </a:r>
                      <a:endParaRPr lang="pl-PL" sz="12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 anchorCtr="1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l-PL" sz="850">
                          <a:effectLst/>
                        </a:rPr>
                        <a:t>264,8%</a:t>
                      </a:r>
                      <a:endParaRPr lang="pl-PL" sz="12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 anchorCtr="1"/>
                </a:tc>
                <a:tc>
                  <a:txBody>
                    <a:bodyPr/>
                    <a:lstStyle/>
                    <a:p>
                      <a:pPr>
                        <a:spcAft>
                          <a:spcPts val="1000"/>
                        </a:spcAft>
                      </a:pPr>
                      <a:r>
                        <a:rPr lang="pl-PL" sz="1200">
                          <a:effectLst/>
                        </a:rPr>
                        <a:t> </a:t>
                      </a:r>
                      <a:endParaRPr lang="pl-PL" sz="12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 anchorCtr="1"/>
                </a:tc>
                <a:extLst>
                  <a:ext uri="{0D108BD9-81ED-4DB2-BD59-A6C34878D82A}">
                    <a16:rowId xmlns:a16="http://schemas.microsoft.com/office/drawing/2014/main" val="3354235453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l-PL" sz="850">
                          <a:effectLst/>
                        </a:rPr>
                        <a:t>Ogółem </a:t>
                      </a:r>
                      <a:endParaRPr lang="pl-PL" sz="12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 anchorCtr="1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l-PL" sz="850">
                          <a:effectLst/>
                        </a:rPr>
                        <a:t>83,64</a:t>
                      </a:r>
                      <a:endParaRPr lang="pl-PL" sz="12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 anchorCtr="1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l-PL" sz="850">
                          <a:effectLst/>
                        </a:rPr>
                        <a:t>177,63</a:t>
                      </a:r>
                      <a:endParaRPr lang="pl-PL" sz="12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 anchorCtr="1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l-PL" sz="850">
                          <a:effectLst/>
                        </a:rPr>
                        <a:t>93,99</a:t>
                      </a:r>
                      <a:endParaRPr lang="pl-PL" sz="12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 anchorCtr="1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l-PL" sz="850">
                          <a:effectLst/>
                        </a:rPr>
                        <a:t>212,4%</a:t>
                      </a:r>
                      <a:endParaRPr lang="pl-PL" sz="12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 anchorCtr="1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l-PL" sz="850">
                          <a:effectLst/>
                        </a:rPr>
                        <a:t>88,06</a:t>
                      </a:r>
                      <a:endParaRPr lang="pl-PL" sz="12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 anchorCtr="1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l-PL" sz="850">
                          <a:effectLst/>
                        </a:rPr>
                        <a:t>194,24</a:t>
                      </a:r>
                      <a:endParaRPr lang="pl-PL" sz="12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 anchorCtr="1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l-PL" sz="850">
                          <a:effectLst/>
                        </a:rPr>
                        <a:t>106,18</a:t>
                      </a:r>
                      <a:endParaRPr lang="pl-PL" sz="12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 anchorCtr="1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l-PL" sz="850">
                          <a:effectLst/>
                        </a:rPr>
                        <a:t>220,6%</a:t>
                      </a:r>
                      <a:endParaRPr lang="pl-PL" sz="12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 anchorCtr="1"/>
                </a:tc>
                <a:tc>
                  <a:txBody>
                    <a:bodyPr/>
                    <a:lstStyle/>
                    <a:p>
                      <a:pPr>
                        <a:spcAft>
                          <a:spcPts val="1000"/>
                        </a:spcAft>
                      </a:pPr>
                      <a:r>
                        <a:rPr lang="pl-PL" sz="1200" dirty="0">
                          <a:effectLst/>
                        </a:rPr>
                        <a:t> </a:t>
                      </a:r>
                      <a:endParaRPr lang="pl-PL" sz="1200" dirty="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 anchorCtr="1"/>
                </a:tc>
                <a:extLst>
                  <a:ext uri="{0D108BD9-81ED-4DB2-BD59-A6C34878D82A}">
                    <a16:rowId xmlns:a16="http://schemas.microsoft.com/office/drawing/2014/main" val="1408947950"/>
                  </a:ext>
                </a:extLst>
              </a:tr>
            </a:tbl>
          </a:graphicData>
        </a:graphic>
      </p:graphicFrame>
      <p:sp>
        <p:nvSpPr>
          <p:cNvPr id="10" name="pole tekstowe 9">
            <a:extLst>
              <a:ext uri="{FF2B5EF4-FFF2-40B4-BE49-F238E27FC236}">
                <a16:creationId xmlns:a16="http://schemas.microsoft.com/office/drawing/2014/main" id="{678C85FA-68AC-4082-BE85-790A4A3256C6}"/>
              </a:ext>
            </a:extLst>
          </p:cNvPr>
          <p:cNvSpPr txBox="1"/>
          <p:nvPr/>
        </p:nvSpPr>
        <p:spPr>
          <a:xfrm>
            <a:off x="285750" y="3831053"/>
            <a:ext cx="7407696" cy="2310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ts val="1300"/>
              </a:lnSpc>
              <a:spcAft>
                <a:spcPts val="1000"/>
              </a:spcAft>
            </a:pPr>
            <a:r>
              <a:rPr lang="pl-PL" sz="500" dirty="0">
                <a:latin typeface="Lato" panose="020F0502020204030203" pitchFamily="34" charset="-18"/>
                <a:cs typeface="Times New Roman" panose="02020603050405020304" pitchFamily="18" charset="0"/>
              </a:rPr>
              <a:t> * kwota wraz z korektą dochodów z tytułu udziału we wpływach z PIT, o której mowa w art. 9c starej ustawy o dochodach jednostek samorządu terytorialnego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8644000" y="4793500"/>
            <a:ext cx="300000" cy="150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000"/>
            </a:pPr>
            <a:r>
              <a:t>12</a:t>
            </a:r>
          </a:p>
        </p:txBody>
      </p:sp>
      <p:pic>
        <p:nvPicPr>
          <p:cNvPr id="12" name="Obraz 11">
            <a:extLst>
              <a:ext uri="{FF2B5EF4-FFF2-40B4-BE49-F238E27FC236}">
                <a16:creationId xmlns:a16="http://schemas.microsoft.com/office/drawing/2014/main" id="{3C071DF9-4551-414A-AB54-B7E8288347F3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240" y="4819062"/>
            <a:ext cx="800717" cy="2615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757274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0"/>
          <p:cNvSpPr/>
          <p:nvPr/>
        </p:nvSpPr>
        <p:spPr>
          <a:xfrm>
            <a:off x="285750" y="285750"/>
            <a:ext cx="8572500" cy="600075"/>
          </a:xfrm>
          <a:prstGeom prst="rect">
            <a:avLst/>
          </a:prstGeom>
          <a:solidFill>
            <a:srgbClr val="1A5276"/>
          </a:solidFill>
          <a:ln/>
        </p:spPr>
        <p:txBody>
          <a:bodyPr/>
          <a:lstStyle/>
          <a:p>
            <a:endParaRPr lang="pl-PL" dirty="0"/>
          </a:p>
        </p:txBody>
      </p:sp>
      <p:sp>
        <p:nvSpPr>
          <p:cNvPr id="4" name="Text 1">
            <a:extLst>
              <a:ext uri="{FF2B5EF4-FFF2-40B4-BE49-F238E27FC236}">
                <a16:creationId xmlns:a16="http://schemas.microsoft.com/office/drawing/2014/main" id="{2E2C111E-7F45-4726-A5C7-61924D79350E}"/>
              </a:ext>
            </a:extLst>
          </p:cNvPr>
          <p:cNvSpPr/>
          <p:nvPr/>
        </p:nvSpPr>
        <p:spPr>
          <a:xfrm>
            <a:off x="500064" y="393426"/>
            <a:ext cx="8305662" cy="384721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spAutoFit/>
          </a:bodyPr>
          <a:lstStyle/>
          <a:p>
            <a:pPr marL="0" indent="0">
              <a:buNone/>
            </a:pPr>
            <a:r>
              <a:rPr lang="pl-PL" sz="1400" b="1" dirty="0">
                <a:solidFill>
                  <a:srgbClr val="FFFFFF"/>
                </a:solidFill>
                <a:latin typeface="Noto Sans" pitchFamily="34" charset="0"/>
                <a:ea typeface="Noto Sans" pitchFamily="34" charset="-122"/>
                <a:cs typeface="Noto Sans" pitchFamily="34" charset="-120"/>
              </a:rPr>
              <a:t>Oparcie systemu na lokalnej bazie podatku PIT i podatku CIT - </a:t>
            </a:r>
            <a:r>
              <a:rPr lang="pl-PL" sz="1100" b="1" dirty="0">
                <a:solidFill>
                  <a:schemeClr val="accent5">
                    <a:lumMod val="20000"/>
                    <a:lumOff val="80000"/>
                  </a:schemeClr>
                </a:solidFill>
                <a:latin typeface="Noto Sans" pitchFamily="34" charset="0"/>
                <a:ea typeface="Noto Sans" pitchFamily="34" charset="-122"/>
                <a:cs typeface="Noto Sans" pitchFamily="34" charset="-120"/>
              </a:rPr>
              <a:t>zwiększenie poziomu dochodów podatkowych JST</a:t>
            </a:r>
            <a:endParaRPr lang="en-US" sz="1400" dirty="0">
              <a:solidFill>
                <a:schemeClr val="accent5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5" name="pole tekstowe 4">
            <a:extLst>
              <a:ext uri="{FF2B5EF4-FFF2-40B4-BE49-F238E27FC236}">
                <a16:creationId xmlns:a16="http://schemas.microsoft.com/office/drawing/2014/main" id="{D856A5CB-13CC-468E-83A8-1BAD2A6E13C3}"/>
              </a:ext>
            </a:extLst>
          </p:cNvPr>
          <p:cNvSpPr txBox="1"/>
          <p:nvPr/>
        </p:nvSpPr>
        <p:spPr>
          <a:xfrm>
            <a:off x="328033" y="1689808"/>
            <a:ext cx="8572500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l-PL" sz="1100" b="1" i="1" dirty="0">
                <a:solidFill>
                  <a:schemeClr val="accent5">
                    <a:lumMod val="50000"/>
                  </a:schemeClr>
                </a:solidFill>
                <a:latin typeface="Lato" panose="020F0502020204030203" pitchFamily="34" charset="-18"/>
                <a:cs typeface="Times New Roman" panose="02020603050405020304" pitchFamily="18" charset="0"/>
              </a:rPr>
              <a:t>Dochody  JST z tytułu udziału w podatku CIT w latach 2025-2026, naliczone według przepisów starej oraz nowej ustawy.</a:t>
            </a:r>
          </a:p>
        </p:txBody>
      </p:sp>
      <p:graphicFrame>
        <p:nvGraphicFramePr>
          <p:cNvPr id="7" name="Tabela 6">
            <a:extLst>
              <a:ext uri="{FF2B5EF4-FFF2-40B4-BE49-F238E27FC236}">
                <a16:creationId xmlns:a16="http://schemas.microsoft.com/office/drawing/2014/main" id="{D865222C-DD6A-4DE2-8A7F-A4E36AC4CA8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49726495"/>
              </p:ext>
            </p:extLst>
          </p:nvPr>
        </p:nvGraphicFramePr>
        <p:xfrm>
          <a:off x="285750" y="2107686"/>
          <a:ext cx="8519977" cy="1889760"/>
        </p:xfrm>
        <a:graphic>
          <a:graphicData uri="http://schemas.openxmlformats.org/drawingml/2006/table">
            <a:tbl>
              <a:tblPr firstRow="1" firstCol="1" bandRow="1">
                <a:tableStyleId>{BC89EF96-8CEA-46FF-86C4-4CE0E7609802}</a:tableStyleId>
              </a:tblPr>
              <a:tblGrid>
                <a:gridCol w="1504298">
                  <a:extLst>
                    <a:ext uri="{9D8B030D-6E8A-4147-A177-3AD203B41FA5}">
                      <a16:colId xmlns:a16="http://schemas.microsoft.com/office/drawing/2014/main" val="1885295194"/>
                    </a:ext>
                  </a:extLst>
                </a:gridCol>
                <a:gridCol w="885601">
                  <a:extLst>
                    <a:ext uri="{9D8B030D-6E8A-4147-A177-3AD203B41FA5}">
                      <a16:colId xmlns:a16="http://schemas.microsoft.com/office/drawing/2014/main" val="4246302872"/>
                    </a:ext>
                  </a:extLst>
                </a:gridCol>
                <a:gridCol w="885601">
                  <a:extLst>
                    <a:ext uri="{9D8B030D-6E8A-4147-A177-3AD203B41FA5}">
                      <a16:colId xmlns:a16="http://schemas.microsoft.com/office/drawing/2014/main" val="1688657013"/>
                    </a:ext>
                  </a:extLst>
                </a:gridCol>
                <a:gridCol w="885601">
                  <a:extLst>
                    <a:ext uri="{9D8B030D-6E8A-4147-A177-3AD203B41FA5}">
                      <a16:colId xmlns:a16="http://schemas.microsoft.com/office/drawing/2014/main" val="476948285"/>
                    </a:ext>
                  </a:extLst>
                </a:gridCol>
                <a:gridCol w="938984">
                  <a:extLst>
                    <a:ext uri="{9D8B030D-6E8A-4147-A177-3AD203B41FA5}">
                      <a16:colId xmlns:a16="http://schemas.microsoft.com/office/drawing/2014/main" val="1679391513"/>
                    </a:ext>
                  </a:extLst>
                </a:gridCol>
                <a:gridCol w="938984">
                  <a:extLst>
                    <a:ext uri="{9D8B030D-6E8A-4147-A177-3AD203B41FA5}">
                      <a16:colId xmlns:a16="http://schemas.microsoft.com/office/drawing/2014/main" val="2369846031"/>
                    </a:ext>
                  </a:extLst>
                </a:gridCol>
                <a:gridCol w="868099">
                  <a:extLst>
                    <a:ext uri="{9D8B030D-6E8A-4147-A177-3AD203B41FA5}">
                      <a16:colId xmlns:a16="http://schemas.microsoft.com/office/drawing/2014/main" val="124389490"/>
                    </a:ext>
                  </a:extLst>
                </a:gridCol>
                <a:gridCol w="868099">
                  <a:extLst>
                    <a:ext uri="{9D8B030D-6E8A-4147-A177-3AD203B41FA5}">
                      <a16:colId xmlns:a16="http://schemas.microsoft.com/office/drawing/2014/main" val="1592814497"/>
                    </a:ext>
                  </a:extLst>
                </a:gridCol>
                <a:gridCol w="744710">
                  <a:extLst>
                    <a:ext uri="{9D8B030D-6E8A-4147-A177-3AD203B41FA5}">
                      <a16:colId xmlns:a16="http://schemas.microsoft.com/office/drawing/2014/main" val="2187927680"/>
                    </a:ext>
                  </a:extLst>
                </a:gridCol>
              </a:tblGrid>
              <a:tr h="182880">
                <a:tc rowSpan="3"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pl-PL" sz="850" dirty="0">
                          <a:effectLst/>
                        </a:rPr>
                        <a:t>Wyszczególnienie</a:t>
                      </a:r>
                      <a:endParaRPr lang="pl-PL" sz="1200" dirty="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 anchorCtr="1"/>
                </a:tc>
                <a:tc gridSpan="4"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pl-PL" sz="850">
                          <a:effectLst/>
                        </a:rPr>
                        <a:t>2025</a:t>
                      </a:r>
                      <a:endParaRPr lang="pl-PL" sz="12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 anchorCtr="1"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pl-PL" sz="850">
                          <a:effectLst/>
                        </a:rPr>
                        <a:t>2026</a:t>
                      </a:r>
                      <a:endParaRPr lang="pl-PL" sz="12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 anchorCtr="1"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23407493"/>
                  </a:ext>
                </a:extLst>
              </a:tr>
              <a:tr h="152400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pl-PL" sz="850">
                          <a:effectLst/>
                        </a:rPr>
                        <a:t>stara ustawa*</a:t>
                      </a:r>
                      <a:endParaRPr lang="pl-PL" sz="12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 anchorCtr="1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pl-PL" sz="850">
                          <a:effectLst/>
                        </a:rPr>
                        <a:t>nowa ustawa</a:t>
                      </a:r>
                      <a:endParaRPr lang="pl-PL" sz="12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 anchorCtr="1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pl-PL" sz="850">
                          <a:effectLst/>
                        </a:rPr>
                        <a:t>różnica</a:t>
                      </a:r>
                      <a:endParaRPr lang="pl-PL" sz="12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 anchorCtr="1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pl-PL" sz="850">
                          <a:effectLst/>
                        </a:rPr>
                        <a:t>3:2</a:t>
                      </a:r>
                      <a:endParaRPr lang="pl-PL" sz="12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 anchorCtr="1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pl-PL" sz="850">
                          <a:effectLst/>
                        </a:rPr>
                        <a:t>stara ustawa</a:t>
                      </a:r>
                      <a:endParaRPr lang="pl-PL" sz="12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 anchorCtr="1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pl-PL" sz="850">
                          <a:effectLst/>
                        </a:rPr>
                        <a:t>nowa ustawa</a:t>
                      </a:r>
                      <a:endParaRPr lang="pl-PL" sz="12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 anchorCtr="1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pl-PL" sz="850">
                          <a:effectLst/>
                        </a:rPr>
                        <a:t>różnica</a:t>
                      </a:r>
                      <a:endParaRPr lang="pl-PL" sz="12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 anchorCtr="1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pl-PL" sz="850">
                          <a:effectLst/>
                        </a:rPr>
                        <a:t>7:6</a:t>
                      </a:r>
                      <a:endParaRPr lang="pl-PL" sz="12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 anchorCtr="1"/>
                </a:tc>
                <a:extLst>
                  <a:ext uri="{0D108BD9-81ED-4DB2-BD59-A6C34878D82A}">
                    <a16:rowId xmlns:a16="http://schemas.microsoft.com/office/drawing/2014/main" val="2719847058"/>
                  </a:ext>
                </a:extLst>
              </a:tr>
              <a:tr h="182880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pl-PL" sz="850">
                          <a:effectLst/>
                        </a:rPr>
                        <a:t>                         mld zł                                     %</a:t>
                      </a:r>
                      <a:endParaRPr lang="pl-PL" sz="12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 anchorCtr="1"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pl-PL" sz="850">
                          <a:effectLst/>
                        </a:rPr>
                        <a:t>                        mld zł                                      %</a:t>
                      </a:r>
                      <a:endParaRPr lang="pl-PL" sz="12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 anchorCtr="1"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6908043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pl-PL" sz="700" b="1" dirty="0">
                          <a:effectLst/>
                        </a:rPr>
                        <a:t>1</a:t>
                      </a:r>
                      <a:endParaRPr lang="pl-PL" sz="1400" b="1" dirty="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 anchorCtr="1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pl-PL" sz="700" b="1" dirty="0">
                          <a:effectLst/>
                        </a:rPr>
                        <a:t>2</a:t>
                      </a:r>
                      <a:endParaRPr lang="pl-PL" sz="1400" b="1" dirty="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 anchorCtr="1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pl-PL" sz="700" b="1" dirty="0">
                          <a:effectLst/>
                        </a:rPr>
                        <a:t>3</a:t>
                      </a:r>
                      <a:endParaRPr lang="pl-PL" sz="1400" b="1" dirty="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 anchorCtr="1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pl-PL" sz="700" b="1" dirty="0">
                          <a:effectLst/>
                        </a:rPr>
                        <a:t>4</a:t>
                      </a:r>
                      <a:endParaRPr lang="pl-PL" sz="1400" b="1" dirty="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 anchorCtr="1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pl-PL" sz="700" b="1" dirty="0">
                          <a:effectLst/>
                        </a:rPr>
                        <a:t>5</a:t>
                      </a:r>
                      <a:endParaRPr lang="pl-PL" sz="1400" b="1" dirty="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 anchorCtr="1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pl-PL" sz="700" b="1" dirty="0">
                          <a:effectLst/>
                        </a:rPr>
                        <a:t>6</a:t>
                      </a:r>
                      <a:endParaRPr lang="pl-PL" sz="1400" b="1" dirty="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 anchorCtr="1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pl-PL" sz="700" b="1" dirty="0">
                          <a:effectLst/>
                        </a:rPr>
                        <a:t>7</a:t>
                      </a:r>
                      <a:endParaRPr lang="pl-PL" sz="1400" b="1" dirty="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 anchorCtr="1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pl-PL" sz="700" b="1" dirty="0">
                          <a:effectLst/>
                        </a:rPr>
                        <a:t>8</a:t>
                      </a:r>
                      <a:endParaRPr lang="pl-PL" sz="1400" b="1" dirty="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 anchorCtr="1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pl-PL" sz="700" b="1" dirty="0">
                          <a:effectLst/>
                        </a:rPr>
                        <a:t>9</a:t>
                      </a:r>
                      <a:endParaRPr lang="pl-PL" sz="1400" b="1" dirty="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 anchorCtr="1"/>
                </a:tc>
                <a:extLst>
                  <a:ext uri="{0D108BD9-81ED-4DB2-BD59-A6C34878D82A}">
                    <a16:rowId xmlns:a16="http://schemas.microsoft.com/office/drawing/2014/main" val="3423897316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>
                        <a:spcAft>
                          <a:spcPts val="1000"/>
                        </a:spcAft>
                      </a:pPr>
                      <a:r>
                        <a:rPr lang="pl-PL" sz="850">
                          <a:effectLst/>
                        </a:rPr>
                        <a:t>Gminy</a:t>
                      </a:r>
                      <a:endParaRPr lang="pl-PL" sz="12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 anchorCtr="1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pl-PL" sz="850">
                          <a:effectLst/>
                        </a:rPr>
                        <a:t>2,24</a:t>
                      </a:r>
                      <a:endParaRPr lang="pl-PL" sz="12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 anchorCtr="1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pl-PL" sz="850">
                          <a:effectLst/>
                        </a:rPr>
                        <a:t>3,26</a:t>
                      </a:r>
                      <a:endParaRPr lang="pl-PL" sz="12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 anchorCtr="1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pl-PL" sz="850">
                          <a:effectLst/>
                        </a:rPr>
                        <a:t>1,02</a:t>
                      </a:r>
                      <a:endParaRPr lang="pl-PL" sz="12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 anchorCtr="1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pl-PL" sz="850">
                          <a:effectLst/>
                        </a:rPr>
                        <a:t>145,6%</a:t>
                      </a:r>
                      <a:endParaRPr lang="pl-PL" sz="12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 anchorCtr="1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pl-PL" sz="850">
                          <a:effectLst/>
                        </a:rPr>
                        <a:t>2,21</a:t>
                      </a:r>
                      <a:endParaRPr lang="pl-PL" sz="12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 anchorCtr="1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pl-PL" sz="850">
                          <a:effectLst/>
                        </a:rPr>
                        <a:t>3,18</a:t>
                      </a:r>
                      <a:endParaRPr lang="pl-PL" sz="12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 anchorCtr="1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pl-PL" sz="850">
                          <a:effectLst/>
                        </a:rPr>
                        <a:t>0,97</a:t>
                      </a:r>
                      <a:endParaRPr lang="pl-PL" sz="12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 anchorCtr="1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pl-PL" sz="850">
                          <a:effectLst/>
                        </a:rPr>
                        <a:t>143,7%</a:t>
                      </a:r>
                      <a:endParaRPr lang="pl-PL" sz="12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 anchorCtr="1"/>
                </a:tc>
                <a:extLst>
                  <a:ext uri="{0D108BD9-81ED-4DB2-BD59-A6C34878D82A}">
                    <a16:rowId xmlns:a16="http://schemas.microsoft.com/office/drawing/2014/main" val="2186615440"/>
                  </a:ext>
                </a:extLst>
              </a:tr>
              <a:tr h="327660">
                <a:tc>
                  <a:txBody>
                    <a:bodyPr/>
                    <a:lstStyle/>
                    <a:p>
                      <a:pPr>
                        <a:spcAft>
                          <a:spcPts val="1000"/>
                        </a:spcAft>
                      </a:pPr>
                      <a:r>
                        <a:rPr lang="pl-PL" sz="850">
                          <a:effectLst/>
                        </a:rPr>
                        <a:t>Miasta na prawach powiatu</a:t>
                      </a:r>
                      <a:endParaRPr lang="pl-PL" sz="12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 anchorCtr="1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pl-PL" sz="850">
                          <a:effectLst/>
                        </a:rPr>
                        <a:t>4,64</a:t>
                      </a:r>
                      <a:endParaRPr lang="pl-PL" sz="12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 anchorCtr="1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pl-PL" sz="850">
                          <a:effectLst/>
                        </a:rPr>
                        <a:t>9,03</a:t>
                      </a:r>
                      <a:endParaRPr lang="pl-PL" sz="12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 anchorCtr="1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pl-PL" sz="850">
                          <a:effectLst/>
                        </a:rPr>
                        <a:t>4,39</a:t>
                      </a:r>
                      <a:endParaRPr lang="pl-PL" sz="12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 anchorCtr="1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pl-PL" sz="850">
                          <a:effectLst/>
                        </a:rPr>
                        <a:t>194,4%</a:t>
                      </a:r>
                      <a:endParaRPr lang="pl-PL" sz="12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 anchorCtr="1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pl-PL" sz="850">
                          <a:effectLst/>
                        </a:rPr>
                        <a:t>4,77</a:t>
                      </a:r>
                      <a:endParaRPr lang="pl-PL" sz="12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 anchorCtr="1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pl-PL" sz="850">
                          <a:effectLst/>
                        </a:rPr>
                        <a:t>8,37</a:t>
                      </a:r>
                      <a:endParaRPr lang="pl-PL" sz="12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 anchorCtr="1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pl-PL" sz="850">
                          <a:effectLst/>
                        </a:rPr>
                        <a:t>3,60</a:t>
                      </a:r>
                      <a:endParaRPr lang="pl-PL" sz="12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 anchorCtr="1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pl-PL" sz="850">
                          <a:effectLst/>
                        </a:rPr>
                        <a:t>175,4%</a:t>
                      </a:r>
                      <a:endParaRPr lang="pl-PL" sz="12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 anchorCtr="1"/>
                </a:tc>
                <a:extLst>
                  <a:ext uri="{0D108BD9-81ED-4DB2-BD59-A6C34878D82A}">
                    <a16:rowId xmlns:a16="http://schemas.microsoft.com/office/drawing/2014/main" val="1884708325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>
                        <a:spcAft>
                          <a:spcPts val="1000"/>
                        </a:spcAft>
                      </a:pPr>
                      <a:r>
                        <a:rPr lang="pl-PL" sz="850">
                          <a:effectLst/>
                        </a:rPr>
                        <a:t>Powiaty</a:t>
                      </a:r>
                      <a:endParaRPr lang="pl-PL" sz="12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 anchorCtr="1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pl-PL" sz="850">
                          <a:effectLst/>
                        </a:rPr>
                        <a:t>0,47</a:t>
                      </a:r>
                      <a:endParaRPr lang="pl-PL" sz="12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 anchorCtr="1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pl-PL" sz="850">
                          <a:effectLst/>
                        </a:rPr>
                        <a:t>3,46</a:t>
                      </a:r>
                      <a:endParaRPr lang="pl-PL" sz="12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 anchorCtr="1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pl-PL" sz="850">
                          <a:effectLst/>
                        </a:rPr>
                        <a:t>3,00</a:t>
                      </a:r>
                      <a:endParaRPr lang="pl-PL" sz="12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 anchorCtr="1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pl-PL" sz="850">
                          <a:effectLst/>
                        </a:rPr>
                        <a:t>741,3%</a:t>
                      </a:r>
                      <a:endParaRPr lang="pl-PL" sz="12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 anchorCtr="1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pl-PL" sz="850">
                          <a:effectLst/>
                        </a:rPr>
                        <a:t>0,46</a:t>
                      </a:r>
                      <a:endParaRPr lang="pl-PL" sz="12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 anchorCtr="1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pl-PL" sz="850">
                          <a:effectLst/>
                        </a:rPr>
                        <a:t>3,38</a:t>
                      </a:r>
                      <a:endParaRPr lang="pl-PL" sz="12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 anchorCtr="1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pl-PL" sz="850">
                          <a:effectLst/>
                        </a:rPr>
                        <a:t>2,92</a:t>
                      </a:r>
                      <a:endParaRPr lang="pl-PL" sz="12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 anchorCtr="1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pl-PL" sz="850">
                          <a:effectLst/>
                        </a:rPr>
                        <a:t>731,8%</a:t>
                      </a:r>
                      <a:endParaRPr lang="pl-PL" sz="12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 anchorCtr="1"/>
                </a:tc>
                <a:extLst>
                  <a:ext uri="{0D108BD9-81ED-4DB2-BD59-A6C34878D82A}">
                    <a16:rowId xmlns:a16="http://schemas.microsoft.com/office/drawing/2014/main" val="314776758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>
                        <a:spcAft>
                          <a:spcPts val="1000"/>
                        </a:spcAft>
                      </a:pPr>
                      <a:r>
                        <a:rPr lang="pl-PL" sz="850">
                          <a:effectLst/>
                        </a:rPr>
                        <a:t>Województwa</a:t>
                      </a:r>
                      <a:endParaRPr lang="pl-PL" sz="12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 anchorCtr="1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pl-PL" sz="850">
                          <a:effectLst/>
                        </a:rPr>
                        <a:t>13,37</a:t>
                      </a:r>
                      <a:endParaRPr lang="pl-PL" sz="12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 anchorCtr="1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pl-PL" sz="850">
                          <a:effectLst/>
                        </a:rPr>
                        <a:t>14,13</a:t>
                      </a:r>
                      <a:endParaRPr lang="pl-PL" sz="12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 anchorCtr="1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pl-PL" sz="850">
                          <a:effectLst/>
                        </a:rPr>
                        <a:t>0,76</a:t>
                      </a:r>
                      <a:endParaRPr lang="pl-PL" sz="12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 anchorCtr="1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pl-PL" sz="850">
                          <a:effectLst/>
                        </a:rPr>
                        <a:t>105,7%</a:t>
                      </a:r>
                      <a:endParaRPr lang="pl-PL" sz="12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 anchorCtr="1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pl-PL" sz="850">
                          <a:effectLst/>
                        </a:rPr>
                        <a:t>13,54</a:t>
                      </a:r>
                      <a:endParaRPr lang="pl-PL" sz="12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 anchorCtr="1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pl-PL" sz="850">
                          <a:effectLst/>
                        </a:rPr>
                        <a:t>13,32</a:t>
                      </a:r>
                      <a:endParaRPr lang="pl-PL" sz="12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 anchorCtr="1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pl-PL" sz="850">
                          <a:effectLst/>
                        </a:rPr>
                        <a:t>-0,22</a:t>
                      </a:r>
                      <a:endParaRPr lang="pl-PL" sz="12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 anchorCtr="1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pl-PL" sz="850">
                          <a:effectLst/>
                        </a:rPr>
                        <a:t>98,4%</a:t>
                      </a:r>
                      <a:endParaRPr lang="pl-PL" sz="12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 anchorCtr="1"/>
                </a:tc>
                <a:extLst>
                  <a:ext uri="{0D108BD9-81ED-4DB2-BD59-A6C34878D82A}">
                    <a16:rowId xmlns:a16="http://schemas.microsoft.com/office/drawing/2014/main" val="3910313252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>
                        <a:spcAft>
                          <a:spcPts val="1000"/>
                        </a:spcAft>
                      </a:pPr>
                      <a:r>
                        <a:rPr lang="pl-PL" sz="850">
                          <a:effectLst/>
                        </a:rPr>
                        <a:t>Ogółem </a:t>
                      </a:r>
                      <a:endParaRPr lang="pl-PL" sz="12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 anchorCtr="1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pl-PL" sz="850">
                          <a:effectLst/>
                        </a:rPr>
                        <a:t>20,72</a:t>
                      </a:r>
                      <a:endParaRPr lang="pl-PL" sz="12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 anchorCtr="1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pl-PL" sz="850">
                          <a:effectLst/>
                        </a:rPr>
                        <a:t>29,88</a:t>
                      </a:r>
                      <a:endParaRPr lang="pl-PL" sz="12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 anchorCtr="1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pl-PL" sz="850">
                          <a:effectLst/>
                        </a:rPr>
                        <a:t>9,16</a:t>
                      </a:r>
                      <a:endParaRPr lang="pl-PL" sz="12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 anchorCtr="1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pl-PL" sz="850">
                          <a:effectLst/>
                        </a:rPr>
                        <a:t>144,2%</a:t>
                      </a:r>
                      <a:endParaRPr lang="pl-PL" sz="12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 anchorCtr="1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pl-PL" sz="850">
                          <a:effectLst/>
                        </a:rPr>
                        <a:t>20,99</a:t>
                      </a:r>
                      <a:endParaRPr lang="pl-PL" sz="12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 anchorCtr="1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pl-PL" sz="850">
                          <a:effectLst/>
                        </a:rPr>
                        <a:t>28,25</a:t>
                      </a:r>
                      <a:endParaRPr lang="pl-PL" sz="12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 anchorCtr="1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pl-PL" sz="850">
                          <a:effectLst/>
                        </a:rPr>
                        <a:t>7,26</a:t>
                      </a:r>
                      <a:endParaRPr lang="pl-PL" sz="12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 anchorCtr="1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pl-PL" sz="850" dirty="0">
                          <a:effectLst/>
                        </a:rPr>
                        <a:t>134,6%</a:t>
                      </a:r>
                      <a:endParaRPr lang="pl-PL" sz="1200" dirty="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 anchorCtr="1"/>
                </a:tc>
                <a:extLst>
                  <a:ext uri="{0D108BD9-81ED-4DB2-BD59-A6C34878D82A}">
                    <a16:rowId xmlns:a16="http://schemas.microsoft.com/office/drawing/2014/main" val="2665404874"/>
                  </a:ext>
                </a:extLst>
              </a:tr>
            </a:tbl>
          </a:graphicData>
        </a:graphic>
      </p:graphicFrame>
      <p:sp>
        <p:nvSpPr>
          <p:cNvPr id="9" name="pole tekstowe 8">
            <a:extLst>
              <a:ext uri="{FF2B5EF4-FFF2-40B4-BE49-F238E27FC236}">
                <a16:creationId xmlns:a16="http://schemas.microsoft.com/office/drawing/2014/main" id="{7E6A9F94-01FB-4D9B-88AB-7C44F3258550}"/>
              </a:ext>
            </a:extLst>
          </p:cNvPr>
          <p:cNvSpPr txBox="1"/>
          <p:nvPr/>
        </p:nvSpPr>
        <p:spPr>
          <a:xfrm>
            <a:off x="285749" y="911421"/>
            <a:ext cx="8572499" cy="6001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spcBef>
                <a:spcPts val="800"/>
              </a:spcBef>
              <a:spcAft>
                <a:spcPts val="400"/>
              </a:spcAft>
            </a:pPr>
            <a:r>
              <a:rPr lang="pl-PL" sz="1100" b="1" dirty="0">
                <a:solidFill>
                  <a:schemeClr val="accent5">
                    <a:lumMod val="50000"/>
                  </a:schemeClr>
                </a:solidFill>
                <a:latin typeface="Lato" panose="020F0502020204030203" pitchFamily="34" charset="-18"/>
                <a:cs typeface="Times New Roman" panose="02020603050405020304" pitchFamily="18" charset="0"/>
              </a:rPr>
              <a:t>W efekcie reformy, nastąpił także wzrost wielkości dochodów JST z tytułu udziału w podatku CIT w stosunku do poprzedniego systemu. Wzrost ten jest znaczący, ale niższy od wzrostu dochodów z tytułu udziału w podatku PIT, co  jest związane z wpływem CIT na pogłębienia dysproporcji dochodowych między JST. </a:t>
            </a:r>
            <a:endParaRPr lang="pl-PL" sz="18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8644000" y="4793500"/>
            <a:ext cx="300000" cy="150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000"/>
            </a:pPr>
            <a:r>
              <a:t>13</a:t>
            </a:r>
          </a:p>
        </p:txBody>
      </p:sp>
      <p:pic>
        <p:nvPicPr>
          <p:cNvPr id="8" name="Obraz 7">
            <a:extLst>
              <a:ext uri="{FF2B5EF4-FFF2-40B4-BE49-F238E27FC236}">
                <a16:creationId xmlns:a16="http://schemas.microsoft.com/office/drawing/2014/main" id="{99F2D0A5-81AC-4FDF-92A8-40416D5F1EE4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240" y="4819062"/>
            <a:ext cx="800717" cy="2615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536224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0"/>
          <p:cNvSpPr/>
          <p:nvPr/>
        </p:nvSpPr>
        <p:spPr>
          <a:xfrm>
            <a:off x="285750" y="285750"/>
            <a:ext cx="8572500" cy="600075"/>
          </a:xfrm>
          <a:prstGeom prst="rect">
            <a:avLst/>
          </a:prstGeom>
          <a:solidFill>
            <a:srgbClr val="1A5276"/>
          </a:solidFill>
          <a:ln/>
        </p:spPr>
        <p:txBody>
          <a:bodyPr/>
          <a:lstStyle/>
          <a:p>
            <a:endParaRPr lang="pl-PL" dirty="0"/>
          </a:p>
        </p:txBody>
      </p:sp>
      <p:sp>
        <p:nvSpPr>
          <p:cNvPr id="4" name="Text 1">
            <a:extLst>
              <a:ext uri="{FF2B5EF4-FFF2-40B4-BE49-F238E27FC236}">
                <a16:creationId xmlns:a16="http://schemas.microsoft.com/office/drawing/2014/main" id="{BF3D8EAD-C39A-4912-ABF3-18A1BF3449E4}"/>
              </a:ext>
            </a:extLst>
          </p:cNvPr>
          <p:cNvSpPr/>
          <p:nvPr/>
        </p:nvSpPr>
        <p:spPr>
          <a:xfrm>
            <a:off x="500064" y="478062"/>
            <a:ext cx="8305662" cy="215444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spAutoFit/>
          </a:bodyPr>
          <a:lstStyle/>
          <a:p>
            <a:pPr marL="0" indent="0">
              <a:buNone/>
            </a:pPr>
            <a:r>
              <a:rPr lang="pl-PL" sz="1400" b="1" dirty="0">
                <a:solidFill>
                  <a:srgbClr val="FFFFFF"/>
                </a:solidFill>
                <a:latin typeface="Noto Sans" pitchFamily="34" charset="0"/>
                <a:ea typeface="Noto Sans" pitchFamily="34" charset="-122"/>
                <a:cs typeface="Noto Sans" pitchFamily="34" charset="-120"/>
              </a:rPr>
              <a:t>Oparcie systemu na lokalnej bazie podatku PIT i podatku CIT -  </a:t>
            </a:r>
            <a:r>
              <a:rPr lang="pl-PL" sz="1100" b="1" dirty="0">
                <a:solidFill>
                  <a:schemeClr val="accent5">
                    <a:lumMod val="20000"/>
                    <a:lumOff val="80000"/>
                  </a:schemeClr>
                </a:solidFill>
                <a:latin typeface="Noto Sans" pitchFamily="34" charset="0"/>
                <a:ea typeface="Noto Sans" pitchFamily="34" charset="-122"/>
                <a:cs typeface="Noto Sans" pitchFamily="34" charset="-120"/>
              </a:rPr>
              <a:t>nowa struktura dochodów JST</a:t>
            </a:r>
            <a:endParaRPr lang="en-US" sz="1100" b="1" dirty="0">
              <a:solidFill>
                <a:schemeClr val="accent5">
                  <a:lumMod val="20000"/>
                  <a:lumOff val="80000"/>
                </a:schemeClr>
              </a:solidFill>
              <a:latin typeface="Noto Sans" pitchFamily="34" charset="0"/>
              <a:ea typeface="Noto Sans" pitchFamily="34" charset="-122"/>
              <a:cs typeface="Noto Sans" pitchFamily="34" charset="-120"/>
            </a:endParaRPr>
          </a:p>
        </p:txBody>
      </p:sp>
      <p:sp>
        <p:nvSpPr>
          <p:cNvPr id="5" name="pole tekstowe 4">
            <a:extLst>
              <a:ext uri="{FF2B5EF4-FFF2-40B4-BE49-F238E27FC236}">
                <a16:creationId xmlns:a16="http://schemas.microsoft.com/office/drawing/2014/main" id="{4BF7F364-2C6E-40C2-B80C-89BB57F59431}"/>
              </a:ext>
            </a:extLst>
          </p:cNvPr>
          <p:cNvSpPr txBox="1"/>
          <p:nvPr/>
        </p:nvSpPr>
        <p:spPr>
          <a:xfrm>
            <a:off x="285750" y="978676"/>
            <a:ext cx="8572500" cy="6001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l-PL" sz="1100" b="1" dirty="0">
                <a:solidFill>
                  <a:schemeClr val="accent5">
                    <a:lumMod val="50000"/>
                  </a:schemeClr>
                </a:solidFill>
                <a:latin typeface="Lato" panose="020F0502020204030203" pitchFamily="34" charset="-18"/>
                <a:cs typeface="Times New Roman" panose="02020603050405020304" pitchFamily="18" charset="0"/>
              </a:rPr>
              <a:t>Reforma systemu dochodów doprowadziła do zasadniczej zmiany struktury dochodów samorządu terytorialnego. W poprzednim modelu istotną rolę odgrywała subwencja ogólna. Po reformie głównym źródłem dochodów JST stały się dochody podatkowe, zwłaszcza PIT. Subwencja ogólna pełni zaś funkcję uzupełniającą. </a:t>
            </a:r>
          </a:p>
        </p:txBody>
      </p:sp>
      <p:sp>
        <p:nvSpPr>
          <p:cNvPr id="7" name="pole tekstowe 6">
            <a:extLst>
              <a:ext uri="{FF2B5EF4-FFF2-40B4-BE49-F238E27FC236}">
                <a16:creationId xmlns:a16="http://schemas.microsoft.com/office/drawing/2014/main" id="{47B08C37-1808-458C-81D6-413D5D79147F}"/>
              </a:ext>
            </a:extLst>
          </p:cNvPr>
          <p:cNvSpPr txBox="1"/>
          <p:nvPr/>
        </p:nvSpPr>
        <p:spPr>
          <a:xfrm>
            <a:off x="411941" y="1901620"/>
            <a:ext cx="8446309" cy="27475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</a:pPr>
            <a:r>
              <a:rPr lang="pl-PL" sz="1100" b="1" i="1" dirty="0">
                <a:solidFill>
                  <a:schemeClr val="accent5">
                    <a:lumMod val="50000"/>
                  </a:schemeClr>
                </a:solidFill>
                <a:latin typeface="Lato" panose="020F0502020204030203" pitchFamily="34" charset="-18"/>
                <a:cs typeface="Times New Roman" panose="02020603050405020304" pitchFamily="18" charset="0"/>
              </a:rPr>
              <a:t>Proporcje dochodów JST z tytułu PIT i CIT oraz subwencji ogólnej pod rządami starej i nowej ustawy.</a:t>
            </a:r>
          </a:p>
        </p:txBody>
      </p:sp>
      <p:graphicFrame>
        <p:nvGraphicFramePr>
          <p:cNvPr id="8" name="Wykres 7">
            <a:extLst>
              <a:ext uri="{FF2B5EF4-FFF2-40B4-BE49-F238E27FC236}">
                <a16:creationId xmlns:a16="http://schemas.microsoft.com/office/drawing/2014/main" id="{8EB48AD0-42A5-42AE-B234-5025CCE28750}"/>
              </a:ext>
            </a:extLst>
          </p:cNvPr>
          <p:cNvGraphicFramePr/>
          <p:nvPr/>
        </p:nvGraphicFramePr>
        <p:xfrm>
          <a:off x="1371582" y="2362186"/>
          <a:ext cx="2774950" cy="197929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9" name="Wykres 8">
            <a:extLst>
              <a:ext uri="{FF2B5EF4-FFF2-40B4-BE49-F238E27FC236}">
                <a16:creationId xmlns:a16="http://schemas.microsoft.com/office/drawing/2014/main" id="{AA516D97-ED98-45C8-8877-037E3B6B88FA}"/>
              </a:ext>
            </a:extLst>
          </p:cNvPr>
          <p:cNvGraphicFramePr/>
          <p:nvPr/>
        </p:nvGraphicFramePr>
        <p:xfrm>
          <a:off x="4572000" y="2373934"/>
          <a:ext cx="2877820" cy="1955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8644000" y="4793500"/>
            <a:ext cx="300000" cy="150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000"/>
            </a:pPr>
            <a:r>
              <a:t>14</a:t>
            </a:r>
          </a:p>
        </p:txBody>
      </p:sp>
      <p:pic>
        <p:nvPicPr>
          <p:cNvPr id="11" name="Obraz 10">
            <a:extLst>
              <a:ext uri="{FF2B5EF4-FFF2-40B4-BE49-F238E27FC236}">
                <a16:creationId xmlns:a16="http://schemas.microsoft.com/office/drawing/2014/main" id="{D6136E0A-B4BB-4804-8392-B26C61201F59}"/>
              </a:ext>
            </a:extLst>
          </p:cNvPr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240" y="4819062"/>
            <a:ext cx="800717" cy="2615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094596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0"/>
          <p:cNvSpPr/>
          <p:nvPr/>
        </p:nvSpPr>
        <p:spPr>
          <a:xfrm>
            <a:off x="285750" y="285750"/>
            <a:ext cx="8572500" cy="600075"/>
          </a:xfrm>
          <a:prstGeom prst="rect">
            <a:avLst/>
          </a:prstGeom>
          <a:solidFill>
            <a:srgbClr val="1A5276"/>
          </a:solidFill>
          <a:ln/>
        </p:spPr>
        <p:txBody>
          <a:bodyPr/>
          <a:lstStyle/>
          <a:p>
            <a:endParaRPr lang="pl-PL" dirty="0"/>
          </a:p>
        </p:txBody>
      </p:sp>
      <p:sp>
        <p:nvSpPr>
          <p:cNvPr id="4" name="Text 1">
            <a:extLst>
              <a:ext uri="{FF2B5EF4-FFF2-40B4-BE49-F238E27FC236}">
                <a16:creationId xmlns:a16="http://schemas.microsoft.com/office/drawing/2014/main" id="{BF3D8EAD-C39A-4912-ABF3-18A1BF3449E4}"/>
              </a:ext>
            </a:extLst>
          </p:cNvPr>
          <p:cNvSpPr/>
          <p:nvPr/>
        </p:nvSpPr>
        <p:spPr>
          <a:xfrm>
            <a:off x="500064" y="478062"/>
            <a:ext cx="8305662" cy="215444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spAutoFit/>
          </a:bodyPr>
          <a:lstStyle/>
          <a:p>
            <a:pPr marL="0" indent="0">
              <a:buNone/>
            </a:pPr>
            <a:r>
              <a:rPr lang="pl-PL" sz="1400" b="1" dirty="0">
                <a:solidFill>
                  <a:srgbClr val="FFFFFF"/>
                </a:solidFill>
                <a:latin typeface="Noto Sans" pitchFamily="34" charset="0"/>
                <a:ea typeface="Noto Sans" pitchFamily="34" charset="-122"/>
                <a:cs typeface="Noto Sans" pitchFamily="34" charset="-120"/>
              </a:rPr>
              <a:t>Ograniczenie wpływu zmian podatkowych na finanse JST </a:t>
            </a:r>
            <a:endParaRPr lang="en-US" sz="1400" b="1" dirty="0">
              <a:solidFill>
                <a:srgbClr val="FFFFFF"/>
              </a:solidFill>
              <a:latin typeface="Noto Sans" pitchFamily="34" charset="0"/>
              <a:ea typeface="Noto Sans" pitchFamily="34" charset="-122"/>
              <a:cs typeface="Noto Sans" pitchFamily="34" charset="-120"/>
            </a:endParaRPr>
          </a:p>
        </p:txBody>
      </p:sp>
      <p:graphicFrame>
        <p:nvGraphicFramePr>
          <p:cNvPr id="6" name="Diagram 5">
            <a:extLst>
              <a:ext uri="{FF2B5EF4-FFF2-40B4-BE49-F238E27FC236}">
                <a16:creationId xmlns:a16="http://schemas.microsoft.com/office/drawing/2014/main" id="{705A0116-B2F7-4B42-B9A8-D1EB95CA19F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060217057"/>
              </p:ext>
            </p:extLst>
          </p:nvPr>
        </p:nvGraphicFramePr>
        <p:xfrm>
          <a:off x="356939" y="1075970"/>
          <a:ext cx="8430121" cy="392944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8644000" y="4793500"/>
            <a:ext cx="300000" cy="150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000"/>
            </a:pPr>
            <a:r>
              <a:t>15</a:t>
            </a:r>
          </a:p>
        </p:txBody>
      </p:sp>
      <p:pic>
        <p:nvPicPr>
          <p:cNvPr id="8" name="Obraz 7">
            <a:extLst>
              <a:ext uri="{FF2B5EF4-FFF2-40B4-BE49-F238E27FC236}">
                <a16:creationId xmlns:a16="http://schemas.microsoft.com/office/drawing/2014/main" id="{8E30A2A1-70F6-4CFB-AE58-BA409C18819F}"/>
              </a:ext>
            </a:extLst>
          </p:cNvPr>
          <p:cNvPicPr/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240" y="4819062"/>
            <a:ext cx="800717" cy="2615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1790328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0"/>
          <p:cNvSpPr/>
          <p:nvPr/>
        </p:nvSpPr>
        <p:spPr>
          <a:xfrm>
            <a:off x="285750" y="285750"/>
            <a:ext cx="8572500" cy="600075"/>
          </a:xfrm>
          <a:prstGeom prst="rect">
            <a:avLst/>
          </a:prstGeom>
          <a:solidFill>
            <a:srgbClr val="1A5276"/>
          </a:solidFill>
          <a:ln/>
        </p:spPr>
        <p:txBody>
          <a:bodyPr/>
          <a:lstStyle/>
          <a:p>
            <a:endParaRPr lang="pl-PL" dirty="0"/>
          </a:p>
        </p:txBody>
      </p:sp>
      <p:sp>
        <p:nvSpPr>
          <p:cNvPr id="4" name="Text 1">
            <a:extLst>
              <a:ext uri="{FF2B5EF4-FFF2-40B4-BE49-F238E27FC236}">
                <a16:creationId xmlns:a16="http://schemas.microsoft.com/office/drawing/2014/main" id="{34CEA018-1370-4117-8654-FC3BFEE01862}"/>
              </a:ext>
            </a:extLst>
          </p:cNvPr>
          <p:cNvSpPr/>
          <p:nvPr/>
        </p:nvSpPr>
        <p:spPr>
          <a:xfrm>
            <a:off x="500064" y="478062"/>
            <a:ext cx="8305662" cy="215444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spAutoFit/>
          </a:bodyPr>
          <a:lstStyle/>
          <a:p>
            <a:pPr marL="0" indent="0">
              <a:buNone/>
            </a:pPr>
            <a:r>
              <a:rPr lang="pl-PL" sz="1400" b="1" dirty="0">
                <a:solidFill>
                  <a:srgbClr val="FFFFFF"/>
                </a:solidFill>
                <a:latin typeface="Noto Sans" pitchFamily="34" charset="0"/>
                <a:ea typeface="Noto Sans" pitchFamily="34" charset="-122"/>
                <a:cs typeface="Noto Sans" pitchFamily="34" charset="-120"/>
              </a:rPr>
              <a:t>Zmniejszenie dysproporcji dochodowych w PIT</a:t>
            </a:r>
            <a:endParaRPr lang="en-US" sz="1400" b="1" dirty="0">
              <a:solidFill>
                <a:srgbClr val="FFFFFF"/>
              </a:solidFill>
              <a:latin typeface="Noto Sans" pitchFamily="34" charset="0"/>
              <a:ea typeface="Noto Sans" pitchFamily="34" charset="-122"/>
              <a:cs typeface="Noto Sans" pitchFamily="34" charset="-120"/>
            </a:endParaRPr>
          </a:p>
        </p:txBody>
      </p:sp>
      <p:sp>
        <p:nvSpPr>
          <p:cNvPr id="5" name="pole tekstowe 4">
            <a:extLst>
              <a:ext uri="{FF2B5EF4-FFF2-40B4-BE49-F238E27FC236}">
                <a16:creationId xmlns:a16="http://schemas.microsoft.com/office/drawing/2014/main" id="{7583D681-2D1E-4CB2-8587-C4A984317178}"/>
              </a:ext>
            </a:extLst>
          </p:cNvPr>
          <p:cNvSpPr txBox="1"/>
          <p:nvPr/>
        </p:nvSpPr>
        <p:spPr>
          <a:xfrm>
            <a:off x="285750" y="983772"/>
            <a:ext cx="8572500" cy="4308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l-PL" sz="1100" b="1" dirty="0">
                <a:solidFill>
                  <a:schemeClr val="accent5">
                    <a:lumMod val="50000"/>
                  </a:schemeClr>
                </a:solidFill>
                <a:latin typeface="Lato" panose="020F0502020204030203" pitchFamily="34" charset="-18"/>
                <a:cs typeface="Times New Roman" panose="02020603050405020304" pitchFamily="18" charset="0"/>
              </a:rPr>
              <a:t>Efektem zmian w zakresie dochodów jest nie tylko zasadniczy wzrost wielkości dochodów z tytułu PIT, ale również - wbrew powielanym bezpodstawnie tezom - zmniejszenie dysproporcji w poziomie dochodów z tego podatku pomiędzy JST.</a:t>
            </a:r>
          </a:p>
        </p:txBody>
      </p:sp>
      <p:sp>
        <p:nvSpPr>
          <p:cNvPr id="7" name="pole tekstowe 6">
            <a:extLst>
              <a:ext uri="{FF2B5EF4-FFF2-40B4-BE49-F238E27FC236}">
                <a16:creationId xmlns:a16="http://schemas.microsoft.com/office/drawing/2014/main" id="{765354AB-3BF0-426B-A68B-E3A6DA462CE1}"/>
              </a:ext>
            </a:extLst>
          </p:cNvPr>
          <p:cNvSpPr txBox="1"/>
          <p:nvPr/>
        </p:nvSpPr>
        <p:spPr>
          <a:xfrm>
            <a:off x="233226" y="1914775"/>
            <a:ext cx="8572500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l-PL" sz="1100" b="1" i="1" dirty="0">
                <a:solidFill>
                  <a:schemeClr val="accent5">
                    <a:lumMod val="50000"/>
                  </a:schemeClr>
                </a:solidFill>
                <a:latin typeface="Lato" panose="020F0502020204030203" pitchFamily="34" charset="-18"/>
                <a:cs typeface="Times New Roman" panose="02020603050405020304" pitchFamily="18" charset="0"/>
              </a:rPr>
              <a:t>Zróżnicowanie dochodów JST z tytułu udziału w PIT per capita w roku 2026 wg starej i nowej ustawy.</a:t>
            </a:r>
          </a:p>
        </p:txBody>
      </p:sp>
      <p:graphicFrame>
        <p:nvGraphicFramePr>
          <p:cNvPr id="8" name="Tabela 7">
            <a:extLst>
              <a:ext uri="{FF2B5EF4-FFF2-40B4-BE49-F238E27FC236}">
                <a16:creationId xmlns:a16="http://schemas.microsoft.com/office/drawing/2014/main" id="{56AFBB4B-AC4C-431B-81D2-2276D57A498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52586102"/>
              </p:ext>
            </p:extLst>
          </p:nvPr>
        </p:nvGraphicFramePr>
        <p:xfrm>
          <a:off x="285750" y="2237899"/>
          <a:ext cx="8572501" cy="1355104"/>
        </p:xfrm>
        <a:graphic>
          <a:graphicData uri="http://schemas.openxmlformats.org/drawingml/2006/table">
            <a:tbl>
              <a:tblPr firstRow="1" firstCol="1" bandRow="1">
                <a:tableStyleId>{BC89EF96-8CEA-46FF-86C4-4CE0E7609802}</a:tableStyleId>
              </a:tblPr>
              <a:tblGrid>
                <a:gridCol w="1257965">
                  <a:extLst>
                    <a:ext uri="{9D8B030D-6E8A-4147-A177-3AD203B41FA5}">
                      <a16:colId xmlns:a16="http://schemas.microsoft.com/office/drawing/2014/main" val="2489917876"/>
                    </a:ext>
                  </a:extLst>
                </a:gridCol>
                <a:gridCol w="914317">
                  <a:extLst>
                    <a:ext uri="{9D8B030D-6E8A-4147-A177-3AD203B41FA5}">
                      <a16:colId xmlns:a16="http://schemas.microsoft.com/office/drawing/2014/main" val="2118218398"/>
                    </a:ext>
                  </a:extLst>
                </a:gridCol>
                <a:gridCol w="914317">
                  <a:extLst>
                    <a:ext uri="{9D8B030D-6E8A-4147-A177-3AD203B41FA5}">
                      <a16:colId xmlns:a16="http://schemas.microsoft.com/office/drawing/2014/main" val="1346744780"/>
                    </a:ext>
                  </a:extLst>
                </a:gridCol>
                <a:gridCol w="914317">
                  <a:extLst>
                    <a:ext uri="{9D8B030D-6E8A-4147-A177-3AD203B41FA5}">
                      <a16:colId xmlns:a16="http://schemas.microsoft.com/office/drawing/2014/main" val="981930912"/>
                    </a:ext>
                  </a:extLst>
                </a:gridCol>
                <a:gridCol w="914317">
                  <a:extLst>
                    <a:ext uri="{9D8B030D-6E8A-4147-A177-3AD203B41FA5}">
                      <a16:colId xmlns:a16="http://schemas.microsoft.com/office/drawing/2014/main" val="3198874017"/>
                    </a:ext>
                  </a:extLst>
                </a:gridCol>
                <a:gridCol w="914317">
                  <a:extLst>
                    <a:ext uri="{9D8B030D-6E8A-4147-A177-3AD203B41FA5}">
                      <a16:colId xmlns:a16="http://schemas.microsoft.com/office/drawing/2014/main" val="2886952932"/>
                    </a:ext>
                  </a:extLst>
                </a:gridCol>
                <a:gridCol w="914317">
                  <a:extLst>
                    <a:ext uri="{9D8B030D-6E8A-4147-A177-3AD203B41FA5}">
                      <a16:colId xmlns:a16="http://schemas.microsoft.com/office/drawing/2014/main" val="1854559317"/>
                    </a:ext>
                  </a:extLst>
                </a:gridCol>
                <a:gridCol w="914317">
                  <a:extLst>
                    <a:ext uri="{9D8B030D-6E8A-4147-A177-3AD203B41FA5}">
                      <a16:colId xmlns:a16="http://schemas.microsoft.com/office/drawing/2014/main" val="103591454"/>
                    </a:ext>
                  </a:extLst>
                </a:gridCol>
                <a:gridCol w="914317">
                  <a:extLst>
                    <a:ext uri="{9D8B030D-6E8A-4147-A177-3AD203B41FA5}">
                      <a16:colId xmlns:a16="http://schemas.microsoft.com/office/drawing/2014/main" val="1205193305"/>
                    </a:ext>
                  </a:extLst>
                </a:gridCol>
              </a:tblGrid>
              <a:tr h="208280">
                <a:tc rowSpan="2">
                  <a:txBody>
                    <a:bodyPr/>
                    <a:lstStyle/>
                    <a:p>
                      <a:pPr algn="just">
                        <a:lnSpc>
                          <a:spcPts val="1300"/>
                        </a:lnSpc>
                        <a:spcAft>
                          <a:spcPts val="600"/>
                        </a:spcAft>
                      </a:pPr>
                      <a:r>
                        <a:rPr lang="pl-PL" sz="900">
                          <a:effectLst/>
                        </a:rPr>
                        <a:t>PIT</a:t>
                      </a:r>
                      <a:endParaRPr lang="pl-PL" sz="12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pl-PL" sz="850" dirty="0">
                          <a:effectLst/>
                        </a:rPr>
                        <a:t>Gminy</a:t>
                      </a:r>
                      <a:endParaRPr lang="pl-PL" sz="1200" dirty="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pl-PL" sz="850">
                          <a:effectLst/>
                        </a:rPr>
                        <a:t>MNPP</a:t>
                      </a:r>
                      <a:endParaRPr lang="pl-PL" sz="12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pl-PL" sz="850">
                          <a:effectLst/>
                        </a:rPr>
                        <a:t>Powiaty</a:t>
                      </a:r>
                      <a:endParaRPr lang="pl-PL" sz="12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pl-PL" sz="850">
                          <a:effectLst/>
                        </a:rPr>
                        <a:t>Województwa</a:t>
                      </a:r>
                      <a:endParaRPr lang="pl-PL" sz="12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41676587"/>
                  </a:ext>
                </a:extLst>
              </a:tr>
              <a:tr h="176395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pl-PL" sz="850" b="1" dirty="0">
                          <a:effectLst/>
                        </a:rPr>
                        <a:t>stara ustawa</a:t>
                      </a:r>
                      <a:endParaRPr lang="pl-PL" sz="1200" b="1" dirty="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pl-PL" sz="850" b="1" dirty="0">
                          <a:effectLst/>
                        </a:rPr>
                        <a:t>nowa ustawa</a:t>
                      </a:r>
                      <a:endParaRPr lang="pl-PL" sz="1200" b="1" dirty="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pl-PL" sz="850" b="1" dirty="0">
                          <a:effectLst/>
                        </a:rPr>
                        <a:t>stara ustawa</a:t>
                      </a:r>
                      <a:endParaRPr lang="pl-PL" sz="1200" b="1" dirty="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pl-PL" sz="850" b="1" dirty="0">
                          <a:effectLst/>
                        </a:rPr>
                        <a:t>nowa ustawa</a:t>
                      </a:r>
                      <a:endParaRPr lang="pl-PL" sz="1200" b="1" dirty="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pl-PL" sz="850" b="1" dirty="0">
                          <a:effectLst/>
                        </a:rPr>
                        <a:t>stara ustawa</a:t>
                      </a:r>
                      <a:endParaRPr lang="pl-PL" sz="1200" b="1" dirty="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pl-PL" sz="850" b="1" dirty="0">
                          <a:effectLst/>
                        </a:rPr>
                        <a:t>nowa ustawa</a:t>
                      </a:r>
                      <a:endParaRPr lang="pl-PL" sz="1200" b="1" dirty="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pl-PL" sz="850" b="1" dirty="0">
                          <a:effectLst/>
                        </a:rPr>
                        <a:t>stara ustawa</a:t>
                      </a:r>
                      <a:endParaRPr lang="pl-PL" sz="1200" b="1" dirty="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pl-PL" sz="850" b="1" dirty="0">
                          <a:effectLst/>
                        </a:rPr>
                        <a:t>nowa ustawa</a:t>
                      </a:r>
                      <a:endParaRPr lang="pl-PL" sz="1200" b="1" dirty="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/>
                </a:tc>
                <a:extLst>
                  <a:ext uri="{0D108BD9-81ED-4DB2-BD59-A6C34878D82A}">
                    <a16:rowId xmlns:a16="http://schemas.microsoft.com/office/drawing/2014/main" val="526095386"/>
                  </a:ext>
                </a:extLst>
              </a:tr>
              <a:tr h="246221">
                <a:tc>
                  <a:txBody>
                    <a:bodyPr/>
                    <a:lstStyle/>
                    <a:p>
                      <a:pPr>
                        <a:spcAft>
                          <a:spcPts val="1000"/>
                        </a:spcAft>
                      </a:pPr>
                      <a:r>
                        <a:rPr lang="pl-PL" sz="850" dirty="0">
                          <a:effectLst/>
                        </a:rPr>
                        <a:t> średnia w zł</a:t>
                      </a:r>
                      <a:endParaRPr lang="pl-PL" sz="1200" dirty="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pl-PL" sz="800" dirty="0">
                          <a:effectLst/>
                        </a:rPr>
                        <a:t>1 108,87</a:t>
                      </a:r>
                      <a:endParaRPr lang="pl-PL" sz="1200" dirty="0">
                        <a:effectLst/>
                      </a:endParaRPr>
                    </a:p>
                  </a:txBody>
                  <a:tcPr marL="68580" marR="68580" marT="0" marB="0" anchor="ctr" anchorCtr="1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pl-PL" sz="800" dirty="0">
                          <a:effectLst/>
                        </a:rPr>
                        <a:t> 3 131,29</a:t>
                      </a:r>
                      <a:endParaRPr lang="pl-PL" sz="1200" dirty="0">
                        <a:effectLst/>
                      </a:endParaRPr>
                    </a:p>
                  </a:txBody>
                  <a:tcPr marL="68580" marR="68580" marT="0" marB="0" anchor="ctr" anchorCtr="1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pl-PL" sz="800" dirty="0">
                          <a:effectLst/>
                        </a:rPr>
                        <a:t> 2 479,04 </a:t>
                      </a:r>
                      <a:endParaRPr lang="pl-PL" sz="1200" dirty="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pl-PL" sz="800" dirty="0">
                          <a:effectLst/>
                        </a:rPr>
                        <a:t> 5 264,90</a:t>
                      </a:r>
                      <a:endParaRPr lang="pl-PL" sz="1200" dirty="0">
                        <a:effectLst/>
                      </a:endParaRPr>
                    </a:p>
                  </a:txBody>
                  <a:tcPr marL="68580" marR="68580" marT="0" marB="0" anchor="ctr" anchorCtr="1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pl-PL" sz="800" dirty="0">
                          <a:effectLst/>
                        </a:rPr>
                        <a:t>349,29</a:t>
                      </a:r>
                      <a:endParaRPr lang="pl-PL" sz="1200" dirty="0">
                        <a:effectLst/>
                      </a:endParaRPr>
                    </a:p>
                  </a:txBody>
                  <a:tcPr marL="68580" marR="68580" marT="0" marB="0" anchor="ctr" anchorCtr="1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pl-PL" sz="800" dirty="0">
                          <a:effectLst/>
                        </a:rPr>
                        <a:t>956,25</a:t>
                      </a:r>
                      <a:endParaRPr lang="pl-PL" sz="1200" dirty="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pl-PL" sz="800" dirty="0">
                          <a:effectLst/>
                        </a:rPr>
                        <a:t>66,89</a:t>
                      </a:r>
                      <a:endParaRPr lang="pl-PL" sz="1200" dirty="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pl-PL" sz="800" dirty="0">
                          <a:effectLst/>
                        </a:rPr>
                        <a:t>186,65</a:t>
                      </a:r>
                      <a:endParaRPr lang="pl-PL" sz="1200" dirty="0">
                        <a:effectLst/>
                      </a:endParaRPr>
                    </a:p>
                  </a:txBody>
                  <a:tcPr marL="68580" marR="68580" marT="0" marB="0" anchor="ctr" anchorCtr="1"/>
                </a:tc>
                <a:extLst>
                  <a:ext uri="{0D108BD9-81ED-4DB2-BD59-A6C34878D82A}">
                    <a16:rowId xmlns:a16="http://schemas.microsoft.com/office/drawing/2014/main" val="4135243691"/>
                  </a:ext>
                </a:extLst>
              </a:tr>
              <a:tr h="206049">
                <a:tc>
                  <a:txBody>
                    <a:bodyPr/>
                    <a:lstStyle/>
                    <a:p>
                      <a:pPr>
                        <a:spcAft>
                          <a:spcPts val="1000"/>
                        </a:spcAft>
                      </a:pPr>
                      <a:r>
                        <a:rPr lang="pl-PL" sz="850">
                          <a:effectLst/>
                        </a:rPr>
                        <a:t>minimum w zł</a:t>
                      </a:r>
                      <a:endParaRPr lang="pl-PL" sz="12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pl-PL" sz="800">
                          <a:effectLst/>
                        </a:rPr>
                        <a:t>305,68</a:t>
                      </a:r>
                      <a:endParaRPr lang="pl-PL" sz="12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pl-PL" sz="800">
                          <a:effectLst/>
                        </a:rPr>
                        <a:t>1 409,82</a:t>
                      </a:r>
                      <a:endParaRPr lang="pl-PL" sz="12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pl-PL" sz="800">
                          <a:effectLst/>
                        </a:rPr>
                        <a:t>1 605,01</a:t>
                      </a:r>
                      <a:endParaRPr lang="pl-PL" sz="12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pl-PL" sz="800">
                          <a:effectLst/>
                        </a:rPr>
                        <a:t>4 200,88</a:t>
                      </a:r>
                      <a:endParaRPr lang="pl-PL" sz="12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pl-PL" sz="800">
                          <a:effectLst/>
                        </a:rPr>
                        <a:t>184,85</a:t>
                      </a:r>
                      <a:endParaRPr lang="pl-PL" sz="12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pl-PL" sz="800">
                          <a:effectLst/>
                        </a:rPr>
                        <a:t>635,38</a:t>
                      </a:r>
                      <a:endParaRPr lang="pl-PL" sz="12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pl-PL" sz="800">
                          <a:effectLst/>
                        </a:rPr>
                        <a:t>47,93</a:t>
                      </a:r>
                      <a:endParaRPr lang="pl-PL" sz="12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pl-PL" sz="800">
                          <a:effectLst/>
                        </a:rPr>
                        <a:t>159,91</a:t>
                      </a:r>
                      <a:endParaRPr lang="pl-PL" sz="12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/>
                </a:tc>
                <a:extLst>
                  <a:ext uri="{0D108BD9-81ED-4DB2-BD59-A6C34878D82A}">
                    <a16:rowId xmlns:a16="http://schemas.microsoft.com/office/drawing/2014/main" val="1701881181"/>
                  </a:ext>
                </a:extLst>
              </a:tr>
              <a:tr h="259079">
                <a:tc>
                  <a:txBody>
                    <a:bodyPr/>
                    <a:lstStyle/>
                    <a:p>
                      <a:pPr>
                        <a:spcAft>
                          <a:spcPts val="1000"/>
                        </a:spcAft>
                      </a:pPr>
                      <a:r>
                        <a:rPr lang="pl-PL" sz="850">
                          <a:effectLst/>
                        </a:rPr>
                        <a:t>maksimum w zł</a:t>
                      </a:r>
                      <a:endParaRPr lang="pl-PL" sz="12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pl-PL" sz="800">
                          <a:effectLst/>
                        </a:rPr>
                        <a:t>5 535,06</a:t>
                      </a:r>
                      <a:endParaRPr lang="pl-PL" sz="12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pl-PL" sz="800">
                          <a:effectLst/>
                        </a:rPr>
                        <a:t>6 770,91</a:t>
                      </a:r>
                      <a:endParaRPr lang="pl-PL" sz="12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pl-PL" sz="800">
                          <a:effectLst/>
                        </a:rPr>
                        <a:t>5 662,37</a:t>
                      </a:r>
                      <a:endParaRPr lang="pl-PL" sz="12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pl-PL" sz="800">
                          <a:effectLst/>
                        </a:rPr>
                        <a:t>8 052,22</a:t>
                      </a:r>
                      <a:endParaRPr lang="pl-PL" sz="12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pl-PL" sz="800">
                          <a:effectLst/>
                        </a:rPr>
                        <a:t>986,36</a:t>
                      </a:r>
                      <a:endParaRPr lang="pl-PL" sz="12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pl-PL" sz="800">
                          <a:effectLst/>
                        </a:rPr>
                        <a:t>1 649,89</a:t>
                      </a:r>
                      <a:endParaRPr lang="pl-PL" sz="12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pl-PL" sz="800">
                          <a:effectLst/>
                        </a:rPr>
                        <a:t>117,51</a:t>
                      </a:r>
                      <a:endParaRPr lang="pl-PL" sz="12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pl-PL" sz="800">
                          <a:effectLst/>
                        </a:rPr>
                        <a:t>246,93</a:t>
                      </a:r>
                      <a:endParaRPr lang="pl-PL" sz="12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/>
                </a:tc>
                <a:extLst>
                  <a:ext uri="{0D108BD9-81ED-4DB2-BD59-A6C34878D82A}">
                    <a16:rowId xmlns:a16="http://schemas.microsoft.com/office/drawing/2014/main" val="125372531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1000"/>
                        </a:spcAft>
                      </a:pPr>
                      <a:r>
                        <a:rPr lang="pl-PL" sz="850">
                          <a:effectLst/>
                        </a:rPr>
                        <a:t>współczynnik zmienności w %</a:t>
                      </a:r>
                      <a:endParaRPr lang="pl-PL" sz="12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pl-PL" sz="800">
                          <a:effectLst/>
                        </a:rPr>
                        <a:t>49%</a:t>
                      </a:r>
                      <a:endParaRPr lang="pl-PL" sz="12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pl-PL" sz="800">
                          <a:effectLst/>
                        </a:rPr>
                        <a:t>23%</a:t>
                      </a:r>
                      <a:endParaRPr lang="pl-PL" sz="12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pl-PL" sz="800">
                          <a:effectLst/>
                        </a:rPr>
                        <a:t>26%</a:t>
                      </a:r>
                      <a:endParaRPr lang="pl-PL" sz="12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pl-PL" sz="800">
                          <a:effectLst/>
                        </a:rPr>
                        <a:t>13%</a:t>
                      </a:r>
                      <a:endParaRPr lang="pl-PL" sz="12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pl-PL" sz="800">
                          <a:effectLst/>
                        </a:rPr>
                        <a:t>34%</a:t>
                      </a:r>
                      <a:endParaRPr lang="pl-PL" sz="12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pl-PL" sz="800">
                          <a:effectLst/>
                        </a:rPr>
                        <a:t>17%</a:t>
                      </a:r>
                      <a:endParaRPr lang="pl-PL" sz="12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pl-PL" sz="800">
                          <a:effectLst/>
                        </a:rPr>
                        <a:t>26%</a:t>
                      </a:r>
                      <a:endParaRPr lang="pl-PL" sz="12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pl-PL" sz="800" dirty="0">
                          <a:effectLst/>
                        </a:rPr>
                        <a:t>12%</a:t>
                      </a:r>
                      <a:endParaRPr lang="pl-PL" sz="1200" dirty="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/>
                </a:tc>
                <a:extLst>
                  <a:ext uri="{0D108BD9-81ED-4DB2-BD59-A6C34878D82A}">
                    <a16:rowId xmlns:a16="http://schemas.microsoft.com/office/drawing/2014/main" val="3361157333"/>
                  </a:ext>
                </a:extLst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8644000" y="4793500"/>
            <a:ext cx="300000" cy="150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000"/>
            </a:pPr>
            <a:r>
              <a:t>16</a:t>
            </a:r>
          </a:p>
        </p:txBody>
      </p:sp>
      <p:pic>
        <p:nvPicPr>
          <p:cNvPr id="10" name="Obraz 9">
            <a:extLst>
              <a:ext uri="{FF2B5EF4-FFF2-40B4-BE49-F238E27FC236}">
                <a16:creationId xmlns:a16="http://schemas.microsoft.com/office/drawing/2014/main" id="{18CAAA22-E535-4330-AB82-61984A1C9836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240" y="4819062"/>
            <a:ext cx="800717" cy="2615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735438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0"/>
          <p:cNvSpPr/>
          <p:nvPr/>
        </p:nvSpPr>
        <p:spPr>
          <a:xfrm>
            <a:off x="285750" y="285750"/>
            <a:ext cx="8572500" cy="600075"/>
          </a:xfrm>
          <a:prstGeom prst="rect">
            <a:avLst/>
          </a:prstGeom>
          <a:solidFill>
            <a:srgbClr val="1A5276"/>
          </a:solidFill>
          <a:ln/>
        </p:spPr>
        <p:txBody>
          <a:bodyPr/>
          <a:lstStyle/>
          <a:p>
            <a:endParaRPr lang="pl-PL" dirty="0"/>
          </a:p>
        </p:txBody>
      </p:sp>
      <p:sp>
        <p:nvSpPr>
          <p:cNvPr id="4" name="Text 1">
            <a:extLst>
              <a:ext uri="{FF2B5EF4-FFF2-40B4-BE49-F238E27FC236}">
                <a16:creationId xmlns:a16="http://schemas.microsoft.com/office/drawing/2014/main" id="{34CEA018-1370-4117-8654-FC3BFEE01862}"/>
              </a:ext>
            </a:extLst>
          </p:cNvPr>
          <p:cNvSpPr/>
          <p:nvPr/>
        </p:nvSpPr>
        <p:spPr>
          <a:xfrm>
            <a:off x="500064" y="478062"/>
            <a:ext cx="8305662" cy="215444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spAutoFit/>
          </a:bodyPr>
          <a:lstStyle/>
          <a:p>
            <a:pPr marL="0" indent="0">
              <a:buNone/>
            </a:pPr>
            <a:r>
              <a:rPr lang="pl-PL" sz="1400" b="1" dirty="0">
                <a:solidFill>
                  <a:srgbClr val="FFFFFF"/>
                </a:solidFill>
                <a:latin typeface="Noto Sans" pitchFamily="34" charset="0"/>
                <a:ea typeface="Noto Sans" pitchFamily="34" charset="-122"/>
                <a:cs typeface="Noto Sans" pitchFamily="34" charset="-120"/>
              </a:rPr>
              <a:t>Lepsza alokacja środków publicznych - </a:t>
            </a:r>
            <a:r>
              <a:rPr lang="pl-PL" sz="1100" b="1" dirty="0">
                <a:solidFill>
                  <a:schemeClr val="accent5">
                    <a:lumMod val="20000"/>
                    <a:lumOff val="80000"/>
                  </a:schemeClr>
                </a:solidFill>
                <a:latin typeface="Noto Sans" pitchFamily="34" charset="0"/>
                <a:ea typeface="Noto Sans" pitchFamily="34" charset="-122"/>
                <a:cs typeface="Noto Sans" pitchFamily="34" charset="-120"/>
              </a:rPr>
              <a:t>uwzględnienie specyfiki  miast na prawach powiatu </a:t>
            </a:r>
            <a:endParaRPr lang="en-US" sz="1100" b="1" dirty="0">
              <a:solidFill>
                <a:schemeClr val="accent5">
                  <a:lumMod val="20000"/>
                  <a:lumOff val="80000"/>
                </a:schemeClr>
              </a:solidFill>
              <a:latin typeface="Noto Sans" pitchFamily="34" charset="0"/>
              <a:ea typeface="Noto Sans" pitchFamily="34" charset="-122"/>
              <a:cs typeface="Noto Sans" pitchFamily="34" charset="-120"/>
            </a:endParaRPr>
          </a:p>
        </p:txBody>
      </p:sp>
      <p:graphicFrame>
        <p:nvGraphicFramePr>
          <p:cNvPr id="14" name="Diagram 13">
            <a:extLst>
              <a:ext uri="{FF2B5EF4-FFF2-40B4-BE49-F238E27FC236}">
                <a16:creationId xmlns:a16="http://schemas.microsoft.com/office/drawing/2014/main" id="{F13D585E-265B-47FF-8935-EACC7B17564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759202070"/>
              </p:ext>
            </p:extLst>
          </p:nvPr>
        </p:nvGraphicFramePr>
        <p:xfrm>
          <a:off x="285750" y="1321767"/>
          <a:ext cx="8572500" cy="333807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5" name="TextBox 14"/>
          <p:cNvSpPr txBox="1"/>
          <p:nvPr/>
        </p:nvSpPr>
        <p:spPr>
          <a:xfrm>
            <a:off x="8644000" y="4793500"/>
            <a:ext cx="300000" cy="150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000"/>
            </a:pPr>
            <a:r>
              <a:t>17</a:t>
            </a:r>
          </a:p>
        </p:txBody>
      </p:sp>
      <p:pic>
        <p:nvPicPr>
          <p:cNvPr id="6" name="Obraz 5">
            <a:extLst>
              <a:ext uri="{FF2B5EF4-FFF2-40B4-BE49-F238E27FC236}">
                <a16:creationId xmlns:a16="http://schemas.microsoft.com/office/drawing/2014/main" id="{BE212614-97AD-47FE-83C7-D174B9E280B4}"/>
              </a:ext>
            </a:extLst>
          </p:cNvPr>
          <p:cNvPicPr/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240" y="4819062"/>
            <a:ext cx="800717" cy="2615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292698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0"/>
          <p:cNvSpPr/>
          <p:nvPr/>
        </p:nvSpPr>
        <p:spPr>
          <a:xfrm>
            <a:off x="285750" y="285750"/>
            <a:ext cx="8572500" cy="600075"/>
          </a:xfrm>
          <a:prstGeom prst="rect">
            <a:avLst/>
          </a:prstGeom>
          <a:solidFill>
            <a:srgbClr val="1A5276"/>
          </a:solidFill>
          <a:ln/>
        </p:spPr>
        <p:txBody>
          <a:bodyPr/>
          <a:lstStyle/>
          <a:p>
            <a:endParaRPr lang="pl-PL" dirty="0"/>
          </a:p>
        </p:txBody>
      </p:sp>
      <p:sp>
        <p:nvSpPr>
          <p:cNvPr id="4" name="Text 1">
            <a:extLst>
              <a:ext uri="{FF2B5EF4-FFF2-40B4-BE49-F238E27FC236}">
                <a16:creationId xmlns:a16="http://schemas.microsoft.com/office/drawing/2014/main" id="{34CEA018-1370-4117-8654-FC3BFEE01862}"/>
              </a:ext>
            </a:extLst>
          </p:cNvPr>
          <p:cNvSpPr/>
          <p:nvPr/>
        </p:nvSpPr>
        <p:spPr>
          <a:xfrm>
            <a:off x="500064" y="393424"/>
            <a:ext cx="8305662" cy="384721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spAutoFit/>
          </a:bodyPr>
          <a:lstStyle/>
          <a:p>
            <a:pPr marL="0" indent="0">
              <a:buNone/>
            </a:pPr>
            <a:r>
              <a:rPr lang="pl-PL" sz="1400" b="1" dirty="0">
                <a:solidFill>
                  <a:srgbClr val="FFFFFF"/>
                </a:solidFill>
                <a:latin typeface="Noto Sans" pitchFamily="34" charset="0"/>
                <a:ea typeface="Noto Sans" pitchFamily="34" charset="-122"/>
                <a:cs typeface="Noto Sans" pitchFamily="34" charset="-120"/>
              </a:rPr>
              <a:t>Lepsza alokacja środków publicznych - </a:t>
            </a:r>
            <a:r>
              <a:rPr lang="pl-PL" sz="1100" b="1" dirty="0">
                <a:solidFill>
                  <a:schemeClr val="accent5">
                    <a:lumMod val="20000"/>
                    <a:lumOff val="80000"/>
                  </a:schemeClr>
                </a:solidFill>
                <a:latin typeface="Noto Sans" pitchFamily="34" charset="0"/>
                <a:ea typeface="Noto Sans" pitchFamily="34" charset="-122"/>
                <a:cs typeface="Noto Sans" pitchFamily="34" charset="-120"/>
              </a:rPr>
              <a:t>uwzględnienie uwarunkowań związanych z obszarami chronionymi w JST</a:t>
            </a:r>
            <a:endParaRPr lang="en-US" sz="1100" b="1" dirty="0">
              <a:solidFill>
                <a:schemeClr val="accent5">
                  <a:lumMod val="20000"/>
                  <a:lumOff val="80000"/>
                </a:schemeClr>
              </a:solidFill>
              <a:latin typeface="Noto Sans" pitchFamily="34" charset="0"/>
              <a:ea typeface="Noto Sans" pitchFamily="34" charset="-122"/>
              <a:cs typeface="Noto Sans" pitchFamily="34" charset="-120"/>
            </a:endParaRPr>
          </a:p>
        </p:txBody>
      </p:sp>
      <p:sp>
        <p:nvSpPr>
          <p:cNvPr id="5" name="pole tekstowe 4">
            <a:extLst>
              <a:ext uri="{FF2B5EF4-FFF2-40B4-BE49-F238E27FC236}">
                <a16:creationId xmlns:a16="http://schemas.microsoft.com/office/drawing/2014/main" id="{17091A79-BBC0-450D-A372-780BA078C1E3}"/>
              </a:ext>
            </a:extLst>
          </p:cNvPr>
          <p:cNvSpPr txBox="1"/>
          <p:nvPr/>
        </p:nvSpPr>
        <p:spPr>
          <a:xfrm>
            <a:off x="233226" y="979448"/>
            <a:ext cx="8572500" cy="4308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l-PL" sz="1100" b="1" dirty="0">
                <a:solidFill>
                  <a:schemeClr val="accent5">
                    <a:lumMod val="50000"/>
                  </a:schemeClr>
                </a:solidFill>
                <a:latin typeface="Lato" panose="020F0502020204030203" pitchFamily="34" charset="-18"/>
                <a:cs typeface="Times New Roman" panose="02020603050405020304" pitchFamily="18" charset="0"/>
              </a:rPr>
              <a:t>Nowym elementem systemu dochodów jednostek samorządu terytorialnego, wprowadzonym ustawą z dnia 1 października 2024 r., było uwzględnienie w mechanizmach finansowania JST kwestii obszarów chronionych i związanych z nimi ograniczeniami. </a:t>
            </a:r>
          </a:p>
        </p:txBody>
      </p:sp>
      <p:sp>
        <p:nvSpPr>
          <p:cNvPr id="7" name="pole tekstowe 6">
            <a:extLst>
              <a:ext uri="{FF2B5EF4-FFF2-40B4-BE49-F238E27FC236}">
                <a16:creationId xmlns:a16="http://schemas.microsoft.com/office/drawing/2014/main" id="{D3C88CAF-E4DD-4DC3-B383-77B6C0A0C913}"/>
              </a:ext>
            </a:extLst>
          </p:cNvPr>
          <p:cNvSpPr txBox="1"/>
          <p:nvPr/>
        </p:nvSpPr>
        <p:spPr>
          <a:xfrm>
            <a:off x="285750" y="1669010"/>
            <a:ext cx="8572500" cy="27475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</a:pPr>
            <a:r>
              <a:rPr lang="pl-PL" sz="1100" b="1" i="1" dirty="0">
                <a:solidFill>
                  <a:schemeClr val="accent5">
                    <a:lumMod val="50000"/>
                  </a:schemeClr>
                </a:solidFill>
                <a:latin typeface="Lato" panose="020F0502020204030203" pitchFamily="34" charset="-18"/>
                <a:cs typeface="Times New Roman" panose="02020603050405020304" pitchFamily="18" charset="0"/>
              </a:rPr>
              <a:t>Potrzeby ekologiczne JST w latach 2025-2026, naliczone wg. przepisów nowej ustawy</a:t>
            </a:r>
          </a:p>
        </p:txBody>
      </p:sp>
      <p:graphicFrame>
        <p:nvGraphicFramePr>
          <p:cNvPr id="9" name="Tabela 8">
            <a:extLst>
              <a:ext uri="{FF2B5EF4-FFF2-40B4-BE49-F238E27FC236}">
                <a16:creationId xmlns:a16="http://schemas.microsoft.com/office/drawing/2014/main" id="{CB127F23-55C3-49E7-8530-C8347082B5F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22481010"/>
              </p:ext>
            </p:extLst>
          </p:nvPr>
        </p:nvGraphicFramePr>
        <p:xfrm>
          <a:off x="285750" y="2002949"/>
          <a:ext cx="8519977" cy="1889760"/>
        </p:xfrm>
        <a:graphic>
          <a:graphicData uri="http://schemas.openxmlformats.org/drawingml/2006/table">
            <a:tbl>
              <a:tblPr firstRow="1" firstCol="1" bandRow="1">
                <a:tableStyleId>{BC89EF96-8CEA-46FF-86C4-4CE0E7609802}</a:tableStyleId>
              </a:tblPr>
              <a:tblGrid>
                <a:gridCol w="1539399">
                  <a:extLst>
                    <a:ext uri="{9D8B030D-6E8A-4147-A177-3AD203B41FA5}">
                      <a16:colId xmlns:a16="http://schemas.microsoft.com/office/drawing/2014/main" val="1445887734"/>
                    </a:ext>
                  </a:extLst>
                </a:gridCol>
                <a:gridCol w="906266">
                  <a:extLst>
                    <a:ext uri="{9D8B030D-6E8A-4147-A177-3AD203B41FA5}">
                      <a16:colId xmlns:a16="http://schemas.microsoft.com/office/drawing/2014/main" val="593855037"/>
                    </a:ext>
                  </a:extLst>
                </a:gridCol>
                <a:gridCol w="906266">
                  <a:extLst>
                    <a:ext uri="{9D8B030D-6E8A-4147-A177-3AD203B41FA5}">
                      <a16:colId xmlns:a16="http://schemas.microsoft.com/office/drawing/2014/main" val="1668680799"/>
                    </a:ext>
                  </a:extLst>
                </a:gridCol>
                <a:gridCol w="906266">
                  <a:extLst>
                    <a:ext uri="{9D8B030D-6E8A-4147-A177-3AD203B41FA5}">
                      <a16:colId xmlns:a16="http://schemas.microsoft.com/office/drawing/2014/main" val="171776914"/>
                    </a:ext>
                  </a:extLst>
                </a:gridCol>
                <a:gridCol w="960893">
                  <a:extLst>
                    <a:ext uri="{9D8B030D-6E8A-4147-A177-3AD203B41FA5}">
                      <a16:colId xmlns:a16="http://schemas.microsoft.com/office/drawing/2014/main" val="3997515235"/>
                    </a:ext>
                  </a:extLst>
                </a:gridCol>
                <a:gridCol w="960893">
                  <a:extLst>
                    <a:ext uri="{9D8B030D-6E8A-4147-A177-3AD203B41FA5}">
                      <a16:colId xmlns:a16="http://schemas.microsoft.com/office/drawing/2014/main" val="3259468320"/>
                    </a:ext>
                  </a:extLst>
                </a:gridCol>
                <a:gridCol w="907162">
                  <a:extLst>
                    <a:ext uri="{9D8B030D-6E8A-4147-A177-3AD203B41FA5}">
                      <a16:colId xmlns:a16="http://schemas.microsoft.com/office/drawing/2014/main" val="608542187"/>
                    </a:ext>
                  </a:extLst>
                </a:gridCol>
                <a:gridCol w="906266">
                  <a:extLst>
                    <a:ext uri="{9D8B030D-6E8A-4147-A177-3AD203B41FA5}">
                      <a16:colId xmlns:a16="http://schemas.microsoft.com/office/drawing/2014/main" val="1062002470"/>
                    </a:ext>
                  </a:extLst>
                </a:gridCol>
                <a:gridCol w="526566">
                  <a:extLst>
                    <a:ext uri="{9D8B030D-6E8A-4147-A177-3AD203B41FA5}">
                      <a16:colId xmlns:a16="http://schemas.microsoft.com/office/drawing/2014/main" val="1389262146"/>
                    </a:ext>
                  </a:extLst>
                </a:gridCol>
              </a:tblGrid>
              <a:tr h="182880">
                <a:tc rowSpan="3"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pl-PL" sz="850" dirty="0">
                          <a:effectLst/>
                        </a:rPr>
                        <a:t>Wyszczególnienie</a:t>
                      </a:r>
                      <a:endParaRPr lang="pl-PL" sz="1200" dirty="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 anchorCtr="1"/>
                </a:tc>
                <a:tc gridSpan="4"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pl-PL" sz="850">
                          <a:effectLst/>
                        </a:rPr>
                        <a:t>2025</a:t>
                      </a:r>
                      <a:endParaRPr lang="pl-PL" sz="12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 anchorCtr="1"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pl-PL" sz="850">
                          <a:effectLst/>
                        </a:rPr>
                        <a:t>2026</a:t>
                      </a:r>
                      <a:endParaRPr lang="pl-PL" sz="12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 anchorCtr="1"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96775682"/>
                  </a:ext>
                </a:extLst>
              </a:tr>
              <a:tr h="152400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pl-PL" sz="850">
                          <a:effectLst/>
                        </a:rPr>
                        <a:t>stara ustawa</a:t>
                      </a:r>
                      <a:endParaRPr lang="pl-PL" sz="12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 anchorCtr="1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pl-PL" sz="850">
                          <a:effectLst/>
                        </a:rPr>
                        <a:t>nowa ustawa</a:t>
                      </a:r>
                      <a:endParaRPr lang="pl-PL" sz="12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 anchorCtr="1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pl-PL" sz="850">
                          <a:effectLst/>
                        </a:rPr>
                        <a:t>różnica</a:t>
                      </a:r>
                      <a:endParaRPr lang="pl-PL" sz="12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 anchorCtr="1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pl-PL" sz="850">
                          <a:effectLst/>
                        </a:rPr>
                        <a:t>3:2</a:t>
                      </a:r>
                      <a:endParaRPr lang="pl-PL" sz="12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 anchorCtr="1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pl-PL" sz="850">
                          <a:effectLst/>
                        </a:rPr>
                        <a:t>stara ustawa</a:t>
                      </a:r>
                      <a:endParaRPr lang="pl-PL" sz="12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 anchorCtr="1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pl-PL" sz="850">
                          <a:effectLst/>
                        </a:rPr>
                        <a:t>nowa ustawa</a:t>
                      </a:r>
                      <a:endParaRPr lang="pl-PL" sz="12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 anchorCtr="1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pl-PL" sz="850">
                          <a:effectLst/>
                        </a:rPr>
                        <a:t>różnica</a:t>
                      </a:r>
                      <a:endParaRPr lang="pl-PL" sz="12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 anchorCtr="1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pl-PL" sz="850">
                          <a:effectLst/>
                        </a:rPr>
                        <a:t>7:6</a:t>
                      </a:r>
                      <a:endParaRPr lang="pl-PL" sz="12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 anchorCtr="1"/>
                </a:tc>
                <a:extLst>
                  <a:ext uri="{0D108BD9-81ED-4DB2-BD59-A6C34878D82A}">
                    <a16:rowId xmlns:a16="http://schemas.microsoft.com/office/drawing/2014/main" val="3651852489"/>
                  </a:ext>
                </a:extLst>
              </a:tr>
              <a:tr h="182880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pl-PL" sz="850">
                          <a:effectLst/>
                        </a:rPr>
                        <a:t>                         mld zł                                     %</a:t>
                      </a:r>
                      <a:endParaRPr lang="pl-PL" sz="12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 anchorCtr="1"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pl-PL" sz="850">
                          <a:effectLst/>
                        </a:rPr>
                        <a:t>                        mld zł                                      %</a:t>
                      </a:r>
                      <a:endParaRPr lang="pl-PL" sz="12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 anchorCtr="1"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4471499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pl-PL" sz="700" b="1" dirty="0">
                          <a:effectLst/>
                        </a:rPr>
                        <a:t>1</a:t>
                      </a:r>
                      <a:endParaRPr lang="pl-PL" sz="1400" b="1" dirty="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 anchorCtr="1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pl-PL" sz="700" b="1">
                          <a:effectLst/>
                        </a:rPr>
                        <a:t>2</a:t>
                      </a:r>
                      <a:endParaRPr lang="pl-PL" sz="1400" b="1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 anchorCtr="1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pl-PL" sz="700" b="1">
                          <a:effectLst/>
                        </a:rPr>
                        <a:t>3</a:t>
                      </a:r>
                      <a:endParaRPr lang="pl-PL" sz="1400" b="1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 anchorCtr="1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pl-PL" sz="700" b="1">
                          <a:effectLst/>
                        </a:rPr>
                        <a:t>4</a:t>
                      </a:r>
                      <a:endParaRPr lang="pl-PL" sz="1400" b="1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 anchorCtr="1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pl-PL" sz="700" b="1">
                          <a:effectLst/>
                        </a:rPr>
                        <a:t>5</a:t>
                      </a:r>
                      <a:endParaRPr lang="pl-PL" sz="1400" b="1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 anchorCtr="1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pl-PL" sz="700" b="1">
                          <a:effectLst/>
                        </a:rPr>
                        <a:t>6</a:t>
                      </a:r>
                      <a:endParaRPr lang="pl-PL" sz="1400" b="1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 anchorCtr="1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pl-PL" sz="700" b="1">
                          <a:effectLst/>
                        </a:rPr>
                        <a:t>7</a:t>
                      </a:r>
                      <a:endParaRPr lang="pl-PL" sz="1400" b="1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 anchorCtr="1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pl-PL" sz="700" b="1" dirty="0">
                          <a:effectLst/>
                        </a:rPr>
                        <a:t>8</a:t>
                      </a:r>
                      <a:endParaRPr lang="pl-PL" sz="1400" b="1" dirty="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 anchorCtr="1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pl-PL" sz="700" b="1" dirty="0">
                          <a:effectLst/>
                        </a:rPr>
                        <a:t>9</a:t>
                      </a:r>
                      <a:endParaRPr lang="pl-PL" sz="1400" b="1" dirty="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 anchorCtr="1"/>
                </a:tc>
                <a:extLst>
                  <a:ext uri="{0D108BD9-81ED-4DB2-BD59-A6C34878D82A}">
                    <a16:rowId xmlns:a16="http://schemas.microsoft.com/office/drawing/2014/main" val="2543886945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>
                        <a:spcAft>
                          <a:spcPts val="1000"/>
                        </a:spcAft>
                      </a:pPr>
                      <a:r>
                        <a:rPr lang="pl-PL" sz="850" dirty="0">
                          <a:effectLst/>
                        </a:rPr>
                        <a:t>Gminy</a:t>
                      </a:r>
                      <a:endParaRPr lang="pl-PL" sz="1200" dirty="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 anchorCtr="1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pl-PL" sz="850" dirty="0">
                          <a:effectLst/>
                        </a:rPr>
                        <a:t>0,00</a:t>
                      </a:r>
                      <a:endParaRPr lang="pl-PL" sz="1200" dirty="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 anchorCtr="1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pl-PL" sz="850" dirty="0">
                          <a:effectLst/>
                        </a:rPr>
                        <a:t>1,09</a:t>
                      </a:r>
                      <a:endParaRPr lang="pl-PL" sz="1200" dirty="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 anchorCtr="1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pl-PL" sz="850" dirty="0">
                          <a:effectLst/>
                        </a:rPr>
                        <a:t>1,09</a:t>
                      </a:r>
                      <a:endParaRPr lang="pl-PL" sz="1200" dirty="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 anchorCtr="1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pl-PL" sz="850" dirty="0">
                          <a:effectLst/>
                        </a:rPr>
                        <a:t>X</a:t>
                      </a:r>
                      <a:endParaRPr lang="pl-PL" sz="1200" dirty="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 anchorCtr="1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pl-PL" sz="850" dirty="0">
                          <a:effectLst/>
                        </a:rPr>
                        <a:t>0,00</a:t>
                      </a:r>
                      <a:endParaRPr lang="pl-PL" sz="1200" dirty="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 anchorCtr="1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pl-PL" sz="850" dirty="0">
                          <a:effectLst/>
                        </a:rPr>
                        <a:t>1,14</a:t>
                      </a:r>
                      <a:endParaRPr lang="pl-PL" sz="1200" dirty="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 anchorCtr="1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pl-PL" sz="850" dirty="0">
                          <a:effectLst/>
                        </a:rPr>
                        <a:t>1,14</a:t>
                      </a:r>
                      <a:endParaRPr lang="pl-PL" sz="1200" dirty="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 anchorCtr="1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pl-PL" sz="850">
                          <a:effectLst/>
                        </a:rPr>
                        <a:t>X</a:t>
                      </a:r>
                      <a:endParaRPr lang="pl-PL" sz="12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 anchorCtr="1"/>
                </a:tc>
                <a:extLst>
                  <a:ext uri="{0D108BD9-81ED-4DB2-BD59-A6C34878D82A}">
                    <a16:rowId xmlns:a16="http://schemas.microsoft.com/office/drawing/2014/main" val="2283166575"/>
                  </a:ext>
                </a:extLst>
              </a:tr>
              <a:tr h="327660">
                <a:tc>
                  <a:txBody>
                    <a:bodyPr/>
                    <a:lstStyle/>
                    <a:p>
                      <a:pPr>
                        <a:spcAft>
                          <a:spcPts val="1000"/>
                        </a:spcAft>
                      </a:pPr>
                      <a:r>
                        <a:rPr lang="pl-PL" sz="850">
                          <a:effectLst/>
                        </a:rPr>
                        <a:t>Miasta na prawach powiatu</a:t>
                      </a:r>
                      <a:endParaRPr lang="pl-PL" sz="12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 anchorCtr="1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pl-PL" sz="850">
                          <a:effectLst/>
                        </a:rPr>
                        <a:t>0,00</a:t>
                      </a:r>
                      <a:endParaRPr lang="pl-PL" sz="12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 anchorCtr="1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pl-PL" sz="850">
                          <a:effectLst/>
                        </a:rPr>
                        <a:t>0,01</a:t>
                      </a:r>
                      <a:endParaRPr lang="pl-PL" sz="12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 anchorCtr="1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pl-PL" sz="850">
                          <a:effectLst/>
                        </a:rPr>
                        <a:t>0,01</a:t>
                      </a:r>
                      <a:endParaRPr lang="pl-PL" sz="12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 anchorCtr="1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pl-PL" sz="850">
                          <a:effectLst/>
                        </a:rPr>
                        <a:t>X</a:t>
                      </a:r>
                      <a:endParaRPr lang="pl-PL" sz="12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 anchorCtr="1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pl-PL" sz="850">
                          <a:effectLst/>
                        </a:rPr>
                        <a:t>0,00</a:t>
                      </a:r>
                      <a:endParaRPr lang="pl-PL" sz="12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 anchorCtr="1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pl-PL" sz="850">
                          <a:effectLst/>
                        </a:rPr>
                        <a:t>0,01</a:t>
                      </a:r>
                      <a:endParaRPr lang="pl-PL" sz="12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 anchorCtr="1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pl-PL" sz="850">
                          <a:effectLst/>
                        </a:rPr>
                        <a:t>0,01</a:t>
                      </a:r>
                      <a:endParaRPr lang="pl-PL" sz="12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 anchorCtr="1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pl-PL" sz="850">
                          <a:effectLst/>
                        </a:rPr>
                        <a:t>X</a:t>
                      </a:r>
                      <a:endParaRPr lang="pl-PL" sz="12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 anchorCtr="1"/>
                </a:tc>
                <a:extLst>
                  <a:ext uri="{0D108BD9-81ED-4DB2-BD59-A6C34878D82A}">
                    <a16:rowId xmlns:a16="http://schemas.microsoft.com/office/drawing/2014/main" val="2400872952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>
                        <a:spcAft>
                          <a:spcPts val="1000"/>
                        </a:spcAft>
                      </a:pPr>
                      <a:r>
                        <a:rPr lang="pl-PL" sz="850">
                          <a:effectLst/>
                        </a:rPr>
                        <a:t>Powiaty</a:t>
                      </a:r>
                      <a:endParaRPr lang="pl-PL" sz="12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 anchorCtr="1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pl-PL" sz="850">
                          <a:effectLst/>
                        </a:rPr>
                        <a:t>0,00</a:t>
                      </a:r>
                      <a:endParaRPr lang="pl-PL" sz="12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 anchorCtr="1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pl-PL" sz="850">
                          <a:effectLst/>
                        </a:rPr>
                        <a:t>0,25</a:t>
                      </a:r>
                      <a:endParaRPr lang="pl-PL" sz="12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 anchorCtr="1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pl-PL" sz="850">
                          <a:effectLst/>
                        </a:rPr>
                        <a:t>0,25</a:t>
                      </a:r>
                      <a:endParaRPr lang="pl-PL" sz="12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 anchorCtr="1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pl-PL" sz="850">
                          <a:effectLst/>
                        </a:rPr>
                        <a:t>X</a:t>
                      </a:r>
                      <a:endParaRPr lang="pl-PL" sz="12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 anchorCtr="1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pl-PL" sz="850">
                          <a:effectLst/>
                        </a:rPr>
                        <a:t>0,00</a:t>
                      </a:r>
                      <a:endParaRPr lang="pl-PL" sz="12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 anchorCtr="1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pl-PL" sz="850">
                          <a:effectLst/>
                        </a:rPr>
                        <a:t>0,26</a:t>
                      </a:r>
                      <a:endParaRPr lang="pl-PL" sz="12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 anchorCtr="1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pl-PL" sz="850">
                          <a:effectLst/>
                        </a:rPr>
                        <a:t>0,26</a:t>
                      </a:r>
                      <a:endParaRPr lang="pl-PL" sz="12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 anchorCtr="1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pl-PL" sz="850">
                          <a:effectLst/>
                        </a:rPr>
                        <a:t>X</a:t>
                      </a:r>
                      <a:endParaRPr lang="pl-PL" sz="12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 anchorCtr="1"/>
                </a:tc>
                <a:extLst>
                  <a:ext uri="{0D108BD9-81ED-4DB2-BD59-A6C34878D82A}">
                    <a16:rowId xmlns:a16="http://schemas.microsoft.com/office/drawing/2014/main" val="338651041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>
                        <a:spcAft>
                          <a:spcPts val="1000"/>
                        </a:spcAft>
                      </a:pPr>
                      <a:r>
                        <a:rPr lang="pl-PL" sz="850">
                          <a:effectLst/>
                        </a:rPr>
                        <a:t>Województwa</a:t>
                      </a:r>
                      <a:endParaRPr lang="pl-PL" sz="12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 anchorCtr="1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pl-PL" sz="850">
                          <a:effectLst/>
                        </a:rPr>
                        <a:t>0,00</a:t>
                      </a:r>
                      <a:endParaRPr lang="pl-PL" sz="12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 anchorCtr="1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pl-PL" sz="850">
                          <a:effectLst/>
                        </a:rPr>
                        <a:t>0,12</a:t>
                      </a:r>
                      <a:endParaRPr lang="pl-PL" sz="12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 anchorCtr="1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pl-PL" sz="850">
                          <a:effectLst/>
                        </a:rPr>
                        <a:t>0,12</a:t>
                      </a:r>
                      <a:endParaRPr lang="pl-PL" sz="12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 anchorCtr="1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pl-PL" sz="850">
                          <a:effectLst/>
                        </a:rPr>
                        <a:t>X</a:t>
                      </a:r>
                      <a:endParaRPr lang="pl-PL" sz="12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 anchorCtr="1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pl-PL" sz="850">
                          <a:effectLst/>
                        </a:rPr>
                        <a:t>0,00</a:t>
                      </a:r>
                      <a:endParaRPr lang="pl-PL" sz="12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 anchorCtr="1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pl-PL" sz="850">
                          <a:effectLst/>
                        </a:rPr>
                        <a:t>0,13</a:t>
                      </a:r>
                      <a:endParaRPr lang="pl-PL" sz="12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 anchorCtr="1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pl-PL" sz="850">
                          <a:effectLst/>
                        </a:rPr>
                        <a:t>0,13</a:t>
                      </a:r>
                      <a:endParaRPr lang="pl-PL" sz="12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 anchorCtr="1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pl-PL" sz="850">
                          <a:effectLst/>
                        </a:rPr>
                        <a:t>X</a:t>
                      </a:r>
                      <a:endParaRPr lang="pl-PL" sz="12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 anchorCtr="1"/>
                </a:tc>
                <a:extLst>
                  <a:ext uri="{0D108BD9-81ED-4DB2-BD59-A6C34878D82A}">
                    <a16:rowId xmlns:a16="http://schemas.microsoft.com/office/drawing/2014/main" val="1235640961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>
                        <a:spcAft>
                          <a:spcPts val="1000"/>
                        </a:spcAft>
                      </a:pPr>
                      <a:r>
                        <a:rPr lang="pl-PL" sz="850">
                          <a:effectLst/>
                        </a:rPr>
                        <a:t>Ogółem </a:t>
                      </a:r>
                      <a:endParaRPr lang="pl-PL" sz="12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 anchorCtr="1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pl-PL" sz="850">
                          <a:effectLst/>
                        </a:rPr>
                        <a:t>0,00</a:t>
                      </a:r>
                      <a:endParaRPr lang="pl-PL" sz="12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 anchorCtr="1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pl-PL" sz="850">
                          <a:effectLst/>
                        </a:rPr>
                        <a:t>1,47</a:t>
                      </a:r>
                      <a:endParaRPr lang="pl-PL" sz="12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 anchorCtr="1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pl-PL" sz="850">
                          <a:effectLst/>
                        </a:rPr>
                        <a:t>1,47</a:t>
                      </a:r>
                      <a:endParaRPr lang="pl-PL" sz="12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 anchorCtr="1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pl-PL" sz="850">
                          <a:effectLst/>
                        </a:rPr>
                        <a:t>X</a:t>
                      </a:r>
                      <a:endParaRPr lang="pl-PL" sz="12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 anchorCtr="1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pl-PL" sz="850">
                          <a:effectLst/>
                        </a:rPr>
                        <a:t>0,00</a:t>
                      </a:r>
                      <a:endParaRPr lang="pl-PL" sz="12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 anchorCtr="1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pl-PL" sz="850">
                          <a:effectLst/>
                        </a:rPr>
                        <a:t>1,54</a:t>
                      </a:r>
                      <a:endParaRPr lang="pl-PL" sz="12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 anchorCtr="1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pl-PL" sz="850">
                          <a:effectLst/>
                        </a:rPr>
                        <a:t>1,54</a:t>
                      </a:r>
                      <a:endParaRPr lang="pl-PL" sz="12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 anchorCtr="1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pl-PL" sz="850" dirty="0">
                          <a:effectLst/>
                        </a:rPr>
                        <a:t>X</a:t>
                      </a:r>
                      <a:endParaRPr lang="pl-PL" sz="1200" dirty="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 anchorCtr="1"/>
                </a:tc>
                <a:extLst>
                  <a:ext uri="{0D108BD9-81ED-4DB2-BD59-A6C34878D82A}">
                    <a16:rowId xmlns:a16="http://schemas.microsoft.com/office/drawing/2014/main" val="818759983"/>
                  </a:ext>
                </a:extLst>
              </a:tr>
            </a:tbl>
          </a:graphicData>
        </a:graphic>
      </p:graphicFrame>
      <p:sp>
        <p:nvSpPr>
          <p:cNvPr id="11" name="pole tekstowe 10">
            <a:extLst>
              <a:ext uri="{FF2B5EF4-FFF2-40B4-BE49-F238E27FC236}">
                <a16:creationId xmlns:a16="http://schemas.microsoft.com/office/drawing/2014/main" id="{5A68AB64-D0CC-4447-9956-C4464754220E}"/>
              </a:ext>
            </a:extLst>
          </p:cNvPr>
          <p:cNvSpPr txBox="1"/>
          <p:nvPr/>
        </p:nvSpPr>
        <p:spPr>
          <a:xfrm>
            <a:off x="285751" y="4006191"/>
            <a:ext cx="8519976" cy="6001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l-PL" sz="1100" b="1" dirty="0">
                <a:solidFill>
                  <a:schemeClr val="accent5">
                    <a:lumMod val="50000"/>
                  </a:schemeClr>
                </a:solidFill>
                <a:latin typeface="Lato" panose="020F0502020204030203" pitchFamily="34" charset="-18"/>
                <a:cs typeface="Times New Roman" panose="02020603050405020304" pitchFamily="18" charset="0"/>
              </a:rPr>
              <a:t>Rozwiązanie to zostało zaprojektowane jako instrument wspierający realizację polityki ochrony środowiska oraz promujący bardziej zrównoważony model rozwoju lokalnego i regionalnego. Wprowadzenie potrzeb ekologicznych stworzyło zachęty dla JST do wspierania ochrony środowiska i tworzenia nowych obszarów chronionych. 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644000" y="4793500"/>
            <a:ext cx="300000" cy="150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000"/>
            </a:pPr>
            <a:r>
              <a:t>18</a:t>
            </a:r>
          </a:p>
        </p:txBody>
      </p:sp>
      <p:pic>
        <p:nvPicPr>
          <p:cNvPr id="10" name="Obraz 9">
            <a:extLst>
              <a:ext uri="{FF2B5EF4-FFF2-40B4-BE49-F238E27FC236}">
                <a16:creationId xmlns:a16="http://schemas.microsoft.com/office/drawing/2014/main" id="{0093A306-308F-476C-97B4-F264953DF316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240" y="4819062"/>
            <a:ext cx="800717" cy="2615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065463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0"/>
          <p:cNvSpPr/>
          <p:nvPr/>
        </p:nvSpPr>
        <p:spPr>
          <a:xfrm>
            <a:off x="285750" y="285750"/>
            <a:ext cx="8572500" cy="600075"/>
          </a:xfrm>
          <a:prstGeom prst="rect">
            <a:avLst/>
          </a:prstGeom>
          <a:solidFill>
            <a:srgbClr val="1A5276"/>
          </a:solidFill>
          <a:ln/>
        </p:spPr>
        <p:txBody>
          <a:bodyPr/>
          <a:lstStyle/>
          <a:p>
            <a:endParaRPr lang="pl-PL" dirty="0"/>
          </a:p>
        </p:txBody>
      </p:sp>
      <p:sp>
        <p:nvSpPr>
          <p:cNvPr id="4" name="Text 1">
            <a:extLst>
              <a:ext uri="{FF2B5EF4-FFF2-40B4-BE49-F238E27FC236}">
                <a16:creationId xmlns:a16="http://schemas.microsoft.com/office/drawing/2014/main" id="{34CEA018-1370-4117-8654-FC3BFEE01862}"/>
              </a:ext>
            </a:extLst>
          </p:cNvPr>
          <p:cNvSpPr/>
          <p:nvPr/>
        </p:nvSpPr>
        <p:spPr>
          <a:xfrm>
            <a:off x="500064" y="478062"/>
            <a:ext cx="8305662" cy="215444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spAutoFit/>
          </a:bodyPr>
          <a:lstStyle/>
          <a:p>
            <a:pPr marL="0" indent="0">
              <a:buNone/>
            </a:pPr>
            <a:r>
              <a:rPr lang="pl-PL" sz="1400" b="1" dirty="0">
                <a:solidFill>
                  <a:srgbClr val="FFFFFF"/>
                </a:solidFill>
                <a:latin typeface="Noto Sans" pitchFamily="34" charset="0"/>
                <a:ea typeface="Noto Sans" pitchFamily="34" charset="-122"/>
                <a:cs typeface="Noto Sans" pitchFamily="34" charset="-120"/>
              </a:rPr>
              <a:t>Lepsza alokacja środków publicznych - </a:t>
            </a:r>
            <a:r>
              <a:rPr lang="pl-PL" sz="1100" b="1" dirty="0">
                <a:solidFill>
                  <a:schemeClr val="accent5">
                    <a:lumMod val="20000"/>
                    <a:lumOff val="80000"/>
                  </a:schemeClr>
                </a:solidFill>
                <a:latin typeface="Noto Sans" pitchFamily="34" charset="0"/>
                <a:ea typeface="Noto Sans" pitchFamily="34" charset="-122"/>
                <a:cs typeface="Noto Sans" pitchFamily="34" charset="-120"/>
              </a:rPr>
              <a:t>Wzmocnienie finansowania zadań przedszkolnych </a:t>
            </a:r>
            <a:endParaRPr lang="en-US" sz="1100" b="1" dirty="0">
              <a:solidFill>
                <a:schemeClr val="accent5">
                  <a:lumMod val="20000"/>
                  <a:lumOff val="80000"/>
                </a:schemeClr>
              </a:solidFill>
              <a:latin typeface="Noto Sans" pitchFamily="34" charset="0"/>
              <a:ea typeface="Noto Sans" pitchFamily="34" charset="-122"/>
              <a:cs typeface="Noto Sans" pitchFamily="34" charset="-120"/>
            </a:endParaRPr>
          </a:p>
        </p:txBody>
      </p:sp>
      <p:graphicFrame>
        <p:nvGraphicFramePr>
          <p:cNvPr id="9" name="Diagram 8">
            <a:extLst>
              <a:ext uri="{FF2B5EF4-FFF2-40B4-BE49-F238E27FC236}">
                <a16:creationId xmlns:a16="http://schemas.microsoft.com/office/drawing/2014/main" id="{E18891C3-E72B-4EE6-9571-5A3724039DF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290954121"/>
              </p:ext>
            </p:extLst>
          </p:nvPr>
        </p:nvGraphicFramePr>
        <p:xfrm>
          <a:off x="338275" y="993756"/>
          <a:ext cx="8519975" cy="201900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1" name="pole tekstowe 10">
            <a:extLst>
              <a:ext uri="{FF2B5EF4-FFF2-40B4-BE49-F238E27FC236}">
                <a16:creationId xmlns:a16="http://schemas.microsoft.com/office/drawing/2014/main" id="{7AD2186A-A70C-4978-A9BF-14684A5295ED}"/>
              </a:ext>
            </a:extLst>
          </p:cNvPr>
          <p:cNvSpPr txBox="1"/>
          <p:nvPr/>
        </p:nvSpPr>
        <p:spPr>
          <a:xfrm>
            <a:off x="1881656" y="3212213"/>
            <a:ext cx="5888172" cy="4077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</a:pPr>
            <a:r>
              <a:rPr lang="pl-PL" sz="900" b="1" i="1" dirty="0">
                <a:solidFill>
                  <a:schemeClr val="accent5">
                    <a:lumMod val="50000"/>
                  </a:schemeClr>
                </a:solidFill>
                <a:latin typeface="Lato" panose="020F0502020204030203" pitchFamily="34" charset="-18"/>
                <a:cs typeface="Times New Roman" panose="02020603050405020304" pitchFamily="18" charset="0"/>
              </a:rPr>
              <a:t>Relacja środków bieżących z tytułu PIT, CIT, subwencji ogólnej i dotacji bieżących na oświatę do wydatków bieżących w oświacie w okresie lat 2015-2026 (w %). </a:t>
            </a:r>
          </a:p>
        </p:txBody>
      </p:sp>
      <p:graphicFrame>
        <p:nvGraphicFramePr>
          <p:cNvPr id="12" name="Wykres 11">
            <a:extLst>
              <a:ext uri="{FF2B5EF4-FFF2-40B4-BE49-F238E27FC236}">
                <a16:creationId xmlns:a16="http://schemas.microsoft.com/office/drawing/2014/main" id="{0783E6C6-6B3F-4D7C-B691-FBF76080424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512272516"/>
              </p:ext>
            </p:extLst>
          </p:nvPr>
        </p:nvGraphicFramePr>
        <p:xfrm>
          <a:off x="1797017" y="3373755"/>
          <a:ext cx="5972810" cy="176974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  <p:sp>
        <p:nvSpPr>
          <p:cNvPr id="13" name="TextBox 12"/>
          <p:cNvSpPr txBox="1"/>
          <p:nvPr/>
        </p:nvSpPr>
        <p:spPr>
          <a:xfrm>
            <a:off x="8644000" y="4793500"/>
            <a:ext cx="300000" cy="150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000"/>
            </a:pPr>
            <a:r>
              <a:t>19</a:t>
            </a:r>
          </a:p>
        </p:txBody>
      </p:sp>
      <p:pic>
        <p:nvPicPr>
          <p:cNvPr id="8" name="Obraz 7">
            <a:extLst>
              <a:ext uri="{FF2B5EF4-FFF2-40B4-BE49-F238E27FC236}">
                <a16:creationId xmlns:a16="http://schemas.microsoft.com/office/drawing/2014/main" id="{BAEF18D6-C776-4F72-95D7-0BA2959CABC3}"/>
              </a:ext>
            </a:extLst>
          </p:cNvPr>
          <p:cNvPicPr/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240" y="4819062"/>
            <a:ext cx="800717" cy="2615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128351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DE3E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0"/>
          <p:cNvSpPr/>
          <p:nvPr/>
        </p:nvSpPr>
        <p:spPr>
          <a:xfrm>
            <a:off x="285750" y="178026"/>
            <a:ext cx="8572500" cy="600075"/>
          </a:xfrm>
          <a:prstGeom prst="rect">
            <a:avLst/>
          </a:prstGeom>
          <a:solidFill>
            <a:srgbClr val="1A5276"/>
          </a:solidFill>
          <a:ln/>
        </p:spPr>
      </p:sp>
      <p:sp>
        <p:nvSpPr>
          <p:cNvPr id="4" name="Text 1"/>
          <p:cNvSpPr/>
          <p:nvPr/>
        </p:nvSpPr>
        <p:spPr>
          <a:xfrm>
            <a:off x="500063" y="364989"/>
            <a:ext cx="1328890" cy="215444"/>
          </a:xfrm>
          <a:prstGeom prst="rect">
            <a:avLst/>
          </a:prstGeom>
          <a:noFill/>
          <a:ln/>
        </p:spPr>
        <p:txBody>
          <a:bodyPr wrap="none" lIns="0" tIns="0" rIns="0" bIns="0" rtlCol="0" anchor="ctr">
            <a:spAutoFit/>
          </a:bodyPr>
          <a:lstStyle/>
          <a:p>
            <a:pPr marL="0" indent="0">
              <a:buNone/>
            </a:pPr>
            <a:r>
              <a:rPr lang="pl-PL" sz="1400" b="1" dirty="0">
                <a:solidFill>
                  <a:srgbClr val="FFFFFF"/>
                </a:solidFill>
                <a:latin typeface="Noto Sans" pitchFamily="34" charset="0"/>
                <a:ea typeface="Noto Sans" pitchFamily="34" charset="-122"/>
                <a:cs typeface="Noto Sans" pitchFamily="34" charset="-120"/>
              </a:rPr>
              <a:t>Wprowadzenie</a:t>
            </a:r>
            <a:endParaRPr lang="en-US" sz="1400" dirty="0"/>
          </a:p>
        </p:txBody>
      </p:sp>
      <p:graphicFrame>
        <p:nvGraphicFramePr>
          <p:cNvPr id="7" name="Diagram 6">
            <a:extLst>
              <a:ext uri="{FF2B5EF4-FFF2-40B4-BE49-F238E27FC236}">
                <a16:creationId xmlns:a16="http://schemas.microsoft.com/office/drawing/2014/main" id="{7E9F494D-BF41-4AA2-BFE7-260865D14CB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655963299"/>
              </p:ext>
            </p:extLst>
          </p:nvPr>
        </p:nvGraphicFramePr>
        <p:xfrm>
          <a:off x="285750" y="993546"/>
          <a:ext cx="8572500" cy="91948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10" name="Diagram 9">
            <a:extLst>
              <a:ext uri="{FF2B5EF4-FFF2-40B4-BE49-F238E27FC236}">
                <a16:creationId xmlns:a16="http://schemas.microsoft.com/office/drawing/2014/main" id="{170BAF76-BC98-4FE0-8D3A-A30A955A4C4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955936002"/>
              </p:ext>
            </p:extLst>
          </p:nvPr>
        </p:nvGraphicFramePr>
        <p:xfrm>
          <a:off x="246953" y="2210252"/>
          <a:ext cx="8650094" cy="17967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graphicFrame>
        <p:nvGraphicFramePr>
          <p:cNvPr id="13" name="Diagram 12">
            <a:extLst>
              <a:ext uri="{FF2B5EF4-FFF2-40B4-BE49-F238E27FC236}">
                <a16:creationId xmlns:a16="http://schemas.microsoft.com/office/drawing/2014/main" id="{3A2A79EB-576C-457D-B8C1-E8E7D00F0B7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135441353"/>
              </p:ext>
            </p:extLst>
          </p:nvPr>
        </p:nvGraphicFramePr>
        <p:xfrm>
          <a:off x="285750" y="4178346"/>
          <a:ext cx="8572500" cy="60016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3" r:lo="rId14" r:qs="rId15" r:cs="rId16"/>
          </a:graphicData>
        </a:graphic>
      </p:graphicFrame>
      <p:grpSp>
        <p:nvGrpSpPr>
          <p:cNvPr id="8" name="Grupa 7">
            <a:extLst>
              <a:ext uri="{FF2B5EF4-FFF2-40B4-BE49-F238E27FC236}">
                <a16:creationId xmlns:a16="http://schemas.microsoft.com/office/drawing/2014/main" id="{F68FC03E-A888-4BF2-98DD-0F0900422E32}"/>
              </a:ext>
            </a:extLst>
          </p:cNvPr>
          <p:cNvGrpSpPr/>
          <p:nvPr/>
        </p:nvGrpSpPr>
        <p:grpSpPr>
          <a:xfrm>
            <a:off x="2039388" y="2440959"/>
            <a:ext cx="5439363" cy="1225863"/>
            <a:chOff x="940162" y="1111722"/>
            <a:chExt cx="5439363" cy="1225863"/>
          </a:xfrm>
        </p:grpSpPr>
        <p:sp>
          <p:nvSpPr>
            <p:cNvPr id="9" name="Prostokąt 8">
              <a:extLst>
                <a:ext uri="{FF2B5EF4-FFF2-40B4-BE49-F238E27FC236}">
                  <a16:creationId xmlns:a16="http://schemas.microsoft.com/office/drawing/2014/main" id="{34479DDB-DA19-48AF-8141-B47D703C202A}"/>
                </a:ext>
              </a:extLst>
            </p:cNvPr>
            <p:cNvSpPr/>
            <p:nvPr/>
          </p:nvSpPr>
          <p:spPr>
            <a:xfrm>
              <a:off x="1832261" y="1111722"/>
              <a:ext cx="3281026" cy="261581"/>
            </a:xfrm>
            <a:prstGeom prst="rect">
              <a:avLst/>
            </a:pr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1" name="pole tekstowe 10">
              <a:extLst>
                <a:ext uri="{FF2B5EF4-FFF2-40B4-BE49-F238E27FC236}">
                  <a16:creationId xmlns:a16="http://schemas.microsoft.com/office/drawing/2014/main" id="{87CECFF1-2F8E-4086-936C-4BD356C61204}"/>
                </a:ext>
              </a:extLst>
            </p:cNvPr>
            <p:cNvSpPr txBox="1"/>
            <p:nvPr/>
          </p:nvSpPr>
          <p:spPr>
            <a:xfrm>
              <a:off x="940162" y="2076004"/>
              <a:ext cx="5439363" cy="261581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1910" tIns="41910" rIns="41910" bIns="41910" numCol="1" spcCol="1270" anchor="t" anchorCtr="0">
              <a:noAutofit/>
            </a:bodyPr>
            <a:lstStyle/>
            <a:p>
              <a:pPr marL="0" lvl="0" indent="0" algn="l" defTabSz="466725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pl-PL" sz="1050" dirty="0">
                  <a:solidFill>
                    <a:prstClr val="black">
                      <a:hueOff val="0"/>
                      <a:satOff val="0"/>
                      <a:lumOff val="0"/>
                      <a:alphaOff val="0"/>
                    </a:prstClr>
                  </a:solidFill>
                  <a:latin typeface="Calibri" panose="020F0502020204030204"/>
                </a:rPr>
                <a:t>ograniczenie nadmiernie rozbudowanego przepływu środków pomiędzy budżetem państwa a JST,</a:t>
              </a:r>
            </a:p>
          </p:txBody>
        </p:sp>
      </p:grpSp>
      <p:sp>
        <p:nvSpPr>
          <p:cNvPr id="14" name="Łącznik prosty 13">
            <a:extLst>
              <a:ext uri="{FF2B5EF4-FFF2-40B4-BE49-F238E27FC236}">
                <a16:creationId xmlns:a16="http://schemas.microsoft.com/office/drawing/2014/main" id="{10F0C083-E310-47B3-BA32-48F58EFD9CCA}"/>
              </a:ext>
            </a:extLst>
          </p:cNvPr>
          <p:cNvSpPr/>
          <p:nvPr/>
        </p:nvSpPr>
        <p:spPr>
          <a:xfrm>
            <a:off x="2039388" y="2558219"/>
            <a:ext cx="6629486" cy="0"/>
          </a:xfrm>
          <a:prstGeom prst="line">
            <a:avLst/>
          </a:prstGeom>
        </p:spPr>
        <p:style>
          <a:lnRef idx="2">
            <a:schemeClr val="accent1">
              <a:tint val="50000"/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15" name="TextBox 14"/>
          <p:cNvSpPr txBox="1"/>
          <p:nvPr/>
        </p:nvSpPr>
        <p:spPr>
          <a:xfrm>
            <a:off x="8644000" y="4793500"/>
            <a:ext cx="300000" cy="150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000"/>
            </a:pPr>
            <a:r>
              <a:t>2</a:t>
            </a:r>
          </a:p>
        </p:txBody>
      </p:sp>
      <p:pic>
        <p:nvPicPr>
          <p:cNvPr id="12" name="Obraz 11">
            <a:extLst>
              <a:ext uri="{FF2B5EF4-FFF2-40B4-BE49-F238E27FC236}">
                <a16:creationId xmlns:a16="http://schemas.microsoft.com/office/drawing/2014/main" id="{9F22B836-F642-4F93-8BD8-E97AB73D2FA5}"/>
              </a:ext>
            </a:extLst>
          </p:cNvPr>
          <p:cNvPicPr/>
          <p:nvPr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240" y="4819062"/>
            <a:ext cx="800717" cy="261582"/>
          </a:xfrm>
          <a:prstGeom prst="rect">
            <a:avLst/>
          </a:prstGeom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0"/>
          <p:cNvSpPr/>
          <p:nvPr/>
        </p:nvSpPr>
        <p:spPr>
          <a:xfrm>
            <a:off x="285750" y="285750"/>
            <a:ext cx="8572500" cy="600075"/>
          </a:xfrm>
          <a:prstGeom prst="rect">
            <a:avLst/>
          </a:prstGeom>
          <a:solidFill>
            <a:srgbClr val="1A5276"/>
          </a:solidFill>
          <a:ln/>
        </p:spPr>
        <p:txBody>
          <a:bodyPr/>
          <a:lstStyle/>
          <a:p>
            <a:endParaRPr lang="pl-PL" dirty="0"/>
          </a:p>
        </p:txBody>
      </p:sp>
      <p:sp>
        <p:nvSpPr>
          <p:cNvPr id="4" name="Text 1">
            <a:extLst>
              <a:ext uri="{FF2B5EF4-FFF2-40B4-BE49-F238E27FC236}">
                <a16:creationId xmlns:a16="http://schemas.microsoft.com/office/drawing/2014/main" id="{34CEA018-1370-4117-8654-FC3BFEE01862}"/>
              </a:ext>
            </a:extLst>
          </p:cNvPr>
          <p:cNvSpPr/>
          <p:nvPr/>
        </p:nvSpPr>
        <p:spPr>
          <a:xfrm>
            <a:off x="500064" y="478062"/>
            <a:ext cx="8305662" cy="215444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spAutoFit/>
          </a:bodyPr>
          <a:lstStyle/>
          <a:p>
            <a:pPr marL="0" indent="0">
              <a:buNone/>
            </a:pPr>
            <a:r>
              <a:rPr lang="pl-PL" sz="1400" b="1" dirty="0">
                <a:solidFill>
                  <a:srgbClr val="FFFFFF"/>
                </a:solidFill>
                <a:latin typeface="Noto Sans" pitchFamily="34" charset="0"/>
                <a:ea typeface="Noto Sans" pitchFamily="34" charset="-122"/>
                <a:cs typeface="Noto Sans" pitchFamily="34" charset="-120"/>
              </a:rPr>
              <a:t>Lepsza alokacja środków publicznych - </a:t>
            </a:r>
            <a:r>
              <a:rPr lang="pl-PL" sz="1100" b="1" dirty="0">
                <a:solidFill>
                  <a:schemeClr val="accent5">
                    <a:lumMod val="20000"/>
                    <a:lumOff val="80000"/>
                  </a:schemeClr>
                </a:solidFill>
                <a:latin typeface="Noto Sans" pitchFamily="34" charset="0"/>
                <a:ea typeface="Noto Sans" pitchFamily="34" charset="-122"/>
                <a:cs typeface="Noto Sans" pitchFamily="34" charset="-120"/>
              </a:rPr>
              <a:t>Wzmocnienie mechanizmów prorozwojowych</a:t>
            </a:r>
            <a:endParaRPr lang="en-US" sz="1100" b="1" dirty="0">
              <a:solidFill>
                <a:schemeClr val="accent5">
                  <a:lumMod val="20000"/>
                  <a:lumOff val="80000"/>
                </a:schemeClr>
              </a:solidFill>
              <a:latin typeface="Noto Sans" pitchFamily="34" charset="0"/>
              <a:ea typeface="Noto Sans" pitchFamily="34" charset="-122"/>
              <a:cs typeface="Noto Sans" pitchFamily="34" charset="-120"/>
            </a:endParaRPr>
          </a:p>
        </p:txBody>
      </p:sp>
      <p:sp>
        <p:nvSpPr>
          <p:cNvPr id="5" name="pole tekstowe 4">
            <a:extLst>
              <a:ext uri="{FF2B5EF4-FFF2-40B4-BE49-F238E27FC236}">
                <a16:creationId xmlns:a16="http://schemas.microsoft.com/office/drawing/2014/main" id="{0A26EA5D-8CF0-492B-B90C-5F4E15633399}"/>
              </a:ext>
            </a:extLst>
          </p:cNvPr>
          <p:cNvSpPr txBox="1"/>
          <p:nvPr/>
        </p:nvSpPr>
        <p:spPr>
          <a:xfrm>
            <a:off x="285750" y="1041802"/>
            <a:ext cx="8572500" cy="6810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</a:pPr>
            <a:r>
              <a:rPr lang="pl-PL" sz="1100" b="1" dirty="0">
                <a:solidFill>
                  <a:schemeClr val="accent5">
                    <a:lumMod val="50000"/>
                  </a:schemeClr>
                </a:solidFill>
                <a:latin typeface="Lato" panose="020F0502020204030203" pitchFamily="34" charset="-18"/>
                <a:cs typeface="Times New Roman" panose="02020603050405020304" pitchFamily="18" charset="0"/>
              </a:rPr>
              <a:t>Ważnym elementem reformy było zwiększenie środków przeznaczonych na potrzeby rozwojowe JST. Mechanizm podziału części inwestycyjnej potrzeb rozwojowych został powiązany z poziomem wydatków majątkowych JST. Rozwiązanie to ma charakter prorozwojowy i zachęca samorządy do zwiększania aktywności inwestycyjnej.</a:t>
            </a:r>
          </a:p>
        </p:txBody>
      </p:sp>
      <p:sp>
        <p:nvSpPr>
          <p:cNvPr id="7" name="pole tekstowe 6">
            <a:extLst>
              <a:ext uri="{FF2B5EF4-FFF2-40B4-BE49-F238E27FC236}">
                <a16:creationId xmlns:a16="http://schemas.microsoft.com/office/drawing/2014/main" id="{340DD680-17E6-4AEE-8018-1ABF5B8485E2}"/>
              </a:ext>
            </a:extLst>
          </p:cNvPr>
          <p:cNvSpPr txBox="1"/>
          <p:nvPr/>
        </p:nvSpPr>
        <p:spPr>
          <a:xfrm>
            <a:off x="285750" y="1971255"/>
            <a:ext cx="8572500" cy="4308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l-PL" sz="1100" b="1" i="1" dirty="0">
                <a:solidFill>
                  <a:schemeClr val="accent5">
                    <a:lumMod val="50000"/>
                  </a:schemeClr>
                </a:solidFill>
                <a:latin typeface="Lato" panose="020F0502020204030203" pitchFamily="34" charset="-18"/>
                <a:cs typeface="Times New Roman" panose="02020603050405020304" pitchFamily="18" charset="0"/>
              </a:rPr>
              <a:t>Porównanie poglądowe wysokości części rozwojowej subwencji ogólnej oraz potrzeb rozwojowych w latach 2025-2026, wg. przepisów starej  i nowej ustawy. </a:t>
            </a:r>
          </a:p>
        </p:txBody>
      </p:sp>
      <p:graphicFrame>
        <p:nvGraphicFramePr>
          <p:cNvPr id="8" name="Tabela 7">
            <a:extLst>
              <a:ext uri="{FF2B5EF4-FFF2-40B4-BE49-F238E27FC236}">
                <a16:creationId xmlns:a16="http://schemas.microsoft.com/office/drawing/2014/main" id="{E7EA34F8-27DF-4ACC-A366-420519661FF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78591204"/>
              </p:ext>
            </p:extLst>
          </p:nvPr>
        </p:nvGraphicFramePr>
        <p:xfrm>
          <a:off x="285751" y="2402142"/>
          <a:ext cx="8572499" cy="1683587"/>
        </p:xfrm>
        <a:graphic>
          <a:graphicData uri="http://schemas.openxmlformats.org/drawingml/2006/table">
            <a:tbl>
              <a:tblPr firstRow="1" firstCol="1" bandRow="1">
                <a:tableStyleId>{3B4B98B0-60AC-42C2-AFA5-B58CD77FA1E5}</a:tableStyleId>
              </a:tblPr>
              <a:tblGrid>
                <a:gridCol w="1548725">
                  <a:extLst>
                    <a:ext uri="{9D8B030D-6E8A-4147-A177-3AD203B41FA5}">
                      <a16:colId xmlns:a16="http://schemas.microsoft.com/office/drawing/2014/main" val="1074977986"/>
                    </a:ext>
                  </a:extLst>
                </a:gridCol>
                <a:gridCol w="911757">
                  <a:extLst>
                    <a:ext uri="{9D8B030D-6E8A-4147-A177-3AD203B41FA5}">
                      <a16:colId xmlns:a16="http://schemas.microsoft.com/office/drawing/2014/main" val="2392656527"/>
                    </a:ext>
                  </a:extLst>
                </a:gridCol>
                <a:gridCol w="911757">
                  <a:extLst>
                    <a:ext uri="{9D8B030D-6E8A-4147-A177-3AD203B41FA5}">
                      <a16:colId xmlns:a16="http://schemas.microsoft.com/office/drawing/2014/main" val="1341957520"/>
                    </a:ext>
                  </a:extLst>
                </a:gridCol>
                <a:gridCol w="911757">
                  <a:extLst>
                    <a:ext uri="{9D8B030D-6E8A-4147-A177-3AD203B41FA5}">
                      <a16:colId xmlns:a16="http://schemas.microsoft.com/office/drawing/2014/main" val="782871188"/>
                    </a:ext>
                  </a:extLst>
                </a:gridCol>
                <a:gridCol w="966716">
                  <a:extLst>
                    <a:ext uri="{9D8B030D-6E8A-4147-A177-3AD203B41FA5}">
                      <a16:colId xmlns:a16="http://schemas.microsoft.com/office/drawing/2014/main" val="2601782432"/>
                    </a:ext>
                  </a:extLst>
                </a:gridCol>
                <a:gridCol w="966716">
                  <a:extLst>
                    <a:ext uri="{9D8B030D-6E8A-4147-A177-3AD203B41FA5}">
                      <a16:colId xmlns:a16="http://schemas.microsoft.com/office/drawing/2014/main" val="3254406289"/>
                    </a:ext>
                  </a:extLst>
                </a:gridCol>
                <a:gridCol w="821663">
                  <a:extLst>
                    <a:ext uri="{9D8B030D-6E8A-4147-A177-3AD203B41FA5}">
                      <a16:colId xmlns:a16="http://schemas.microsoft.com/office/drawing/2014/main" val="3266463003"/>
                    </a:ext>
                  </a:extLst>
                </a:gridCol>
                <a:gridCol w="766704">
                  <a:extLst>
                    <a:ext uri="{9D8B030D-6E8A-4147-A177-3AD203B41FA5}">
                      <a16:colId xmlns:a16="http://schemas.microsoft.com/office/drawing/2014/main" val="338691622"/>
                    </a:ext>
                  </a:extLst>
                </a:gridCol>
                <a:gridCol w="766704">
                  <a:extLst>
                    <a:ext uri="{9D8B030D-6E8A-4147-A177-3AD203B41FA5}">
                      <a16:colId xmlns:a16="http://schemas.microsoft.com/office/drawing/2014/main" val="312530729"/>
                    </a:ext>
                  </a:extLst>
                </a:gridCol>
              </a:tblGrid>
              <a:tr h="182880">
                <a:tc rowSpan="3"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pl-PL" sz="850" dirty="0">
                          <a:effectLst/>
                        </a:rPr>
                        <a:t>Wyszczególnienie</a:t>
                      </a:r>
                      <a:endParaRPr lang="pl-PL" sz="1200" dirty="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 anchorCtr="1"/>
                </a:tc>
                <a:tc gridSpan="4"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pl-PL" sz="850">
                          <a:effectLst/>
                        </a:rPr>
                        <a:t>2025</a:t>
                      </a:r>
                      <a:endParaRPr lang="pl-PL" sz="12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 anchorCtr="1"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pl-PL" sz="850">
                          <a:effectLst/>
                        </a:rPr>
                        <a:t>2026</a:t>
                      </a:r>
                      <a:endParaRPr lang="pl-PL" sz="12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 anchorCtr="1"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14129155"/>
                  </a:ext>
                </a:extLst>
              </a:tr>
              <a:tr h="152400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pl-PL" sz="850">
                          <a:effectLst/>
                        </a:rPr>
                        <a:t>stara ustawa</a:t>
                      </a:r>
                      <a:endParaRPr lang="pl-PL" sz="12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 anchorCtr="1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pl-PL" sz="850">
                          <a:effectLst/>
                        </a:rPr>
                        <a:t>nowa ustawa</a:t>
                      </a:r>
                      <a:endParaRPr lang="pl-PL" sz="12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 anchorCtr="1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pl-PL" sz="850">
                          <a:effectLst/>
                        </a:rPr>
                        <a:t>różnica</a:t>
                      </a:r>
                      <a:endParaRPr lang="pl-PL" sz="12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 anchorCtr="1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pl-PL" sz="850">
                          <a:effectLst/>
                        </a:rPr>
                        <a:t>3:2</a:t>
                      </a:r>
                      <a:endParaRPr lang="pl-PL" sz="12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 anchorCtr="1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pl-PL" sz="850">
                          <a:effectLst/>
                        </a:rPr>
                        <a:t>stara ustawa</a:t>
                      </a:r>
                      <a:endParaRPr lang="pl-PL" sz="12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 anchorCtr="1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pl-PL" sz="850">
                          <a:effectLst/>
                        </a:rPr>
                        <a:t>nowa ustawa</a:t>
                      </a:r>
                      <a:endParaRPr lang="pl-PL" sz="12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 anchorCtr="1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pl-PL" sz="850">
                          <a:effectLst/>
                        </a:rPr>
                        <a:t>różnica</a:t>
                      </a:r>
                      <a:endParaRPr lang="pl-PL" sz="12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 anchorCtr="1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pl-PL" sz="850">
                          <a:effectLst/>
                        </a:rPr>
                        <a:t>7:6</a:t>
                      </a:r>
                      <a:endParaRPr lang="pl-PL" sz="12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 anchorCtr="1"/>
                </a:tc>
                <a:extLst>
                  <a:ext uri="{0D108BD9-81ED-4DB2-BD59-A6C34878D82A}">
                    <a16:rowId xmlns:a16="http://schemas.microsoft.com/office/drawing/2014/main" val="2990283786"/>
                  </a:ext>
                </a:extLst>
              </a:tr>
              <a:tr h="182880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pl-PL" sz="850">
                          <a:effectLst/>
                        </a:rPr>
                        <a:t>                         mld zł                                     %</a:t>
                      </a:r>
                      <a:endParaRPr lang="pl-PL" sz="12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 anchorCtr="1"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pl-PL" sz="850">
                          <a:effectLst/>
                        </a:rPr>
                        <a:t>                        mld zł                                      %</a:t>
                      </a:r>
                      <a:endParaRPr lang="pl-PL" sz="12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 anchorCtr="1"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66738225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pl-PL" sz="700" b="1" dirty="0">
                          <a:effectLst/>
                        </a:rPr>
                        <a:t>1</a:t>
                      </a:r>
                      <a:endParaRPr lang="pl-PL" sz="1400" b="1" dirty="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 anchorCtr="1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pl-PL" sz="700" b="1">
                          <a:effectLst/>
                        </a:rPr>
                        <a:t>2</a:t>
                      </a:r>
                      <a:endParaRPr lang="pl-PL" sz="1400" b="1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 anchorCtr="1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pl-PL" sz="700" b="1">
                          <a:effectLst/>
                        </a:rPr>
                        <a:t>3</a:t>
                      </a:r>
                      <a:endParaRPr lang="pl-PL" sz="1400" b="1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 anchorCtr="1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pl-PL" sz="700" b="1">
                          <a:effectLst/>
                        </a:rPr>
                        <a:t>4</a:t>
                      </a:r>
                      <a:endParaRPr lang="pl-PL" sz="1400" b="1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 anchorCtr="1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pl-PL" sz="700" b="1">
                          <a:effectLst/>
                        </a:rPr>
                        <a:t>5</a:t>
                      </a:r>
                      <a:endParaRPr lang="pl-PL" sz="1400" b="1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 anchorCtr="1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pl-PL" sz="700" b="1" dirty="0">
                          <a:effectLst/>
                        </a:rPr>
                        <a:t>6</a:t>
                      </a:r>
                      <a:endParaRPr lang="pl-PL" sz="1400" b="1" dirty="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 anchorCtr="1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pl-PL" sz="700" b="1" dirty="0">
                          <a:effectLst/>
                        </a:rPr>
                        <a:t>7</a:t>
                      </a:r>
                      <a:endParaRPr lang="pl-PL" sz="1400" b="1" dirty="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 anchorCtr="1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pl-PL" sz="700" b="1" dirty="0">
                          <a:effectLst/>
                        </a:rPr>
                        <a:t>8</a:t>
                      </a:r>
                      <a:endParaRPr lang="pl-PL" sz="1400" b="1" dirty="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 anchorCtr="1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pl-PL" sz="700" b="1" dirty="0">
                          <a:effectLst/>
                        </a:rPr>
                        <a:t>9</a:t>
                      </a:r>
                      <a:endParaRPr lang="pl-PL" sz="1400" b="1" dirty="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 anchorCtr="1"/>
                </a:tc>
                <a:extLst>
                  <a:ext uri="{0D108BD9-81ED-4DB2-BD59-A6C34878D82A}">
                    <a16:rowId xmlns:a16="http://schemas.microsoft.com/office/drawing/2014/main" val="833031866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>
                        <a:spcAft>
                          <a:spcPts val="1000"/>
                        </a:spcAft>
                      </a:pPr>
                      <a:r>
                        <a:rPr lang="pl-PL" sz="850" dirty="0">
                          <a:effectLst/>
                        </a:rPr>
                        <a:t>Gminy</a:t>
                      </a:r>
                      <a:endParaRPr lang="pl-PL" sz="1200" dirty="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 anchorCtr="1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pl-PL" sz="850" dirty="0">
                          <a:effectLst/>
                        </a:rPr>
                        <a:t>2,04</a:t>
                      </a:r>
                      <a:endParaRPr lang="pl-PL" sz="1200" dirty="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 anchorCtr="1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pl-PL" sz="850" dirty="0">
                          <a:effectLst/>
                        </a:rPr>
                        <a:t>3,82</a:t>
                      </a:r>
                      <a:endParaRPr lang="pl-PL" sz="1200" dirty="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 anchorCtr="1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pl-PL" sz="850" dirty="0">
                          <a:effectLst/>
                        </a:rPr>
                        <a:t>1,77</a:t>
                      </a:r>
                      <a:endParaRPr lang="pl-PL" sz="1200" dirty="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 anchorCtr="1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pl-PL" sz="850" dirty="0">
                          <a:effectLst/>
                        </a:rPr>
                        <a:t>186,9%</a:t>
                      </a:r>
                      <a:endParaRPr lang="pl-PL" sz="1200" dirty="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 anchorCtr="1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pl-PL" sz="850">
                          <a:effectLst/>
                        </a:rPr>
                        <a:t>2,20</a:t>
                      </a:r>
                      <a:endParaRPr lang="pl-PL" sz="12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 anchorCtr="1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pl-PL" sz="850">
                          <a:effectLst/>
                        </a:rPr>
                        <a:t>4,50</a:t>
                      </a:r>
                      <a:endParaRPr lang="pl-PL" sz="12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 anchorCtr="1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pl-PL" sz="850">
                          <a:effectLst/>
                        </a:rPr>
                        <a:t>2,30</a:t>
                      </a:r>
                      <a:endParaRPr lang="pl-PL" sz="12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 anchorCtr="1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pl-PL" sz="850">
                          <a:effectLst/>
                        </a:rPr>
                        <a:t>204,4%</a:t>
                      </a:r>
                      <a:endParaRPr lang="pl-PL" sz="12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 anchorCtr="1"/>
                </a:tc>
                <a:extLst>
                  <a:ext uri="{0D108BD9-81ED-4DB2-BD59-A6C34878D82A}">
                    <a16:rowId xmlns:a16="http://schemas.microsoft.com/office/drawing/2014/main" val="3505535816"/>
                  </a:ext>
                </a:extLst>
              </a:tr>
              <a:tr h="228828">
                <a:tc>
                  <a:txBody>
                    <a:bodyPr/>
                    <a:lstStyle/>
                    <a:p>
                      <a:pPr>
                        <a:spcAft>
                          <a:spcPts val="1000"/>
                        </a:spcAft>
                      </a:pPr>
                      <a:r>
                        <a:rPr lang="pl-PL" sz="850">
                          <a:effectLst/>
                        </a:rPr>
                        <a:t>Miasta na prawach powiatu</a:t>
                      </a:r>
                      <a:endParaRPr lang="pl-PL" sz="12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 anchorCtr="1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pl-PL" sz="850" dirty="0">
                          <a:effectLst/>
                        </a:rPr>
                        <a:t>0,58</a:t>
                      </a:r>
                      <a:endParaRPr lang="pl-PL" sz="1200" dirty="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 anchorCtr="1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pl-PL" sz="850" dirty="0">
                          <a:effectLst/>
                        </a:rPr>
                        <a:t>2,84</a:t>
                      </a:r>
                      <a:endParaRPr lang="pl-PL" sz="1200" dirty="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 anchorCtr="1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pl-PL" sz="850">
                          <a:effectLst/>
                        </a:rPr>
                        <a:t>2,26</a:t>
                      </a:r>
                      <a:endParaRPr lang="pl-PL" sz="12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 anchorCtr="1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pl-PL" sz="850">
                          <a:effectLst/>
                        </a:rPr>
                        <a:t>492,9%</a:t>
                      </a:r>
                      <a:endParaRPr lang="pl-PL" sz="12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 anchorCtr="1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pl-PL" sz="850">
                          <a:effectLst/>
                        </a:rPr>
                        <a:t>0,62</a:t>
                      </a:r>
                      <a:endParaRPr lang="pl-PL" sz="12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 anchorCtr="1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pl-PL" sz="850">
                          <a:effectLst/>
                        </a:rPr>
                        <a:t>2,83</a:t>
                      </a:r>
                      <a:endParaRPr lang="pl-PL" sz="12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 anchorCtr="1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pl-PL" sz="850">
                          <a:effectLst/>
                        </a:rPr>
                        <a:t>2,21</a:t>
                      </a:r>
                      <a:endParaRPr lang="pl-PL" sz="12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 anchorCtr="1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pl-PL" sz="850">
                          <a:effectLst/>
                        </a:rPr>
                        <a:t>457,8%</a:t>
                      </a:r>
                      <a:endParaRPr lang="pl-PL" sz="12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 anchorCtr="1"/>
                </a:tc>
                <a:extLst>
                  <a:ext uri="{0D108BD9-81ED-4DB2-BD59-A6C34878D82A}">
                    <a16:rowId xmlns:a16="http://schemas.microsoft.com/office/drawing/2014/main" val="3029278752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>
                        <a:spcAft>
                          <a:spcPts val="1000"/>
                        </a:spcAft>
                      </a:pPr>
                      <a:r>
                        <a:rPr lang="pl-PL" sz="850">
                          <a:effectLst/>
                        </a:rPr>
                        <a:t>Powiaty</a:t>
                      </a:r>
                      <a:endParaRPr lang="pl-PL" sz="12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 anchorCtr="1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pl-PL" sz="850">
                          <a:effectLst/>
                        </a:rPr>
                        <a:t>0,43</a:t>
                      </a:r>
                      <a:endParaRPr lang="pl-PL" sz="12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 anchorCtr="1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pl-PL" sz="850">
                          <a:effectLst/>
                        </a:rPr>
                        <a:t>0,72</a:t>
                      </a:r>
                      <a:endParaRPr lang="pl-PL" sz="12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 anchorCtr="1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pl-PL" sz="850">
                          <a:effectLst/>
                        </a:rPr>
                        <a:t>0,29</a:t>
                      </a:r>
                      <a:endParaRPr lang="pl-PL" sz="12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 anchorCtr="1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pl-PL" sz="850">
                          <a:effectLst/>
                        </a:rPr>
                        <a:t>167,9%</a:t>
                      </a:r>
                      <a:endParaRPr lang="pl-PL" sz="12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 anchorCtr="1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pl-PL" sz="850">
                          <a:effectLst/>
                        </a:rPr>
                        <a:t>0,51</a:t>
                      </a:r>
                      <a:endParaRPr lang="pl-PL" sz="12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 anchorCtr="1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pl-PL" sz="850">
                          <a:effectLst/>
                        </a:rPr>
                        <a:t>0,83</a:t>
                      </a:r>
                      <a:endParaRPr lang="pl-PL" sz="12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 anchorCtr="1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pl-PL" sz="850">
                          <a:effectLst/>
                        </a:rPr>
                        <a:t>0,31</a:t>
                      </a:r>
                      <a:endParaRPr lang="pl-PL" sz="12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 anchorCtr="1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pl-PL" sz="850">
                          <a:effectLst/>
                        </a:rPr>
                        <a:t>161,1%</a:t>
                      </a:r>
                      <a:endParaRPr lang="pl-PL" sz="12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 anchorCtr="1"/>
                </a:tc>
                <a:extLst>
                  <a:ext uri="{0D108BD9-81ED-4DB2-BD59-A6C34878D82A}">
                    <a16:rowId xmlns:a16="http://schemas.microsoft.com/office/drawing/2014/main" val="44698584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>
                        <a:spcAft>
                          <a:spcPts val="1000"/>
                        </a:spcAft>
                      </a:pPr>
                      <a:r>
                        <a:rPr lang="pl-PL" sz="850">
                          <a:effectLst/>
                        </a:rPr>
                        <a:t>Województwa</a:t>
                      </a:r>
                      <a:endParaRPr lang="pl-PL" sz="12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 anchorCtr="1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pl-PL" sz="850">
                          <a:effectLst/>
                        </a:rPr>
                        <a:t>0,45</a:t>
                      </a:r>
                      <a:endParaRPr lang="pl-PL" sz="12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 anchorCtr="1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pl-PL" sz="850">
                          <a:effectLst/>
                        </a:rPr>
                        <a:t>1,25</a:t>
                      </a:r>
                      <a:endParaRPr lang="pl-PL" sz="12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 anchorCtr="1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pl-PL" sz="850">
                          <a:effectLst/>
                        </a:rPr>
                        <a:t>0,79</a:t>
                      </a:r>
                      <a:endParaRPr lang="pl-PL" sz="12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 anchorCtr="1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pl-PL" sz="850">
                          <a:effectLst/>
                        </a:rPr>
                        <a:t>274,2%</a:t>
                      </a:r>
                      <a:endParaRPr lang="pl-PL" sz="12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 anchorCtr="1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pl-PL" sz="850">
                          <a:effectLst/>
                        </a:rPr>
                        <a:t>0,48</a:t>
                      </a:r>
                      <a:endParaRPr lang="pl-PL" sz="12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 anchorCtr="1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pl-PL" sz="850">
                          <a:effectLst/>
                        </a:rPr>
                        <a:t>1,49</a:t>
                      </a:r>
                      <a:endParaRPr lang="pl-PL" sz="12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 anchorCtr="1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pl-PL" sz="850">
                          <a:effectLst/>
                        </a:rPr>
                        <a:t>1,02</a:t>
                      </a:r>
                      <a:endParaRPr lang="pl-PL" sz="12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 anchorCtr="1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pl-PL" sz="850">
                          <a:effectLst/>
                        </a:rPr>
                        <a:t>313,6%</a:t>
                      </a:r>
                      <a:endParaRPr lang="pl-PL" sz="12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 anchorCtr="1"/>
                </a:tc>
                <a:extLst>
                  <a:ext uri="{0D108BD9-81ED-4DB2-BD59-A6C34878D82A}">
                    <a16:rowId xmlns:a16="http://schemas.microsoft.com/office/drawing/2014/main" val="2828562268"/>
                  </a:ext>
                </a:extLst>
              </a:tr>
              <a:tr h="197459">
                <a:tc>
                  <a:txBody>
                    <a:bodyPr/>
                    <a:lstStyle/>
                    <a:p>
                      <a:pPr>
                        <a:spcAft>
                          <a:spcPts val="1000"/>
                        </a:spcAft>
                      </a:pPr>
                      <a:r>
                        <a:rPr lang="pl-PL" sz="850" b="1" dirty="0">
                          <a:effectLst/>
                        </a:rPr>
                        <a:t>Ogółem </a:t>
                      </a:r>
                      <a:endParaRPr lang="pl-PL" sz="1200" b="1" dirty="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 anchorCtr="1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pl-PL" sz="850" b="1" dirty="0">
                          <a:effectLst/>
                        </a:rPr>
                        <a:t>3,50</a:t>
                      </a:r>
                      <a:endParaRPr lang="pl-PL" sz="1200" b="1" dirty="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 anchorCtr="1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pl-PL" sz="850" b="1" dirty="0">
                          <a:effectLst/>
                        </a:rPr>
                        <a:t>8,62</a:t>
                      </a:r>
                      <a:endParaRPr lang="pl-PL" sz="1200" b="1" dirty="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 anchorCtr="1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pl-PL" sz="850" b="1" dirty="0">
                          <a:effectLst/>
                        </a:rPr>
                        <a:t>5,12</a:t>
                      </a:r>
                      <a:endParaRPr lang="pl-PL" sz="1200" b="1" dirty="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 anchorCtr="1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pl-PL" sz="850" b="1" dirty="0">
                          <a:effectLst/>
                        </a:rPr>
                        <a:t>246,3%</a:t>
                      </a:r>
                      <a:endParaRPr lang="pl-PL" sz="1200" b="1" dirty="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 anchorCtr="1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pl-PL" sz="850" b="1" dirty="0">
                          <a:effectLst/>
                        </a:rPr>
                        <a:t>3,81</a:t>
                      </a:r>
                      <a:endParaRPr lang="pl-PL" sz="1200" b="1" dirty="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 anchorCtr="1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pl-PL" sz="850" b="1" dirty="0">
                          <a:effectLst/>
                        </a:rPr>
                        <a:t>9,65</a:t>
                      </a:r>
                      <a:endParaRPr lang="pl-PL" sz="1200" b="1" dirty="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 anchorCtr="1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pl-PL" sz="850" b="1" dirty="0">
                          <a:effectLst/>
                        </a:rPr>
                        <a:t>5,84</a:t>
                      </a:r>
                      <a:endParaRPr lang="pl-PL" sz="1200" b="1" dirty="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 anchorCtr="1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pl-PL" sz="850" b="1" dirty="0">
                          <a:effectLst/>
                        </a:rPr>
                        <a:t>253,3%</a:t>
                      </a:r>
                      <a:endParaRPr lang="pl-PL" sz="1200" b="1" dirty="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 anchorCtr="1"/>
                </a:tc>
                <a:extLst>
                  <a:ext uri="{0D108BD9-81ED-4DB2-BD59-A6C34878D82A}">
                    <a16:rowId xmlns:a16="http://schemas.microsoft.com/office/drawing/2014/main" val="3465005485"/>
                  </a:ext>
                </a:extLst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8644000" y="4793500"/>
            <a:ext cx="300000" cy="150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000"/>
            </a:pPr>
            <a:r>
              <a:t>20</a:t>
            </a:r>
          </a:p>
        </p:txBody>
      </p:sp>
      <p:pic>
        <p:nvPicPr>
          <p:cNvPr id="10" name="Obraz 9">
            <a:extLst>
              <a:ext uri="{FF2B5EF4-FFF2-40B4-BE49-F238E27FC236}">
                <a16:creationId xmlns:a16="http://schemas.microsoft.com/office/drawing/2014/main" id="{7EBE4598-B274-442B-B812-1EE937EBA7A3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240" y="4819062"/>
            <a:ext cx="800717" cy="2615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257265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0"/>
          <p:cNvSpPr/>
          <p:nvPr/>
        </p:nvSpPr>
        <p:spPr>
          <a:xfrm>
            <a:off x="285750" y="285750"/>
            <a:ext cx="8572500" cy="600075"/>
          </a:xfrm>
          <a:prstGeom prst="rect">
            <a:avLst/>
          </a:prstGeom>
          <a:solidFill>
            <a:srgbClr val="1A5276"/>
          </a:solidFill>
          <a:ln/>
        </p:spPr>
        <p:txBody>
          <a:bodyPr/>
          <a:lstStyle/>
          <a:p>
            <a:endParaRPr lang="pl-PL" dirty="0"/>
          </a:p>
        </p:txBody>
      </p:sp>
      <p:sp>
        <p:nvSpPr>
          <p:cNvPr id="4" name="Text 1">
            <a:extLst>
              <a:ext uri="{FF2B5EF4-FFF2-40B4-BE49-F238E27FC236}">
                <a16:creationId xmlns:a16="http://schemas.microsoft.com/office/drawing/2014/main" id="{34CEA018-1370-4117-8654-FC3BFEE01862}"/>
              </a:ext>
            </a:extLst>
          </p:cNvPr>
          <p:cNvSpPr/>
          <p:nvPr/>
        </p:nvSpPr>
        <p:spPr>
          <a:xfrm>
            <a:off x="500064" y="478062"/>
            <a:ext cx="8305662" cy="215444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spAutoFit/>
          </a:bodyPr>
          <a:lstStyle/>
          <a:p>
            <a:pPr marL="0" indent="0">
              <a:buNone/>
            </a:pPr>
            <a:r>
              <a:rPr lang="pl-PL" sz="1400" b="1" dirty="0">
                <a:solidFill>
                  <a:srgbClr val="FFFFFF"/>
                </a:solidFill>
                <a:latin typeface="Noto Sans" pitchFamily="34" charset="0"/>
                <a:ea typeface="Noto Sans" pitchFamily="34" charset="-122"/>
                <a:cs typeface="Noto Sans" pitchFamily="34" charset="-120"/>
              </a:rPr>
              <a:t>Lepsza alokacja środków publicznych - </a:t>
            </a:r>
            <a:r>
              <a:rPr lang="pl-PL" sz="1100" b="1" dirty="0">
                <a:solidFill>
                  <a:schemeClr val="accent5">
                    <a:lumMod val="20000"/>
                    <a:lumOff val="80000"/>
                  </a:schemeClr>
                </a:solidFill>
                <a:latin typeface="Noto Sans" pitchFamily="34" charset="0"/>
                <a:ea typeface="Noto Sans" pitchFamily="34" charset="-122"/>
                <a:cs typeface="Noto Sans" pitchFamily="34" charset="-120"/>
              </a:rPr>
              <a:t>Wprowadzenie zróżnicowanych potrzeb wydatkowych JST</a:t>
            </a:r>
            <a:endParaRPr lang="en-US" sz="1100" b="1" dirty="0">
              <a:solidFill>
                <a:schemeClr val="accent5">
                  <a:lumMod val="20000"/>
                  <a:lumOff val="80000"/>
                </a:schemeClr>
              </a:solidFill>
              <a:latin typeface="Noto Sans" pitchFamily="34" charset="0"/>
              <a:ea typeface="Noto Sans" pitchFamily="34" charset="-122"/>
              <a:cs typeface="Noto Sans" pitchFamily="34" charset="-120"/>
            </a:endParaRPr>
          </a:p>
        </p:txBody>
      </p:sp>
      <p:graphicFrame>
        <p:nvGraphicFramePr>
          <p:cNvPr id="6" name="Diagram 5">
            <a:extLst>
              <a:ext uri="{FF2B5EF4-FFF2-40B4-BE49-F238E27FC236}">
                <a16:creationId xmlns:a16="http://schemas.microsoft.com/office/drawing/2014/main" id="{6D219B9D-F6ED-4630-96BC-C3E30D6079F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299913430"/>
              </p:ext>
            </p:extLst>
          </p:nvPr>
        </p:nvGraphicFramePr>
        <p:xfrm>
          <a:off x="328036" y="1080335"/>
          <a:ext cx="8477690" cy="358510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8644000" y="4793500"/>
            <a:ext cx="300000" cy="150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000"/>
            </a:pPr>
            <a:r>
              <a:t>21</a:t>
            </a:r>
          </a:p>
        </p:txBody>
      </p:sp>
      <p:pic>
        <p:nvPicPr>
          <p:cNvPr id="8" name="Obraz 7">
            <a:extLst>
              <a:ext uri="{FF2B5EF4-FFF2-40B4-BE49-F238E27FC236}">
                <a16:creationId xmlns:a16="http://schemas.microsoft.com/office/drawing/2014/main" id="{C6B19150-07CE-4CE4-8C08-19E264FED6BB}"/>
              </a:ext>
            </a:extLst>
          </p:cNvPr>
          <p:cNvPicPr/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240" y="4819062"/>
            <a:ext cx="800717" cy="2615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626539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0"/>
          <p:cNvSpPr/>
          <p:nvPr/>
        </p:nvSpPr>
        <p:spPr>
          <a:xfrm>
            <a:off x="366645" y="253632"/>
            <a:ext cx="8572500" cy="600075"/>
          </a:xfrm>
          <a:prstGeom prst="rect">
            <a:avLst/>
          </a:prstGeom>
          <a:solidFill>
            <a:srgbClr val="1A5276"/>
          </a:solidFill>
          <a:ln/>
        </p:spPr>
        <p:txBody>
          <a:bodyPr/>
          <a:lstStyle/>
          <a:p>
            <a:endParaRPr lang="pl-PL" dirty="0"/>
          </a:p>
        </p:txBody>
      </p:sp>
      <p:sp>
        <p:nvSpPr>
          <p:cNvPr id="4" name="Text 1">
            <a:extLst>
              <a:ext uri="{FF2B5EF4-FFF2-40B4-BE49-F238E27FC236}">
                <a16:creationId xmlns:a16="http://schemas.microsoft.com/office/drawing/2014/main" id="{34CEA018-1370-4117-8654-FC3BFEE01862}"/>
              </a:ext>
            </a:extLst>
          </p:cNvPr>
          <p:cNvSpPr/>
          <p:nvPr/>
        </p:nvSpPr>
        <p:spPr>
          <a:xfrm>
            <a:off x="500064" y="478062"/>
            <a:ext cx="8305662" cy="215444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spAutoFit/>
          </a:bodyPr>
          <a:lstStyle/>
          <a:p>
            <a:pPr marL="0" indent="0">
              <a:buNone/>
            </a:pPr>
            <a:r>
              <a:rPr lang="pl-PL" sz="1400" b="1" dirty="0">
                <a:solidFill>
                  <a:srgbClr val="FFFFFF"/>
                </a:solidFill>
                <a:latin typeface="Noto Sans" pitchFamily="34" charset="0"/>
                <a:ea typeface="Noto Sans" pitchFamily="34" charset="-122"/>
                <a:cs typeface="Noto Sans" pitchFamily="34" charset="-120"/>
              </a:rPr>
              <a:t>Obiektywny i algorytmiczny podział środków</a:t>
            </a:r>
            <a:endParaRPr lang="en-US" sz="1400" b="1" dirty="0">
              <a:solidFill>
                <a:srgbClr val="FFFFFF"/>
              </a:solidFill>
              <a:latin typeface="Noto Sans" pitchFamily="34" charset="0"/>
              <a:ea typeface="Noto Sans" pitchFamily="34" charset="-122"/>
              <a:cs typeface="Noto Sans" pitchFamily="34" charset="-120"/>
            </a:endParaRPr>
          </a:p>
        </p:txBody>
      </p:sp>
      <p:graphicFrame>
        <p:nvGraphicFramePr>
          <p:cNvPr id="6" name="Diagram 5">
            <a:extLst>
              <a:ext uri="{FF2B5EF4-FFF2-40B4-BE49-F238E27FC236}">
                <a16:creationId xmlns:a16="http://schemas.microsoft.com/office/drawing/2014/main" id="{5CD83013-F258-4736-9F2C-5F4378AD2E9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036263451"/>
              </p:ext>
            </p:extLst>
          </p:nvPr>
        </p:nvGraphicFramePr>
        <p:xfrm>
          <a:off x="335632" y="1013908"/>
          <a:ext cx="8470094" cy="427606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8644000" y="4793500"/>
            <a:ext cx="300000" cy="150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000"/>
            </a:pPr>
            <a:r>
              <a:t>22</a:t>
            </a:r>
          </a:p>
        </p:txBody>
      </p:sp>
      <p:pic>
        <p:nvPicPr>
          <p:cNvPr id="8" name="Obraz 7">
            <a:extLst>
              <a:ext uri="{FF2B5EF4-FFF2-40B4-BE49-F238E27FC236}">
                <a16:creationId xmlns:a16="http://schemas.microsoft.com/office/drawing/2014/main" id="{BED9A076-4626-4051-AD68-57B98B3F032B}"/>
              </a:ext>
            </a:extLst>
          </p:cNvPr>
          <p:cNvPicPr/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240" y="4819062"/>
            <a:ext cx="800717" cy="2615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690261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0"/>
          <p:cNvSpPr/>
          <p:nvPr/>
        </p:nvSpPr>
        <p:spPr>
          <a:xfrm>
            <a:off x="285750" y="285750"/>
            <a:ext cx="8572500" cy="600075"/>
          </a:xfrm>
          <a:prstGeom prst="rect">
            <a:avLst/>
          </a:prstGeom>
          <a:solidFill>
            <a:srgbClr val="1A5276"/>
          </a:solidFill>
          <a:ln/>
        </p:spPr>
        <p:txBody>
          <a:bodyPr/>
          <a:lstStyle/>
          <a:p>
            <a:endParaRPr lang="pl-PL" dirty="0"/>
          </a:p>
        </p:txBody>
      </p:sp>
      <p:sp>
        <p:nvSpPr>
          <p:cNvPr id="4" name="Text 1">
            <a:extLst>
              <a:ext uri="{FF2B5EF4-FFF2-40B4-BE49-F238E27FC236}">
                <a16:creationId xmlns:a16="http://schemas.microsoft.com/office/drawing/2014/main" id="{34CEA018-1370-4117-8654-FC3BFEE01862}"/>
              </a:ext>
            </a:extLst>
          </p:cNvPr>
          <p:cNvSpPr/>
          <p:nvPr/>
        </p:nvSpPr>
        <p:spPr>
          <a:xfrm>
            <a:off x="500064" y="478062"/>
            <a:ext cx="8305662" cy="215444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spAutoFit/>
          </a:bodyPr>
          <a:lstStyle/>
          <a:p>
            <a:pPr marL="0" indent="0">
              <a:buNone/>
            </a:pPr>
            <a:r>
              <a:rPr lang="pl-PL" sz="1400" b="1" dirty="0">
                <a:solidFill>
                  <a:srgbClr val="FFFFFF"/>
                </a:solidFill>
                <a:latin typeface="Noto Sans" pitchFamily="34" charset="0"/>
                <a:ea typeface="Noto Sans" pitchFamily="34" charset="-122"/>
                <a:cs typeface="Noto Sans" pitchFamily="34" charset="-120"/>
              </a:rPr>
              <a:t>Ograniczenie przepływów pomiędzy JST a budżetem państwa</a:t>
            </a:r>
            <a:endParaRPr lang="en-US" sz="1400" b="1" dirty="0">
              <a:solidFill>
                <a:srgbClr val="FFFFFF"/>
              </a:solidFill>
              <a:latin typeface="Noto Sans" pitchFamily="34" charset="0"/>
              <a:ea typeface="Noto Sans" pitchFamily="34" charset="-122"/>
              <a:cs typeface="Noto Sans" pitchFamily="34" charset="-120"/>
            </a:endParaRPr>
          </a:p>
        </p:txBody>
      </p:sp>
      <p:graphicFrame>
        <p:nvGraphicFramePr>
          <p:cNvPr id="6" name="Diagram 5">
            <a:extLst>
              <a:ext uri="{FF2B5EF4-FFF2-40B4-BE49-F238E27FC236}">
                <a16:creationId xmlns:a16="http://schemas.microsoft.com/office/drawing/2014/main" id="{3309AC0B-EB99-4766-AFAD-6E8B18DDFC8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522677845"/>
              </p:ext>
            </p:extLst>
          </p:nvPr>
        </p:nvGraphicFramePr>
        <p:xfrm>
          <a:off x="293678" y="993499"/>
          <a:ext cx="8564572" cy="317151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8644000" y="4793500"/>
            <a:ext cx="300000" cy="150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000"/>
            </a:pPr>
            <a:r>
              <a:t>23</a:t>
            </a:r>
          </a:p>
        </p:txBody>
      </p:sp>
      <p:pic>
        <p:nvPicPr>
          <p:cNvPr id="8" name="Obraz 7">
            <a:extLst>
              <a:ext uri="{FF2B5EF4-FFF2-40B4-BE49-F238E27FC236}">
                <a16:creationId xmlns:a16="http://schemas.microsoft.com/office/drawing/2014/main" id="{2A577851-9EBA-4798-A1F2-B03235781857}"/>
              </a:ext>
            </a:extLst>
          </p:cNvPr>
          <p:cNvPicPr/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240" y="4819062"/>
            <a:ext cx="800717" cy="2615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222424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0"/>
          <p:cNvSpPr/>
          <p:nvPr/>
        </p:nvSpPr>
        <p:spPr>
          <a:xfrm>
            <a:off x="285750" y="277425"/>
            <a:ext cx="8572500" cy="600075"/>
          </a:xfrm>
          <a:prstGeom prst="rect">
            <a:avLst/>
          </a:prstGeom>
          <a:solidFill>
            <a:srgbClr val="1A5276"/>
          </a:solidFill>
          <a:ln/>
        </p:spPr>
        <p:txBody>
          <a:bodyPr/>
          <a:lstStyle/>
          <a:p>
            <a:endParaRPr lang="pl-PL" dirty="0"/>
          </a:p>
        </p:txBody>
      </p:sp>
      <p:sp>
        <p:nvSpPr>
          <p:cNvPr id="5" name="Text 1">
            <a:extLst>
              <a:ext uri="{FF2B5EF4-FFF2-40B4-BE49-F238E27FC236}">
                <a16:creationId xmlns:a16="http://schemas.microsoft.com/office/drawing/2014/main" id="{FCCF8C46-675A-402C-8964-5F55FA9471EC}"/>
              </a:ext>
            </a:extLst>
          </p:cNvPr>
          <p:cNvSpPr/>
          <p:nvPr/>
        </p:nvSpPr>
        <p:spPr>
          <a:xfrm>
            <a:off x="500064" y="478062"/>
            <a:ext cx="8305662" cy="215444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spAutoFit/>
          </a:bodyPr>
          <a:lstStyle/>
          <a:p>
            <a:pPr marL="0" indent="0">
              <a:buNone/>
            </a:pPr>
            <a:r>
              <a:rPr lang="pl-PL" sz="1400" b="1" dirty="0">
                <a:solidFill>
                  <a:srgbClr val="FFFFFF"/>
                </a:solidFill>
                <a:latin typeface="Noto Sans" pitchFamily="34" charset="0"/>
                <a:ea typeface="Noto Sans" pitchFamily="34" charset="-122"/>
                <a:cs typeface="Noto Sans" pitchFamily="34" charset="-120"/>
              </a:rPr>
              <a:t>Elastyczność systemu w reagowaniu na zmiany</a:t>
            </a:r>
            <a:endParaRPr lang="en-US" sz="1400" b="1" dirty="0">
              <a:solidFill>
                <a:srgbClr val="FFFFFF"/>
              </a:solidFill>
              <a:latin typeface="Noto Sans" pitchFamily="34" charset="0"/>
              <a:ea typeface="Noto Sans" pitchFamily="34" charset="-122"/>
              <a:cs typeface="Noto Sans" pitchFamily="34" charset="-120"/>
            </a:endParaRPr>
          </a:p>
        </p:txBody>
      </p:sp>
      <p:graphicFrame>
        <p:nvGraphicFramePr>
          <p:cNvPr id="7" name="Diagram 6">
            <a:extLst>
              <a:ext uri="{FF2B5EF4-FFF2-40B4-BE49-F238E27FC236}">
                <a16:creationId xmlns:a16="http://schemas.microsoft.com/office/drawing/2014/main" id="{A72ACD4F-B526-4351-AB8D-BC1E701EE21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238132259"/>
              </p:ext>
            </p:extLst>
          </p:nvPr>
        </p:nvGraphicFramePr>
        <p:xfrm>
          <a:off x="285750" y="1120865"/>
          <a:ext cx="8519976" cy="320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8644000" y="4793500"/>
            <a:ext cx="300000" cy="150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000"/>
            </a:pPr>
            <a:r>
              <a:t>24</a:t>
            </a:r>
          </a:p>
        </p:txBody>
      </p:sp>
      <p:pic>
        <p:nvPicPr>
          <p:cNvPr id="6" name="Obraz 5">
            <a:extLst>
              <a:ext uri="{FF2B5EF4-FFF2-40B4-BE49-F238E27FC236}">
                <a16:creationId xmlns:a16="http://schemas.microsoft.com/office/drawing/2014/main" id="{AD8225E2-7835-4614-9715-D9A1C1B37F8C}"/>
              </a:ext>
            </a:extLst>
          </p:cNvPr>
          <p:cNvPicPr/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240" y="4819062"/>
            <a:ext cx="800717" cy="2615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687228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0"/>
          <p:cNvSpPr/>
          <p:nvPr/>
        </p:nvSpPr>
        <p:spPr>
          <a:xfrm>
            <a:off x="285750" y="285750"/>
            <a:ext cx="8572500" cy="600075"/>
          </a:xfrm>
          <a:prstGeom prst="rect">
            <a:avLst/>
          </a:prstGeom>
          <a:solidFill>
            <a:srgbClr val="1A5276"/>
          </a:solidFill>
          <a:ln/>
        </p:spPr>
        <p:txBody>
          <a:bodyPr/>
          <a:lstStyle/>
          <a:p>
            <a:endParaRPr lang="pl-PL" dirty="0"/>
          </a:p>
        </p:txBody>
      </p:sp>
      <p:sp>
        <p:nvSpPr>
          <p:cNvPr id="5" name="Text 1">
            <a:extLst>
              <a:ext uri="{FF2B5EF4-FFF2-40B4-BE49-F238E27FC236}">
                <a16:creationId xmlns:a16="http://schemas.microsoft.com/office/drawing/2014/main" id="{FCCF8C46-675A-402C-8964-5F55FA9471EC}"/>
              </a:ext>
            </a:extLst>
          </p:cNvPr>
          <p:cNvSpPr/>
          <p:nvPr/>
        </p:nvSpPr>
        <p:spPr>
          <a:xfrm>
            <a:off x="500064" y="478062"/>
            <a:ext cx="8305662" cy="215444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spAutoFit/>
          </a:bodyPr>
          <a:lstStyle/>
          <a:p>
            <a:pPr marL="0" indent="0">
              <a:buNone/>
            </a:pPr>
            <a:r>
              <a:rPr lang="pl-PL" sz="1400" b="1" dirty="0">
                <a:solidFill>
                  <a:srgbClr val="FFFFFF"/>
                </a:solidFill>
                <a:latin typeface="Noto Sans" pitchFamily="34" charset="0"/>
                <a:ea typeface="Noto Sans" pitchFamily="34" charset="-122"/>
                <a:cs typeface="Noto Sans" pitchFamily="34" charset="-120"/>
              </a:rPr>
              <a:t>Zwiększenie wpływu Strony Samorządowej na podział środków</a:t>
            </a:r>
            <a:endParaRPr lang="en-US" sz="1100" b="1" dirty="0">
              <a:solidFill>
                <a:schemeClr val="accent5">
                  <a:lumMod val="20000"/>
                  <a:lumOff val="80000"/>
                </a:schemeClr>
              </a:solidFill>
              <a:latin typeface="Noto Sans" pitchFamily="34" charset="0"/>
              <a:ea typeface="Noto Sans" pitchFamily="34" charset="-122"/>
              <a:cs typeface="Noto Sans" pitchFamily="34" charset="-120"/>
            </a:endParaRPr>
          </a:p>
        </p:txBody>
      </p:sp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6F773195-4490-4561-8129-A87A647FD93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354149053"/>
              </p:ext>
            </p:extLst>
          </p:nvPr>
        </p:nvGraphicFramePr>
        <p:xfrm>
          <a:off x="283106" y="1115251"/>
          <a:ext cx="8522619" cy="38089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8644000" y="4793500"/>
            <a:ext cx="300000" cy="150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000"/>
            </a:pPr>
            <a:r>
              <a:t>25</a:t>
            </a:r>
          </a:p>
        </p:txBody>
      </p:sp>
      <p:pic>
        <p:nvPicPr>
          <p:cNvPr id="7" name="Obraz 6">
            <a:extLst>
              <a:ext uri="{FF2B5EF4-FFF2-40B4-BE49-F238E27FC236}">
                <a16:creationId xmlns:a16="http://schemas.microsoft.com/office/drawing/2014/main" id="{6CEB8911-0438-4218-B32C-A89BEA6D71FA}"/>
              </a:ext>
            </a:extLst>
          </p:cNvPr>
          <p:cNvPicPr/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240" y="4819062"/>
            <a:ext cx="800717" cy="2615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639670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0"/>
          <p:cNvSpPr/>
          <p:nvPr/>
        </p:nvSpPr>
        <p:spPr>
          <a:xfrm>
            <a:off x="285750" y="285750"/>
            <a:ext cx="8572500" cy="600075"/>
          </a:xfrm>
          <a:prstGeom prst="rect">
            <a:avLst/>
          </a:prstGeom>
          <a:solidFill>
            <a:srgbClr val="1A5276"/>
          </a:solidFill>
          <a:ln/>
        </p:spPr>
        <p:txBody>
          <a:bodyPr/>
          <a:lstStyle/>
          <a:p>
            <a:endParaRPr lang="pl-PL" dirty="0"/>
          </a:p>
        </p:txBody>
      </p:sp>
      <p:sp>
        <p:nvSpPr>
          <p:cNvPr id="5" name="Text 1">
            <a:extLst>
              <a:ext uri="{FF2B5EF4-FFF2-40B4-BE49-F238E27FC236}">
                <a16:creationId xmlns:a16="http://schemas.microsoft.com/office/drawing/2014/main" id="{FCCF8C46-675A-402C-8964-5F55FA9471EC}"/>
              </a:ext>
            </a:extLst>
          </p:cNvPr>
          <p:cNvSpPr/>
          <p:nvPr/>
        </p:nvSpPr>
        <p:spPr>
          <a:xfrm>
            <a:off x="500064" y="478062"/>
            <a:ext cx="8305662" cy="215444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spAutoFit/>
          </a:bodyPr>
          <a:lstStyle/>
          <a:p>
            <a:pPr marL="0" indent="0">
              <a:buNone/>
            </a:pPr>
            <a:r>
              <a:rPr lang="pl-PL" sz="1400" b="1" dirty="0">
                <a:solidFill>
                  <a:srgbClr val="FFFFFF"/>
                </a:solidFill>
                <a:latin typeface="Noto Sans" pitchFamily="34" charset="0"/>
                <a:ea typeface="Noto Sans" pitchFamily="34" charset="-122"/>
                <a:cs typeface="Noto Sans" pitchFamily="34" charset="-120"/>
              </a:rPr>
              <a:t>Zagadnienia do dalszych prac analitycznych i konsultacyjnych</a:t>
            </a:r>
            <a:endParaRPr lang="pl-PL" sz="1100" b="1" dirty="0">
              <a:solidFill>
                <a:schemeClr val="accent5">
                  <a:lumMod val="20000"/>
                  <a:lumOff val="80000"/>
                </a:schemeClr>
              </a:solidFill>
              <a:latin typeface="Noto Sans" pitchFamily="34" charset="0"/>
              <a:ea typeface="Noto Sans" pitchFamily="34" charset="-122"/>
              <a:cs typeface="Noto Sans" pitchFamily="34" charset="-12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8644000" y="4793500"/>
            <a:ext cx="300000" cy="150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000"/>
            </a:pPr>
            <a:r>
              <a:t>26</a:t>
            </a:r>
          </a:p>
        </p:txBody>
      </p:sp>
      <p:graphicFrame>
        <p:nvGraphicFramePr>
          <p:cNvPr id="7" name="Diagram 6">
            <a:extLst>
              <a:ext uri="{FF2B5EF4-FFF2-40B4-BE49-F238E27FC236}">
                <a16:creationId xmlns:a16="http://schemas.microsoft.com/office/drawing/2014/main" id="{D71E3B29-C00B-487C-8704-947D7BB85F0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524719486"/>
              </p:ext>
            </p:extLst>
          </p:nvPr>
        </p:nvGraphicFramePr>
        <p:xfrm>
          <a:off x="745066" y="693506"/>
          <a:ext cx="7545493" cy="342010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6" name="Obraz 5">
            <a:extLst>
              <a:ext uri="{FF2B5EF4-FFF2-40B4-BE49-F238E27FC236}">
                <a16:creationId xmlns:a16="http://schemas.microsoft.com/office/drawing/2014/main" id="{49C8D938-7D50-4B48-B9C1-27BD7D4C8278}"/>
              </a:ext>
            </a:extLst>
          </p:cNvPr>
          <p:cNvPicPr/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240" y="4819062"/>
            <a:ext cx="800717" cy="2615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207727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0"/>
          <p:cNvSpPr/>
          <p:nvPr/>
        </p:nvSpPr>
        <p:spPr>
          <a:xfrm>
            <a:off x="285750" y="285750"/>
            <a:ext cx="8572500" cy="600075"/>
          </a:xfrm>
          <a:prstGeom prst="rect">
            <a:avLst/>
          </a:prstGeom>
          <a:solidFill>
            <a:srgbClr val="1A5276"/>
          </a:solidFill>
          <a:ln/>
        </p:spPr>
        <p:txBody>
          <a:bodyPr/>
          <a:lstStyle/>
          <a:p>
            <a:endParaRPr lang="pl-PL" dirty="0"/>
          </a:p>
        </p:txBody>
      </p:sp>
      <p:sp>
        <p:nvSpPr>
          <p:cNvPr id="5" name="Text 1">
            <a:extLst>
              <a:ext uri="{FF2B5EF4-FFF2-40B4-BE49-F238E27FC236}">
                <a16:creationId xmlns:a16="http://schemas.microsoft.com/office/drawing/2014/main" id="{FCCF8C46-675A-402C-8964-5F55FA9471EC}"/>
              </a:ext>
            </a:extLst>
          </p:cNvPr>
          <p:cNvSpPr/>
          <p:nvPr/>
        </p:nvSpPr>
        <p:spPr>
          <a:xfrm>
            <a:off x="500064" y="478062"/>
            <a:ext cx="8305662" cy="215444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spAutoFit/>
          </a:bodyPr>
          <a:lstStyle/>
          <a:p>
            <a:pPr marL="0" indent="0">
              <a:buNone/>
            </a:pPr>
            <a:r>
              <a:rPr lang="pl-PL" sz="1400" b="1" dirty="0">
                <a:solidFill>
                  <a:srgbClr val="FFFFFF"/>
                </a:solidFill>
                <a:latin typeface="Noto Sans" pitchFamily="34" charset="0"/>
                <a:ea typeface="Noto Sans" pitchFamily="34" charset="-122"/>
                <a:cs typeface="Noto Sans" pitchFamily="34" charset="-120"/>
              </a:rPr>
              <a:t>Zagadnienia do dalszych prac analitycznych i konsultacyjnych</a:t>
            </a:r>
            <a:endParaRPr lang="pl-PL" sz="1100" b="1" dirty="0">
              <a:solidFill>
                <a:schemeClr val="accent5">
                  <a:lumMod val="20000"/>
                  <a:lumOff val="80000"/>
                </a:schemeClr>
              </a:solidFill>
              <a:latin typeface="Noto Sans" pitchFamily="34" charset="0"/>
              <a:ea typeface="Noto Sans" pitchFamily="34" charset="-122"/>
              <a:cs typeface="Noto Sans" pitchFamily="34" charset="-12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8644000" y="4793500"/>
            <a:ext cx="300000" cy="150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000"/>
            </a:pPr>
            <a:r>
              <a:t>26</a:t>
            </a:r>
          </a:p>
        </p:txBody>
      </p:sp>
      <p:graphicFrame>
        <p:nvGraphicFramePr>
          <p:cNvPr id="7" name="Diagram 6">
            <a:extLst>
              <a:ext uri="{FF2B5EF4-FFF2-40B4-BE49-F238E27FC236}">
                <a16:creationId xmlns:a16="http://schemas.microsoft.com/office/drawing/2014/main" id="{D71E3B29-C00B-487C-8704-947D7BB85F0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47670482"/>
              </p:ext>
            </p:extLst>
          </p:nvPr>
        </p:nvGraphicFramePr>
        <p:xfrm>
          <a:off x="745066" y="693506"/>
          <a:ext cx="7545493" cy="342010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6" name="Obraz 5">
            <a:extLst>
              <a:ext uri="{FF2B5EF4-FFF2-40B4-BE49-F238E27FC236}">
                <a16:creationId xmlns:a16="http://schemas.microsoft.com/office/drawing/2014/main" id="{22309080-85FE-4C46-B45A-EB58035889CF}"/>
              </a:ext>
            </a:extLst>
          </p:cNvPr>
          <p:cNvPicPr/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240" y="4819062"/>
            <a:ext cx="800717" cy="2615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247857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0"/>
          <p:cNvSpPr/>
          <p:nvPr/>
        </p:nvSpPr>
        <p:spPr>
          <a:xfrm>
            <a:off x="285750" y="285750"/>
            <a:ext cx="8572500" cy="600075"/>
          </a:xfrm>
          <a:prstGeom prst="rect">
            <a:avLst/>
          </a:prstGeom>
          <a:solidFill>
            <a:srgbClr val="1A5276"/>
          </a:solidFill>
          <a:ln/>
        </p:spPr>
        <p:txBody>
          <a:bodyPr/>
          <a:lstStyle/>
          <a:p>
            <a:endParaRPr lang="pl-PL" dirty="0"/>
          </a:p>
        </p:txBody>
      </p:sp>
      <p:sp>
        <p:nvSpPr>
          <p:cNvPr id="5" name="Text 1">
            <a:extLst>
              <a:ext uri="{FF2B5EF4-FFF2-40B4-BE49-F238E27FC236}">
                <a16:creationId xmlns:a16="http://schemas.microsoft.com/office/drawing/2014/main" id="{FCCF8C46-675A-402C-8964-5F55FA9471EC}"/>
              </a:ext>
            </a:extLst>
          </p:cNvPr>
          <p:cNvSpPr/>
          <p:nvPr/>
        </p:nvSpPr>
        <p:spPr>
          <a:xfrm>
            <a:off x="500064" y="478062"/>
            <a:ext cx="8305662" cy="215444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spAutoFit/>
          </a:bodyPr>
          <a:lstStyle/>
          <a:p>
            <a:pPr marL="0" indent="0">
              <a:buNone/>
            </a:pPr>
            <a:r>
              <a:rPr lang="pl-PL" sz="1400" b="1" dirty="0">
                <a:solidFill>
                  <a:srgbClr val="FFFFFF"/>
                </a:solidFill>
                <a:latin typeface="Noto Sans" pitchFamily="34" charset="0"/>
                <a:ea typeface="Noto Sans" pitchFamily="34" charset="-122"/>
                <a:cs typeface="Noto Sans" pitchFamily="34" charset="-120"/>
              </a:rPr>
              <a:t>Zagadnienia do dalszych prac analitycznych i konsultacyjnych</a:t>
            </a:r>
            <a:endParaRPr lang="pl-PL" sz="1100" b="1" dirty="0">
              <a:solidFill>
                <a:schemeClr val="accent5">
                  <a:lumMod val="20000"/>
                  <a:lumOff val="80000"/>
                </a:schemeClr>
              </a:solidFill>
              <a:latin typeface="Noto Sans" pitchFamily="34" charset="0"/>
              <a:ea typeface="Noto Sans" pitchFamily="34" charset="-122"/>
              <a:cs typeface="Noto Sans" pitchFamily="34" charset="-12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8644000" y="4793500"/>
            <a:ext cx="300000" cy="150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000"/>
            </a:pPr>
            <a:r>
              <a:t>26</a:t>
            </a:r>
          </a:p>
        </p:txBody>
      </p:sp>
      <p:graphicFrame>
        <p:nvGraphicFramePr>
          <p:cNvPr id="7" name="Diagram 6">
            <a:extLst>
              <a:ext uri="{FF2B5EF4-FFF2-40B4-BE49-F238E27FC236}">
                <a16:creationId xmlns:a16="http://schemas.microsoft.com/office/drawing/2014/main" id="{D71E3B29-C00B-487C-8704-947D7BB85F0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93271483"/>
              </p:ext>
            </p:extLst>
          </p:nvPr>
        </p:nvGraphicFramePr>
        <p:xfrm>
          <a:off x="745066" y="693506"/>
          <a:ext cx="7545493" cy="342010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6" name="Obraz 5">
            <a:extLst>
              <a:ext uri="{FF2B5EF4-FFF2-40B4-BE49-F238E27FC236}">
                <a16:creationId xmlns:a16="http://schemas.microsoft.com/office/drawing/2014/main" id="{DACCA320-03B6-4C08-BD94-F25BECB9B3F9}"/>
              </a:ext>
            </a:extLst>
          </p:cNvPr>
          <p:cNvPicPr/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240" y="4819062"/>
            <a:ext cx="800717" cy="2615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021670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0"/>
          <p:cNvSpPr/>
          <p:nvPr/>
        </p:nvSpPr>
        <p:spPr>
          <a:xfrm>
            <a:off x="285750" y="285750"/>
            <a:ext cx="8572500" cy="600075"/>
          </a:xfrm>
          <a:prstGeom prst="rect">
            <a:avLst/>
          </a:prstGeom>
          <a:solidFill>
            <a:srgbClr val="1A5276"/>
          </a:solidFill>
          <a:ln/>
        </p:spPr>
        <p:txBody>
          <a:bodyPr/>
          <a:lstStyle/>
          <a:p>
            <a:endParaRPr lang="pl-PL" dirty="0"/>
          </a:p>
        </p:txBody>
      </p:sp>
      <p:sp>
        <p:nvSpPr>
          <p:cNvPr id="5" name="Text 1">
            <a:extLst>
              <a:ext uri="{FF2B5EF4-FFF2-40B4-BE49-F238E27FC236}">
                <a16:creationId xmlns:a16="http://schemas.microsoft.com/office/drawing/2014/main" id="{FCCF8C46-675A-402C-8964-5F55FA9471EC}"/>
              </a:ext>
            </a:extLst>
          </p:cNvPr>
          <p:cNvSpPr/>
          <p:nvPr/>
        </p:nvSpPr>
        <p:spPr>
          <a:xfrm>
            <a:off x="500064" y="478062"/>
            <a:ext cx="8305662" cy="215444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spAutoFit/>
          </a:bodyPr>
          <a:lstStyle/>
          <a:p>
            <a:pPr marL="0" indent="0">
              <a:buNone/>
            </a:pPr>
            <a:r>
              <a:rPr lang="pl-PL" sz="1400" b="1" dirty="0">
                <a:solidFill>
                  <a:srgbClr val="FFFFFF"/>
                </a:solidFill>
                <a:latin typeface="Noto Sans" pitchFamily="34" charset="0"/>
                <a:ea typeface="Noto Sans" pitchFamily="34" charset="-122"/>
                <a:cs typeface="Noto Sans" pitchFamily="34" charset="-120"/>
              </a:rPr>
              <a:t>Zagadnienia do dalszych prac analitycznych i konsultacyjnych</a:t>
            </a:r>
            <a:endParaRPr lang="pl-PL" sz="1100" b="1" dirty="0">
              <a:solidFill>
                <a:schemeClr val="accent5">
                  <a:lumMod val="20000"/>
                  <a:lumOff val="80000"/>
                </a:schemeClr>
              </a:solidFill>
              <a:latin typeface="Noto Sans" pitchFamily="34" charset="0"/>
              <a:ea typeface="Noto Sans" pitchFamily="34" charset="-122"/>
              <a:cs typeface="Noto Sans" pitchFamily="34" charset="-12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8644000" y="4793500"/>
            <a:ext cx="300000" cy="150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000"/>
            </a:pPr>
            <a:r>
              <a:t>26</a:t>
            </a:r>
          </a:p>
        </p:txBody>
      </p:sp>
      <p:graphicFrame>
        <p:nvGraphicFramePr>
          <p:cNvPr id="7" name="Diagram 6">
            <a:extLst>
              <a:ext uri="{FF2B5EF4-FFF2-40B4-BE49-F238E27FC236}">
                <a16:creationId xmlns:a16="http://schemas.microsoft.com/office/drawing/2014/main" id="{D71E3B29-C00B-487C-8704-947D7BB85F0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442398538"/>
              </p:ext>
            </p:extLst>
          </p:nvPr>
        </p:nvGraphicFramePr>
        <p:xfrm>
          <a:off x="745066" y="693506"/>
          <a:ext cx="7545493" cy="342010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6" name="Obraz 5">
            <a:extLst>
              <a:ext uri="{FF2B5EF4-FFF2-40B4-BE49-F238E27FC236}">
                <a16:creationId xmlns:a16="http://schemas.microsoft.com/office/drawing/2014/main" id="{A9B4AF99-BE7C-44D0-95A4-313873C8188E}"/>
              </a:ext>
            </a:extLst>
          </p:cNvPr>
          <p:cNvPicPr/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240" y="4819062"/>
            <a:ext cx="800717" cy="2615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29888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0"/>
          <p:cNvSpPr/>
          <p:nvPr/>
        </p:nvSpPr>
        <p:spPr>
          <a:xfrm>
            <a:off x="285750" y="285750"/>
            <a:ext cx="8572500" cy="600075"/>
          </a:xfrm>
          <a:prstGeom prst="rect">
            <a:avLst/>
          </a:prstGeom>
          <a:solidFill>
            <a:srgbClr val="1A5276"/>
          </a:solidFill>
          <a:ln/>
        </p:spPr>
        <p:txBody>
          <a:bodyPr/>
          <a:lstStyle/>
          <a:p>
            <a:endParaRPr lang="pl-PL" dirty="0"/>
          </a:p>
        </p:txBody>
      </p:sp>
      <p:sp>
        <p:nvSpPr>
          <p:cNvPr id="6" name="Text 1">
            <a:extLst>
              <a:ext uri="{FF2B5EF4-FFF2-40B4-BE49-F238E27FC236}">
                <a16:creationId xmlns:a16="http://schemas.microsoft.com/office/drawing/2014/main" id="{7CBFBCEE-51AB-48C4-8A27-B47FEAFBBF25}"/>
              </a:ext>
            </a:extLst>
          </p:cNvPr>
          <p:cNvSpPr/>
          <p:nvPr/>
        </p:nvSpPr>
        <p:spPr>
          <a:xfrm>
            <a:off x="500063" y="478064"/>
            <a:ext cx="7510069" cy="215444"/>
          </a:xfrm>
          <a:prstGeom prst="rect">
            <a:avLst/>
          </a:prstGeom>
          <a:noFill/>
          <a:ln/>
        </p:spPr>
        <p:txBody>
          <a:bodyPr wrap="none" lIns="0" tIns="0" rIns="0" bIns="0" rtlCol="0" anchor="ctr">
            <a:spAutoFit/>
          </a:bodyPr>
          <a:lstStyle/>
          <a:p>
            <a:pPr marL="0" indent="0">
              <a:buNone/>
            </a:pPr>
            <a:r>
              <a:rPr lang="pl-PL" sz="1400" b="1" dirty="0">
                <a:solidFill>
                  <a:srgbClr val="FFFFFF"/>
                </a:solidFill>
                <a:latin typeface="Noto Sans" pitchFamily="34" charset="0"/>
                <a:ea typeface="Noto Sans" pitchFamily="34" charset="-122"/>
                <a:cs typeface="Noto Sans" pitchFamily="34" charset="-120"/>
              </a:rPr>
              <a:t>Wzmocnienie i ustabilizowanie finansów JST - </a:t>
            </a:r>
            <a:r>
              <a:rPr lang="pl-PL" sz="1100" b="1" dirty="0">
                <a:solidFill>
                  <a:schemeClr val="accent5">
                    <a:lumMod val="20000"/>
                    <a:lumOff val="80000"/>
                  </a:schemeClr>
                </a:solidFill>
                <a:latin typeface="Noto Sans" pitchFamily="34" charset="0"/>
                <a:ea typeface="Noto Sans" pitchFamily="34" charset="-122"/>
                <a:cs typeface="Noto Sans" pitchFamily="34" charset="-120"/>
              </a:rPr>
              <a:t>podniesienie globalnego poziomu dochodów  JST</a:t>
            </a:r>
            <a:endParaRPr lang="en-US" sz="1400" dirty="0">
              <a:solidFill>
                <a:schemeClr val="accent5">
                  <a:lumMod val="20000"/>
                  <a:lumOff val="80000"/>
                </a:schemeClr>
              </a:solidFill>
            </a:endParaRPr>
          </a:p>
        </p:txBody>
      </p:sp>
      <p:graphicFrame>
        <p:nvGraphicFramePr>
          <p:cNvPr id="2" name="Tabela 1">
            <a:extLst>
              <a:ext uri="{FF2B5EF4-FFF2-40B4-BE49-F238E27FC236}">
                <a16:creationId xmlns:a16="http://schemas.microsoft.com/office/drawing/2014/main" id="{60CA3046-BA38-43B4-A1B9-5532FA3BFE1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70961940"/>
              </p:ext>
            </p:extLst>
          </p:nvPr>
        </p:nvGraphicFramePr>
        <p:xfrm>
          <a:off x="420130" y="1338052"/>
          <a:ext cx="8438119" cy="1874520"/>
        </p:xfrm>
        <a:graphic>
          <a:graphicData uri="http://schemas.openxmlformats.org/drawingml/2006/table">
            <a:tbl>
              <a:tblPr firstRow="1" firstCol="1" bandRow="1">
                <a:tableStyleId>{3B4B98B0-60AC-42C2-AFA5-B58CD77FA1E5}</a:tableStyleId>
              </a:tblPr>
              <a:tblGrid>
                <a:gridCol w="2593965">
                  <a:extLst>
                    <a:ext uri="{9D8B030D-6E8A-4147-A177-3AD203B41FA5}">
                      <a16:colId xmlns:a16="http://schemas.microsoft.com/office/drawing/2014/main" val="2943563489"/>
                    </a:ext>
                  </a:extLst>
                </a:gridCol>
                <a:gridCol w="876665">
                  <a:extLst>
                    <a:ext uri="{9D8B030D-6E8A-4147-A177-3AD203B41FA5}">
                      <a16:colId xmlns:a16="http://schemas.microsoft.com/office/drawing/2014/main" val="2098958750"/>
                    </a:ext>
                  </a:extLst>
                </a:gridCol>
                <a:gridCol w="918696">
                  <a:extLst>
                    <a:ext uri="{9D8B030D-6E8A-4147-A177-3AD203B41FA5}">
                      <a16:colId xmlns:a16="http://schemas.microsoft.com/office/drawing/2014/main" val="348478010"/>
                    </a:ext>
                  </a:extLst>
                </a:gridCol>
                <a:gridCol w="642488">
                  <a:extLst>
                    <a:ext uri="{9D8B030D-6E8A-4147-A177-3AD203B41FA5}">
                      <a16:colId xmlns:a16="http://schemas.microsoft.com/office/drawing/2014/main" val="1752829711"/>
                    </a:ext>
                  </a:extLst>
                </a:gridCol>
                <a:gridCol w="870659">
                  <a:extLst>
                    <a:ext uri="{9D8B030D-6E8A-4147-A177-3AD203B41FA5}">
                      <a16:colId xmlns:a16="http://schemas.microsoft.com/office/drawing/2014/main" val="2873415556"/>
                    </a:ext>
                  </a:extLst>
                </a:gridCol>
                <a:gridCol w="846643">
                  <a:extLst>
                    <a:ext uri="{9D8B030D-6E8A-4147-A177-3AD203B41FA5}">
                      <a16:colId xmlns:a16="http://schemas.microsoft.com/office/drawing/2014/main" val="1715796712"/>
                    </a:ext>
                  </a:extLst>
                </a:gridCol>
                <a:gridCol w="666505">
                  <a:extLst>
                    <a:ext uri="{9D8B030D-6E8A-4147-A177-3AD203B41FA5}">
                      <a16:colId xmlns:a16="http://schemas.microsoft.com/office/drawing/2014/main" val="210273235"/>
                    </a:ext>
                  </a:extLst>
                </a:gridCol>
                <a:gridCol w="1022498">
                  <a:extLst>
                    <a:ext uri="{9D8B030D-6E8A-4147-A177-3AD203B41FA5}">
                      <a16:colId xmlns:a16="http://schemas.microsoft.com/office/drawing/2014/main" val="2825866591"/>
                    </a:ext>
                  </a:extLst>
                </a:gridCol>
              </a:tblGrid>
              <a:tr h="182880">
                <a:tc rowSpan="2"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pl-PL" sz="850" dirty="0">
                          <a:effectLst/>
                        </a:rPr>
                        <a:t>Tytuły dochodowe</a:t>
                      </a:r>
                      <a:endParaRPr lang="pl-PL" sz="1200" dirty="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 gridSpan="3"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pl-PL" sz="850">
                          <a:effectLst/>
                        </a:rPr>
                        <a:t>2025</a:t>
                      </a:r>
                      <a:endParaRPr lang="pl-PL" sz="12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pl-PL" sz="850">
                          <a:effectLst/>
                        </a:rPr>
                        <a:t>2026</a:t>
                      </a:r>
                      <a:endParaRPr lang="pl-PL" sz="12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pl-PL" sz="850">
                          <a:effectLst/>
                        </a:rPr>
                        <a:t>Okres  lat 2025-2026</a:t>
                      </a:r>
                      <a:endParaRPr lang="pl-PL" sz="12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692950334"/>
                  </a:ext>
                </a:extLst>
              </a:tr>
              <a:tr h="182880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pl-PL" sz="850">
                          <a:effectLst/>
                        </a:rPr>
                        <a:t>stara ustawa</a:t>
                      </a:r>
                      <a:endParaRPr lang="pl-PL" sz="12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pl-PL" sz="850">
                          <a:effectLst/>
                        </a:rPr>
                        <a:t>nowa ustawa</a:t>
                      </a:r>
                      <a:endParaRPr lang="pl-PL" sz="12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pl-PL" sz="850">
                          <a:effectLst/>
                        </a:rPr>
                        <a:t>różnica</a:t>
                      </a:r>
                      <a:endParaRPr lang="pl-PL" sz="12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pl-PL" sz="850">
                          <a:effectLst/>
                        </a:rPr>
                        <a:t>stara ustawa</a:t>
                      </a:r>
                      <a:endParaRPr lang="pl-PL" sz="12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pl-PL" sz="850">
                          <a:effectLst/>
                        </a:rPr>
                        <a:t>nowa ustawa</a:t>
                      </a:r>
                      <a:endParaRPr lang="pl-PL" sz="12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pl-PL" sz="850">
                          <a:effectLst/>
                        </a:rPr>
                        <a:t>różnica</a:t>
                      </a:r>
                      <a:endParaRPr lang="pl-PL" sz="12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pl-PL" sz="850">
                          <a:effectLst/>
                        </a:rPr>
                        <a:t>różnice łącznie</a:t>
                      </a:r>
                      <a:endParaRPr lang="pl-PL" sz="12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481402622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>
                        <a:spcAft>
                          <a:spcPts val="1000"/>
                        </a:spcAft>
                      </a:pPr>
                      <a:r>
                        <a:rPr lang="pl-PL" sz="850">
                          <a:effectLst/>
                        </a:rPr>
                        <a:t>PIT należny </a:t>
                      </a:r>
                      <a:endParaRPr lang="pl-PL" sz="12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pl-PL" sz="850">
                          <a:effectLst/>
                        </a:rPr>
                        <a:t>83,6</a:t>
                      </a:r>
                      <a:endParaRPr lang="pl-PL" sz="12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pl-PL" sz="850">
                          <a:effectLst/>
                        </a:rPr>
                        <a:t>173,5</a:t>
                      </a:r>
                      <a:endParaRPr lang="pl-PL" sz="12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pl-PL" sz="850">
                          <a:effectLst/>
                        </a:rPr>
                        <a:t>89,9</a:t>
                      </a:r>
                      <a:endParaRPr lang="pl-PL" sz="12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pl-PL" sz="850">
                          <a:effectLst/>
                        </a:rPr>
                        <a:t>88,1</a:t>
                      </a:r>
                      <a:endParaRPr lang="pl-PL" sz="12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pl-PL" sz="850">
                          <a:effectLst/>
                        </a:rPr>
                        <a:t>193,2</a:t>
                      </a:r>
                      <a:endParaRPr lang="pl-PL" sz="12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pl-PL" sz="850">
                          <a:effectLst/>
                        </a:rPr>
                        <a:t>105,1</a:t>
                      </a:r>
                      <a:endParaRPr lang="pl-PL" sz="12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pl-PL" sz="850">
                          <a:effectLst/>
                        </a:rPr>
                        <a:t>195</a:t>
                      </a:r>
                      <a:endParaRPr lang="pl-PL" sz="12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265320785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>
                        <a:spcAft>
                          <a:spcPts val="1000"/>
                        </a:spcAft>
                      </a:pPr>
                      <a:r>
                        <a:rPr lang="pl-PL" sz="850">
                          <a:effectLst/>
                        </a:rPr>
                        <a:t>CIT należny </a:t>
                      </a:r>
                      <a:endParaRPr lang="pl-PL" sz="12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pl-PL" sz="850">
                          <a:effectLst/>
                        </a:rPr>
                        <a:t>20,7</a:t>
                      </a:r>
                      <a:endParaRPr lang="pl-PL" sz="12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pl-PL" sz="850">
                          <a:effectLst/>
                        </a:rPr>
                        <a:t>28,2</a:t>
                      </a:r>
                      <a:endParaRPr lang="pl-PL" sz="12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pl-PL" sz="850">
                          <a:effectLst/>
                        </a:rPr>
                        <a:t>7,5</a:t>
                      </a:r>
                      <a:endParaRPr lang="pl-PL" sz="12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pl-PL" sz="850">
                          <a:effectLst/>
                        </a:rPr>
                        <a:t>21</a:t>
                      </a:r>
                      <a:endParaRPr lang="pl-PL" sz="12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pl-PL" sz="850">
                          <a:effectLst/>
                        </a:rPr>
                        <a:t>27,5</a:t>
                      </a:r>
                      <a:endParaRPr lang="pl-PL" sz="12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pl-PL" sz="850">
                          <a:effectLst/>
                        </a:rPr>
                        <a:t>6,5</a:t>
                      </a:r>
                      <a:endParaRPr lang="pl-PL" sz="12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pl-PL" sz="850">
                          <a:effectLst/>
                        </a:rPr>
                        <a:t>14</a:t>
                      </a:r>
                      <a:endParaRPr lang="pl-PL" sz="12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279403461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>
                        <a:spcAft>
                          <a:spcPts val="1000"/>
                        </a:spcAft>
                      </a:pPr>
                      <a:r>
                        <a:rPr lang="pl-PL" sz="850">
                          <a:effectLst/>
                        </a:rPr>
                        <a:t>Subwencja należna</a:t>
                      </a:r>
                      <a:endParaRPr lang="pl-PL" sz="12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pl-PL" sz="850">
                          <a:effectLst/>
                        </a:rPr>
                        <a:t>124,0</a:t>
                      </a:r>
                      <a:endParaRPr lang="pl-PL" sz="12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pl-PL" sz="850">
                          <a:effectLst/>
                        </a:rPr>
                        <a:t>46,1</a:t>
                      </a:r>
                      <a:endParaRPr lang="pl-PL" sz="12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pl-PL" sz="850">
                          <a:effectLst/>
                        </a:rPr>
                        <a:t>-77,9</a:t>
                      </a:r>
                      <a:endParaRPr lang="pl-PL" sz="12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pl-PL" sz="850">
                          <a:effectLst/>
                        </a:rPr>
                        <a:t>137,5</a:t>
                      </a:r>
                      <a:endParaRPr lang="pl-PL" sz="12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pl-PL" sz="850">
                          <a:effectLst/>
                        </a:rPr>
                        <a:t>50,5</a:t>
                      </a:r>
                      <a:endParaRPr lang="pl-PL" sz="12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pl-PL" sz="850">
                          <a:effectLst/>
                        </a:rPr>
                        <a:t>-87,0</a:t>
                      </a:r>
                      <a:endParaRPr lang="pl-PL" sz="12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pl-PL" sz="850">
                          <a:effectLst/>
                        </a:rPr>
                        <a:t>-164,9</a:t>
                      </a:r>
                      <a:endParaRPr lang="pl-PL" sz="12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388643604"/>
                  </a:ext>
                </a:extLst>
              </a:tr>
              <a:tr h="327660">
                <a:tc>
                  <a:txBody>
                    <a:bodyPr/>
                    <a:lstStyle/>
                    <a:p>
                      <a:pPr>
                        <a:spcAft>
                          <a:spcPts val="1000"/>
                        </a:spcAft>
                      </a:pPr>
                      <a:r>
                        <a:rPr lang="pl-PL" sz="850">
                          <a:effectLst/>
                        </a:rPr>
                        <a:t>rezerwy subwencyjne i pozostałe środki (dotacja przedszkolna, uzupełnienie CIT, itp.)</a:t>
                      </a:r>
                      <a:endParaRPr lang="pl-PL" sz="12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pl-PL" sz="850">
                          <a:effectLst/>
                        </a:rPr>
                        <a:t>4,3</a:t>
                      </a:r>
                      <a:endParaRPr lang="pl-PL" sz="12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pl-PL" sz="850">
                          <a:effectLst/>
                        </a:rPr>
                        <a:t>4,7</a:t>
                      </a:r>
                      <a:endParaRPr lang="pl-PL" sz="12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pl-PL" sz="850">
                          <a:effectLst/>
                        </a:rPr>
                        <a:t>0,4</a:t>
                      </a:r>
                      <a:endParaRPr lang="pl-PL" sz="12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pl-PL" sz="850">
                          <a:effectLst/>
                        </a:rPr>
                        <a:t>5,1</a:t>
                      </a:r>
                      <a:endParaRPr lang="pl-PL" sz="12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pl-PL" sz="850">
                          <a:effectLst/>
                        </a:rPr>
                        <a:t>3,8</a:t>
                      </a:r>
                      <a:endParaRPr lang="pl-PL" sz="12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pl-PL" sz="850">
                          <a:effectLst/>
                        </a:rPr>
                        <a:t>-1,3</a:t>
                      </a:r>
                      <a:endParaRPr lang="pl-PL" sz="12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pl-PL" sz="850">
                          <a:effectLst/>
                        </a:rPr>
                        <a:t>-0,9</a:t>
                      </a:r>
                      <a:endParaRPr lang="pl-PL" sz="12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3296574574"/>
                  </a:ext>
                </a:extLst>
              </a:tr>
              <a:tr h="327660">
                <a:tc>
                  <a:txBody>
                    <a:bodyPr/>
                    <a:lstStyle/>
                    <a:p>
                      <a:pPr>
                        <a:spcAft>
                          <a:spcPts val="1000"/>
                        </a:spcAft>
                      </a:pPr>
                      <a:r>
                        <a:rPr lang="pl-PL" sz="850" dirty="0">
                          <a:effectLst/>
                        </a:rPr>
                        <a:t>wpłaty janosikowego/korekta z tyt. zamożności</a:t>
                      </a:r>
                      <a:endParaRPr lang="pl-PL" sz="1200" dirty="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pl-PL" sz="850">
                          <a:effectLst/>
                        </a:rPr>
                        <a:t>-4,9</a:t>
                      </a:r>
                      <a:endParaRPr lang="pl-PL" sz="12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pl-PL" sz="850">
                          <a:effectLst/>
                        </a:rPr>
                        <a:t>0</a:t>
                      </a:r>
                      <a:endParaRPr lang="pl-PL" sz="12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pl-PL" sz="850">
                          <a:effectLst/>
                        </a:rPr>
                        <a:t>4,9</a:t>
                      </a:r>
                      <a:endParaRPr lang="pl-PL" sz="12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pl-PL" sz="850">
                          <a:effectLst/>
                        </a:rPr>
                        <a:t>- 5,2</a:t>
                      </a:r>
                      <a:endParaRPr lang="pl-PL" sz="12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pl-PL" sz="850">
                          <a:effectLst/>
                        </a:rPr>
                        <a:t>0</a:t>
                      </a:r>
                      <a:endParaRPr lang="pl-PL" sz="12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pl-PL" sz="850">
                          <a:effectLst/>
                        </a:rPr>
                        <a:t>5,2</a:t>
                      </a:r>
                      <a:endParaRPr lang="pl-PL" sz="12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pl-PL" sz="850">
                          <a:effectLst/>
                        </a:rPr>
                        <a:t>10,1</a:t>
                      </a:r>
                      <a:endParaRPr lang="pl-PL" sz="12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2606782992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>
                        <a:spcAft>
                          <a:spcPts val="1000"/>
                        </a:spcAft>
                      </a:pPr>
                      <a:r>
                        <a:rPr lang="pl-PL" sz="850">
                          <a:effectLst/>
                        </a:rPr>
                        <a:t>Ogółem </a:t>
                      </a:r>
                      <a:endParaRPr lang="pl-PL" sz="12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pl-PL" sz="850">
                          <a:effectLst/>
                        </a:rPr>
                        <a:t>227,7</a:t>
                      </a:r>
                      <a:endParaRPr lang="pl-PL" sz="12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pl-PL" sz="850">
                          <a:effectLst/>
                        </a:rPr>
                        <a:t>252,5</a:t>
                      </a:r>
                      <a:endParaRPr lang="pl-PL" sz="12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pl-PL" sz="850">
                          <a:effectLst/>
                        </a:rPr>
                        <a:t>24,8</a:t>
                      </a:r>
                      <a:endParaRPr lang="pl-PL" sz="12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pl-PL" sz="850">
                          <a:effectLst/>
                        </a:rPr>
                        <a:t>246,5</a:t>
                      </a:r>
                      <a:endParaRPr lang="pl-PL" sz="12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pl-PL" sz="850">
                          <a:effectLst/>
                        </a:rPr>
                        <a:t>275,0</a:t>
                      </a:r>
                      <a:endParaRPr lang="pl-PL" sz="12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pl-PL" sz="850">
                          <a:effectLst/>
                        </a:rPr>
                        <a:t>28,5</a:t>
                      </a:r>
                      <a:endParaRPr lang="pl-PL" sz="12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pl-PL" sz="850" dirty="0">
                          <a:effectLst/>
                        </a:rPr>
                        <a:t>53,3</a:t>
                      </a:r>
                      <a:endParaRPr lang="pl-PL" sz="1200" dirty="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2692483893"/>
                  </a:ext>
                </a:extLst>
              </a:tr>
            </a:tbl>
          </a:graphicData>
        </a:graphic>
      </p:graphicFrame>
      <p:sp>
        <p:nvSpPr>
          <p:cNvPr id="8" name="pole tekstowe 7">
            <a:extLst>
              <a:ext uri="{FF2B5EF4-FFF2-40B4-BE49-F238E27FC236}">
                <a16:creationId xmlns:a16="http://schemas.microsoft.com/office/drawing/2014/main" id="{F55088BB-648C-4B39-AE9F-70CB1B710E71}"/>
              </a:ext>
            </a:extLst>
          </p:cNvPr>
          <p:cNvSpPr txBox="1"/>
          <p:nvPr/>
        </p:nvSpPr>
        <p:spPr>
          <a:xfrm>
            <a:off x="347890" y="3380624"/>
            <a:ext cx="8510360" cy="57240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pl-PL" sz="1100" b="1" dirty="0">
                <a:solidFill>
                  <a:schemeClr val="accent5">
                    <a:lumMod val="50000"/>
                  </a:schemeClr>
                </a:solidFill>
                <a:effectLst/>
                <a:latin typeface="Lato" panose="020F0502020204030203" pitchFamily="34" charset="-18"/>
                <a:ea typeface="Lato" panose="020F0502020204030203" pitchFamily="34" charset="-18"/>
                <a:cs typeface="Times New Roman" panose="02020603050405020304" pitchFamily="18" charset="0"/>
              </a:rPr>
              <a:t>Na skutek reformy, dochody JST wzrosły w roku 2025 o 24,8 mld zł, zaś w roku 2026 o 28,5 mld zł. Łączny efekt reformy w okresie 2025-2026 oznacza wzrost dochodów  samorządowych o + 53,3 mld zł</a:t>
            </a:r>
            <a:r>
              <a:rPr lang="pl-PL" sz="1100" dirty="0">
                <a:solidFill>
                  <a:schemeClr val="accent5">
                    <a:lumMod val="50000"/>
                  </a:schemeClr>
                </a:solidFill>
                <a:effectLst/>
                <a:latin typeface="Lato" panose="020F0502020204030203" pitchFamily="34" charset="-18"/>
                <a:ea typeface="Lato" panose="020F0502020204030203" pitchFamily="34" charset="-18"/>
                <a:cs typeface="Times New Roman" panose="02020603050405020304" pitchFamily="18" charset="0"/>
              </a:rPr>
              <a:t>. </a:t>
            </a:r>
            <a:endParaRPr lang="pl-PL" sz="1100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11" name="pole tekstowe 10">
            <a:extLst>
              <a:ext uri="{FF2B5EF4-FFF2-40B4-BE49-F238E27FC236}">
                <a16:creationId xmlns:a16="http://schemas.microsoft.com/office/drawing/2014/main" id="{9543A8B0-0FD5-465C-95FF-B0A9006C69BB}"/>
              </a:ext>
            </a:extLst>
          </p:cNvPr>
          <p:cNvSpPr txBox="1"/>
          <p:nvPr/>
        </p:nvSpPr>
        <p:spPr>
          <a:xfrm>
            <a:off x="347889" y="939639"/>
            <a:ext cx="8510359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l-PL" sz="1100" b="1" i="1" dirty="0">
                <a:solidFill>
                  <a:schemeClr val="accent5">
                    <a:lumMod val="50000"/>
                  </a:schemeClr>
                </a:solidFill>
                <a:effectLst/>
                <a:latin typeface="Lato" panose="020F0502020204030203" pitchFamily="34" charset="-18"/>
                <a:ea typeface="Lato" panose="020F0502020204030203" pitchFamily="34" charset="-18"/>
                <a:cs typeface="Times New Roman" panose="02020603050405020304" pitchFamily="18" charset="0"/>
              </a:rPr>
              <a:t>Dochody JST wg. głównych tytułów dochodowych JST w latach 2025-2026 ( w mld zł). </a:t>
            </a:r>
            <a:endParaRPr lang="pl-PL" sz="1100" b="1" i="1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8644000" y="4793500"/>
            <a:ext cx="300000" cy="150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000"/>
            </a:pPr>
            <a:r>
              <a:t>3</a:t>
            </a:r>
          </a:p>
        </p:txBody>
      </p:sp>
      <p:pic>
        <p:nvPicPr>
          <p:cNvPr id="10" name="Obraz 9">
            <a:extLst>
              <a:ext uri="{FF2B5EF4-FFF2-40B4-BE49-F238E27FC236}">
                <a16:creationId xmlns:a16="http://schemas.microsoft.com/office/drawing/2014/main" id="{41DB5246-44B5-4A96-B544-DE1A23D9E51D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240" y="4819062"/>
            <a:ext cx="800717" cy="2615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3767715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DE3E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le tekstowe 2">
            <a:extLst>
              <a:ext uri="{FF2B5EF4-FFF2-40B4-BE49-F238E27FC236}">
                <a16:creationId xmlns:a16="http://schemas.microsoft.com/office/drawing/2014/main" id="{0A626B9B-EFC8-A14D-A1F3-361953F0EF91}"/>
              </a:ext>
            </a:extLst>
          </p:cNvPr>
          <p:cNvSpPr txBox="1"/>
          <p:nvPr/>
        </p:nvSpPr>
        <p:spPr>
          <a:xfrm>
            <a:off x="601143" y="2245973"/>
            <a:ext cx="777686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l-PL" sz="3600" dirty="0">
                <a:solidFill>
                  <a:prstClr val="white"/>
                </a:solidFill>
                <a:latin typeface="Lato Black" panose="020F0A02020204030203" pitchFamily="34" charset="-18"/>
                <a:ea typeface="Open Sans Extrabold" panose="020B0606030504020204" pitchFamily="34" charset="0"/>
                <a:cs typeface="Open Sans Extrabold" panose="020B0606030504020204" pitchFamily="34" charset="0"/>
              </a:rPr>
              <a:t>Dziękuję za uwagę</a:t>
            </a:r>
            <a:endParaRPr kumimoji="0" lang="pl-PL" sz="21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Lato Black" panose="020F0A02020204030203" pitchFamily="34" charset="-18"/>
              <a:ea typeface="Open Sans Extrabold" panose="020B0606030504020204" pitchFamily="34" charset="0"/>
              <a:cs typeface="Open Sans Extrabold" panose="020B0606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735390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0"/>
          <p:cNvSpPr/>
          <p:nvPr/>
        </p:nvSpPr>
        <p:spPr>
          <a:xfrm>
            <a:off x="285750" y="285750"/>
            <a:ext cx="8572500" cy="600075"/>
          </a:xfrm>
          <a:prstGeom prst="rect">
            <a:avLst/>
          </a:prstGeom>
          <a:solidFill>
            <a:srgbClr val="1A5276"/>
          </a:solidFill>
          <a:ln/>
        </p:spPr>
        <p:txBody>
          <a:bodyPr/>
          <a:lstStyle/>
          <a:p>
            <a:endParaRPr lang="pl-PL" dirty="0"/>
          </a:p>
        </p:txBody>
      </p:sp>
      <p:sp>
        <p:nvSpPr>
          <p:cNvPr id="4" name="Text 1">
            <a:extLst>
              <a:ext uri="{FF2B5EF4-FFF2-40B4-BE49-F238E27FC236}">
                <a16:creationId xmlns:a16="http://schemas.microsoft.com/office/drawing/2014/main" id="{4A5DC28F-2421-47F9-B31F-B252CA67236C}"/>
              </a:ext>
            </a:extLst>
          </p:cNvPr>
          <p:cNvSpPr/>
          <p:nvPr/>
        </p:nvSpPr>
        <p:spPr>
          <a:xfrm>
            <a:off x="500063" y="478064"/>
            <a:ext cx="7510069" cy="215444"/>
          </a:xfrm>
          <a:prstGeom prst="rect">
            <a:avLst/>
          </a:prstGeom>
          <a:noFill/>
          <a:ln/>
        </p:spPr>
        <p:txBody>
          <a:bodyPr wrap="none" lIns="0" tIns="0" rIns="0" bIns="0" rtlCol="0" anchor="ctr">
            <a:spAutoFit/>
          </a:bodyPr>
          <a:lstStyle/>
          <a:p>
            <a:pPr marL="0" indent="0">
              <a:buNone/>
            </a:pPr>
            <a:r>
              <a:rPr lang="pl-PL" sz="1400" b="1" dirty="0">
                <a:solidFill>
                  <a:srgbClr val="FFFFFF"/>
                </a:solidFill>
                <a:latin typeface="Noto Sans" pitchFamily="34" charset="0"/>
                <a:ea typeface="Noto Sans" pitchFamily="34" charset="-122"/>
                <a:cs typeface="Noto Sans" pitchFamily="34" charset="-120"/>
              </a:rPr>
              <a:t>Wzmocnienie i ustabilizowanie finansów JST - </a:t>
            </a:r>
            <a:r>
              <a:rPr lang="pl-PL" sz="1100" b="1" dirty="0">
                <a:solidFill>
                  <a:schemeClr val="accent5">
                    <a:lumMod val="20000"/>
                    <a:lumOff val="80000"/>
                  </a:schemeClr>
                </a:solidFill>
                <a:latin typeface="Noto Sans" pitchFamily="34" charset="0"/>
                <a:ea typeface="Noto Sans" pitchFamily="34" charset="-122"/>
                <a:cs typeface="Noto Sans" pitchFamily="34" charset="-120"/>
              </a:rPr>
              <a:t>podniesienie globalnego poziomu dochodów  JST</a:t>
            </a:r>
            <a:endParaRPr lang="en-US" sz="1400" dirty="0">
              <a:solidFill>
                <a:schemeClr val="accent5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5" name="pole tekstowe 4">
            <a:extLst>
              <a:ext uri="{FF2B5EF4-FFF2-40B4-BE49-F238E27FC236}">
                <a16:creationId xmlns:a16="http://schemas.microsoft.com/office/drawing/2014/main" id="{6C8B444E-6B61-4A65-80A2-4248A96DD989}"/>
              </a:ext>
            </a:extLst>
          </p:cNvPr>
          <p:cNvSpPr txBox="1"/>
          <p:nvPr/>
        </p:nvSpPr>
        <p:spPr>
          <a:xfrm>
            <a:off x="347889" y="939639"/>
            <a:ext cx="8510359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l-PL" sz="1100" b="1" i="1" dirty="0">
                <a:solidFill>
                  <a:schemeClr val="accent5">
                    <a:lumMod val="50000"/>
                  </a:schemeClr>
                </a:solidFill>
                <a:effectLst/>
                <a:latin typeface="Lato" panose="020F0502020204030203" pitchFamily="34" charset="-18"/>
                <a:ea typeface="Lato" panose="020F0502020204030203" pitchFamily="34" charset="-18"/>
                <a:cs typeface="Times New Roman" panose="02020603050405020304" pitchFamily="18" charset="0"/>
              </a:rPr>
              <a:t>Dochody JST w podziale na poszczególne kategorie JST w latach 2025-2026.  </a:t>
            </a:r>
            <a:endParaRPr lang="pl-PL" sz="1100" b="1" i="1" dirty="0">
              <a:solidFill>
                <a:schemeClr val="accent5">
                  <a:lumMod val="50000"/>
                </a:schemeClr>
              </a:solidFill>
            </a:endParaRPr>
          </a:p>
        </p:txBody>
      </p:sp>
      <p:graphicFrame>
        <p:nvGraphicFramePr>
          <p:cNvPr id="2" name="Tabela 1">
            <a:extLst>
              <a:ext uri="{FF2B5EF4-FFF2-40B4-BE49-F238E27FC236}">
                <a16:creationId xmlns:a16="http://schemas.microsoft.com/office/drawing/2014/main" id="{6354A1C9-A188-44EE-9E1C-A799370B5A2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48090139"/>
              </p:ext>
            </p:extLst>
          </p:nvPr>
        </p:nvGraphicFramePr>
        <p:xfrm>
          <a:off x="285750" y="1280160"/>
          <a:ext cx="8572497" cy="2583180"/>
        </p:xfrm>
        <a:graphic>
          <a:graphicData uri="http://schemas.openxmlformats.org/drawingml/2006/table">
            <a:tbl>
              <a:tblPr firstRow="1" firstCol="1" bandRow="1">
                <a:tableStyleId>{3B4B98B0-60AC-42C2-AFA5-B58CD77FA1E5}</a:tableStyleId>
              </a:tblPr>
              <a:tblGrid>
                <a:gridCol w="1638190">
                  <a:extLst>
                    <a:ext uri="{9D8B030D-6E8A-4147-A177-3AD203B41FA5}">
                      <a16:colId xmlns:a16="http://schemas.microsoft.com/office/drawing/2014/main" val="1867756021"/>
                    </a:ext>
                  </a:extLst>
                </a:gridCol>
                <a:gridCol w="789811">
                  <a:extLst>
                    <a:ext uri="{9D8B030D-6E8A-4147-A177-3AD203B41FA5}">
                      <a16:colId xmlns:a16="http://schemas.microsoft.com/office/drawing/2014/main" val="541310831"/>
                    </a:ext>
                  </a:extLst>
                </a:gridCol>
                <a:gridCol w="895715">
                  <a:extLst>
                    <a:ext uri="{9D8B030D-6E8A-4147-A177-3AD203B41FA5}">
                      <a16:colId xmlns:a16="http://schemas.microsoft.com/office/drawing/2014/main" val="1953902926"/>
                    </a:ext>
                  </a:extLst>
                </a:gridCol>
                <a:gridCol w="896618">
                  <a:extLst>
                    <a:ext uri="{9D8B030D-6E8A-4147-A177-3AD203B41FA5}">
                      <a16:colId xmlns:a16="http://schemas.microsoft.com/office/drawing/2014/main" val="4031090278"/>
                    </a:ext>
                  </a:extLst>
                </a:gridCol>
                <a:gridCol w="896618">
                  <a:extLst>
                    <a:ext uri="{9D8B030D-6E8A-4147-A177-3AD203B41FA5}">
                      <a16:colId xmlns:a16="http://schemas.microsoft.com/office/drawing/2014/main" val="107360192"/>
                    </a:ext>
                  </a:extLst>
                </a:gridCol>
                <a:gridCol w="895715">
                  <a:extLst>
                    <a:ext uri="{9D8B030D-6E8A-4147-A177-3AD203B41FA5}">
                      <a16:colId xmlns:a16="http://schemas.microsoft.com/office/drawing/2014/main" val="3826977505"/>
                    </a:ext>
                  </a:extLst>
                </a:gridCol>
                <a:gridCol w="895715">
                  <a:extLst>
                    <a:ext uri="{9D8B030D-6E8A-4147-A177-3AD203B41FA5}">
                      <a16:colId xmlns:a16="http://schemas.microsoft.com/office/drawing/2014/main" val="987396032"/>
                    </a:ext>
                  </a:extLst>
                </a:gridCol>
                <a:gridCol w="895715">
                  <a:extLst>
                    <a:ext uri="{9D8B030D-6E8A-4147-A177-3AD203B41FA5}">
                      <a16:colId xmlns:a16="http://schemas.microsoft.com/office/drawing/2014/main" val="2456954329"/>
                    </a:ext>
                  </a:extLst>
                </a:gridCol>
                <a:gridCol w="768400">
                  <a:extLst>
                    <a:ext uri="{9D8B030D-6E8A-4147-A177-3AD203B41FA5}">
                      <a16:colId xmlns:a16="http://schemas.microsoft.com/office/drawing/2014/main" val="3017939593"/>
                    </a:ext>
                  </a:extLst>
                </a:gridCol>
              </a:tblGrid>
              <a:tr h="182880">
                <a:tc rowSpan="3"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pl-PL" sz="850" dirty="0">
                          <a:effectLst/>
                        </a:rPr>
                        <a:t>Wyszczególnienie</a:t>
                      </a:r>
                      <a:endParaRPr lang="pl-PL" sz="1200" dirty="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 gridSpan="4"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pl-PL" sz="850">
                          <a:effectLst/>
                        </a:rPr>
                        <a:t>2025*</a:t>
                      </a:r>
                      <a:endParaRPr lang="pl-PL" sz="12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pl-PL" sz="850">
                          <a:effectLst/>
                        </a:rPr>
                        <a:t>2026*</a:t>
                      </a:r>
                      <a:endParaRPr lang="pl-PL" sz="12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30508099"/>
                  </a:ext>
                </a:extLst>
              </a:tr>
              <a:tr h="152400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pl-PL" sz="850">
                          <a:effectLst/>
                        </a:rPr>
                        <a:t>stara ustawa</a:t>
                      </a:r>
                      <a:endParaRPr lang="pl-PL" sz="12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pl-PL" sz="850">
                          <a:effectLst/>
                        </a:rPr>
                        <a:t>nowa ustawa</a:t>
                      </a:r>
                      <a:endParaRPr lang="pl-PL" sz="12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pl-PL" sz="850">
                          <a:effectLst/>
                        </a:rPr>
                        <a:t>różnica</a:t>
                      </a:r>
                      <a:endParaRPr lang="pl-PL" sz="12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pl-PL" sz="850">
                          <a:effectLst/>
                        </a:rPr>
                        <a:t>3:2</a:t>
                      </a:r>
                      <a:endParaRPr lang="pl-PL" sz="12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pl-PL" sz="850">
                          <a:effectLst/>
                        </a:rPr>
                        <a:t>stara ustawa</a:t>
                      </a:r>
                      <a:endParaRPr lang="pl-PL" sz="12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pl-PL" sz="850">
                          <a:effectLst/>
                        </a:rPr>
                        <a:t>nowa ustawa</a:t>
                      </a:r>
                      <a:endParaRPr lang="pl-PL" sz="12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pl-PL" sz="850">
                          <a:effectLst/>
                        </a:rPr>
                        <a:t>różnica</a:t>
                      </a:r>
                      <a:endParaRPr lang="pl-PL" sz="12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pl-PL" sz="850">
                          <a:effectLst/>
                        </a:rPr>
                        <a:t>7:6</a:t>
                      </a:r>
                      <a:endParaRPr lang="pl-PL" sz="12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2819853403"/>
                  </a:ext>
                </a:extLst>
              </a:tr>
              <a:tr h="182880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pl-PL" sz="850">
                          <a:effectLst/>
                        </a:rPr>
                        <a:t>                         mld zł                                     %</a:t>
                      </a:r>
                      <a:endParaRPr lang="pl-PL" sz="12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pl-PL" sz="850">
                          <a:effectLst/>
                        </a:rPr>
                        <a:t>                        mld zł                                      %</a:t>
                      </a:r>
                      <a:endParaRPr lang="pl-PL" sz="12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85979801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pl-PL" sz="850">
                          <a:effectLst/>
                        </a:rPr>
                        <a:t>1</a:t>
                      </a:r>
                      <a:endParaRPr lang="pl-PL" sz="12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pl-PL" sz="850">
                          <a:effectLst/>
                        </a:rPr>
                        <a:t>2</a:t>
                      </a:r>
                      <a:endParaRPr lang="pl-PL" sz="12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pl-PL" sz="850">
                          <a:effectLst/>
                        </a:rPr>
                        <a:t>3</a:t>
                      </a:r>
                      <a:endParaRPr lang="pl-PL" sz="12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pl-PL" sz="850">
                          <a:effectLst/>
                        </a:rPr>
                        <a:t>4</a:t>
                      </a:r>
                      <a:endParaRPr lang="pl-PL" sz="12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pl-PL" sz="850">
                          <a:effectLst/>
                        </a:rPr>
                        <a:t>5</a:t>
                      </a:r>
                      <a:endParaRPr lang="pl-PL" sz="12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pl-PL" sz="850">
                          <a:effectLst/>
                        </a:rPr>
                        <a:t>6</a:t>
                      </a:r>
                      <a:endParaRPr lang="pl-PL" sz="12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pl-PL" sz="850">
                          <a:effectLst/>
                        </a:rPr>
                        <a:t>7</a:t>
                      </a:r>
                      <a:endParaRPr lang="pl-PL" sz="12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pl-PL" sz="850">
                          <a:effectLst/>
                        </a:rPr>
                        <a:t>8</a:t>
                      </a:r>
                      <a:endParaRPr lang="pl-PL" sz="12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pl-PL" sz="850">
                          <a:effectLst/>
                        </a:rPr>
                        <a:t>9</a:t>
                      </a:r>
                      <a:endParaRPr lang="pl-PL" sz="12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4002699054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>
                        <a:spcAft>
                          <a:spcPts val="1000"/>
                        </a:spcAft>
                      </a:pPr>
                      <a:r>
                        <a:rPr lang="pl-PL" sz="850" dirty="0">
                          <a:effectLst/>
                        </a:rPr>
                        <a:t>Gminy ogółem, z tego</a:t>
                      </a:r>
                      <a:endParaRPr lang="pl-PL" sz="1200" dirty="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pl-PL" sz="850">
                          <a:effectLst/>
                        </a:rPr>
                        <a:t>96,80</a:t>
                      </a:r>
                      <a:endParaRPr lang="pl-PL" sz="12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pl-PL" sz="850">
                          <a:effectLst/>
                        </a:rPr>
                        <a:t>106,65</a:t>
                      </a:r>
                      <a:endParaRPr lang="pl-PL" sz="12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pl-PL" sz="850">
                          <a:effectLst/>
                        </a:rPr>
                        <a:t>9,85</a:t>
                      </a:r>
                      <a:endParaRPr lang="pl-PL" sz="12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pl-PL" sz="850">
                          <a:effectLst/>
                        </a:rPr>
                        <a:t>110,2%</a:t>
                      </a:r>
                      <a:endParaRPr lang="pl-PL" sz="12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pl-PL" sz="850">
                          <a:effectLst/>
                        </a:rPr>
                        <a:t>104,80</a:t>
                      </a:r>
                      <a:endParaRPr lang="pl-PL" sz="12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pl-PL" sz="850">
                          <a:effectLst/>
                        </a:rPr>
                        <a:t>117,67</a:t>
                      </a:r>
                      <a:endParaRPr lang="pl-PL" sz="12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pl-PL" sz="850">
                          <a:effectLst/>
                        </a:rPr>
                        <a:t>12,87</a:t>
                      </a:r>
                      <a:endParaRPr lang="pl-PL" sz="12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pl-PL" sz="850">
                          <a:effectLst/>
                        </a:rPr>
                        <a:t>112,3%</a:t>
                      </a:r>
                      <a:endParaRPr lang="pl-PL" sz="12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3728343435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>
                        <a:spcAft>
                          <a:spcPts val="1000"/>
                        </a:spcAft>
                      </a:pPr>
                      <a:r>
                        <a:rPr lang="pl-PL" sz="850">
                          <a:effectLst/>
                        </a:rPr>
                        <a:t>  - gminy miejskie</a:t>
                      </a:r>
                      <a:endParaRPr lang="pl-PL" sz="12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pl-PL" sz="850" dirty="0">
                          <a:effectLst/>
                        </a:rPr>
                        <a:t>20,04</a:t>
                      </a:r>
                      <a:endParaRPr lang="pl-PL" sz="1200" dirty="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pl-PL" sz="850">
                          <a:effectLst/>
                        </a:rPr>
                        <a:t>22,30</a:t>
                      </a:r>
                      <a:endParaRPr lang="pl-PL" sz="12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pl-PL" sz="850">
                          <a:effectLst/>
                        </a:rPr>
                        <a:t>2,26</a:t>
                      </a:r>
                      <a:endParaRPr lang="pl-PL" sz="12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pl-PL" sz="850">
                          <a:effectLst/>
                        </a:rPr>
                        <a:t>111,3%</a:t>
                      </a:r>
                      <a:endParaRPr lang="pl-PL" sz="12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pl-PL" sz="850">
                          <a:effectLst/>
                        </a:rPr>
                        <a:t>21,80</a:t>
                      </a:r>
                      <a:endParaRPr lang="pl-PL" sz="12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pl-PL" sz="850">
                          <a:effectLst/>
                        </a:rPr>
                        <a:t>25,06</a:t>
                      </a:r>
                      <a:endParaRPr lang="pl-PL" sz="12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pl-PL" sz="850">
                          <a:effectLst/>
                        </a:rPr>
                        <a:t>3,26</a:t>
                      </a:r>
                      <a:endParaRPr lang="pl-PL" sz="12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pl-PL" sz="850">
                          <a:effectLst/>
                        </a:rPr>
                        <a:t>115,0%</a:t>
                      </a:r>
                      <a:endParaRPr lang="pl-PL" sz="12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2650697426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>
                        <a:spcAft>
                          <a:spcPts val="1000"/>
                        </a:spcAft>
                      </a:pPr>
                      <a:r>
                        <a:rPr lang="pl-PL" sz="850">
                          <a:effectLst/>
                        </a:rPr>
                        <a:t>  - gminy wiejskie</a:t>
                      </a:r>
                      <a:endParaRPr lang="pl-PL" sz="12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pl-PL" sz="850" dirty="0">
                          <a:effectLst/>
                        </a:rPr>
                        <a:t>42,10</a:t>
                      </a:r>
                      <a:endParaRPr lang="pl-PL" sz="1200" dirty="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pl-PL" sz="850">
                          <a:effectLst/>
                        </a:rPr>
                        <a:t>46,30</a:t>
                      </a:r>
                      <a:endParaRPr lang="pl-PL" sz="12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pl-PL" sz="850">
                          <a:effectLst/>
                        </a:rPr>
                        <a:t>4,2</a:t>
                      </a:r>
                      <a:endParaRPr lang="pl-PL" sz="12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pl-PL" sz="850">
                          <a:effectLst/>
                        </a:rPr>
                        <a:t>110%</a:t>
                      </a:r>
                      <a:endParaRPr lang="pl-PL" sz="12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pl-PL" sz="850">
                          <a:effectLst/>
                        </a:rPr>
                        <a:t>45,50</a:t>
                      </a:r>
                      <a:endParaRPr lang="pl-PL" sz="12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pl-PL" sz="850">
                          <a:effectLst/>
                        </a:rPr>
                        <a:t>50,69</a:t>
                      </a:r>
                      <a:endParaRPr lang="pl-PL" sz="12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pl-PL" sz="850">
                          <a:effectLst/>
                        </a:rPr>
                        <a:t>5,19</a:t>
                      </a:r>
                      <a:endParaRPr lang="pl-PL" sz="12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pl-PL" sz="850">
                          <a:effectLst/>
                        </a:rPr>
                        <a:t>111,4%</a:t>
                      </a:r>
                      <a:endParaRPr lang="pl-PL" sz="12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210071678"/>
                  </a:ext>
                </a:extLst>
              </a:tr>
              <a:tr h="327660">
                <a:tc>
                  <a:txBody>
                    <a:bodyPr/>
                    <a:lstStyle/>
                    <a:p>
                      <a:pPr>
                        <a:spcAft>
                          <a:spcPts val="1000"/>
                        </a:spcAft>
                      </a:pPr>
                      <a:r>
                        <a:rPr lang="pl-PL" sz="850" dirty="0">
                          <a:effectLst/>
                        </a:rPr>
                        <a:t>  - gminy miejsko – wiejskie</a:t>
                      </a:r>
                      <a:endParaRPr lang="pl-PL" sz="1200" dirty="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pl-PL" sz="850">
                          <a:effectLst/>
                        </a:rPr>
                        <a:t>34,65</a:t>
                      </a:r>
                      <a:endParaRPr lang="pl-PL" sz="12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pl-PL" sz="850" dirty="0">
                          <a:effectLst/>
                        </a:rPr>
                        <a:t>38,06</a:t>
                      </a:r>
                      <a:endParaRPr lang="pl-PL" sz="1200" dirty="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pl-PL" sz="850">
                          <a:effectLst/>
                        </a:rPr>
                        <a:t>3,41</a:t>
                      </a:r>
                      <a:endParaRPr lang="pl-PL" sz="12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pl-PL" sz="850">
                          <a:effectLst/>
                        </a:rPr>
                        <a:t>109,8%</a:t>
                      </a:r>
                      <a:endParaRPr lang="pl-PL" sz="12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pl-PL" sz="850">
                          <a:effectLst/>
                        </a:rPr>
                        <a:t>37,50</a:t>
                      </a:r>
                      <a:endParaRPr lang="pl-PL" sz="12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pl-PL" sz="850">
                          <a:effectLst/>
                        </a:rPr>
                        <a:t>41,91</a:t>
                      </a:r>
                      <a:endParaRPr lang="pl-PL" sz="12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pl-PL" sz="850">
                          <a:effectLst/>
                        </a:rPr>
                        <a:t>4,41</a:t>
                      </a:r>
                      <a:endParaRPr lang="pl-PL" sz="12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pl-PL" sz="850">
                          <a:effectLst/>
                        </a:rPr>
                        <a:t>111,8%</a:t>
                      </a:r>
                      <a:endParaRPr lang="pl-PL" sz="12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3826598234"/>
                  </a:ext>
                </a:extLst>
              </a:tr>
              <a:tr h="327660">
                <a:tc>
                  <a:txBody>
                    <a:bodyPr/>
                    <a:lstStyle/>
                    <a:p>
                      <a:pPr>
                        <a:spcAft>
                          <a:spcPts val="1000"/>
                        </a:spcAft>
                      </a:pPr>
                      <a:r>
                        <a:rPr lang="pl-PL" sz="850" dirty="0">
                          <a:effectLst/>
                        </a:rPr>
                        <a:t>Miasta na prawach powiatu</a:t>
                      </a:r>
                      <a:endParaRPr lang="pl-PL" sz="1200" dirty="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pl-PL" sz="850">
                          <a:effectLst/>
                        </a:rPr>
                        <a:t>75,15</a:t>
                      </a:r>
                      <a:endParaRPr lang="pl-PL" sz="12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pl-PL" sz="850">
                          <a:effectLst/>
                        </a:rPr>
                        <a:t>82,61</a:t>
                      </a:r>
                      <a:endParaRPr lang="pl-PL" sz="12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pl-PL" sz="850" dirty="0">
                          <a:effectLst/>
                        </a:rPr>
                        <a:t>7,46</a:t>
                      </a:r>
                      <a:endParaRPr lang="pl-PL" sz="1200" dirty="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pl-PL" sz="850" dirty="0">
                          <a:effectLst/>
                        </a:rPr>
                        <a:t>109,9%</a:t>
                      </a:r>
                      <a:endParaRPr lang="pl-PL" sz="1200" dirty="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pl-PL" sz="850">
                          <a:effectLst/>
                        </a:rPr>
                        <a:t>82,21</a:t>
                      </a:r>
                      <a:endParaRPr lang="pl-PL" sz="12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pl-PL" sz="850">
                          <a:effectLst/>
                        </a:rPr>
                        <a:t>90,56</a:t>
                      </a:r>
                      <a:endParaRPr lang="pl-PL" sz="12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pl-PL" sz="850">
                          <a:effectLst/>
                        </a:rPr>
                        <a:t>8,35</a:t>
                      </a:r>
                      <a:endParaRPr lang="pl-PL" sz="12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pl-PL" sz="850">
                          <a:effectLst/>
                        </a:rPr>
                        <a:t>110,2%</a:t>
                      </a:r>
                      <a:endParaRPr lang="pl-PL" sz="12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1679302596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>
                        <a:spcAft>
                          <a:spcPts val="1000"/>
                        </a:spcAft>
                      </a:pPr>
                      <a:r>
                        <a:rPr lang="pl-PL" sz="850">
                          <a:effectLst/>
                        </a:rPr>
                        <a:t>Powiaty</a:t>
                      </a:r>
                      <a:endParaRPr lang="pl-PL" sz="12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pl-PL" sz="850">
                          <a:effectLst/>
                        </a:rPr>
                        <a:t>32,52</a:t>
                      </a:r>
                      <a:endParaRPr lang="pl-PL" sz="12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pl-PL" sz="850">
                          <a:effectLst/>
                        </a:rPr>
                        <a:t>35,81</a:t>
                      </a:r>
                      <a:endParaRPr lang="pl-PL" sz="12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pl-PL" sz="850">
                          <a:effectLst/>
                        </a:rPr>
                        <a:t>3,29</a:t>
                      </a:r>
                      <a:endParaRPr lang="pl-PL" sz="12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pl-PL" sz="850" dirty="0">
                          <a:effectLst/>
                        </a:rPr>
                        <a:t>110,1%</a:t>
                      </a:r>
                      <a:endParaRPr lang="pl-PL" sz="1200" dirty="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pl-PL" sz="850">
                          <a:effectLst/>
                        </a:rPr>
                        <a:t>35,00</a:t>
                      </a:r>
                      <a:endParaRPr lang="pl-PL" sz="12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pl-PL" sz="850">
                          <a:effectLst/>
                        </a:rPr>
                        <a:t>38,62</a:t>
                      </a:r>
                      <a:endParaRPr lang="pl-PL" sz="12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pl-PL" sz="850">
                          <a:effectLst/>
                        </a:rPr>
                        <a:t>3,62</a:t>
                      </a:r>
                      <a:endParaRPr lang="pl-PL" sz="12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pl-PL" sz="850">
                          <a:effectLst/>
                        </a:rPr>
                        <a:t>110,3%</a:t>
                      </a:r>
                      <a:endParaRPr lang="pl-PL" sz="12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379892096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>
                        <a:spcAft>
                          <a:spcPts val="1000"/>
                        </a:spcAft>
                      </a:pPr>
                      <a:r>
                        <a:rPr lang="pl-PL" sz="850">
                          <a:effectLst/>
                        </a:rPr>
                        <a:t>Województwa</a:t>
                      </a:r>
                      <a:endParaRPr lang="pl-PL" sz="12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pl-PL" sz="850">
                          <a:effectLst/>
                        </a:rPr>
                        <a:t>21,09</a:t>
                      </a:r>
                      <a:endParaRPr lang="pl-PL" sz="12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pl-PL" sz="850">
                          <a:effectLst/>
                        </a:rPr>
                        <a:t>24,73</a:t>
                      </a:r>
                      <a:endParaRPr lang="pl-PL" sz="12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pl-PL" sz="850">
                          <a:effectLst/>
                        </a:rPr>
                        <a:t>3,64</a:t>
                      </a:r>
                      <a:endParaRPr lang="pl-PL" sz="12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pl-PL" sz="850" dirty="0">
                          <a:effectLst/>
                        </a:rPr>
                        <a:t>117,3%</a:t>
                      </a:r>
                      <a:endParaRPr lang="pl-PL" sz="1200" dirty="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pl-PL" sz="850" dirty="0">
                          <a:effectLst/>
                        </a:rPr>
                        <a:t>21,56</a:t>
                      </a:r>
                      <a:endParaRPr lang="pl-PL" sz="1200" dirty="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pl-PL" sz="850">
                          <a:effectLst/>
                        </a:rPr>
                        <a:t>24,27</a:t>
                      </a:r>
                      <a:endParaRPr lang="pl-PL" sz="12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pl-PL" sz="850">
                          <a:effectLst/>
                        </a:rPr>
                        <a:t>2,71</a:t>
                      </a:r>
                      <a:endParaRPr lang="pl-PL" sz="12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pl-PL" sz="850">
                          <a:effectLst/>
                        </a:rPr>
                        <a:t>112,6%</a:t>
                      </a:r>
                      <a:endParaRPr lang="pl-PL" sz="12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3197964390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>
                        <a:spcAft>
                          <a:spcPts val="1000"/>
                        </a:spcAft>
                      </a:pPr>
                      <a:r>
                        <a:rPr lang="pl-PL" sz="850">
                          <a:effectLst/>
                        </a:rPr>
                        <a:t>Ogółem </a:t>
                      </a:r>
                      <a:endParaRPr lang="pl-PL" sz="12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pl-PL" sz="850">
                          <a:effectLst/>
                        </a:rPr>
                        <a:t>225,56</a:t>
                      </a:r>
                      <a:endParaRPr lang="pl-PL" sz="12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pl-PL" sz="850">
                          <a:effectLst/>
                        </a:rPr>
                        <a:t>249,80</a:t>
                      </a:r>
                      <a:endParaRPr lang="pl-PL" sz="12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pl-PL" sz="850">
                          <a:effectLst/>
                        </a:rPr>
                        <a:t>24,24</a:t>
                      </a:r>
                      <a:endParaRPr lang="pl-PL" sz="12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pl-PL" sz="850">
                          <a:effectLst/>
                        </a:rPr>
                        <a:t>110,7%</a:t>
                      </a:r>
                      <a:endParaRPr lang="pl-PL" sz="12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pl-PL" sz="850" dirty="0">
                          <a:effectLst/>
                        </a:rPr>
                        <a:t>243,57</a:t>
                      </a:r>
                      <a:endParaRPr lang="pl-PL" sz="1200" dirty="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pl-PL" sz="850" dirty="0">
                          <a:effectLst/>
                        </a:rPr>
                        <a:t>271,12</a:t>
                      </a:r>
                      <a:endParaRPr lang="pl-PL" sz="1200" dirty="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pl-PL" sz="850" dirty="0">
                          <a:effectLst/>
                        </a:rPr>
                        <a:t>27,55</a:t>
                      </a:r>
                      <a:endParaRPr lang="pl-PL" sz="1200" dirty="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pl-PL" sz="850" dirty="0">
                          <a:effectLst/>
                        </a:rPr>
                        <a:t>111,3%</a:t>
                      </a:r>
                      <a:endParaRPr lang="pl-PL" sz="1200" dirty="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245177686"/>
                  </a:ext>
                </a:extLst>
              </a:tr>
            </a:tbl>
          </a:graphicData>
        </a:graphic>
      </p:graphicFrame>
      <p:sp>
        <p:nvSpPr>
          <p:cNvPr id="8" name="pole tekstowe 7">
            <a:extLst>
              <a:ext uri="{FF2B5EF4-FFF2-40B4-BE49-F238E27FC236}">
                <a16:creationId xmlns:a16="http://schemas.microsoft.com/office/drawing/2014/main" id="{76F92B98-4035-4535-94E6-E260826DE6FC}"/>
              </a:ext>
            </a:extLst>
          </p:cNvPr>
          <p:cNvSpPr txBox="1"/>
          <p:nvPr/>
        </p:nvSpPr>
        <p:spPr>
          <a:xfrm>
            <a:off x="285750" y="3863340"/>
            <a:ext cx="8572496" cy="2701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</a:pPr>
            <a:r>
              <a:rPr lang="pl-PL" sz="500" dirty="0">
                <a:effectLst/>
                <a:latin typeface="Lato" panose="020F0502020204030203" pitchFamily="34" charset="-18"/>
                <a:ea typeface="Lato" panose="020F0502020204030203" pitchFamily="34" charset="-18"/>
                <a:cs typeface="Times New Roman" panose="02020603050405020304" pitchFamily="18" charset="0"/>
              </a:rPr>
              <a:t>* Uwzględniono tylko te elementy rezerwy subwencji ogólnej, które z góry można przepisać do określonej kategorii JST. W przypadku starej ustawy, dla 2025 r. i 2026 r., uwzględniono 320 mln zł rezerwy na drogi, wynikającej z art. 70d ustawy z dnia 13 listopada 2003 r. o dochodach jednostek samorządu terytorialnego. W przypadku nowej ustawy dla 2025 r., w szczególności uwzględniono środki z rezerwy wynikające z art. 89 ustawy z dnia 1 października 2024 r. o dochodach jednostek samorządu terytorialnego.</a:t>
            </a:r>
            <a:endParaRPr lang="pl-PL" sz="10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</p:txBody>
      </p:sp>
      <p:sp>
        <p:nvSpPr>
          <p:cNvPr id="9" name="pole tekstowe 8">
            <a:extLst>
              <a:ext uri="{FF2B5EF4-FFF2-40B4-BE49-F238E27FC236}">
                <a16:creationId xmlns:a16="http://schemas.microsoft.com/office/drawing/2014/main" id="{9288D1F3-44F0-4D92-8902-4B5BAF1D63A5}"/>
              </a:ext>
            </a:extLst>
          </p:cNvPr>
          <p:cNvSpPr txBox="1"/>
          <p:nvPr/>
        </p:nvSpPr>
        <p:spPr>
          <a:xfrm>
            <a:off x="285750" y="4152494"/>
            <a:ext cx="8510360" cy="57240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pl-PL" sz="1100" b="1" dirty="0">
                <a:solidFill>
                  <a:schemeClr val="accent5">
                    <a:lumMod val="50000"/>
                  </a:schemeClr>
                </a:solidFill>
                <a:effectLst/>
                <a:latin typeface="Lato" panose="020F0502020204030203" pitchFamily="34" charset="-18"/>
                <a:ea typeface="Lato" panose="020F0502020204030203" pitchFamily="34" charset="-18"/>
                <a:cs typeface="Times New Roman" panose="02020603050405020304" pitchFamily="18" charset="0"/>
              </a:rPr>
              <a:t>Na wprowadzeniu nowego systemu dochodów JST skorzystały wszystkie kategorie oraz rodzaje JST – trend wzrostu jest względnie równomierny. </a:t>
            </a:r>
            <a:endParaRPr lang="pl-PL" sz="1100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8644000" y="4793500"/>
            <a:ext cx="300000" cy="150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000"/>
            </a:pPr>
            <a:r>
              <a:t>4</a:t>
            </a:r>
          </a:p>
        </p:txBody>
      </p:sp>
      <p:pic>
        <p:nvPicPr>
          <p:cNvPr id="12" name="Obraz 11">
            <a:extLst>
              <a:ext uri="{FF2B5EF4-FFF2-40B4-BE49-F238E27FC236}">
                <a16:creationId xmlns:a16="http://schemas.microsoft.com/office/drawing/2014/main" id="{7711BC23-B0E8-473E-BCAC-099D84768D3E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240" y="4819062"/>
            <a:ext cx="800717" cy="2615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76220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0"/>
          <p:cNvSpPr/>
          <p:nvPr/>
        </p:nvSpPr>
        <p:spPr>
          <a:xfrm>
            <a:off x="285750" y="285750"/>
            <a:ext cx="8572500" cy="600075"/>
          </a:xfrm>
          <a:prstGeom prst="rect">
            <a:avLst/>
          </a:prstGeom>
          <a:solidFill>
            <a:srgbClr val="1A5276"/>
          </a:solidFill>
          <a:ln/>
        </p:spPr>
        <p:txBody>
          <a:bodyPr/>
          <a:lstStyle/>
          <a:p>
            <a:endParaRPr lang="pl-PL" dirty="0"/>
          </a:p>
        </p:txBody>
      </p:sp>
      <p:sp>
        <p:nvSpPr>
          <p:cNvPr id="4" name="Text 1">
            <a:extLst>
              <a:ext uri="{FF2B5EF4-FFF2-40B4-BE49-F238E27FC236}">
                <a16:creationId xmlns:a16="http://schemas.microsoft.com/office/drawing/2014/main" id="{AF5B2CF6-A711-4368-AFAD-5428361DC5FE}"/>
              </a:ext>
            </a:extLst>
          </p:cNvPr>
          <p:cNvSpPr/>
          <p:nvPr/>
        </p:nvSpPr>
        <p:spPr>
          <a:xfrm>
            <a:off x="500063" y="478064"/>
            <a:ext cx="8015015" cy="215444"/>
          </a:xfrm>
          <a:prstGeom prst="rect">
            <a:avLst/>
          </a:prstGeom>
          <a:noFill/>
          <a:ln/>
        </p:spPr>
        <p:txBody>
          <a:bodyPr wrap="none" lIns="0" tIns="0" rIns="0" bIns="0" rtlCol="0" anchor="ctr">
            <a:spAutoFit/>
          </a:bodyPr>
          <a:lstStyle/>
          <a:p>
            <a:pPr marL="0" indent="0">
              <a:buNone/>
            </a:pPr>
            <a:r>
              <a:rPr lang="pl-PL" sz="1400" b="1" dirty="0">
                <a:solidFill>
                  <a:srgbClr val="FFFFFF"/>
                </a:solidFill>
                <a:latin typeface="Noto Sans" pitchFamily="34" charset="0"/>
                <a:ea typeface="Noto Sans" pitchFamily="34" charset="-122"/>
                <a:cs typeface="Noto Sans" pitchFamily="34" charset="-120"/>
              </a:rPr>
              <a:t>Wzmocnienie i ustabilizowanie finansów JST </a:t>
            </a:r>
            <a:r>
              <a:rPr lang="pl-PL" sz="1100" b="1" dirty="0">
                <a:solidFill>
                  <a:schemeClr val="accent5">
                    <a:lumMod val="20000"/>
                    <a:lumOff val="80000"/>
                  </a:schemeClr>
                </a:solidFill>
                <a:latin typeface="Noto Sans" pitchFamily="34" charset="0"/>
                <a:ea typeface="Noto Sans" pitchFamily="34" charset="-122"/>
                <a:cs typeface="Noto Sans" pitchFamily="34" charset="-120"/>
              </a:rPr>
              <a:t>– równomierne wzrosty dochodów w ujęciu regionalnym</a:t>
            </a:r>
            <a:endParaRPr lang="en-US" sz="1400" dirty="0">
              <a:solidFill>
                <a:schemeClr val="accent5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5" name="pole tekstowe 4">
            <a:extLst>
              <a:ext uri="{FF2B5EF4-FFF2-40B4-BE49-F238E27FC236}">
                <a16:creationId xmlns:a16="http://schemas.microsoft.com/office/drawing/2014/main" id="{51889282-2B1C-4DCA-AF9E-A4E6D34D929A}"/>
              </a:ext>
            </a:extLst>
          </p:cNvPr>
          <p:cNvSpPr txBox="1"/>
          <p:nvPr/>
        </p:nvSpPr>
        <p:spPr>
          <a:xfrm>
            <a:off x="285750" y="975142"/>
            <a:ext cx="8572500" cy="62735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25000"/>
              </a:lnSpc>
            </a:pPr>
            <a:r>
              <a:rPr lang="pl-PL" sz="1100" b="1" dirty="0">
                <a:solidFill>
                  <a:schemeClr val="accent5">
                    <a:lumMod val="50000"/>
                  </a:schemeClr>
                </a:solidFill>
                <a:effectLst/>
                <a:latin typeface="Lato" panose="020F0502020204030203" pitchFamily="34" charset="-18"/>
                <a:ea typeface="Lato" panose="020F0502020204030203" pitchFamily="34" charset="-18"/>
                <a:cs typeface="Times New Roman" panose="02020603050405020304" pitchFamily="18" charset="0"/>
              </a:rPr>
              <a:t>Po wprowadzeniu reformy, średni wzrost dochodów samorządów w skali kraju w 2026 r. to 111,3% w stosunku do poprzedniego systemu.</a:t>
            </a:r>
            <a:r>
              <a:rPr lang="pl-PL" sz="1800" b="1" dirty="0">
                <a:effectLst/>
                <a:latin typeface="Lato" panose="020F0502020204030203" pitchFamily="34" charset="-18"/>
                <a:ea typeface="Lato" panose="020F0502020204030203" pitchFamily="34" charset="-18"/>
                <a:cs typeface="Times New Roman" panose="02020603050405020304" pitchFamily="18" charset="0"/>
              </a:rPr>
              <a:t> </a:t>
            </a:r>
            <a:r>
              <a:rPr lang="pl-PL" sz="1100" b="1" dirty="0">
                <a:solidFill>
                  <a:schemeClr val="accent5">
                    <a:lumMod val="50000"/>
                  </a:schemeClr>
                </a:solidFill>
                <a:latin typeface="Lato" panose="020F0502020204030203" pitchFamily="34" charset="-18"/>
                <a:cs typeface="Times New Roman" panose="02020603050405020304" pitchFamily="18" charset="0"/>
              </a:rPr>
              <a:t>Porównywalne, równomierne wzrosty dochodów samorządowych występują w  ujęciu regionalnym  </a:t>
            </a:r>
          </a:p>
        </p:txBody>
      </p:sp>
      <p:pic>
        <p:nvPicPr>
          <p:cNvPr id="7" name="Obraz 6">
            <a:extLst>
              <a:ext uri="{FF2B5EF4-FFF2-40B4-BE49-F238E27FC236}">
                <a16:creationId xmlns:a16="http://schemas.microsoft.com/office/drawing/2014/main" id="{B3C7DC51-84ED-42A7-9D11-1EC6001D9543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41571" y="1833075"/>
            <a:ext cx="3880624" cy="3017187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sp>
        <p:nvSpPr>
          <p:cNvPr id="8" name="TextBox 7"/>
          <p:cNvSpPr txBox="1"/>
          <p:nvPr/>
        </p:nvSpPr>
        <p:spPr>
          <a:xfrm>
            <a:off x="8644000" y="4793500"/>
            <a:ext cx="300000" cy="150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000"/>
            </a:pPr>
            <a:r>
              <a:t>5</a:t>
            </a:r>
          </a:p>
        </p:txBody>
      </p:sp>
      <p:pic>
        <p:nvPicPr>
          <p:cNvPr id="10" name="Obraz 9">
            <a:extLst>
              <a:ext uri="{FF2B5EF4-FFF2-40B4-BE49-F238E27FC236}">
                <a16:creationId xmlns:a16="http://schemas.microsoft.com/office/drawing/2014/main" id="{CB193CB9-3F11-4C12-90F6-273066DF106A}"/>
              </a:ext>
            </a:extLst>
          </p:cNvPr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240" y="4819062"/>
            <a:ext cx="800717" cy="2615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98142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0"/>
          <p:cNvSpPr/>
          <p:nvPr/>
        </p:nvSpPr>
        <p:spPr>
          <a:xfrm>
            <a:off x="285750" y="285750"/>
            <a:ext cx="8572500" cy="600075"/>
          </a:xfrm>
          <a:prstGeom prst="rect">
            <a:avLst/>
          </a:prstGeom>
          <a:solidFill>
            <a:srgbClr val="1A5276"/>
          </a:solidFill>
          <a:ln/>
        </p:spPr>
        <p:txBody>
          <a:bodyPr/>
          <a:lstStyle/>
          <a:p>
            <a:endParaRPr lang="pl-PL" dirty="0"/>
          </a:p>
        </p:txBody>
      </p:sp>
      <p:sp>
        <p:nvSpPr>
          <p:cNvPr id="4" name="Text 1">
            <a:extLst>
              <a:ext uri="{FF2B5EF4-FFF2-40B4-BE49-F238E27FC236}">
                <a16:creationId xmlns:a16="http://schemas.microsoft.com/office/drawing/2014/main" id="{4D68BFC7-F23D-4DEC-BFEF-BD688640887F}"/>
              </a:ext>
            </a:extLst>
          </p:cNvPr>
          <p:cNvSpPr/>
          <p:nvPr/>
        </p:nvSpPr>
        <p:spPr>
          <a:xfrm>
            <a:off x="500063" y="353255"/>
            <a:ext cx="8293937" cy="465064"/>
          </a:xfrm>
          <a:prstGeom prst="rect">
            <a:avLst/>
          </a:prstGeom>
          <a:noFill/>
          <a:ln/>
        </p:spPr>
        <p:txBody>
          <a:bodyPr wrap="none" lIns="0" tIns="0" rIns="0" bIns="0" rtlCol="0" anchor="ctr">
            <a:spAutoFit/>
          </a:bodyPr>
          <a:lstStyle/>
          <a:p>
            <a:pPr marL="0" indent="0">
              <a:lnSpc>
                <a:spcPct val="125000"/>
              </a:lnSpc>
              <a:buNone/>
            </a:pPr>
            <a:r>
              <a:rPr lang="pl-PL" sz="1400" b="1" dirty="0">
                <a:solidFill>
                  <a:srgbClr val="FFFFFF"/>
                </a:solidFill>
                <a:latin typeface="Noto Sans" pitchFamily="34" charset="0"/>
                <a:ea typeface="Noto Sans" pitchFamily="34" charset="-122"/>
                <a:cs typeface="Noto Sans" pitchFamily="34" charset="-120"/>
              </a:rPr>
              <a:t>Wzmocnienie i ustabilizowanie finansów JST – </a:t>
            </a:r>
            <a:r>
              <a:rPr lang="pl-PL" sz="1100" b="1" dirty="0">
                <a:solidFill>
                  <a:schemeClr val="accent5">
                    <a:lumMod val="20000"/>
                    <a:lumOff val="80000"/>
                  </a:schemeClr>
                </a:solidFill>
                <a:latin typeface="Noto Sans" pitchFamily="34" charset="0"/>
                <a:ea typeface="Noto Sans" pitchFamily="34" charset="-122"/>
                <a:cs typeface="Noto Sans" pitchFamily="34" charset="-120"/>
              </a:rPr>
              <a:t>wzmocnienie pozycji finansowej samorządu terytorialnego </a:t>
            </a:r>
          </a:p>
          <a:p>
            <a:pPr marL="0" indent="0">
              <a:lnSpc>
                <a:spcPct val="125000"/>
              </a:lnSpc>
              <a:buNone/>
            </a:pPr>
            <a:r>
              <a:rPr lang="pl-PL" sz="1100" b="1" dirty="0">
                <a:solidFill>
                  <a:schemeClr val="accent5">
                    <a:lumMod val="20000"/>
                    <a:lumOff val="80000"/>
                  </a:schemeClr>
                </a:solidFill>
                <a:latin typeface="Noto Sans" pitchFamily="34" charset="0"/>
                <a:ea typeface="Noto Sans" pitchFamily="34" charset="-122"/>
                <a:cs typeface="Noto Sans" pitchFamily="34" charset="-120"/>
              </a:rPr>
              <a:t>w strukturze sektora finansów publicznych </a:t>
            </a:r>
            <a:endParaRPr lang="en-US" sz="1400" dirty="0">
              <a:solidFill>
                <a:schemeClr val="accent5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5" name="pole tekstowe 4">
            <a:extLst>
              <a:ext uri="{FF2B5EF4-FFF2-40B4-BE49-F238E27FC236}">
                <a16:creationId xmlns:a16="http://schemas.microsoft.com/office/drawing/2014/main" id="{D202ADD9-426C-4BB1-9431-C46660BD2ABE}"/>
              </a:ext>
            </a:extLst>
          </p:cNvPr>
          <p:cNvSpPr txBox="1"/>
          <p:nvPr/>
        </p:nvSpPr>
        <p:spPr>
          <a:xfrm>
            <a:off x="285748" y="1128573"/>
            <a:ext cx="8572500" cy="11638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pl-PL" sz="1200" b="1" dirty="0">
                <a:solidFill>
                  <a:schemeClr val="accent5">
                    <a:lumMod val="50000"/>
                  </a:schemeClr>
                </a:solidFill>
                <a:effectLst/>
                <a:latin typeface="Lato" panose="020F0502020204030203" pitchFamily="34" charset="-18"/>
                <a:ea typeface="Lato" panose="020F0502020204030203" pitchFamily="34" charset="-18"/>
                <a:cs typeface="Times New Roman" panose="02020603050405020304" pitchFamily="18" charset="0"/>
              </a:rPr>
              <a:t>Pod rządami nowej ustawy nastąpił wzrost relacji dochodów samorządowych  do PKB.</a:t>
            </a:r>
          </a:p>
          <a:p>
            <a:pPr>
              <a:lnSpc>
                <a:spcPct val="150000"/>
              </a:lnSpc>
            </a:pPr>
            <a:endParaRPr lang="pl-PL" sz="1200" b="1" dirty="0">
              <a:solidFill>
                <a:schemeClr val="accent5">
                  <a:lumMod val="50000"/>
                </a:schemeClr>
              </a:solidFill>
              <a:latin typeface="Lato" panose="020F0502020204030203" pitchFamily="34" charset="-18"/>
              <a:ea typeface="Lato" panose="020F0502020204030203" pitchFamily="34" charset="-18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endParaRPr lang="pl-PL" sz="1200" b="1" dirty="0">
              <a:solidFill>
                <a:schemeClr val="accent5">
                  <a:lumMod val="50000"/>
                </a:schemeClr>
              </a:solidFill>
              <a:latin typeface="Lato" panose="020F0502020204030203" pitchFamily="34" charset="-18"/>
              <a:ea typeface="Lato" panose="020F0502020204030203" pitchFamily="34" charset="-18"/>
              <a:cs typeface="Times New Roman" panose="02020603050405020304" pitchFamily="18" charset="0"/>
            </a:endParaRPr>
          </a:p>
          <a:p>
            <a:pPr algn="ctr">
              <a:lnSpc>
                <a:spcPct val="150000"/>
              </a:lnSpc>
            </a:pPr>
            <a:r>
              <a:rPr lang="pl-PL" sz="1200" b="1" i="1" dirty="0">
                <a:solidFill>
                  <a:schemeClr val="accent5">
                    <a:lumMod val="50000"/>
                  </a:schemeClr>
                </a:solidFill>
                <a:latin typeface="Lato" panose="020F0502020204030203" pitchFamily="34" charset="-18"/>
                <a:cs typeface="Times New Roman" panose="02020603050405020304" pitchFamily="18" charset="0"/>
              </a:rPr>
              <a:t>Relacja dochodów JST w stosunku do PKB w latach 2011-2026</a:t>
            </a:r>
          </a:p>
        </p:txBody>
      </p:sp>
      <p:graphicFrame>
        <p:nvGraphicFramePr>
          <p:cNvPr id="2" name="Tabela 1">
            <a:extLst>
              <a:ext uri="{FF2B5EF4-FFF2-40B4-BE49-F238E27FC236}">
                <a16:creationId xmlns:a16="http://schemas.microsoft.com/office/drawing/2014/main" id="{06947609-09A4-4D93-890A-D012826EE68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71127294"/>
              </p:ext>
            </p:extLst>
          </p:nvPr>
        </p:nvGraphicFramePr>
        <p:xfrm>
          <a:off x="285748" y="2436309"/>
          <a:ext cx="8572499" cy="971929"/>
        </p:xfrm>
        <a:graphic>
          <a:graphicData uri="http://schemas.openxmlformats.org/drawingml/2006/table">
            <a:tbl>
              <a:tblPr firstRow="1" firstCol="1" bandRow="1">
                <a:tableStyleId>{8FD4443E-F989-4FC4-A0C8-D5A2AF1F390B}</a:tableStyleId>
              </a:tblPr>
              <a:tblGrid>
                <a:gridCol w="1033498">
                  <a:extLst>
                    <a:ext uri="{9D8B030D-6E8A-4147-A177-3AD203B41FA5}">
                      <a16:colId xmlns:a16="http://schemas.microsoft.com/office/drawing/2014/main" val="3669193624"/>
                    </a:ext>
                  </a:extLst>
                </a:gridCol>
                <a:gridCol w="353619">
                  <a:extLst>
                    <a:ext uri="{9D8B030D-6E8A-4147-A177-3AD203B41FA5}">
                      <a16:colId xmlns:a16="http://schemas.microsoft.com/office/drawing/2014/main" val="1952369121"/>
                    </a:ext>
                  </a:extLst>
                </a:gridCol>
                <a:gridCol w="452992">
                  <a:extLst>
                    <a:ext uri="{9D8B030D-6E8A-4147-A177-3AD203B41FA5}">
                      <a16:colId xmlns:a16="http://schemas.microsoft.com/office/drawing/2014/main" val="221765499"/>
                    </a:ext>
                  </a:extLst>
                </a:gridCol>
                <a:gridCol w="452084">
                  <a:extLst>
                    <a:ext uri="{9D8B030D-6E8A-4147-A177-3AD203B41FA5}">
                      <a16:colId xmlns:a16="http://schemas.microsoft.com/office/drawing/2014/main" val="2154806029"/>
                    </a:ext>
                  </a:extLst>
                </a:gridCol>
                <a:gridCol w="452084">
                  <a:extLst>
                    <a:ext uri="{9D8B030D-6E8A-4147-A177-3AD203B41FA5}">
                      <a16:colId xmlns:a16="http://schemas.microsoft.com/office/drawing/2014/main" val="92977031"/>
                    </a:ext>
                  </a:extLst>
                </a:gridCol>
                <a:gridCol w="452084">
                  <a:extLst>
                    <a:ext uri="{9D8B030D-6E8A-4147-A177-3AD203B41FA5}">
                      <a16:colId xmlns:a16="http://schemas.microsoft.com/office/drawing/2014/main" val="2103932265"/>
                    </a:ext>
                  </a:extLst>
                </a:gridCol>
                <a:gridCol w="491119">
                  <a:extLst>
                    <a:ext uri="{9D8B030D-6E8A-4147-A177-3AD203B41FA5}">
                      <a16:colId xmlns:a16="http://schemas.microsoft.com/office/drawing/2014/main" val="962206327"/>
                    </a:ext>
                  </a:extLst>
                </a:gridCol>
                <a:gridCol w="491119">
                  <a:extLst>
                    <a:ext uri="{9D8B030D-6E8A-4147-A177-3AD203B41FA5}">
                      <a16:colId xmlns:a16="http://schemas.microsoft.com/office/drawing/2014/main" val="2689717667"/>
                    </a:ext>
                  </a:extLst>
                </a:gridCol>
                <a:gridCol w="491119">
                  <a:extLst>
                    <a:ext uri="{9D8B030D-6E8A-4147-A177-3AD203B41FA5}">
                      <a16:colId xmlns:a16="http://schemas.microsoft.com/office/drawing/2014/main" val="4141975457"/>
                    </a:ext>
                  </a:extLst>
                </a:gridCol>
                <a:gridCol w="491119">
                  <a:extLst>
                    <a:ext uri="{9D8B030D-6E8A-4147-A177-3AD203B41FA5}">
                      <a16:colId xmlns:a16="http://schemas.microsoft.com/office/drawing/2014/main" val="2747728346"/>
                    </a:ext>
                  </a:extLst>
                </a:gridCol>
                <a:gridCol w="491119">
                  <a:extLst>
                    <a:ext uri="{9D8B030D-6E8A-4147-A177-3AD203B41FA5}">
                      <a16:colId xmlns:a16="http://schemas.microsoft.com/office/drawing/2014/main" val="3802505060"/>
                    </a:ext>
                  </a:extLst>
                </a:gridCol>
                <a:gridCol w="491119">
                  <a:extLst>
                    <a:ext uri="{9D8B030D-6E8A-4147-A177-3AD203B41FA5}">
                      <a16:colId xmlns:a16="http://schemas.microsoft.com/office/drawing/2014/main" val="1196881844"/>
                    </a:ext>
                  </a:extLst>
                </a:gridCol>
                <a:gridCol w="491119">
                  <a:extLst>
                    <a:ext uri="{9D8B030D-6E8A-4147-A177-3AD203B41FA5}">
                      <a16:colId xmlns:a16="http://schemas.microsoft.com/office/drawing/2014/main" val="2494989682"/>
                    </a:ext>
                  </a:extLst>
                </a:gridCol>
                <a:gridCol w="491119">
                  <a:extLst>
                    <a:ext uri="{9D8B030D-6E8A-4147-A177-3AD203B41FA5}">
                      <a16:colId xmlns:a16="http://schemas.microsoft.com/office/drawing/2014/main" val="3804200460"/>
                    </a:ext>
                  </a:extLst>
                </a:gridCol>
                <a:gridCol w="491119">
                  <a:extLst>
                    <a:ext uri="{9D8B030D-6E8A-4147-A177-3AD203B41FA5}">
                      <a16:colId xmlns:a16="http://schemas.microsoft.com/office/drawing/2014/main" val="2121643981"/>
                    </a:ext>
                  </a:extLst>
                </a:gridCol>
                <a:gridCol w="491119">
                  <a:extLst>
                    <a:ext uri="{9D8B030D-6E8A-4147-A177-3AD203B41FA5}">
                      <a16:colId xmlns:a16="http://schemas.microsoft.com/office/drawing/2014/main" val="2795906506"/>
                    </a:ext>
                  </a:extLst>
                </a:gridCol>
                <a:gridCol w="464948">
                  <a:extLst>
                    <a:ext uri="{9D8B030D-6E8A-4147-A177-3AD203B41FA5}">
                      <a16:colId xmlns:a16="http://schemas.microsoft.com/office/drawing/2014/main" val="2189593842"/>
                    </a:ext>
                  </a:extLst>
                </a:gridCol>
              </a:tblGrid>
              <a:tr h="238125">
                <a:tc rowSpan="2"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pl-PL" sz="700" dirty="0">
                          <a:effectLst/>
                        </a:rPr>
                        <a:t>Wyszczególnienie</a:t>
                      </a:r>
                      <a:endParaRPr lang="pl-PL" sz="1200" dirty="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1000"/>
                        </a:spcAft>
                      </a:pPr>
                      <a:r>
                        <a:rPr lang="pl-PL" sz="700" dirty="0">
                          <a:effectLst/>
                        </a:rPr>
                        <a:t>2011</a:t>
                      </a:r>
                      <a:endParaRPr lang="pl-PL" sz="1200" dirty="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 anchorCtr="1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1000"/>
                        </a:spcAft>
                      </a:pPr>
                      <a:r>
                        <a:rPr lang="pl-PL" sz="700" dirty="0">
                          <a:effectLst/>
                        </a:rPr>
                        <a:t>2012</a:t>
                      </a:r>
                      <a:endParaRPr lang="pl-PL" sz="1200" dirty="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 anchorCtr="1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1000"/>
                        </a:spcAft>
                      </a:pPr>
                      <a:r>
                        <a:rPr lang="pl-PL" sz="700" dirty="0">
                          <a:effectLst/>
                        </a:rPr>
                        <a:t>2013</a:t>
                      </a:r>
                      <a:endParaRPr lang="pl-PL" sz="1200" dirty="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 anchorCtr="1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1000"/>
                        </a:spcAft>
                      </a:pPr>
                      <a:r>
                        <a:rPr lang="pl-PL" sz="700">
                          <a:effectLst/>
                        </a:rPr>
                        <a:t>2014</a:t>
                      </a:r>
                      <a:endParaRPr lang="pl-PL" sz="12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 anchorCtr="1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1000"/>
                        </a:spcAft>
                      </a:pPr>
                      <a:r>
                        <a:rPr lang="pl-PL" sz="700">
                          <a:effectLst/>
                        </a:rPr>
                        <a:t>2015</a:t>
                      </a:r>
                      <a:endParaRPr lang="pl-PL" sz="12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 anchorCtr="1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1000"/>
                        </a:spcAft>
                      </a:pPr>
                      <a:r>
                        <a:rPr lang="pl-PL" sz="700">
                          <a:effectLst/>
                        </a:rPr>
                        <a:t>2016</a:t>
                      </a:r>
                      <a:endParaRPr lang="pl-PL" sz="12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 anchorCtr="1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1000"/>
                        </a:spcAft>
                      </a:pPr>
                      <a:r>
                        <a:rPr lang="pl-PL" sz="700">
                          <a:effectLst/>
                        </a:rPr>
                        <a:t>2017</a:t>
                      </a:r>
                      <a:endParaRPr lang="pl-PL" sz="12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 anchorCtr="1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1000"/>
                        </a:spcAft>
                      </a:pPr>
                      <a:r>
                        <a:rPr lang="pl-PL" sz="700">
                          <a:effectLst/>
                        </a:rPr>
                        <a:t>2018</a:t>
                      </a:r>
                      <a:endParaRPr lang="pl-PL" sz="12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 anchorCtr="1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1000"/>
                        </a:spcAft>
                      </a:pPr>
                      <a:r>
                        <a:rPr lang="pl-PL" sz="700">
                          <a:effectLst/>
                        </a:rPr>
                        <a:t>2019</a:t>
                      </a:r>
                      <a:endParaRPr lang="pl-PL" sz="12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 anchorCtr="1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1000"/>
                        </a:spcAft>
                      </a:pPr>
                      <a:r>
                        <a:rPr lang="pl-PL" sz="700">
                          <a:effectLst/>
                        </a:rPr>
                        <a:t>2020</a:t>
                      </a:r>
                      <a:endParaRPr lang="pl-PL" sz="12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 anchorCtr="1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1000"/>
                        </a:spcAft>
                      </a:pPr>
                      <a:r>
                        <a:rPr lang="pl-PL" sz="700">
                          <a:effectLst/>
                        </a:rPr>
                        <a:t>2021</a:t>
                      </a:r>
                      <a:endParaRPr lang="pl-PL" sz="12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 anchorCtr="1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1000"/>
                        </a:spcAft>
                      </a:pPr>
                      <a:r>
                        <a:rPr lang="pl-PL" sz="700">
                          <a:effectLst/>
                        </a:rPr>
                        <a:t>2022</a:t>
                      </a:r>
                      <a:endParaRPr lang="pl-PL" sz="12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 anchorCtr="1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1000"/>
                        </a:spcAft>
                      </a:pPr>
                      <a:r>
                        <a:rPr lang="pl-PL" sz="700">
                          <a:effectLst/>
                        </a:rPr>
                        <a:t>2023</a:t>
                      </a:r>
                      <a:endParaRPr lang="pl-PL" sz="12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 anchorCtr="1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1000"/>
                        </a:spcAft>
                      </a:pPr>
                      <a:r>
                        <a:rPr lang="pl-PL" sz="700">
                          <a:effectLst/>
                        </a:rPr>
                        <a:t>2024</a:t>
                      </a:r>
                      <a:endParaRPr lang="pl-PL" sz="12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 anchorCtr="1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1000"/>
                        </a:spcAft>
                      </a:pPr>
                      <a:r>
                        <a:rPr lang="pl-PL" sz="700" dirty="0">
                          <a:effectLst/>
                        </a:rPr>
                        <a:t>2025</a:t>
                      </a:r>
                      <a:endParaRPr lang="pl-PL" sz="1200" dirty="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 anchorCtr="1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1000"/>
                        </a:spcAft>
                      </a:pPr>
                      <a:r>
                        <a:rPr lang="pl-PL" sz="700" dirty="0">
                          <a:effectLst/>
                        </a:rPr>
                        <a:t>2026</a:t>
                      </a:r>
                      <a:endParaRPr lang="pl-PL" sz="1200" dirty="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 anchorCtr="1"/>
                </a:tc>
                <a:extLst>
                  <a:ext uri="{0D108BD9-81ED-4DB2-BD59-A6C34878D82A}">
                    <a16:rowId xmlns:a16="http://schemas.microsoft.com/office/drawing/2014/main" val="2211615128"/>
                  </a:ext>
                </a:extLst>
              </a:tr>
              <a:tr h="133350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16"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pl-PL" sz="700" b="1" dirty="0">
                          <a:effectLst/>
                        </a:rPr>
                        <a:t>w mld zł</a:t>
                      </a:r>
                      <a:endParaRPr lang="pl-PL" sz="1200" b="1" dirty="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 anchorCtr="1"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68554546"/>
                  </a:ext>
                </a:extLst>
              </a:tr>
              <a:tr h="295275">
                <a:tc>
                  <a:txBody>
                    <a:bodyPr/>
                    <a:lstStyle/>
                    <a:p>
                      <a:pPr>
                        <a:spcAft>
                          <a:spcPts val="1000"/>
                        </a:spcAft>
                      </a:pPr>
                      <a:r>
                        <a:rPr lang="pl-PL" sz="700" dirty="0">
                          <a:effectLst/>
                        </a:rPr>
                        <a:t>Dochody JST (PIT + CIT + subwencja)</a:t>
                      </a:r>
                      <a:endParaRPr lang="pl-PL" sz="1200" dirty="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 anchorCtr="1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pl-PL" sz="700" b="1" dirty="0">
                          <a:effectLst/>
                        </a:rPr>
                        <a:t>84,7</a:t>
                      </a:r>
                      <a:endParaRPr lang="pl-PL" sz="1200" b="1" dirty="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 anchorCtr="1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pl-PL" sz="700" b="1" dirty="0">
                          <a:effectLst/>
                        </a:rPr>
                        <a:t>88,3</a:t>
                      </a:r>
                      <a:endParaRPr lang="pl-PL" sz="1200" b="1" dirty="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 anchorCtr="1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pl-PL" sz="700" b="1" dirty="0">
                          <a:effectLst/>
                        </a:rPr>
                        <a:t>90,0</a:t>
                      </a:r>
                      <a:endParaRPr lang="pl-PL" sz="1200" b="1" dirty="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 anchorCtr="1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pl-PL" sz="700" b="1" dirty="0">
                          <a:effectLst/>
                        </a:rPr>
                        <a:t>92,7</a:t>
                      </a:r>
                      <a:endParaRPr lang="pl-PL" sz="1200" b="1" dirty="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 anchorCtr="1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pl-PL" sz="700" b="1" dirty="0">
                          <a:effectLst/>
                        </a:rPr>
                        <a:t>96,5</a:t>
                      </a:r>
                      <a:endParaRPr lang="pl-PL" sz="1200" b="1" dirty="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 anchorCtr="1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pl-PL" sz="700" b="1" dirty="0">
                          <a:effectLst/>
                        </a:rPr>
                        <a:t>101,6</a:t>
                      </a:r>
                      <a:endParaRPr lang="pl-PL" sz="1200" b="1" dirty="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 anchorCtr="1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pl-PL" sz="700" b="1">
                          <a:effectLst/>
                        </a:rPr>
                        <a:t>107,5</a:t>
                      </a:r>
                      <a:endParaRPr lang="pl-PL" sz="1200" b="1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 anchorCtr="1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pl-PL" sz="700" b="1" dirty="0">
                          <a:effectLst/>
                        </a:rPr>
                        <a:t>117,0</a:t>
                      </a:r>
                      <a:endParaRPr lang="pl-PL" sz="1200" b="1" dirty="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 anchorCtr="1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pl-PL" sz="700" b="1" dirty="0">
                          <a:effectLst/>
                        </a:rPr>
                        <a:t>128,8</a:t>
                      </a:r>
                      <a:endParaRPr lang="pl-PL" sz="1200" b="1" dirty="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 anchorCtr="1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pl-PL" sz="700" b="1">
                          <a:effectLst/>
                        </a:rPr>
                        <a:t>133,5</a:t>
                      </a:r>
                      <a:endParaRPr lang="pl-PL" sz="1200" b="1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 anchorCtr="1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pl-PL" sz="700" b="1">
                          <a:effectLst/>
                        </a:rPr>
                        <a:t>158,7</a:t>
                      </a:r>
                      <a:endParaRPr lang="pl-PL" sz="1200" b="1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 anchorCtr="1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pl-PL" sz="700" b="1">
                          <a:effectLst/>
                        </a:rPr>
                        <a:t>157,7</a:t>
                      </a:r>
                      <a:endParaRPr lang="pl-PL" sz="1200" b="1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 anchorCtr="1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pl-PL" sz="700" b="1">
                          <a:effectLst/>
                        </a:rPr>
                        <a:t>173,3</a:t>
                      </a:r>
                      <a:endParaRPr lang="pl-PL" sz="1200" b="1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 anchorCtr="1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pl-PL" sz="700" b="1">
                          <a:effectLst/>
                        </a:rPr>
                        <a:t>226,7</a:t>
                      </a:r>
                      <a:endParaRPr lang="pl-PL" sz="1200" b="1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 anchorCtr="1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pl-PL" sz="700" b="1" dirty="0">
                          <a:effectLst/>
                        </a:rPr>
                        <a:t>252,5</a:t>
                      </a:r>
                      <a:endParaRPr lang="pl-PL" sz="1200" b="1" dirty="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 anchorCtr="1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pl-PL" sz="700" b="1" dirty="0">
                          <a:effectLst/>
                        </a:rPr>
                        <a:t>275,0</a:t>
                      </a:r>
                      <a:endParaRPr lang="pl-PL" sz="1200" b="1" dirty="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 anchorCtr="1"/>
                </a:tc>
                <a:extLst>
                  <a:ext uri="{0D108BD9-81ED-4DB2-BD59-A6C34878D82A}">
                    <a16:rowId xmlns:a16="http://schemas.microsoft.com/office/drawing/2014/main" val="2263879751"/>
                  </a:ext>
                </a:extLst>
              </a:tr>
              <a:tr h="305179">
                <a:tc>
                  <a:txBody>
                    <a:bodyPr/>
                    <a:lstStyle/>
                    <a:p>
                      <a:pPr>
                        <a:spcAft>
                          <a:spcPts val="1000"/>
                        </a:spcAft>
                      </a:pPr>
                      <a:r>
                        <a:rPr lang="pl-PL" sz="700" dirty="0">
                          <a:effectLst/>
                        </a:rPr>
                        <a:t>Udział dochodów JST w PKB</a:t>
                      </a:r>
                      <a:endParaRPr lang="pl-PL" sz="1200" dirty="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 anchorCtr="1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pl-PL" sz="700" b="1" dirty="0">
                          <a:effectLst/>
                        </a:rPr>
                        <a:t>5,4%</a:t>
                      </a:r>
                      <a:endParaRPr lang="pl-PL" sz="1200" b="1" dirty="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 anchorCtr="1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pl-PL" sz="700" b="1" dirty="0">
                          <a:effectLst/>
                        </a:rPr>
                        <a:t>5,4%</a:t>
                      </a:r>
                      <a:endParaRPr lang="pl-PL" sz="1200" b="1" dirty="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 anchorCtr="1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pl-PL" sz="700" b="1">
                          <a:effectLst/>
                        </a:rPr>
                        <a:t>5,5%</a:t>
                      </a:r>
                      <a:endParaRPr lang="pl-PL" sz="1200" b="1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 anchorCtr="1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pl-PL" sz="700" b="1" dirty="0">
                          <a:effectLst/>
                        </a:rPr>
                        <a:t>5,4%</a:t>
                      </a:r>
                      <a:endParaRPr lang="pl-PL" sz="1200" b="1" dirty="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 anchorCtr="1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pl-PL" sz="700" b="1">
                          <a:effectLst/>
                        </a:rPr>
                        <a:t>5,3%</a:t>
                      </a:r>
                      <a:endParaRPr lang="pl-PL" sz="1200" b="1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 anchorCtr="1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pl-PL" sz="700" b="1" dirty="0">
                          <a:effectLst/>
                        </a:rPr>
                        <a:t>5,4%</a:t>
                      </a:r>
                      <a:endParaRPr lang="pl-PL" sz="1200" b="1" dirty="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 anchorCtr="1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pl-PL" sz="700" b="1" dirty="0">
                          <a:effectLst/>
                        </a:rPr>
                        <a:t>5,4%</a:t>
                      </a:r>
                      <a:endParaRPr lang="pl-PL" sz="1200" b="1" dirty="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 anchorCtr="1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pl-PL" sz="700" b="1" dirty="0">
                          <a:effectLst/>
                        </a:rPr>
                        <a:t>5,4%</a:t>
                      </a:r>
                      <a:endParaRPr lang="pl-PL" sz="1200" b="1" dirty="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 anchorCtr="1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pl-PL" sz="700" b="1" dirty="0">
                          <a:effectLst/>
                        </a:rPr>
                        <a:t>5,6%</a:t>
                      </a:r>
                      <a:endParaRPr lang="pl-PL" sz="1200" b="1" dirty="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 anchorCtr="1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pl-PL" sz="700" b="1" dirty="0">
                          <a:effectLst/>
                        </a:rPr>
                        <a:t>5,6%</a:t>
                      </a:r>
                      <a:endParaRPr lang="pl-PL" sz="1200" b="1" dirty="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 anchorCtr="1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pl-PL" sz="700" b="1" dirty="0">
                          <a:effectLst/>
                        </a:rPr>
                        <a:t>6,0%</a:t>
                      </a:r>
                      <a:endParaRPr lang="pl-PL" sz="1200" b="1" dirty="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 anchorCtr="1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pl-PL" sz="700" b="1" dirty="0">
                          <a:effectLst/>
                        </a:rPr>
                        <a:t>5,1%</a:t>
                      </a:r>
                      <a:endParaRPr lang="pl-PL" sz="1200" b="1" dirty="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 anchorCtr="1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pl-PL" sz="700" b="1" dirty="0">
                          <a:effectLst/>
                        </a:rPr>
                        <a:t>5,1%</a:t>
                      </a:r>
                      <a:endParaRPr lang="pl-PL" sz="1200" b="1" dirty="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 anchorCtr="1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pl-PL" sz="700" b="1" dirty="0">
                          <a:effectLst/>
                        </a:rPr>
                        <a:t>6,2%</a:t>
                      </a:r>
                      <a:endParaRPr lang="pl-PL" sz="1200" b="1" dirty="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 anchorCtr="1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pl-PL" sz="700" b="1" dirty="0">
                          <a:effectLst/>
                        </a:rPr>
                        <a:t>6,5%</a:t>
                      </a:r>
                      <a:endParaRPr lang="pl-PL" sz="1200" b="1" dirty="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 anchorCtr="1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pl-PL" sz="700" b="1" dirty="0">
                          <a:effectLst/>
                        </a:rPr>
                        <a:t>6,6%</a:t>
                      </a:r>
                      <a:endParaRPr lang="pl-PL" sz="1200" b="1" dirty="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 anchorCtr="1"/>
                </a:tc>
                <a:extLst>
                  <a:ext uri="{0D108BD9-81ED-4DB2-BD59-A6C34878D82A}">
                    <a16:rowId xmlns:a16="http://schemas.microsoft.com/office/drawing/2014/main" val="1260402572"/>
                  </a:ext>
                </a:extLst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8644000" y="4793500"/>
            <a:ext cx="300000" cy="150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000"/>
            </a:pPr>
            <a:r>
              <a:t>6</a:t>
            </a:r>
          </a:p>
        </p:txBody>
      </p:sp>
      <p:pic>
        <p:nvPicPr>
          <p:cNvPr id="8" name="Obraz 7">
            <a:extLst>
              <a:ext uri="{FF2B5EF4-FFF2-40B4-BE49-F238E27FC236}">
                <a16:creationId xmlns:a16="http://schemas.microsoft.com/office/drawing/2014/main" id="{D3FBCA15-C6CE-4E8D-9260-7AE8C131BD90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240" y="4819062"/>
            <a:ext cx="800717" cy="2615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17511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0"/>
          <p:cNvSpPr/>
          <p:nvPr/>
        </p:nvSpPr>
        <p:spPr>
          <a:xfrm>
            <a:off x="285750" y="285750"/>
            <a:ext cx="8572500" cy="600075"/>
          </a:xfrm>
          <a:prstGeom prst="rect">
            <a:avLst/>
          </a:prstGeom>
          <a:solidFill>
            <a:srgbClr val="1A5276"/>
          </a:solidFill>
          <a:ln/>
        </p:spPr>
        <p:txBody>
          <a:bodyPr/>
          <a:lstStyle/>
          <a:p>
            <a:endParaRPr lang="pl-PL" dirty="0"/>
          </a:p>
        </p:txBody>
      </p:sp>
      <p:sp>
        <p:nvSpPr>
          <p:cNvPr id="4" name="Text 1">
            <a:extLst>
              <a:ext uri="{FF2B5EF4-FFF2-40B4-BE49-F238E27FC236}">
                <a16:creationId xmlns:a16="http://schemas.microsoft.com/office/drawing/2014/main" id="{F5E36BFB-A876-4893-8555-209CD57D5014}"/>
              </a:ext>
            </a:extLst>
          </p:cNvPr>
          <p:cNvSpPr/>
          <p:nvPr/>
        </p:nvSpPr>
        <p:spPr>
          <a:xfrm>
            <a:off x="500064" y="393426"/>
            <a:ext cx="8305662" cy="384721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spAutoFit/>
          </a:bodyPr>
          <a:lstStyle/>
          <a:p>
            <a:r>
              <a:rPr lang="pl-PL" sz="1400" b="1" dirty="0">
                <a:solidFill>
                  <a:srgbClr val="FFFFFF"/>
                </a:solidFill>
                <a:latin typeface="Noto Sans" pitchFamily="34" charset="0"/>
                <a:ea typeface="Noto Sans" pitchFamily="34" charset="-122"/>
                <a:cs typeface="Noto Sans" pitchFamily="34" charset="-120"/>
              </a:rPr>
              <a:t>Wzmocnienie i ustabilizowanie finansów JST - </a:t>
            </a:r>
            <a:r>
              <a:rPr lang="pl-PL" sz="1100" b="1" dirty="0">
                <a:solidFill>
                  <a:schemeClr val="accent5">
                    <a:lumMod val="20000"/>
                    <a:lumOff val="80000"/>
                  </a:schemeClr>
                </a:solidFill>
                <a:latin typeface="Noto Sans" pitchFamily="34" charset="0"/>
                <a:ea typeface="Noto Sans" pitchFamily="34" charset="-122"/>
                <a:cs typeface="Noto Sans" pitchFamily="34" charset="-120"/>
              </a:rPr>
              <a:t>zwiększenie stabilności finansowej jednostek mniej zamożnych </a:t>
            </a:r>
            <a:endParaRPr lang="en-US" sz="1400" dirty="0">
              <a:solidFill>
                <a:schemeClr val="accent5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8" name="pole tekstowe 7">
            <a:extLst>
              <a:ext uri="{FF2B5EF4-FFF2-40B4-BE49-F238E27FC236}">
                <a16:creationId xmlns:a16="http://schemas.microsoft.com/office/drawing/2014/main" id="{16EF617B-5BE7-425D-9950-87B0C12288A4}"/>
              </a:ext>
            </a:extLst>
          </p:cNvPr>
          <p:cNvSpPr txBox="1"/>
          <p:nvPr/>
        </p:nvSpPr>
        <p:spPr>
          <a:xfrm>
            <a:off x="285750" y="1258565"/>
            <a:ext cx="8572500" cy="2912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</a:pPr>
            <a:r>
              <a:rPr lang="pl-PL" sz="120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Lato" panose="020F0502020204030203" pitchFamily="34" charset="-18"/>
                <a:cs typeface="Times New Roman" panose="02020603050405020304" pitchFamily="18" charset="0"/>
              </a:rPr>
              <a:t>Procentowy "zysk" gmin związany z wprowadzeniem reformy w latach 2025-2026. </a:t>
            </a:r>
          </a:p>
        </p:txBody>
      </p:sp>
      <p:graphicFrame>
        <p:nvGraphicFramePr>
          <p:cNvPr id="9" name="Wykres 8">
            <a:extLst>
              <a:ext uri="{FF2B5EF4-FFF2-40B4-BE49-F238E27FC236}">
                <a16:creationId xmlns:a16="http://schemas.microsoft.com/office/drawing/2014/main" id="{C1E95BE2-6AC3-48F0-9542-26D85FCF734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015418184"/>
              </p:ext>
            </p:extLst>
          </p:nvPr>
        </p:nvGraphicFramePr>
        <p:xfrm>
          <a:off x="1191313" y="1892450"/>
          <a:ext cx="6761374" cy="268286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8644000" y="4793500"/>
            <a:ext cx="300000" cy="150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000"/>
            </a:pPr>
            <a:r>
              <a:t>7</a:t>
            </a:r>
          </a:p>
        </p:txBody>
      </p:sp>
      <p:pic>
        <p:nvPicPr>
          <p:cNvPr id="11" name="Obraz 10">
            <a:extLst>
              <a:ext uri="{FF2B5EF4-FFF2-40B4-BE49-F238E27FC236}">
                <a16:creationId xmlns:a16="http://schemas.microsoft.com/office/drawing/2014/main" id="{0985462C-980C-4544-B82E-88B341F9E527}"/>
              </a:ext>
            </a:extLst>
          </p:cNvPr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240" y="4819062"/>
            <a:ext cx="800717" cy="2615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846331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0"/>
          <p:cNvSpPr/>
          <p:nvPr/>
        </p:nvSpPr>
        <p:spPr>
          <a:xfrm>
            <a:off x="285750" y="285750"/>
            <a:ext cx="8572500" cy="600075"/>
          </a:xfrm>
          <a:prstGeom prst="rect">
            <a:avLst/>
          </a:prstGeom>
          <a:solidFill>
            <a:srgbClr val="1A5276"/>
          </a:solidFill>
          <a:ln/>
        </p:spPr>
        <p:txBody>
          <a:bodyPr/>
          <a:lstStyle/>
          <a:p>
            <a:endParaRPr lang="pl-PL" dirty="0"/>
          </a:p>
        </p:txBody>
      </p:sp>
      <p:sp>
        <p:nvSpPr>
          <p:cNvPr id="4" name="Text 1">
            <a:extLst>
              <a:ext uri="{FF2B5EF4-FFF2-40B4-BE49-F238E27FC236}">
                <a16:creationId xmlns:a16="http://schemas.microsoft.com/office/drawing/2014/main" id="{5AC86D90-A384-4C31-B3AC-C2AE07E13F0F}"/>
              </a:ext>
            </a:extLst>
          </p:cNvPr>
          <p:cNvSpPr/>
          <p:nvPr/>
        </p:nvSpPr>
        <p:spPr>
          <a:xfrm>
            <a:off x="500064" y="393426"/>
            <a:ext cx="8305662" cy="384721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spAutoFit/>
          </a:bodyPr>
          <a:lstStyle/>
          <a:p>
            <a:pPr marL="0" indent="0">
              <a:buNone/>
            </a:pPr>
            <a:r>
              <a:rPr lang="pl-PL" sz="1400" b="1" dirty="0">
                <a:solidFill>
                  <a:srgbClr val="FFFFFF"/>
                </a:solidFill>
                <a:latin typeface="Noto Sans" pitchFamily="34" charset="0"/>
                <a:ea typeface="Noto Sans" pitchFamily="34" charset="-122"/>
                <a:cs typeface="Noto Sans" pitchFamily="34" charset="-120"/>
              </a:rPr>
              <a:t>Wzmocnienie i ustabilizowanie finansów JST – </a:t>
            </a:r>
            <a:r>
              <a:rPr lang="pl-PL" sz="1100" b="1" dirty="0">
                <a:solidFill>
                  <a:schemeClr val="accent5">
                    <a:lumMod val="20000"/>
                    <a:lumOff val="80000"/>
                  </a:schemeClr>
                </a:solidFill>
                <a:latin typeface="Noto Sans" pitchFamily="34" charset="0"/>
                <a:ea typeface="Noto Sans" pitchFamily="34" charset="-122"/>
                <a:cs typeface="Noto Sans" pitchFamily="34" charset="-120"/>
              </a:rPr>
              <a:t>poprawa sytuacji finansowej jednostek najmniejszych ludnościowo</a:t>
            </a:r>
            <a:endParaRPr lang="en-US" sz="1100" b="1" dirty="0">
              <a:solidFill>
                <a:schemeClr val="accent5">
                  <a:lumMod val="20000"/>
                  <a:lumOff val="80000"/>
                </a:schemeClr>
              </a:solidFill>
              <a:latin typeface="Noto Sans" pitchFamily="34" charset="0"/>
              <a:ea typeface="Noto Sans" pitchFamily="34" charset="-122"/>
              <a:cs typeface="Noto Sans" pitchFamily="34" charset="-120"/>
            </a:endParaRPr>
          </a:p>
        </p:txBody>
      </p:sp>
      <p:sp>
        <p:nvSpPr>
          <p:cNvPr id="8" name="pole tekstowe 7">
            <a:extLst>
              <a:ext uri="{FF2B5EF4-FFF2-40B4-BE49-F238E27FC236}">
                <a16:creationId xmlns:a16="http://schemas.microsoft.com/office/drawing/2014/main" id="{789679AD-488A-422C-9B74-418C417E1B01}"/>
              </a:ext>
            </a:extLst>
          </p:cNvPr>
          <p:cNvSpPr txBox="1"/>
          <p:nvPr/>
        </p:nvSpPr>
        <p:spPr>
          <a:xfrm>
            <a:off x="107330" y="1420007"/>
            <a:ext cx="8572500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l-PL" sz="110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Lato" panose="020F0502020204030203" pitchFamily="34" charset="-18"/>
                <a:cs typeface="Times New Roman" panose="02020603050405020304" pitchFamily="18" charset="0"/>
              </a:rPr>
              <a:t>Rozkład wzrostu dochodów gmin i miast na prawach powiatu w okresie 2025-2026 według przedziałów ludności. </a:t>
            </a:r>
          </a:p>
        </p:txBody>
      </p:sp>
      <p:graphicFrame>
        <p:nvGraphicFramePr>
          <p:cNvPr id="9" name="Wykres 8">
            <a:extLst>
              <a:ext uri="{FF2B5EF4-FFF2-40B4-BE49-F238E27FC236}">
                <a16:creationId xmlns:a16="http://schemas.microsoft.com/office/drawing/2014/main" id="{5C0DE71E-2780-48E1-8870-34DE2CC9352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304734517"/>
              </p:ext>
            </p:extLst>
          </p:nvPr>
        </p:nvGraphicFramePr>
        <p:xfrm>
          <a:off x="2085406" y="1934717"/>
          <a:ext cx="5457825" cy="227266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8644000" y="4793500"/>
            <a:ext cx="300000" cy="150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000"/>
            </a:pPr>
            <a:r>
              <a:t>8</a:t>
            </a:r>
          </a:p>
        </p:txBody>
      </p:sp>
      <p:pic>
        <p:nvPicPr>
          <p:cNvPr id="11" name="Obraz 10">
            <a:extLst>
              <a:ext uri="{FF2B5EF4-FFF2-40B4-BE49-F238E27FC236}">
                <a16:creationId xmlns:a16="http://schemas.microsoft.com/office/drawing/2014/main" id="{F866D498-0252-4E90-BA90-B275E234F096}"/>
              </a:ext>
            </a:extLst>
          </p:cNvPr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240" y="4819062"/>
            <a:ext cx="800717" cy="2615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484819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0"/>
          <p:cNvSpPr/>
          <p:nvPr/>
        </p:nvSpPr>
        <p:spPr>
          <a:xfrm>
            <a:off x="285750" y="285750"/>
            <a:ext cx="8572500" cy="600075"/>
          </a:xfrm>
          <a:prstGeom prst="rect">
            <a:avLst/>
          </a:prstGeom>
          <a:solidFill>
            <a:srgbClr val="1A5276"/>
          </a:solidFill>
          <a:ln/>
        </p:spPr>
        <p:txBody>
          <a:bodyPr/>
          <a:lstStyle/>
          <a:p>
            <a:endParaRPr lang="pl-PL" dirty="0"/>
          </a:p>
        </p:txBody>
      </p:sp>
      <p:sp>
        <p:nvSpPr>
          <p:cNvPr id="4" name="pole tekstowe 3">
            <a:extLst>
              <a:ext uri="{FF2B5EF4-FFF2-40B4-BE49-F238E27FC236}">
                <a16:creationId xmlns:a16="http://schemas.microsoft.com/office/drawing/2014/main" id="{0314BED7-DE30-465D-AC12-959DBD684171}"/>
              </a:ext>
            </a:extLst>
          </p:cNvPr>
          <p:cNvSpPr txBox="1"/>
          <p:nvPr/>
        </p:nvSpPr>
        <p:spPr>
          <a:xfrm>
            <a:off x="285750" y="1206819"/>
            <a:ext cx="8572500" cy="27475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</a:pPr>
            <a:r>
              <a:rPr lang="pl-PL" sz="1100" b="1" dirty="0">
                <a:solidFill>
                  <a:schemeClr val="accent5">
                    <a:lumMod val="50000"/>
                  </a:schemeClr>
                </a:solidFill>
                <a:latin typeface="Lato" panose="020F0502020204030203" pitchFamily="34" charset="-18"/>
                <a:cs typeface="Times New Roman" panose="02020603050405020304" pitchFamily="18" charset="0"/>
              </a:rPr>
              <a:t>Reforma przyczyniła się do relatywnie silniejszego wsparcia gmin znajdujących się w trudniejszej sytuacji demograficznej</a:t>
            </a:r>
          </a:p>
        </p:txBody>
      </p:sp>
      <p:sp>
        <p:nvSpPr>
          <p:cNvPr id="5" name="Text 1">
            <a:extLst>
              <a:ext uri="{FF2B5EF4-FFF2-40B4-BE49-F238E27FC236}">
                <a16:creationId xmlns:a16="http://schemas.microsoft.com/office/drawing/2014/main" id="{37E59889-D345-4EDA-9F57-54B122E9273E}"/>
              </a:ext>
            </a:extLst>
          </p:cNvPr>
          <p:cNvSpPr/>
          <p:nvPr/>
        </p:nvSpPr>
        <p:spPr>
          <a:xfrm>
            <a:off x="500064" y="393426"/>
            <a:ext cx="8305662" cy="384721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spAutoFit/>
          </a:bodyPr>
          <a:lstStyle/>
          <a:p>
            <a:pPr marL="0" indent="0">
              <a:buNone/>
            </a:pPr>
            <a:r>
              <a:rPr lang="pl-PL" sz="1400" b="1" dirty="0">
                <a:solidFill>
                  <a:srgbClr val="FFFFFF"/>
                </a:solidFill>
                <a:latin typeface="Noto Sans" pitchFamily="34" charset="0"/>
                <a:ea typeface="Noto Sans" pitchFamily="34" charset="-122"/>
                <a:cs typeface="Noto Sans" pitchFamily="34" charset="-120"/>
              </a:rPr>
              <a:t>Wzmocnienie i ustabilizowanie finansów JST - </a:t>
            </a:r>
            <a:r>
              <a:rPr lang="pl-PL" sz="1100" b="1" dirty="0">
                <a:solidFill>
                  <a:schemeClr val="accent5">
                    <a:lumMod val="20000"/>
                    <a:lumOff val="80000"/>
                  </a:schemeClr>
                </a:solidFill>
                <a:latin typeface="Noto Sans" pitchFamily="34" charset="0"/>
                <a:ea typeface="Noto Sans" pitchFamily="34" charset="-122"/>
                <a:cs typeface="Noto Sans" pitchFamily="34" charset="-120"/>
              </a:rPr>
              <a:t>zwiększenie stabilności finansowej jednostek wyludniających się </a:t>
            </a:r>
            <a:endParaRPr lang="en-US" sz="1400" dirty="0">
              <a:solidFill>
                <a:schemeClr val="accent5">
                  <a:lumMod val="20000"/>
                  <a:lumOff val="80000"/>
                </a:schemeClr>
              </a:solidFill>
            </a:endParaRPr>
          </a:p>
        </p:txBody>
      </p:sp>
      <p:graphicFrame>
        <p:nvGraphicFramePr>
          <p:cNvPr id="6" name="Tabela 5">
            <a:extLst>
              <a:ext uri="{FF2B5EF4-FFF2-40B4-BE49-F238E27FC236}">
                <a16:creationId xmlns:a16="http://schemas.microsoft.com/office/drawing/2014/main" id="{0530DE2D-FBB1-404A-8F84-33C4F75995E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71701482"/>
              </p:ext>
            </p:extLst>
          </p:nvPr>
        </p:nvGraphicFramePr>
        <p:xfrm>
          <a:off x="2454656" y="1650147"/>
          <a:ext cx="4234688" cy="2978769"/>
        </p:xfrm>
        <a:graphic>
          <a:graphicData uri="http://schemas.openxmlformats.org/drawingml/2006/table">
            <a:tbl>
              <a:tblPr firstRow="1" firstCol="1" bandRow="1">
                <a:tableStyleId>{3B4B98B0-60AC-42C2-AFA5-B58CD77FA1E5}</a:tableStyleId>
              </a:tblPr>
              <a:tblGrid>
                <a:gridCol w="1756369">
                  <a:extLst>
                    <a:ext uri="{9D8B030D-6E8A-4147-A177-3AD203B41FA5}">
                      <a16:colId xmlns:a16="http://schemas.microsoft.com/office/drawing/2014/main" val="99975443"/>
                    </a:ext>
                  </a:extLst>
                </a:gridCol>
                <a:gridCol w="2478319">
                  <a:extLst>
                    <a:ext uri="{9D8B030D-6E8A-4147-A177-3AD203B41FA5}">
                      <a16:colId xmlns:a16="http://schemas.microsoft.com/office/drawing/2014/main" val="1876085325"/>
                    </a:ext>
                  </a:extLst>
                </a:gridCol>
              </a:tblGrid>
              <a:tr h="812919"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l-PL" sz="800" dirty="0">
                          <a:effectLst/>
                        </a:rPr>
                        <a:t>Dynamika liczby ludności w gminach 2024/2004</a:t>
                      </a:r>
                      <a:endParaRPr lang="pl-PL" sz="1100" dirty="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39482" marR="39482" marT="0" marB="0" anchor="ctr" anchorCtr="1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l-PL" sz="800">
                          <a:effectLst/>
                        </a:rPr>
                        <a:t>Dynamika dochodów gmin w 2025 r. (subwencja + PIT + CIT) obliczonych wg nowej ustawy do obliczonych wg poprzedniej ustawy</a:t>
                      </a:r>
                      <a:endParaRPr lang="pl-PL" sz="1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39482" marR="39482" marT="0" marB="0" anchor="ctr" anchorCtr="1"/>
                </a:tc>
                <a:extLst>
                  <a:ext uri="{0D108BD9-81ED-4DB2-BD59-A6C34878D82A}">
                    <a16:rowId xmlns:a16="http://schemas.microsoft.com/office/drawing/2014/main" val="3191815454"/>
                  </a:ext>
                </a:extLst>
              </a:tr>
              <a:tr h="216585"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l-PL" sz="800">
                          <a:effectLst/>
                        </a:rPr>
                        <a:t>[64,7%, 83,1%)</a:t>
                      </a:r>
                      <a:endParaRPr lang="pl-PL" sz="1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39482" marR="39482" marT="0" marB="0" anchor="ctr" anchorCtr="1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l-PL" sz="800">
                          <a:effectLst/>
                        </a:rPr>
                        <a:t>108,8%</a:t>
                      </a:r>
                      <a:endParaRPr lang="pl-PL" sz="1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39482" marR="39482" marT="0" marB="0" anchor="ctr" anchorCtr="1"/>
                </a:tc>
                <a:extLst>
                  <a:ext uri="{0D108BD9-81ED-4DB2-BD59-A6C34878D82A}">
                    <a16:rowId xmlns:a16="http://schemas.microsoft.com/office/drawing/2014/main" val="2096012257"/>
                  </a:ext>
                </a:extLst>
              </a:tr>
              <a:tr h="216585"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l-PL" sz="800">
                          <a:effectLst/>
                        </a:rPr>
                        <a:t>[83,1%, 86,1%)</a:t>
                      </a:r>
                      <a:endParaRPr lang="pl-PL" sz="1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39482" marR="39482" marT="0" marB="0" anchor="ctr" anchorCtr="1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l-PL" sz="800" dirty="0">
                          <a:effectLst/>
                        </a:rPr>
                        <a:t>108,4%</a:t>
                      </a:r>
                      <a:endParaRPr lang="pl-PL" sz="1100" dirty="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39482" marR="39482" marT="0" marB="0" anchor="ctr" anchorCtr="1"/>
                </a:tc>
                <a:extLst>
                  <a:ext uri="{0D108BD9-81ED-4DB2-BD59-A6C34878D82A}">
                    <a16:rowId xmlns:a16="http://schemas.microsoft.com/office/drawing/2014/main" val="3765766268"/>
                  </a:ext>
                </a:extLst>
              </a:tr>
              <a:tr h="216585"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l-PL" sz="800">
                          <a:effectLst/>
                        </a:rPr>
                        <a:t>[86,1%, 88,5%)</a:t>
                      </a:r>
                      <a:endParaRPr lang="pl-PL" sz="1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39482" marR="39482" marT="0" marB="0" anchor="ctr" anchorCtr="1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l-PL" sz="800">
                          <a:effectLst/>
                        </a:rPr>
                        <a:t>108,2%</a:t>
                      </a:r>
                      <a:endParaRPr lang="pl-PL" sz="1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39482" marR="39482" marT="0" marB="0" anchor="ctr" anchorCtr="1"/>
                </a:tc>
                <a:extLst>
                  <a:ext uri="{0D108BD9-81ED-4DB2-BD59-A6C34878D82A}">
                    <a16:rowId xmlns:a16="http://schemas.microsoft.com/office/drawing/2014/main" val="1578786905"/>
                  </a:ext>
                </a:extLst>
              </a:tr>
              <a:tr h="216585"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l-PL" sz="800">
                          <a:effectLst/>
                        </a:rPr>
                        <a:t>[88,5%, 91,1%)</a:t>
                      </a:r>
                      <a:endParaRPr lang="pl-PL" sz="1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39482" marR="39482" marT="0" marB="0" anchor="ctr" anchorCtr="1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l-PL" sz="800" dirty="0">
                          <a:effectLst/>
                        </a:rPr>
                        <a:t>108,0%</a:t>
                      </a:r>
                      <a:endParaRPr lang="pl-PL" sz="1100" dirty="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39482" marR="39482" marT="0" marB="0" anchor="ctr" anchorCtr="1"/>
                </a:tc>
                <a:extLst>
                  <a:ext uri="{0D108BD9-81ED-4DB2-BD59-A6C34878D82A}">
                    <a16:rowId xmlns:a16="http://schemas.microsoft.com/office/drawing/2014/main" val="3405142793"/>
                  </a:ext>
                </a:extLst>
              </a:tr>
              <a:tr h="216585"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l-PL" sz="800">
                          <a:effectLst/>
                        </a:rPr>
                        <a:t>[91,1%, 93,7%)</a:t>
                      </a:r>
                      <a:endParaRPr lang="pl-PL" sz="1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39482" marR="39482" marT="0" marB="0" anchor="ctr" anchorCtr="1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l-PL" sz="800" dirty="0">
                          <a:effectLst/>
                        </a:rPr>
                        <a:t>107,5%</a:t>
                      </a:r>
                      <a:endParaRPr lang="pl-PL" sz="1100" dirty="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39482" marR="39482" marT="0" marB="0" anchor="ctr" anchorCtr="1"/>
                </a:tc>
                <a:extLst>
                  <a:ext uri="{0D108BD9-81ED-4DB2-BD59-A6C34878D82A}">
                    <a16:rowId xmlns:a16="http://schemas.microsoft.com/office/drawing/2014/main" val="3339591773"/>
                  </a:ext>
                </a:extLst>
              </a:tr>
              <a:tr h="216585"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l-PL" sz="800">
                          <a:effectLst/>
                        </a:rPr>
                        <a:t>[93,7%, 96,7%)</a:t>
                      </a:r>
                      <a:endParaRPr lang="pl-PL" sz="1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39482" marR="39482" marT="0" marB="0" anchor="ctr" anchorCtr="1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l-PL" sz="800" dirty="0">
                          <a:effectLst/>
                        </a:rPr>
                        <a:t>107,9%</a:t>
                      </a:r>
                      <a:endParaRPr lang="pl-PL" sz="1100" dirty="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39482" marR="39482" marT="0" marB="0" anchor="ctr" anchorCtr="1"/>
                </a:tc>
                <a:extLst>
                  <a:ext uri="{0D108BD9-81ED-4DB2-BD59-A6C34878D82A}">
                    <a16:rowId xmlns:a16="http://schemas.microsoft.com/office/drawing/2014/main" val="1051127736"/>
                  </a:ext>
                </a:extLst>
              </a:tr>
              <a:tr h="216585"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l-PL" sz="800">
                          <a:effectLst/>
                        </a:rPr>
                        <a:t>[96,7%, 100,7%)</a:t>
                      </a:r>
                      <a:endParaRPr lang="pl-PL" sz="1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39482" marR="39482" marT="0" marB="0" anchor="ctr" anchorCtr="1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l-PL" sz="800" dirty="0">
                          <a:effectLst/>
                        </a:rPr>
                        <a:t>107,1%</a:t>
                      </a:r>
                      <a:endParaRPr lang="pl-PL" sz="1100" dirty="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39482" marR="39482" marT="0" marB="0" anchor="ctr" anchorCtr="1"/>
                </a:tc>
                <a:extLst>
                  <a:ext uri="{0D108BD9-81ED-4DB2-BD59-A6C34878D82A}">
                    <a16:rowId xmlns:a16="http://schemas.microsoft.com/office/drawing/2014/main" val="2462925526"/>
                  </a:ext>
                </a:extLst>
              </a:tr>
              <a:tr h="216585"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l-PL" sz="800">
                          <a:effectLst/>
                        </a:rPr>
                        <a:t>[100,7%, 107,6%)</a:t>
                      </a:r>
                      <a:endParaRPr lang="pl-PL" sz="1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39482" marR="39482" marT="0" marB="0" anchor="ctr" anchorCtr="1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l-PL" sz="800" dirty="0">
                          <a:effectLst/>
                        </a:rPr>
                        <a:t>106,8%</a:t>
                      </a:r>
                      <a:endParaRPr lang="pl-PL" sz="1100" dirty="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39482" marR="39482" marT="0" marB="0" anchor="ctr" anchorCtr="1"/>
                </a:tc>
                <a:extLst>
                  <a:ext uri="{0D108BD9-81ED-4DB2-BD59-A6C34878D82A}">
                    <a16:rowId xmlns:a16="http://schemas.microsoft.com/office/drawing/2014/main" val="3347373589"/>
                  </a:ext>
                </a:extLst>
              </a:tr>
              <a:tr h="216585"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l-PL" sz="800">
                          <a:effectLst/>
                        </a:rPr>
                        <a:t>[107,6%, 117,1%)</a:t>
                      </a:r>
                      <a:endParaRPr lang="pl-PL" sz="1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39482" marR="39482" marT="0" marB="0" anchor="ctr" anchorCtr="1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l-PL" sz="800" dirty="0">
                          <a:effectLst/>
                        </a:rPr>
                        <a:t>106,8%</a:t>
                      </a:r>
                      <a:endParaRPr lang="pl-PL" sz="1100" dirty="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39482" marR="39482" marT="0" marB="0" anchor="ctr" anchorCtr="1"/>
                </a:tc>
                <a:extLst>
                  <a:ext uri="{0D108BD9-81ED-4DB2-BD59-A6C34878D82A}">
                    <a16:rowId xmlns:a16="http://schemas.microsoft.com/office/drawing/2014/main" val="2507445004"/>
                  </a:ext>
                </a:extLst>
              </a:tr>
              <a:tr h="216585"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l-PL" sz="800">
                          <a:effectLst/>
                        </a:rPr>
                        <a:t>&gt;=117,1%</a:t>
                      </a:r>
                      <a:endParaRPr lang="pl-PL" sz="1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39482" marR="39482" marT="0" marB="0" anchor="ctr" anchorCtr="1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l-PL" sz="800" dirty="0">
                          <a:effectLst/>
                        </a:rPr>
                        <a:t>105,7%</a:t>
                      </a:r>
                      <a:endParaRPr lang="pl-PL" sz="1100" dirty="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39482" marR="39482" marT="0" marB="0" anchor="ctr" anchorCtr="1"/>
                </a:tc>
                <a:extLst>
                  <a:ext uri="{0D108BD9-81ED-4DB2-BD59-A6C34878D82A}">
                    <a16:rowId xmlns:a16="http://schemas.microsoft.com/office/drawing/2014/main" val="2192130710"/>
                  </a:ext>
                </a:extLst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8644000" y="4793500"/>
            <a:ext cx="300000" cy="150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000"/>
            </a:pPr>
            <a:r>
              <a:t>9</a:t>
            </a:r>
          </a:p>
        </p:txBody>
      </p:sp>
      <p:pic>
        <p:nvPicPr>
          <p:cNvPr id="9" name="Obraz 8">
            <a:extLst>
              <a:ext uri="{FF2B5EF4-FFF2-40B4-BE49-F238E27FC236}">
                <a16:creationId xmlns:a16="http://schemas.microsoft.com/office/drawing/2014/main" id="{6CEC9222-7659-444F-A284-7C8BF6B08C2A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240" y="4819062"/>
            <a:ext cx="800717" cy="2615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1802525"/>
      </p:ext>
    </p:extLst>
  </p:cSld>
  <p:clrMapOvr>
    <a:masterClrMapping/>
  </p:clrMapOvr>
</p:sld>
</file>

<file path=ppt/theme/theme1.xml><?xml version="1.0" encoding="utf-8"?>
<a:theme xmlns:a="http://schemas.openxmlformats.org/drawingml/2006/main" name="4_MFKAS_Godło_PL_Start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Pakiet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Pakiet 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明朝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Pakiet 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2.xml><?xml version="1.0" encoding="utf-8"?>
<a:themeOverride xmlns:a="http://schemas.openxmlformats.org/drawingml/2006/main">
  <a:clrScheme name="Pakiet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Pakiet 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明朝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Pakiet 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3.xml><?xml version="1.0" encoding="utf-8"?>
<a:themeOverride xmlns:a="http://schemas.openxmlformats.org/drawingml/2006/main">
  <a:clrScheme name="Pakiet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Pakiet 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明朝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Pakiet 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15521</TotalTime>
  <Words>3074</Words>
  <PresentationFormat>Pokaz na ekranie (16:9)</PresentationFormat>
  <Paragraphs>854</Paragraphs>
  <Slides>30</Slides>
  <Notes>30</Notes>
  <HiddenSlides>0</HiddenSlides>
  <MMClips>0</MMClips>
  <ScaleCrop>false</ScaleCrop>
  <HeadingPairs>
    <vt:vector size="6" baseType="variant">
      <vt:variant>
        <vt:lpstr>Używane czcionki</vt:lpstr>
      </vt:variant>
      <vt:variant>
        <vt:i4>8</vt:i4>
      </vt:variant>
      <vt:variant>
        <vt:lpstr>Motyw</vt:lpstr>
      </vt:variant>
      <vt:variant>
        <vt:i4>2</vt:i4>
      </vt:variant>
      <vt:variant>
        <vt:lpstr>Tytuły slajdów</vt:lpstr>
      </vt:variant>
      <vt:variant>
        <vt:i4>30</vt:i4>
      </vt:variant>
    </vt:vector>
  </HeadingPairs>
  <TitlesOfParts>
    <vt:vector size="40" baseType="lpstr">
      <vt:lpstr>Aptos</vt:lpstr>
      <vt:lpstr>Arial</vt:lpstr>
      <vt:lpstr>Calibri</vt:lpstr>
      <vt:lpstr>Lato</vt:lpstr>
      <vt:lpstr>Lato Black</vt:lpstr>
      <vt:lpstr>Montserrat</vt:lpstr>
      <vt:lpstr>Noto Sans</vt:lpstr>
      <vt:lpstr>Symbol</vt:lpstr>
      <vt:lpstr>4_MFKAS_Godło_PL_Start</vt:lpstr>
      <vt:lpstr>Office Theme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Informacja o skutkach obowiązywania ustawy z dnia 1 października 2024 r. o dochodach jednostek samorządu terytorialnego</dc:title>
  <dc:creator>MF</dc:creator>
  <cp:lastPrinted>2026-06-23T09:37:59Z</cp:lastPrinted>
  <dcterms:created xsi:type="dcterms:W3CDTF">2025-10-06T13:24:53Z</dcterms:created>
  <dcterms:modified xsi:type="dcterms:W3CDTF">2026-06-24T10:27:23Z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FCATEGORY">
    <vt:lpwstr>InformacjePubliczneInformacjeSektoraPublicznego</vt:lpwstr>
  </property>
  <property fmtid="{D5CDD505-2E9C-101B-9397-08002B2CF9AE}" pid="3" name="MFClassifiedBy">
    <vt:lpwstr>UxC4dwLulzfINJ8nQH+xvX5LNGipWa4BRSZhPgxsCvmL62nYL0rOYj6wWVnD+5OO08fg909q86HkvBa4yRF0RA==</vt:lpwstr>
  </property>
  <property fmtid="{D5CDD505-2E9C-101B-9397-08002B2CF9AE}" pid="4" name="MFClassificationDate">
    <vt:lpwstr>2025-10-06T15:29:25.1094629+02:00</vt:lpwstr>
  </property>
  <property fmtid="{D5CDD505-2E9C-101B-9397-08002B2CF9AE}" pid="5" name="MFClassifiedBySID">
    <vt:lpwstr>UxC4dwLulzfINJ8nQH+xvX5LNGipWa4BRSZhPgxsCvm42mrIC/DSDv0ggS+FjUN/2v1BBotkLlY5aAiEhoi6uZuRQ+G0gdKUF7sRFzdCJdvZ/q3+ajof900h0vViSS58</vt:lpwstr>
  </property>
  <property fmtid="{D5CDD505-2E9C-101B-9397-08002B2CF9AE}" pid="6" name="MFGRNItemId">
    <vt:lpwstr>GRN-8dfc2d0b-bbad-4a93-8b91-278e1c7178f5</vt:lpwstr>
  </property>
  <property fmtid="{D5CDD505-2E9C-101B-9397-08002B2CF9AE}" pid="7" name="MFHash">
    <vt:lpwstr>WoATFJTI1c8FgHSL1TmhOLvzvDc4Zbky5Wb1j9xHC2k=</vt:lpwstr>
  </property>
  <property fmtid="{D5CDD505-2E9C-101B-9397-08002B2CF9AE}" pid="8" name="MFVisualMarkingsSettings">
    <vt:lpwstr>HeaderAlignment=1;FooterAlignment=1</vt:lpwstr>
  </property>
  <property fmtid="{D5CDD505-2E9C-101B-9397-08002B2CF9AE}" pid="9" name="DLPManualFileClassification">
    <vt:lpwstr>{2755b7d9-e53d-4779-a40c-03797dcf43b3}</vt:lpwstr>
  </property>
  <property fmtid="{D5CDD505-2E9C-101B-9397-08002B2CF9AE}" pid="10" name="MFRefresh">
    <vt:lpwstr>False</vt:lpwstr>
  </property>
</Properties>
</file>