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9A7"/>
    <a:srgbClr val="004994"/>
    <a:srgbClr val="E63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29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45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67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948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51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43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539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775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6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5372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6337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16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8D57B-2BA1-40E3-96FA-43084D2FC0D9}" type="datetimeFigureOut">
              <a:rPr lang="pl-PL" smtClean="0"/>
              <a:t>25.03.2025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63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iebieskie, Jaskrawoniebieski, zrzut ekranu, design&#10;&#10;Opis wygenerowany automatycznie">
            <a:extLst>
              <a:ext uri="{FF2B5EF4-FFF2-40B4-BE49-F238E27FC236}">
                <a16:creationId xmlns:a16="http://schemas.microsoft.com/office/drawing/2014/main" id="{FC8BF1E3-28ED-DE02-C1AA-EC815004F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59675" cy="1618391"/>
          </a:xfrm>
          <a:prstGeom prst="rect">
            <a:avLst/>
          </a:prstGeom>
        </p:spPr>
      </p:pic>
      <p:pic>
        <p:nvPicPr>
          <p:cNvPr id="7" name="Obraz 6" descr="Obraz zawierający niebieskie, Jaskrawoniebieski, zrzut ekranu, woda&#10;&#10;Opis wygenerowany automatycznie">
            <a:extLst>
              <a:ext uri="{FF2B5EF4-FFF2-40B4-BE49-F238E27FC236}">
                <a16:creationId xmlns:a16="http://schemas.microsoft.com/office/drawing/2014/main" id="{8D4588C8-0618-2F34-E5C0-AF8585AA2A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85481"/>
            <a:ext cx="7559675" cy="1506332"/>
          </a:xfrm>
          <a:prstGeom prst="rect">
            <a:avLst/>
          </a:prstGeom>
        </p:spPr>
      </p:pic>
      <p:pic>
        <p:nvPicPr>
          <p:cNvPr id="8" name="Obraz 7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F9FBF2C3-10C1-F790-F927-E7C1044D4F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54" y="236307"/>
            <a:ext cx="4608786" cy="768130"/>
          </a:xfrm>
          <a:prstGeom prst="rect">
            <a:avLst/>
          </a:prstGeom>
        </p:spPr>
      </p:pic>
      <p:pic>
        <p:nvPicPr>
          <p:cNvPr id="9" name="Obraz 8" descr="Obraz zawierający godło, symbol, logo, Znak towarowy&#10;&#10;Opis wygenerowany automatycznie">
            <a:extLst>
              <a:ext uri="{FF2B5EF4-FFF2-40B4-BE49-F238E27FC236}">
                <a16:creationId xmlns:a16="http://schemas.microsoft.com/office/drawing/2014/main" id="{CE9445CB-E0CC-C0AA-A0C3-8E5A6120C16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716" y="9758075"/>
            <a:ext cx="666085" cy="666085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92C3CD1-40D2-7785-CEA7-1BA34173BF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156064" y="10056284"/>
            <a:ext cx="5260850" cy="235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dist" rtl="0"/>
            <a:r>
              <a:rPr lang="pl-PL" sz="1400" b="1" i="0" u="none" strike="noStrike" baseline="30000" dirty="0">
                <a:solidFill>
                  <a:schemeClr val="bg1"/>
                </a:solidFill>
                <a:latin typeface="Noto Serif" panose="02020502060505020204" pitchFamily="18" charset="0"/>
              </a:rPr>
              <a:t>MONITORUJEMY </a:t>
            </a:r>
            <a:r>
              <a:rPr lang="pl-PL" sz="1400" baseline="30000" dirty="0">
                <a:solidFill>
                  <a:schemeClr val="bg1"/>
                </a:solidFill>
                <a:latin typeface="Wingdings" panose="05000000000000000000" pitchFamily="2" charset="2"/>
              </a:rPr>
              <a:t>Ÿ</a:t>
            </a:r>
            <a:r>
              <a:rPr lang="pl-PL" sz="1400" b="1" baseline="30000" dirty="0">
                <a:solidFill>
                  <a:schemeClr val="bg1"/>
                </a:solidFill>
                <a:latin typeface="Noto Serif" panose="02020502060505020204" pitchFamily="18" charset="0"/>
              </a:rPr>
              <a:t> </a:t>
            </a:r>
            <a:r>
              <a:rPr lang="pl-PL" sz="1400" b="1" i="0" u="none" strike="noStrike" baseline="30000" dirty="0">
                <a:solidFill>
                  <a:schemeClr val="bg1"/>
                </a:solidFill>
                <a:latin typeface="Noto Serif" panose="02020502060505020204" pitchFamily="18" charset="0"/>
              </a:rPr>
              <a:t>ANALIZUJEMY </a:t>
            </a:r>
            <a:r>
              <a:rPr lang="pl-PL" sz="1400" baseline="30000" dirty="0">
                <a:solidFill>
                  <a:schemeClr val="bg1"/>
                </a:solidFill>
                <a:latin typeface="Wingdings" panose="05000000000000000000" pitchFamily="2" charset="2"/>
              </a:rPr>
              <a:t>Ÿ</a:t>
            </a:r>
            <a:r>
              <a:rPr lang="pl-PL" sz="1400" b="1" baseline="30000" dirty="0">
                <a:solidFill>
                  <a:schemeClr val="bg1"/>
                </a:solidFill>
                <a:latin typeface="Noto Serif" panose="02020502060505020204" pitchFamily="18" charset="0"/>
              </a:rPr>
              <a:t> </a:t>
            </a:r>
            <a:r>
              <a:rPr lang="pl-PL" sz="1400" b="1" i="0" u="none" strike="noStrike" baseline="30000" dirty="0">
                <a:solidFill>
                  <a:schemeClr val="bg1"/>
                </a:solidFill>
                <a:latin typeface="Noto Serif" panose="02020502060505020204" pitchFamily="18" charset="0"/>
              </a:rPr>
              <a:t>REAGUJEMY </a:t>
            </a:r>
            <a:r>
              <a:rPr lang="pl-PL" sz="1400" baseline="30000" dirty="0">
                <a:solidFill>
                  <a:schemeClr val="bg1"/>
                </a:solidFill>
                <a:latin typeface="Wingdings" panose="05000000000000000000" pitchFamily="2" charset="2"/>
              </a:rPr>
              <a:t>Ÿ</a:t>
            </a:r>
            <a:r>
              <a:rPr lang="pl-PL" sz="1400" b="1" baseline="30000" dirty="0">
                <a:solidFill>
                  <a:schemeClr val="bg1"/>
                </a:solidFill>
                <a:latin typeface="Noto Serif" panose="02020502060505020204" pitchFamily="18" charset="0"/>
              </a:rPr>
              <a:t> </a:t>
            </a:r>
            <a:r>
              <a:rPr lang="pl-PL" sz="1400" b="1" i="0" u="none" strike="noStrike" baseline="30000" dirty="0">
                <a:solidFill>
                  <a:schemeClr val="bg1"/>
                </a:solidFill>
                <a:latin typeface="Noto Serif" panose="02020502060505020204" pitchFamily="18" charset="0"/>
              </a:rPr>
              <a:t>EDUKUJEMY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E1CAB5-7BEA-36DF-A4F3-885F0F4CB8E3}"/>
              </a:ext>
            </a:extLst>
          </p:cNvPr>
          <p:cNvSpPr txBox="1"/>
          <p:nvPr/>
        </p:nvSpPr>
        <p:spPr>
          <a:xfrm>
            <a:off x="6651" y="1202621"/>
            <a:ext cx="755967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400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ZAPRASZAMY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B65ECB3-F8B3-87AB-A29C-DDA7EA0EBC90}"/>
              </a:ext>
            </a:extLst>
          </p:cNvPr>
          <p:cNvSpPr txBox="1"/>
          <p:nvPr/>
        </p:nvSpPr>
        <p:spPr>
          <a:xfrm>
            <a:off x="-2" y="1749515"/>
            <a:ext cx="7559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na</a:t>
            </a:r>
            <a:endParaRPr lang="pl-PL" sz="20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71E0B6A-CA08-6D93-3DFB-1E8F7BE2A0A2}"/>
              </a:ext>
            </a:extLst>
          </p:cNvPr>
          <p:cNvSpPr txBox="1"/>
          <p:nvPr/>
        </p:nvSpPr>
        <p:spPr>
          <a:xfrm>
            <a:off x="6651" y="2045216"/>
            <a:ext cx="75596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Dzień Otwarty </a:t>
            </a: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Państwowej Inspekcji Sanitarnej</a:t>
            </a:r>
            <a:endParaRPr lang="pl-PL" sz="24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F9FCD0F9-F454-018D-9842-283DE60E84FC}"/>
              </a:ext>
            </a:extLst>
          </p:cNvPr>
          <p:cNvSpPr/>
          <p:nvPr/>
        </p:nvSpPr>
        <p:spPr>
          <a:xfrm>
            <a:off x="912828" y="2921988"/>
            <a:ext cx="5659120" cy="339527"/>
          </a:xfrm>
          <a:prstGeom prst="roundRect">
            <a:avLst/>
          </a:prstGeom>
          <a:solidFill>
            <a:srgbClr val="E634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534152F-2C33-AFE2-18EA-31ECDA189B1F}"/>
              </a:ext>
            </a:extLst>
          </p:cNvPr>
          <p:cNvSpPr txBox="1"/>
          <p:nvPr/>
        </p:nvSpPr>
        <p:spPr>
          <a:xfrm>
            <a:off x="976993" y="2878165"/>
            <a:ext cx="5530791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900" dirty="0">
                <a:solidFill>
                  <a:schemeClr val="bg1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 okazji obchodów Światowego Dnia Zdrowia</a:t>
            </a: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5548EBE9-485F-E999-AA7C-8E8A5F85946D}"/>
              </a:ext>
            </a:extLst>
          </p:cNvPr>
          <p:cNvGrpSpPr/>
          <p:nvPr/>
        </p:nvGrpSpPr>
        <p:grpSpPr>
          <a:xfrm>
            <a:off x="1128006" y="4047158"/>
            <a:ext cx="5228766" cy="49078"/>
            <a:chOff x="-6732102" y="6553200"/>
            <a:chExt cx="4548327" cy="0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ABD6C42-2000-14AF-5E9F-D6B060CBAB71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BD228104-4621-EACC-22CB-4CF6BA411C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4F08BDEF-9086-25BB-DC5C-79999FA77D3D}"/>
              </a:ext>
            </a:extLst>
          </p:cNvPr>
          <p:cNvGrpSpPr/>
          <p:nvPr/>
        </p:nvGrpSpPr>
        <p:grpSpPr>
          <a:xfrm>
            <a:off x="1279018" y="4678691"/>
            <a:ext cx="5228766" cy="49078"/>
            <a:chOff x="-6732102" y="6553200"/>
            <a:chExt cx="4548327" cy="0"/>
          </a:xfrm>
        </p:grpSpPr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3D2DB6C9-1AF6-1688-36BC-B045CAE215B3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3994A570-4814-0BB8-83D7-E20020D2D4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DDF84CA1-03A8-63DE-3617-5254E0AFED07}"/>
              </a:ext>
            </a:extLst>
          </p:cNvPr>
          <p:cNvSpPr txBox="1"/>
          <p:nvPr/>
        </p:nvSpPr>
        <p:spPr>
          <a:xfrm>
            <a:off x="338258" y="3387486"/>
            <a:ext cx="673207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Powiatowa Stacja Sanitarno-Epidemiologiczna </a:t>
            </a:r>
          </a:p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Rybniku ul. Kpt. L. </a:t>
            </a:r>
            <a:r>
              <a:rPr lang="pl-PL" sz="1700" b="1" dirty="0" err="1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Janiego</a:t>
            </a:r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 1</a:t>
            </a:r>
            <a:endParaRPr lang="pl-PL" sz="17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0300A683-7000-B2FB-B7D7-9DDE5B750173}"/>
              </a:ext>
            </a:extLst>
          </p:cNvPr>
          <p:cNvSpPr txBox="1"/>
          <p:nvPr/>
        </p:nvSpPr>
        <p:spPr>
          <a:xfrm>
            <a:off x="420447" y="4242110"/>
            <a:ext cx="673207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9 kwietnia 2025 r. | 08:00 - 14:00</a:t>
            </a:r>
            <a:endParaRPr lang="pl-PL" sz="17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848D9E6-2360-AA62-9C94-AD5AFFB36B53}"/>
              </a:ext>
            </a:extLst>
          </p:cNvPr>
          <p:cNvSpPr txBox="1"/>
          <p:nvPr/>
        </p:nvSpPr>
        <p:spPr>
          <a:xfrm>
            <a:off x="1128006" y="4656772"/>
            <a:ext cx="5379779" cy="5583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" algn="ctr">
              <a:lnSpc>
                <a:spcPct val="107000"/>
              </a:lnSpc>
              <a:spcAft>
                <a:spcPts val="800"/>
              </a:spcAft>
            </a:pPr>
            <a:endParaRPr lang="pl-PL" sz="1100" b="1" kern="100" dirty="0">
              <a:solidFill>
                <a:srgbClr val="2569A7"/>
              </a:solidFill>
              <a:effectLst/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36195" algn="ctr">
              <a:lnSpc>
                <a:spcPct val="107000"/>
              </a:lnSpc>
              <a:spcAft>
                <a:spcPts val="800"/>
              </a:spcAft>
            </a:pPr>
            <a:r>
              <a:rPr lang="pl-PL" sz="1200" b="1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POZNAJ SANEPID OD ŚRODKA</a:t>
            </a:r>
          </a:p>
          <a:p>
            <a:pPr marL="36195">
              <a:lnSpc>
                <a:spcPct val="107000"/>
              </a:lnSpc>
              <a:spcAft>
                <a:spcPts val="800"/>
              </a:spcAft>
            </a:pPr>
            <a:r>
              <a:rPr lang="pl-PL" sz="1100" b="1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Punkt informacyjny:</a:t>
            </a:r>
          </a:p>
          <a:p>
            <a:pPr marL="36195">
              <a:lnSpc>
                <a:spcPct val="107000"/>
              </a:lnSpc>
            </a:pPr>
            <a:r>
              <a:rPr lang="pl-PL" sz="1100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Działalność kontrolno-inspekcyjna -Odział nadzoru sanitarnego.</a:t>
            </a:r>
          </a:p>
          <a:p>
            <a:pPr marL="36195">
              <a:lnSpc>
                <a:spcPct val="107000"/>
              </a:lnSpc>
            </a:pPr>
            <a:r>
              <a:rPr lang="pl-PL" sz="1100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Działalność oświatowo – zdrowotna.</a:t>
            </a:r>
          </a:p>
          <a:p>
            <a:pPr marL="36195">
              <a:lnSpc>
                <a:spcPct val="107000"/>
              </a:lnSpc>
            </a:pPr>
            <a:r>
              <a:rPr lang="pl-PL" sz="1100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Działalność Laboratoryjna.</a:t>
            </a:r>
          </a:p>
          <a:p>
            <a:pPr marL="36195">
              <a:lnSpc>
                <a:spcPct val="107000"/>
              </a:lnSpc>
              <a:spcAft>
                <a:spcPts val="800"/>
              </a:spcAft>
            </a:pPr>
            <a:endParaRPr lang="pl-PL" sz="1100" b="1" kern="100" dirty="0">
              <a:solidFill>
                <a:srgbClr val="2569A7"/>
              </a:solidFill>
              <a:effectLst/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36195">
              <a:lnSpc>
                <a:spcPct val="107000"/>
              </a:lnSpc>
            </a:pPr>
            <a:r>
              <a:rPr lang="pl-PL" sz="1100" b="1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Nauka poprawnej techniki mycia i dezynfekcji rąk -</a:t>
            </a:r>
            <a:r>
              <a:rPr lang="pl-PL" sz="1100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warsztaty </a:t>
            </a:r>
          </a:p>
          <a:p>
            <a:pPr marL="36195">
              <a:lnSpc>
                <a:spcPct val="107000"/>
              </a:lnSpc>
            </a:pPr>
            <a:r>
              <a:rPr lang="pl-PL" sz="1100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z zastosowaniem lampy szkoleniowej UV.</a:t>
            </a:r>
          </a:p>
          <a:p>
            <a:pPr marL="36195">
              <a:lnSpc>
                <a:spcPct val="107000"/>
              </a:lnSpc>
              <a:spcAft>
                <a:spcPts val="800"/>
              </a:spcAft>
            </a:pPr>
            <a:endParaRPr lang="pl-PL" sz="1100" b="1" kern="100" dirty="0">
              <a:solidFill>
                <a:srgbClr val="2569A7"/>
              </a:solidFill>
              <a:effectLst/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36195">
              <a:lnSpc>
                <a:spcPct val="107000"/>
              </a:lnSpc>
            </a:pPr>
            <a:r>
              <a:rPr lang="pl-PL" sz="1100" b="1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„Nie bądź atrakcyjny dla kleszczy”-</a:t>
            </a:r>
            <a:r>
              <a:rPr lang="pl-PL" sz="1100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ochrona przed kleszczami, edukacja </a:t>
            </a:r>
          </a:p>
          <a:p>
            <a:pPr marL="36195">
              <a:lnSpc>
                <a:spcPct val="107000"/>
              </a:lnSpc>
            </a:pPr>
            <a:r>
              <a:rPr lang="pl-PL" sz="1100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w zakresie prawidłowego usuwania kleszcza.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100" b="1" kern="100" dirty="0">
              <a:solidFill>
                <a:srgbClr val="2569A7"/>
              </a:solidFill>
              <a:effectLst/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100" b="1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Bezpłatne Badania </a:t>
            </a:r>
            <a:r>
              <a:rPr lang="pl-PL" sz="1100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ciśnienia tętniczego oraz poziomu cukru we krwi.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100" b="1" kern="100" dirty="0">
              <a:solidFill>
                <a:srgbClr val="2569A7"/>
              </a:solidFill>
              <a:effectLst/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>
              <a:lnSpc>
                <a:spcPct val="107000"/>
              </a:lnSpc>
            </a:pPr>
            <a:r>
              <a:rPr lang="pl-PL" sz="1100" b="1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Pierwsza pomoc przedmedyczna – </a:t>
            </a:r>
            <a:r>
              <a:rPr lang="pl-PL" sz="1100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ćwiczenia i nauka z zakresu udzielania </a:t>
            </a:r>
          </a:p>
          <a:p>
            <a:pPr>
              <a:lnSpc>
                <a:spcPct val="107000"/>
              </a:lnSpc>
            </a:pPr>
            <a:r>
              <a:rPr lang="pl-PL" sz="1100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pierwszej pomocy.</a:t>
            </a:r>
          </a:p>
          <a:p>
            <a:pPr>
              <a:lnSpc>
                <a:spcPct val="107000"/>
              </a:lnSpc>
            </a:pPr>
            <a:endParaRPr lang="pl-PL" sz="1100" kern="100" dirty="0">
              <a:solidFill>
                <a:srgbClr val="2569A7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>
              <a:lnSpc>
                <a:spcPct val="107000"/>
              </a:lnSpc>
            </a:pPr>
            <a:r>
              <a:rPr lang="pl-PL" sz="1100" b="1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Badania </a:t>
            </a:r>
            <a:r>
              <a:rPr lang="pl-PL" sz="1100" b="1" kern="100" dirty="0" err="1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palpacyjne</a:t>
            </a:r>
            <a:r>
              <a:rPr lang="pl-PL" sz="1100" b="1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piersi </a:t>
            </a:r>
            <a:r>
              <a:rPr lang="pl-PL" sz="1100" kern="100" dirty="0">
                <a:solidFill>
                  <a:srgbClr val="2569A7"/>
                </a:solidFill>
                <a:effectLst/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– pokaz prawidłowego badania piersi.</a:t>
            </a:r>
            <a:endParaRPr lang="pl-PL" sz="1100" kern="100" dirty="0">
              <a:solidFill>
                <a:srgbClr val="2569A7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>
              <a:lnSpc>
                <a:spcPct val="107000"/>
              </a:lnSpc>
            </a:pPr>
            <a:endParaRPr lang="pl-PL" sz="1100" kern="100" dirty="0">
              <a:solidFill>
                <a:srgbClr val="2569A7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>
              <a:lnSpc>
                <a:spcPct val="107000"/>
              </a:lnSpc>
            </a:pPr>
            <a:endParaRPr lang="pl-PL" sz="1100" kern="100" dirty="0">
              <a:solidFill>
                <a:srgbClr val="2569A7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>
              <a:lnSpc>
                <a:spcPct val="107000"/>
              </a:lnSpc>
            </a:pPr>
            <a:endParaRPr lang="pl-PL" sz="1100" kern="100" dirty="0">
              <a:solidFill>
                <a:srgbClr val="2569A7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>
              <a:lnSpc>
                <a:spcPct val="107000"/>
              </a:lnSpc>
            </a:pPr>
            <a:endParaRPr lang="pl-PL" sz="1100" kern="100" dirty="0">
              <a:solidFill>
                <a:srgbClr val="2569A7"/>
              </a:solidFill>
              <a:effectLst/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>
              <a:lnSpc>
                <a:spcPts val="4725"/>
              </a:lnSpc>
            </a:pPr>
            <a:endParaRPr lang="pl-PL" sz="1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655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</TotalTime>
  <Words>129</Words>
  <Application>Microsoft Office PowerPoint</Application>
  <PresentationFormat>Niestandardowy</PresentationFormat>
  <Paragraphs>31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Noto Serif</vt:lpstr>
      <vt:lpstr>Noto Serif Black</vt:lpstr>
      <vt:lpstr>Wingdings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Marcin Szczupak</dc:creator>
  <cp:lastModifiedBy>Małgorzata Grabowska</cp:lastModifiedBy>
  <cp:revision>4</cp:revision>
  <dcterms:created xsi:type="dcterms:W3CDTF">2025-01-27T09:22:14Z</dcterms:created>
  <dcterms:modified xsi:type="dcterms:W3CDTF">2025-03-25T12:07:52Z</dcterms:modified>
</cp:coreProperties>
</file>