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9A7"/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25.03.2025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85481"/>
            <a:ext cx="7559675" cy="1506332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pic>
        <p:nvPicPr>
          <p:cNvPr id="9" name="Obraz 8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CE9445CB-E0CC-C0AA-A0C3-8E5A6120C16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716" y="9758075"/>
            <a:ext cx="666085" cy="666085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92C3CD1-40D2-7785-CEA7-1BA34173BF1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56064" y="10056284"/>
            <a:ext cx="5260850" cy="235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dist" rtl="0"/>
            <a:r>
              <a:rPr lang="pl-PL" sz="1400" b="1" i="0" u="none" strike="noStrike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MONITORUJEMY </a:t>
            </a:r>
            <a:r>
              <a:rPr lang="pl-PL" sz="140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40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</a:t>
            </a:r>
            <a:r>
              <a:rPr lang="pl-PL" sz="1400" b="1" i="0" u="none" strike="noStrike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ANALIZUJEMY </a:t>
            </a:r>
            <a:r>
              <a:rPr lang="pl-PL" sz="140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40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</a:t>
            </a:r>
            <a:r>
              <a:rPr lang="pl-PL" sz="1400" b="1" i="0" u="none" strike="noStrike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REAGUJEMY </a:t>
            </a:r>
            <a:r>
              <a:rPr lang="pl-PL" sz="1400" baseline="30000" dirty="0">
                <a:solidFill>
                  <a:schemeClr val="bg1"/>
                </a:solidFill>
                <a:latin typeface="Wingdings" panose="05000000000000000000" pitchFamily="2" charset="2"/>
              </a:rPr>
              <a:t>Ÿ</a:t>
            </a:r>
            <a:r>
              <a:rPr lang="pl-PL" sz="1400" b="1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 </a:t>
            </a:r>
            <a:r>
              <a:rPr lang="pl-PL" sz="1400" b="1" i="0" u="none" strike="noStrike" baseline="30000" dirty="0">
                <a:solidFill>
                  <a:schemeClr val="bg1"/>
                </a:solidFill>
                <a:latin typeface="Noto Serif" panose="02020502060505020204" pitchFamily="18" charset="0"/>
              </a:rPr>
              <a:t>EDUKUJEMY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6651" y="1202621"/>
            <a:ext cx="755967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400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2" y="1749515"/>
            <a:ext cx="7559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6651" y="2045216"/>
            <a:ext cx="75596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912828" y="2921988"/>
            <a:ext cx="5659120" cy="3395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976993" y="2878165"/>
            <a:ext cx="553079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128006" y="4047158"/>
            <a:ext cx="5228766" cy="49078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279018" y="4678691"/>
            <a:ext cx="5228766" cy="49078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338258" y="3387486"/>
            <a:ext cx="673207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Rybniku ul. Kpt. L. </a:t>
            </a:r>
            <a:r>
              <a:rPr lang="pl-PL" sz="1700" b="1" dirty="0" err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Janiego</a:t>
            </a:r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 1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420447" y="4242110"/>
            <a:ext cx="673207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9 kwietnia 2025 r. | 08:00 - 14:00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1128006" y="4656772"/>
            <a:ext cx="5379779" cy="5583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95" algn="ctr">
              <a:lnSpc>
                <a:spcPct val="107000"/>
              </a:lnSpc>
              <a:spcAft>
                <a:spcPts val="800"/>
              </a:spcAft>
            </a:pPr>
            <a:endParaRPr lang="pl-PL" sz="1100" b="1" kern="100" dirty="0">
              <a:solidFill>
                <a:srgbClr val="2569A7"/>
              </a:solidFill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36195" algn="ctr">
              <a:lnSpc>
                <a:spcPct val="107000"/>
              </a:lnSpc>
              <a:spcAft>
                <a:spcPts val="800"/>
              </a:spcAft>
            </a:pPr>
            <a:r>
              <a:rPr lang="pl-PL" sz="12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POZNAJ SANEPID OD ŚRODKA</a:t>
            </a:r>
          </a:p>
          <a:p>
            <a:pPr marL="36195">
              <a:lnSpc>
                <a:spcPct val="107000"/>
              </a:lnSpc>
              <a:spcAft>
                <a:spcPts val="800"/>
              </a:spcAft>
            </a:pP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Punkt informacyjny:</a:t>
            </a:r>
          </a:p>
          <a:p>
            <a:pPr marL="36195">
              <a:lnSpc>
                <a:spcPct val="107000"/>
              </a:lnSpc>
            </a:pP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Działalność kontrolno-inspekcyjna -Odział nadzoru sanitarnego.</a:t>
            </a:r>
          </a:p>
          <a:p>
            <a:pPr marL="36195">
              <a:lnSpc>
                <a:spcPct val="107000"/>
              </a:lnSpc>
            </a:pP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Działalność oświatowo – zdrowotna.</a:t>
            </a:r>
          </a:p>
          <a:p>
            <a:pPr marL="36195">
              <a:lnSpc>
                <a:spcPct val="107000"/>
              </a:lnSpc>
            </a:pP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Działalność Laboratoryjna.</a:t>
            </a:r>
          </a:p>
          <a:p>
            <a:pPr marL="36195">
              <a:lnSpc>
                <a:spcPct val="107000"/>
              </a:lnSpc>
              <a:spcAft>
                <a:spcPts val="800"/>
              </a:spcAft>
            </a:pPr>
            <a:endParaRPr lang="pl-PL" sz="1100" b="1" kern="100" dirty="0">
              <a:solidFill>
                <a:srgbClr val="2569A7"/>
              </a:solidFill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36195">
              <a:lnSpc>
                <a:spcPct val="107000"/>
              </a:lnSpc>
            </a:pP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Nauka poprawnej techniki mycia i dezynfekcji rąk -</a:t>
            </a: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warsztaty </a:t>
            </a:r>
          </a:p>
          <a:p>
            <a:pPr marL="36195">
              <a:lnSpc>
                <a:spcPct val="107000"/>
              </a:lnSpc>
            </a:pP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z zastosowaniem lampy szkoleniowej UV.</a:t>
            </a:r>
          </a:p>
          <a:p>
            <a:pPr marL="36195">
              <a:lnSpc>
                <a:spcPct val="107000"/>
              </a:lnSpc>
              <a:spcAft>
                <a:spcPts val="800"/>
              </a:spcAft>
            </a:pPr>
            <a:endParaRPr lang="pl-PL" sz="1100" b="1" kern="100" dirty="0">
              <a:solidFill>
                <a:srgbClr val="2569A7"/>
              </a:solidFill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marL="36195">
              <a:lnSpc>
                <a:spcPct val="107000"/>
              </a:lnSpc>
            </a:pP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„Nie bądź atrakcyjny dla kleszczy”-</a:t>
            </a: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ochrona przed kleszczami, edukacja </a:t>
            </a:r>
          </a:p>
          <a:p>
            <a:pPr marL="36195">
              <a:lnSpc>
                <a:spcPct val="107000"/>
              </a:lnSpc>
            </a:pP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w zakresie prawidłowego usuwania kleszcza.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100" b="1" kern="100" dirty="0">
              <a:solidFill>
                <a:srgbClr val="2569A7"/>
              </a:solidFill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Bezpłatne Badania </a:t>
            </a: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ciśnienia tętniczego oraz poziomu cukru we krwi.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100" b="1" kern="100" dirty="0">
              <a:solidFill>
                <a:srgbClr val="2569A7"/>
              </a:solidFill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</a:pP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Pierwsza pomoc przedmedyczna – </a:t>
            </a: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ćwiczenia i nauka z zakresu udzielania </a:t>
            </a:r>
          </a:p>
          <a:p>
            <a:pPr>
              <a:lnSpc>
                <a:spcPct val="107000"/>
              </a:lnSpc>
            </a:pP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pierwszej pomocy.</a:t>
            </a:r>
          </a:p>
          <a:p>
            <a:pPr>
              <a:lnSpc>
                <a:spcPct val="107000"/>
              </a:lnSpc>
            </a:pPr>
            <a:endParaRPr lang="pl-PL" sz="1100" kern="100" dirty="0">
              <a:solidFill>
                <a:srgbClr val="2569A7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</a:pP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Badania </a:t>
            </a:r>
            <a:r>
              <a:rPr lang="pl-PL" sz="1100" b="1" kern="100" dirty="0" err="1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palpacyjne</a:t>
            </a:r>
            <a:r>
              <a:rPr lang="pl-PL" sz="1100" b="1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piersi </a:t>
            </a:r>
            <a:r>
              <a:rPr lang="pl-PL" sz="1100" kern="100" dirty="0">
                <a:solidFill>
                  <a:srgbClr val="2569A7"/>
                </a:solidFill>
                <a:effectLst/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– pokaz prawidłowego badania piersi.</a:t>
            </a:r>
            <a:endParaRPr lang="pl-PL" sz="1100" kern="100" dirty="0">
              <a:solidFill>
                <a:srgbClr val="2569A7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</a:pPr>
            <a:endParaRPr lang="pl-PL" sz="1100" kern="100" dirty="0">
              <a:solidFill>
                <a:srgbClr val="2569A7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</a:pPr>
            <a:endParaRPr lang="pl-PL" sz="1100" kern="100" dirty="0">
              <a:solidFill>
                <a:srgbClr val="2569A7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</a:pPr>
            <a:endParaRPr lang="pl-PL" sz="1100" kern="100" dirty="0">
              <a:solidFill>
                <a:srgbClr val="2569A7"/>
              </a:solidFill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ct val="107000"/>
              </a:lnSpc>
            </a:pPr>
            <a:endParaRPr lang="pl-PL" sz="1100" kern="100" dirty="0">
              <a:solidFill>
                <a:srgbClr val="2569A7"/>
              </a:solidFill>
              <a:effectLst/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>
              <a:lnSpc>
                <a:spcPts val="4725"/>
              </a:lnSpc>
            </a:pPr>
            <a:endParaRPr lang="pl-PL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129</Words>
  <Application>Microsoft Office PowerPoint</Application>
  <PresentationFormat>Niestandardowy</PresentationFormat>
  <Paragraphs>31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Noto Serif</vt:lpstr>
      <vt:lpstr>Noto Serif Black</vt:lpstr>
      <vt:lpstr>Wingdings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Małgorzata Grabowska</cp:lastModifiedBy>
  <cp:revision>4</cp:revision>
  <dcterms:created xsi:type="dcterms:W3CDTF">2025-01-27T09:22:14Z</dcterms:created>
  <dcterms:modified xsi:type="dcterms:W3CDTF">2025-03-25T12:07:52Z</dcterms:modified>
</cp:coreProperties>
</file>