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156F813" w14:textId="77777777" w:rsidR="00894057" w:rsidRDefault="009478FD" w:rsidP="009478FD">
      <w:pPr>
        <w:keepNext/>
        <w:spacing w:after="1200"/>
        <w:jc w:val="left"/>
        <w:rPr>
          <w:ins w:id="0" w:author="Patrycja Piekut" w:date="2026-06-02T12:40:00Z"/>
          <w:rFonts w:cs="Arial"/>
          <w:iCs/>
        </w:rPr>
      </w:pPr>
      <w:bookmarkStart w:id="1" w:name="_Hlk123726567"/>
      <w:r w:rsidRPr="00D52A31">
        <w:rPr>
          <w:rFonts w:cs="Arial"/>
          <w:iCs/>
        </w:rPr>
        <w:t>MRiRW/PSWPR 2023–2027/14(</w:t>
      </w:r>
      <w:del w:id="2" w:author="Patrycja Piekut" w:date="2026-06-02T12:43:00Z">
        <w:r>
          <w:rPr>
            <w:rFonts w:cs="Arial"/>
            <w:iCs/>
          </w:rPr>
          <w:delText>3</w:delText>
        </w:r>
      </w:del>
      <w:ins w:id="3" w:author="Patrycja Piekut" w:date="2026-06-02T12:43:00Z">
        <w:r>
          <w:rPr>
            <w:rFonts w:cs="Arial"/>
            <w:iCs/>
          </w:rPr>
          <w:t>4</w:t>
        </w:r>
      </w:ins>
      <w:r w:rsidRPr="00D52A31">
        <w:rPr>
          <w:rFonts w:cs="Arial"/>
          <w:iCs/>
        </w:rPr>
        <w:t>)</w:t>
      </w:r>
    </w:p>
    <w:p w14:paraId="00779240" w14:textId="77777777" w:rsidR="00894057" w:rsidRDefault="00894057" w:rsidP="009478FD">
      <w:pPr>
        <w:keepNext/>
        <w:spacing w:after="1200"/>
        <w:jc w:val="left"/>
        <w:rPr>
          <w:ins w:id="4" w:author="Patrycja Piekut" w:date="2026-06-02T12:37:00Z"/>
          <w:rFonts w:cs="Arial"/>
          <w:iCs/>
        </w:rPr>
      </w:pPr>
    </w:p>
    <w:p w14:paraId="06324E36" w14:textId="77777777" w:rsidR="00894057" w:rsidRDefault="00894057" w:rsidP="009478FD">
      <w:pPr>
        <w:keepNext/>
        <w:spacing w:after="1200"/>
        <w:rPr>
          <w:del w:id="5" w:author="Patrycja Piekut" w:date="2026-06-02T12:40:00Z"/>
          <w:rFonts w:cs="Arial"/>
          <w:iCs/>
        </w:rPr>
      </w:pPr>
    </w:p>
    <w:p w14:paraId="52EF2BFE" w14:textId="77777777" w:rsidR="00894057" w:rsidRPr="00F9006B" w:rsidRDefault="009478FD" w:rsidP="009478FD">
      <w:pPr>
        <w:keepNext/>
        <w:spacing w:before="1200" w:after="360"/>
        <w:jc w:val="center"/>
        <w:rPr>
          <w:rFonts w:ascii="Times New Roman" w:hAnsi="Times New Roman"/>
          <w:bCs/>
          <w:caps/>
          <w:kern w:val="24"/>
        </w:rPr>
      </w:pPr>
      <w:r w:rsidRPr="00F9006B">
        <w:rPr>
          <w:rFonts w:ascii="Times New Roman" w:hAnsi="Times New Roman"/>
          <w:bCs/>
          <w:caps/>
          <w:noProof/>
          <w:kern w:val="24"/>
        </w:rPr>
        <w:drawing>
          <wp:inline distT="0" distB="0" distL="0" distR="0" wp14:anchorId="1A4316A1" wp14:editId="6E144028">
            <wp:extent cx="3781425" cy="1371600"/>
            <wp:effectExtent l="0" t="0" r="0" b="0"/>
            <wp:docPr id="1" name="Obraz 1" descr="U:\Departament Komunikacji i Promocji\NOWA IDENTYFIKACJA WIZUALNA MRiRW\POBIERZ_ZNAK\ORGAN\PNG\01_znak_podstawowy_kolor_biale_tlo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U:\Departament Komunikacji i Promocji\NOWA IDENTYFIKACJA WIZUALNA MRiRW\POBIERZ_ZNAK\ORGAN\PNG\01_znak_podstawowy_kolor_biale_tlo.png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781425" cy="1371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C778D95" w14:textId="77777777" w:rsidR="00894057" w:rsidRPr="00F9006B" w:rsidRDefault="009478FD" w:rsidP="009478FD">
      <w:pPr>
        <w:keepNext/>
        <w:suppressAutoHyphens/>
        <w:spacing w:before="1200" w:after="360"/>
        <w:jc w:val="center"/>
        <w:rPr>
          <w:rFonts w:cs="Arial"/>
          <w:b/>
          <w:bCs/>
        </w:rPr>
      </w:pPr>
      <w:r w:rsidRPr="00F9006B">
        <w:rPr>
          <w:rFonts w:cs="Arial"/>
          <w:b/>
          <w:bCs/>
        </w:rPr>
        <w:t xml:space="preserve">Wytyczne </w:t>
      </w:r>
      <w:sdt>
        <w:sdtPr>
          <w:rPr>
            <w:rFonts w:cs="Arial"/>
            <w:b/>
          </w:rPr>
          <w:id w:val="1237286792"/>
          <w:placeholder>
            <w:docPart w:val="A4DF3BCA9A73445B92E36A2A165423CB"/>
          </w:placeholder>
        </w:sdtPr>
        <w:sdtContent>
          <w:r w:rsidRPr="00F9006B">
            <w:rPr>
              <w:rFonts w:cs="Arial"/>
              <w:b/>
            </w:rPr>
            <w:t>w zakresie zasad przeprowadzania kontroli na miejscu w ramach Planu Strategicznego dla Wspólnej Polityki Rolnej na lata 2023</w:t>
          </w:r>
          <w:r w:rsidRPr="00F9006B">
            <w:rPr>
              <w:rFonts w:cs="Arial"/>
              <w:bCs/>
            </w:rPr>
            <w:t>–</w:t>
          </w:r>
          <w:r w:rsidRPr="00F9006B">
            <w:rPr>
              <w:rFonts w:cs="Arial"/>
              <w:b/>
            </w:rPr>
            <w:t>2027</w:t>
          </w:r>
        </w:sdtContent>
      </w:sdt>
      <w:r w:rsidRPr="00F9006B">
        <w:rPr>
          <w:rFonts w:cs="Arial"/>
          <w:b/>
          <w:bCs/>
        </w:rPr>
        <w:t xml:space="preserve"> </w:t>
      </w:r>
    </w:p>
    <w:p w14:paraId="517F537C" w14:textId="77777777" w:rsidR="00894057" w:rsidRDefault="00894057" w:rsidP="009478FD">
      <w:pPr>
        <w:rPr>
          <w:rFonts w:cs="Arial"/>
          <w:bCs/>
        </w:rPr>
      </w:pPr>
      <w:bookmarkStart w:id="6" w:name="_Hlk123726594"/>
      <w:bookmarkEnd w:id="1"/>
    </w:p>
    <w:p w14:paraId="1CB2AB65" w14:textId="77777777" w:rsidR="00894057" w:rsidRPr="00E04A1B" w:rsidRDefault="009478FD" w:rsidP="009478FD">
      <w:pPr>
        <w:jc w:val="center"/>
      </w:pPr>
      <w:ins w:id="7" w:author="Patrycja Piekut" w:date="2026-06-02T12:38:00Z">
        <w:r w:rsidRPr="00E04A1B">
          <w:t>(Projekt)</w:t>
        </w:r>
      </w:ins>
    </w:p>
    <w:p w14:paraId="0D65F206" w14:textId="77777777" w:rsidR="00894057" w:rsidRPr="00F9006B" w:rsidRDefault="00894057" w:rsidP="009478FD">
      <w:pPr>
        <w:spacing w:after="0"/>
        <w:ind w:right="707"/>
        <w:rPr>
          <w:rFonts w:cs="Arial"/>
          <w:b/>
        </w:rPr>
      </w:pPr>
    </w:p>
    <w:tbl>
      <w:tblPr>
        <w:tblStyle w:val="Tabela-Siatka"/>
        <w:tblW w:w="4570" w:type="dxa"/>
        <w:jc w:val="righ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570"/>
      </w:tblGrid>
      <w:tr w:rsidR="00AD0EEC" w14:paraId="4B6A6B3A" w14:textId="77777777" w:rsidTr="009478FD">
        <w:trPr>
          <w:trHeight w:val="315"/>
          <w:jc w:val="right"/>
        </w:trPr>
        <w:tc>
          <w:tcPr>
            <w:tcW w:w="4570" w:type="dxa"/>
          </w:tcPr>
          <w:p w14:paraId="1B0289BA" w14:textId="77777777" w:rsidR="00894057" w:rsidRPr="006C4DA7" w:rsidRDefault="00894057" w:rsidP="009478FD">
            <w:pPr>
              <w:spacing w:after="0" w:line="240" w:lineRule="auto"/>
              <w:jc w:val="left"/>
              <w:rPr>
                <w:rFonts w:cs="Arial"/>
              </w:rPr>
            </w:pPr>
          </w:p>
        </w:tc>
      </w:tr>
      <w:tr w:rsidR="00AD0EEC" w14:paraId="42B26E4E" w14:textId="77777777" w:rsidTr="009478FD">
        <w:trPr>
          <w:trHeight w:val="330"/>
          <w:jc w:val="right"/>
        </w:trPr>
        <w:tc>
          <w:tcPr>
            <w:tcW w:w="4570" w:type="dxa"/>
          </w:tcPr>
          <w:p w14:paraId="4CA074EC" w14:textId="77777777" w:rsidR="00894057" w:rsidRPr="006C4DA7" w:rsidRDefault="00894057" w:rsidP="009478FD">
            <w:pPr>
              <w:spacing w:before="100" w:beforeAutospacing="1" w:after="100" w:afterAutospacing="1" w:line="276" w:lineRule="auto"/>
              <w:rPr>
                <w:rFonts w:cs="Arial"/>
              </w:rPr>
            </w:pPr>
          </w:p>
        </w:tc>
      </w:tr>
    </w:tbl>
    <w:p w14:paraId="523E87BE" w14:textId="77777777" w:rsidR="00894057" w:rsidRPr="00F9006B" w:rsidRDefault="00894057" w:rsidP="009478FD">
      <w:pPr>
        <w:spacing w:after="0" w:line="276" w:lineRule="auto"/>
        <w:ind w:left="4760" w:firstLine="170"/>
        <w:textAlignment w:val="baseline"/>
        <w:rPr>
          <w:rFonts w:cs="Segoe UI"/>
        </w:rPr>
      </w:pPr>
    </w:p>
    <w:p w14:paraId="43EA62F5" w14:textId="77777777" w:rsidR="00894057" w:rsidRDefault="009478FD" w:rsidP="009478FD">
      <w:pPr>
        <w:spacing w:after="0" w:line="276" w:lineRule="auto"/>
        <w:ind w:left="4760" w:firstLine="170"/>
        <w:textAlignment w:val="baseline"/>
        <w:rPr>
          <w:rFonts w:cs="Segoe UI"/>
        </w:rPr>
      </w:pPr>
      <w:r>
        <w:rPr>
          <w:rFonts w:cs="Segoe UI"/>
        </w:rPr>
        <w:t>Minister Rolnictwa i Rozwoju Wsi</w:t>
      </w:r>
    </w:p>
    <w:p w14:paraId="11E3302A" w14:textId="77777777" w:rsidR="00894057" w:rsidRPr="006C4DA7" w:rsidRDefault="00894057" w:rsidP="009478FD">
      <w:pPr>
        <w:spacing w:after="0" w:line="276" w:lineRule="auto"/>
        <w:ind w:left="4760" w:firstLine="170"/>
        <w:textAlignment w:val="baseline"/>
        <w:rPr>
          <w:rFonts w:cs="Segoe UI"/>
        </w:rPr>
      </w:pPr>
    </w:p>
    <w:tbl>
      <w:tblPr>
        <w:tblStyle w:val="Tabela-Siatka"/>
        <w:tblW w:w="4570" w:type="dxa"/>
        <w:jc w:val="righ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570"/>
      </w:tblGrid>
      <w:tr w:rsidR="00AD0EEC" w14:paraId="5C8206B4" w14:textId="77777777" w:rsidTr="009478FD">
        <w:trPr>
          <w:trHeight w:val="315"/>
          <w:jc w:val="right"/>
        </w:trPr>
        <w:tc>
          <w:tcPr>
            <w:tcW w:w="4570" w:type="dxa"/>
          </w:tcPr>
          <w:p w14:paraId="53BB88F5" w14:textId="434D161B" w:rsidR="00894057" w:rsidRPr="006C4DA7" w:rsidRDefault="001C0786" w:rsidP="009478FD">
            <w:pPr>
              <w:keepNext/>
              <w:spacing w:before="100" w:beforeAutospacing="1" w:after="100" w:afterAutospacing="1" w:line="276" w:lineRule="auto"/>
              <w:ind w:left="323"/>
              <w:rPr>
                <w:rFonts w:cs="Arial"/>
              </w:rPr>
            </w:pPr>
            <w:bookmarkStart w:id="8" w:name="ezdPracownikNazwa"/>
            <w:ins w:id="9" w:author="Patrycja Piekut" w:date="2026-06-30T09:31:00Z">
              <w:r w:rsidRPr="006C4DA7">
                <w:rPr>
                  <w:rFonts w:cs="Arial"/>
                </w:rPr>
                <w:t>$</w:t>
              </w:r>
              <w:r w:rsidRPr="006C4DA7">
                <w:rPr>
                  <w:rFonts w:cs="Arial"/>
                  <w:color w:val="808080" w:themeColor="background1" w:themeShade="80"/>
                </w:rPr>
                <w:t>imię nazwisko</w:t>
              </w:r>
            </w:ins>
            <w:bookmarkEnd w:id="8"/>
          </w:p>
        </w:tc>
      </w:tr>
      <w:tr w:rsidR="00AD0EEC" w14:paraId="7EA2EC3D" w14:textId="77777777" w:rsidTr="009478FD">
        <w:trPr>
          <w:trHeight w:val="315"/>
          <w:jc w:val="right"/>
        </w:trPr>
        <w:tc>
          <w:tcPr>
            <w:tcW w:w="4570" w:type="dxa"/>
          </w:tcPr>
          <w:p w14:paraId="03481038" w14:textId="77777777" w:rsidR="00894057" w:rsidRPr="006C4DA7" w:rsidRDefault="00894057" w:rsidP="009478FD">
            <w:pPr>
              <w:keepNext/>
              <w:spacing w:before="100" w:beforeAutospacing="1" w:after="100" w:afterAutospacing="1" w:line="276" w:lineRule="auto"/>
              <w:rPr>
                <w:rFonts w:cs="Arial"/>
              </w:rPr>
            </w:pPr>
          </w:p>
        </w:tc>
      </w:tr>
      <w:tr w:rsidR="00AD0EEC" w14:paraId="02CB1950" w14:textId="77777777" w:rsidTr="009478FD">
        <w:trPr>
          <w:trHeight w:val="330"/>
          <w:jc w:val="right"/>
        </w:trPr>
        <w:tc>
          <w:tcPr>
            <w:tcW w:w="4570" w:type="dxa"/>
          </w:tcPr>
          <w:p w14:paraId="4B4DCD55" w14:textId="77777777" w:rsidR="00894057" w:rsidRPr="006C4DA7" w:rsidRDefault="009478FD" w:rsidP="009478FD">
            <w:pPr>
              <w:spacing w:before="100" w:beforeAutospacing="1" w:after="100" w:afterAutospacing="1" w:line="276" w:lineRule="auto"/>
              <w:ind w:left="323"/>
              <w:rPr>
                <w:rFonts w:cs="Arial"/>
              </w:rPr>
            </w:pPr>
            <w:r w:rsidRPr="006C4DA7">
              <w:rPr>
                <w:rFonts w:cs="Arial"/>
              </w:rPr>
              <w:t>/podpisano elektronicznie/</w:t>
            </w:r>
          </w:p>
        </w:tc>
      </w:tr>
    </w:tbl>
    <w:p w14:paraId="4496C6F6" w14:textId="77777777" w:rsidR="00894057" w:rsidRPr="00F9006B" w:rsidRDefault="00894057" w:rsidP="009478FD">
      <w:pPr>
        <w:spacing w:after="0" w:line="276" w:lineRule="auto"/>
        <w:ind w:left="4760" w:firstLine="170"/>
        <w:textAlignment w:val="baseline"/>
        <w:rPr>
          <w:rFonts w:cs="Segoe UI"/>
        </w:rPr>
      </w:pPr>
    </w:p>
    <w:p w14:paraId="675BAE59" w14:textId="77777777" w:rsidR="00894057" w:rsidRPr="00F9006B" w:rsidRDefault="00894057" w:rsidP="009478FD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433C7B27" w14:textId="77777777" w:rsidR="00894057" w:rsidRPr="00F9006B" w:rsidRDefault="00894057" w:rsidP="009478FD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024D5373" w14:textId="77777777" w:rsidR="00894057" w:rsidRPr="00F9006B" w:rsidRDefault="00894057" w:rsidP="009478FD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6B8712CE" w14:textId="77777777" w:rsidR="00894057" w:rsidRPr="00F9006B" w:rsidRDefault="00894057" w:rsidP="009478FD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rFonts w:cs="Arial"/>
          <w:bCs/>
          <w:kern w:val="24"/>
        </w:rPr>
      </w:pPr>
    </w:p>
    <w:p w14:paraId="37E9533D" w14:textId="77777777" w:rsidR="00894057" w:rsidRPr="00F9006B" w:rsidRDefault="00894057" w:rsidP="009478FD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del w:id="10" w:author="Patrycja Piekut" w:date="2026-06-02T12:40:00Z"/>
          <w:rFonts w:cs="Arial"/>
          <w:bCs/>
          <w:kern w:val="24"/>
        </w:rPr>
      </w:pPr>
    </w:p>
    <w:p w14:paraId="0D2B1305" w14:textId="77777777" w:rsidR="00894057" w:rsidRPr="00F9006B" w:rsidRDefault="00894057" w:rsidP="009478FD">
      <w:pPr>
        <w:pBdr>
          <w:top w:val="nil"/>
          <w:left w:val="nil"/>
          <w:bottom w:val="nil"/>
          <w:right w:val="nil"/>
          <w:between w:val="nil"/>
          <w:bar w:val="nil"/>
        </w:pBdr>
        <w:spacing w:after="0" w:line="276" w:lineRule="auto"/>
        <w:rPr>
          <w:del w:id="11" w:author="Patrycja Piekut" w:date="2026-06-02T12:40:00Z"/>
          <w:rFonts w:eastAsia="Calibri" w:cs="Arial"/>
          <w:bdr w:val="nil"/>
        </w:rPr>
      </w:pPr>
    </w:p>
    <w:p w14:paraId="488561B6" w14:textId="77777777" w:rsidR="00894057" w:rsidRPr="00231312" w:rsidRDefault="009478FD" w:rsidP="009478FD">
      <w:pPr>
        <w:jc w:val="center"/>
        <w:rPr>
          <w:ins w:id="12" w:author="Patrycja Piekut" w:date="2026-06-02T12:39:00Z"/>
          <w:rFonts w:eastAsia="Calibri" w:cs="Arial"/>
          <w:b/>
          <w:bCs/>
          <w:bdr w:val="nil"/>
        </w:rPr>
      </w:pPr>
      <w:r w:rsidRPr="004F2F48">
        <w:rPr>
          <w:rFonts w:eastAsia="Calibri" w:cs="Arial"/>
          <w:bdr w:val="nil"/>
        </w:rPr>
        <w:t xml:space="preserve">Warszawa, </w:t>
      </w:r>
      <w:ins w:id="13" w:author="Patrycja Piekut" w:date="2026-06-02T12:39:00Z">
        <w:r w:rsidRPr="004F2F48">
          <w:rPr>
            <w:rFonts w:eastAsia="Calibri" w:cs="Arial"/>
            <w:bdr w:val="nil"/>
          </w:rPr>
          <w:t>$</w:t>
        </w:r>
        <w:r w:rsidRPr="004F2F48">
          <w:rPr>
            <w:rFonts w:eastAsia="Calibri" w:cs="Arial"/>
            <w:color w:val="808080" w:themeColor="background1" w:themeShade="80"/>
            <w:bdr w:val="nil"/>
          </w:rPr>
          <w:t>data podpisu</w:t>
        </w:r>
        <w:r w:rsidRPr="004F2F48">
          <w:rPr>
            <w:rFonts w:eastAsia="Calibri" w:cs="Arial"/>
            <w:bdr w:val="nil"/>
          </w:rPr>
          <w:t xml:space="preserve"> r.</w:t>
        </w:r>
      </w:ins>
    </w:p>
    <w:p w14:paraId="4002541D" w14:textId="77777777" w:rsidR="00894057" w:rsidRDefault="00894057">
      <w:pPr>
        <w:rPr>
          <w:b/>
          <w:bCs/>
          <w:sz w:val="28"/>
          <w:szCs w:val="28"/>
        </w:rPr>
        <w:sectPr w:rsidR="00894057" w:rsidSect="009478FD">
          <w:footerReference w:type="default" r:id="rId14"/>
          <w:pgSz w:w="11906" w:h="16838" w:code="9"/>
          <w:pgMar w:top="1417" w:right="1417" w:bottom="1417" w:left="1417" w:header="709" w:footer="283" w:gutter="0"/>
          <w:pgNumType w:start="0"/>
          <w:cols w:space="708"/>
          <w:titlePg/>
          <w:docGrid w:linePitch="360"/>
        </w:sectPr>
        <w:pPrChange w:id="14" w:author="Patrycja Piekut" w:date="2026-06-02T12:39:00Z">
          <w:pPr>
            <w:jc w:val="center"/>
          </w:pPr>
        </w:pPrChange>
      </w:pPr>
    </w:p>
    <w:p w14:paraId="3461C3F0" w14:textId="77777777" w:rsidR="00894057" w:rsidRPr="00F9006B" w:rsidRDefault="009478FD" w:rsidP="009478FD">
      <w:pPr>
        <w:rPr>
          <w:b/>
          <w:bCs/>
          <w:sz w:val="28"/>
          <w:szCs w:val="28"/>
        </w:rPr>
      </w:pPr>
      <w:r w:rsidRPr="00F9006B">
        <w:rPr>
          <w:b/>
          <w:bCs/>
          <w:sz w:val="28"/>
          <w:szCs w:val="28"/>
        </w:rPr>
        <w:lastRenderedPageBreak/>
        <w:t>Podstawa prawna</w:t>
      </w:r>
    </w:p>
    <w:p w14:paraId="25A69B24" w14:textId="77777777" w:rsidR="00894057" w:rsidRPr="00F9006B" w:rsidRDefault="009478FD" w:rsidP="009478FD">
      <w:pPr>
        <w:spacing w:before="240"/>
        <w:rPr>
          <w:rFonts w:cs="Arial"/>
          <w:bCs/>
          <w:u w:val="single"/>
        </w:rPr>
      </w:pPr>
      <w:r w:rsidRPr="00F9006B">
        <w:rPr>
          <w:rFonts w:cs="Arial"/>
          <w:bCs/>
        </w:rPr>
        <w:t xml:space="preserve">Wytyczne zostały wydane na podstawie </w:t>
      </w:r>
      <w:sdt>
        <w:sdtPr>
          <w:rPr>
            <w:rFonts w:cs="Arial"/>
          </w:rPr>
          <w:id w:val="379292083"/>
          <w:placeholder>
            <w:docPart w:val="F1C75C7197814C258BB04948C3B860CF"/>
          </w:placeholder>
        </w:sdtPr>
        <w:sdtContent>
          <w:sdt>
            <w:sdtPr>
              <w:rPr>
                <w:rFonts w:cs="Arial"/>
              </w:rPr>
              <w:id w:val="-105198646"/>
              <w:placeholder>
                <w:docPart w:val="CC79704938994A0E99F9850D304EE2D9"/>
              </w:placeholder>
            </w:sdtPr>
            <w:sdtContent>
              <w:sdt>
                <w:sdtPr>
                  <w:rPr>
                    <w:rFonts w:cs="Arial"/>
                  </w:rPr>
                  <w:id w:val="1219016895"/>
                  <w:placeholder>
                    <w:docPart w:val="E48434A1FA234D979A0587A6B163A905"/>
                  </w:placeholder>
                </w:sdtPr>
                <w:sdtContent>
                  <w:sdt>
                    <w:sdtPr>
                      <w:rPr>
                        <w:rFonts w:cs="Arial"/>
                      </w:rPr>
                      <w:id w:val="-18010898"/>
                      <w:placeholder>
                        <w:docPart w:val="C755E8B240C6409D85B8E4D4B91AA1F1"/>
                      </w:placeholder>
                    </w:sdtPr>
                    <w:sdtContent>
                      <w:r w:rsidRPr="00F9006B">
                        <w:rPr>
                          <w:rFonts w:cs="Arial"/>
                        </w:rPr>
                        <w:t>art. 6 ust. 2 pkt 3</w:t>
                      </w:r>
                    </w:sdtContent>
                  </w:sdt>
                </w:sdtContent>
              </w:sdt>
            </w:sdtContent>
          </w:sdt>
        </w:sdtContent>
      </w:sdt>
      <w:r w:rsidRPr="00F9006B">
        <w:rPr>
          <w:rFonts w:cs="Arial"/>
          <w:bCs/>
        </w:rPr>
        <w:t xml:space="preserve"> ustawy z dnia </w:t>
      </w:r>
      <w:sdt>
        <w:sdtPr>
          <w:rPr>
            <w:rFonts w:cs="Arial"/>
          </w:rPr>
          <w:id w:val="10582337"/>
          <w:placeholder>
            <w:docPart w:val="7AB1A48457F04C089E4B0891378B0705"/>
          </w:placeholder>
        </w:sdtPr>
        <w:sdtContent>
          <w:sdt>
            <w:sdtPr>
              <w:rPr>
                <w:rFonts w:cs="Arial"/>
              </w:rPr>
              <w:id w:val="-192922142"/>
              <w:placeholder>
                <w:docPart w:val="0B55763FFD9149F98EA7A9EB27D7BC9A"/>
              </w:placeholder>
            </w:sdtPr>
            <w:sdtContent>
              <w:r w:rsidRPr="00F9006B">
                <w:rPr>
                  <w:rFonts w:cs="Arial"/>
                </w:rPr>
                <w:t>8 lutego 2023 r.</w:t>
              </w:r>
            </w:sdtContent>
          </w:sdt>
        </w:sdtContent>
      </w:sdt>
      <w:r w:rsidRPr="00F9006B">
        <w:rPr>
          <w:rFonts w:cs="Arial"/>
          <w:bCs/>
        </w:rPr>
        <w:t xml:space="preserve"> o Planie Strategicznym dla Wspólnej Polityki Rolnej na lata 2023–2027 (</w:t>
      </w:r>
      <w:r w:rsidRPr="00E04A1B">
        <w:rPr>
          <w:rFonts w:cs="Arial"/>
          <w:bCs/>
        </w:rPr>
        <w:t xml:space="preserve">Dz. U. z 2024 r. poz. </w:t>
      </w:r>
      <w:sdt>
        <w:sdtPr>
          <w:rPr>
            <w:rFonts w:cs="Arial"/>
            <w:highlight w:val="yellow"/>
          </w:rPr>
          <w:id w:val="-588926941"/>
          <w:placeholder>
            <w:docPart w:val="A8E05DE928A14E5E876128644382DCC3"/>
          </w:placeholder>
        </w:sdtPr>
        <w:sdtContent>
          <w:r w:rsidRPr="00E04A1B">
            <w:rPr>
              <w:rFonts w:cs="Arial"/>
            </w:rPr>
            <w:t>1741</w:t>
          </w:r>
          <w:ins w:id="15" w:author="Patrycja Piekut" w:date="2026-06-02T12:41:00Z">
            <w:r>
              <w:rPr>
                <w:rFonts w:cs="Arial"/>
              </w:rPr>
              <w:t>,</w:t>
            </w:r>
          </w:ins>
          <w:r w:rsidRPr="00E04A1B">
            <w:rPr>
              <w:rFonts w:cs="Arial"/>
            </w:rPr>
            <w:t xml:space="preserve"> </w:t>
          </w:r>
          <w:del w:id="16" w:author="Patrycja Piekut" w:date="2026-06-02T12:41:00Z">
            <w:r w:rsidRPr="00E04A1B">
              <w:rPr>
                <w:rFonts w:cs="Arial"/>
              </w:rPr>
              <w:delText xml:space="preserve">oraz </w:delText>
            </w:r>
          </w:del>
          <w:r w:rsidRPr="00E04A1B">
            <w:rPr>
              <w:rFonts w:cs="Arial"/>
            </w:rPr>
            <w:t>z 2025 r. poz. 321</w:t>
          </w:r>
        </w:sdtContent>
      </w:sdt>
      <w:ins w:id="17" w:author="Patrycja Piekut" w:date="2026-06-02T12:41:00Z">
        <w:r>
          <w:rPr>
            <w:rFonts w:cs="Arial"/>
          </w:rPr>
          <w:t xml:space="preserve"> oraz z 2026 r. poz. 305</w:t>
        </w:r>
      </w:ins>
      <w:r w:rsidRPr="00E04A1B">
        <w:rPr>
          <w:rFonts w:cs="Arial"/>
          <w:bCs/>
        </w:rPr>
        <w:t>).</w:t>
      </w:r>
      <w:r w:rsidRPr="00F9006B">
        <w:rPr>
          <w:rFonts w:cs="Arial"/>
          <w:bCs/>
        </w:rPr>
        <w:t xml:space="preserve"> </w:t>
      </w:r>
    </w:p>
    <w:p w14:paraId="039A7C76" w14:textId="77777777" w:rsidR="00894057" w:rsidRPr="00F9006B" w:rsidRDefault="009478FD" w:rsidP="009478FD">
      <w:bookmarkStart w:id="18" w:name="_Toc129951639"/>
      <w:bookmarkStart w:id="19" w:name="_Toc130045414"/>
      <w:bookmarkStart w:id="20" w:name="_Toc130049632"/>
      <w:r w:rsidRPr="00F9006B">
        <w:rPr>
          <w:b/>
          <w:sz w:val="28"/>
          <w:szCs w:val="28"/>
        </w:rPr>
        <w:t>Obowiązywanie wytycznych</w:t>
      </w:r>
      <w:bookmarkEnd w:id="18"/>
      <w:bookmarkEnd w:id="19"/>
      <w:bookmarkEnd w:id="20"/>
    </w:p>
    <w:p w14:paraId="58A5802D" w14:textId="77777777" w:rsidR="00894057" w:rsidRPr="00F9006B" w:rsidRDefault="009478FD" w:rsidP="009478FD">
      <w:pPr>
        <w:spacing w:before="240"/>
        <w:rPr>
          <w:rFonts w:cs="Arial"/>
          <w:bCs/>
        </w:rPr>
      </w:pPr>
      <w:r w:rsidRPr="00F9006B">
        <w:rPr>
          <w:rFonts w:cs="Arial"/>
          <w:bCs/>
        </w:rPr>
        <w:t>Niniejsze wytyczne obowiązują od dnia</w:t>
      </w:r>
      <w:ins w:id="21" w:author="Patrycja Piekut" w:date="2026-06-02T12:40:00Z">
        <w:r>
          <w:rPr>
            <w:rFonts w:cs="Arial"/>
            <w:bCs/>
          </w:rPr>
          <w:t xml:space="preserve"> </w:t>
        </w:r>
      </w:ins>
      <w:ins w:id="22" w:author="Patrycja Piekut" w:date="2026-06-02T12:41:00Z">
        <w:r>
          <w:rPr>
            <w:rFonts w:cs="Arial"/>
            <w:bCs/>
          </w:rPr>
          <w:t>…………………….</w:t>
        </w:r>
      </w:ins>
      <w:r w:rsidRPr="00F9006B">
        <w:rPr>
          <w:rFonts w:cs="Arial"/>
          <w:bCs/>
        </w:rPr>
        <w:t xml:space="preserve"> </w:t>
      </w:r>
    </w:p>
    <w:bookmarkEnd w:id="6"/>
    <w:p w14:paraId="603318DC" w14:textId="77777777" w:rsidR="00894057" w:rsidRPr="00F9006B" w:rsidRDefault="009478FD" w:rsidP="009478FD">
      <w:pPr>
        <w:spacing w:before="240"/>
        <w:rPr>
          <w:rFonts w:cs="Arial"/>
          <w:bCs/>
        </w:rPr>
        <w:sectPr w:rsidR="00894057" w:rsidRPr="00F9006B" w:rsidSect="009478FD">
          <w:headerReference w:type="first" r:id="rId15"/>
          <w:pgSz w:w="11906" w:h="16838" w:code="9"/>
          <w:pgMar w:top="1417" w:right="1417" w:bottom="1417" w:left="1417" w:header="709" w:footer="284" w:gutter="0"/>
          <w:pgNumType w:start="2"/>
          <w:cols w:space="708"/>
          <w:docGrid w:linePitch="360"/>
        </w:sectPr>
      </w:pPr>
      <w:r w:rsidRPr="00F9006B">
        <w:rPr>
          <w:rFonts w:cs="Arial"/>
          <w:bCs/>
        </w:rPr>
        <w:t xml:space="preserve"> </w:t>
      </w:r>
    </w:p>
    <w:sdt>
      <w:sdtPr>
        <w:id w:val="130759146"/>
        <w:docPartObj>
          <w:docPartGallery w:val="Table of Contents"/>
          <w:docPartUnique/>
        </w:docPartObj>
      </w:sdtPr>
      <w:sdtEndPr>
        <w:rPr>
          <w:b/>
          <w:bCs/>
        </w:rPr>
      </w:sdtEndPr>
      <w:sdtContent>
        <w:p w14:paraId="234D99F3" w14:textId="77777777" w:rsidR="00894057" w:rsidRPr="00B613EF" w:rsidRDefault="009478FD" w:rsidP="009478FD">
          <w:pPr>
            <w:pStyle w:val="Spistreci1"/>
            <w:rPr>
              <w:b/>
            </w:rPr>
          </w:pPr>
          <w:r w:rsidRPr="00B613EF">
            <w:rPr>
              <w:b/>
            </w:rPr>
            <w:t>Spis treści</w:t>
          </w:r>
        </w:p>
        <w:p w14:paraId="7317B393" w14:textId="77777777" w:rsidR="00894057" w:rsidRDefault="009478FD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 w:rsidRPr="00F9006B">
            <w:rPr>
              <w:rFonts w:asciiTheme="majorHAnsi" w:eastAsiaTheme="majorEastAsia" w:hAnsiTheme="majorHAnsi" w:cstheme="majorBidi"/>
              <w:color w:val="2E74B5" w:themeColor="accent1" w:themeShade="BF"/>
              <w:sz w:val="32"/>
              <w:szCs w:val="32"/>
            </w:rPr>
            <w:fldChar w:fldCharType="begin"/>
          </w:r>
          <w:r w:rsidRPr="00F9006B">
            <w:instrText xml:space="preserve"> TOC \o "1-3" \h \z \u </w:instrText>
          </w:r>
          <w:r w:rsidRPr="00F9006B">
            <w:rPr>
              <w:rFonts w:asciiTheme="majorHAnsi" w:eastAsiaTheme="majorEastAsia" w:hAnsiTheme="majorHAnsi" w:cstheme="majorBidi"/>
              <w:color w:val="2E74B5" w:themeColor="accent1" w:themeShade="BF"/>
              <w:sz w:val="32"/>
              <w:szCs w:val="32"/>
            </w:rPr>
            <w:fldChar w:fldCharType="separate"/>
          </w:r>
          <w:hyperlink w:anchor="_Toc177472460" w:history="1">
            <w:r w:rsidR="00894057" w:rsidRPr="007209B3">
              <w:rPr>
                <w:rStyle w:val="Hipercze"/>
                <w:noProof/>
              </w:rPr>
              <w:t>I. Słownik pojęć</w:t>
            </w:r>
            <w:r w:rsidR="00894057">
              <w:rPr>
                <w:noProof/>
                <w:webHidden/>
              </w:rPr>
              <w:tab/>
            </w:r>
            <w:r w:rsidR="00894057">
              <w:rPr>
                <w:noProof/>
                <w:webHidden/>
              </w:rPr>
              <w:fldChar w:fldCharType="begin"/>
            </w:r>
            <w:r w:rsidR="00894057">
              <w:rPr>
                <w:noProof/>
                <w:webHidden/>
              </w:rPr>
              <w:instrText xml:space="preserve"> PAGEREF _Toc177472460 \h </w:instrText>
            </w:r>
            <w:r w:rsidR="00894057">
              <w:rPr>
                <w:noProof/>
                <w:webHidden/>
              </w:rPr>
            </w:r>
            <w:r w:rsidR="00894057">
              <w:rPr>
                <w:noProof/>
                <w:webHidden/>
              </w:rPr>
              <w:fldChar w:fldCharType="separate"/>
            </w:r>
            <w:r w:rsidR="00894057">
              <w:rPr>
                <w:noProof/>
                <w:webHidden/>
              </w:rPr>
              <w:t>4</w:t>
            </w:r>
            <w:r w:rsidR="00894057">
              <w:rPr>
                <w:noProof/>
                <w:webHidden/>
              </w:rPr>
              <w:fldChar w:fldCharType="end"/>
            </w:r>
          </w:hyperlink>
        </w:p>
        <w:p w14:paraId="6F51065C" w14:textId="77777777" w:rsidR="00894057" w:rsidRDefault="00894057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hyperlink w:anchor="_Toc177472461" w:history="1">
            <w:r w:rsidRPr="007209B3">
              <w:rPr>
                <w:rStyle w:val="Hipercze"/>
                <w:noProof/>
              </w:rPr>
              <w:t>II. Wykaz skrótów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_Toc177472461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26DF049" w14:textId="77777777" w:rsidR="00894057" w:rsidRDefault="009478FD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"_Toc177472462"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III. Informacje ogólne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_Toc177472462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23" w:author="Domaracka Anna" w:date="2026-05-12T09:34:00Z">
            <w:r>
              <w:rPr>
                <w:noProof/>
                <w:webHidden/>
              </w:rPr>
              <w:t>9</w:t>
            </w:r>
          </w:ins>
          <w:del w:id="24" w:author="Domaracka Anna" w:date="2026-05-12T09:34:00Z">
            <w:r>
              <w:rPr>
                <w:noProof/>
                <w:webHidden/>
              </w:rPr>
              <w:delText>8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1EA7D38C" w14:textId="77777777" w:rsidR="00894057" w:rsidRDefault="00894057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hyperlink w:anchor="_Toc177472463" w:history="1">
            <w:r w:rsidRPr="007209B3">
              <w:rPr>
                <w:rStyle w:val="Hipercze"/>
                <w:noProof/>
              </w:rPr>
              <w:t>IV. Podstawowe zasady przeprowadzania kontroli na miejscu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_Toc177472463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76B7016" w14:textId="77777777" w:rsidR="00894057" w:rsidRDefault="009478FD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"_Toc177472464"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IV. 1. Pomiary dokonywane w ramach kontroli na miejscu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_Toc177472464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25" w:author="Domaracka Anna" w:date="2026-05-12T09:34:00Z">
            <w:r>
              <w:rPr>
                <w:noProof/>
                <w:webHidden/>
              </w:rPr>
              <w:t>17</w:t>
            </w:r>
          </w:ins>
          <w:del w:id="26" w:author="Domaracka Anna" w:date="2026-05-12T09:34:00Z">
            <w:r>
              <w:rPr>
                <w:noProof/>
                <w:webHidden/>
              </w:rPr>
              <w:delText>16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5FB7C7BE" w14:textId="77777777" w:rsidR="00894057" w:rsidRDefault="009478FD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"_Toc177472465"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IV.1.1. Określanie powierzchni kontrolowanych działek rolnych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_Toc177472465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27" w:author="Domaracka Anna" w:date="2026-05-12T09:34:00Z">
            <w:r>
              <w:rPr>
                <w:noProof/>
                <w:webHidden/>
              </w:rPr>
              <w:t>17</w:t>
            </w:r>
          </w:ins>
          <w:del w:id="28" w:author="Domaracka Anna" w:date="2026-05-12T09:34:00Z">
            <w:r>
              <w:rPr>
                <w:noProof/>
                <w:webHidden/>
              </w:rPr>
              <w:delText>16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2876B65E" w14:textId="77777777" w:rsidR="00894057" w:rsidRDefault="009478FD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"_Toc177472466"</w:instrText>
          </w:r>
          <w:r>
            <w:fldChar w:fldCharType="separate"/>
          </w:r>
          <w:r w:rsidRPr="007209B3">
            <w:rPr>
              <w:rStyle w:val="Hipercze"/>
              <w:rFonts w:eastAsia="Calibri"/>
              <w:noProof/>
            </w:rPr>
            <w:t>IV.1.2. Narzędzia pomiarowe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_Toc177472466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29" w:author="Domaracka Anna" w:date="2026-05-12T09:34:00Z">
            <w:r>
              <w:rPr>
                <w:noProof/>
                <w:webHidden/>
              </w:rPr>
              <w:t>21</w:t>
            </w:r>
          </w:ins>
          <w:del w:id="30" w:author="Domaracka Anna" w:date="2026-05-12T09:34:00Z">
            <w:r>
              <w:rPr>
                <w:noProof/>
                <w:webHidden/>
              </w:rPr>
              <w:delText>19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6D3EEEAA" w14:textId="77777777" w:rsidR="00894057" w:rsidRDefault="009478FD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"_Toc177472467"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V. Szczegółowe zasady przeprowadzania kontroli na miejscu w przypadku pomocy przyznawanej w drodze decyzji administracyjnej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_Toc177472467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31" w:author="Domaracka Anna" w:date="2026-05-12T09:34:00Z">
            <w:r>
              <w:rPr>
                <w:noProof/>
                <w:webHidden/>
              </w:rPr>
              <w:t>23</w:t>
            </w:r>
          </w:ins>
          <w:del w:id="32" w:author="Domaracka Anna" w:date="2026-05-12T09:34:00Z">
            <w:r>
              <w:rPr>
                <w:noProof/>
                <w:webHidden/>
              </w:rPr>
              <w:delText>20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2256EAA4" w14:textId="77777777" w:rsidR="00894057" w:rsidRDefault="009478FD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"_Toc177472468"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V.1. Zasady kontroli na miejscu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_Toc177472468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33" w:author="Domaracka Anna" w:date="2026-05-12T09:34:00Z">
            <w:r>
              <w:rPr>
                <w:noProof/>
                <w:webHidden/>
              </w:rPr>
              <w:t>23</w:t>
            </w:r>
          </w:ins>
          <w:del w:id="34" w:author="Domaracka Anna" w:date="2026-05-12T09:34:00Z">
            <w:r>
              <w:rPr>
                <w:noProof/>
                <w:webHidden/>
              </w:rPr>
              <w:delText>20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7B746B38" w14:textId="77777777" w:rsidR="00894057" w:rsidRDefault="009478FD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"_Toc177472469"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 xml:space="preserve">V.2. </w:t>
          </w:r>
          <w:r w:rsidRPr="007209B3">
            <w:rPr>
              <w:rStyle w:val="Hipercze"/>
              <w:rFonts w:eastAsia="Arial Nova"/>
              <w:noProof/>
            </w:rPr>
            <w:t>System monitorowania obszarów (AMS)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_Toc177472469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35" w:author="Domaracka Anna" w:date="2026-05-12T09:34:00Z">
            <w:r>
              <w:rPr>
                <w:noProof/>
                <w:webHidden/>
              </w:rPr>
              <w:t>25</w:t>
            </w:r>
          </w:ins>
          <w:del w:id="36" w:author="Domaracka Anna" w:date="2026-05-12T09:34:00Z">
            <w:r>
              <w:rPr>
                <w:noProof/>
                <w:webHidden/>
              </w:rPr>
              <w:delText>22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3C4234C9" w14:textId="77777777" w:rsidR="00894057" w:rsidRDefault="009478FD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"_Toc177472470"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V.3. Zasady kontroli na miejscu w ramach interwencji dotyczących zwierząt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_Toc177472470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37" w:author="Domaracka Anna" w:date="2026-05-12T09:34:00Z">
            <w:r>
              <w:rPr>
                <w:noProof/>
                <w:webHidden/>
              </w:rPr>
              <w:t>26</w:t>
            </w:r>
          </w:ins>
          <w:del w:id="38" w:author="Domaracka Anna" w:date="2026-05-12T09:34:00Z">
            <w:r>
              <w:rPr>
                <w:noProof/>
                <w:webHidden/>
              </w:rPr>
              <w:delText>23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52EFDD28" w14:textId="77777777" w:rsidR="00894057" w:rsidRDefault="009478FD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"_Toc177472471"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VI. Szczegółowe zasady przeprowadzania kontroli na miejscu w przypadku pomocy przyznawanej na podstawie umowy o przyznaniu pomocy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_Toc177472471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39" w:author="Domaracka Anna" w:date="2026-05-12T09:34:00Z">
            <w:r>
              <w:rPr>
                <w:noProof/>
                <w:webHidden/>
              </w:rPr>
              <w:t>27</w:t>
            </w:r>
          </w:ins>
          <w:del w:id="40" w:author="Domaracka Anna" w:date="2026-05-12T09:34:00Z">
            <w:r>
              <w:rPr>
                <w:noProof/>
                <w:webHidden/>
              </w:rPr>
              <w:delText>24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57043513" w14:textId="77777777" w:rsidR="00894057" w:rsidRDefault="009478FD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"_Toc177472472"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VII. Poziom kontroli i wybór próby do kontroli w wyniku typowania systemowego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_Toc177472472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41" w:author="Domaracka Anna" w:date="2026-05-12T09:34:00Z">
            <w:r>
              <w:rPr>
                <w:noProof/>
                <w:webHidden/>
              </w:rPr>
              <w:t>28</w:t>
            </w:r>
          </w:ins>
          <w:del w:id="42" w:author="Domaracka Anna" w:date="2026-05-12T09:34:00Z">
            <w:r>
              <w:rPr>
                <w:noProof/>
                <w:webHidden/>
              </w:rPr>
              <w:delText>25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5775092B" w14:textId="77777777" w:rsidR="00894057" w:rsidRDefault="009478FD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"_Toc177472473"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VII.1. Pomoc przyznawana w drodze decyzji administracyjnej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_Toc177472473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43" w:author="Domaracka Anna" w:date="2026-05-12T09:34:00Z">
            <w:r>
              <w:rPr>
                <w:noProof/>
                <w:webHidden/>
              </w:rPr>
              <w:t>28</w:t>
            </w:r>
          </w:ins>
          <w:del w:id="44" w:author="Domaracka Anna" w:date="2026-05-12T09:34:00Z">
            <w:r>
              <w:rPr>
                <w:noProof/>
                <w:webHidden/>
              </w:rPr>
              <w:delText>25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3FEDACB5" w14:textId="77777777" w:rsidR="00894057" w:rsidRDefault="009478FD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"_Toc177472474"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VII.1.1. Poziom kontroli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_Toc177472474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45" w:author="Domaracka Anna" w:date="2026-05-12T09:34:00Z">
            <w:r>
              <w:rPr>
                <w:noProof/>
                <w:webHidden/>
              </w:rPr>
              <w:t>28</w:t>
            </w:r>
          </w:ins>
          <w:del w:id="46" w:author="Domaracka Anna" w:date="2026-05-12T09:34:00Z">
            <w:r>
              <w:rPr>
                <w:noProof/>
                <w:webHidden/>
              </w:rPr>
              <w:delText>25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1C077FC9" w14:textId="77777777" w:rsidR="00894057" w:rsidRDefault="009478FD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"_Toc177472475"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VII.1.2. Wybór próby do kontroli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_Toc177472475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47" w:author="Domaracka Anna" w:date="2026-05-12T09:34:00Z">
            <w:r>
              <w:rPr>
                <w:noProof/>
                <w:webHidden/>
              </w:rPr>
              <w:t>31</w:t>
            </w:r>
          </w:ins>
          <w:del w:id="48" w:author="Domaracka Anna" w:date="2026-05-12T09:34:00Z">
            <w:r>
              <w:rPr>
                <w:noProof/>
                <w:webHidden/>
              </w:rPr>
              <w:delText>27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66BE084D" w14:textId="77777777" w:rsidR="00894057" w:rsidRDefault="009478FD">
          <w:pPr>
            <w:pStyle w:val="Spistreci2"/>
            <w:tabs>
              <w:tab w:val="right" w:leader="dot" w:pos="9062"/>
            </w:tabs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"_Toc177472476"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VII.2. Pomoc przyznawana na podstawie umowy o przyznaniu pomocy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_Toc177472476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49" w:author="Domaracka Anna" w:date="2026-05-12T09:34:00Z">
            <w:r>
              <w:rPr>
                <w:noProof/>
                <w:webHidden/>
              </w:rPr>
              <w:t>33</w:t>
            </w:r>
          </w:ins>
          <w:del w:id="50" w:author="Domaracka Anna" w:date="2026-05-12T09:34:00Z">
            <w:r>
              <w:rPr>
                <w:noProof/>
                <w:webHidden/>
              </w:rPr>
              <w:delText>30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23515A5A" w14:textId="77777777" w:rsidR="00894057" w:rsidRDefault="009478FD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"_Toc177472477"</w:instrText>
          </w:r>
          <w:r>
            <w:fldChar w:fldCharType="separate"/>
          </w:r>
          <w:r w:rsidRPr="007209B3">
            <w:rPr>
              <w:rStyle w:val="Hipercze"/>
              <w:rFonts w:eastAsia="Calibri"/>
              <w:noProof/>
            </w:rPr>
            <w:t xml:space="preserve">VII.2.1. </w:t>
          </w:r>
          <w:r w:rsidRPr="007209B3">
            <w:rPr>
              <w:rStyle w:val="Hipercze"/>
              <w:noProof/>
            </w:rPr>
            <w:t>Poziom kontroli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_Toc177472477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51" w:author="Domaracka Anna" w:date="2026-05-12T09:34:00Z">
            <w:r>
              <w:rPr>
                <w:noProof/>
                <w:webHidden/>
              </w:rPr>
              <w:t>33</w:t>
            </w:r>
          </w:ins>
          <w:del w:id="52" w:author="Domaracka Anna" w:date="2026-05-12T09:34:00Z">
            <w:r>
              <w:rPr>
                <w:noProof/>
                <w:webHidden/>
              </w:rPr>
              <w:delText>30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0303E326" w14:textId="77777777" w:rsidR="00894057" w:rsidRDefault="009478FD">
          <w:pPr>
            <w:pStyle w:val="Spistreci3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"_Toc177472478"</w:instrText>
          </w:r>
          <w:r>
            <w:fldChar w:fldCharType="separate"/>
          </w:r>
          <w:r w:rsidRPr="007209B3">
            <w:rPr>
              <w:rStyle w:val="Hipercze"/>
              <w:rFonts w:eastAsia="Calibri"/>
              <w:noProof/>
            </w:rPr>
            <w:t xml:space="preserve">VII.2.2. Wybór </w:t>
          </w:r>
          <w:r w:rsidRPr="007209B3">
            <w:rPr>
              <w:rStyle w:val="Hipercze"/>
              <w:noProof/>
            </w:rPr>
            <w:t>próby do kontroli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_Toc177472478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53" w:author="Domaracka Anna" w:date="2026-05-12T09:34:00Z">
            <w:r>
              <w:rPr>
                <w:noProof/>
                <w:webHidden/>
              </w:rPr>
              <w:t>35</w:t>
            </w:r>
          </w:ins>
          <w:del w:id="54" w:author="Domaracka Anna" w:date="2026-05-12T09:34:00Z">
            <w:r>
              <w:rPr>
                <w:noProof/>
                <w:webHidden/>
              </w:rPr>
              <w:delText>31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472DE1FA" w14:textId="77777777" w:rsidR="00894057" w:rsidRDefault="009478FD">
          <w:pPr>
            <w:pStyle w:val="Spistreci1"/>
            <w:rPr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r>
            <w:fldChar w:fldCharType="begin"/>
          </w:r>
          <w:r>
            <w:instrText>HYPERLINK \l "_Toc177472479"</w:instrText>
          </w:r>
          <w:r>
            <w:fldChar w:fldCharType="separate"/>
          </w:r>
          <w:r w:rsidRPr="007209B3">
            <w:rPr>
              <w:rStyle w:val="Hipercze"/>
              <w:noProof/>
            </w:rPr>
            <w:t>VIII. Szczegółowe warunki, jakie powinny spełniać zewnętrzne jednostki organizacyjne, którym można powierzyć przeprowadzanie kontroli na miejscu</w:t>
          </w:r>
          <w:r>
            <w:rPr>
              <w:noProof/>
              <w:webHidden/>
            </w:rPr>
            <w:tab/>
          </w:r>
          <w:r>
            <w:rPr>
              <w:noProof/>
              <w:webHidden/>
            </w:rPr>
            <w:fldChar w:fldCharType="begin"/>
          </w:r>
          <w:r>
            <w:rPr>
              <w:noProof/>
              <w:webHidden/>
            </w:rPr>
            <w:instrText xml:space="preserve"> PAGEREF _Toc177472479 \h </w:instrText>
          </w:r>
          <w:r>
            <w:rPr>
              <w:noProof/>
              <w:webHidden/>
            </w:rPr>
          </w:r>
          <w:r>
            <w:rPr>
              <w:noProof/>
              <w:webHidden/>
            </w:rPr>
            <w:fldChar w:fldCharType="separate"/>
          </w:r>
          <w:ins w:id="55" w:author="Domaracka Anna" w:date="2026-05-12T09:34:00Z">
            <w:r>
              <w:rPr>
                <w:noProof/>
                <w:webHidden/>
              </w:rPr>
              <w:t>37</w:t>
            </w:r>
          </w:ins>
          <w:del w:id="56" w:author="Domaracka Anna" w:date="2026-05-12T09:34:00Z">
            <w:r>
              <w:rPr>
                <w:noProof/>
                <w:webHidden/>
              </w:rPr>
              <w:delText>33</w:delText>
            </w:r>
          </w:del>
          <w:r>
            <w:rPr>
              <w:noProof/>
              <w:webHidden/>
            </w:rPr>
            <w:fldChar w:fldCharType="end"/>
          </w:r>
          <w:r>
            <w:fldChar w:fldCharType="end"/>
          </w:r>
        </w:p>
        <w:p w14:paraId="4642FE00" w14:textId="061D6698" w:rsidR="00894057" w:rsidDel="00B218F8" w:rsidRDefault="009478FD">
          <w:pPr>
            <w:pStyle w:val="Spistreci1"/>
            <w:rPr>
              <w:del w:id="57" w:author="Patrycja Piekut" w:date="2026-06-30T10:04:00Z"/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del w:id="58" w:author="Patrycja Piekut" w:date="2026-06-30T10:04:00Z">
            <w:r w:rsidDel="00B218F8">
              <w:fldChar w:fldCharType="begin"/>
            </w:r>
            <w:r w:rsidDel="00B218F8">
              <w:delInstrText>HYPERLINK \l "_Toc177472480"</w:delInstrText>
            </w:r>
            <w:r w:rsidDel="00B218F8">
              <w:fldChar w:fldCharType="separate"/>
            </w:r>
            <w:r w:rsidRPr="007209B3" w:rsidDel="00B218F8">
              <w:rPr>
                <w:rStyle w:val="Hipercze"/>
                <w:noProof/>
              </w:rPr>
              <w:delText>IX. Wytyczne przejściowe na 2023 rok</w:delText>
            </w:r>
            <w:r w:rsidDel="00B218F8">
              <w:rPr>
                <w:noProof/>
                <w:webHidden/>
              </w:rPr>
              <w:tab/>
            </w:r>
            <w:r w:rsidDel="00B218F8">
              <w:rPr>
                <w:noProof/>
                <w:webHidden/>
              </w:rPr>
              <w:fldChar w:fldCharType="begin"/>
            </w:r>
            <w:r w:rsidDel="00B218F8">
              <w:rPr>
                <w:noProof/>
                <w:webHidden/>
              </w:rPr>
              <w:delInstrText xml:space="preserve"> PAGEREF _Toc177472480 \h </w:delInstrText>
            </w:r>
            <w:r w:rsidDel="00B218F8">
              <w:rPr>
                <w:noProof/>
                <w:webHidden/>
              </w:rPr>
            </w:r>
            <w:r w:rsidDel="00B218F8">
              <w:rPr>
                <w:noProof/>
                <w:webHidden/>
              </w:rPr>
              <w:fldChar w:fldCharType="separate"/>
            </w:r>
          </w:del>
          <w:ins w:id="59" w:author="Domaracka Anna" w:date="2026-05-12T09:34:00Z">
            <w:del w:id="60" w:author="Patrycja Piekut" w:date="2026-06-30T10:04:00Z">
              <w:r w:rsidDel="00B218F8">
                <w:rPr>
                  <w:noProof/>
                  <w:webHidden/>
                </w:rPr>
                <w:delText>38</w:delText>
              </w:r>
            </w:del>
          </w:ins>
          <w:del w:id="61" w:author="Patrycja Piekut" w:date="2026-06-30T10:04:00Z">
            <w:r w:rsidDel="00B218F8">
              <w:rPr>
                <w:noProof/>
                <w:webHidden/>
              </w:rPr>
              <w:delText>34</w:delText>
            </w:r>
            <w:r w:rsidDel="00B218F8">
              <w:rPr>
                <w:noProof/>
                <w:webHidden/>
              </w:rPr>
              <w:fldChar w:fldCharType="end"/>
            </w:r>
            <w:r w:rsidDel="00B218F8">
              <w:fldChar w:fldCharType="end"/>
            </w:r>
          </w:del>
        </w:p>
        <w:p w14:paraId="1317301A" w14:textId="45AC6A50" w:rsidR="00894057" w:rsidDel="00B218F8" w:rsidRDefault="009478FD">
          <w:pPr>
            <w:pStyle w:val="Spistreci1"/>
            <w:rPr>
              <w:del w:id="62" w:author="Patrycja Piekut" w:date="2026-06-30T10:04:00Z"/>
              <w:rFonts w:asciiTheme="minorHAnsi" w:eastAsiaTheme="minorEastAsia" w:hAnsiTheme="minorHAnsi" w:cstheme="minorBidi"/>
              <w:noProof/>
              <w:sz w:val="22"/>
              <w:szCs w:val="22"/>
            </w:rPr>
          </w:pPr>
          <w:del w:id="63" w:author="Patrycja Piekut" w:date="2026-06-30T10:04:00Z">
            <w:r w:rsidDel="00B218F8">
              <w:fldChar w:fldCharType="begin"/>
            </w:r>
            <w:r w:rsidDel="00B218F8">
              <w:delInstrText>HYPERLINK \l "_Toc177472481"</w:delInstrText>
            </w:r>
            <w:r w:rsidDel="00B218F8">
              <w:fldChar w:fldCharType="separate"/>
            </w:r>
            <w:r w:rsidRPr="007209B3" w:rsidDel="00B218F8">
              <w:rPr>
                <w:rStyle w:val="Hipercze"/>
                <w:noProof/>
              </w:rPr>
              <w:delText>X. Wytyczne przejściowe na 2024 rok</w:delText>
            </w:r>
            <w:r w:rsidDel="00B218F8">
              <w:rPr>
                <w:noProof/>
                <w:webHidden/>
              </w:rPr>
              <w:tab/>
            </w:r>
            <w:r w:rsidDel="00B218F8">
              <w:rPr>
                <w:noProof/>
                <w:webHidden/>
              </w:rPr>
              <w:fldChar w:fldCharType="begin"/>
            </w:r>
            <w:r w:rsidDel="00B218F8">
              <w:rPr>
                <w:noProof/>
                <w:webHidden/>
              </w:rPr>
              <w:delInstrText xml:space="preserve"> PAGEREF _Toc177472481 \h </w:delInstrText>
            </w:r>
            <w:r w:rsidDel="00B218F8">
              <w:rPr>
                <w:noProof/>
                <w:webHidden/>
              </w:rPr>
            </w:r>
            <w:r w:rsidDel="00B218F8">
              <w:rPr>
                <w:noProof/>
                <w:webHidden/>
              </w:rPr>
              <w:fldChar w:fldCharType="separate"/>
            </w:r>
          </w:del>
          <w:ins w:id="64" w:author="Domaracka Anna" w:date="2026-05-12T09:34:00Z">
            <w:del w:id="65" w:author="Patrycja Piekut" w:date="2026-06-30T10:04:00Z">
              <w:r w:rsidDel="00B218F8">
                <w:rPr>
                  <w:noProof/>
                  <w:webHidden/>
                </w:rPr>
                <w:delText>39</w:delText>
              </w:r>
            </w:del>
          </w:ins>
          <w:del w:id="66" w:author="Patrycja Piekut" w:date="2026-06-30T10:04:00Z">
            <w:r w:rsidDel="00B218F8">
              <w:rPr>
                <w:noProof/>
                <w:webHidden/>
              </w:rPr>
              <w:delText>35</w:delText>
            </w:r>
            <w:r w:rsidDel="00B218F8">
              <w:rPr>
                <w:noProof/>
                <w:webHidden/>
              </w:rPr>
              <w:fldChar w:fldCharType="end"/>
            </w:r>
            <w:r w:rsidDel="00B218F8">
              <w:fldChar w:fldCharType="end"/>
            </w:r>
          </w:del>
        </w:p>
        <w:p w14:paraId="7B9D10B6" w14:textId="77777777" w:rsidR="00894057" w:rsidRPr="00F9006B" w:rsidRDefault="009478FD">
          <w:r w:rsidRPr="00F9006B">
            <w:rPr>
              <w:b/>
              <w:bCs/>
            </w:rPr>
            <w:fldChar w:fldCharType="end"/>
          </w:r>
        </w:p>
      </w:sdtContent>
    </w:sdt>
    <w:p w14:paraId="539709F5" w14:textId="77777777" w:rsidR="00894057" w:rsidRPr="00F9006B" w:rsidRDefault="009478FD" w:rsidP="009478FD">
      <w:pPr>
        <w:pStyle w:val="Nagwek1"/>
      </w:pPr>
      <w:r w:rsidRPr="00F9006B">
        <w:rPr>
          <w:rFonts w:cs="Arial"/>
        </w:rPr>
        <w:br w:type="page"/>
      </w:r>
      <w:bookmarkStart w:id="67" w:name="_Toc177472460"/>
      <w:bookmarkStart w:id="68" w:name="_Toc138757596"/>
      <w:bookmarkStart w:id="69" w:name="_Hlk123726621"/>
      <w:r w:rsidRPr="00F9006B">
        <w:lastRenderedPageBreak/>
        <w:t>I. Słownik pojęć</w:t>
      </w:r>
      <w:bookmarkEnd w:id="67"/>
      <w:bookmarkEnd w:id="68"/>
    </w:p>
    <w:p w14:paraId="6465CEF3" w14:textId="77777777" w:rsidR="00894057" w:rsidRPr="009F19E4" w:rsidRDefault="009478FD" w:rsidP="009478FD">
      <w:pPr>
        <w:rPr>
          <w:rFonts w:eastAsia="Arial Nova"/>
          <w:b/>
        </w:rPr>
      </w:pPr>
      <w:r w:rsidRPr="00F9006B">
        <w:rPr>
          <w:rFonts w:eastAsia="Arial Nova"/>
          <w:b/>
        </w:rPr>
        <w:t xml:space="preserve">aplikacja IRZplus </w:t>
      </w:r>
      <w:r w:rsidRPr="00F9006B">
        <w:rPr>
          <w:rFonts w:eastAsia="Arial Nova" w:cs="Arial"/>
        </w:rPr>
        <w:t xml:space="preserve">– aplikacja umożliwiająca posiadaczom zwierząt i podmiotom związanym z produkcją zwierzęcą składanie dokumentów związanych z identyfikacją </w:t>
      </w:r>
      <w:r w:rsidRPr="00ED4E6D">
        <w:rPr>
          <w:shd w:val="clear" w:color="auto" w:fill="FFFFFF"/>
        </w:rPr>
        <w:t>i rejestracją zwierząt w formie elektronicznej</w:t>
      </w:r>
    </w:p>
    <w:p w14:paraId="30C11D0A" w14:textId="77777777" w:rsidR="00894057" w:rsidRPr="00ED4E6D" w:rsidRDefault="009478FD" w:rsidP="009478FD">
      <w:pPr>
        <w:rPr>
          <w:shd w:val="clear" w:color="auto" w:fill="FFFFFF"/>
        </w:rPr>
      </w:pPr>
      <w:r w:rsidRPr="009F19E4">
        <w:rPr>
          <w:rFonts w:eastAsia="Arial Nova"/>
          <w:b/>
        </w:rPr>
        <w:t>Area Monitoring</w:t>
      </w:r>
      <w:r w:rsidRPr="00F9006B">
        <w:rPr>
          <w:rFonts w:eastAsia="Arial Nova"/>
          <w:b/>
        </w:rPr>
        <w:t xml:space="preserve"> </w:t>
      </w:r>
      <w:r w:rsidRPr="000A7433">
        <w:rPr>
          <w:rFonts w:eastAsia="Arial Nova"/>
          <w:b/>
        </w:rPr>
        <w:t>System</w:t>
      </w:r>
      <w:r w:rsidRPr="008628D8">
        <w:rPr>
          <w:rFonts w:eastAsia="Arial Nova"/>
          <w:b/>
        </w:rPr>
        <w:t xml:space="preserve"> (AMS)</w:t>
      </w:r>
      <w:r w:rsidRPr="00F9006B">
        <w:rPr>
          <w:rFonts w:eastAsia="Arial Nova"/>
        </w:rPr>
        <w:t xml:space="preserve"> </w:t>
      </w:r>
      <w:r w:rsidRPr="00F9006B">
        <w:rPr>
          <w:rFonts w:eastAsia="Arial Nova" w:cs="Arial"/>
        </w:rPr>
        <w:t>–</w:t>
      </w:r>
      <w:r w:rsidRPr="00F9006B">
        <w:rPr>
          <w:rFonts w:eastAsia="Arial Nova"/>
        </w:rPr>
        <w:t xml:space="preserve"> system monitorowania obszarów w rozumieniu art. </w:t>
      </w:r>
      <w:r w:rsidRPr="00ED4E6D">
        <w:rPr>
          <w:shd w:val="clear" w:color="auto" w:fill="FFFFFF"/>
        </w:rPr>
        <w:t>65 ust. 4 lit. b rozporządzenia 2021/2116</w:t>
      </w:r>
    </w:p>
    <w:p w14:paraId="7B83DD86" w14:textId="77777777" w:rsidR="00894057" w:rsidRPr="00ED4E6D" w:rsidRDefault="009478FD" w:rsidP="009478FD">
      <w:pPr>
        <w:rPr>
          <w:shd w:val="clear" w:color="auto" w:fill="FFFFFF"/>
        </w:rPr>
      </w:pPr>
      <w:r w:rsidRPr="009F19E4">
        <w:rPr>
          <w:rFonts w:eastAsia="Arial Nova" w:cs="Arial"/>
          <w:b/>
        </w:rPr>
        <w:t>beneficjent</w:t>
      </w:r>
      <w:r w:rsidRPr="00ED4E6D">
        <w:rPr>
          <w:shd w:val="clear" w:color="auto" w:fill="FFFFFF"/>
        </w:rPr>
        <w:t xml:space="preserve"> – podmiot, któremu przyznano pomoc</w:t>
      </w:r>
      <w:r>
        <w:rPr>
          <w:shd w:val="clear" w:color="auto" w:fill="FFFFFF"/>
        </w:rPr>
        <w:t xml:space="preserve"> lub pomoc techniczną</w:t>
      </w:r>
      <w:r w:rsidRPr="00ED4E6D">
        <w:rPr>
          <w:shd w:val="clear" w:color="auto" w:fill="FFFFFF"/>
        </w:rPr>
        <w:t xml:space="preserve"> </w:t>
      </w:r>
    </w:p>
    <w:p w14:paraId="0CD6562B" w14:textId="77777777" w:rsidR="00894057" w:rsidRPr="00F9006B" w:rsidRDefault="009478FD" w:rsidP="009478FD">
      <w:pPr>
        <w:rPr>
          <w:rFonts w:eastAsiaTheme="minorHAnsi" w:cs="Arial"/>
        </w:rPr>
      </w:pPr>
      <w:r w:rsidRPr="009F19E4">
        <w:rPr>
          <w:rFonts w:cs="Arial"/>
          <w:b/>
          <w:bCs/>
        </w:rPr>
        <w:t>działalność</w:t>
      </w:r>
      <w:r w:rsidRPr="00F9006B">
        <w:rPr>
          <w:rFonts w:cs="Arial"/>
          <w:b/>
          <w:bCs/>
        </w:rPr>
        <w:t xml:space="preserve"> rolnicza </w:t>
      </w:r>
      <w:r w:rsidRPr="00F9006B">
        <w:rPr>
          <w:rFonts w:cs="Arial"/>
        </w:rPr>
        <w:t>– działalność</w:t>
      </w:r>
      <w:r>
        <w:rPr>
          <w:rFonts w:cs="Arial"/>
        </w:rPr>
        <w:t>, o której mowa</w:t>
      </w:r>
      <w:r w:rsidRPr="00F9006B">
        <w:rPr>
          <w:rFonts w:cs="Arial"/>
        </w:rPr>
        <w:t xml:space="preserve"> w art. 21 ust.1 ustawy PS WPR</w:t>
      </w:r>
    </w:p>
    <w:p w14:paraId="15B46619" w14:textId="77777777" w:rsidR="00894057" w:rsidRPr="00ED4E6D" w:rsidRDefault="009478FD" w:rsidP="009478FD">
      <w:pPr>
        <w:rPr>
          <w:rFonts w:cs="Arial"/>
          <w:b/>
          <w:bCs/>
        </w:rPr>
      </w:pPr>
      <w:r w:rsidRPr="00F9006B">
        <w:rPr>
          <w:rFonts w:eastAsia="Arial Nova"/>
          <w:b/>
        </w:rPr>
        <w:t>działka referencyjna</w:t>
      </w:r>
      <w:r w:rsidRPr="00F9006B">
        <w:rPr>
          <w:rFonts w:eastAsia="Arial Nova"/>
        </w:rPr>
        <w:t xml:space="preserve"> </w:t>
      </w:r>
      <w:r w:rsidRPr="00F9006B">
        <w:rPr>
          <w:rFonts w:eastAsia="Arial Nova" w:cs="Arial"/>
        </w:rPr>
        <w:t>–</w:t>
      </w:r>
      <w:r w:rsidRPr="00F9006B">
        <w:rPr>
          <w:rFonts w:eastAsia="Arial Nova"/>
        </w:rPr>
        <w:t xml:space="preserve"> działka referencyjna w rozumieniu art. 2 ust</w:t>
      </w:r>
      <w:r w:rsidRPr="005858F1">
        <w:rPr>
          <w:rFonts w:eastAsia="Arial Nova"/>
        </w:rPr>
        <w:t xml:space="preserve">. 2 rozporządzenia </w:t>
      </w:r>
      <w:r w:rsidRPr="009F19E4">
        <w:rPr>
          <w:rFonts w:eastAsia="Arial Nova"/>
        </w:rPr>
        <w:t>2022/1172</w:t>
      </w:r>
    </w:p>
    <w:p w14:paraId="44BD8295" w14:textId="77777777" w:rsidR="00894057" w:rsidRPr="009F19E4" w:rsidRDefault="009478FD" w:rsidP="009478FD">
      <w:pPr>
        <w:rPr>
          <w:b/>
        </w:rPr>
      </w:pPr>
      <w:r w:rsidRPr="00ED4E6D">
        <w:rPr>
          <w:rFonts w:cs="Arial"/>
          <w:b/>
          <w:bCs/>
        </w:rPr>
        <w:t>jednostka</w:t>
      </w:r>
      <w:r w:rsidRPr="00F9006B">
        <w:rPr>
          <w:rFonts w:eastAsia="Arial Nova" w:cs="Arial"/>
          <w:b/>
        </w:rPr>
        <w:t xml:space="preserve"> gruntu nierolniczego</w:t>
      </w:r>
      <w:r w:rsidRPr="00F9006B">
        <w:rPr>
          <w:rFonts w:eastAsia="Arial Nova" w:cs="Arial"/>
        </w:rPr>
        <w:t xml:space="preserve"> – jednostka gruntu nierolniczego w rozumieniu </w:t>
      </w:r>
      <w:r>
        <w:rPr>
          <w:rFonts w:eastAsia="Arial Nova" w:cs="Arial"/>
        </w:rPr>
        <w:br/>
      </w:r>
      <w:r w:rsidRPr="00F9006B">
        <w:rPr>
          <w:rFonts w:eastAsia="Arial Nova" w:cs="Arial"/>
        </w:rPr>
        <w:t xml:space="preserve">art. </w:t>
      </w:r>
      <w:r w:rsidRPr="009F19E4">
        <w:rPr>
          <w:rFonts w:eastAsia="Arial Nova"/>
        </w:rPr>
        <w:t>2 pkt 12 ustawy PS WPR</w:t>
      </w:r>
    </w:p>
    <w:p w14:paraId="35475C21" w14:textId="77777777" w:rsidR="00894057" w:rsidRPr="00ED4E6D" w:rsidRDefault="009478FD" w:rsidP="009478FD">
      <w:pPr>
        <w:rPr>
          <w:rFonts w:eastAsia="Arial Nova"/>
        </w:rPr>
      </w:pPr>
      <w:r w:rsidRPr="009F19E4">
        <w:rPr>
          <w:b/>
        </w:rPr>
        <w:t>kontrola</w:t>
      </w:r>
      <w:r w:rsidRPr="00F9006B">
        <w:rPr>
          <w:b/>
        </w:rPr>
        <w:t xml:space="preserve"> administracyjna</w:t>
      </w:r>
      <w:r w:rsidRPr="00F9006B">
        <w:t xml:space="preserve"> – kontrola, o której mowa w pkt 1.A ppkt (i) załącznika I </w:t>
      </w:r>
      <w:r>
        <w:br/>
      </w:r>
      <w:r w:rsidRPr="00F9006B">
        <w:t xml:space="preserve">do rozporządzenia 2022/127, której zakres został określony w art. 100 ust.1-3 ustawy PS </w:t>
      </w:r>
      <w:r w:rsidRPr="00ED4E6D">
        <w:rPr>
          <w:rFonts w:eastAsia="Arial Nova"/>
        </w:rPr>
        <w:t>WPR</w:t>
      </w:r>
    </w:p>
    <w:p w14:paraId="0DA63B34" w14:textId="77777777" w:rsidR="00894057" w:rsidRDefault="009478FD" w:rsidP="009478FD">
      <w:pPr>
        <w:rPr>
          <w:rFonts w:eastAsia="Arial Nova"/>
        </w:rPr>
      </w:pPr>
      <w:r w:rsidRPr="009F19E4">
        <w:rPr>
          <w:rFonts w:eastAsia="Arial Nova"/>
          <w:b/>
        </w:rPr>
        <w:t>kontrola</w:t>
      </w:r>
      <w:r w:rsidRPr="00F9006B">
        <w:rPr>
          <w:rFonts w:eastAsia="Arial Nova"/>
          <w:b/>
        </w:rPr>
        <w:t xml:space="preserve"> na miejscu</w:t>
      </w:r>
      <w:r w:rsidRPr="00F9006B">
        <w:rPr>
          <w:rFonts w:eastAsia="Arial Nova"/>
        </w:rPr>
        <w:t xml:space="preserve"> – </w:t>
      </w:r>
      <w:r w:rsidRPr="00F9006B">
        <w:t xml:space="preserve">kontrola, o której mowa w pkt 1.A ppkt (i) załącznika I </w:t>
      </w:r>
      <w:r>
        <w:br/>
      </w:r>
      <w:r w:rsidRPr="00F9006B">
        <w:t xml:space="preserve">do </w:t>
      </w:r>
      <w:r w:rsidRPr="00ED4E6D">
        <w:rPr>
          <w:rFonts w:eastAsia="Arial Nova"/>
        </w:rPr>
        <w:t xml:space="preserve">rozporządzenia 2022/127, której cel został określony w art. 100 ust. 4 ustawy PS WPR </w:t>
      </w:r>
    </w:p>
    <w:p w14:paraId="3D39EBDE" w14:textId="77777777" w:rsidR="00894057" w:rsidRPr="009F19E4" w:rsidRDefault="009478FD" w:rsidP="009478FD">
      <w:pPr>
        <w:rPr>
          <w:rFonts w:cs="Arial"/>
          <w:b/>
          <w:bCs/>
        </w:rPr>
      </w:pPr>
      <w:r w:rsidRPr="00852CFC">
        <w:rPr>
          <w:rFonts w:eastAsia="Arial Nova"/>
          <w:b/>
        </w:rPr>
        <w:t>kontrola ex post</w:t>
      </w:r>
      <w:r>
        <w:rPr>
          <w:rFonts w:eastAsia="Arial Nova"/>
        </w:rPr>
        <w:t xml:space="preserve"> – kontrola na miejscu </w:t>
      </w:r>
      <w:r w:rsidRPr="00F9006B">
        <w:t>przeprowadzana w okresie związania celem</w:t>
      </w:r>
    </w:p>
    <w:p w14:paraId="721A8367" w14:textId="77777777" w:rsidR="00894057" w:rsidRDefault="009478FD" w:rsidP="009478FD">
      <w:pPr>
        <w:rPr>
          <w:rFonts w:cs="Arial"/>
        </w:rPr>
      </w:pPr>
      <w:r w:rsidRPr="009F19E4">
        <w:rPr>
          <w:rFonts w:cs="Arial"/>
          <w:b/>
          <w:bCs/>
        </w:rPr>
        <w:t>maksymalny</w:t>
      </w:r>
      <w:r w:rsidRPr="00F9006B">
        <w:rPr>
          <w:rFonts w:cs="Arial"/>
          <w:b/>
          <w:bCs/>
        </w:rPr>
        <w:t xml:space="preserve"> kwalifik</w:t>
      </w:r>
      <w:r>
        <w:rPr>
          <w:rFonts w:cs="Arial"/>
          <w:b/>
          <w:bCs/>
        </w:rPr>
        <w:t>ujący się</w:t>
      </w:r>
      <w:r w:rsidRPr="00F9006B">
        <w:rPr>
          <w:rFonts w:cs="Arial"/>
          <w:b/>
          <w:bCs/>
        </w:rPr>
        <w:t xml:space="preserve"> obszar (MKO) </w:t>
      </w:r>
      <w:r w:rsidRPr="00F9006B">
        <w:rPr>
          <w:rFonts w:eastAsia="Arial Nova" w:cs="Arial"/>
        </w:rPr>
        <w:t>–</w:t>
      </w:r>
      <w:r w:rsidRPr="00F9006B">
        <w:rPr>
          <w:rFonts w:cs="Arial"/>
          <w:b/>
          <w:bCs/>
        </w:rPr>
        <w:t xml:space="preserve"> </w:t>
      </w:r>
      <w:r w:rsidRPr="00F9006B">
        <w:rPr>
          <w:rFonts w:cs="Arial"/>
        </w:rPr>
        <w:t>maksymalny kwalifik</w:t>
      </w:r>
      <w:r>
        <w:rPr>
          <w:rFonts w:cs="Arial"/>
        </w:rPr>
        <w:t>ujący się</w:t>
      </w:r>
      <w:r w:rsidRPr="00F9006B">
        <w:rPr>
          <w:rFonts w:cs="Arial"/>
        </w:rPr>
        <w:t xml:space="preserve"> obszar</w:t>
      </w:r>
      <w:r>
        <w:rPr>
          <w:rFonts w:cs="Arial"/>
        </w:rPr>
        <w:t>,</w:t>
      </w:r>
      <w:r w:rsidRPr="00F9006B">
        <w:rPr>
          <w:rFonts w:cs="Arial"/>
        </w:rPr>
        <w:t xml:space="preserve"> wyznaczony dla danej działki referencyjnej</w:t>
      </w:r>
      <w:r>
        <w:rPr>
          <w:rFonts w:cs="Arial"/>
        </w:rPr>
        <w:t>,</w:t>
      </w:r>
      <w:r w:rsidRPr="00F9006B">
        <w:rPr>
          <w:rFonts w:cs="Arial"/>
        </w:rPr>
        <w:t xml:space="preserve"> </w:t>
      </w:r>
      <w:r>
        <w:rPr>
          <w:rFonts w:cs="Arial"/>
        </w:rPr>
        <w:t xml:space="preserve">o którym mowa </w:t>
      </w:r>
      <w:r w:rsidRPr="00F9006B">
        <w:rPr>
          <w:rFonts w:cs="Arial"/>
        </w:rPr>
        <w:t xml:space="preserve">w art. 2 ust. 7 </w:t>
      </w:r>
      <w:r>
        <w:rPr>
          <w:rFonts w:cs="Arial"/>
        </w:rPr>
        <w:br/>
      </w:r>
      <w:r w:rsidRPr="00F9006B">
        <w:rPr>
          <w:rFonts w:cs="Arial"/>
        </w:rPr>
        <w:t xml:space="preserve">lit. a </w:t>
      </w:r>
      <w:r w:rsidRPr="00715DB5">
        <w:rPr>
          <w:rFonts w:cs="Arial"/>
        </w:rPr>
        <w:t>rozporządzenia 2022</w:t>
      </w:r>
      <w:r w:rsidRPr="00753750">
        <w:rPr>
          <w:rFonts w:cs="Arial"/>
        </w:rPr>
        <w:t>/</w:t>
      </w:r>
      <w:r w:rsidRPr="00D27746">
        <w:rPr>
          <w:rFonts w:cs="Arial"/>
        </w:rPr>
        <w:t>1172</w:t>
      </w:r>
      <w:r w:rsidRPr="00F9006B">
        <w:rPr>
          <w:rFonts w:cs="Arial"/>
        </w:rPr>
        <w:t xml:space="preserve"> </w:t>
      </w:r>
    </w:p>
    <w:p w14:paraId="7E300BDD" w14:textId="77777777" w:rsidR="00894057" w:rsidRPr="00F9006B" w:rsidRDefault="009478FD" w:rsidP="009478FD">
      <w:pPr>
        <w:rPr>
          <w:rFonts w:cs="Arial"/>
        </w:rPr>
      </w:pPr>
      <w:r w:rsidRPr="00753750">
        <w:rPr>
          <w:rFonts w:cs="Arial"/>
          <w:b/>
        </w:rPr>
        <w:t>metoda FOTO</w:t>
      </w:r>
      <w:r>
        <w:rPr>
          <w:rFonts w:cs="Arial"/>
        </w:rPr>
        <w:t xml:space="preserve"> – odmiana teledetekcyjnej metody kontroli, polegająca </w:t>
      </w:r>
      <w:r>
        <w:rPr>
          <w:rFonts w:cs="Arial"/>
        </w:rPr>
        <w:br/>
        <w:t>na wykorzystaniu ortofotomap w procesie kontroli</w:t>
      </w:r>
    </w:p>
    <w:p w14:paraId="14440A75" w14:textId="77777777" w:rsidR="00894057" w:rsidRPr="009F19E4" w:rsidRDefault="009478FD" w:rsidP="009478FD">
      <w:pPr>
        <w:rPr>
          <w:rFonts w:cs="Arial"/>
        </w:rPr>
      </w:pPr>
      <w:r w:rsidRPr="00F9006B">
        <w:rPr>
          <w:rFonts w:cs="Arial"/>
          <w:b/>
          <w:bCs/>
        </w:rPr>
        <w:t>normy GAEC</w:t>
      </w:r>
      <w:r w:rsidRPr="00F9006B">
        <w:rPr>
          <w:rFonts w:cs="Arial"/>
        </w:rPr>
        <w:t xml:space="preserve"> </w:t>
      </w:r>
      <w:r w:rsidRPr="00F9006B">
        <w:rPr>
          <w:rFonts w:cs="Arial"/>
          <w:bCs/>
        </w:rPr>
        <w:t xml:space="preserve">– normy dobrej kultury rolnej zgodnej z ochroną środowiska określone </w:t>
      </w:r>
      <w:r w:rsidRPr="009F19E4">
        <w:rPr>
          <w:rFonts w:cs="Arial"/>
        </w:rPr>
        <w:t>w PS WPR i wymienione w załączniku III do rozporządzenia 2021/2115</w:t>
      </w:r>
      <w:bookmarkStart w:id="70" w:name="mip61366580"/>
      <w:bookmarkStart w:id="71" w:name="mip61366581"/>
      <w:bookmarkStart w:id="72" w:name="mip61366582"/>
      <w:bookmarkEnd w:id="70"/>
      <w:bookmarkEnd w:id="71"/>
      <w:bookmarkEnd w:id="72"/>
      <w:r>
        <w:rPr>
          <w:rFonts w:cs="Arial"/>
        </w:rPr>
        <w:t xml:space="preserve"> </w:t>
      </w:r>
    </w:p>
    <w:p w14:paraId="1151F702" w14:textId="77777777" w:rsidR="00894057" w:rsidRPr="00F9006B" w:rsidRDefault="009478FD" w:rsidP="009478FD">
      <w:pPr>
        <w:rPr>
          <w:rFonts w:cs="Arial"/>
          <w:bCs/>
        </w:rPr>
      </w:pPr>
      <w:r w:rsidRPr="009F19E4">
        <w:rPr>
          <w:rFonts w:cs="Arial"/>
          <w:b/>
          <w:bCs/>
        </w:rPr>
        <w:t xml:space="preserve">obwód zewnętrzny </w:t>
      </w:r>
      <w:r w:rsidRPr="009F19E4">
        <w:rPr>
          <w:rFonts w:cs="Arial"/>
          <w:bCs/>
        </w:rPr>
        <w:t>–</w:t>
      </w:r>
      <w:r w:rsidRPr="00F9006B">
        <w:rPr>
          <w:rFonts w:cs="Arial"/>
          <w:bCs/>
        </w:rPr>
        <w:t xml:space="preserve"> obwód stosowany do obliczenia tolerancji pomiaru w przypadku wystąpienia obiektu wcinającego się w działkę rolną</w:t>
      </w:r>
    </w:p>
    <w:p w14:paraId="107DCCAA" w14:textId="77777777" w:rsidR="00894057" w:rsidRPr="00F9006B" w:rsidRDefault="009478FD" w:rsidP="009478FD">
      <w:r w:rsidRPr="00F9006B">
        <w:rPr>
          <w:b/>
        </w:rPr>
        <w:lastRenderedPageBreak/>
        <w:t>okres związania celem</w:t>
      </w:r>
      <w:r w:rsidRPr="00F9006B">
        <w:t xml:space="preserve"> – okres po wypłacie pomocy</w:t>
      </w:r>
      <w:r>
        <w:t xml:space="preserve"> lub pomocy technicznej</w:t>
      </w:r>
      <w:r w:rsidRPr="00F9006B">
        <w:t xml:space="preserve">, </w:t>
      </w:r>
      <w:r>
        <w:br/>
      </w:r>
      <w:r w:rsidRPr="00F9006B">
        <w:t xml:space="preserve">w trakcie którego beneficjent powinien utrzymać spełnianie warunków przyznania </w:t>
      </w:r>
      <w:r>
        <w:br/>
      </w:r>
      <w:r w:rsidRPr="00F9006B">
        <w:t xml:space="preserve">i wypłaty pomocy </w:t>
      </w:r>
      <w:r>
        <w:t xml:space="preserve">lub pomocy technicznej </w:t>
      </w:r>
      <w:r w:rsidRPr="00F9006B">
        <w:t>oraz realizować lub zrealizować określone zobowiązania w ramach danej interwencji PS WPR</w:t>
      </w:r>
    </w:p>
    <w:p w14:paraId="45214D6E" w14:textId="77777777" w:rsidR="00894057" w:rsidRPr="00F9006B" w:rsidRDefault="009478FD" w:rsidP="009478FD">
      <w:pPr>
        <w:rPr>
          <w:rFonts w:cs="Arial"/>
        </w:rPr>
      </w:pPr>
      <w:r w:rsidRPr="00F9006B">
        <w:rPr>
          <w:rFonts w:cs="Arial"/>
          <w:b/>
          <w:bCs/>
        </w:rPr>
        <w:t>ortofotomapa</w:t>
      </w:r>
      <w:r w:rsidRPr="00F9006B">
        <w:rPr>
          <w:rFonts w:cs="Arial"/>
        </w:rPr>
        <w:t xml:space="preserve"> </w:t>
      </w:r>
      <w:r w:rsidRPr="00F9006B">
        <w:rPr>
          <w:rFonts w:eastAsia="Arial Nova" w:cs="Arial"/>
        </w:rPr>
        <w:t>–</w:t>
      </w:r>
      <w:r w:rsidRPr="00F9006B">
        <w:rPr>
          <w:rFonts w:cs="Arial"/>
        </w:rPr>
        <w:t xml:space="preserve"> obraz powierzchni ziemi uzyskany ze zdjęć satelitarnych, lotniczych lub zdjęć pozyskanych za pomocą bezzałogowych statków powietrznych, przetworzonych do postaci metrycznej</w:t>
      </w:r>
      <w:ins w:id="73" w:author="Borkowski Józef" w:date="2026-03-13T11:10:00Z">
        <w:r>
          <w:rPr>
            <w:rFonts w:cs="Arial"/>
          </w:rPr>
          <w:t xml:space="preserve">, pozwalającej na wykonywanie pomiarów </w:t>
        </w:r>
      </w:ins>
      <w:ins w:id="74" w:author="Borkowski Józef" w:date="2026-03-13T11:11:00Z">
        <w:r>
          <w:rPr>
            <w:rFonts w:cs="Arial"/>
          </w:rPr>
          <w:t>liniowych, powierzchniowych</w:t>
        </w:r>
      </w:ins>
      <w:ins w:id="75" w:author="Borkowski Józef" w:date="2026-03-13T11:12:00Z">
        <w:r>
          <w:rPr>
            <w:rFonts w:cs="Arial"/>
          </w:rPr>
          <w:t xml:space="preserve"> obiektów tere</w:t>
        </w:r>
      </w:ins>
      <w:ins w:id="76" w:author="Borkowski Józef" w:date="2026-03-13T11:13:00Z">
        <w:r>
          <w:rPr>
            <w:rFonts w:cs="Arial"/>
          </w:rPr>
          <w:t>nowych.</w:t>
        </w:r>
      </w:ins>
    </w:p>
    <w:p w14:paraId="29A44D3A" w14:textId="77777777" w:rsidR="00894057" w:rsidRDefault="009478FD" w:rsidP="009478FD">
      <w:pPr>
        <w:rPr>
          <w:ins w:id="77" w:author="Utnik Kamila" w:date="2026-05-07T12:14:00Z"/>
          <w:rFonts w:cs="Arial"/>
        </w:rPr>
      </w:pPr>
      <w:r w:rsidRPr="008628D8">
        <w:rPr>
          <w:rFonts w:cs="Arial"/>
          <w:b/>
        </w:rPr>
        <w:t>podmiot kontrolowany</w:t>
      </w:r>
      <w:r w:rsidRPr="00F9006B">
        <w:rPr>
          <w:rFonts w:cs="Arial"/>
        </w:rPr>
        <w:t xml:space="preserve"> – wnioskodawca, beneficjent albo podmiot trzeci, wobec którego przeprowadzane są czynności kontrolne w ramach kontroli na miejscu</w:t>
      </w:r>
    </w:p>
    <w:p w14:paraId="1F3382DD" w14:textId="77777777" w:rsidR="00894057" w:rsidRPr="00F9006B" w:rsidRDefault="009478FD" w:rsidP="009478FD">
      <w:pPr>
        <w:rPr>
          <w:rFonts w:cs="Arial"/>
        </w:rPr>
      </w:pPr>
      <w:ins w:id="78" w:author="Utnik Kamila" w:date="2026-05-07T12:15:00Z">
        <w:r>
          <w:rPr>
            <w:rFonts w:cs="Arial"/>
            <w:b/>
          </w:rPr>
          <w:t>p</w:t>
        </w:r>
      </w:ins>
      <w:ins w:id="79" w:author="Utnik Kamila" w:date="2026-05-07T12:14:00Z">
        <w:r w:rsidRPr="00BD7E43">
          <w:rPr>
            <w:rFonts w:cs="Arial"/>
            <w:b/>
          </w:rPr>
          <w:t>omiary liniowe</w:t>
        </w:r>
        <w:r w:rsidRPr="00C811A9">
          <w:rPr>
            <w:rFonts w:cs="Arial"/>
          </w:rPr>
          <w:t xml:space="preserve"> </w:t>
        </w:r>
        <w:del w:id="80" w:author="Mrozińska Anna" w:date="2026-06-10T13:18:00Z">
          <w:r>
            <w:rPr>
              <w:rFonts w:cs="Arial"/>
            </w:rPr>
            <w:delText xml:space="preserve"> </w:delText>
          </w:r>
        </w:del>
        <w:r>
          <w:rPr>
            <w:rFonts w:cs="Arial"/>
          </w:rPr>
          <w:t xml:space="preserve">- </w:t>
        </w:r>
        <w:r w:rsidRPr="00C811A9">
          <w:rPr>
            <w:rFonts w:cs="Arial"/>
          </w:rPr>
          <w:t>to technika określania odległości, długości, szerokości lub wysokości między dwoma punktami lub wzdłuż linii prostej.</w:t>
        </w:r>
      </w:ins>
    </w:p>
    <w:p w14:paraId="16301521" w14:textId="1A5FCC04" w:rsidR="00894057" w:rsidRPr="00F9006B" w:rsidRDefault="009478FD" w:rsidP="009478FD">
      <w:pPr>
        <w:rPr>
          <w:rFonts w:cs="Arial"/>
        </w:rPr>
      </w:pPr>
      <w:bookmarkStart w:id="81" w:name="_Hlk127863847"/>
      <w:del w:id="82" w:author="Patrycja Piekut" w:date="2026-07-01T13:54:00Z" w16du:dateUtc="2026-07-01T11:54:00Z">
        <w:r w:rsidRPr="009F19E4" w:rsidDel="004225BE">
          <w:rPr>
            <w:rFonts w:cs="Arial"/>
            <w:b/>
            <w:bCs/>
          </w:rPr>
          <w:delText xml:space="preserve">sprzęt </w:delText>
        </w:r>
      </w:del>
      <w:commentRangeStart w:id="83"/>
      <w:ins w:id="84" w:author="Patrycja Piekut" w:date="2026-07-01T13:54:00Z" w16du:dateUtc="2026-07-01T11:54:00Z">
        <w:r w:rsidR="004225BE">
          <w:rPr>
            <w:rFonts w:cs="Arial"/>
            <w:b/>
            <w:bCs/>
          </w:rPr>
          <w:t>narzędzia</w:t>
        </w:r>
        <w:r w:rsidR="004225BE" w:rsidRPr="009F19E4">
          <w:rPr>
            <w:rFonts w:cs="Arial"/>
            <w:b/>
            <w:bCs/>
          </w:rPr>
          <w:t xml:space="preserve"> </w:t>
        </w:r>
      </w:ins>
      <w:r w:rsidRPr="009F19E4">
        <w:rPr>
          <w:rFonts w:cs="Arial"/>
          <w:b/>
          <w:bCs/>
        </w:rPr>
        <w:t>pomiarow</w:t>
      </w:r>
      <w:ins w:id="85" w:author="Patrycja Piekut" w:date="2026-07-01T13:54:00Z" w16du:dateUtc="2026-07-01T11:54:00Z">
        <w:r w:rsidR="004225BE">
          <w:rPr>
            <w:rFonts w:cs="Arial"/>
            <w:b/>
            <w:bCs/>
          </w:rPr>
          <w:t>e</w:t>
        </w:r>
      </w:ins>
      <w:commentRangeEnd w:id="83"/>
      <w:r w:rsidR="003B7CC7" w:rsidRPr="009F19E4">
        <w:rPr>
          <w:rStyle w:val="Odwoaniedokomentarza"/>
          <w:rFonts w:cs="Arial"/>
          <w:b/>
          <w:bCs/>
          <w:sz w:val="24"/>
          <w:szCs w:val="24"/>
        </w:rPr>
        <w:commentReference w:id="83"/>
      </w:r>
      <w:del w:id="86" w:author="Patrycja Piekut" w:date="2026-07-01T13:54:00Z" w16du:dateUtc="2026-07-01T11:54:00Z">
        <w:r w:rsidRPr="009F19E4" w:rsidDel="004225BE">
          <w:rPr>
            <w:rFonts w:cs="Arial"/>
            <w:b/>
            <w:bCs/>
          </w:rPr>
          <w:delText>y</w:delText>
        </w:r>
      </w:del>
      <w:r w:rsidRPr="009F19E4">
        <w:rPr>
          <w:rFonts w:cs="Arial"/>
          <w:b/>
          <w:bCs/>
        </w:rPr>
        <w:t xml:space="preserve"> </w:t>
      </w:r>
      <w:r w:rsidRPr="00304ADF">
        <w:rPr>
          <w:rFonts w:cs="Arial"/>
        </w:rPr>
        <w:t>–</w:t>
      </w:r>
      <w:r w:rsidRPr="00F9006B">
        <w:rPr>
          <w:rFonts w:cs="Arial"/>
        </w:rPr>
        <w:t xml:space="preserve"> urządzenie, układ pomiarowy lub jego elementy, przeznaczone do wykonania pomiarów samodzielnie lub w połączeniu z jednym lub wieloma urządzeniami dodatkowymi;</w:t>
      </w:r>
      <w:r w:rsidRPr="00F9006B">
        <w:rPr>
          <w:rFonts w:cs="Arial"/>
          <w:bCs/>
        </w:rPr>
        <w:t xml:space="preserve"> odbiornik GNSS</w:t>
      </w:r>
      <w:ins w:id="87" w:author="Murawa Maciej" w:date="2026-03-11T11:20:00Z">
        <w:r>
          <w:rPr>
            <w:rFonts w:cs="Arial"/>
            <w:bCs/>
          </w:rPr>
          <w:t xml:space="preserve"> </w:t>
        </w:r>
      </w:ins>
      <w:ins w:id="88" w:author="Murawa Maciej" w:date="2026-03-11T11:21:00Z">
        <w:r w:rsidRPr="00F16728">
          <w:rPr>
            <w:rFonts w:cs="Arial"/>
            <w:bCs/>
          </w:rPr>
          <w:t>(wyprodukowany nie wcześniej niż w roku 2017</w:t>
        </w:r>
      </w:ins>
      <w:ins w:id="89" w:author="Murawa Maciej" w:date="2026-03-11T11:23:00Z">
        <w:r>
          <w:rPr>
            <w:rFonts w:cs="Arial"/>
            <w:bCs/>
          </w:rPr>
          <w:t xml:space="preserve"> z wyjątkiem odbi</w:t>
        </w:r>
      </w:ins>
      <w:ins w:id="90" w:author="Murawa Maciej" w:date="2026-03-11T11:24:00Z">
        <w:r>
          <w:rPr>
            <w:rFonts w:cs="Arial"/>
            <w:bCs/>
          </w:rPr>
          <w:t xml:space="preserve">orników </w:t>
        </w:r>
      </w:ins>
      <w:ins w:id="91" w:author="Murawa Maciej" w:date="2026-03-11T11:25:00Z">
        <w:r>
          <w:rPr>
            <w:rFonts w:cs="Arial"/>
            <w:bCs/>
          </w:rPr>
          <w:t>p</w:t>
        </w:r>
      </w:ins>
      <w:ins w:id="92" w:author="Murawa Maciej" w:date="2026-03-11T11:28:00Z">
        <w:r>
          <w:rPr>
            <w:rFonts w:cs="Arial"/>
            <w:bCs/>
          </w:rPr>
          <w:t xml:space="preserve">rzetwarzających dane korekcyjne </w:t>
        </w:r>
      </w:ins>
      <w:ins w:id="93" w:author="Murawa Maciej" w:date="2026-03-11T11:29:00Z">
        <w:r>
          <w:rPr>
            <w:rFonts w:cs="Arial"/>
            <w:bCs/>
          </w:rPr>
          <w:t>serwisów czasu rzeczywistego centymetrowej dokładności</w:t>
        </w:r>
      </w:ins>
      <w:ins w:id="94" w:author="Murawa Maciej" w:date="2026-03-11T11:21:00Z">
        <w:r w:rsidRPr="00F16728">
          <w:rPr>
            <w:rFonts w:cs="Arial"/>
            <w:bCs/>
          </w:rPr>
          <w:t>)</w:t>
        </w:r>
        <w:del w:id="95" w:author="Borkowski Józef" w:date="2026-03-13T11:08:00Z">
          <w:r w:rsidRPr="00F16728">
            <w:rPr>
              <w:rFonts w:cs="Arial"/>
              <w:bCs/>
            </w:rPr>
            <w:delText>,</w:delText>
          </w:r>
        </w:del>
      </w:ins>
      <w:r w:rsidRPr="00F9006B">
        <w:rPr>
          <w:rFonts w:cs="Arial"/>
          <w:bCs/>
        </w:rPr>
        <w:t>,</w:t>
      </w:r>
      <w:r w:rsidRPr="00F9006B">
        <w:t xml:space="preserve"> </w:t>
      </w:r>
      <w:r w:rsidRPr="00F9006B">
        <w:rPr>
          <w:rFonts w:cs="Arial"/>
          <w:bCs/>
        </w:rPr>
        <w:t xml:space="preserve">który w procesie walidacji </w:t>
      </w:r>
      <w:r>
        <w:rPr>
          <w:rFonts w:cs="Arial"/>
          <w:bCs/>
        </w:rPr>
        <w:t xml:space="preserve">wskazanej przez ARiMR, </w:t>
      </w:r>
      <w:del w:id="96" w:author="Mrozińska Anna" w:date="2026-06-10T13:18:00Z">
        <w:r w:rsidRPr="00F9006B">
          <w:rPr>
            <w:rFonts w:cs="Arial"/>
            <w:bCs/>
          </w:rPr>
          <w:delText xml:space="preserve"> </w:delText>
        </w:r>
      </w:del>
      <w:r w:rsidRPr="00F9006B">
        <w:rPr>
          <w:rFonts w:cs="Arial"/>
          <w:bCs/>
        </w:rPr>
        <w:t xml:space="preserve">uzyskał wynik </w:t>
      </w:r>
      <w:r>
        <w:rPr>
          <w:rFonts w:cs="Arial"/>
          <w:bCs/>
        </w:rPr>
        <w:t xml:space="preserve">spełniający warunek opisany w sekcji </w:t>
      </w:r>
      <w:r w:rsidRPr="00F9006B">
        <w:t>IV.</w:t>
      </w:r>
      <w:r>
        <w:t>1</w:t>
      </w:r>
      <w:r w:rsidRPr="00F9006B">
        <w:t>.1</w:t>
      </w:r>
      <w:r>
        <w:t xml:space="preserve"> ust. 3, pozwalający na stosowanie </w:t>
      </w:r>
      <w:del w:id="97" w:author="Patrycja Piekut" w:date="2026-07-01T14:04:00Z" w16du:dateUtc="2026-07-01T12:04:00Z">
        <w:r w:rsidDel="00175654">
          <w:delText>tego sprzętu</w:delText>
        </w:r>
      </w:del>
      <w:ins w:id="98" w:author="Patrycja Piekut" w:date="2026-07-01T14:04:00Z" w16du:dateUtc="2026-07-01T12:04:00Z">
        <w:r w:rsidR="00175654">
          <w:t>tych narzędzi</w:t>
        </w:r>
      </w:ins>
      <w:r>
        <w:t xml:space="preserve"> w procesie kontroli.</w:t>
      </w:r>
      <w:bookmarkEnd w:id="81"/>
    </w:p>
    <w:p w14:paraId="4DA75958" w14:textId="77777777" w:rsidR="00894057" w:rsidRPr="009F19E4" w:rsidRDefault="009478FD" w:rsidP="009478FD">
      <w:pPr>
        <w:rPr>
          <w:rFonts w:cs="Arial"/>
          <w:bCs/>
        </w:rPr>
      </w:pPr>
      <w:r w:rsidRPr="00F9006B">
        <w:rPr>
          <w:rFonts w:cs="Arial"/>
          <w:b/>
          <w:bCs/>
        </w:rPr>
        <w:t xml:space="preserve">System Identyfikacji Działek Rolnych </w:t>
      </w:r>
      <w:r w:rsidRPr="0007060F">
        <w:rPr>
          <w:rFonts w:cs="Arial"/>
          <w:bCs/>
        </w:rPr>
        <w:t xml:space="preserve">(ang. LPIS </w:t>
      </w:r>
      <w:r w:rsidRPr="0007060F">
        <w:rPr>
          <w:rFonts w:eastAsia="Arial Nova" w:cs="Arial"/>
        </w:rPr>
        <w:t>–</w:t>
      </w:r>
      <w:r w:rsidRPr="0007060F">
        <w:rPr>
          <w:rFonts w:cs="Arial"/>
          <w:bCs/>
        </w:rPr>
        <w:t xml:space="preserve"> </w:t>
      </w:r>
      <w:r w:rsidRPr="0007060F">
        <w:rPr>
          <w:rFonts w:cs="Arial"/>
        </w:rPr>
        <w:t>Land Parcel Identification System</w:t>
      </w:r>
      <w:r w:rsidRPr="0007060F">
        <w:rPr>
          <w:rFonts w:cs="Arial"/>
          <w:bCs/>
        </w:rPr>
        <w:t>)</w:t>
      </w:r>
      <w:r w:rsidRPr="00F9006B">
        <w:rPr>
          <w:rFonts w:cs="Arial"/>
          <w:b/>
          <w:bCs/>
        </w:rPr>
        <w:t xml:space="preserve"> </w:t>
      </w:r>
      <w:r w:rsidRPr="00F9006B">
        <w:rPr>
          <w:rFonts w:eastAsia="Arial Nova" w:cs="Arial"/>
        </w:rPr>
        <w:t>–</w:t>
      </w:r>
      <w:r w:rsidRPr="00F9006B">
        <w:rPr>
          <w:rFonts w:cs="Arial"/>
        </w:rPr>
        <w:t xml:space="preserve"> system w rozumieniu </w:t>
      </w:r>
      <w:r w:rsidRPr="00F9006B">
        <w:rPr>
          <w:rFonts w:cs="Arial"/>
          <w:lang w:eastAsia="en-US"/>
        </w:rPr>
        <w:t xml:space="preserve">art. 68 ust. 1 rozporządzenia 2021/2116. </w:t>
      </w:r>
      <w:r w:rsidRPr="00F9006B">
        <w:rPr>
          <w:rFonts w:cs="Arial"/>
        </w:rPr>
        <w:t xml:space="preserve">Jest </w:t>
      </w:r>
      <w:r>
        <w:rPr>
          <w:rFonts w:cs="Arial"/>
        </w:rPr>
        <w:br/>
      </w:r>
      <w:r w:rsidRPr="00F9006B">
        <w:rPr>
          <w:rFonts w:cs="Arial"/>
        </w:rPr>
        <w:t xml:space="preserve">to element zintegrowanego systemu zarządzania i kontroli, utworzonego na potrzeby administrowania i kontroli, pozwalający na jednoznaczną identyfikację działek rolnych w przestrzeni oraz ich kontrole pod względem kwalifikowalności, w odniesieniu </w:t>
      </w:r>
      <w:r>
        <w:rPr>
          <w:rFonts w:cs="Arial"/>
        </w:rPr>
        <w:br/>
      </w:r>
      <w:r w:rsidRPr="00F9006B">
        <w:rPr>
          <w:rFonts w:cs="Arial"/>
        </w:rPr>
        <w:t xml:space="preserve">do </w:t>
      </w:r>
      <w:r w:rsidRPr="009F19E4">
        <w:rPr>
          <w:rFonts w:cs="Arial"/>
          <w:bCs/>
        </w:rPr>
        <w:t xml:space="preserve">interwencji w ramach PS WPR </w:t>
      </w:r>
    </w:p>
    <w:p w14:paraId="281B7450" w14:textId="77777777" w:rsidR="00894057" w:rsidRDefault="009478FD" w:rsidP="009478FD">
      <w:pPr>
        <w:rPr>
          <w:rFonts w:cs="Arial"/>
          <w:b/>
          <w:bCs/>
        </w:rPr>
      </w:pPr>
      <w:r>
        <w:rPr>
          <w:rFonts w:cs="Arial"/>
          <w:b/>
          <w:bCs/>
        </w:rPr>
        <w:t xml:space="preserve">system IT </w:t>
      </w:r>
      <w:r w:rsidRPr="00753750">
        <w:rPr>
          <w:rFonts w:cs="Arial"/>
          <w:bCs/>
        </w:rPr>
        <w:t xml:space="preserve">– </w:t>
      </w:r>
      <w:r w:rsidRPr="00AD3034">
        <w:rPr>
          <w:rFonts w:cs="Arial"/>
          <w:bCs/>
        </w:rPr>
        <w:t>system teleinformatyczny ARiMR, o którym mowa w ustawie PS WPR</w:t>
      </w:r>
    </w:p>
    <w:p w14:paraId="4049F7C1" w14:textId="77777777" w:rsidR="00894057" w:rsidRPr="00F9006B" w:rsidRDefault="009478FD" w:rsidP="009478FD">
      <w:pPr>
        <w:rPr>
          <w:rFonts w:eastAsia="Arial Nova" w:cs="Arial"/>
        </w:rPr>
      </w:pPr>
      <w:r w:rsidRPr="00304ADF">
        <w:rPr>
          <w:rFonts w:cs="Arial"/>
          <w:b/>
          <w:bCs/>
        </w:rPr>
        <w:t>umowa o przyznaniu pomocy</w:t>
      </w:r>
      <w:r w:rsidRPr="00304ADF">
        <w:rPr>
          <w:rFonts w:cs="Arial"/>
          <w:bCs/>
        </w:rPr>
        <w:t xml:space="preserve"> – umowa o przyznaniu pomoc</w:t>
      </w:r>
      <w:r w:rsidRPr="00CC185C">
        <w:rPr>
          <w:rFonts w:cs="Arial"/>
          <w:bCs/>
        </w:rPr>
        <w:t>y,</w:t>
      </w:r>
      <w:r w:rsidRPr="00304ADF">
        <w:rPr>
          <w:rFonts w:cs="Arial"/>
          <w:bCs/>
        </w:rPr>
        <w:t xml:space="preserve"> o której mowa </w:t>
      </w:r>
      <w:r>
        <w:rPr>
          <w:rFonts w:cs="Arial"/>
          <w:bCs/>
        </w:rPr>
        <w:br/>
      </w:r>
      <w:r w:rsidRPr="00304ADF">
        <w:rPr>
          <w:rFonts w:cs="Arial"/>
          <w:bCs/>
        </w:rPr>
        <w:t>w</w:t>
      </w:r>
      <w:r w:rsidRPr="00F9006B">
        <w:rPr>
          <w:rFonts w:eastAsia="Arial Nova" w:cs="Arial"/>
        </w:rPr>
        <w:t xml:space="preserve"> ustawie PS WPR, lub umowa o udzielenie wsparcia, o której mowa w ustawie RLKS</w:t>
      </w:r>
    </w:p>
    <w:p w14:paraId="70B28705" w14:textId="77777777" w:rsidR="00894057" w:rsidRPr="009F19E4" w:rsidRDefault="009478FD" w:rsidP="009478FD">
      <w:pPr>
        <w:rPr>
          <w:rFonts w:cs="Arial"/>
        </w:rPr>
      </w:pPr>
      <w:r w:rsidRPr="00FA22C0">
        <w:rPr>
          <w:rFonts w:eastAsia="Arial Nova" w:cs="Arial"/>
          <w:b/>
          <w:bCs/>
        </w:rPr>
        <w:t>wektoryzacja obszarów/obiektów</w:t>
      </w:r>
      <w:r w:rsidRPr="00F9006B">
        <w:rPr>
          <w:rFonts w:eastAsia="Arial Nova" w:cs="Arial"/>
        </w:rPr>
        <w:t xml:space="preserve"> – identyfikacja granic działek rolnych, obszarów lub obiektów na materiałach kartometrycznych (mapy, ortofotomapy) i ich obrysowanie na monitorze z wykorzystaniem właściwego oprogramowania, w wyniku którego </w:t>
      </w:r>
      <w:r w:rsidRPr="00F9006B">
        <w:rPr>
          <w:rFonts w:eastAsia="Arial Nova" w:cs="Arial"/>
        </w:rPr>
        <w:lastRenderedPageBreak/>
        <w:t xml:space="preserve">rejestruje się współrzędne punktów leżących na granicy działki, obszaru/obiektu powierzchniowego. Połączenie tych punktów odcinkami pozwala na wykreślenie granic wektoryzowanego obiektu i odczytanie wartości obwodu i powierzchni tego </w:t>
      </w:r>
      <w:r w:rsidRPr="009F19E4">
        <w:rPr>
          <w:rFonts w:eastAsia="Arial Nova" w:cs="Arial"/>
        </w:rPr>
        <w:t>obiektu</w:t>
      </w:r>
    </w:p>
    <w:p w14:paraId="0BF2B7D7" w14:textId="77777777" w:rsidR="00894057" w:rsidRPr="008628D8" w:rsidRDefault="009478FD" w:rsidP="009478FD">
      <w:pPr>
        <w:rPr>
          <w:rFonts w:eastAsia="Arial Nova" w:cs="Arial"/>
        </w:rPr>
      </w:pPr>
      <w:r w:rsidRPr="00F9006B">
        <w:rPr>
          <w:rFonts w:eastAsia="Arial Nova"/>
          <w:b/>
        </w:rPr>
        <w:t>wnioskodawca</w:t>
      </w:r>
      <w:r w:rsidRPr="009F19E4">
        <w:rPr>
          <w:rFonts w:eastAsia="Arial Nova"/>
        </w:rPr>
        <w:t xml:space="preserve"> – podmiot ubiegający się o przyznanie pomocy</w:t>
      </w:r>
      <w:r>
        <w:rPr>
          <w:rFonts w:eastAsia="Arial Nova"/>
        </w:rPr>
        <w:t xml:space="preserve"> lub pomocy </w:t>
      </w:r>
      <w:r w:rsidRPr="008628D8">
        <w:rPr>
          <w:rFonts w:eastAsia="Arial Nova" w:cs="Arial"/>
        </w:rPr>
        <w:t>technicznej</w:t>
      </w:r>
    </w:p>
    <w:p w14:paraId="798371AB" w14:textId="77777777" w:rsidR="00894057" w:rsidRPr="00E64D77" w:rsidRDefault="009478FD" w:rsidP="009478FD">
      <w:pPr>
        <w:rPr>
          <w:rFonts w:eastAsia="Arial Nova" w:cs="Arial"/>
        </w:rPr>
      </w:pPr>
      <w:r w:rsidRPr="00E64D77">
        <w:rPr>
          <w:rFonts w:eastAsia="Arial Nova" w:cs="Arial"/>
          <w:b/>
          <w:bCs/>
        </w:rPr>
        <w:t xml:space="preserve">wymóg podstawowy </w:t>
      </w:r>
      <w:r w:rsidRPr="009F19E4">
        <w:rPr>
          <w:rFonts w:eastAsia="Arial Nova"/>
        </w:rPr>
        <w:t>–</w:t>
      </w:r>
      <w:r>
        <w:rPr>
          <w:rFonts w:eastAsia="Arial Nova"/>
        </w:rPr>
        <w:t xml:space="preserve"> </w:t>
      </w:r>
      <w:r w:rsidRPr="00E64D77">
        <w:rPr>
          <w:rFonts w:eastAsia="Arial Nova" w:cs="Arial"/>
        </w:rPr>
        <w:t xml:space="preserve">wymóg podstawowy w zakresie zarządzania w rozumieniu </w:t>
      </w:r>
      <w:r>
        <w:rPr>
          <w:rFonts w:eastAsia="Arial Nova" w:cs="Arial"/>
        </w:rPr>
        <w:br/>
      </w:r>
      <w:r w:rsidRPr="00E64D77">
        <w:rPr>
          <w:rFonts w:eastAsia="Arial Nova" w:cs="Arial"/>
        </w:rPr>
        <w:t>art. 12 ust. 4 rozporządzenia 2021/2115</w:t>
      </w:r>
    </w:p>
    <w:p w14:paraId="42ACA0A9" w14:textId="77777777" w:rsidR="00894057" w:rsidRPr="00F9006B" w:rsidRDefault="009478FD" w:rsidP="009478FD">
      <w:pPr>
        <w:rPr>
          <w:rFonts w:cs="Arial"/>
          <w:bCs/>
        </w:rPr>
      </w:pPr>
      <w:r w:rsidRPr="00E64D77">
        <w:rPr>
          <w:rFonts w:eastAsia="Arial Nova" w:cs="Arial"/>
          <w:b/>
        </w:rPr>
        <w:t>zabiegi agrotechniczne</w:t>
      </w:r>
      <w:r w:rsidRPr="00E64D77">
        <w:rPr>
          <w:rFonts w:eastAsia="Arial Nova" w:cs="Arial"/>
        </w:rPr>
        <w:t xml:space="preserve"> </w:t>
      </w:r>
      <w:r w:rsidRPr="00F9006B">
        <w:rPr>
          <w:rFonts w:eastAsia="Arial Nova" w:cs="Arial"/>
        </w:rPr>
        <w:t>–</w:t>
      </w:r>
      <w:r w:rsidRPr="00E64D77">
        <w:rPr>
          <w:rFonts w:eastAsia="Arial Nova" w:cs="Arial"/>
        </w:rPr>
        <w:t xml:space="preserve"> techniczne działania stosowane w uprawie gleby w celu</w:t>
      </w:r>
      <w:r w:rsidRPr="00F9006B">
        <w:rPr>
          <w:rFonts w:cs="Arial"/>
          <w:bCs/>
        </w:rPr>
        <w:t xml:space="preserve"> zachowania produktywności upraw polowych m.in.: uprawa, siew, sadzenie, ochrona, pielęgnacja, zbiór </w:t>
      </w:r>
    </w:p>
    <w:p w14:paraId="739C50D4" w14:textId="77777777" w:rsidR="00894057" w:rsidRPr="00F9006B" w:rsidRDefault="009478FD" w:rsidP="009478FD">
      <w:pPr>
        <w:pStyle w:val="Nagwek1"/>
      </w:pPr>
      <w:bookmarkStart w:id="99" w:name="_Toc177472461"/>
      <w:bookmarkStart w:id="100" w:name="_Toc138757597"/>
      <w:r w:rsidRPr="00F9006B">
        <w:t>II. Wykaz skrótów</w:t>
      </w:r>
      <w:bookmarkEnd w:id="99"/>
      <w:bookmarkEnd w:id="100"/>
    </w:p>
    <w:p w14:paraId="4ED5C243" w14:textId="77777777" w:rsidR="00894057" w:rsidRDefault="009478FD" w:rsidP="009478FD">
      <w:pPr>
        <w:rPr>
          <w:rFonts w:eastAsia="Arial Nova" w:cs="Arial"/>
        </w:rPr>
      </w:pPr>
      <w:r w:rsidRPr="009820DC">
        <w:rPr>
          <w:b/>
        </w:rPr>
        <w:t xml:space="preserve">ARiMR </w:t>
      </w:r>
      <w:r w:rsidRPr="009820DC">
        <w:rPr>
          <w:rFonts w:eastAsia="Arial Nova" w:cs="Arial"/>
        </w:rPr>
        <w:t>– Agencja Restrukturyzacji i Modernizacji Rolnictwa</w:t>
      </w:r>
    </w:p>
    <w:p w14:paraId="798A57E2" w14:textId="77777777" w:rsidR="00894057" w:rsidRPr="009820DC" w:rsidRDefault="009478FD" w:rsidP="009478FD">
      <w:pPr>
        <w:rPr>
          <w:rFonts w:eastAsia="Arial Nova"/>
          <w:b/>
        </w:rPr>
      </w:pPr>
      <w:r w:rsidRPr="00E64D77">
        <w:rPr>
          <w:rFonts w:eastAsia="Arial Nova" w:cs="Arial"/>
          <w:b/>
        </w:rPr>
        <w:t xml:space="preserve">BSP </w:t>
      </w:r>
      <w:r w:rsidRPr="009820DC">
        <w:rPr>
          <w:rFonts w:eastAsia="Arial Nova" w:cs="Arial"/>
        </w:rPr>
        <w:t>–</w:t>
      </w:r>
      <w:r>
        <w:rPr>
          <w:rFonts w:eastAsia="Arial Nova" w:cs="Arial"/>
        </w:rPr>
        <w:t xml:space="preserve"> bezzałogowy statek powietrzny </w:t>
      </w:r>
    </w:p>
    <w:p w14:paraId="4B5A673F" w14:textId="77777777" w:rsidR="00894057" w:rsidRDefault="009478FD" w:rsidP="009478FD">
      <w:pPr>
        <w:rPr>
          <w:rFonts w:eastAsia="Arial Nova" w:cs="Arial"/>
        </w:rPr>
      </w:pPr>
      <w:r w:rsidRPr="009820DC">
        <w:rPr>
          <w:rFonts w:cs="Arial"/>
          <w:b/>
          <w:bCs/>
        </w:rPr>
        <w:t>DGNSS</w:t>
      </w:r>
      <w:r w:rsidRPr="00F9006B">
        <w:rPr>
          <w:rFonts w:cs="Arial"/>
          <w:bCs/>
        </w:rPr>
        <w:t xml:space="preserve"> </w:t>
      </w:r>
      <w:r>
        <w:rPr>
          <w:rFonts w:cs="Arial"/>
          <w:bCs/>
        </w:rPr>
        <w:t xml:space="preserve">(ang. </w:t>
      </w:r>
      <w:r>
        <w:t>Differential Global Navigation Satellite System</w:t>
      </w:r>
      <w:r>
        <w:rPr>
          <w:rFonts w:cs="Arial"/>
          <w:bCs/>
        </w:rPr>
        <w:t xml:space="preserve">) </w:t>
      </w:r>
      <w:r w:rsidRPr="00F9006B">
        <w:rPr>
          <w:rFonts w:cs="Arial"/>
          <w:bCs/>
        </w:rPr>
        <w:t xml:space="preserve">– </w:t>
      </w:r>
      <w:r w:rsidRPr="00133778">
        <w:rPr>
          <w:rFonts w:cs="Arial"/>
          <w:bCs/>
        </w:rPr>
        <w:t xml:space="preserve">pomiar </w:t>
      </w:r>
      <w:r>
        <w:rPr>
          <w:rFonts w:cs="Arial"/>
          <w:bCs/>
        </w:rPr>
        <w:br/>
      </w:r>
      <w:r w:rsidRPr="00133778">
        <w:rPr>
          <w:rFonts w:cs="Arial"/>
          <w:bCs/>
        </w:rPr>
        <w:t xml:space="preserve">z wykorzystaniem techniki globalnych systemów nawigacji </w:t>
      </w:r>
      <w:r w:rsidRPr="009820DC">
        <w:rPr>
          <w:rFonts w:eastAsia="Arial Nova" w:cs="Arial"/>
        </w:rPr>
        <w:t xml:space="preserve">satelitarnej uzupełnionych o wykorzystanie poprawek </w:t>
      </w:r>
    </w:p>
    <w:p w14:paraId="6637B653" w14:textId="77777777" w:rsidR="00894057" w:rsidRDefault="009478FD" w:rsidP="009478FD">
      <w:pPr>
        <w:rPr>
          <w:rFonts w:eastAsia="Arial Nova" w:cs="Arial"/>
        </w:rPr>
      </w:pPr>
      <w:r>
        <w:rPr>
          <w:rFonts w:eastAsia="Arial Nova" w:cs="Arial"/>
          <w:b/>
        </w:rPr>
        <w:t xml:space="preserve">EFRG </w:t>
      </w:r>
      <w:r w:rsidRPr="00F9006B">
        <w:rPr>
          <w:rFonts w:cs="Arial"/>
          <w:bCs/>
        </w:rPr>
        <w:t>–</w:t>
      </w:r>
      <w:r>
        <w:rPr>
          <w:rFonts w:eastAsia="Arial Nova" w:cs="Arial"/>
          <w:b/>
        </w:rPr>
        <w:t xml:space="preserve"> </w:t>
      </w:r>
      <w:r w:rsidRPr="00447CBD">
        <w:rPr>
          <w:rFonts w:eastAsia="Arial Nova" w:cs="Arial"/>
        </w:rPr>
        <w:t>Europejski Fundusz Rolniczy</w:t>
      </w:r>
      <w:r w:rsidRPr="008B37CB">
        <w:rPr>
          <w:rFonts w:eastAsia="Arial Nova" w:cs="Arial"/>
        </w:rPr>
        <w:t xml:space="preserve"> Gwarancji</w:t>
      </w:r>
    </w:p>
    <w:p w14:paraId="025A7136" w14:textId="77777777" w:rsidR="00894057" w:rsidRPr="008B37CB" w:rsidRDefault="009478FD" w:rsidP="009478FD">
      <w:pPr>
        <w:rPr>
          <w:rFonts w:eastAsia="Arial Nova" w:cs="Arial"/>
          <w:b/>
        </w:rPr>
      </w:pPr>
      <w:r w:rsidRPr="008B37CB">
        <w:rPr>
          <w:rFonts w:eastAsia="Arial Nova" w:cs="Arial"/>
          <w:b/>
        </w:rPr>
        <w:t>EFRROW</w:t>
      </w:r>
      <w:r>
        <w:rPr>
          <w:rFonts w:eastAsia="Arial Nova" w:cs="Arial"/>
        </w:rPr>
        <w:t xml:space="preserve"> </w:t>
      </w:r>
      <w:r w:rsidRPr="00447CBD">
        <w:rPr>
          <w:rFonts w:eastAsia="Arial Nova" w:cs="Arial"/>
          <w:bCs/>
        </w:rPr>
        <w:t>–</w:t>
      </w:r>
      <w:r>
        <w:rPr>
          <w:rFonts w:eastAsia="Arial Nova" w:cs="Arial"/>
          <w:bCs/>
        </w:rPr>
        <w:t xml:space="preserve"> Europejski Fundusz</w:t>
      </w:r>
      <w:r w:rsidRPr="00447CBD">
        <w:rPr>
          <w:rFonts w:eastAsia="Arial Nova" w:cs="Arial"/>
          <w:bCs/>
        </w:rPr>
        <w:t xml:space="preserve"> Roln</w:t>
      </w:r>
      <w:r>
        <w:rPr>
          <w:rFonts w:eastAsia="Arial Nova" w:cs="Arial"/>
          <w:bCs/>
        </w:rPr>
        <w:t>y</w:t>
      </w:r>
      <w:r w:rsidRPr="00447CBD">
        <w:rPr>
          <w:rFonts w:eastAsia="Arial Nova" w:cs="Arial"/>
          <w:bCs/>
        </w:rPr>
        <w:t xml:space="preserve"> na rzecz Rozwoju Obszarów Wiejskich</w:t>
      </w:r>
    </w:p>
    <w:p w14:paraId="62B5DD09" w14:textId="77777777" w:rsidR="00894057" w:rsidRPr="009820DC" w:rsidRDefault="009478FD" w:rsidP="009478FD">
      <w:pPr>
        <w:rPr>
          <w:b/>
        </w:rPr>
      </w:pPr>
      <w:r w:rsidRPr="009820DC">
        <w:rPr>
          <w:b/>
        </w:rPr>
        <w:t>GNSS</w:t>
      </w:r>
      <w:r w:rsidRPr="00F9006B">
        <w:rPr>
          <w:b/>
        </w:rPr>
        <w:t xml:space="preserve"> </w:t>
      </w:r>
      <w:r w:rsidRPr="00F9006B">
        <w:t xml:space="preserve">(ang. Global Navigation Satellite System) – pomiar z wykorzystaniem techniki </w:t>
      </w:r>
      <w:r w:rsidRPr="009820DC">
        <w:rPr>
          <w:rFonts w:eastAsia="Arial Nova" w:cs="Arial"/>
        </w:rPr>
        <w:t>globalnych systemów nawigacji satelitarnej</w:t>
      </w:r>
    </w:p>
    <w:p w14:paraId="75ED99DB" w14:textId="77777777" w:rsidR="00894057" w:rsidRDefault="009478FD" w:rsidP="009478FD">
      <w:r w:rsidRPr="009820DC">
        <w:rPr>
          <w:b/>
        </w:rPr>
        <w:t>GSA</w:t>
      </w:r>
      <w:r w:rsidRPr="00F9006B">
        <w:rPr>
          <w:b/>
        </w:rPr>
        <w:t xml:space="preserve"> </w:t>
      </w:r>
      <w:r w:rsidRPr="00F9006B">
        <w:t>(ang. geospatial application)</w:t>
      </w:r>
      <w:r>
        <w:t xml:space="preserve"> </w:t>
      </w:r>
      <w:r w:rsidRPr="00F9006B">
        <w:t xml:space="preserve">– </w:t>
      </w:r>
      <w:r w:rsidRPr="00A97AB3">
        <w:t xml:space="preserve">wniosek geoprzestrzenny w rozumieniu art. 65 ust. 4 </w:t>
      </w:r>
      <w:r>
        <w:t>lit.</w:t>
      </w:r>
      <w:r w:rsidRPr="00A97AB3">
        <w:t xml:space="preserve"> a rozporządzenia 2021/2116</w:t>
      </w:r>
    </w:p>
    <w:p w14:paraId="37345381" w14:textId="77777777" w:rsidR="00894057" w:rsidRDefault="009478FD" w:rsidP="009478FD">
      <w:r w:rsidRPr="00753750">
        <w:rPr>
          <w:b/>
        </w:rPr>
        <w:t>HR</w:t>
      </w:r>
      <w:r>
        <w:t xml:space="preserve"> </w:t>
      </w:r>
      <w:r w:rsidRPr="00C146DC">
        <w:t>(</w:t>
      </w:r>
      <w:r>
        <w:t xml:space="preserve">ang. </w:t>
      </w:r>
      <w:r w:rsidRPr="00C146DC">
        <w:t>high resolution</w:t>
      </w:r>
      <w:r>
        <w:t>) – w</w:t>
      </w:r>
      <w:r w:rsidRPr="00C146DC">
        <w:t xml:space="preserve">ysoka rozdzielczość przestrzenna </w:t>
      </w:r>
    </w:p>
    <w:p w14:paraId="6D7459E5" w14:textId="77777777" w:rsidR="00894057" w:rsidRPr="009820DC" w:rsidRDefault="009478FD" w:rsidP="009478FD">
      <w:pPr>
        <w:rPr>
          <w:rFonts w:eastAsia="Arial Nova" w:cs="Arial"/>
        </w:rPr>
      </w:pPr>
      <w:r w:rsidRPr="009820DC">
        <w:rPr>
          <w:rFonts w:eastAsia="Arial Nova"/>
          <w:b/>
        </w:rPr>
        <w:t xml:space="preserve">IW </w:t>
      </w:r>
      <w:r w:rsidRPr="00753750">
        <w:rPr>
          <w:rFonts w:eastAsia="Arial Nova"/>
        </w:rPr>
        <w:t>– Inspekcja Weterynaryjna</w:t>
      </w:r>
    </w:p>
    <w:p w14:paraId="23A9A4D3" w14:textId="77777777" w:rsidR="00894057" w:rsidRPr="009820DC" w:rsidRDefault="009478FD" w:rsidP="009478FD">
      <w:pPr>
        <w:rPr>
          <w:rFonts w:eastAsia="Arial Nova" w:cs="Arial"/>
        </w:rPr>
      </w:pPr>
      <w:r w:rsidRPr="009820DC">
        <w:rPr>
          <w:rFonts w:eastAsia="Arial Nova"/>
          <w:b/>
        </w:rPr>
        <w:t>IZ</w:t>
      </w:r>
      <w:r w:rsidRPr="009820DC">
        <w:rPr>
          <w:rFonts w:eastAsia="Arial Nova" w:cs="Arial"/>
        </w:rPr>
        <w:t xml:space="preserve"> – Instytucja Zarządzająca</w:t>
      </w:r>
    </w:p>
    <w:p w14:paraId="3E24E53B" w14:textId="77777777" w:rsidR="00894057" w:rsidRDefault="009478FD" w:rsidP="009478FD">
      <w:pPr>
        <w:rPr>
          <w:b/>
        </w:rPr>
      </w:pPr>
      <w:r w:rsidRPr="009820DC">
        <w:rPr>
          <w:b/>
        </w:rPr>
        <w:t>KEXP</w:t>
      </w:r>
      <w:r w:rsidRPr="00F9006B">
        <w:t xml:space="preserve"> – kontrola ex post</w:t>
      </w:r>
    </w:p>
    <w:p w14:paraId="287AD337" w14:textId="77777777" w:rsidR="00894057" w:rsidRPr="008B37CB" w:rsidRDefault="009478FD" w:rsidP="009478FD">
      <w:pPr>
        <w:spacing w:after="0" w:line="240" w:lineRule="auto"/>
      </w:pPr>
      <w:r w:rsidRPr="005A5781">
        <w:rPr>
          <w:b/>
        </w:rPr>
        <w:t xml:space="preserve">KnM </w:t>
      </w:r>
      <w:r w:rsidRPr="005A5781">
        <w:t>– kontrola na miejscu</w:t>
      </w:r>
    </w:p>
    <w:p w14:paraId="0B05A319" w14:textId="77777777" w:rsidR="00894057" w:rsidRPr="00F9006B" w:rsidRDefault="00894057" w:rsidP="009478FD">
      <w:pPr>
        <w:spacing w:after="0" w:line="240" w:lineRule="auto"/>
        <w:rPr>
          <w:b/>
        </w:rPr>
      </w:pPr>
    </w:p>
    <w:p w14:paraId="724EBFCF" w14:textId="77777777" w:rsidR="00894057" w:rsidRPr="00F9006B" w:rsidRDefault="009478FD" w:rsidP="009478FD">
      <w:pPr>
        <w:spacing w:after="0" w:line="240" w:lineRule="auto"/>
      </w:pPr>
      <w:r w:rsidRPr="00AD3034">
        <w:rPr>
          <w:b/>
        </w:rPr>
        <w:lastRenderedPageBreak/>
        <w:t>K</w:t>
      </w:r>
      <w:r w:rsidRPr="00753750">
        <w:rPr>
          <w:b/>
        </w:rPr>
        <w:t>n</w:t>
      </w:r>
      <w:r w:rsidRPr="00AD3034">
        <w:rPr>
          <w:b/>
        </w:rPr>
        <w:t>Z</w:t>
      </w:r>
      <w:r w:rsidRPr="0003007B">
        <w:t xml:space="preserve"> – kontrola na zlecenie</w:t>
      </w:r>
    </w:p>
    <w:p w14:paraId="52215E36" w14:textId="77777777" w:rsidR="00894057" w:rsidRPr="00F9006B" w:rsidRDefault="00894057" w:rsidP="009478FD">
      <w:pPr>
        <w:spacing w:after="0" w:line="240" w:lineRule="auto"/>
      </w:pPr>
    </w:p>
    <w:p w14:paraId="65281AC0" w14:textId="77777777" w:rsidR="00894057" w:rsidRDefault="009478FD" w:rsidP="009478FD">
      <w:pPr>
        <w:spacing w:after="0" w:line="240" w:lineRule="auto"/>
        <w:rPr>
          <w:ins w:id="101" w:author="Utnik Kamila" w:date="2026-05-08T13:29:00Z"/>
        </w:rPr>
      </w:pPr>
      <w:r w:rsidRPr="00F9006B">
        <w:rPr>
          <w:b/>
        </w:rPr>
        <w:t>KPA</w:t>
      </w:r>
      <w:r w:rsidRPr="00F9006B">
        <w:t xml:space="preserve"> – ustawa z dnia 14 czerwca 1960 r. – Kodeks postępowania administracyjnego</w:t>
      </w:r>
    </w:p>
    <w:p w14:paraId="4E972F7C" w14:textId="77777777" w:rsidR="00894057" w:rsidRDefault="00894057" w:rsidP="009478FD">
      <w:pPr>
        <w:spacing w:after="0" w:line="240" w:lineRule="auto"/>
        <w:rPr>
          <w:ins w:id="102" w:author="Utnik Kamila" w:date="2026-05-08T13:29:00Z"/>
        </w:rPr>
      </w:pPr>
    </w:p>
    <w:p w14:paraId="19058BEE" w14:textId="77777777" w:rsidR="00894057" w:rsidRPr="00F9006B" w:rsidRDefault="00894057" w:rsidP="009478FD">
      <w:pPr>
        <w:spacing w:after="0" w:line="240" w:lineRule="auto"/>
        <w:rPr>
          <w:del w:id="103" w:author="Utnik Kamila" w:date="2026-05-08T13:30:00Z"/>
        </w:rPr>
      </w:pPr>
    </w:p>
    <w:p w14:paraId="04D5E1D0" w14:textId="77777777" w:rsidR="00894057" w:rsidRPr="00F9006B" w:rsidRDefault="00894057" w:rsidP="009478FD">
      <w:pPr>
        <w:spacing w:after="0" w:line="240" w:lineRule="auto"/>
        <w:rPr>
          <w:del w:id="104" w:author="Utnik Kamila" w:date="2026-05-08T13:30:00Z"/>
        </w:rPr>
      </w:pPr>
    </w:p>
    <w:p w14:paraId="1C448C75" w14:textId="77777777" w:rsidR="00894057" w:rsidRDefault="009478FD" w:rsidP="009478FD">
      <w:pPr>
        <w:spacing w:after="0" w:line="240" w:lineRule="auto"/>
      </w:pPr>
      <w:r w:rsidRPr="00F9006B">
        <w:rPr>
          <w:b/>
        </w:rPr>
        <w:t>PLW</w:t>
      </w:r>
      <w:r w:rsidRPr="00F9006B">
        <w:t xml:space="preserve"> – </w:t>
      </w:r>
      <w:r>
        <w:t>p</w:t>
      </w:r>
      <w:r w:rsidRPr="00F9006B">
        <w:t xml:space="preserve">owiatowy </w:t>
      </w:r>
      <w:r>
        <w:t>l</w:t>
      </w:r>
      <w:r w:rsidRPr="00F9006B">
        <w:t xml:space="preserve">ekarz </w:t>
      </w:r>
      <w:r>
        <w:t>w</w:t>
      </w:r>
      <w:r w:rsidRPr="00F9006B">
        <w:t>eterynarii</w:t>
      </w:r>
    </w:p>
    <w:p w14:paraId="0CCD1835" w14:textId="77777777" w:rsidR="00894057" w:rsidRPr="00F9006B" w:rsidRDefault="00894057" w:rsidP="009478FD">
      <w:pPr>
        <w:spacing w:after="0" w:line="240" w:lineRule="auto"/>
      </w:pPr>
    </w:p>
    <w:p w14:paraId="33266978" w14:textId="77777777" w:rsidR="00894057" w:rsidRDefault="009478FD" w:rsidP="009478FD">
      <w:pPr>
        <w:spacing w:after="0" w:line="240" w:lineRule="auto"/>
        <w:rPr>
          <w:ins w:id="105" w:author="Utnik Kamila" w:date="2026-05-08T13:30:00Z"/>
        </w:rPr>
      </w:pPr>
      <w:r w:rsidRPr="008B37CB">
        <w:rPr>
          <w:b/>
        </w:rPr>
        <w:t xml:space="preserve">PS WPR </w:t>
      </w:r>
      <w:r w:rsidRPr="008B37CB">
        <w:t>– Plan Strategiczny dla Wspólnej Polityki Rolnej na lata 2023–2027</w:t>
      </w:r>
    </w:p>
    <w:p w14:paraId="63A8ED9E" w14:textId="77777777" w:rsidR="00894057" w:rsidDel="007C20A1" w:rsidRDefault="00894057" w:rsidP="009478FD">
      <w:pPr>
        <w:spacing w:after="0" w:line="240" w:lineRule="auto"/>
        <w:rPr>
          <w:ins w:id="106" w:author="Utnik Kamila" w:date="2026-05-08T13:30:00Z"/>
          <w:del w:id="107" w:author="Domaracka Anna" w:date="2026-07-02T10:31:00Z" w16du:dateUtc="2026-07-02T08:31:00Z"/>
          <w:b/>
        </w:rPr>
      </w:pPr>
    </w:p>
    <w:p w14:paraId="312D65B9" w14:textId="77777777" w:rsidR="00894057" w:rsidRDefault="00894057" w:rsidP="009478FD">
      <w:pPr>
        <w:spacing w:after="0" w:line="240" w:lineRule="auto"/>
        <w:rPr>
          <w:b/>
        </w:rPr>
      </w:pPr>
    </w:p>
    <w:p w14:paraId="35A44519" w14:textId="77777777" w:rsidR="00894057" w:rsidRDefault="009478FD" w:rsidP="009478FD">
      <w:pPr>
        <w:spacing w:after="0" w:line="240" w:lineRule="auto"/>
      </w:pPr>
      <w:r>
        <w:rPr>
          <w:b/>
        </w:rPr>
        <w:t xml:space="preserve">PZP </w:t>
      </w:r>
      <w:r w:rsidRPr="00852CFC">
        <w:t xml:space="preserve">– </w:t>
      </w:r>
      <w:r>
        <w:rPr>
          <w:bCs/>
        </w:rPr>
        <w:t xml:space="preserve">ustawa z dnia 11 września 2019 r. </w:t>
      </w:r>
      <w:r>
        <w:rPr>
          <w:rFonts w:eastAsia="Arial Nova"/>
        </w:rPr>
        <w:t>–</w:t>
      </w:r>
      <w:r>
        <w:rPr>
          <w:bCs/>
        </w:rPr>
        <w:t xml:space="preserve"> Prawo zamówień publicznych </w:t>
      </w:r>
    </w:p>
    <w:p w14:paraId="79FB9038" w14:textId="77777777" w:rsidR="00894057" w:rsidRPr="008B37CB" w:rsidRDefault="00894057" w:rsidP="009478FD">
      <w:pPr>
        <w:spacing w:after="0" w:line="240" w:lineRule="auto"/>
        <w:rPr>
          <w:b/>
        </w:rPr>
      </w:pPr>
    </w:p>
    <w:p w14:paraId="42D8A0C4" w14:textId="77777777" w:rsidR="00894057" w:rsidRPr="009820DC" w:rsidRDefault="009478FD" w:rsidP="009478FD">
      <w:pPr>
        <w:rPr>
          <w:shd w:val="clear" w:color="auto" w:fill="FFFFFF"/>
        </w:rPr>
      </w:pPr>
      <w:r w:rsidRPr="008628D8">
        <w:rPr>
          <w:b/>
          <w:shd w:val="clear" w:color="auto" w:fill="FFFFFF"/>
        </w:rPr>
        <w:t>rozporządzenie ws. standardów</w:t>
      </w:r>
      <w:r w:rsidRPr="008B37CB">
        <w:rPr>
          <w:b/>
        </w:rPr>
        <w:t xml:space="preserve"> technicznych wykonywania pomiarów </w:t>
      </w:r>
      <w:r w:rsidRPr="008E5AD8">
        <w:t>–</w:t>
      </w:r>
      <w:r w:rsidRPr="00F9006B">
        <w:rPr>
          <w:rFonts w:cs="Arial"/>
        </w:rPr>
        <w:t xml:space="preserve"> rozporządzenie Ministra Rozwoju z dnia 18 sierpnia 2020 r. w sprawie standardów technicznych wykonywania geodezyjnych pomiarów sytuacyjnych i wysokościowych oraz opracowania i przekazania tych pomiarów do państwowego zasobu </w:t>
      </w:r>
      <w:r w:rsidRPr="009820DC">
        <w:rPr>
          <w:shd w:val="clear" w:color="auto" w:fill="FFFFFF"/>
        </w:rPr>
        <w:t>geodezyjnego i kartograficznego</w:t>
      </w:r>
    </w:p>
    <w:p w14:paraId="0B9C52C0" w14:textId="77777777" w:rsidR="00894057" w:rsidRPr="009820DC" w:rsidRDefault="009478FD" w:rsidP="009478FD">
      <w:pPr>
        <w:rPr>
          <w:shd w:val="clear" w:color="auto" w:fill="FFFFFF"/>
        </w:rPr>
      </w:pPr>
      <w:r w:rsidRPr="00224E37">
        <w:rPr>
          <w:b/>
          <w:shd w:val="clear" w:color="auto" w:fill="FFFFFF"/>
        </w:rPr>
        <w:t>rozporządzenie ws. wymogów</w:t>
      </w:r>
      <w:r w:rsidRPr="00224E37">
        <w:rPr>
          <w:rFonts w:cs="Arial"/>
          <w:b/>
          <w:bCs/>
        </w:rPr>
        <w:t xml:space="preserve"> podstawowych </w:t>
      </w:r>
      <w:r w:rsidRPr="00224E37">
        <w:rPr>
          <w:rFonts w:cs="Arial"/>
        </w:rPr>
        <w:t>– rozporządzenie Ministra Rolnictwa</w:t>
      </w:r>
      <w:r w:rsidRPr="00F9006B">
        <w:rPr>
          <w:rFonts w:cs="Arial"/>
        </w:rPr>
        <w:t xml:space="preserve"> i Rozwoju Wsi z dnia 10 marca 2023 r. </w:t>
      </w:r>
      <w:r w:rsidRPr="00F9006B">
        <w:rPr>
          <w:rFonts w:cs="Arial"/>
          <w:bCs/>
        </w:rPr>
        <w:t>w sprawie wymogów podstawowych, do których kontroli jest właściwy powiatowy lekarz weterynarii,</w:t>
      </w:r>
      <w:r w:rsidRPr="00F9006B">
        <w:rPr>
          <w:rFonts w:cs="Arial"/>
        </w:rPr>
        <w:t xml:space="preserve"> </w:t>
      </w:r>
      <w:r w:rsidRPr="00F9006B">
        <w:rPr>
          <w:rFonts w:cs="Arial"/>
          <w:bCs/>
        </w:rPr>
        <w:t xml:space="preserve">oraz rodzaju przeprowadzanych </w:t>
      </w:r>
      <w:r w:rsidRPr="009820DC">
        <w:rPr>
          <w:shd w:val="clear" w:color="auto" w:fill="FFFFFF"/>
        </w:rPr>
        <w:t>kontroli</w:t>
      </w:r>
    </w:p>
    <w:p w14:paraId="071F5789" w14:textId="77777777" w:rsidR="00894057" w:rsidRPr="00B45A09" w:rsidRDefault="009478FD" w:rsidP="009478FD">
      <w:pPr>
        <w:rPr>
          <w:shd w:val="clear" w:color="auto" w:fill="FFFFFF"/>
        </w:rPr>
      </w:pPr>
      <w:r w:rsidRPr="009820DC">
        <w:rPr>
          <w:b/>
          <w:shd w:val="clear" w:color="auto" w:fill="FFFFFF"/>
        </w:rPr>
        <w:t>rozporządzenie 1305/2013</w:t>
      </w:r>
      <w:r w:rsidRPr="009820DC">
        <w:t xml:space="preserve"> </w:t>
      </w:r>
      <w:r w:rsidRPr="00F9006B">
        <w:t xml:space="preserve">– </w:t>
      </w:r>
      <w:r w:rsidRPr="00F9006B">
        <w:rPr>
          <w:rFonts w:cs="Arial"/>
        </w:rPr>
        <w:t xml:space="preserve">rozporządzenie Parlamentu Europejskiego i Rady (UE) nr 1305/2013 z dnia 17 grudnia 2013 r. w sprawie wsparcia rozwoju obszarów wiejskich przez Europejski Fundusz Rolny na rzecz Rozwoju Obszarów Wiejskich </w:t>
      </w:r>
      <w:r w:rsidRPr="00B45A09">
        <w:rPr>
          <w:shd w:val="clear" w:color="auto" w:fill="FFFFFF"/>
        </w:rPr>
        <w:t>(EFRROW) i uchylające rozporządzenie Rady (WE) nr 1698/2005</w:t>
      </w:r>
    </w:p>
    <w:p w14:paraId="586DD6B2" w14:textId="77777777" w:rsidR="00894057" w:rsidRPr="00B45A09" w:rsidRDefault="009478FD" w:rsidP="009478FD">
      <w:pPr>
        <w:rPr>
          <w:shd w:val="clear" w:color="auto" w:fill="FFFFFF"/>
        </w:rPr>
      </w:pPr>
      <w:r w:rsidRPr="00B45A09">
        <w:rPr>
          <w:b/>
          <w:shd w:val="clear" w:color="auto" w:fill="FFFFFF"/>
        </w:rPr>
        <w:t xml:space="preserve">rozporządzenie </w:t>
      </w:r>
      <w:r w:rsidRPr="00133778">
        <w:rPr>
          <w:b/>
          <w:shd w:val="clear" w:color="auto" w:fill="FFFFFF"/>
        </w:rPr>
        <w:t>2021/2115</w:t>
      </w:r>
      <w:r w:rsidRPr="00F9006B">
        <w:rPr>
          <w:shd w:val="clear" w:color="auto" w:fill="FFFFFF"/>
        </w:rPr>
        <w:t xml:space="preserve"> </w:t>
      </w:r>
      <w:r w:rsidRPr="00F9006B">
        <w:t>–</w:t>
      </w:r>
      <w:r w:rsidRPr="00F9006B">
        <w:rPr>
          <w:b/>
          <w:bCs/>
        </w:rPr>
        <w:t xml:space="preserve"> </w:t>
      </w:r>
      <w:r w:rsidRPr="00F9006B">
        <w:rPr>
          <w:shd w:val="clear" w:color="auto" w:fill="FFFFFF"/>
        </w:rPr>
        <w:t xml:space="preserve">rozporządzenie Parlamentu Europejskiego i Rady (UE) 2021/2115 z dnia 2 grudnia 2021 r. ustanawiające przepisy dotyczące wsparcia planów strategicznych sporządzanych przez państwa członkowskie w ramach wspólnej polityki rolnej (planów strategicznych WPR) i finansowanych z Europejskiego Funduszu Rolniczego Gwarancji (EFRG) i z Europejskiego Funduszu Rolnego </w:t>
      </w:r>
      <w:r>
        <w:rPr>
          <w:shd w:val="clear" w:color="auto" w:fill="FFFFFF"/>
        </w:rPr>
        <w:br/>
      </w:r>
      <w:r w:rsidRPr="00F9006B">
        <w:rPr>
          <w:shd w:val="clear" w:color="auto" w:fill="FFFFFF"/>
        </w:rPr>
        <w:t>na rzecz Rozwoju Obszarów Wiejskich (EFRROW) oraz uchylające rozporządzenia (UE) nr 1305/2013 i (UE) nr 1307/2013</w:t>
      </w:r>
    </w:p>
    <w:p w14:paraId="08D23FC9" w14:textId="77777777" w:rsidR="00894057" w:rsidRPr="00F9006B" w:rsidRDefault="009478FD" w:rsidP="009478FD">
      <w:pPr>
        <w:rPr>
          <w:shd w:val="clear" w:color="auto" w:fill="FFFFFF"/>
        </w:rPr>
      </w:pPr>
      <w:r w:rsidRPr="00B45A09">
        <w:rPr>
          <w:b/>
          <w:shd w:val="clear" w:color="auto" w:fill="FFFFFF"/>
        </w:rPr>
        <w:t>rozporządzenie 2021/2116</w:t>
      </w:r>
      <w:r w:rsidRPr="00F9006B">
        <w:rPr>
          <w:rFonts w:cs="Arial"/>
          <w:b/>
        </w:rPr>
        <w:t xml:space="preserve"> </w:t>
      </w:r>
      <w:r w:rsidRPr="00F9006B">
        <w:t>–</w:t>
      </w:r>
      <w:r w:rsidRPr="00F9006B">
        <w:rPr>
          <w:b/>
          <w:bCs/>
        </w:rPr>
        <w:t xml:space="preserve"> </w:t>
      </w:r>
      <w:r w:rsidRPr="00F9006B">
        <w:rPr>
          <w:shd w:val="clear" w:color="auto" w:fill="FFFFFF"/>
        </w:rPr>
        <w:t>rozporządzenie Parlamentu Europejskiego i Rady (UE) 2021/2116 z dnia 2 grudnia 2021 r. w sprawie finansowania wspólnej polityki rolnej, zarządzania nią i monitorowania jej oraz uchylenia rozporządzenia (UE) nr 1306/2013</w:t>
      </w:r>
    </w:p>
    <w:p w14:paraId="04E5C2B0" w14:textId="77777777" w:rsidR="00894057" w:rsidRPr="00F9006B" w:rsidRDefault="009478FD" w:rsidP="009478FD">
      <w:pPr>
        <w:rPr>
          <w:rFonts w:cs="Arial"/>
        </w:rPr>
      </w:pPr>
      <w:r w:rsidRPr="00133778">
        <w:rPr>
          <w:b/>
          <w:shd w:val="clear" w:color="auto" w:fill="FFFFFF"/>
        </w:rPr>
        <w:lastRenderedPageBreak/>
        <w:t>rozporządzenie 2022/126</w:t>
      </w:r>
      <w:r w:rsidRPr="00F9006B">
        <w:rPr>
          <w:shd w:val="clear" w:color="auto" w:fill="FFFFFF"/>
        </w:rPr>
        <w:t xml:space="preserve"> </w:t>
      </w:r>
      <w:r w:rsidRPr="00B45A09">
        <w:rPr>
          <w:shd w:val="clear" w:color="auto" w:fill="FFFFFF"/>
        </w:rPr>
        <w:t>–</w:t>
      </w:r>
      <w:r w:rsidRPr="00F9006B">
        <w:rPr>
          <w:shd w:val="clear" w:color="auto" w:fill="FFFFFF"/>
        </w:rPr>
        <w:t xml:space="preserve"> rozporządzenie delegowane Komisji (UE) 2022/126 z dnia 7 grudnia 2021 r. uzupełniające rozporządzenie Parlamentu Europejskiego i Rady (UE) 2021/2115 o dodatkowe wymogi w odniesieniu do niektórych rodzajów interwencji określonych przez państwa członkowskie w ich planach strategicznych WPR na lata 2023</w:t>
      </w:r>
      <w:r w:rsidRPr="00F9006B">
        <w:rPr>
          <w:rFonts w:eastAsia="Arial Nova"/>
        </w:rPr>
        <w:t>–</w:t>
      </w:r>
      <w:r w:rsidRPr="00F9006B">
        <w:rPr>
          <w:shd w:val="clear" w:color="auto" w:fill="FFFFFF"/>
        </w:rPr>
        <w:t>2027 na podstawie tego rozporządzenia, jak również o przepisy dotyczące współczynnika dotyczącego normy dobrej kultury rolnej zgodnej z ochroną środowiska (GAEC) nr 1</w:t>
      </w:r>
    </w:p>
    <w:p w14:paraId="7D6A840B" w14:textId="77777777" w:rsidR="00894057" w:rsidRDefault="009478FD" w:rsidP="009478FD">
      <w:pPr>
        <w:rPr>
          <w:rFonts w:cs="Arial"/>
        </w:rPr>
      </w:pPr>
      <w:r w:rsidRPr="00F9006B">
        <w:rPr>
          <w:rFonts w:cs="Arial"/>
          <w:b/>
          <w:bCs/>
        </w:rPr>
        <w:t>rozporządzenie</w:t>
      </w:r>
      <w:r w:rsidRPr="00F9006B">
        <w:rPr>
          <w:rFonts w:cs="Arial"/>
          <w:b/>
        </w:rPr>
        <w:t xml:space="preserve"> 2022/127</w:t>
      </w:r>
      <w:r w:rsidRPr="00F9006B">
        <w:rPr>
          <w:rFonts w:cs="Arial"/>
        </w:rPr>
        <w:t xml:space="preserve"> – rozporządzenie delegowane Komisji (UE) 2022/127 z dnia 7 grudnia 2021 r. uzupełniające rozporządzenie Parlamentu Europejskiego i Rady (UE) 2021/2116 o przepisy dotyczące agencji płatniczych i innych organów, zarządzania finansami, rozliczania rachunków, zabezpieczeń oraz stosowania euro</w:t>
      </w:r>
    </w:p>
    <w:p w14:paraId="7A589D58" w14:textId="77777777" w:rsidR="00894057" w:rsidRDefault="009478FD" w:rsidP="009478FD">
      <w:pPr>
        <w:rPr>
          <w:shd w:val="clear" w:color="auto" w:fill="FFFFFF"/>
        </w:rPr>
      </w:pPr>
      <w:r w:rsidRPr="00133778">
        <w:rPr>
          <w:rFonts w:cs="Arial"/>
          <w:b/>
        </w:rPr>
        <w:t>rozporządzenie 2022/1172</w:t>
      </w:r>
      <w:r>
        <w:rPr>
          <w:rFonts w:cs="Arial"/>
        </w:rPr>
        <w:t xml:space="preserve"> </w:t>
      </w:r>
      <w:r w:rsidRPr="00F9006B">
        <w:rPr>
          <w:rFonts w:cs="Arial"/>
        </w:rPr>
        <w:t>–</w:t>
      </w:r>
      <w:r>
        <w:rPr>
          <w:rFonts w:cs="Arial"/>
        </w:rPr>
        <w:t xml:space="preserve"> </w:t>
      </w:r>
      <w:r w:rsidRPr="00F9006B">
        <w:rPr>
          <w:rFonts w:cs="Arial"/>
        </w:rPr>
        <w:t>rozporządzenie</w:t>
      </w:r>
      <w:r>
        <w:rPr>
          <w:rFonts w:cs="Arial"/>
        </w:rPr>
        <w:t xml:space="preserve"> delegowane Komisji (UE) 2022/11</w:t>
      </w:r>
      <w:r w:rsidRPr="00F9006B">
        <w:rPr>
          <w:rFonts w:cs="Arial"/>
        </w:rPr>
        <w:t>7</w:t>
      </w:r>
      <w:r>
        <w:rPr>
          <w:rFonts w:cs="Arial"/>
        </w:rPr>
        <w:t>2 z dnia 4</w:t>
      </w:r>
      <w:r w:rsidRPr="00F9006B">
        <w:rPr>
          <w:rFonts w:cs="Arial"/>
        </w:rPr>
        <w:t> </w:t>
      </w:r>
      <w:r>
        <w:rPr>
          <w:rFonts w:cs="Arial"/>
        </w:rPr>
        <w:t>maja 2022</w:t>
      </w:r>
      <w:r w:rsidRPr="00F9006B">
        <w:rPr>
          <w:rFonts w:cs="Arial"/>
        </w:rPr>
        <w:t> r.</w:t>
      </w:r>
      <w:r>
        <w:rPr>
          <w:rFonts w:cs="Arial"/>
        </w:rPr>
        <w:t xml:space="preserve"> </w:t>
      </w:r>
      <w:r w:rsidRPr="00CD1878">
        <w:rPr>
          <w:rFonts w:cs="Arial"/>
        </w:rPr>
        <w:t xml:space="preserve">uzupełniające rozporządzenie Parlamentu Europejskiego i Rady (UE) 2021/2116 w odniesieniu do zintegrowanego systemu zarządzania i kontroli </w:t>
      </w:r>
      <w:r>
        <w:rPr>
          <w:rFonts w:cs="Arial"/>
        </w:rPr>
        <w:br/>
      </w:r>
      <w:r w:rsidRPr="00CD1878">
        <w:rPr>
          <w:rFonts w:cs="Arial"/>
        </w:rPr>
        <w:t xml:space="preserve">we wspólnej polityce rolnej oraz stosowania i obliczania wysokości kar administracyjnych </w:t>
      </w:r>
      <w:r w:rsidRPr="00B45A09">
        <w:rPr>
          <w:shd w:val="clear" w:color="auto" w:fill="FFFFFF"/>
        </w:rPr>
        <w:t>w związku z warunkowością</w:t>
      </w:r>
    </w:p>
    <w:p w14:paraId="349922D8" w14:textId="77777777" w:rsidR="00894057" w:rsidRDefault="009478FD" w:rsidP="009478FD">
      <w:r w:rsidRPr="00B45A09">
        <w:rPr>
          <w:b/>
          <w:shd w:val="clear" w:color="auto" w:fill="FFFFFF"/>
        </w:rPr>
        <w:t xml:space="preserve">SW </w:t>
      </w:r>
      <w:r w:rsidRPr="00B45A09">
        <w:rPr>
          <w:shd w:val="clear" w:color="auto" w:fill="FFFFFF"/>
        </w:rPr>
        <w:t xml:space="preserve">– </w:t>
      </w:r>
      <w:r>
        <w:rPr>
          <w:shd w:val="clear" w:color="auto" w:fill="FFFFFF"/>
        </w:rPr>
        <w:t>s</w:t>
      </w:r>
      <w:r w:rsidRPr="00B45A09">
        <w:rPr>
          <w:shd w:val="clear" w:color="auto" w:fill="FFFFFF"/>
        </w:rPr>
        <w:t xml:space="preserve">amorząd </w:t>
      </w:r>
      <w:r>
        <w:rPr>
          <w:shd w:val="clear" w:color="auto" w:fill="FFFFFF"/>
        </w:rPr>
        <w:t>w</w:t>
      </w:r>
      <w:r w:rsidRPr="00B45A09">
        <w:rPr>
          <w:shd w:val="clear" w:color="auto" w:fill="FFFFFF"/>
        </w:rPr>
        <w:t>ojewództwa</w:t>
      </w:r>
      <w:r>
        <w:rPr>
          <w:shd w:val="clear" w:color="auto" w:fill="FFFFFF"/>
        </w:rPr>
        <w:t xml:space="preserve"> </w:t>
      </w:r>
      <w:r w:rsidRPr="00B45A09">
        <w:t>reprezentowany przez zarząd województwa</w:t>
      </w:r>
    </w:p>
    <w:p w14:paraId="71DA8544" w14:textId="77777777" w:rsidR="00894057" w:rsidRPr="00F9006B" w:rsidRDefault="009478FD" w:rsidP="009478FD">
      <w:r w:rsidRPr="008B37CB">
        <w:rPr>
          <w:b/>
        </w:rPr>
        <w:t>THC</w:t>
      </w:r>
      <w:r>
        <w:rPr>
          <w:shd w:val="clear" w:color="auto" w:fill="FFFFFF"/>
        </w:rPr>
        <w:t xml:space="preserve"> </w:t>
      </w:r>
      <w:r w:rsidRPr="00753750">
        <w:rPr>
          <w:shd w:val="clear" w:color="auto" w:fill="FFFFFF"/>
        </w:rPr>
        <w:t>(∆-9-tetrahydrokannabinol)</w:t>
      </w:r>
      <w:r w:rsidRPr="00AD3034">
        <w:rPr>
          <w:shd w:val="clear" w:color="auto" w:fill="FFFFFF"/>
        </w:rPr>
        <w:t xml:space="preserve"> </w:t>
      </w:r>
      <w:r w:rsidRPr="00B45A09">
        <w:rPr>
          <w:shd w:val="clear" w:color="auto" w:fill="FFFFFF"/>
        </w:rPr>
        <w:t>–</w:t>
      </w:r>
      <w:r>
        <w:rPr>
          <w:shd w:val="clear" w:color="auto" w:fill="FFFFFF"/>
        </w:rPr>
        <w:t xml:space="preserve"> </w:t>
      </w:r>
      <w:r w:rsidRPr="00447CBD">
        <w:rPr>
          <w:shd w:val="clear" w:color="auto" w:fill="FFFFFF"/>
        </w:rPr>
        <w:t>organicz</w:t>
      </w:r>
      <w:r>
        <w:rPr>
          <w:shd w:val="clear" w:color="auto" w:fill="FFFFFF"/>
        </w:rPr>
        <w:t>ny związek chemiczny z grupy ka</w:t>
      </w:r>
      <w:r w:rsidRPr="00447CBD">
        <w:rPr>
          <w:shd w:val="clear" w:color="auto" w:fill="FFFFFF"/>
        </w:rPr>
        <w:t>n</w:t>
      </w:r>
      <w:r>
        <w:rPr>
          <w:shd w:val="clear" w:color="auto" w:fill="FFFFFF"/>
        </w:rPr>
        <w:t>n</w:t>
      </w:r>
      <w:r w:rsidRPr="00447CBD">
        <w:rPr>
          <w:shd w:val="clear" w:color="auto" w:fill="FFFFFF"/>
        </w:rPr>
        <w:t>abinoidów</w:t>
      </w:r>
      <w:r>
        <w:rPr>
          <w:shd w:val="clear" w:color="auto" w:fill="FFFFFF"/>
        </w:rPr>
        <w:t xml:space="preserve"> zawarty</w:t>
      </w:r>
      <w:r w:rsidRPr="00447CBD">
        <w:rPr>
          <w:shd w:val="clear" w:color="auto" w:fill="FFFFFF"/>
        </w:rPr>
        <w:t xml:space="preserve"> w konopiach</w:t>
      </w:r>
    </w:p>
    <w:p w14:paraId="673788DF" w14:textId="77777777" w:rsidR="00894057" w:rsidRDefault="009478FD" w:rsidP="009478FD">
      <w:pPr>
        <w:spacing w:after="0" w:line="240" w:lineRule="auto"/>
      </w:pPr>
      <w:r w:rsidRPr="00F9006B">
        <w:rPr>
          <w:b/>
        </w:rPr>
        <w:t>TUZ</w:t>
      </w:r>
      <w:r w:rsidRPr="00F9006B">
        <w:t xml:space="preserve"> – trwałe użytki zielone</w:t>
      </w:r>
    </w:p>
    <w:p w14:paraId="588AC6ED" w14:textId="77777777" w:rsidR="00894057" w:rsidRDefault="00894057" w:rsidP="009478FD">
      <w:pPr>
        <w:spacing w:after="0" w:line="240" w:lineRule="auto"/>
      </w:pPr>
    </w:p>
    <w:p w14:paraId="5EFE4BDC" w14:textId="77777777" w:rsidR="00894057" w:rsidRPr="00F9006B" w:rsidRDefault="009478FD" w:rsidP="009478FD">
      <w:pPr>
        <w:rPr>
          <w:rFonts w:eastAsia="Arial Nova" w:cs="Arial"/>
        </w:rPr>
      </w:pPr>
      <w:r w:rsidRPr="00F9006B">
        <w:rPr>
          <w:rFonts w:eastAsia="Arial Nova" w:cs="Arial"/>
          <w:b/>
        </w:rPr>
        <w:t>ustawa IRZ</w:t>
      </w:r>
      <w:r w:rsidRPr="00F9006B">
        <w:rPr>
          <w:rFonts w:eastAsia="Arial Nova" w:cs="Arial"/>
        </w:rPr>
        <w:t xml:space="preserve"> – ustawa </w:t>
      </w:r>
      <w:r w:rsidRPr="00F9006B">
        <w:t xml:space="preserve">z dnia 4 listopada 2022 r. </w:t>
      </w:r>
      <w:r w:rsidRPr="00F9006B">
        <w:rPr>
          <w:rFonts w:eastAsia="Arial Nova" w:cs="Arial"/>
        </w:rPr>
        <w:t>o systemie ident</w:t>
      </w:r>
      <w:r>
        <w:rPr>
          <w:rFonts w:eastAsia="Arial Nova" w:cs="Arial"/>
        </w:rPr>
        <w:t>yfikacji i rejestracji zwierząt</w:t>
      </w:r>
    </w:p>
    <w:p w14:paraId="5CB127FD" w14:textId="77777777" w:rsidR="00894057" w:rsidRPr="009820DC" w:rsidRDefault="009478FD" w:rsidP="009478FD">
      <w:pPr>
        <w:rPr>
          <w:rFonts w:eastAsia="Arial Nova" w:cs="Arial"/>
        </w:rPr>
      </w:pPr>
      <w:r w:rsidRPr="009F19E4">
        <w:rPr>
          <w:rFonts w:eastAsia="Arial Nova" w:cs="Arial"/>
          <w:b/>
        </w:rPr>
        <w:t>ustawa Prawo geodezyjne i kartograficzne</w:t>
      </w:r>
      <w:r w:rsidRPr="00F9006B">
        <w:rPr>
          <w:rFonts w:eastAsia="Arial Nova" w:cs="Arial"/>
        </w:rPr>
        <w:t xml:space="preserve"> – ustawa z dnia 17 maja 1989 r. </w:t>
      </w:r>
      <w:r w:rsidRPr="009F19E4">
        <w:rPr>
          <w:rFonts w:eastAsia="Arial Nova" w:cs="Arial"/>
        </w:rPr>
        <w:t>– Prawo</w:t>
      </w:r>
      <w:r w:rsidRPr="00F9006B">
        <w:rPr>
          <w:rFonts w:eastAsia="Arial Nova"/>
        </w:rPr>
        <w:t xml:space="preserve"> </w:t>
      </w:r>
      <w:r w:rsidRPr="009F19E4">
        <w:rPr>
          <w:rFonts w:eastAsia="Arial Nova" w:cs="Arial"/>
        </w:rPr>
        <w:t>geodezyjne i kartograficzne</w:t>
      </w:r>
    </w:p>
    <w:p w14:paraId="1357F26C" w14:textId="77777777" w:rsidR="00894057" w:rsidRDefault="009478FD" w:rsidP="009478FD">
      <w:r w:rsidRPr="009F19E4">
        <w:rPr>
          <w:rFonts w:eastAsia="Arial Nova" w:cs="Arial"/>
          <w:b/>
        </w:rPr>
        <w:t>ustawa PS WPR</w:t>
      </w:r>
      <w:r w:rsidRPr="00F9006B">
        <w:rPr>
          <w:rFonts w:eastAsia="Arial Nova" w:cs="Arial"/>
        </w:rPr>
        <w:t xml:space="preserve"> – ustawa z dnia 8 lutego 2023 r. o Planie Strategicznym dla Wspólnej Polityki Rolnej na lata 2023</w:t>
      </w:r>
      <w:r w:rsidRPr="009820DC">
        <w:rPr>
          <w:rFonts w:eastAsia="Arial Nova" w:cs="Arial"/>
        </w:rPr>
        <w:t>–</w:t>
      </w:r>
      <w:r w:rsidRPr="00F9006B">
        <w:rPr>
          <w:rFonts w:eastAsia="Arial Nova" w:cs="Arial"/>
        </w:rPr>
        <w:t>2027</w:t>
      </w:r>
    </w:p>
    <w:p w14:paraId="2FFBE716" w14:textId="77777777" w:rsidR="00894057" w:rsidRPr="00753750" w:rsidRDefault="009478FD" w:rsidP="009478FD">
      <w:pPr>
        <w:spacing w:after="0" w:line="240" w:lineRule="auto"/>
        <w:rPr>
          <w:b/>
        </w:rPr>
      </w:pPr>
      <w:r w:rsidRPr="00753750">
        <w:rPr>
          <w:b/>
        </w:rPr>
        <w:t>VHR</w:t>
      </w:r>
      <w:r>
        <w:rPr>
          <w:b/>
        </w:rPr>
        <w:t xml:space="preserve"> </w:t>
      </w:r>
      <w:r w:rsidRPr="00753750">
        <w:t>(ang. very high resolution)</w:t>
      </w:r>
      <w:r>
        <w:rPr>
          <w:b/>
        </w:rPr>
        <w:t xml:space="preserve"> </w:t>
      </w:r>
      <w:r w:rsidRPr="00F9006B">
        <w:t>–</w:t>
      </w:r>
      <w:r>
        <w:t xml:space="preserve"> bardzo wysoka rozdzielczość</w:t>
      </w:r>
    </w:p>
    <w:p w14:paraId="6DDD0644" w14:textId="77777777" w:rsidR="00894057" w:rsidRDefault="00894057" w:rsidP="009478FD">
      <w:pPr>
        <w:spacing w:after="0" w:line="240" w:lineRule="auto"/>
      </w:pPr>
    </w:p>
    <w:p w14:paraId="53463F49" w14:textId="77777777" w:rsidR="00894057" w:rsidRPr="00F9006B" w:rsidRDefault="00894057" w:rsidP="009478FD">
      <w:pPr>
        <w:spacing w:after="0" w:line="240" w:lineRule="auto"/>
      </w:pPr>
    </w:p>
    <w:p w14:paraId="48F6B29A" w14:textId="77777777" w:rsidR="00894057" w:rsidRPr="00F9006B" w:rsidRDefault="009478FD" w:rsidP="009478FD">
      <w:pPr>
        <w:pStyle w:val="Nagwek1"/>
      </w:pPr>
      <w:bookmarkStart w:id="108" w:name="_Toc177472462"/>
      <w:bookmarkStart w:id="109" w:name="_Toc138757598"/>
      <w:r w:rsidRPr="00F9006B">
        <w:lastRenderedPageBreak/>
        <w:t xml:space="preserve">III. </w:t>
      </w:r>
      <w:bookmarkStart w:id="110" w:name="_Toc121474890"/>
      <w:bookmarkStart w:id="111" w:name="_Toc129253240"/>
      <w:r w:rsidRPr="00F9006B">
        <w:t>Informacje ogólne</w:t>
      </w:r>
      <w:bookmarkEnd w:id="108"/>
      <w:bookmarkEnd w:id="109"/>
      <w:bookmarkEnd w:id="110"/>
      <w:bookmarkEnd w:id="111"/>
    </w:p>
    <w:p w14:paraId="3B2EAB0B" w14:textId="77777777" w:rsidR="00894057" w:rsidRDefault="009478FD" w:rsidP="009478FD">
      <w:pPr>
        <w:numPr>
          <w:ilvl w:val="0"/>
          <w:numId w:val="2"/>
        </w:numPr>
      </w:pPr>
      <w:r w:rsidRPr="00F9006B">
        <w:t>Niniejsze wytyczne zostały wydane w celu prawidłowej realizacji przez ARiMR, SW, IZ oraz PLW zadań związanych z przeprowadz</w:t>
      </w:r>
      <w:r>
        <w:t>a</w:t>
      </w:r>
      <w:r w:rsidRPr="00F9006B">
        <w:t>niem czynności kontrolnych, w tym opracowania procedur d</w:t>
      </w:r>
      <w:r>
        <w:t>otyczących kontroli na miejscu.</w:t>
      </w:r>
    </w:p>
    <w:p w14:paraId="08648A75" w14:textId="464938E2" w:rsidR="00894057" w:rsidRPr="00F9006B" w:rsidRDefault="009478FD" w:rsidP="009478FD">
      <w:pPr>
        <w:numPr>
          <w:ilvl w:val="0"/>
          <w:numId w:val="2"/>
        </w:numPr>
      </w:pPr>
      <w:r>
        <w:t xml:space="preserve">Wytyczne określają podstawowe zasady dotyczące KnM oraz obowiązki ARiMR, SW, IZ </w:t>
      </w:r>
      <w:del w:id="112" w:author="Ali Farhan Jakub" w:date="2026-07-01T12:16:00Z">
        <w:r w:rsidDel="00B57869">
          <w:delText xml:space="preserve">oraz </w:delText>
        </w:r>
      </w:del>
      <w:ins w:id="113" w:author="Ali Farhan Jakub" w:date="2026-07-01T12:16:00Z">
        <w:r w:rsidR="00B57869">
          <w:t xml:space="preserve">i </w:t>
        </w:r>
      </w:ins>
      <w:r>
        <w:t>PLW w zakresie KnM.</w:t>
      </w:r>
    </w:p>
    <w:p w14:paraId="14206C98" w14:textId="77777777" w:rsidR="00894057" w:rsidRPr="00FA22C0" w:rsidRDefault="009478FD" w:rsidP="009478FD">
      <w:pPr>
        <w:numPr>
          <w:ilvl w:val="0"/>
          <w:numId w:val="2"/>
        </w:numPr>
      </w:pPr>
      <w:r>
        <w:t>Niniejsze w</w:t>
      </w:r>
      <w:r w:rsidRPr="00F9006B">
        <w:t xml:space="preserve">ytyczne mają zastosowanie </w:t>
      </w:r>
      <w:r>
        <w:t>do</w:t>
      </w:r>
      <w:r w:rsidRPr="00F9006B">
        <w:t xml:space="preserve"> pomocy technicznej</w:t>
      </w:r>
      <w:r>
        <w:t>, przejściowego wsparcia krajowego oraz</w:t>
      </w:r>
      <w:r w:rsidRPr="00F9006B">
        <w:t xml:space="preserve"> interwencji PS WPR</w:t>
      </w:r>
      <w:r>
        <w:t xml:space="preserve">, </w:t>
      </w:r>
      <w:r w:rsidRPr="00FA22C0">
        <w:t>w których pomoc jest przyznawana:</w:t>
      </w:r>
    </w:p>
    <w:p w14:paraId="3AF2BEA3" w14:textId="77777777" w:rsidR="00894057" w:rsidRPr="00F9006B" w:rsidRDefault="009478FD" w:rsidP="009478FD">
      <w:pPr>
        <w:ind w:left="360"/>
      </w:pPr>
      <w:r w:rsidRPr="00F9006B">
        <w:t>1) w drodze decyzji administracyjnej albo</w:t>
      </w:r>
    </w:p>
    <w:p w14:paraId="0D884EA1" w14:textId="77777777" w:rsidR="00894057" w:rsidRPr="00F9006B" w:rsidRDefault="009478FD" w:rsidP="009478FD">
      <w:pPr>
        <w:ind w:left="360"/>
      </w:pPr>
      <w:r w:rsidRPr="00F9006B">
        <w:t>2) na podstawie umowy o przyznaniu pomocy.</w:t>
      </w:r>
    </w:p>
    <w:p w14:paraId="413D410B" w14:textId="77777777" w:rsidR="00894057" w:rsidRPr="00F9006B" w:rsidRDefault="009478FD" w:rsidP="009478FD">
      <w:pPr>
        <w:pStyle w:val="Akapitzlist"/>
        <w:numPr>
          <w:ilvl w:val="0"/>
          <w:numId w:val="2"/>
        </w:numPr>
      </w:pPr>
      <w:r>
        <w:t>Ust. 3 pkt 1 dotyczy przejściowego wsparcia krajowego przyznawanego w formie</w:t>
      </w:r>
      <w:r w:rsidRPr="00F9006B">
        <w:t xml:space="preserve"> </w:t>
      </w:r>
      <w:r>
        <w:t>uzupełniającej płatności podstawowej oraz płatności niezwiązanej do tytoniu</w:t>
      </w:r>
      <w:r w:rsidRPr="00F9006B">
        <w:t xml:space="preserve"> </w:t>
      </w:r>
      <w:r>
        <w:t xml:space="preserve">oraz </w:t>
      </w:r>
      <w:r w:rsidRPr="00F9006B">
        <w:t xml:space="preserve">następujących interwencji: </w:t>
      </w:r>
    </w:p>
    <w:p w14:paraId="65F51291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I.1 – Podstawowe wsparcie dochodów</w:t>
      </w:r>
      <w:r>
        <w:rPr>
          <w:rFonts w:eastAsia="Arial Nova"/>
        </w:rPr>
        <w:t>, zwanej dalej „I.1”</w:t>
      </w:r>
      <w:r w:rsidRPr="00F9006B">
        <w:rPr>
          <w:rFonts w:eastAsia="Arial Nova"/>
        </w:rPr>
        <w:t>;</w:t>
      </w:r>
    </w:p>
    <w:p w14:paraId="05D64123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I.2 – Uzupełniające redystrybucyjne wsparcie dochodów</w:t>
      </w:r>
      <w:r>
        <w:rPr>
          <w:rFonts w:eastAsia="Arial Nova"/>
        </w:rPr>
        <w:t>, zwanej dalej „I.2”</w:t>
      </w:r>
      <w:r w:rsidRPr="00F9006B">
        <w:rPr>
          <w:rFonts w:eastAsia="Arial Nova"/>
        </w:rPr>
        <w:t>;</w:t>
      </w:r>
    </w:p>
    <w:p w14:paraId="078D83E1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I.3 – Uzupełniające wsparcie dochodów dla młodych rolników</w:t>
      </w:r>
      <w:r>
        <w:rPr>
          <w:rFonts w:eastAsia="Arial Nova"/>
        </w:rPr>
        <w:t>, zwanej dalej „I.3”</w:t>
      </w:r>
      <w:r w:rsidRPr="00F9006B">
        <w:rPr>
          <w:rFonts w:eastAsia="Arial Nova"/>
        </w:rPr>
        <w:t>;</w:t>
      </w:r>
    </w:p>
    <w:p w14:paraId="5B091000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I.4.1 – Ekoschemat – Obszary z roślinami miododajnymi</w:t>
      </w:r>
      <w:r>
        <w:rPr>
          <w:rFonts w:eastAsia="Arial Nova"/>
        </w:rPr>
        <w:t>, zwanej dalej „I.4.1”</w:t>
      </w:r>
      <w:r w:rsidRPr="00F9006B">
        <w:rPr>
          <w:rFonts w:eastAsia="Arial Nova"/>
        </w:rPr>
        <w:t>;</w:t>
      </w:r>
    </w:p>
    <w:p w14:paraId="05B7B1DC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I.4.2 – Ekoschemat – Rolnictwo węglowe i zarządzanie składnikami odżywczymi</w:t>
      </w:r>
      <w:r>
        <w:rPr>
          <w:rFonts w:eastAsia="Arial Nova"/>
        </w:rPr>
        <w:t>, zwanej dalej „I.4.2”</w:t>
      </w:r>
      <w:r w:rsidRPr="00F9006B">
        <w:rPr>
          <w:rFonts w:eastAsia="Arial Nova"/>
        </w:rPr>
        <w:t>;</w:t>
      </w:r>
    </w:p>
    <w:p w14:paraId="732F00F0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I.4.3 – Ekoschemat –</w:t>
      </w:r>
      <w:r>
        <w:rPr>
          <w:rFonts w:eastAsia="Arial Nova"/>
        </w:rPr>
        <w:t xml:space="preserve"> </w:t>
      </w:r>
      <w:r w:rsidRPr="00F9006B">
        <w:rPr>
          <w:rFonts w:eastAsia="Arial Nova"/>
        </w:rPr>
        <w:t>Integrowan</w:t>
      </w:r>
      <w:r>
        <w:rPr>
          <w:rFonts w:eastAsia="Arial Nova"/>
        </w:rPr>
        <w:t>a</w:t>
      </w:r>
      <w:r w:rsidRPr="00F9006B">
        <w:rPr>
          <w:rFonts w:eastAsia="Arial Nova"/>
        </w:rPr>
        <w:t xml:space="preserve"> Produkcj</w:t>
      </w:r>
      <w:r>
        <w:rPr>
          <w:rFonts w:eastAsia="Arial Nova"/>
        </w:rPr>
        <w:t>a</w:t>
      </w:r>
      <w:r w:rsidRPr="00F9006B">
        <w:rPr>
          <w:rFonts w:eastAsia="Arial Nova"/>
        </w:rPr>
        <w:t xml:space="preserve"> Roślin</w:t>
      </w:r>
      <w:r>
        <w:rPr>
          <w:rFonts w:eastAsia="Arial Nova"/>
        </w:rPr>
        <w:t>, zwanej dalej „I.4.3”</w:t>
      </w:r>
      <w:r w:rsidRPr="00F9006B">
        <w:rPr>
          <w:rFonts w:eastAsia="Arial Nova"/>
        </w:rPr>
        <w:t>;</w:t>
      </w:r>
    </w:p>
    <w:p w14:paraId="6D43E3FB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I.4.4 – Ekoschemat – Biologiczna upraw</w:t>
      </w:r>
      <w:r>
        <w:rPr>
          <w:rFonts w:eastAsia="Arial Nova"/>
        </w:rPr>
        <w:t>a, zwanej dalej „I.4.4”</w:t>
      </w:r>
      <w:r w:rsidRPr="00F9006B">
        <w:rPr>
          <w:rFonts w:eastAsia="Arial Nova"/>
        </w:rPr>
        <w:t>;</w:t>
      </w:r>
    </w:p>
    <w:p w14:paraId="608E0A7E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>I.4.5 – Ekoschemat – Retencjonowanie wody na trwałych użytkach zielonych</w:t>
      </w:r>
      <w:r>
        <w:rPr>
          <w:rFonts w:eastAsia="Arial Nova"/>
        </w:rPr>
        <w:t>, zwanej dalej „I.4.5”</w:t>
      </w:r>
      <w:r w:rsidRPr="00F9006B">
        <w:rPr>
          <w:rFonts w:eastAsia="Arial Nova"/>
        </w:rPr>
        <w:t>;</w:t>
      </w:r>
    </w:p>
    <w:p w14:paraId="44357CC8" w14:textId="77777777" w:rsidR="00894057" w:rsidRPr="00BF49C8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BF49C8">
        <w:rPr>
          <w:rFonts w:eastAsia="Arial Nova"/>
        </w:rPr>
        <w:t>I.4.6 – Ekoschemat – Dobrostan zwierząt, zwanej dalej „I.4.6”;</w:t>
      </w:r>
    </w:p>
    <w:p w14:paraId="5300EBE8" w14:textId="77777777" w:rsidR="00894057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BF49C8">
        <w:rPr>
          <w:rFonts w:eastAsia="Arial Nova"/>
        </w:rPr>
        <w:t xml:space="preserve"> I.4.7 – Ekoschemat – Grunty wyłączone z produkcji, zwanej dalej „I.4.7”</w:t>
      </w:r>
      <w:r>
        <w:rPr>
          <w:rFonts w:eastAsia="Arial Nova"/>
        </w:rPr>
        <w:t>;</w:t>
      </w:r>
      <w:r w:rsidRPr="00BF49C8">
        <w:rPr>
          <w:rFonts w:eastAsia="Arial Nova"/>
        </w:rPr>
        <w:t xml:space="preserve"> </w:t>
      </w:r>
    </w:p>
    <w:p w14:paraId="656708A8" w14:textId="77777777" w:rsidR="00894057" w:rsidRPr="00191CEE" w:rsidRDefault="009478FD" w:rsidP="009478FD">
      <w:pPr>
        <w:pStyle w:val="Akapitzlist"/>
        <w:numPr>
          <w:ilvl w:val="0"/>
          <w:numId w:val="5"/>
        </w:numPr>
        <w:rPr>
          <w:rFonts w:eastAsia="Arial Nova"/>
        </w:rPr>
      </w:pPr>
      <w:r>
        <w:rPr>
          <w:rFonts w:eastAsia="Arial Nova"/>
        </w:rPr>
        <w:t xml:space="preserve"> </w:t>
      </w:r>
      <w:r w:rsidRPr="0032636C">
        <w:rPr>
          <w:rFonts w:eastAsia="Arial Nova"/>
        </w:rPr>
        <w:t xml:space="preserve">I.4.8 – Ekoschemat – Materiał siewny kategorii elitarny lub materiał siewny kategorii kwalifikowany, zwanej dalej „I.4.8”; </w:t>
      </w:r>
    </w:p>
    <w:p w14:paraId="3CC40C05" w14:textId="32D91B49" w:rsidR="00894057" w:rsidRPr="00F9006B" w:rsidRDefault="00973D68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ins w:id="114" w:author="Patrycja Piekut" w:date="2026-07-01T10:19:00Z">
        <w:r>
          <w:rPr>
            <w:rFonts w:eastAsia="Arial Nova"/>
          </w:rPr>
          <w:t xml:space="preserve"> </w:t>
        </w:r>
      </w:ins>
      <w:r w:rsidRPr="00F9006B">
        <w:rPr>
          <w:rFonts w:eastAsia="Arial Nova"/>
        </w:rPr>
        <w:t>I.5.1 – Wsparcie dochodów związane z produkcją do krów</w:t>
      </w:r>
      <w:r>
        <w:rPr>
          <w:rFonts w:eastAsia="Arial Nova"/>
        </w:rPr>
        <w:t>, zwanej dalej „I.5.1”</w:t>
      </w:r>
      <w:r w:rsidRPr="00F9006B">
        <w:rPr>
          <w:rFonts w:eastAsia="Arial Nova"/>
        </w:rPr>
        <w:t>;</w:t>
      </w:r>
    </w:p>
    <w:p w14:paraId="480DE060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I.5.2 – Wsparcie dochodów związane z produkcją do </w:t>
      </w:r>
      <w:r w:rsidRPr="00A31B0A">
        <w:rPr>
          <w:rFonts w:eastAsia="Arial Nova"/>
        </w:rPr>
        <w:t>bydła</w:t>
      </w:r>
      <w:r>
        <w:rPr>
          <w:rFonts w:eastAsia="Arial Nova"/>
        </w:rPr>
        <w:t>, zwanej dalej „I.5.2”</w:t>
      </w:r>
      <w:r w:rsidRPr="00F9006B">
        <w:rPr>
          <w:rFonts w:eastAsia="Arial Nova"/>
        </w:rPr>
        <w:t>;</w:t>
      </w:r>
    </w:p>
    <w:p w14:paraId="5765A46E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I.5.3 – Wsparcie dochodów</w:t>
      </w:r>
      <w:r>
        <w:rPr>
          <w:rFonts w:eastAsia="Arial Nova"/>
        </w:rPr>
        <w:t xml:space="preserve"> związane z produkcją do owiec, zwanej dalej „I.5.3”;</w:t>
      </w:r>
    </w:p>
    <w:p w14:paraId="7161FCD4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lastRenderedPageBreak/>
        <w:t xml:space="preserve"> I.5.4 – Wsparcie dochod</w:t>
      </w:r>
      <w:r>
        <w:rPr>
          <w:rFonts w:eastAsia="Arial Nova"/>
        </w:rPr>
        <w:t>ów związane z produkcją do kóz, zwanej dalej „I.5.4”;</w:t>
      </w:r>
    </w:p>
    <w:p w14:paraId="572D4E4B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I.5.5 – Wsparcie dochodów związane z </w:t>
      </w:r>
      <w:r>
        <w:rPr>
          <w:rFonts w:eastAsia="Arial Nova"/>
        </w:rPr>
        <w:t>produkcją do buraków cukrowych, zwanej dalej „I.5.5”;</w:t>
      </w:r>
    </w:p>
    <w:p w14:paraId="00218810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I.5.6 – Wsparcie dochodów z</w:t>
      </w:r>
      <w:r>
        <w:rPr>
          <w:rFonts w:eastAsia="Arial Nova"/>
        </w:rPr>
        <w:t>wiązane z produkcją do chmielu, zwanej dalej „I.5.6”;</w:t>
      </w:r>
    </w:p>
    <w:p w14:paraId="216D881C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I.5.7 – Wsparcie dochodów związane z produkcją do lnu</w:t>
      </w:r>
      <w:r>
        <w:rPr>
          <w:rFonts w:eastAsia="Arial Nova"/>
        </w:rPr>
        <w:t>, zwanej dalej „I.5.7”</w:t>
      </w:r>
      <w:r w:rsidRPr="00F9006B">
        <w:rPr>
          <w:rFonts w:eastAsia="Arial Nova"/>
        </w:rPr>
        <w:t>;</w:t>
      </w:r>
    </w:p>
    <w:p w14:paraId="020B59CB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I.5.8 – Wsparcie dochodów związane z produkcją do konopi włóknistych</w:t>
      </w:r>
      <w:r>
        <w:rPr>
          <w:rFonts w:eastAsia="Arial Nova"/>
        </w:rPr>
        <w:t>, zwanej dalej „I.5.8”</w:t>
      </w:r>
      <w:r w:rsidRPr="00F9006B">
        <w:rPr>
          <w:rFonts w:eastAsia="Arial Nova"/>
        </w:rPr>
        <w:t xml:space="preserve">; </w:t>
      </w:r>
    </w:p>
    <w:p w14:paraId="0880646A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I.5.9 – Wsparcie dochodów związane z produkcją do pomidorów</w:t>
      </w:r>
      <w:r>
        <w:rPr>
          <w:rFonts w:eastAsia="Arial Nova"/>
        </w:rPr>
        <w:t>, zwanej dalej „I.5.9”</w:t>
      </w:r>
      <w:r w:rsidRPr="00F9006B">
        <w:rPr>
          <w:rFonts w:eastAsia="Arial Nova"/>
        </w:rPr>
        <w:t>;</w:t>
      </w:r>
    </w:p>
    <w:p w14:paraId="4098FBAB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I.5.10 – Wsparcie dochodów zwi</w:t>
      </w:r>
      <w:r>
        <w:rPr>
          <w:rFonts w:eastAsia="Arial Nova"/>
        </w:rPr>
        <w:t>ązane z produkcją do truskawek, zwanej dalej „I.5.10”;</w:t>
      </w:r>
    </w:p>
    <w:p w14:paraId="47FBB2B1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I.5.11 – Wsparcie dochodów związane z produkcją do ziemniaków skrobiowych</w:t>
      </w:r>
      <w:r>
        <w:rPr>
          <w:rFonts w:eastAsia="Arial Nova"/>
        </w:rPr>
        <w:t>, zwanej dalej „I.5.11”</w:t>
      </w:r>
      <w:r w:rsidRPr="00F9006B">
        <w:rPr>
          <w:rFonts w:eastAsia="Arial Nova"/>
        </w:rPr>
        <w:t>;</w:t>
      </w:r>
    </w:p>
    <w:p w14:paraId="1E030A38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I.5.12 – Wsparcie dochodów związane z produkcją do roślin pastewnych</w:t>
      </w:r>
      <w:r>
        <w:rPr>
          <w:rFonts w:eastAsia="Arial Nova"/>
        </w:rPr>
        <w:t>, zwanej dalej „I.5.12”</w:t>
      </w:r>
      <w:r w:rsidRPr="00F9006B">
        <w:rPr>
          <w:rFonts w:eastAsia="Arial Nova"/>
        </w:rPr>
        <w:t>;</w:t>
      </w:r>
    </w:p>
    <w:p w14:paraId="75ABB89E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I.5.13 – Wsparcie dochodów związane z produkcją do roślin strączkowych na nasiona</w:t>
      </w:r>
      <w:r>
        <w:rPr>
          <w:rFonts w:eastAsia="Arial Nova"/>
        </w:rPr>
        <w:t>, zwanej dalej „I.5.13”</w:t>
      </w:r>
      <w:r w:rsidRPr="00F9006B">
        <w:rPr>
          <w:rFonts w:eastAsia="Arial Nova"/>
        </w:rPr>
        <w:t>;</w:t>
      </w:r>
    </w:p>
    <w:p w14:paraId="57D68107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I.8.1 – Ochrona cennych siedlisk i zagrożonych gatunków na obszarach Natura 2000</w:t>
      </w:r>
      <w:r>
        <w:rPr>
          <w:rFonts w:eastAsia="Arial Nova"/>
        </w:rPr>
        <w:t>, zwanej dalej „I.8.1”</w:t>
      </w:r>
      <w:r w:rsidRPr="00F9006B">
        <w:rPr>
          <w:rFonts w:eastAsia="Arial Nova"/>
        </w:rPr>
        <w:t>;</w:t>
      </w:r>
    </w:p>
    <w:p w14:paraId="5B20DEA8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I.8.2 – Ochrona cennych siedlisk i zagrożonych gatunków poza obszarami Natura 2000</w:t>
      </w:r>
      <w:r>
        <w:rPr>
          <w:rFonts w:eastAsia="Arial Nova"/>
        </w:rPr>
        <w:t>, zwanej dalej „I.8.2”</w:t>
      </w:r>
      <w:r w:rsidRPr="00F9006B">
        <w:rPr>
          <w:rFonts w:eastAsia="Arial Nova"/>
        </w:rPr>
        <w:t>;</w:t>
      </w:r>
    </w:p>
    <w:p w14:paraId="170AA934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I.8.3 – Ekstensywne użytkowanie łąk i pastwisk na obszarach Natura 2000</w:t>
      </w:r>
      <w:r>
        <w:rPr>
          <w:rFonts w:eastAsia="Arial Nova"/>
        </w:rPr>
        <w:t>, zwanej dalej „I.8.3”</w:t>
      </w:r>
      <w:r w:rsidRPr="00F9006B">
        <w:rPr>
          <w:rFonts w:eastAsia="Arial Nova"/>
        </w:rPr>
        <w:t>;</w:t>
      </w:r>
    </w:p>
    <w:p w14:paraId="0F09DF06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I.8.4 – Zachowanie sadów tradycyjnych odmian drzew owocowych</w:t>
      </w:r>
      <w:r>
        <w:rPr>
          <w:rFonts w:eastAsia="Arial Nova"/>
        </w:rPr>
        <w:t>, zwanej dalej „I.8.4”</w:t>
      </w:r>
      <w:r w:rsidRPr="00F9006B">
        <w:rPr>
          <w:rFonts w:eastAsia="Arial Nova"/>
        </w:rPr>
        <w:t>;</w:t>
      </w:r>
    </w:p>
    <w:p w14:paraId="08BDA653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I.8.5 – Zachowanie zagrożonych zasobów genetycznych roślin w rolnictwie</w:t>
      </w:r>
      <w:r>
        <w:rPr>
          <w:rFonts w:eastAsia="Arial Nova"/>
        </w:rPr>
        <w:t>, zwanej dalej „I.8.5”</w:t>
      </w:r>
      <w:r w:rsidRPr="00F9006B">
        <w:rPr>
          <w:rFonts w:eastAsia="Arial Nova"/>
        </w:rPr>
        <w:t>;</w:t>
      </w:r>
    </w:p>
    <w:p w14:paraId="6EA27A04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I.8.6 – Zachowanie zagrożonych zasobów genetycznych zwierząt w rolnictwie</w:t>
      </w:r>
      <w:r>
        <w:rPr>
          <w:rFonts w:eastAsia="Arial Nova"/>
        </w:rPr>
        <w:t>, zwanej dalej „I.8.6”</w:t>
      </w:r>
      <w:r w:rsidRPr="00F9006B">
        <w:rPr>
          <w:rFonts w:eastAsia="Arial Nova"/>
        </w:rPr>
        <w:t>;</w:t>
      </w:r>
    </w:p>
    <w:p w14:paraId="6A2FF0AC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I.8.7 – Bioróżnorodność na gruntach ornych</w:t>
      </w:r>
      <w:r>
        <w:rPr>
          <w:rFonts w:eastAsia="Arial Nova"/>
        </w:rPr>
        <w:t>, zwanej dalej „I.8.7”</w:t>
      </w:r>
      <w:r w:rsidRPr="00F9006B">
        <w:rPr>
          <w:rFonts w:eastAsia="Arial Nova"/>
        </w:rPr>
        <w:t>;</w:t>
      </w:r>
    </w:p>
    <w:p w14:paraId="4C30F530" w14:textId="77777777" w:rsidR="00894057" w:rsidRDefault="009478FD" w:rsidP="009478FD">
      <w:pPr>
        <w:pStyle w:val="Akapitzlist"/>
        <w:numPr>
          <w:ilvl w:val="0"/>
          <w:numId w:val="5"/>
        </w:numPr>
        <w:ind w:hanging="357"/>
        <w:rPr>
          <w:ins w:id="115" w:author="Nowakowski Olgierd" w:date="2026-02-09T09:20:00Z"/>
          <w:rFonts w:eastAsia="Arial Nova"/>
        </w:rPr>
      </w:pPr>
      <w:r w:rsidRPr="00F9006B">
        <w:rPr>
          <w:rFonts w:eastAsia="Arial Nova"/>
        </w:rPr>
        <w:t xml:space="preserve"> I.8.8 – Premie z tytułu zalesień, zadrzewień oraz systemów rolno-leśnych</w:t>
      </w:r>
      <w:r>
        <w:rPr>
          <w:rFonts w:eastAsia="Arial Nova"/>
        </w:rPr>
        <w:t>, zwanej dalej „I.8.8”</w:t>
      </w:r>
      <w:r w:rsidRPr="00F9006B">
        <w:rPr>
          <w:rFonts w:eastAsia="Arial Nova"/>
        </w:rPr>
        <w:t>;</w:t>
      </w:r>
    </w:p>
    <w:p w14:paraId="0D3B1233" w14:textId="7467AA50" w:rsidR="00894057" w:rsidRPr="001926A3" w:rsidRDefault="009478FD" w:rsidP="009478FD">
      <w:pPr>
        <w:pStyle w:val="Akapitzlist"/>
        <w:numPr>
          <w:ilvl w:val="0"/>
          <w:numId w:val="5"/>
        </w:numPr>
        <w:rPr>
          <w:ins w:id="116" w:author="Nowakowski Olgierd" w:date="2026-02-09T09:20:00Z"/>
          <w:rFonts w:eastAsia="Arial Nova"/>
        </w:rPr>
      </w:pPr>
      <w:ins w:id="117" w:author="Możaryn Barbara" w:date="2026-05-28T13:24:00Z">
        <w:r>
          <w:rPr>
            <w:rFonts w:eastAsia="Arial Nova"/>
          </w:rPr>
          <w:lastRenderedPageBreak/>
          <w:t xml:space="preserve"> </w:t>
        </w:r>
      </w:ins>
      <w:ins w:id="118" w:author="Nowakowski Olgierd" w:date="2026-02-09T09:20:00Z">
        <w:r w:rsidRPr="001926A3">
          <w:rPr>
            <w:rFonts w:eastAsia="Arial Nova"/>
          </w:rPr>
          <w:t xml:space="preserve">I.8.9.1 </w:t>
        </w:r>
      </w:ins>
      <w:ins w:id="119" w:author="Możaryn Barbara" w:date="2026-05-28T13:26:00Z">
        <w:r w:rsidRPr="00547BAD">
          <w:rPr>
            <w:rFonts w:eastAsia="Arial Nova"/>
          </w:rPr>
          <w:t>–</w:t>
        </w:r>
      </w:ins>
      <w:ins w:id="120" w:author="Nowakowski Olgierd" w:date="2026-02-09T09:20:00Z">
        <w:del w:id="121" w:author="Możaryn Barbara" w:date="2026-05-28T13:26:00Z">
          <w:r w:rsidRPr="001926A3">
            <w:rPr>
              <w:rFonts w:eastAsia="Arial Nova"/>
            </w:rPr>
            <w:delText>-</w:delText>
          </w:r>
        </w:del>
        <w:r w:rsidRPr="001926A3">
          <w:rPr>
            <w:rFonts w:eastAsia="Arial Nova"/>
          </w:rPr>
          <w:t xml:space="preserve"> </w:t>
        </w:r>
      </w:ins>
      <w:ins w:id="122" w:author="Możaryn Barbara" w:date="2026-05-28T13:24:00Z">
        <w:r w:rsidRPr="00231312">
          <w:t>Kontynuacja zobowiązań rolno-środowiskowo-klimatycznych realizowanych w ramach działania „Działanie rolno-środowiskowo-klimatyczne” objętego Programem Rozwoju Obszarów Wiejskich na lata 2014–2020 w zakresie Pakietu 4. Cenne siedliska i zagrożone gatunki ptaków na obszarach Natura 2000</w:t>
        </w:r>
      </w:ins>
      <w:ins w:id="123" w:author="Patrycja Piekut" w:date="2026-06-30T09:37:00Z">
        <w:r w:rsidR="001C0786">
          <w:t xml:space="preserve">, </w:t>
        </w:r>
        <w:r w:rsidR="001C0786" w:rsidRPr="001C0786">
          <w:t>zwanej dalej „I.8.9.1”</w:t>
        </w:r>
      </w:ins>
      <w:ins w:id="124" w:author="Możaryn Barbara" w:date="2026-05-28T13:24:00Z">
        <w:del w:id="125" w:author="Domaracka Anna" w:date="2026-06-26T09:19:00Z">
          <w:r w:rsidRPr="00231312">
            <w:delText xml:space="preserve"> </w:delText>
          </w:r>
        </w:del>
      </w:ins>
      <w:ins w:id="126" w:author="Nowakowski Olgierd" w:date="2026-02-09T09:20:00Z">
        <w:r w:rsidRPr="001926A3">
          <w:rPr>
            <w:rFonts w:eastAsia="Arial Nova"/>
          </w:rPr>
          <w:t>;</w:t>
        </w:r>
      </w:ins>
    </w:p>
    <w:p w14:paraId="2E35E740" w14:textId="7AAC8BEC" w:rsidR="00894057" w:rsidRPr="001926A3" w:rsidRDefault="009478FD" w:rsidP="009478FD">
      <w:pPr>
        <w:pStyle w:val="Akapitzlist"/>
        <w:numPr>
          <w:ilvl w:val="0"/>
          <w:numId w:val="5"/>
        </w:numPr>
        <w:rPr>
          <w:ins w:id="127" w:author="Nowakowski Olgierd" w:date="2026-02-09T09:20:00Z"/>
          <w:rFonts w:eastAsia="Arial Nova"/>
        </w:rPr>
      </w:pPr>
      <w:ins w:id="128" w:author="Możaryn Barbara" w:date="2026-05-28T13:24:00Z">
        <w:r>
          <w:rPr>
            <w:rFonts w:eastAsia="Arial Nova"/>
          </w:rPr>
          <w:t xml:space="preserve"> </w:t>
        </w:r>
      </w:ins>
      <w:ins w:id="129" w:author="Nowakowski Olgierd" w:date="2026-02-09T09:20:00Z">
        <w:r w:rsidRPr="001926A3">
          <w:rPr>
            <w:rFonts w:eastAsia="Arial Nova"/>
          </w:rPr>
          <w:t xml:space="preserve">I.8.9.2 </w:t>
        </w:r>
      </w:ins>
      <w:ins w:id="130" w:author="Możaryn Barbara" w:date="2026-05-28T13:26:00Z">
        <w:r w:rsidRPr="00547BAD">
          <w:rPr>
            <w:rFonts w:eastAsia="Arial Nova"/>
          </w:rPr>
          <w:t>–</w:t>
        </w:r>
      </w:ins>
      <w:ins w:id="131" w:author="Nowakowski Olgierd" w:date="2026-02-09T09:20:00Z">
        <w:del w:id="132" w:author="Możaryn Barbara" w:date="2026-05-28T13:26:00Z">
          <w:r w:rsidRPr="001926A3">
            <w:rPr>
              <w:rFonts w:eastAsia="Arial Nova"/>
            </w:rPr>
            <w:delText>-</w:delText>
          </w:r>
        </w:del>
        <w:r w:rsidRPr="001926A3">
          <w:rPr>
            <w:rFonts w:eastAsia="Arial Nova"/>
          </w:rPr>
          <w:t xml:space="preserve"> </w:t>
        </w:r>
      </w:ins>
      <w:ins w:id="133" w:author="Możaryn Barbara" w:date="2026-05-28T13:25:00Z">
        <w:r w:rsidRPr="00231312">
          <w:t>Kontynuacja zobowiązań rolno-środowiskowo-klimatycznych realizowanych w ramach działania „Działanie rolno-środowiskowo-klimatyczne” objętego Programem Rozwoju Obszarów Wiejskich na lata 2014–2020 w zakresie Pakietu 5. Cenne siedliska poza obszarami Natura 2000</w:t>
        </w:r>
      </w:ins>
      <w:ins w:id="134" w:author="Patrycja Piekut" w:date="2026-06-30T09:38:00Z">
        <w:r w:rsidR="001C0786">
          <w:t xml:space="preserve">, </w:t>
        </w:r>
        <w:r w:rsidR="001C0786">
          <w:rPr>
            <w:rFonts w:eastAsia="Arial Nova"/>
          </w:rPr>
          <w:t>zwanej dalej „I.8.9.2”</w:t>
        </w:r>
      </w:ins>
      <w:ins w:id="135" w:author="Nowakowski Olgierd" w:date="2026-02-09T09:20:00Z">
        <w:r w:rsidRPr="001926A3">
          <w:rPr>
            <w:rFonts w:eastAsia="Arial Nova"/>
          </w:rPr>
          <w:t>;</w:t>
        </w:r>
      </w:ins>
    </w:p>
    <w:p w14:paraId="64F548FB" w14:textId="22B6045E" w:rsidR="00894057" w:rsidRPr="001926A3" w:rsidDel="00973D68" w:rsidRDefault="009478FD" w:rsidP="009478FD">
      <w:pPr>
        <w:pStyle w:val="Akapitzlist"/>
        <w:numPr>
          <w:ilvl w:val="0"/>
          <w:numId w:val="5"/>
        </w:numPr>
        <w:rPr>
          <w:ins w:id="136" w:author="Nowakowski Olgierd" w:date="2026-02-09T09:20:00Z"/>
          <w:del w:id="137" w:author="Patrycja Piekut" w:date="2026-07-01T10:17:00Z"/>
          <w:rFonts w:eastAsia="Arial Nova"/>
        </w:rPr>
      </w:pPr>
      <w:ins w:id="138" w:author="Możaryn Barbara" w:date="2026-05-28T13:24:00Z">
        <w:r>
          <w:rPr>
            <w:rFonts w:eastAsia="Arial Nova"/>
          </w:rPr>
          <w:t xml:space="preserve"> </w:t>
        </w:r>
      </w:ins>
      <w:ins w:id="139" w:author="Nowakowski Olgierd" w:date="2026-02-09T09:20:00Z">
        <w:r w:rsidRPr="001926A3">
          <w:rPr>
            <w:rFonts w:eastAsia="Arial Nova"/>
          </w:rPr>
          <w:t xml:space="preserve">I.8.9.3 </w:t>
        </w:r>
      </w:ins>
      <w:ins w:id="140" w:author="Możaryn Barbara" w:date="2026-05-28T13:26:00Z">
        <w:r w:rsidRPr="00547BAD">
          <w:rPr>
            <w:rFonts w:eastAsia="Arial Nova"/>
          </w:rPr>
          <w:t>–</w:t>
        </w:r>
      </w:ins>
      <w:ins w:id="141" w:author="Nowakowski Olgierd" w:date="2026-02-09T09:20:00Z">
        <w:del w:id="142" w:author="Możaryn Barbara" w:date="2026-05-28T13:26:00Z">
          <w:r w:rsidRPr="001926A3">
            <w:rPr>
              <w:rFonts w:eastAsia="Arial Nova"/>
            </w:rPr>
            <w:delText>-</w:delText>
          </w:r>
        </w:del>
        <w:r w:rsidRPr="001926A3">
          <w:rPr>
            <w:rFonts w:eastAsia="Arial Nova"/>
          </w:rPr>
          <w:t xml:space="preserve"> </w:t>
        </w:r>
      </w:ins>
      <w:ins w:id="143" w:author="Możaryn Barbara" w:date="2026-05-28T13:25:00Z">
        <w:r w:rsidRPr="00231312">
          <w:t>Kontynuacja zobowiązań rolno-środowiskowo-klimatycznych realizowanych w ramach działania „Działanie rolno-środowiskowo-klimatyczne” objętego Programem Rozwoju Obszarów Wiejskich na lata 2014–2020 w zakresie Pakietu 1. Rolnictwo zrównoważone</w:t>
        </w:r>
      </w:ins>
      <w:ins w:id="144" w:author="Patrycja Piekut" w:date="2026-06-30T09:38:00Z">
        <w:r w:rsidR="001C0786">
          <w:t xml:space="preserve">, </w:t>
        </w:r>
        <w:r w:rsidR="001C0786">
          <w:rPr>
            <w:rFonts w:eastAsia="Arial Nova"/>
          </w:rPr>
          <w:t>zwanej dalej „I.8.9.3”</w:t>
        </w:r>
      </w:ins>
      <w:ins w:id="145" w:author="Nowakowski Olgierd" w:date="2026-02-09T09:20:00Z">
        <w:r w:rsidRPr="001926A3">
          <w:rPr>
            <w:rFonts w:eastAsia="Arial Nova"/>
          </w:rPr>
          <w:t>;</w:t>
        </w:r>
      </w:ins>
    </w:p>
    <w:p w14:paraId="30FDB102" w14:textId="77777777" w:rsidR="00894057" w:rsidRPr="00973D68" w:rsidRDefault="00894057" w:rsidP="00A307A9">
      <w:pPr>
        <w:pStyle w:val="Akapitzlist"/>
        <w:numPr>
          <w:ilvl w:val="0"/>
          <w:numId w:val="5"/>
        </w:numPr>
        <w:rPr>
          <w:ins w:id="146" w:author="Joanna Bielińska" w:date="2026-02-06T10:57:00Z"/>
          <w:rFonts w:eastAsia="Arial Nova"/>
        </w:rPr>
      </w:pPr>
    </w:p>
    <w:p w14:paraId="0F7C5BD1" w14:textId="77777777" w:rsidR="00894057" w:rsidRPr="00547BAD" w:rsidRDefault="009478FD" w:rsidP="009478FD">
      <w:pPr>
        <w:pStyle w:val="Akapitzlist"/>
        <w:numPr>
          <w:ilvl w:val="0"/>
          <w:numId w:val="5"/>
        </w:numPr>
        <w:rPr>
          <w:rFonts w:eastAsia="Arial Nova"/>
        </w:rPr>
      </w:pPr>
      <w:ins w:id="147" w:author="Joanna Bielińska" w:date="2026-02-06T10:58:00Z">
        <w:r w:rsidRPr="00547BAD">
          <w:rPr>
            <w:rFonts w:eastAsia="Arial Nova"/>
          </w:rPr>
          <w:t xml:space="preserve"> </w:t>
        </w:r>
      </w:ins>
      <w:ins w:id="148" w:author="Joanna Bielińska" w:date="2026-02-06T10:57:00Z">
        <w:r w:rsidRPr="00547BAD">
          <w:rPr>
            <w:rFonts w:eastAsia="Arial Nova"/>
          </w:rPr>
          <w:t>I.8.10 – Zobowiązania zalesieniowe z PROW 2004-2006, PROW 2007-2013, PROW 2014-2020, zwanej dalej „I.8.10”;</w:t>
        </w:r>
      </w:ins>
    </w:p>
    <w:p w14:paraId="30DB1C58" w14:textId="77777777" w:rsidR="00894057" w:rsidRDefault="009478FD" w:rsidP="009478FD">
      <w:pPr>
        <w:pStyle w:val="Akapitzlist"/>
        <w:numPr>
          <w:ilvl w:val="0"/>
          <w:numId w:val="5"/>
        </w:numPr>
        <w:ind w:hanging="357"/>
        <w:rPr>
          <w:ins w:id="149" w:author="Nowakowski Olgierd" w:date="2026-02-09T08:40:00Z"/>
          <w:rFonts w:eastAsia="Arial Nova"/>
        </w:rPr>
      </w:pPr>
      <w:r w:rsidRPr="00F9006B">
        <w:rPr>
          <w:rFonts w:eastAsia="Arial Nova"/>
        </w:rPr>
        <w:t xml:space="preserve"> I.8.11 – Rolnictwo ekologiczne</w:t>
      </w:r>
      <w:r>
        <w:rPr>
          <w:rFonts w:eastAsia="Arial Nova"/>
        </w:rPr>
        <w:t>, zwanej dalej „I.8.11”</w:t>
      </w:r>
      <w:r w:rsidRPr="00F9006B">
        <w:rPr>
          <w:rFonts w:eastAsia="Arial Nova"/>
        </w:rPr>
        <w:t>;</w:t>
      </w:r>
    </w:p>
    <w:p w14:paraId="60DB3761" w14:textId="33A532E8" w:rsidR="00894057" w:rsidRPr="00F9006B" w:rsidRDefault="00973D68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ins w:id="150" w:author="Patrycja Piekut" w:date="2026-07-01T10:18:00Z">
        <w:r>
          <w:rPr>
            <w:rFonts w:eastAsia="Arial Nova"/>
          </w:rPr>
          <w:t xml:space="preserve"> </w:t>
        </w:r>
      </w:ins>
      <w:ins w:id="151" w:author="Nowakowski Olgierd" w:date="2026-02-09T08:40:00Z">
        <w:r>
          <w:rPr>
            <w:rFonts w:eastAsia="Arial Nova"/>
          </w:rPr>
          <w:t>I.8.</w:t>
        </w:r>
        <w:del w:id="152" w:author="Możaryn Barbara" w:date="2026-05-28T13:26:00Z">
          <w:r>
            <w:rPr>
              <w:rFonts w:eastAsia="Arial Nova"/>
            </w:rPr>
            <w:delText xml:space="preserve"> </w:delText>
          </w:r>
        </w:del>
        <w:r>
          <w:rPr>
            <w:rFonts w:eastAsia="Arial Nova"/>
          </w:rPr>
          <w:t xml:space="preserve">12 </w:t>
        </w:r>
      </w:ins>
      <w:ins w:id="153" w:author="Możaryn Barbara" w:date="2026-05-28T13:26:00Z">
        <w:r w:rsidRPr="00547BAD">
          <w:rPr>
            <w:rFonts w:eastAsia="Arial Nova"/>
          </w:rPr>
          <w:t>–</w:t>
        </w:r>
      </w:ins>
      <w:ins w:id="154" w:author="Nowakowski Olgierd" w:date="2026-02-09T08:40:00Z">
        <w:del w:id="155" w:author="Możaryn Barbara" w:date="2026-05-28T13:26:00Z">
          <w:r>
            <w:rPr>
              <w:rFonts w:eastAsia="Arial Nova"/>
            </w:rPr>
            <w:delText>-</w:delText>
          </w:r>
        </w:del>
        <w:r>
          <w:rPr>
            <w:rFonts w:eastAsia="Arial Nova"/>
          </w:rPr>
          <w:t xml:space="preserve"> </w:t>
        </w:r>
      </w:ins>
      <w:ins w:id="156" w:author="Nowakowski Olgierd" w:date="2026-02-09T08:41:00Z">
        <w:r w:rsidRPr="007857AA">
          <w:rPr>
            <w:rFonts w:eastAsia="Arial Nova"/>
          </w:rPr>
          <w:t>Ochrona torfowisk i obszarów podmokłych na gruntach użytkowanych rolniczo</w:t>
        </w:r>
      </w:ins>
      <w:ins w:id="157" w:author="Patrycja Piekut" w:date="2026-06-30T09:39:00Z">
        <w:r w:rsidR="001C0786" w:rsidRPr="001C0786">
          <w:rPr>
            <w:rFonts w:eastAsia="Arial Nova"/>
          </w:rPr>
          <w:t>, zwanej dalej „I.8.12”</w:t>
        </w:r>
      </w:ins>
      <w:ins w:id="158" w:author="Nowakowski Olgierd" w:date="2026-02-09T08:41:00Z">
        <w:r>
          <w:rPr>
            <w:rFonts w:eastAsia="Arial Nova"/>
          </w:rPr>
          <w:t>;</w:t>
        </w:r>
      </w:ins>
    </w:p>
    <w:p w14:paraId="54E87527" w14:textId="77777777" w:rsidR="00894057" w:rsidRDefault="009478FD" w:rsidP="009478FD">
      <w:pPr>
        <w:pStyle w:val="Akapitzlist"/>
        <w:numPr>
          <w:ilvl w:val="0"/>
          <w:numId w:val="5"/>
        </w:numPr>
        <w:ind w:hanging="357"/>
        <w:rPr>
          <w:ins w:id="159" w:author="Nowakowski Olgierd" w:date="2026-02-09T08:51:00Z"/>
          <w:rFonts w:eastAsia="Arial Nova"/>
        </w:rPr>
      </w:pPr>
      <w:r w:rsidRPr="00F9006B">
        <w:rPr>
          <w:rFonts w:eastAsia="Arial Nova"/>
        </w:rPr>
        <w:t xml:space="preserve"> I.9 – Płatności dla obszarów z ograniczeniami naturalnymi lub innymi szczególnymi ograniczeniami (ONW)</w:t>
      </w:r>
      <w:r>
        <w:rPr>
          <w:rFonts w:eastAsia="Arial Nova"/>
        </w:rPr>
        <w:t>, zwanej dalej „I.9”</w:t>
      </w:r>
      <w:r w:rsidRPr="00F9006B">
        <w:rPr>
          <w:rFonts w:eastAsia="Arial Nova"/>
        </w:rPr>
        <w:t>;</w:t>
      </w:r>
    </w:p>
    <w:p w14:paraId="74E34F1A" w14:textId="4BCD18DF" w:rsidR="00894057" w:rsidRPr="00F9006B" w:rsidRDefault="00973D68" w:rsidP="009478FD">
      <w:pPr>
        <w:pStyle w:val="Akapitzlist"/>
        <w:numPr>
          <w:ilvl w:val="0"/>
          <w:numId w:val="5"/>
        </w:numPr>
        <w:ind w:hanging="357"/>
        <w:rPr>
          <w:del w:id="160" w:author="Nowakowski Olgierd" w:date="2026-02-09T09:20:00Z"/>
          <w:rFonts w:eastAsia="Arial Nova"/>
        </w:rPr>
      </w:pPr>
      <w:ins w:id="161" w:author="Patrycja Piekut" w:date="2026-07-01T10:17:00Z">
        <w:r>
          <w:rPr>
            <w:rFonts w:eastAsia="Arial Nova"/>
          </w:rPr>
          <w:t xml:space="preserve"> </w:t>
        </w:r>
      </w:ins>
    </w:p>
    <w:p w14:paraId="4F5E94E7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del w:id="162" w:author="Nowakowski Olgierd" w:date="2026-02-09T09:20:00Z">
        <w:r w:rsidRPr="00F9006B">
          <w:rPr>
            <w:rFonts w:eastAsia="Arial Nova"/>
          </w:rPr>
          <w:delText xml:space="preserve"> </w:delText>
        </w:r>
      </w:del>
      <w:r w:rsidRPr="00F9006B">
        <w:rPr>
          <w:rFonts w:eastAsia="Arial Nova"/>
        </w:rPr>
        <w:t>I.10.11 – Zalesianie gruntów rolnych</w:t>
      </w:r>
      <w:r>
        <w:rPr>
          <w:rFonts w:eastAsia="Arial Nova"/>
        </w:rPr>
        <w:t>, zwanej dalej „I.10.11”</w:t>
      </w:r>
      <w:r w:rsidRPr="00F9006B">
        <w:rPr>
          <w:rFonts w:eastAsia="Arial Nova"/>
        </w:rPr>
        <w:t>;</w:t>
      </w:r>
    </w:p>
    <w:p w14:paraId="7A833084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I.10.12 – Tworzenie zadrzewień śródpolnych</w:t>
      </w:r>
      <w:r>
        <w:rPr>
          <w:rFonts w:eastAsia="Arial Nova"/>
        </w:rPr>
        <w:t>, zwanej dalej „I.10.12”</w:t>
      </w:r>
      <w:r w:rsidRPr="00F9006B">
        <w:rPr>
          <w:rFonts w:eastAsia="Arial Nova"/>
        </w:rPr>
        <w:t>;</w:t>
      </w:r>
    </w:p>
    <w:p w14:paraId="15E9268D" w14:textId="0D7974A3" w:rsidR="00894057" w:rsidRPr="00F9006B" w:rsidRDefault="00973D68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ins w:id="163" w:author="Patrycja Piekut" w:date="2026-07-01T10:17:00Z">
        <w:r>
          <w:rPr>
            <w:rFonts w:eastAsia="Arial Nova"/>
          </w:rPr>
          <w:t xml:space="preserve"> </w:t>
        </w:r>
      </w:ins>
      <w:r w:rsidRPr="00F9006B">
        <w:rPr>
          <w:rFonts w:eastAsia="Arial Nova"/>
        </w:rPr>
        <w:t>I.10.13 – Zakładanie systemów rolno-leśnych</w:t>
      </w:r>
      <w:r>
        <w:rPr>
          <w:rFonts w:eastAsia="Arial Nova"/>
        </w:rPr>
        <w:t>, zwanej dalej „I.10.13”</w:t>
      </w:r>
      <w:r w:rsidRPr="00F9006B">
        <w:rPr>
          <w:rFonts w:eastAsia="Arial Nova"/>
        </w:rPr>
        <w:t>;</w:t>
      </w:r>
    </w:p>
    <w:p w14:paraId="2C78A699" w14:textId="77777777" w:rsidR="00894057" w:rsidRPr="00F9006B" w:rsidRDefault="009478FD" w:rsidP="009478FD">
      <w:pPr>
        <w:pStyle w:val="Akapitzlist"/>
        <w:numPr>
          <w:ilvl w:val="0"/>
          <w:numId w:val="5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I.10.14 – Zwiększanie bioróżnorodności lasów prywatnych</w:t>
      </w:r>
      <w:r>
        <w:rPr>
          <w:rFonts w:eastAsia="Arial Nova"/>
        </w:rPr>
        <w:t>, zwanej dalej „I.10.14”.</w:t>
      </w:r>
    </w:p>
    <w:p w14:paraId="2B9BF7FA" w14:textId="77777777" w:rsidR="00894057" w:rsidRPr="00F9006B" w:rsidRDefault="009478FD" w:rsidP="009478FD">
      <w:pPr>
        <w:numPr>
          <w:ilvl w:val="0"/>
          <w:numId w:val="2"/>
        </w:numPr>
        <w:rPr>
          <w:rFonts w:eastAsia="Arial Nova"/>
        </w:rPr>
      </w:pPr>
      <w:r>
        <w:rPr>
          <w:rFonts w:eastAsia="Arial Nova"/>
        </w:rPr>
        <w:t xml:space="preserve">Ust. 3 pkt 2 dotyczy pomocy technicznej i </w:t>
      </w:r>
      <w:r w:rsidRPr="00F9006B">
        <w:t>na</w:t>
      </w:r>
      <w:r>
        <w:t>stępujących interwencji:</w:t>
      </w:r>
    </w:p>
    <w:p w14:paraId="1984F4BC" w14:textId="77777777" w:rsidR="00894057" w:rsidRPr="00F9006B" w:rsidRDefault="009478FD" w:rsidP="009478FD">
      <w:pPr>
        <w:pStyle w:val="Akapitzlist"/>
        <w:numPr>
          <w:ilvl w:val="0"/>
          <w:numId w:val="23"/>
        </w:numPr>
        <w:rPr>
          <w:rFonts w:eastAsia="Arial Nova"/>
        </w:rPr>
      </w:pPr>
      <w:r w:rsidRPr="00F9006B">
        <w:rPr>
          <w:rFonts w:eastAsia="Arial Nova"/>
        </w:rPr>
        <w:t>I.6.1 – Interwencja w sektorze pszczelarskim – wspieranie podnoszenia poziomu wiedzy pszczelarskiej</w:t>
      </w:r>
      <w:r>
        <w:rPr>
          <w:rFonts w:eastAsia="Arial Nova"/>
        </w:rPr>
        <w:t>, zwanej dalej „I.6.1”</w:t>
      </w:r>
      <w:r w:rsidRPr="00F9006B">
        <w:rPr>
          <w:rFonts w:eastAsia="Arial Nova"/>
        </w:rPr>
        <w:t>;</w:t>
      </w:r>
    </w:p>
    <w:p w14:paraId="1CAD8BA4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I.6.2 – Interwencja w sektorze pszczelarskim – inwestycje, wspieranie modernizacji gospodarstw pasiecznych</w:t>
      </w:r>
      <w:r>
        <w:rPr>
          <w:rFonts w:eastAsia="Arial Nova"/>
        </w:rPr>
        <w:t>, zwanej dalej „I.6.2”</w:t>
      </w:r>
      <w:r w:rsidRPr="00F9006B">
        <w:rPr>
          <w:rFonts w:eastAsia="Arial Nova"/>
        </w:rPr>
        <w:t>;</w:t>
      </w:r>
    </w:p>
    <w:p w14:paraId="48D2E706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lastRenderedPageBreak/>
        <w:t>I.6.3 – Interwencja w sektorze pszczelarskim – wspieranie walki z warrozą produktami leczniczymi</w:t>
      </w:r>
      <w:r>
        <w:rPr>
          <w:rFonts w:eastAsia="Arial Nova"/>
        </w:rPr>
        <w:t>, zwanej dalej „I.6.3”</w:t>
      </w:r>
      <w:r w:rsidRPr="00F9006B">
        <w:rPr>
          <w:rFonts w:eastAsia="Arial Nova"/>
        </w:rPr>
        <w:t>;</w:t>
      </w:r>
    </w:p>
    <w:p w14:paraId="5DF59FDA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I.6.4 – Interwencja w sektorze pszczelarskim – ułatwienie prowadzenia gospodarki wędrownej</w:t>
      </w:r>
      <w:r>
        <w:rPr>
          <w:rFonts w:eastAsia="Arial Nova"/>
        </w:rPr>
        <w:t>, zwanej dalej „I.6.4”</w:t>
      </w:r>
      <w:r w:rsidRPr="00F9006B">
        <w:rPr>
          <w:rFonts w:eastAsia="Arial Nova"/>
        </w:rPr>
        <w:t>;</w:t>
      </w:r>
    </w:p>
    <w:p w14:paraId="330263C2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I.6.5 – Interwencja w sektorze pszczelarskim – pomoc na odbudowę i poprawę wartości użytkowej pszczół</w:t>
      </w:r>
      <w:r>
        <w:rPr>
          <w:rFonts w:eastAsia="Arial Nova"/>
        </w:rPr>
        <w:t>, zwanej dalej „I.6.5”</w:t>
      </w:r>
      <w:r w:rsidRPr="00F9006B">
        <w:rPr>
          <w:rFonts w:eastAsia="Arial Nova"/>
        </w:rPr>
        <w:t>;</w:t>
      </w:r>
    </w:p>
    <w:p w14:paraId="7DB9E316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I.6.6 – Interwencja w sektorze pszczelarskim – wsparcie naukowo-badawcze</w:t>
      </w:r>
      <w:r>
        <w:rPr>
          <w:rFonts w:eastAsia="Arial Nova"/>
        </w:rPr>
        <w:t>, zwanej dalej „I.6.6”</w:t>
      </w:r>
      <w:r w:rsidRPr="00F9006B">
        <w:rPr>
          <w:rFonts w:eastAsia="Arial Nova"/>
        </w:rPr>
        <w:t>;</w:t>
      </w:r>
    </w:p>
    <w:p w14:paraId="5F49CC7C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I.6.7 – Interwencja w sektorze pszczelarskim – wspieranie badania jakości handlowej miodu oraz identyfikacja miodów odmianowych</w:t>
      </w:r>
      <w:r>
        <w:rPr>
          <w:rFonts w:eastAsia="Arial Nova"/>
        </w:rPr>
        <w:t>, zwanej dalej „I.6.7”</w:t>
      </w:r>
      <w:r w:rsidRPr="00F9006B">
        <w:rPr>
          <w:rFonts w:eastAsia="Arial Nova"/>
        </w:rPr>
        <w:t>;</w:t>
      </w:r>
    </w:p>
    <w:p w14:paraId="2D3696E0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I.7.1 – Poprawa infrastruktury służącej do planowania i organizacji produkcji, dostosowania produkcji do popytu w odniesieniu do jakości i ilości, optymalizacji kosztów produkcji i zwrotu z inwestycji oraz stabilizacji cen producentów owoców i warzyw</w:t>
      </w:r>
      <w:r>
        <w:rPr>
          <w:rFonts w:eastAsia="Arial Nova"/>
        </w:rPr>
        <w:t>, zwanej dalej „I.7.1”</w:t>
      </w:r>
      <w:r w:rsidRPr="00F9006B">
        <w:rPr>
          <w:rFonts w:eastAsia="Arial Nova"/>
        </w:rPr>
        <w:t>;</w:t>
      </w:r>
    </w:p>
    <w:p w14:paraId="2246E372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>I.7.2 – Poprawa wyposażenia technicznego wykorzystywanego do koncentracji dostaw i umieszczania produktów na rynku owoców i warzyw</w:t>
      </w:r>
      <w:r>
        <w:rPr>
          <w:rFonts w:eastAsia="Arial Nova"/>
        </w:rPr>
        <w:t>, zwanej dalej „I.7.2”</w:t>
      </w:r>
      <w:r w:rsidRPr="00F9006B">
        <w:rPr>
          <w:rFonts w:eastAsia="Arial Nova"/>
        </w:rPr>
        <w:t>;</w:t>
      </w:r>
    </w:p>
    <w:p w14:paraId="14905E9D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I.7.3 – Działania informacyjne, promocyjne i marketingowe w odniesieniu </w:t>
      </w:r>
      <w:r>
        <w:rPr>
          <w:rFonts w:eastAsia="Arial Nova"/>
        </w:rPr>
        <w:br/>
      </w:r>
      <w:r w:rsidRPr="00F9006B">
        <w:rPr>
          <w:rFonts w:eastAsia="Arial Nova"/>
        </w:rPr>
        <w:t xml:space="preserve">do produktów, marek i znaków towarowych organizacji producentów owoców </w:t>
      </w:r>
      <w:r>
        <w:rPr>
          <w:rFonts w:eastAsia="Arial Nova"/>
        </w:rPr>
        <w:br/>
      </w:r>
      <w:r w:rsidRPr="00F9006B">
        <w:rPr>
          <w:rFonts w:eastAsia="Arial Nova"/>
        </w:rPr>
        <w:t>i warzyw</w:t>
      </w:r>
      <w:r>
        <w:rPr>
          <w:rFonts w:eastAsia="Arial Nova"/>
        </w:rPr>
        <w:t>, zwanej dalej „I.7.3”</w:t>
      </w:r>
      <w:r w:rsidRPr="00F9006B">
        <w:rPr>
          <w:rFonts w:eastAsia="Arial Nova"/>
        </w:rPr>
        <w:t>;</w:t>
      </w:r>
    </w:p>
    <w:p w14:paraId="018A6A7B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I.7.4 – Wycofanie z rynku owoców i warzyw</w:t>
      </w:r>
      <w:r>
        <w:rPr>
          <w:rFonts w:eastAsia="Arial Nova"/>
        </w:rPr>
        <w:t>, zwanej dalej „I.7.4”</w:t>
      </w:r>
      <w:r w:rsidRPr="00F9006B">
        <w:rPr>
          <w:rFonts w:eastAsia="Arial Nova"/>
        </w:rPr>
        <w:t>;</w:t>
      </w:r>
    </w:p>
    <w:p w14:paraId="3623A210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I.7.5 – Działania na rzecz ochrony środowiska oraz łagodzenia zmian klimatu</w:t>
      </w:r>
      <w:r>
        <w:rPr>
          <w:rFonts w:eastAsia="Arial Nova"/>
        </w:rPr>
        <w:t>, zwanej dalej „I.7.5”</w:t>
      </w:r>
      <w:r w:rsidRPr="00F9006B">
        <w:rPr>
          <w:rFonts w:eastAsia="Arial Nova"/>
        </w:rPr>
        <w:t>;</w:t>
      </w:r>
    </w:p>
    <w:p w14:paraId="100D0E31" w14:textId="77777777" w:rsidR="00894057" w:rsidRDefault="009478FD" w:rsidP="009478FD">
      <w:pPr>
        <w:pStyle w:val="Akapitzlist"/>
        <w:numPr>
          <w:ilvl w:val="0"/>
          <w:numId w:val="23"/>
        </w:numPr>
        <w:ind w:hanging="357"/>
        <w:rPr>
          <w:ins w:id="164" w:author="Patrycja Piekut" w:date="2026-06-30T11:01:00Z"/>
          <w:rFonts w:eastAsia="Arial Nova"/>
        </w:rPr>
      </w:pPr>
      <w:r w:rsidRPr="00F9006B">
        <w:rPr>
          <w:rFonts w:eastAsia="Arial Nova"/>
        </w:rPr>
        <w:t xml:space="preserve"> I.7.6 – Badania i rozwój</w:t>
      </w:r>
      <w:r>
        <w:rPr>
          <w:rFonts w:eastAsia="Arial Nova"/>
        </w:rPr>
        <w:t>, zwanej dalej „I.7.6”</w:t>
      </w:r>
      <w:r w:rsidRPr="00F9006B">
        <w:rPr>
          <w:rFonts w:eastAsia="Arial Nova"/>
        </w:rPr>
        <w:t>;</w:t>
      </w:r>
    </w:p>
    <w:p w14:paraId="2AB06E53" w14:textId="2CFE17A5" w:rsidR="0097277B" w:rsidRDefault="0097277B" w:rsidP="009478FD">
      <w:pPr>
        <w:pStyle w:val="Akapitzlist"/>
        <w:numPr>
          <w:ilvl w:val="0"/>
          <w:numId w:val="23"/>
        </w:numPr>
        <w:ind w:hanging="357"/>
        <w:rPr>
          <w:ins w:id="165" w:author="Patrycja Piekut" w:date="2026-06-30T11:02:00Z"/>
          <w:rFonts w:eastAsia="Arial Nova"/>
        </w:rPr>
      </w:pPr>
      <w:ins w:id="166" w:author="Patrycja Piekut" w:date="2026-06-30T11:02:00Z">
        <w:r>
          <w:rPr>
            <w:rFonts w:eastAsia="Arial Nova"/>
          </w:rPr>
          <w:t xml:space="preserve"> </w:t>
        </w:r>
        <w:r w:rsidRPr="0097277B">
          <w:rPr>
            <w:rFonts w:eastAsia="Arial Nova"/>
          </w:rPr>
          <w:t>I.7.7 – Usługi doradcze i pomoc techniczna, zwanej dalej „I.7.7”</w:t>
        </w:r>
        <w:r>
          <w:rPr>
            <w:rFonts w:eastAsia="Arial Nova"/>
          </w:rPr>
          <w:t>;</w:t>
        </w:r>
      </w:ins>
    </w:p>
    <w:p w14:paraId="35F495B0" w14:textId="7F74F089" w:rsidR="0097277B" w:rsidRPr="00F9006B" w:rsidRDefault="0097277B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ins w:id="167" w:author="Patrycja Piekut" w:date="2026-06-30T11:03:00Z">
        <w:r>
          <w:rPr>
            <w:rFonts w:eastAsia="Arial Nova"/>
          </w:rPr>
          <w:t xml:space="preserve"> </w:t>
        </w:r>
        <w:r w:rsidRPr="0097277B">
          <w:rPr>
            <w:rFonts w:eastAsia="Arial Nova"/>
          </w:rPr>
          <w:t>I.7.8 – Szkolenia, w tym coaching i wymiana najlepszych praktyk, zwanej dalej „I.7.8”</w:t>
        </w:r>
        <w:r>
          <w:rPr>
            <w:rFonts w:eastAsia="Arial Nova"/>
          </w:rPr>
          <w:t>;</w:t>
        </w:r>
      </w:ins>
    </w:p>
    <w:p w14:paraId="5FE62C97" w14:textId="20FF41B1" w:rsidR="00894057" w:rsidRPr="00F9006B" w:rsidRDefault="0097277B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bookmarkStart w:id="168" w:name="_Hlk121814722"/>
      <w:ins w:id="169" w:author="Patrycja Piekut" w:date="2026-06-30T11:03:00Z">
        <w:r>
          <w:rPr>
            <w:rFonts w:eastAsia="Arial Nova"/>
          </w:rPr>
          <w:t xml:space="preserve"> </w:t>
        </w:r>
      </w:ins>
      <w:r w:rsidRPr="00F9006B">
        <w:rPr>
          <w:rFonts w:eastAsia="Arial Nova"/>
        </w:rPr>
        <w:t>I.10.1.1 – Inwestycje w gospodarstwach rolnych zwiększające konkurencyjność (dotacje)</w:t>
      </w:r>
      <w:r>
        <w:rPr>
          <w:rFonts w:eastAsia="Arial Nova"/>
        </w:rPr>
        <w:t>, zwanej dalej „I.10.1.1”</w:t>
      </w:r>
      <w:r w:rsidRPr="00F9006B">
        <w:rPr>
          <w:rFonts w:eastAsia="Arial Nova"/>
        </w:rPr>
        <w:t>;</w:t>
      </w:r>
    </w:p>
    <w:p w14:paraId="1C497EF0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I.10.2 – Inwestycje w gospodarstwach rolnych w zakresie OZE i poprawy efektywności energetycznej</w:t>
      </w:r>
      <w:r>
        <w:rPr>
          <w:rFonts w:eastAsia="Arial Nova"/>
        </w:rPr>
        <w:t>, zwanej dalej „I.10.2”</w:t>
      </w:r>
      <w:r w:rsidRPr="00F9006B">
        <w:rPr>
          <w:rFonts w:eastAsia="Arial Nova"/>
        </w:rPr>
        <w:t>;</w:t>
      </w:r>
    </w:p>
    <w:p w14:paraId="4A978E1C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I.10.3 – Inwestycje zapobiegające rozprzestrzenianiu się ASF</w:t>
      </w:r>
      <w:r>
        <w:rPr>
          <w:rFonts w:eastAsia="Arial Nova"/>
        </w:rPr>
        <w:t>, zwanej dalej „I.10.3”</w:t>
      </w:r>
      <w:r w:rsidRPr="00F9006B">
        <w:rPr>
          <w:rFonts w:eastAsia="Arial Nova"/>
        </w:rPr>
        <w:t>;</w:t>
      </w:r>
    </w:p>
    <w:p w14:paraId="3333A89B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lastRenderedPageBreak/>
        <w:t xml:space="preserve"> I.10.4  – Inwestycje przyczyniające się do ochrony środowiska i klimatu</w:t>
      </w:r>
      <w:r>
        <w:rPr>
          <w:rFonts w:eastAsia="Arial Nova"/>
        </w:rPr>
        <w:t>, zwanej dalej „I.10.4”</w:t>
      </w:r>
      <w:r w:rsidRPr="00F9006B">
        <w:rPr>
          <w:rFonts w:eastAsia="Arial Nova"/>
        </w:rPr>
        <w:t>;</w:t>
      </w:r>
    </w:p>
    <w:p w14:paraId="5FD81361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I.10.5 – Rozwój małych gospodarstw</w:t>
      </w:r>
      <w:r>
        <w:rPr>
          <w:rFonts w:eastAsia="Arial Nova"/>
        </w:rPr>
        <w:t>, zwanej dalej „I.10.5”</w:t>
      </w:r>
      <w:r w:rsidRPr="00F9006B">
        <w:rPr>
          <w:rFonts w:eastAsia="Arial Nova"/>
        </w:rPr>
        <w:t>;</w:t>
      </w:r>
    </w:p>
    <w:p w14:paraId="7F6C5E9B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I.10.6.1 – Rozwój współpracy w ramach łańcucha wartości (dotacja) – w gospodarstwie</w:t>
      </w:r>
      <w:r>
        <w:rPr>
          <w:rFonts w:eastAsia="Arial Nova"/>
        </w:rPr>
        <w:t>, zwanej dalej „I.10.6.1”</w:t>
      </w:r>
      <w:r w:rsidRPr="00F9006B">
        <w:rPr>
          <w:rFonts w:eastAsia="Arial Nova"/>
        </w:rPr>
        <w:t>;</w:t>
      </w:r>
    </w:p>
    <w:p w14:paraId="7B764F80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I.10.7.1 – Rozwój współpracy w ramach łańcucha wartości (dotacja) – poza gospodarstwem</w:t>
      </w:r>
      <w:r>
        <w:rPr>
          <w:rFonts w:eastAsia="Arial Nova"/>
        </w:rPr>
        <w:t>, zwanej dalej „I.10.7.1”</w:t>
      </w:r>
      <w:r w:rsidRPr="00F9006B">
        <w:rPr>
          <w:rFonts w:eastAsia="Arial Nova"/>
        </w:rPr>
        <w:t>;</w:t>
      </w:r>
    </w:p>
    <w:p w14:paraId="04D4D09F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I.10.8 – Scalanie gruntów wraz z zagospodarowaniem poscaleniowym</w:t>
      </w:r>
      <w:r>
        <w:rPr>
          <w:rFonts w:eastAsia="Arial Nova"/>
        </w:rPr>
        <w:t>, zwanej dalej „I.10.8”</w:t>
      </w:r>
      <w:r w:rsidRPr="00F9006B">
        <w:rPr>
          <w:rFonts w:eastAsia="Arial Nova"/>
        </w:rPr>
        <w:t xml:space="preserve">; </w:t>
      </w:r>
    </w:p>
    <w:p w14:paraId="7354259F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I.10.10 – Infrastruktura na obszarach wiejskich oraz wdrożenie koncepcji inteligentnych wsi</w:t>
      </w:r>
      <w:r>
        <w:rPr>
          <w:rFonts w:eastAsia="Arial Nova"/>
        </w:rPr>
        <w:t>, zwanej dalej „I.10.10”</w:t>
      </w:r>
      <w:r w:rsidRPr="00F9006B">
        <w:rPr>
          <w:rFonts w:eastAsia="Arial Nova"/>
        </w:rPr>
        <w:t>;</w:t>
      </w:r>
    </w:p>
    <w:p w14:paraId="7E3437FF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I.10.15 – Inwestycje poprawiające dobrostan bydła i świń</w:t>
      </w:r>
      <w:r>
        <w:rPr>
          <w:rFonts w:eastAsia="Arial Nova"/>
        </w:rPr>
        <w:t>, zwanej dalej „I.10.15”</w:t>
      </w:r>
      <w:r w:rsidRPr="00F9006B">
        <w:rPr>
          <w:rFonts w:eastAsia="Arial Nova"/>
        </w:rPr>
        <w:t>;</w:t>
      </w:r>
    </w:p>
    <w:p w14:paraId="34553FED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I.11 – Premie dla młodych rolników</w:t>
      </w:r>
      <w:r>
        <w:rPr>
          <w:rFonts w:eastAsia="Arial Nova"/>
        </w:rPr>
        <w:t>, zwanej dalej „I.11”</w:t>
      </w:r>
      <w:r w:rsidRPr="00F9006B">
        <w:rPr>
          <w:rFonts w:eastAsia="Arial Nova"/>
        </w:rPr>
        <w:t>;</w:t>
      </w:r>
    </w:p>
    <w:bookmarkEnd w:id="168"/>
    <w:p w14:paraId="45823E8A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>
        <w:rPr>
          <w:rFonts w:eastAsia="Arial Nova"/>
        </w:rPr>
        <w:t xml:space="preserve"> </w:t>
      </w:r>
      <w:r w:rsidRPr="00F9006B">
        <w:rPr>
          <w:rFonts w:eastAsia="Arial Nova"/>
        </w:rPr>
        <w:t>I.13.1 – LEADER/Rozwój Lokalny Kierowany przez Społeczność (RLKS)</w:t>
      </w:r>
      <w:r>
        <w:rPr>
          <w:rFonts w:eastAsia="Arial Nova"/>
        </w:rPr>
        <w:t>, zwanej dalej „I.13.1”</w:t>
      </w:r>
      <w:r w:rsidRPr="00F9006B">
        <w:rPr>
          <w:rFonts w:eastAsia="Arial Nova"/>
        </w:rPr>
        <w:t>;</w:t>
      </w:r>
    </w:p>
    <w:p w14:paraId="30A60D00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I.13.2 – Tworzenie i rozwój organizacji producentów i grup producentów rolnych</w:t>
      </w:r>
      <w:r>
        <w:rPr>
          <w:rFonts w:eastAsia="Arial Nova"/>
        </w:rPr>
        <w:t>, zwanej dalej „I.13.2”</w:t>
      </w:r>
      <w:r w:rsidRPr="00F9006B">
        <w:rPr>
          <w:rFonts w:eastAsia="Arial Nova"/>
        </w:rPr>
        <w:t>;</w:t>
      </w:r>
    </w:p>
    <w:p w14:paraId="6D4D7CCF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I.13.3 – Promowanie, informowanie i marketing dotyczący żywności wytwarzanej w ramach systemów jakości żywności</w:t>
      </w:r>
      <w:r>
        <w:rPr>
          <w:rFonts w:eastAsia="Arial Nova"/>
        </w:rPr>
        <w:t>, zwanej dalej „I.13.3”</w:t>
      </w:r>
      <w:r w:rsidRPr="00F9006B">
        <w:rPr>
          <w:rFonts w:eastAsia="Arial Nova"/>
        </w:rPr>
        <w:t>;</w:t>
      </w:r>
    </w:p>
    <w:p w14:paraId="50B9F9CC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I.13.4 – Rozwój współpracy producentów w ramach systemów jakości żywności</w:t>
      </w:r>
      <w:r>
        <w:rPr>
          <w:rFonts w:eastAsia="Arial Nova"/>
        </w:rPr>
        <w:t>, zwanej dalej „I.13.4”</w:t>
      </w:r>
      <w:r w:rsidRPr="00F9006B">
        <w:rPr>
          <w:rFonts w:eastAsia="Arial Nova"/>
        </w:rPr>
        <w:t>;</w:t>
      </w:r>
    </w:p>
    <w:p w14:paraId="09B0F6D5" w14:textId="77777777" w:rsidR="00894057" w:rsidRPr="006B6422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 w:cs="Arial"/>
        </w:rPr>
      </w:pPr>
      <w:r w:rsidRPr="00F9006B">
        <w:rPr>
          <w:rFonts w:eastAsia="Arial Nova"/>
        </w:rPr>
        <w:t xml:space="preserve"> I.13.5 – Współpraca Grup Operacyjnych EPI</w:t>
      </w:r>
      <w:r>
        <w:rPr>
          <w:rFonts w:eastAsia="Arial Nova"/>
        </w:rPr>
        <w:t>, zwanej dalej „I.13.5”</w:t>
      </w:r>
      <w:r w:rsidRPr="006B6422">
        <w:rPr>
          <w:rFonts w:eastAsia="Arial Nova" w:cs="Arial"/>
        </w:rPr>
        <w:t>;</w:t>
      </w:r>
    </w:p>
    <w:p w14:paraId="64F9F62F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I.14.1 – Doskonalenie zawodowe rolników</w:t>
      </w:r>
      <w:r>
        <w:rPr>
          <w:rFonts w:eastAsia="Arial Nova"/>
        </w:rPr>
        <w:t>, zwanej dalej „I.14.1”</w:t>
      </w:r>
      <w:r w:rsidRPr="00F9006B">
        <w:rPr>
          <w:rFonts w:eastAsia="Arial Nova"/>
        </w:rPr>
        <w:t xml:space="preserve">; </w:t>
      </w:r>
    </w:p>
    <w:p w14:paraId="64665ABD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I.14.2 – Kompleksowe doradztwo rolnicze</w:t>
      </w:r>
      <w:r>
        <w:rPr>
          <w:rFonts w:eastAsia="Arial Nova"/>
        </w:rPr>
        <w:t>, zwanej dalej „I.14.2”</w:t>
      </w:r>
      <w:r w:rsidRPr="00F9006B">
        <w:rPr>
          <w:rFonts w:eastAsia="Arial Nova"/>
        </w:rPr>
        <w:t>;</w:t>
      </w:r>
    </w:p>
    <w:p w14:paraId="45B3F38E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I.14.3 – Doskonalenie zawodowe kadr doradczych</w:t>
      </w:r>
      <w:r>
        <w:rPr>
          <w:rFonts w:eastAsia="Arial Nova"/>
        </w:rPr>
        <w:t>, zwanej dalej „I.14.3”</w:t>
      </w:r>
      <w:r w:rsidRPr="00F9006B">
        <w:rPr>
          <w:rFonts w:eastAsia="Arial Nova"/>
        </w:rPr>
        <w:t>;</w:t>
      </w:r>
    </w:p>
    <w:p w14:paraId="239361D5" w14:textId="77777777" w:rsidR="00894057" w:rsidRPr="00F9006B" w:rsidRDefault="009478FD" w:rsidP="009478FD">
      <w:pPr>
        <w:pStyle w:val="Akapitzlist"/>
        <w:numPr>
          <w:ilvl w:val="0"/>
          <w:numId w:val="23"/>
        </w:numPr>
        <w:ind w:hanging="357"/>
        <w:rPr>
          <w:rFonts w:eastAsia="Arial Nova"/>
        </w:rPr>
      </w:pPr>
      <w:r w:rsidRPr="00F9006B">
        <w:rPr>
          <w:rFonts w:eastAsia="Arial Nova"/>
        </w:rPr>
        <w:t xml:space="preserve"> I.14.4 – Wsparcie gospodarstw demonstracyjnych</w:t>
      </w:r>
      <w:r>
        <w:rPr>
          <w:rFonts w:eastAsia="Arial Nova"/>
        </w:rPr>
        <w:t>, zwanej dalej „I.14.4”</w:t>
      </w:r>
      <w:r w:rsidRPr="00F9006B">
        <w:rPr>
          <w:rFonts w:eastAsia="Arial Nova"/>
        </w:rPr>
        <w:t>.</w:t>
      </w:r>
    </w:p>
    <w:p w14:paraId="681CFAA6" w14:textId="7BA9040C" w:rsidR="00894057" w:rsidRPr="00BF49C8" w:rsidDel="00B455A3" w:rsidRDefault="009478FD" w:rsidP="009478FD">
      <w:pPr>
        <w:pStyle w:val="Akapitzlist"/>
        <w:numPr>
          <w:ilvl w:val="0"/>
          <w:numId w:val="2"/>
        </w:numPr>
        <w:ind w:left="357" w:hanging="357"/>
        <w:rPr>
          <w:del w:id="170" w:author="Patrycja Piekut" w:date="2026-06-29T11:30:00Z"/>
          <w:rFonts w:eastAsia="Arial Nova"/>
        </w:rPr>
      </w:pPr>
      <w:del w:id="171" w:author="Patrycja Piekut" w:date="2026-06-29T11:30:00Z">
        <w:r w:rsidRPr="00BF49C8" w:rsidDel="00B455A3">
          <w:rPr>
            <w:rFonts w:eastAsia="Arial Nova"/>
          </w:rPr>
          <w:delText xml:space="preserve">KnM przeprowadzone od 15 marca 2023 r. a przed terminem obowiązywania niniejszych wytycznych wlicza się do wymaganego poziomu kontroli, o których mowa w tych wytycznych. </w:delText>
        </w:r>
      </w:del>
    </w:p>
    <w:p w14:paraId="3AC89D14" w14:textId="77777777" w:rsidR="00894057" w:rsidRPr="00F9006B" w:rsidRDefault="009478FD" w:rsidP="009478FD">
      <w:pPr>
        <w:pStyle w:val="Nagwek1"/>
      </w:pPr>
      <w:bookmarkStart w:id="172" w:name="_Toc177472463"/>
      <w:bookmarkStart w:id="173" w:name="_Toc138757599"/>
      <w:r w:rsidRPr="00F9006B">
        <w:lastRenderedPageBreak/>
        <w:t xml:space="preserve">IV. </w:t>
      </w:r>
      <w:bookmarkStart w:id="174" w:name="_Toc121474891"/>
      <w:bookmarkStart w:id="175" w:name="_Toc129253241"/>
      <w:r w:rsidRPr="00F9006B">
        <w:t xml:space="preserve">Podstawowe zasady </w:t>
      </w:r>
      <w:r>
        <w:t xml:space="preserve">przeprowadzania </w:t>
      </w:r>
      <w:r w:rsidRPr="00F9006B">
        <w:t>kontroli na miejscu</w:t>
      </w:r>
      <w:bookmarkEnd w:id="172"/>
      <w:bookmarkEnd w:id="173"/>
      <w:r w:rsidRPr="00F9006B">
        <w:t xml:space="preserve"> </w:t>
      </w:r>
      <w:bookmarkEnd w:id="174"/>
      <w:bookmarkEnd w:id="175"/>
    </w:p>
    <w:p w14:paraId="3D3EDBE3" w14:textId="77777777" w:rsidR="00894057" w:rsidRPr="009A053E" w:rsidRDefault="009478FD" w:rsidP="009478FD">
      <w:pPr>
        <w:pStyle w:val="Akapitzlist"/>
        <w:numPr>
          <w:ilvl w:val="0"/>
          <w:numId w:val="29"/>
        </w:numPr>
        <w:ind w:left="357" w:hanging="357"/>
        <w:rPr>
          <w:rFonts w:eastAsia="Calibri"/>
        </w:rPr>
      </w:pPr>
      <w:r w:rsidRPr="009A053E">
        <w:rPr>
          <w:rFonts w:eastAsia="Calibri"/>
        </w:rPr>
        <w:t>W ustawie PS WPR określono zasady przeprowadzania KnM. Oprócz zasad wynikających z ustawy PS WPR zastosowanie mają również nw. zasady.</w:t>
      </w:r>
    </w:p>
    <w:p w14:paraId="2F866237" w14:textId="77777777" w:rsidR="00894057" w:rsidRPr="00F9006B" w:rsidRDefault="009478FD" w:rsidP="009478FD">
      <w:pPr>
        <w:pStyle w:val="Akapitzlist"/>
        <w:numPr>
          <w:ilvl w:val="0"/>
          <w:numId w:val="29"/>
        </w:numPr>
        <w:ind w:left="357" w:hanging="357"/>
      </w:pPr>
      <w:r w:rsidRPr="00F9006B">
        <w:t xml:space="preserve">KnM ma na celu sprawdzenie, czy realizacja operacji jest zgodna z przepisami prawa </w:t>
      </w:r>
      <w:r>
        <w:t xml:space="preserve">powszechnie obowiązującego </w:t>
      </w:r>
      <w:r w:rsidRPr="00F9006B">
        <w:t>lub czy zostały spełnione warunki przyznania lub wypłaty pomocy lub pomocy technicznej lub czy są realizowane lub zostały zrealizowane zobowiązania związane z przyznaną pomocą lub pomocą techniczną, które mogą być sprawdzone podczas KnM i nie były przedmiotem kontroli administracyjnej.</w:t>
      </w:r>
    </w:p>
    <w:p w14:paraId="5172AE26" w14:textId="77777777" w:rsidR="00894057" w:rsidRPr="00F9006B" w:rsidRDefault="009478FD" w:rsidP="009478FD">
      <w:pPr>
        <w:pStyle w:val="Akapitzlist"/>
        <w:numPr>
          <w:ilvl w:val="0"/>
          <w:numId w:val="6"/>
        </w:numPr>
      </w:pPr>
      <w:r w:rsidRPr="00F9006B">
        <w:t>KnM powinn</w:t>
      </w:r>
      <w:r>
        <w:t>a</w:t>
      </w:r>
      <w:r w:rsidRPr="00F9006B">
        <w:t xml:space="preserve"> obejmować przede wszystkim elementy, które nie zostały zweryfikowane podczas kontroli administracyjnej, co umożliwi uniknięcie niepotrzebnego powielania kontroli w da</w:t>
      </w:r>
      <w:r>
        <w:t>nym zakresie.</w:t>
      </w:r>
    </w:p>
    <w:p w14:paraId="378FBD4C" w14:textId="77777777" w:rsidR="00894057" w:rsidRPr="00F9006B" w:rsidRDefault="009478FD" w:rsidP="009478FD">
      <w:pPr>
        <w:pStyle w:val="Akapitzlist"/>
        <w:numPr>
          <w:ilvl w:val="0"/>
          <w:numId w:val="6"/>
        </w:numPr>
      </w:pPr>
      <w:r w:rsidRPr="00F9006B">
        <w:t xml:space="preserve">W przypadku </w:t>
      </w:r>
      <w:r>
        <w:rPr>
          <w:rFonts w:eastAsia="Arial Nova"/>
        </w:rPr>
        <w:t xml:space="preserve">pomocy technicznej oraz </w:t>
      </w:r>
      <w:r w:rsidRPr="0085215B">
        <w:t>interwencji, w których beneficjenci są podmiotami obowiązanymi na podstawie P</w:t>
      </w:r>
      <w:r>
        <w:t>ZP</w:t>
      </w:r>
      <w:r w:rsidRPr="0085215B">
        <w:t xml:space="preserve"> do stosowania przep</w:t>
      </w:r>
      <w:r>
        <w:t xml:space="preserve">isów </w:t>
      </w:r>
      <w:r>
        <w:br/>
        <w:t xml:space="preserve">o zamówieniach publicznych, </w:t>
      </w:r>
      <w:r w:rsidRPr="00F9006B">
        <w:t>KnM ma na celu weryfikację zgodności realizacji operacji bądź przedmiotu inwestycji z wybraną przez beneficjenta najkorzystniejszą ofertą.</w:t>
      </w:r>
    </w:p>
    <w:p w14:paraId="205DF01E" w14:textId="77777777" w:rsidR="00894057" w:rsidRPr="00F9006B" w:rsidRDefault="009478FD" w:rsidP="009478FD">
      <w:pPr>
        <w:numPr>
          <w:ilvl w:val="0"/>
          <w:numId w:val="6"/>
        </w:numPr>
        <w:spacing w:after="0"/>
        <w:contextualSpacing/>
        <w:jc w:val="left"/>
        <w:rPr>
          <w:rFonts w:eastAsia="Calibri"/>
        </w:rPr>
      </w:pPr>
      <w:r w:rsidRPr="00F9006B">
        <w:rPr>
          <w:rFonts w:eastAsia="Calibri"/>
        </w:rPr>
        <w:t xml:space="preserve">KnM może być przeprowadzana na różnych etapach </w:t>
      </w:r>
      <w:r>
        <w:rPr>
          <w:rFonts w:eastAsia="Calibri"/>
        </w:rPr>
        <w:t>postępowania:</w:t>
      </w:r>
    </w:p>
    <w:p w14:paraId="4ED16AC4" w14:textId="77777777" w:rsidR="00894057" w:rsidRPr="00F9006B" w:rsidRDefault="009478FD" w:rsidP="009478FD">
      <w:pPr>
        <w:pStyle w:val="Akapitzlist"/>
        <w:numPr>
          <w:ilvl w:val="0"/>
          <w:numId w:val="3"/>
        </w:numPr>
      </w:pPr>
      <w:r w:rsidRPr="00F9006B">
        <w:t>w toku postępowania w sprawie o przyznanie</w:t>
      </w:r>
      <w:r>
        <w:t xml:space="preserve"> pomocy lub pomocy technicznej (KnZ);</w:t>
      </w:r>
    </w:p>
    <w:p w14:paraId="52F9C010" w14:textId="77777777" w:rsidR="00894057" w:rsidRPr="00F9006B" w:rsidRDefault="009478FD" w:rsidP="009478FD">
      <w:pPr>
        <w:pStyle w:val="Akapitzlist"/>
        <w:numPr>
          <w:ilvl w:val="0"/>
          <w:numId w:val="3"/>
        </w:numPr>
      </w:pPr>
      <w:r w:rsidRPr="00F9006B">
        <w:t>w trakcie realizacji operacji (</w:t>
      </w:r>
      <w:r>
        <w:t>KnZ</w:t>
      </w:r>
      <w:r w:rsidRPr="00F9006B">
        <w:t>);</w:t>
      </w:r>
    </w:p>
    <w:p w14:paraId="5249FE01" w14:textId="77777777" w:rsidR="00894057" w:rsidRPr="00F9006B" w:rsidRDefault="009478FD" w:rsidP="009478FD">
      <w:pPr>
        <w:pStyle w:val="Akapitzlist"/>
        <w:numPr>
          <w:ilvl w:val="0"/>
          <w:numId w:val="3"/>
        </w:numPr>
      </w:pPr>
      <w:r w:rsidRPr="00F9006B">
        <w:t xml:space="preserve">w toku postępowania w sprawie </w:t>
      </w:r>
      <w:r>
        <w:t xml:space="preserve">o </w:t>
      </w:r>
      <w:r w:rsidRPr="00F9006B">
        <w:t>wypłat</w:t>
      </w:r>
      <w:r>
        <w:t>ę</w:t>
      </w:r>
      <w:r w:rsidRPr="00F9006B">
        <w:t xml:space="preserve"> pomocy </w:t>
      </w:r>
      <w:r>
        <w:t xml:space="preserve">lub pomocy technicznej </w:t>
      </w:r>
      <w:r w:rsidRPr="00F9006B">
        <w:t>(</w:t>
      </w:r>
      <w:r>
        <w:t>KnM</w:t>
      </w:r>
      <w:r w:rsidRPr="00F9006B">
        <w:t xml:space="preserve"> realizowana w wyniku typowania systemowego lub</w:t>
      </w:r>
      <w:r>
        <w:t xml:space="preserve"> KnZ</w:t>
      </w:r>
      <w:r w:rsidRPr="00F9006B">
        <w:t>);</w:t>
      </w:r>
    </w:p>
    <w:p w14:paraId="7BA23E2F" w14:textId="77777777" w:rsidR="00894057" w:rsidRPr="00F9006B" w:rsidRDefault="009478FD" w:rsidP="009478FD">
      <w:pPr>
        <w:pStyle w:val="Akapitzlist"/>
        <w:numPr>
          <w:ilvl w:val="0"/>
          <w:numId w:val="3"/>
        </w:numPr>
      </w:pPr>
      <w:r w:rsidRPr="00F9006B">
        <w:t>w okresie związania celem (</w:t>
      </w:r>
      <w:r>
        <w:t>KEXP</w:t>
      </w:r>
      <w:r w:rsidRPr="00F9006B">
        <w:t xml:space="preserve"> realizowana w wyniku typowania systemow</w:t>
      </w:r>
      <w:r>
        <w:t>ego lub KnZ).</w:t>
      </w:r>
    </w:p>
    <w:p w14:paraId="1A387867" w14:textId="5A4C6A43" w:rsidR="00894057" w:rsidRPr="00F9006B" w:rsidRDefault="009478FD" w:rsidP="009478FD">
      <w:pPr>
        <w:pStyle w:val="Akapitzlist"/>
        <w:numPr>
          <w:ilvl w:val="0"/>
          <w:numId w:val="6"/>
        </w:numPr>
      </w:pPr>
      <w:r w:rsidRPr="00F9006B">
        <w:t xml:space="preserve">KnM w miarę możliwości realizuje się kompleksowo. Kompleksowość oznacza realizację kontroli w ramach jednej interwencji </w:t>
      </w:r>
      <w:ins w:id="176" w:author="Domaracka Anna" w:date="2026-06-23T13:44:00Z">
        <w:r>
          <w:t xml:space="preserve">podczas jednej wizyty kontrolnej, </w:t>
        </w:r>
      </w:ins>
      <w:r w:rsidRPr="00F9006B">
        <w:t>w terminie</w:t>
      </w:r>
      <w:r w:rsidR="00553BC8">
        <w:t xml:space="preserve"> </w:t>
      </w:r>
      <w:r w:rsidRPr="00F9006B">
        <w:t xml:space="preserve">pozwalającym </w:t>
      </w:r>
      <w:r>
        <w:br/>
      </w:r>
      <w:r w:rsidRPr="00F9006B">
        <w:t xml:space="preserve">na weryfikację możliwie największej liczby </w:t>
      </w:r>
      <w:r>
        <w:t>warunków przyznania i wypłaty pomocy lub pomocy technicznej oraz zobowiązań związanych z przyznaną pomocą lub pomocą techniczną</w:t>
      </w:r>
      <w:r w:rsidRPr="00F9006B">
        <w:t xml:space="preserve">. Kompleksowo można również realizować kontrolę w ramach </w:t>
      </w:r>
      <w:r w:rsidRPr="00F9006B">
        <w:lastRenderedPageBreak/>
        <w:t>różnych interwencji bądź warunkowości</w:t>
      </w:r>
      <w:ins w:id="177" w:author="Domaracka Anna" w:date="2026-06-23T13:46:00Z">
        <w:r>
          <w:t>.</w:t>
        </w:r>
      </w:ins>
      <w:del w:id="178" w:author="Domaracka Anna" w:date="2026-06-23T13:46:00Z">
        <w:r w:rsidRPr="00F9006B">
          <w:delText>,</w:delText>
        </w:r>
      </w:del>
      <w:r w:rsidRPr="00F9006B">
        <w:t xml:space="preserve"> </w:t>
      </w:r>
      <w:del w:id="179" w:author="Domaracka Anna" w:date="2026-06-23T13:45:00Z">
        <w:r w:rsidRPr="00F9006B">
          <w:delText xml:space="preserve">w których zobowiązania bądź przedmiot kontroli mają tożsamy charakter. </w:delText>
        </w:r>
      </w:del>
    </w:p>
    <w:p w14:paraId="2A0B7C6F" w14:textId="77777777" w:rsidR="00894057" w:rsidRPr="00F9006B" w:rsidRDefault="009478FD" w:rsidP="009478FD">
      <w:pPr>
        <w:pStyle w:val="Akapitzlist"/>
        <w:numPr>
          <w:ilvl w:val="0"/>
          <w:numId w:val="6"/>
        </w:numPr>
      </w:pPr>
      <w:r w:rsidRPr="00F9006B">
        <w:t xml:space="preserve">Czynności kontrolne mogą być </w:t>
      </w:r>
      <w:r>
        <w:t>wykonywane</w:t>
      </w:r>
      <w:r w:rsidRPr="00F9006B">
        <w:t xml:space="preserve"> przez ARiMR, SW, PLW, IZ lub zewnętrzne jednostki organizacyjne, którym ARiMR może powierzyć wykonywanie czynności kontr</w:t>
      </w:r>
      <w:r>
        <w:t>olnych.</w:t>
      </w:r>
    </w:p>
    <w:p w14:paraId="15B18A0A" w14:textId="77777777" w:rsidR="00894057" w:rsidRPr="00F9006B" w:rsidRDefault="009478FD" w:rsidP="009478FD">
      <w:pPr>
        <w:pStyle w:val="Akapitzlist"/>
        <w:numPr>
          <w:ilvl w:val="0"/>
          <w:numId w:val="6"/>
        </w:numPr>
      </w:pPr>
      <w:r w:rsidRPr="00F9006B">
        <w:t>KnM</w:t>
      </w:r>
      <w:r>
        <w:t xml:space="preserve"> realizuje się dwiema metodami:</w:t>
      </w:r>
    </w:p>
    <w:p w14:paraId="570961B2" w14:textId="77777777" w:rsidR="00894057" w:rsidRPr="00F9006B" w:rsidRDefault="009478FD" w:rsidP="009478FD">
      <w:pPr>
        <w:pStyle w:val="Akapitzlist"/>
        <w:numPr>
          <w:ilvl w:val="0"/>
          <w:numId w:val="7"/>
        </w:numPr>
      </w:pPr>
      <w:r w:rsidRPr="00F9006B">
        <w:t>metodą inspekcji terenowej polegającą na kontroli</w:t>
      </w:r>
      <w:r w:rsidRPr="004867B4">
        <w:t xml:space="preserve"> </w:t>
      </w:r>
      <w:r w:rsidRPr="00F9006B">
        <w:t xml:space="preserve">podmiotu kontrolowanego, </w:t>
      </w:r>
      <w:r>
        <w:br/>
      </w:r>
      <w:r w:rsidRPr="00F9006B">
        <w:t xml:space="preserve">w ramach której czynności kontrolne </w:t>
      </w:r>
      <w:r>
        <w:t>wykonywane</w:t>
      </w:r>
      <w:r w:rsidRPr="00F9006B">
        <w:t xml:space="preserve"> są:</w:t>
      </w:r>
    </w:p>
    <w:p w14:paraId="1DF5CF1F" w14:textId="77777777" w:rsidR="00894057" w:rsidRPr="00F9006B" w:rsidRDefault="009478FD" w:rsidP="009478FD">
      <w:pPr>
        <w:pStyle w:val="Akapitzlist"/>
        <w:numPr>
          <w:ilvl w:val="0"/>
          <w:numId w:val="4"/>
        </w:numPr>
      </w:pPr>
      <w:r w:rsidRPr="00F9006B">
        <w:t>bezpośrednio w siedzibie podmiotu kontrolowanego,</w:t>
      </w:r>
    </w:p>
    <w:p w14:paraId="7A17897D" w14:textId="77777777" w:rsidR="00894057" w:rsidRPr="00F9006B" w:rsidRDefault="009478FD" w:rsidP="009478FD">
      <w:pPr>
        <w:pStyle w:val="Akapitzlist"/>
        <w:numPr>
          <w:ilvl w:val="0"/>
          <w:numId w:val="4"/>
        </w:numPr>
      </w:pPr>
      <w:r w:rsidRPr="00F9006B">
        <w:t>w miejscu realizacji operacji,</w:t>
      </w:r>
    </w:p>
    <w:p w14:paraId="74026735" w14:textId="77777777" w:rsidR="00894057" w:rsidRPr="00F9006B" w:rsidRDefault="009478FD" w:rsidP="009478FD">
      <w:pPr>
        <w:pStyle w:val="Akapitzlist"/>
        <w:numPr>
          <w:ilvl w:val="0"/>
          <w:numId w:val="4"/>
        </w:numPr>
      </w:pPr>
      <w:r w:rsidRPr="00F9006B">
        <w:t>w miejscu prowadzenia przez podmiot kontrolowany działalności rolniczej lub pozarolniczej,</w:t>
      </w:r>
    </w:p>
    <w:p w14:paraId="1B3E648D" w14:textId="77777777" w:rsidR="00894057" w:rsidRDefault="009478FD" w:rsidP="009478FD">
      <w:pPr>
        <w:pStyle w:val="Akapitzlist"/>
        <w:numPr>
          <w:ilvl w:val="0"/>
          <w:numId w:val="4"/>
        </w:numPr>
      </w:pPr>
      <w:r w:rsidRPr="00F9006B">
        <w:t xml:space="preserve">na działkach rolnych lub jednostkach gruntu </w:t>
      </w:r>
      <w:r>
        <w:t>nierolniczego</w:t>
      </w:r>
    </w:p>
    <w:p w14:paraId="43A43849" w14:textId="77777777" w:rsidR="00894057" w:rsidRPr="00F9006B" w:rsidRDefault="009478FD" w:rsidP="009478FD">
      <w:pPr>
        <w:ind w:left="360"/>
      </w:pPr>
      <w:r w:rsidRPr="008B37CB">
        <w:t>–</w:t>
      </w:r>
      <w:r>
        <w:t xml:space="preserve"> </w:t>
      </w:r>
      <w:r w:rsidRPr="000218F6">
        <w:t>ze wskazaniem na fizyczny pomiar w terenie z wykorzystaniem właściwych narzędzi pomiarowych</w:t>
      </w:r>
      <w:r>
        <w:t>, o których mowa w sekcji IV.1.2</w:t>
      </w:r>
      <w:r w:rsidRPr="009B0A72">
        <w:t>;</w:t>
      </w:r>
    </w:p>
    <w:p w14:paraId="0E1011CE" w14:textId="77777777" w:rsidR="00894057" w:rsidRPr="00F9006B" w:rsidRDefault="009478FD" w:rsidP="009478FD">
      <w:pPr>
        <w:pStyle w:val="Akapitzlist"/>
        <w:numPr>
          <w:ilvl w:val="0"/>
          <w:numId w:val="7"/>
        </w:numPr>
      </w:pPr>
      <w:r w:rsidRPr="00F9006B">
        <w:t>metodą FOTO polegającą na fotointerpretacji ortofotomap, którym towarzyszą szybkie wizytacje w terenie</w:t>
      </w:r>
      <w:r>
        <w:t>, przy czym</w:t>
      </w:r>
      <w:r w:rsidRPr="00F9006B">
        <w:t xml:space="preserve"> </w:t>
      </w:r>
      <w:r>
        <w:t>k</w:t>
      </w:r>
      <w:r w:rsidRPr="00F9006B">
        <w:t>ontrola metodą FOTO jest realizowana na zwartych obszarach obejmujących na ogół od jednej do kilku gmin lub grupę obrębów</w:t>
      </w:r>
      <w:r>
        <w:t>,</w:t>
      </w:r>
      <w:r w:rsidRPr="00F9006B">
        <w:t xml:space="preserve"> lub fragment obrębu.</w:t>
      </w:r>
    </w:p>
    <w:p w14:paraId="1987B1AD" w14:textId="77777777" w:rsidR="00894057" w:rsidRPr="00F9006B" w:rsidRDefault="009478FD" w:rsidP="009478FD">
      <w:pPr>
        <w:pStyle w:val="Akapitzlist"/>
        <w:numPr>
          <w:ilvl w:val="0"/>
          <w:numId w:val="6"/>
        </w:numPr>
      </w:pPr>
      <w:r w:rsidRPr="00F9006B">
        <w:t>KnM mo</w:t>
      </w:r>
      <w:r>
        <w:t>że</w:t>
      </w:r>
      <w:r w:rsidRPr="00F9006B">
        <w:t xml:space="preserve"> być uzupełnion</w:t>
      </w:r>
      <w:r>
        <w:t>a</w:t>
      </w:r>
      <w:r w:rsidRPr="00F9006B">
        <w:t xml:space="preserve"> dodatkowymi dowodami znajdującymi się w dyspozycji podmiotu przeprowadzającego kontrolę lub dostarczonymi przez podmiot kontrolowany na wniosek podmiotu przeprowadzające</w:t>
      </w:r>
      <w:r>
        <w:t>go kontrolę lub z inicjatywy podmiotu kontrolowanego.</w:t>
      </w:r>
    </w:p>
    <w:p w14:paraId="05B80947" w14:textId="77777777" w:rsidR="00894057" w:rsidRPr="004C7976" w:rsidRDefault="009478FD" w:rsidP="009478FD">
      <w:pPr>
        <w:pStyle w:val="Akapitzlist"/>
        <w:numPr>
          <w:ilvl w:val="0"/>
          <w:numId w:val="6"/>
        </w:numPr>
      </w:pPr>
      <w:r w:rsidRPr="004C7976">
        <w:t>W przypadku</w:t>
      </w:r>
      <w:ins w:id="180" w:author="Gębka Magdalena" w:date="2026-02-19T12:41:00Z">
        <w:r>
          <w:t>,</w:t>
        </w:r>
      </w:ins>
      <w:r w:rsidRPr="004C7976">
        <w:t xml:space="preserve"> gdy warunki przyznania i wypłaty pomocy lub pomocy technicznej, </w:t>
      </w:r>
      <w:r w:rsidRPr="004C7976">
        <w:br/>
        <w:t>w tym w ramach warunkowości, oraz zobowiązania związane z przyznaną pomocą lub pomocą techniczną są związane z danym okresem, możliwe jest przeprowadzenie dodatkowych kontroli u beneficjenta w późniejszym terminie.</w:t>
      </w:r>
    </w:p>
    <w:p w14:paraId="00488A97" w14:textId="7DBD72CB" w:rsidR="00894057" w:rsidRPr="00F9006B" w:rsidRDefault="009478FD" w:rsidP="00F828CF">
      <w:pPr>
        <w:pStyle w:val="Akapitzlist"/>
        <w:numPr>
          <w:ilvl w:val="0"/>
          <w:numId w:val="6"/>
        </w:numPr>
      </w:pPr>
      <w:r w:rsidRPr="00F9006B">
        <w:t xml:space="preserve">W przypadkach, o których mowa w ust. </w:t>
      </w:r>
      <w:r>
        <w:t>10</w:t>
      </w:r>
      <w:r w:rsidRPr="00F9006B">
        <w:t>, zarówno czas trwania KnM, jak i liczbę kontroli ogranicza się do niezbędnego minimum.</w:t>
      </w:r>
    </w:p>
    <w:p w14:paraId="79F97342" w14:textId="61E7C355" w:rsidR="00894057" w:rsidRPr="00BB452A" w:rsidRDefault="00AD49A5" w:rsidP="009478FD">
      <w:pPr>
        <w:pStyle w:val="Akapitzlist"/>
        <w:numPr>
          <w:ilvl w:val="0"/>
          <w:numId w:val="6"/>
        </w:numPr>
        <w:spacing w:after="0"/>
        <w:rPr>
          <w:ins w:id="181" w:author="Borkowski Józef" w:date="2026-03-13T12:48:00Z"/>
          <w:del w:id="182" w:author="Domaracka Anna" w:date="2026-06-26T09:23:00Z"/>
          <w:rFonts w:eastAsiaTheme="majorEastAsia"/>
        </w:rPr>
      </w:pPr>
      <w:ins w:id="183" w:author="DPB MRiRW" w:date="2026-07-02T10:56:00Z" w16du:dateUtc="2026-07-02T08:56:00Z">
        <w:r>
          <w:t xml:space="preserve">12. </w:t>
        </w:r>
      </w:ins>
      <w:r w:rsidR="009478FD">
        <w:t>U</w:t>
      </w:r>
      <w:r w:rsidR="009478FD" w:rsidRPr="00F9006B">
        <w:t>żytkowani</w:t>
      </w:r>
      <w:r w:rsidR="009478FD">
        <w:t>e</w:t>
      </w:r>
      <w:r w:rsidR="009478FD" w:rsidRPr="00F9006B">
        <w:t xml:space="preserve"> gruntów/pokrycia terenu</w:t>
      </w:r>
      <w:r w:rsidR="009478FD">
        <w:t xml:space="preserve"> i rodzaj prowadzonych upraw </w:t>
      </w:r>
      <w:r w:rsidR="009478FD" w:rsidRPr="00F9006B">
        <w:t>mogą być weryfikowane za pomocą komputerowej interpretacji zobrazowań satelitarnych lub zdjęć lotniczych</w:t>
      </w:r>
      <w:r w:rsidR="009478FD">
        <w:t xml:space="preserve"> lub zdjęć pozyskanych za pomocą </w:t>
      </w:r>
      <w:r w:rsidR="009478FD" w:rsidRPr="00F9006B">
        <w:t xml:space="preserve">BSP z bieżącego </w:t>
      </w:r>
      <w:ins w:id="184" w:author="Borkowski Józef" w:date="2026-03-12T17:40:00Z">
        <w:r w:rsidR="009478FD">
          <w:t>sezonu wegetacyjnego</w:t>
        </w:r>
      </w:ins>
      <w:ins w:id="185" w:author="Borkowski Józef" w:date="2026-03-12T17:41:00Z">
        <w:r w:rsidR="009478FD">
          <w:t>. W</w:t>
        </w:r>
      </w:ins>
      <w:ins w:id="186" w:author="Borkowski Józef" w:date="2026-03-12T17:42:00Z">
        <w:r w:rsidR="009478FD">
          <w:t xml:space="preserve"> </w:t>
        </w:r>
      </w:ins>
      <w:ins w:id="187" w:author="Borkowski Józef" w:date="2026-03-12T17:41:00Z">
        <w:r w:rsidR="009478FD">
          <w:t>przypadkach</w:t>
        </w:r>
      </w:ins>
      <w:ins w:id="188" w:author="Borkowski Józef" w:date="2026-03-12T17:42:00Z">
        <w:r w:rsidR="009478FD">
          <w:t xml:space="preserve">, w których pozyskanie aktualnych danych dla </w:t>
        </w:r>
        <w:r w:rsidR="009478FD">
          <w:lastRenderedPageBreak/>
          <w:t xml:space="preserve">produkcji ortofotomap </w:t>
        </w:r>
      </w:ins>
      <w:ins w:id="189" w:author="Borkowski Józef" w:date="2026-03-12T17:43:00Z">
        <w:r w:rsidR="009478FD">
          <w:t>jest z przyczyn obiektywnych i niezależnych od ARiMR</w:t>
        </w:r>
      </w:ins>
      <w:ins w:id="190" w:author="Borkowski Józef" w:date="2026-03-12T17:44:00Z">
        <w:r w:rsidR="009478FD">
          <w:t xml:space="preserve"> niemożliwe, interpretacja </w:t>
        </w:r>
      </w:ins>
      <w:ins w:id="191" w:author="Domaracka Anna" w:date="2026-05-13T12:45:00Z">
        <w:r w:rsidR="009478FD">
          <w:t xml:space="preserve">zobrazowań </w:t>
        </w:r>
      </w:ins>
      <w:ins w:id="192" w:author="Borkowski Józef" w:date="2026-03-12T17:44:00Z">
        <w:r w:rsidR="009478FD">
          <w:t xml:space="preserve">może </w:t>
        </w:r>
      </w:ins>
      <w:ins w:id="193" w:author="Domaracka Anna" w:date="2026-05-13T12:44:00Z">
        <w:r w:rsidR="009478FD">
          <w:t xml:space="preserve">zostać wykonana na </w:t>
        </w:r>
      </w:ins>
      <w:del w:id="194" w:author="Domaracka Anna" w:date="2026-06-26T09:25:00Z">
        <w:r w:rsidR="009478FD">
          <w:delText xml:space="preserve"> </w:delText>
        </w:r>
      </w:del>
      <w:ins w:id="195" w:author="Borkowski Józef" w:date="2026-03-12T17:44:00Z">
        <w:del w:id="196" w:author="Domaracka Anna" w:date="2026-06-26T09:25:00Z">
          <w:r w:rsidR="009478FD">
            <w:delText>ortofotomapy</w:delText>
          </w:r>
        </w:del>
      </w:ins>
      <w:ins w:id="197" w:author="Domaracka Anna" w:date="2026-06-26T09:25:00Z">
        <w:r w:rsidR="009478FD">
          <w:t>podstawie ortofotomapy</w:t>
        </w:r>
      </w:ins>
      <w:ins w:id="198" w:author="Utnik Kamila" w:date="2026-05-08T13:06:00Z">
        <w:r w:rsidR="009478FD">
          <w:t xml:space="preserve"> dostępne</w:t>
        </w:r>
      </w:ins>
      <w:ins w:id="199" w:author="Domaracka Anna" w:date="2026-05-13T12:44:00Z">
        <w:r w:rsidR="009478FD">
          <w:t>j</w:t>
        </w:r>
      </w:ins>
      <w:ins w:id="200" w:author="Utnik Kamila" w:date="2026-05-08T13:06:00Z">
        <w:r w:rsidR="009478FD">
          <w:t xml:space="preserve"> w ARiMR i wykorzystywane</w:t>
        </w:r>
      </w:ins>
      <w:ins w:id="201" w:author="Domaracka Anna" w:date="2026-05-13T12:44:00Z">
        <w:r w:rsidR="009478FD">
          <w:t>j</w:t>
        </w:r>
      </w:ins>
      <w:ins w:id="202" w:author="Utnik Kamila" w:date="2026-05-08T13:06:00Z">
        <w:r w:rsidR="009478FD">
          <w:t xml:space="preserve"> do ak</w:t>
        </w:r>
      </w:ins>
      <w:ins w:id="203" w:author="Utnik Kamila" w:date="2026-05-08T13:07:00Z">
        <w:r w:rsidR="009478FD">
          <w:t>tualizacji systemu LPIS</w:t>
        </w:r>
      </w:ins>
      <w:r w:rsidR="009478FD">
        <w:t>.</w:t>
      </w:r>
      <w:r w:rsidR="009478FD" w:rsidRPr="00F9006B">
        <w:t> Interpretacja działek rolnych będzie zwykle przeprowadzana przy użyciu co najmniej jednego zdjęcia. Oprócz obrazów</w:t>
      </w:r>
      <w:r w:rsidR="009478FD" w:rsidRPr="00786CCA">
        <w:t xml:space="preserve"> </w:t>
      </w:r>
      <w:r w:rsidR="009478FD" w:rsidRPr="00F9006B">
        <w:t>VHR, do analizy mogą być wykorzystywane obrazy HR. </w:t>
      </w:r>
      <w:ins w:id="204" w:author="Domaracka Anna" w:date="2026-05-13T11:01:00Z">
        <w:r w:rsidR="009478FD">
          <w:t xml:space="preserve">Wykorzystywane są także </w:t>
        </w:r>
      </w:ins>
      <w:r w:rsidR="009478FD" w:rsidRPr="00F9006B">
        <w:t>dan</w:t>
      </w:r>
      <w:ins w:id="205" w:author="Domaracka Anna" w:date="2026-05-13T11:01:00Z">
        <w:r w:rsidR="009478FD">
          <w:t>e</w:t>
        </w:r>
      </w:ins>
      <w:r w:rsidR="009478FD" w:rsidRPr="00F9006B">
        <w:t xml:space="preserve"> pozyskiwan</w:t>
      </w:r>
      <w:ins w:id="206" w:author="Domaracka Anna" w:date="2026-05-13T11:01:00Z">
        <w:r w:rsidR="009478FD">
          <w:t>e</w:t>
        </w:r>
      </w:ins>
      <w:r w:rsidR="009478FD" w:rsidRPr="00F9006B">
        <w:t xml:space="preserve"> </w:t>
      </w:r>
      <w:ins w:id="207" w:author="Domaracka Anna" w:date="2026-06-26T09:26:00Z">
        <w:r w:rsidR="009478FD">
          <w:br/>
        </w:r>
      </w:ins>
      <w:r w:rsidR="009478FD" w:rsidRPr="00F9006B">
        <w:t xml:space="preserve">z satelitów </w:t>
      </w:r>
      <w:r w:rsidR="009478FD">
        <w:t xml:space="preserve">programu </w:t>
      </w:r>
      <w:r w:rsidR="009478FD" w:rsidRPr="00F9006B">
        <w:t>Copernicus. </w:t>
      </w:r>
      <w:ins w:id="208" w:author="Borkowski Józef" w:date="2026-03-12T17:59:00Z">
        <w:r w:rsidR="009478FD">
          <w:t xml:space="preserve">W procesie </w:t>
        </w:r>
      </w:ins>
      <w:del w:id="209" w:author="Domaracka Anna" w:date="2026-06-26T09:22:00Z">
        <w:r w:rsidR="009478FD" w:rsidRPr="00F9006B">
          <w:delText xml:space="preserve"> </w:delText>
        </w:r>
      </w:del>
      <w:r w:rsidR="009478FD" w:rsidRPr="00F9006B">
        <w:t xml:space="preserve">weryfikowania niektórych warunków przyznania i wypłaty pomocy </w:t>
      </w:r>
      <w:r w:rsidR="009478FD" w:rsidRPr="00AE056D">
        <w:rPr>
          <w:rFonts w:eastAsiaTheme="majorEastAsia"/>
        </w:rPr>
        <w:t xml:space="preserve">oraz realizacji zobowiązań </w:t>
      </w:r>
      <w:ins w:id="210" w:author="Borkowski Józef" w:date="2026-03-12T17:59:00Z">
        <w:r w:rsidR="009478FD" w:rsidRPr="00AE056D">
          <w:rPr>
            <w:rFonts w:eastAsiaTheme="majorEastAsia"/>
          </w:rPr>
          <w:t>ARiMR może przekazywać wnioskodawcom lub beneficjentom zadani</w:t>
        </w:r>
      </w:ins>
      <w:ins w:id="211" w:author="Borkowski Józef" w:date="2026-03-12T18:00:00Z">
        <w:r w:rsidR="009478FD" w:rsidRPr="00AE056D">
          <w:rPr>
            <w:rFonts w:eastAsiaTheme="majorEastAsia"/>
          </w:rPr>
          <w:t>a</w:t>
        </w:r>
      </w:ins>
      <w:ins w:id="212" w:author="Borkowski Józef" w:date="2026-03-12T17:59:00Z">
        <w:r w:rsidR="009478FD" w:rsidRPr="00AE056D">
          <w:rPr>
            <w:rFonts w:eastAsiaTheme="majorEastAsia"/>
          </w:rPr>
          <w:t xml:space="preserve"> wykonani</w:t>
        </w:r>
      </w:ins>
      <w:ins w:id="213" w:author="Borkowski Józef" w:date="2026-03-12T18:00:00Z">
        <w:r w:rsidR="009478FD" w:rsidRPr="00AE056D">
          <w:rPr>
            <w:rFonts w:eastAsiaTheme="majorEastAsia"/>
          </w:rPr>
          <w:t>a</w:t>
        </w:r>
      </w:ins>
      <w:ins w:id="214" w:author="Borkowski Józef" w:date="2026-03-12T17:59:00Z">
        <w:r w:rsidR="009478FD" w:rsidRPr="00AE056D">
          <w:rPr>
            <w:rFonts w:eastAsiaTheme="majorEastAsia"/>
          </w:rPr>
          <w:t xml:space="preserve"> zdjęć </w:t>
        </w:r>
      </w:ins>
      <w:ins w:id="215" w:author="Borkowski Józef" w:date="2026-03-12T18:10:00Z">
        <w:r w:rsidR="009478FD" w:rsidRPr="00AE056D">
          <w:rPr>
            <w:rFonts w:eastAsiaTheme="majorEastAsia"/>
          </w:rPr>
          <w:t xml:space="preserve">(w tym zdjęć </w:t>
        </w:r>
      </w:ins>
      <w:ins w:id="216" w:author="Borkowski Józef" w:date="2026-03-12T17:59:00Z">
        <w:r w:rsidR="009478FD" w:rsidRPr="00AE056D">
          <w:rPr>
            <w:rFonts w:eastAsiaTheme="majorEastAsia"/>
          </w:rPr>
          <w:t>geotagowanych</w:t>
        </w:r>
      </w:ins>
      <w:ins w:id="217" w:author="Borkowski Józef" w:date="2026-03-12T18:10:00Z">
        <w:r w:rsidR="009478FD" w:rsidRPr="00AE056D">
          <w:rPr>
            <w:rFonts w:eastAsiaTheme="majorEastAsia"/>
          </w:rPr>
          <w:t>)</w:t>
        </w:r>
      </w:ins>
      <w:ins w:id="218" w:author="Borkowski Józef" w:date="2026-03-12T17:59:00Z">
        <w:r w:rsidR="009478FD" w:rsidRPr="00AE056D">
          <w:rPr>
            <w:rFonts w:eastAsiaTheme="majorEastAsia"/>
          </w:rPr>
          <w:t xml:space="preserve">. </w:t>
        </w:r>
      </w:ins>
      <w:ins w:id="219" w:author="Borkowski Józef" w:date="2026-03-12T18:00:00Z">
        <w:r w:rsidR="009478FD" w:rsidRPr="00AE056D">
          <w:rPr>
            <w:rFonts w:eastAsiaTheme="majorEastAsia"/>
          </w:rPr>
          <w:t xml:space="preserve">W tym celu </w:t>
        </w:r>
      </w:ins>
      <w:r w:rsidR="009478FD" w:rsidRPr="00AE056D">
        <w:rPr>
          <w:rFonts w:eastAsiaTheme="majorEastAsia"/>
        </w:rPr>
        <w:t xml:space="preserve">może </w:t>
      </w:r>
      <w:ins w:id="220" w:author="Borkowski Józef" w:date="2026-03-12T18:01:00Z">
        <w:r w:rsidR="009478FD" w:rsidRPr="00AE056D">
          <w:rPr>
            <w:rFonts w:eastAsiaTheme="majorEastAsia"/>
          </w:rPr>
          <w:t xml:space="preserve">być </w:t>
        </w:r>
      </w:ins>
      <w:r w:rsidR="009478FD" w:rsidRPr="00AE056D">
        <w:rPr>
          <w:rFonts w:eastAsiaTheme="majorEastAsia"/>
        </w:rPr>
        <w:t>wykorzystywa</w:t>
      </w:r>
      <w:ins w:id="221" w:author="Borkowski Józef" w:date="2026-03-12T18:01:00Z">
        <w:r w:rsidR="009478FD" w:rsidRPr="00AE056D">
          <w:rPr>
            <w:rFonts w:eastAsiaTheme="majorEastAsia"/>
          </w:rPr>
          <w:t>na</w:t>
        </w:r>
      </w:ins>
      <w:del w:id="222" w:author="Borkowski Józef" w:date="2026-03-12T18:01:00Z">
        <w:r w:rsidR="009478FD" w:rsidRPr="00AE056D">
          <w:rPr>
            <w:rFonts w:eastAsiaTheme="majorEastAsia"/>
          </w:rPr>
          <w:delText>ć</w:delText>
        </w:r>
      </w:del>
      <w:r w:rsidR="009478FD" w:rsidRPr="00AE056D">
        <w:rPr>
          <w:rFonts w:eastAsiaTheme="majorEastAsia"/>
        </w:rPr>
        <w:t xml:space="preserve"> aplikacj</w:t>
      </w:r>
      <w:ins w:id="223" w:author="Borkowski Józef" w:date="2026-03-12T18:01:00Z">
        <w:r w:rsidR="009478FD" w:rsidRPr="00AE056D">
          <w:rPr>
            <w:rFonts w:eastAsiaTheme="majorEastAsia"/>
          </w:rPr>
          <w:t>a</w:t>
        </w:r>
      </w:ins>
      <w:del w:id="224" w:author="Borkowski Józef" w:date="2026-03-12T18:01:00Z">
        <w:r w:rsidR="009478FD" w:rsidRPr="00AE056D">
          <w:rPr>
            <w:rFonts w:eastAsiaTheme="majorEastAsia"/>
          </w:rPr>
          <w:delText>ę</w:delText>
        </w:r>
      </w:del>
      <w:ins w:id="225" w:author="Borkowski Józef" w:date="2026-03-12T17:51:00Z">
        <w:r w:rsidR="009478FD" w:rsidRPr="00AE056D">
          <w:rPr>
            <w:rFonts w:eastAsiaTheme="majorEastAsia"/>
          </w:rPr>
          <w:t xml:space="preserve"> Mobilna ARiMR - dedykowan</w:t>
        </w:r>
      </w:ins>
      <w:ins w:id="226" w:author="Borkowski Józef" w:date="2026-03-12T18:01:00Z">
        <w:r w:rsidR="009478FD" w:rsidRPr="00AE056D">
          <w:rPr>
            <w:rFonts w:eastAsiaTheme="majorEastAsia"/>
          </w:rPr>
          <w:t>a</w:t>
        </w:r>
      </w:ins>
      <w:r w:rsidR="009478FD" w:rsidRPr="00AE056D">
        <w:rPr>
          <w:rFonts w:eastAsiaTheme="majorEastAsia"/>
        </w:rPr>
        <w:t xml:space="preserve"> do </w:t>
      </w:r>
      <w:ins w:id="227" w:author="Borkowski Józef" w:date="2026-03-12T17:51:00Z">
        <w:r w:rsidR="009478FD" w:rsidRPr="00AE056D">
          <w:rPr>
            <w:rFonts w:eastAsiaTheme="majorEastAsia"/>
          </w:rPr>
          <w:t xml:space="preserve">wykonywania i przesyłania </w:t>
        </w:r>
      </w:ins>
      <w:ins w:id="228" w:author="Borkowski Józef" w:date="2026-03-12T18:02:00Z">
        <w:r w:rsidR="009478FD" w:rsidRPr="00AE056D">
          <w:rPr>
            <w:rFonts w:eastAsiaTheme="majorEastAsia"/>
          </w:rPr>
          <w:t xml:space="preserve">wykonanych zdjęć </w:t>
        </w:r>
      </w:ins>
      <w:ins w:id="229" w:author="Borkowski Józef" w:date="2026-03-12T17:51:00Z">
        <w:r w:rsidR="009478FD" w:rsidRPr="00AE056D">
          <w:rPr>
            <w:rFonts w:eastAsiaTheme="majorEastAsia"/>
          </w:rPr>
          <w:t>do ARiMR</w:t>
        </w:r>
      </w:ins>
      <w:ins w:id="230" w:author="Domaracka Anna" w:date="2026-06-26T09:22:00Z">
        <w:r w:rsidR="009478FD" w:rsidRPr="00AE056D">
          <w:rPr>
            <w:rFonts w:eastAsiaTheme="majorEastAsia"/>
          </w:rPr>
          <w:t xml:space="preserve"> </w:t>
        </w:r>
      </w:ins>
    </w:p>
    <w:p w14:paraId="71C791DA" w14:textId="77777777" w:rsidR="00894057" w:rsidRPr="00193F6D" w:rsidRDefault="009478FD" w:rsidP="009478FD">
      <w:pPr>
        <w:pStyle w:val="Akapitzlist"/>
        <w:numPr>
          <w:ilvl w:val="0"/>
          <w:numId w:val="6"/>
        </w:numPr>
        <w:spacing w:after="0"/>
        <w:rPr>
          <w:rFonts w:eastAsia="Calibri"/>
        </w:rPr>
      </w:pPr>
      <w:bookmarkStart w:id="231" w:name="_Hlk128135576"/>
      <w:r w:rsidRPr="00193F6D">
        <w:rPr>
          <w:rFonts w:eastAsiaTheme="majorEastAsia"/>
        </w:rPr>
        <w:t xml:space="preserve">Powierzchnia MKO jest różnicą powierzchni </w:t>
      </w:r>
      <w:del w:id="232" w:author="Domaracka Anna" w:date="2026-06-26T09:25:00Z">
        <w:r>
          <w:rPr>
            <w:rFonts w:eastAsiaTheme="majorEastAsia"/>
          </w:rPr>
          <w:delText>-</w:delText>
        </w:r>
      </w:del>
      <w:r w:rsidRPr="00193F6D">
        <w:rPr>
          <w:rFonts w:eastAsiaTheme="majorEastAsia"/>
        </w:rPr>
        <w:t xml:space="preserve">działki referencyjnej i powierzchni </w:t>
      </w:r>
      <w:r>
        <w:rPr>
          <w:rFonts w:eastAsiaTheme="majorEastAsia"/>
        </w:rPr>
        <w:t>-</w:t>
      </w:r>
      <w:r w:rsidRPr="00193F6D">
        <w:rPr>
          <w:rFonts w:eastAsiaTheme="majorEastAsia"/>
        </w:rPr>
        <w:t xml:space="preserve"> obszarów nieuprawnionych do płatności (np.</w:t>
      </w:r>
      <w:del w:id="233" w:author="Domaracka Anna" w:date="2026-06-26T09:26:00Z">
        <w:r w:rsidRPr="00193F6D">
          <w:rPr>
            <w:rFonts w:eastAsiaTheme="majorEastAsia"/>
          </w:rPr>
          <w:delText xml:space="preserve"> </w:delText>
        </w:r>
      </w:del>
      <w:ins w:id="234" w:author="Domaracka Anna" w:date="2026-06-26T09:26:00Z">
        <w:r>
          <w:rPr>
            <w:rFonts w:eastAsiaTheme="majorEastAsia"/>
          </w:rPr>
          <w:t xml:space="preserve"> </w:t>
        </w:r>
      </w:ins>
      <w:r w:rsidRPr="00193F6D">
        <w:rPr>
          <w:rFonts w:eastAsiaTheme="majorEastAsia"/>
        </w:rPr>
        <w:t xml:space="preserve">zajętych pod zabudowę, staw, zadrzewienia, zakrzewienia i inne). Powierzchnia ta jest wyznaczana dla każdej działki referencyjnej. </w:t>
      </w:r>
    </w:p>
    <w:p w14:paraId="10334F8F" w14:textId="77777777" w:rsidR="00894057" w:rsidRPr="00F9006B" w:rsidRDefault="009478FD" w:rsidP="009478FD">
      <w:pPr>
        <w:pStyle w:val="Akapitzlist"/>
        <w:numPr>
          <w:ilvl w:val="0"/>
          <w:numId w:val="6"/>
        </w:numPr>
        <w:spacing w:after="0"/>
        <w:rPr>
          <w:rFonts w:eastAsiaTheme="majorEastAsia"/>
        </w:rPr>
      </w:pPr>
      <w:r>
        <w:rPr>
          <w:rFonts w:eastAsiaTheme="majorEastAsia"/>
        </w:rPr>
        <w:t>W</w:t>
      </w:r>
      <w:r w:rsidRPr="00F9006B">
        <w:rPr>
          <w:rFonts w:eastAsiaTheme="majorEastAsia"/>
        </w:rPr>
        <w:t xml:space="preserve">yniki KnM </w:t>
      </w:r>
      <w:r>
        <w:rPr>
          <w:rFonts w:eastAsiaTheme="majorEastAsia"/>
        </w:rPr>
        <w:t xml:space="preserve">dla </w:t>
      </w:r>
      <w:r w:rsidRPr="00F9006B">
        <w:rPr>
          <w:rFonts w:eastAsiaTheme="majorEastAsia"/>
        </w:rPr>
        <w:t>poszczególnych interwencji</w:t>
      </w:r>
      <w:r>
        <w:rPr>
          <w:rFonts w:eastAsiaTheme="majorEastAsia"/>
        </w:rPr>
        <w:t xml:space="preserve"> </w:t>
      </w:r>
      <w:r w:rsidRPr="00F9006B">
        <w:rPr>
          <w:rFonts w:eastAsiaTheme="majorEastAsia"/>
        </w:rPr>
        <w:t>mogą być wykorzystane w procesie kontrolnym innych interwencji</w:t>
      </w:r>
      <w:r>
        <w:rPr>
          <w:rFonts w:eastAsiaTheme="majorEastAsia"/>
        </w:rPr>
        <w:t>.</w:t>
      </w:r>
    </w:p>
    <w:p w14:paraId="1B7FE211" w14:textId="77777777" w:rsidR="00894057" w:rsidRPr="00F9006B" w:rsidRDefault="009478FD" w:rsidP="009478FD">
      <w:pPr>
        <w:pStyle w:val="Akapitzlist"/>
        <w:numPr>
          <w:ilvl w:val="0"/>
          <w:numId w:val="6"/>
        </w:numPr>
        <w:spacing w:after="0"/>
        <w:rPr>
          <w:rFonts w:eastAsiaTheme="majorEastAsia"/>
        </w:rPr>
      </w:pPr>
      <w:r>
        <w:rPr>
          <w:rFonts w:eastAsiaTheme="majorEastAsia"/>
        </w:rPr>
        <w:t>N</w:t>
      </w:r>
      <w:r w:rsidRPr="00F9006B">
        <w:rPr>
          <w:rFonts w:eastAsiaTheme="majorEastAsia"/>
        </w:rPr>
        <w:t xml:space="preserve">a potrzeby KnM można wykorzystywać dowody przekazywane przez inne służby, jednostki lub organizacje w celu sprawdzenia zgodności z </w:t>
      </w:r>
      <w:r w:rsidRPr="00F9006B">
        <w:t>warunk</w:t>
      </w:r>
      <w:r>
        <w:t>ami</w:t>
      </w:r>
      <w:r w:rsidRPr="00F9006B">
        <w:t xml:space="preserve"> przyznania </w:t>
      </w:r>
      <w:r>
        <w:br/>
        <w:t xml:space="preserve">i </w:t>
      </w:r>
      <w:r w:rsidRPr="00F9006B">
        <w:t>wypłaty pomocy</w:t>
      </w:r>
      <w:r>
        <w:t xml:space="preserve"> </w:t>
      </w:r>
      <w:r w:rsidRPr="004568C4">
        <w:t xml:space="preserve">lub </w:t>
      </w:r>
      <w:r>
        <w:t>pomocy technicznej</w:t>
      </w:r>
      <w:r w:rsidRPr="00F9006B">
        <w:t xml:space="preserve">, </w:t>
      </w:r>
      <w:r w:rsidRPr="00F9006B">
        <w:rPr>
          <w:rFonts w:eastAsiaTheme="majorEastAsia"/>
        </w:rPr>
        <w:t xml:space="preserve">zobowiązaniami </w:t>
      </w:r>
      <w:r>
        <w:t xml:space="preserve">związanymi </w:t>
      </w:r>
      <w:r>
        <w:br/>
        <w:t xml:space="preserve">z przyznaną pomocą </w:t>
      </w:r>
      <w:r w:rsidRPr="00510FAB">
        <w:t>lub</w:t>
      </w:r>
      <w:r>
        <w:t xml:space="preserve"> pomocą techniczną</w:t>
      </w:r>
      <w:r w:rsidRPr="00F9006B">
        <w:rPr>
          <w:rFonts w:eastAsiaTheme="majorEastAsia"/>
        </w:rPr>
        <w:t>.</w:t>
      </w:r>
    </w:p>
    <w:p w14:paraId="141053BC" w14:textId="77777777" w:rsidR="00894057" w:rsidRPr="00F9006B" w:rsidRDefault="009478FD" w:rsidP="009478FD">
      <w:pPr>
        <w:pStyle w:val="Akapitzlist"/>
        <w:numPr>
          <w:ilvl w:val="0"/>
          <w:numId w:val="6"/>
        </w:numPr>
        <w:spacing w:after="0"/>
      </w:pPr>
      <w:r w:rsidRPr="00F9006B">
        <w:rPr>
          <w:rFonts w:eastAsia="Calibri"/>
        </w:rPr>
        <w:t xml:space="preserve">Czynności kontrolne </w:t>
      </w:r>
      <w:ins w:id="235" w:author="Borkowski Józef" w:date="2026-03-12T18:17:00Z">
        <w:r>
          <w:rPr>
            <w:rFonts w:eastAsia="Calibri"/>
          </w:rPr>
          <w:t>wymagające</w:t>
        </w:r>
      </w:ins>
      <w:ins w:id="236" w:author="Borkowski Józef" w:date="2026-03-12T18:16:00Z">
        <w:r>
          <w:rPr>
            <w:rFonts w:eastAsia="Calibri"/>
          </w:rPr>
          <w:t xml:space="preserve"> bezpośredni</w:t>
        </w:r>
      </w:ins>
      <w:ins w:id="237" w:author="Borkowski Józef" w:date="2026-03-12T18:17:00Z">
        <w:r>
          <w:rPr>
            <w:rFonts w:eastAsia="Calibri"/>
          </w:rPr>
          <w:t>e</w:t>
        </w:r>
      </w:ins>
      <w:ins w:id="238" w:author="Borkowski Józef" w:date="2026-03-12T18:18:00Z">
        <w:r>
          <w:rPr>
            <w:rFonts w:eastAsia="Calibri"/>
          </w:rPr>
          <w:t>go</w:t>
        </w:r>
      </w:ins>
      <w:ins w:id="239" w:author="Borkowski Józef" w:date="2026-03-12T18:16:00Z">
        <w:r>
          <w:rPr>
            <w:rFonts w:eastAsia="Calibri"/>
          </w:rPr>
          <w:t xml:space="preserve"> kontakt</w:t>
        </w:r>
      </w:ins>
      <w:ins w:id="240" w:author="Borkowski Józef" w:date="2026-03-12T18:18:00Z">
        <w:r>
          <w:rPr>
            <w:rFonts w:eastAsia="Calibri"/>
          </w:rPr>
          <w:t>u</w:t>
        </w:r>
      </w:ins>
      <w:ins w:id="241" w:author="Borkowski Józef" w:date="2026-03-12T18:16:00Z">
        <w:r>
          <w:rPr>
            <w:rFonts w:eastAsia="Calibri"/>
          </w:rPr>
          <w:t xml:space="preserve"> z wnioskodawcą lub bene</w:t>
        </w:r>
      </w:ins>
      <w:ins w:id="242" w:author="Borkowski Józef" w:date="2026-03-12T18:17:00Z">
        <w:r>
          <w:rPr>
            <w:rFonts w:eastAsia="Calibri"/>
          </w:rPr>
          <w:t xml:space="preserve">ficjentem </w:t>
        </w:r>
      </w:ins>
      <w:r w:rsidRPr="00F9006B">
        <w:rPr>
          <w:rFonts w:eastAsia="Calibri"/>
        </w:rPr>
        <w:t>są wykonywane przez zespół kontrolny składający się z co najmniej dwóch osób</w:t>
      </w:r>
      <w:bookmarkEnd w:id="231"/>
      <w:r w:rsidRPr="00F9006B">
        <w:rPr>
          <w:rFonts w:eastAsia="Calibri"/>
        </w:rPr>
        <w:t>.</w:t>
      </w:r>
    </w:p>
    <w:p w14:paraId="5169178E" w14:textId="77777777" w:rsidR="00894057" w:rsidRPr="00F9006B" w:rsidRDefault="009478FD" w:rsidP="009478FD">
      <w:pPr>
        <w:pStyle w:val="Akapitzlist"/>
        <w:numPr>
          <w:ilvl w:val="0"/>
          <w:numId w:val="6"/>
        </w:numPr>
        <w:spacing w:after="0"/>
      </w:pPr>
      <w:r w:rsidRPr="00F9006B">
        <w:t xml:space="preserve">Czynności kontrolne wykonywane </w:t>
      </w:r>
      <w:r>
        <w:t xml:space="preserve">metodą </w:t>
      </w:r>
      <w:r w:rsidRPr="00F9006B">
        <w:t>FOTO mogą być przeprowadzane przez jednego kontrolującego.</w:t>
      </w:r>
    </w:p>
    <w:p w14:paraId="47B98EA2" w14:textId="77777777" w:rsidR="00894057" w:rsidRPr="00F9006B" w:rsidRDefault="009478FD" w:rsidP="009478FD">
      <w:pPr>
        <w:pStyle w:val="Akapitzlist"/>
        <w:numPr>
          <w:ilvl w:val="0"/>
          <w:numId w:val="6"/>
        </w:numPr>
        <w:spacing w:after="0"/>
        <w:rPr>
          <w:bCs/>
        </w:rPr>
      </w:pPr>
      <w:r w:rsidRPr="009A053E">
        <w:rPr>
          <w:rFonts w:eastAsia="Arial" w:cs="Arial"/>
        </w:rPr>
        <w:t>KnM nie może być przeprowadzana</w:t>
      </w:r>
      <w:r w:rsidRPr="004D452C">
        <w:rPr>
          <w:rFonts w:eastAsia="Arial" w:cs="Arial"/>
        </w:rPr>
        <w:t xml:space="preserve"> przez osoby, które brały udział w kontrolach administracyjnych danej operacji.</w:t>
      </w:r>
    </w:p>
    <w:p w14:paraId="34A1B3D8" w14:textId="77777777" w:rsidR="00894057" w:rsidRPr="00F9006B" w:rsidRDefault="009478FD" w:rsidP="009478FD">
      <w:pPr>
        <w:pStyle w:val="Akapitzlist"/>
        <w:numPr>
          <w:ilvl w:val="0"/>
          <w:numId w:val="6"/>
        </w:numPr>
        <w:spacing w:after="0"/>
      </w:pPr>
      <w:r w:rsidRPr="00F9006B">
        <w:t>Podstawowym sposobem zapowiedzenia KnM jest powiadomienie telefoniczne</w:t>
      </w:r>
      <w:r>
        <w:t>, które powinno być udokumentowane. W</w:t>
      </w:r>
      <w:r w:rsidRPr="00F9006B">
        <w:t xml:space="preserve"> przypadku braku możliwości telefonicznego powiadomienia </w:t>
      </w:r>
      <w:r>
        <w:t>podmiotu kontrolowanego</w:t>
      </w:r>
      <w:r w:rsidRPr="00F9006B">
        <w:t xml:space="preserve"> o KnM, stosuje się inne metody powiadomienia, w zależności od rodzaju posiadanych danych kontaktowych (np.</w:t>
      </w:r>
      <w:r>
        <w:t xml:space="preserve"> poprzez system IT</w:t>
      </w:r>
      <w:r w:rsidRPr="00F9006B">
        <w:t>, e-mail</w:t>
      </w:r>
      <w:r>
        <w:t>).</w:t>
      </w:r>
    </w:p>
    <w:p w14:paraId="3A7D3AE3" w14:textId="77777777" w:rsidR="00894057" w:rsidRPr="009B0A72" w:rsidRDefault="009478FD" w:rsidP="009478FD">
      <w:pPr>
        <w:pStyle w:val="Akapitzlist"/>
        <w:numPr>
          <w:ilvl w:val="0"/>
          <w:numId w:val="6"/>
        </w:numPr>
        <w:spacing w:after="0"/>
      </w:pPr>
      <w:r w:rsidRPr="00F9006B">
        <w:lastRenderedPageBreak/>
        <w:t xml:space="preserve">Zapowiedzenia </w:t>
      </w:r>
      <w:r>
        <w:t xml:space="preserve">KnM </w:t>
      </w:r>
      <w:r w:rsidRPr="00F9006B">
        <w:t xml:space="preserve">można nie stosować </w:t>
      </w:r>
      <w:r>
        <w:t xml:space="preserve">w szczególności </w:t>
      </w:r>
      <w:r w:rsidRPr="00F9006B">
        <w:t xml:space="preserve">w przypadku kontroli </w:t>
      </w:r>
      <w:r>
        <w:t xml:space="preserve">przeprowadzanej </w:t>
      </w:r>
      <w:r w:rsidRPr="009A053E">
        <w:rPr>
          <w:rFonts w:eastAsia="Calibri"/>
        </w:rPr>
        <w:t xml:space="preserve">w trakcie realizacji operacji </w:t>
      </w:r>
      <w:r w:rsidRPr="009B0A72">
        <w:rPr>
          <w:rFonts w:eastAsia="Calibri"/>
        </w:rPr>
        <w:t xml:space="preserve">dla I.6.1, </w:t>
      </w:r>
      <w:r>
        <w:rPr>
          <w:rFonts w:eastAsia="Calibri"/>
        </w:rPr>
        <w:t xml:space="preserve">I.13.1, </w:t>
      </w:r>
      <w:r w:rsidRPr="009B0A72">
        <w:rPr>
          <w:rFonts w:eastAsia="Calibri"/>
        </w:rPr>
        <w:t xml:space="preserve">I.13.3, I.14.1, </w:t>
      </w:r>
      <w:ins w:id="243" w:author="Patrycja Piekut" w:date="2026-06-25T11:52:00Z">
        <w:r w:rsidRPr="00A55026">
          <w:rPr>
            <w:rFonts w:eastAsia="Calibri"/>
          </w:rPr>
          <w:t>I.14.2</w:t>
        </w:r>
        <w:r>
          <w:rPr>
            <w:rFonts w:eastAsia="Calibri"/>
          </w:rPr>
          <w:t>,</w:t>
        </w:r>
      </w:ins>
      <w:ins w:id="244" w:author="Patrycja Piekut" w:date="2026-06-25T11:53:00Z">
        <w:r>
          <w:rPr>
            <w:rFonts w:eastAsia="Calibri"/>
          </w:rPr>
          <w:t xml:space="preserve"> </w:t>
        </w:r>
      </w:ins>
      <w:r w:rsidRPr="009B0A72">
        <w:rPr>
          <w:rFonts w:eastAsia="Calibri"/>
        </w:rPr>
        <w:t>I.14.3 i I.14.4</w:t>
      </w:r>
      <w:ins w:id="245" w:author="Murawa Maciej" w:date="2026-03-11T11:19:00Z">
        <w:r>
          <w:rPr>
            <w:rFonts w:eastAsia="Calibri"/>
          </w:rPr>
          <w:t xml:space="preserve"> oraz kontroli</w:t>
        </w:r>
        <w:r w:rsidRPr="00F16728">
          <w:rPr>
            <w:rFonts w:eastAsia="Calibri"/>
          </w:rPr>
          <w:t xml:space="preserve"> metodą FOTO</w:t>
        </w:r>
      </w:ins>
      <w:del w:id="246" w:author="Murawa Maciej" w:date="2026-03-11T11:19:00Z">
        <w:r w:rsidRPr="009B0A72">
          <w:rPr>
            <w:rFonts w:eastAsia="Calibri"/>
          </w:rPr>
          <w:delText>.</w:delText>
        </w:r>
      </w:del>
    </w:p>
    <w:p w14:paraId="7148F300" w14:textId="77777777" w:rsidR="00894057" w:rsidRPr="00F9006B" w:rsidRDefault="009478FD" w:rsidP="009478FD">
      <w:pPr>
        <w:pStyle w:val="Nagwek2"/>
      </w:pPr>
      <w:bookmarkStart w:id="247" w:name="_Toc121986486"/>
      <w:bookmarkStart w:id="248" w:name="_Toc122097250"/>
      <w:bookmarkStart w:id="249" w:name="_Toc127360725"/>
      <w:bookmarkStart w:id="250" w:name="_Toc127360997"/>
      <w:bookmarkStart w:id="251" w:name="_Toc127433926"/>
      <w:bookmarkStart w:id="252" w:name="_Toc127433947"/>
      <w:bookmarkStart w:id="253" w:name="_Toc127441215"/>
      <w:bookmarkStart w:id="254" w:name="_Toc121986487"/>
      <w:bookmarkStart w:id="255" w:name="_Toc122097251"/>
      <w:bookmarkStart w:id="256" w:name="_Toc127360726"/>
      <w:bookmarkStart w:id="257" w:name="_Toc127360998"/>
      <w:bookmarkStart w:id="258" w:name="_Toc127433927"/>
      <w:bookmarkStart w:id="259" w:name="_Toc127433948"/>
      <w:bookmarkStart w:id="260" w:name="_Toc127441216"/>
      <w:bookmarkStart w:id="261" w:name="_Toc121986488"/>
      <w:bookmarkStart w:id="262" w:name="_Toc122097252"/>
      <w:bookmarkStart w:id="263" w:name="_Toc127360727"/>
      <w:bookmarkStart w:id="264" w:name="_Toc127360999"/>
      <w:bookmarkStart w:id="265" w:name="_Toc127433928"/>
      <w:bookmarkStart w:id="266" w:name="_Toc127433949"/>
      <w:bookmarkStart w:id="267" w:name="_Toc127441217"/>
      <w:bookmarkStart w:id="268" w:name="_Toc121986489"/>
      <w:bookmarkStart w:id="269" w:name="_Toc122097253"/>
      <w:bookmarkStart w:id="270" w:name="_Toc127360728"/>
      <w:bookmarkStart w:id="271" w:name="_Toc127361000"/>
      <w:bookmarkStart w:id="272" w:name="_Toc127433929"/>
      <w:bookmarkStart w:id="273" w:name="_Toc127433950"/>
      <w:bookmarkStart w:id="274" w:name="_Toc127441218"/>
      <w:bookmarkStart w:id="275" w:name="_Toc177472464"/>
      <w:bookmarkStart w:id="276" w:name="_Toc138757600"/>
      <w:bookmarkEnd w:id="247"/>
      <w:bookmarkEnd w:id="248"/>
      <w:bookmarkEnd w:id="249"/>
      <w:bookmarkEnd w:id="250"/>
      <w:bookmarkEnd w:id="251"/>
      <w:bookmarkEnd w:id="252"/>
      <w:bookmarkEnd w:id="253"/>
      <w:bookmarkEnd w:id="254"/>
      <w:bookmarkEnd w:id="255"/>
      <w:bookmarkEnd w:id="256"/>
      <w:bookmarkEnd w:id="257"/>
      <w:bookmarkEnd w:id="258"/>
      <w:bookmarkEnd w:id="259"/>
      <w:bookmarkEnd w:id="260"/>
      <w:bookmarkEnd w:id="261"/>
      <w:bookmarkEnd w:id="262"/>
      <w:bookmarkEnd w:id="263"/>
      <w:bookmarkEnd w:id="264"/>
      <w:bookmarkEnd w:id="265"/>
      <w:bookmarkEnd w:id="266"/>
      <w:bookmarkEnd w:id="267"/>
      <w:bookmarkEnd w:id="268"/>
      <w:bookmarkEnd w:id="269"/>
      <w:bookmarkEnd w:id="270"/>
      <w:bookmarkEnd w:id="271"/>
      <w:bookmarkEnd w:id="272"/>
      <w:bookmarkEnd w:id="273"/>
      <w:bookmarkEnd w:id="274"/>
      <w:r w:rsidRPr="00F9006B">
        <w:t xml:space="preserve">IV. </w:t>
      </w:r>
      <w:r>
        <w:t>1</w:t>
      </w:r>
      <w:r w:rsidRPr="00F9006B">
        <w:t>. Pomiary dokonywane w ramach kontroli na miejscu</w:t>
      </w:r>
      <w:bookmarkEnd w:id="275"/>
      <w:bookmarkEnd w:id="276"/>
    </w:p>
    <w:p w14:paraId="169F2D5B" w14:textId="77777777" w:rsidR="00894057" w:rsidRPr="00F9006B" w:rsidRDefault="009478FD" w:rsidP="009478FD">
      <w:pPr>
        <w:pStyle w:val="Nagwek3"/>
      </w:pPr>
      <w:bookmarkStart w:id="277" w:name="_Toc177472465"/>
      <w:bookmarkStart w:id="278" w:name="_Toc138757601"/>
      <w:r w:rsidRPr="00F9006B">
        <w:t>IV.</w:t>
      </w:r>
      <w:r>
        <w:t>1</w:t>
      </w:r>
      <w:r w:rsidRPr="00F9006B">
        <w:t xml:space="preserve">.1. </w:t>
      </w:r>
      <w:r w:rsidRPr="00952582">
        <w:t>Określanie powierzchni kontrolowanych działek rolnych</w:t>
      </w:r>
      <w:bookmarkEnd w:id="277"/>
      <w:bookmarkEnd w:id="278"/>
    </w:p>
    <w:p w14:paraId="739BB454" w14:textId="77777777" w:rsidR="00894057" w:rsidRPr="00F9006B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Pomiar </w:t>
      </w:r>
      <w:ins w:id="279" w:author="Borkowski Józef" w:date="2026-03-12T18:19:00Z">
        <w:r>
          <w:rPr>
            <w:rFonts w:eastAsia="Calibri"/>
          </w:rPr>
          <w:t xml:space="preserve">powierzchni – jeżeli jest </w:t>
        </w:r>
      </w:ins>
      <w:ins w:id="280" w:author="Borkowski Józef" w:date="2026-03-12T18:20:00Z">
        <w:r>
          <w:rPr>
            <w:rFonts w:eastAsia="Calibri"/>
          </w:rPr>
          <w:t xml:space="preserve">przeprowadzany - </w:t>
        </w:r>
      </w:ins>
      <w:r w:rsidRPr="00F9006B">
        <w:rPr>
          <w:rFonts w:eastAsia="Calibri"/>
        </w:rPr>
        <w:t>powinien objąć całą powierzchnię działek rolnych zgodnie z ustawą PS WPR. Obszary niezajęte przez działalność rolniczą należy odjąć od tego obszaru</w:t>
      </w:r>
      <w:r>
        <w:rPr>
          <w:rFonts w:eastAsia="Calibri"/>
        </w:rPr>
        <w:t>.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t>P</w:t>
      </w:r>
      <w:r w:rsidRPr="00F9006B">
        <w:rPr>
          <w:rFonts w:eastAsia="Calibri"/>
        </w:rPr>
        <w:t xml:space="preserve">omiary </w:t>
      </w:r>
      <w:r>
        <w:rPr>
          <w:rFonts w:eastAsia="Calibri"/>
        </w:rPr>
        <w:t xml:space="preserve">obszarów wyłączonych </w:t>
      </w:r>
      <w:r w:rsidRPr="00F9006B">
        <w:rPr>
          <w:rFonts w:eastAsia="Calibri"/>
        </w:rPr>
        <w:t>muszą być wykonane bez stosowania tolerancji, ze względu na brak odniesienia lub zadeklarowanej wartości powierzchni dla tych elementów</w:t>
      </w:r>
      <w:r>
        <w:rPr>
          <w:rFonts w:eastAsia="Calibri"/>
        </w:rPr>
        <w:t>,</w:t>
      </w:r>
      <w:r w:rsidRPr="00F9006B">
        <w:rPr>
          <w:rFonts w:eastAsia="Calibri"/>
        </w:rPr>
        <w:t xml:space="preserve"> którą można byłoby wykorzystać do porównania.</w:t>
      </w:r>
    </w:p>
    <w:p w14:paraId="3761E42A" w14:textId="77777777" w:rsidR="00894057" w:rsidRPr="00F9006B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>Dla wszystkich pomiarów powierzchni powinna być stosowana j</w:t>
      </w:r>
      <w:r>
        <w:rPr>
          <w:rFonts w:eastAsia="Calibri"/>
        </w:rPr>
        <w:t>edna wartość bufora tolerancji, która nie może przekraczać 1,25 m.</w:t>
      </w:r>
    </w:p>
    <w:p w14:paraId="417AFD98" w14:textId="543C6F3D" w:rsidR="00894057" w:rsidRPr="00F9006B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>
        <w:rPr>
          <w:rFonts w:eastAsia="Calibri"/>
        </w:rPr>
        <w:t>D</w:t>
      </w:r>
      <w:r w:rsidRPr="00F9006B">
        <w:rPr>
          <w:rFonts w:eastAsia="Calibri"/>
        </w:rPr>
        <w:t xml:space="preserve">o pomiarów powierzchni </w:t>
      </w:r>
      <w:r>
        <w:rPr>
          <w:rFonts w:eastAsia="Calibri"/>
        </w:rPr>
        <w:t>dopuszczone są narzędzia pomiarowe</w:t>
      </w:r>
      <w:del w:id="281" w:author="Patrycja Piekut" w:date="2026-07-01T13:55:00Z" w16du:dateUtc="2026-07-01T11:55:00Z">
        <w:r w:rsidDel="004225BE">
          <w:rPr>
            <w:rFonts w:eastAsia="Calibri"/>
          </w:rPr>
          <w:delText>,</w:delText>
        </w:r>
      </w:del>
      <w:ins w:id="282" w:author="Borkowski Józef" w:date="2026-03-12T18:22:00Z">
        <w:del w:id="283" w:author="Patrycja Piekut" w:date="2026-07-01T13:55:00Z" w16du:dateUtc="2026-07-01T11:55:00Z">
          <w:r w:rsidDel="004225BE">
            <w:rPr>
              <w:rFonts w:eastAsia="Calibri"/>
            </w:rPr>
            <w:delText xml:space="preserve"> o których mo</w:delText>
          </w:r>
        </w:del>
      </w:ins>
      <w:ins w:id="284" w:author="Borkowski Józef" w:date="2026-03-12T18:23:00Z">
        <w:del w:id="285" w:author="Patrycja Piekut" w:date="2026-07-01T13:55:00Z" w16du:dateUtc="2026-07-01T11:55:00Z">
          <w:r w:rsidDel="004225BE">
            <w:rPr>
              <w:rFonts w:eastAsia="Calibri"/>
            </w:rPr>
            <w:delText>wa w punkcie</w:delText>
          </w:r>
        </w:del>
      </w:ins>
      <w:ins w:id="286" w:author="Borkowski Józef" w:date="2026-03-12T18:24:00Z">
        <w:del w:id="287" w:author="Patrycja Piekut" w:date="2026-07-01T13:55:00Z" w16du:dateUtc="2026-07-01T11:55:00Z">
          <w:r w:rsidDel="004225BE">
            <w:rPr>
              <w:rFonts w:eastAsia="Calibri"/>
            </w:rPr>
            <w:delText xml:space="preserve"> I Słownik</w:delText>
          </w:r>
        </w:del>
      </w:ins>
      <w:ins w:id="288" w:author="Stąpor Dariusz" w:date="2026-03-23T10:28:00Z">
        <w:del w:id="289" w:author="Patrycja Piekut" w:date="2026-07-01T13:55:00Z" w16du:dateUtc="2026-07-01T11:55:00Z">
          <w:r w:rsidDel="004225BE">
            <w:rPr>
              <w:rFonts w:eastAsia="Calibri"/>
            </w:rPr>
            <w:delText>a</w:delText>
          </w:r>
        </w:del>
      </w:ins>
      <w:ins w:id="290" w:author="Borkowski Józef" w:date="2026-03-12T18:24:00Z">
        <w:del w:id="291" w:author="Patrycja Piekut" w:date="2026-07-01T13:55:00Z" w16du:dateUtc="2026-07-01T11:55:00Z">
          <w:r w:rsidDel="004225BE">
            <w:rPr>
              <w:rFonts w:eastAsia="Calibri"/>
            </w:rPr>
            <w:delText xml:space="preserve"> </w:delText>
          </w:r>
        </w:del>
      </w:ins>
      <w:ins w:id="292" w:author="Stąpor Dariusz" w:date="2026-03-23T12:21:00Z">
        <w:del w:id="293" w:author="Patrycja Piekut" w:date="2026-07-01T13:55:00Z" w16du:dateUtc="2026-07-01T11:55:00Z">
          <w:r w:rsidRPr="00AE056D" w:rsidDel="004225BE">
            <w:rPr>
              <w:rFonts w:eastAsia="Calibri"/>
            </w:rPr>
            <w:delText xml:space="preserve">pojęć </w:delText>
          </w:r>
        </w:del>
      </w:ins>
      <w:ins w:id="294" w:author="Stąpor Dariusz" w:date="2026-03-23T10:28:00Z">
        <w:del w:id="295" w:author="Patrycja Piekut" w:date="2026-07-01T13:55:00Z" w16du:dateUtc="2026-07-01T11:55:00Z">
          <w:r w:rsidRPr="00AE056D" w:rsidDel="004225BE">
            <w:rPr>
              <w:rFonts w:eastAsia="Calibri"/>
            </w:rPr>
            <w:delText xml:space="preserve">- </w:delText>
          </w:r>
        </w:del>
      </w:ins>
      <w:ins w:id="296" w:author="Stąpor Dariusz" w:date="2026-03-23T09:04:00Z">
        <w:del w:id="297" w:author="Patrycja Piekut" w:date="2026-07-01T13:55:00Z" w16du:dateUtc="2026-07-01T11:55:00Z">
          <w:r w:rsidRPr="00AE056D" w:rsidDel="004225BE">
            <w:rPr>
              <w:rFonts w:eastAsia="Calibri"/>
            </w:rPr>
            <w:delText>sprzęt</w:delText>
          </w:r>
        </w:del>
      </w:ins>
      <w:ins w:id="298" w:author="Stąpor Dariusz" w:date="2026-03-23T09:01:00Z">
        <w:del w:id="299" w:author="Patrycja Piekut" w:date="2026-07-01T13:55:00Z" w16du:dateUtc="2026-07-01T11:55:00Z">
          <w:r w:rsidRPr="00AE056D" w:rsidDel="004225BE">
            <w:rPr>
              <w:rFonts w:eastAsia="Calibri"/>
            </w:rPr>
            <w:delText xml:space="preserve"> </w:delText>
          </w:r>
        </w:del>
      </w:ins>
      <w:ins w:id="300" w:author="Borkowski Józef" w:date="2026-03-12T18:24:00Z">
        <w:del w:id="301" w:author="Patrycja Piekut" w:date="2026-07-01T13:55:00Z" w16du:dateUtc="2026-07-01T11:55:00Z">
          <w:r w:rsidRPr="00AE056D" w:rsidDel="004225BE">
            <w:rPr>
              <w:rFonts w:eastAsia="Calibri"/>
            </w:rPr>
            <w:delText>pomiar</w:delText>
          </w:r>
        </w:del>
      </w:ins>
      <w:ins w:id="302" w:author="Stąpor Dariusz" w:date="2026-03-23T09:04:00Z">
        <w:del w:id="303" w:author="Patrycja Piekut" w:date="2026-07-01T13:55:00Z" w16du:dateUtc="2026-07-01T11:55:00Z">
          <w:r w:rsidRPr="00AE056D" w:rsidDel="004225BE">
            <w:rPr>
              <w:rFonts w:eastAsia="Calibri"/>
            </w:rPr>
            <w:delText>owy</w:delText>
          </w:r>
        </w:del>
      </w:ins>
      <w:ins w:id="304" w:author="Borkowski Józef" w:date="2026-03-12T18:24:00Z">
        <w:r>
          <w:rPr>
            <w:rFonts w:eastAsia="Calibri"/>
          </w:rPr>
          <w:t>,</w:t>
        </w:r>
      </w:ins>
      <w:ins w:id="305" w:author="Borkowski Józef" w:date="2026-03-12T18:23:00Z">
        <w:r>
          <w:rPr>
            <w:rFonts w:eastAsia="Calibri"/>
          </w:rPr>
          <w:t xml:space="preserve"> </w:t>
        </w:r>
      </w:ins>
      <w:r>
        <w:rPr>
          <w:rFonts w:eastAsia="Calibri"/>
        </w:rPr>
        <w:t xml:space="preserve"> dla których otrzymana w wyniku testów walidacji wartość współczynnika bufora tolerancji nie przekracza </w:t>
      </w:r>
      <w:del w:id="306" w:author="Borkowski Józef" w:date="2026-03-12T18:21:00Z">
        <w:r>
          <w:rPr>
            <w:rFonts w:eastAsia="Calibri"/>
          </w:rPr>
          <w:delText>1</w:delText>
        </w:r>
      </w:del>
      <w:ins w:id="307" w:author="Borkowski Józef" w:date="2026-03-12T18:21:00Z">
        <w:r>
          <w:rPr>
            <w:rFonts w:eastAsia="Calibri"/>
          </w:rPr>
          <w:t>0</w:t>
        </w:r>
      </w:ins>
      <w:r>
        <w:rPr>
          <w:rFonts w:eastAsia="Calibri"/>
        </w:rPr>
        <w:t>,</w:t>
      </w:r>
      <w:del w:id="308" w:author="Borkowski Józef" w:date="2026-03-12T18:21:00Z">
        <w:r>
          <w:rPr>
            <w:rFonts w:eastAsia="Calibri"/>
          </w:rPr>
          <w:delText xml:space="preserve">00 </w:delText>
        </w:r>
      </w:del>
      <w:ins w:id="309" w:author="Borkowski Józef" w:date="2026-03-12T18:21:00Z">
        <w:r>
          <w:rPr>
            <w:rFonts w:eastAsia="Calibri"/>
          </w:rPr>
          <w:t xml:space="preserve">75 </w:t>
        </w:r>
      </w:ins>
      <w:r>
        <w:rPr>
          <w:rFonts w:eastAsia="Calibri"/>
        </w:rPr>
        <w:t>m.</w:t>
      </w:r>
    </w:p>
    <w:p w14:paraId="265F7DFF" w14:textId="77777777" w:rsidR="00894057" w:rsidRPr="00F9006B" w:rsidRDefault="009478FD" w:rsidP="009478FD">
      <w:pPr>
        <w:pStyle w:val="Akapitzlist"/>
        <w:numPr>
          <w:ilvl w:val="0"/>
          <w:numId w:val="14"/>
        </w:numPr>
        <w:autoSpaceDE w:val="0"/>
        <w:autoSpaceDN w:val="0"/>
        <w:adjustRightInd w:val="0"/>
        <w:spacing w:before="60" w:after="60"/>
        <w:rPr>
          <w:rFonts w:cs="Arial"/>
          <w:color w:val="000000"/>
          <w:lang w:eastAsia="en-US"/>
        </w:rPr>
      </w:pPr>
      <w:r w:rsidRPr="00F9006B">
        <w:rPr>
          <w:rFonts w:cs="Arial"/>
          <w:color w:val="000000"/>
          <w:lang w:eastAsia="en-US"/>
        </w:rPr>
        <w:t xml:space="preserve">Do pomiarów powierzchni </w:t>
      </w:r>
      <w:r w:rsidRPr="00F9006B">
        <w:t>możliwe jest stosowanie, bez przeprowadzania walidacji, o któr</w:t>
      </w:r>
      <w:r>
        <w:t>ej</w:t>
      </w:r>
      <w:r w:rsidRPr="00F9006B">
        <w:t xml:space="preserve"> mowa w ust. </w:t>
      </w:r>
      <w:r>
        <w:t>3</w:t>
      </w:r>
      <w:r w:rsidRPr="00F9006B">
        <w:t xml:space="preserve">, narzędzi pomiarowych spełniających wymagania dotyczące pomiarów szczegółów terenowych </w:t>
      </w:r>
      <w:ins w:id="310" w:author="Murawa Maciej" w:date="2026-03-10T14:05:00Z">
        <w:r>
          <w:t xml:space="preserve">I, </w:t>
        </w:r>
      </w:ins>
      <w:ins w:id="311" w:author="Murawa Maciej" w:date="2026-03-10T14:06:00Z">
        <w:r>
          <w:t xml:space="preserve">II, </w:t>
        </w:r>
      </w:ins>
      <w:r w:rsidRPr="00F9006B">
        <w:t>III grupy</w:t>
      </w:r>
      <w:r>
        <w:t>,</w:t>
      </w:r>
      <w:r w:rsidRPr="00F9006B">
        <w:t xml:space="preserve"> zgodnie z </w:t>
      </w:r>
      <w:r>
        <w:t>przepisami</w:t>
      </w:r>
      <w:r w:rsidRPr="00F9006B">
        <w:t xml:space="preserve"> </w:t>
      </w:r>
      <w:r w:rsidRPr="00F9006B">
        <w:rPr>
          <w:rFonts w:cs="Arial"/>
        </w:rPr>
        <w:t>§</w:t>
      </w:r>
      <w:r w:rsidRPr="00F9006B">
        <w:t xml:space="preserve"> 16 rozporządzenia ws. standardów technicznych wykonywania pomiarów. </w:t>
      </w:r>
      <w:r>
        <w:br/>
      </w:r>
      <w:r w:rsidRPr="00F9006B">
        <w:t xml:space="preserve">W przypadku takich narzędzi również należy stosować </w:t>
      </w:r>
      <w:r w:rsidRPr="00F9006B">
        <w:rPr>
          <w:rFonts w:cs="Arial"/>
          <w:color w:val="000000"/>
          <w:lang w:eastAsia="en-US"/>
        </w:rPr>
        <w:t xml:space="preserve">jedną wartość </w:t>
      </w:r>
      <w:r>
        <w:rPr>
          <w:rFonts w:cs="Arial"/>
          <w:color w:val="000000"/>
          <w:lang w:eastAsia="en-US"/>
        </w:rPr>
        <w:t xml:space="preserve">bufora </w:t>
      </w:r>
      <w:r w:rsidRPr="00F9006B">
        <w:rPr>
          <w:rFonts w:cs="Arial"/>
          <w:color w:val="000000"/>
          <w:lang w:eastAsia="en-US"/>
        </w:rPr>
        <w:t>tolerancji</w:t>
      </w:r>
      <w:r>
        <w:rPr>
          <w:rFonts w:cs="Arial"/>
          <w:color w:val="000000"/>
          <w:lang w:eastAsia="en-US"/>
        </w:rPr>
        <w:t>, o którym mowa w ust. 2</w:t>
      </w:r>
      <w:r w:rsidRPr="00F9006B">
        <w:rPr>
          <w:rFonts w:cs="Arial"/>
          <w:color w:val="000000"/>
          <w:lang w:eastAsia="en-US"/>
        </w:rPr>
        <w:t>.</w:t>
      </w:r>
    </w:p>
    <w:p w14:paraId="387167F1" w14:textId="77777777" w:rsidR="00894057" w:rsidRPr="00F9006B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>Niezależnie od techniki pomiaru, maksymalna</w:t>
      </w:r>
      <w:r>
        <w:rPr>
          <w:rFonts w:eastAsia="Calibri"/>
        </w:rPr>
        <w:t xml:space="preserve"> wartość</w:t>
      </w:r>
      <w:r w:rsidRPr="00F9006B">
        <w:rPr>
          <w:rFonts w:eastAsia="Calibri"/>
        </w:rPr>
        <w:t xml:space="preserve"> tolerancj</w:t>
      </w:r>
      <w:r>
        <w:rPr>
          <w:rFonts w:eastAsia="Calibri"/>
        </w:rPr>
        <w:t>i</w:t>
      </w:r>
      <w:r w:rsidRPr="00F9006B">
        <w:rPr>
          <w:rFonts w:eastAsia="Calibri"/>
        </w:rPr>
        <w:t xml:space="preserve"> pomiaru powierzchni nie może przekraczać bezwzględnej wartości 1,00 ha, natomiast jako minimalną</w:t>
      </w:r>
      <w:r>
        <w:rPr>
          <w:rFonts w:eastAsia="Calibri"/>
        </w:rPr>
        <w:t xml:space="preserve"> wartość </w:t>
      </w:r>
      <w:r w:rsidRPr="00F9006B">
        <w:rPr>
          <w:rFonts w:eastAsia="Calibri"/>
        </w:rPr>
        <w:t>tolerancji</w:t>
      </w:r>
      <w:r>
        <w:rPr>
          <w:rFonts w:eastAsia="Calibri"/>
        </w:rPr>
        <w:t xml:space="preserve"> </w:t>
      </w:r>
      <w:r w:rsidRPr="00F9006B">
        <w:rPr>
          <w:rFonts w:eastAsia="Calibri"/>
        </w:rPr>
        <w:t>należy przyjmować 0,01 ha.</w:t>
      </w:r>
    </w:p>
    <w:p w14:paraId="71AD6D40" w14:textId="77777777" w:rsidR="00894057" w:rsidRPr="00F9006B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Mierzona powierzchnia jest wyrażona jako wartość powierzchni rzutowanej na płaszczyznę w </w:t>
      </w:r>
      <w:ins w:id="312" w:author="Murawa Maciej" w:date="2026-03-10T14:11:00Z">
        <w:r>
          <w:rPr>
            <w:rFonts w:eastAsia="Calibri"/>
          </w:rPr>
          <w:t xml:space="preserve">państwowym układzie odniesienia </w:t>
        </w:r>
      </w:ins>
      <w:r>
        <w:rPr>
          <w:rFonts w:eastAsia="Calibri"/>
        </w:rPr>
        <w:t>stosowanym na potrzeby LPIS.</w:t>
      </w:r>
    </w:p>
    <w:p w14:paraId="25453540" w14:textId="77777777" w:rsidR="00894057" w:rsidRPr="00F9006B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celu określenia powierzchni kwalifikującej się do płatności, powierzchnia działki jest </w:t>
      </w:r>
      <w:r>
        <w:rPr>
          <w:rFonts w:eastAsia="Calibri"/>
        </w:rPr>
        <w:t>określana w następujący sposób:</w:t>
      </w:r>
    </w:p>
    <w:p w14:paraId="6B189B9C" w14:textId="77777777" w:rsidR="00894057" w:rsidRPr="00F9006B" w:rsidRDefault="009478FD" w:rsidP="009478FD">
      <w:pPr>
        <w:pStyle w:val="Akapitzlist"/>
        <w:numPr>
          <w:ilvl w:val="0"/>
          <w:numId w:val="13"/>
        </w:numPr>
        <w:spacing w:after="0"/>
        <w:rPr>
          <w:rFonts w:eastAsia="Calibri"/>
        </w:rPr>
      </w:pPr>
      <w:r>
        <w:rPr>
          <w:rFonts w:eastAsia="Calibri"/>
        </w:rPr>
        <w:lastRenderedPageBreak/>
        <w:t>w przypadku</w:t>
      </w:r>
      <w:ins w:id="313" w:author="Borkowski Józef" w:date="2026-03-13T07:23:00Z">
        <w:r>
          <w:rPr>
            <w:rFonts w:eastAsia="Calibri"/>
          </w:rPr>
          <w:t>,</w:t>
        </w:r>
      </w:ins>
      <w:r>
        <w:rPr>
          <w:rFonts w:eastAsia="Calibri"/>
        </w:rPr>
        <w:t xml:space="preserve"> </w:t>
      </w:r>
      <w:r w:rsidRPr="00F9006B">
        <w:rPr>
          <w:rFonts w:eastAsia="Calibri"/>
        </w:rPr>
        <w:t>gd</w:t>
      </w:r>
      <w:r>
        <w:rPr>
          <w:rFonts w:eastAsia="Calibri"/>
        </w:rPr>
        <w:t>y</w:t>
      </w:r>
      <w:r w:rsidRPr="00F9006B">
        <w:rPr>
          <w:rFonts w:eastAsia="Calibri"/>
        </w:rPr>
        <w:t xml:space="preserve"> nie jest potrzebny pomiar powierzchni (działka referencyjna LPIS lub deklaracja GSA jest zgodna z sytuacją w terenie)</w:t>
      </w:r>
      <w:r>
        <w:rPr>
          <w:rFonts w:eastAsia="Calibri"/>
        </w:rPr>
        <w:t xml:space="preserve"> -</w:t>
      </w:r>
      <w:r w:rsidRPr="00F9006B">
        <w:rPr>
          <w:rFonts w:eastAsia="Calibri"/>
        </w:rPr>
        <w:t xml:space="preserve"> zadeklarowana powierzchnia zostanie uznana za stwierdzoną;</w:t>
      </w:r>
    </w:p>
    <w:p w14:paraId="2A1694D4" w14:textId="77777777" w:rsidR="00894057" w:rsidRDefault="009478FD" w:rsidP="009478FD">
      <w:pPr>
        <w:pStyle w:val="Akapitzlist"/>
        <w:numPr>
          <w:ilvl w:val="0"/>
          <w:numId w:val="13"/>
        </w:numPr>
        <w:spacing w:after="0"/>
        <w:rPr>
          <w:rFonts w:eastAsia="Calibri"/>
        </w:rPr>
      </w:pPr>
      <w:del w:id="314" w:author="Murawa Maciej" w:date="2026-03-11T13:39:00Z">
        <w:r>
          <w:rPr>
            <w:rFonts w:eastAsia="Calibri"/>
          </w:rPr>
          <w:delText xml:space="preserve">w przypadku gdy </w:delText>
        </w:r>
        <w:r w:rsidRPr="00F9006B">
          <w:rPr>
            <w:rFonts w:eastAsia="Calibri"/>
          </w:rPr>
          <w:delText>pomiar jest wykonywany w terenie, można zastosować tolerancję w celu uwzględnienia niepewności zastosowanego narzędzia</w:delText>
        </w:r>
      </w:del>
      <w:ins w:id="315" w:author="Murawa Maciej" w:date="2026-03-11T13:39:00Z">
        <w:r>
          <w:rPr>
            <w:rFonts w:eastAsia="Calibri"/>
          </w:rPr>
          <w:t>do pomiarów w r</w:t>
        </w:r>
      </w:ins>
      <w:ins w:id="316" w:author="Murawa Maciej" w:date="2026-03-12T07:52:00Z">
        <w:r>
          <w:rPr>
            <w:rFonts w:eastAsia="Calibri"/>
          </w:rPr>
          <w:t>a</w:t>
        </w:r>
      </w:ins>
      <w:ins w:id="317" w:author="Murawa Maciej" w:date="2026-03-11T13:39:00Z">
        <w:r>
          <w:rPr>
            <w:rFonts w:eastAsia="Calibri"/>
          </w:rPr>
          <w:t>mach KnM stos</w:t>
        </w:r>
      </w:ins>
      <w:ins w:id="318" w:author="Murawa Maciej" w:date="2026-03-11T13:40:00Z">
        <w:r>
          <w:rPr>
            <w:rFonts w:eastAsia="Calibri"/>
          </w:rPr>
          <w:t>uje się tolerancję pomiaru</w:t>
        </w:r>
      </w:ins>
      <w:r>
        <w:rPr>
          <w:rFonts w:eastAsia="Calibri"/>
        </w:rPr>
        <w:t>:</w:t>
      </w:r>
      <w:r w:rsidRPr="00F9006B">
        <w:rPr>
          <w:rFonts w:eastAsia="Calibri"/>
        </w:rPr>
        <w:t xml:space="preserve"> </w:t>
      </w:r>
    </w:p>
    <w:p w14:paraId="3F5844E2" w14:textId="77777777" w:rsidR="00894057" w:rsidRPr="009B0A72" w:rsidRDefault="009478FD" w:rsidP="009478FD">
      <w:pPr>
        <w:pStyle w:val="Akapitzlist"/>
        <w:ind w:left="1080" w:hanging="360"/>
      </w:pPr>
      <w:r w:rsidRPr="009B0A72">
        <w:t xml:space="preserve">a) jeśli bezwzględna </w:t>
      </w:r>
      <w:del w:id="319" w:author="Domaracka Anna" w:date="2026-06-26T09:28:00Z">
        <w:r w:rsidRPr="009B0A72">
          <w:delText xml:space="preserve">(bez znaku) </w:delText>
        </w:r>
      </w:del>
      <w:r w:rsidRPr="009B0A72">
        <w:t>różnica między powierzchnią zmierzoną</w:t>
      </w:r>
      <w:ins w:id="320" w:author="Borkowski Józef" w:date="2026-03-13T07:23:00Z">
        <w:r>
          <w:t xml:space="preserve">, </w:t>
        </w:r>
      </w:ins>
      <w:del w:id="321" w:author="Borkowski Józef" w:date="2026-03-13T07:23:00Z">
        <w:r w:rsidRPr="009B0A72">
          <w:delText xml:space="preserve"> </w:delText>
        </w:r>
      </w:del>
      <w:ins w:id="322" w:author="Murawa Maciej" w:date="2026-03-11T13:41:00Z">
        <w:del w:id="323" w:author="Borkowski Józef" w:date="2026-03-13T07:23:00Z">
          <w:r>
            <w:delText>,</w:delText>
          </w:r>
        </w:del>
      </w:ins>
      <w:r w:rsidRPr="009B0A72">
        <w:t xml:space="preserve">a zadeklarowaną jest większa niż tolerancja wyliczana </w:t>
      </w:r>
      <w:del w:id="324" w:author="Borkowski Józef" w:date="2026-03-13T07:25:00Z">
        <w:r w:rsidRPr="009B0A72">
          <w:delText>z wykorzystaniem</w:delText>
        </w:r>
      </w:del>
      <w:ins w:id="325" w:author="Borkowski Józef" w:date="2026-03-13T07:25:00Z">
        <w:r>
          <w:t>jako iloczyn wartości</w:t>
        </w:r>
      </w:ins>
      <w:r w:rsidRPr="009B0A72">
        <w:t xml:space="preserve"> pojedynczego bufora</w:t>
      </w:r>
      <w:r>
        <w:t>,</w:t>
      </w:r>
      <w:r w:rsidRPr="009B0A72">
        <w:t xml:space="preserve"> </w:t>
      </w:r>
      <w:r w:rsidRPr="00686741">
        <w:t xml:space="preserve">o którym mowa w </w:t>
      </w:r>
      <w:del w:id="326" w:author="Domaracka Anna" w:date="2026-05-13T12:24:00Z">
        <w:r w:rsidRPr="00686741">
          <w:delText>ust.</w:delText>
        </w:r>
      </w:del>
      <w:ins w:id="327" w:author="Domaracka Anna" w:date="2026-05-13T12:24:00Z">
        <w:del w:id="328" w:author="Utnik Kamila" w:date="2026-06-12T10:19:00Z">
          <w:r>
            <w:delText>pkt</w:delText>
          </w:r>
        </w:del>
      </w:ins>
      <w:ins w:id="329" w:author="Utnik Kamila" w:date="2026-06-12T10:19:00Z">
        <w:r>
          <w:t>ust.</w:t>
        </w:r>
      </w:ins>
      <w:r w:rsidRPr="00686741">
        <w:t xml:space="preserve"> 2 </w:t>
      </w:r>
      <w:del w:id="330" w:author="Murawa Maciej" w:date="2026-03-11T13:42:00Z">
        <w:r w:rsidRPr="009B0A72">
          <w:delText>(wyrażona jako powierzchnia w hektarach do dwóch miejsc po przecinku)</w:delText>
        </w:r>
      </w:del>
      <w:ins w:id="331" w:author="Murawa Maciej" w:date="2026-03-11T13:42:00Z">
        <w:r>
          <w:t xml:space="preserve"> i obwodu</w:t>
        </w:r>
      </w:ins>
      <w:r w:rsidRPr="009B0A72">
        <w:t xml:space="preserve"> </w:t>
      </w:r>
      <w:ins w:id="332" w:author="Borkowski Józef" w:date="2026-03-13T07:25:00Z">
        <w:r>
          <w:t xml:space="preserve">mierzonej powierzchni </w:t>
        </w:r>
      </w:ins>
      <w:r w:rsidRPr="009B0A72">
        <w:t xml:space="preserve">- rzeczywista powierzchnia </w:t>
      </w:r>
      <w:del w:id="333" w:author="Borkowski Józef" w:date="2026-03-13T07:26:00Z">
        <w:r w:rsidRPr="009B0A72">
          <w:delText>mierzona przez</w:delText>
        </w:r>
      </w:del>
      <w:ins w:id="334" w:author="Borkowski Józef" w:date="2026-03-13T07:26:00Z">
        <w:r>
          <w:t>otrzymana w wyniku</w:t>
        </w:r>
      </w:ins>
      <w:r w:rsidRPr="009B0A72">
        <w:t xml:space="preserve"> </w:t>
      </w:r>
      <w:ins w:id="335" w:author="Borkowski Józef" w:date="2026-03-13T07:26:00Z">
        <w:r w:rsidRPr="009B0A72">
          <w:t>fizyczn</w:t>
        </w:r>
        <w:r>
          <w:t>ego</w:t>
        </w:r>
        <w:r w:rsidRPr="009B0A72">
          <w:t xml:space="preserve"> </w:t>
        </w:r>
      </w:ins>
      <w:r w:rsidRPr="009B0A72">
        <w:t>pomiar</w:t>
      </w:r>
      <w:ins w:id="336" w:author="Borkowski Józef" w:date="2026-03-13T07:26:00Z">
        <w:r>
          <w:t>u</w:t>
        </w:r>
      </w:ins>
      <w:r w:rsidRPr="009B0A72">
        <w:t xml:space="preserve"> </w:t>
      </w:r>
      <w:del w:id="337" w:author="Borkowski Józef" w:date="2026-03-13T07:26:00Z">
        <w:r w:rsidRPr="009B0A72">
          <w:delText xml:space="preserve">fizyczny </w:delText>
        </w:r>
      </w:del>
      <w:r w:rsidRPr="009B0A72">
        <w:t xml:space="preserve">zostanie uznana za powierzchnię stwierdzoną, </w:t>
      </w:r>
    </w:p>
    <w:p w14:paraId="385770F6" w14:textId="47CD92F7" w:rsidR="00894057" w:rsidRPr="009B0A72" w:rsidRDefault="009478FD" w:rsidP="009478FD">
      <w:pPr>
        <w:pStyle w:val="Akapitzlist"/>
        <w:ind w:left="1080" w:hanging="360"/>
      </w:pPr>
      <w:r w:rsidRPr="009B0A72">
        <w:t xml:space="preserve">b) jeśli </w:t>
      </w:r>
      <w:ins w:id="338" w:author="Borkowski Józef" w:date="2026-03-13T07:29:00Z">
        <w:r w:rsidRPr="009B0A72">
          <w:t>bezwzględna różnica między powierzchnią zmierzoną</w:t>
        </w:r>
        <w:del w:id="339" w:author="Ali Farhan Jakub" w:date="2026-07-01T12:07:00Z">
          <w:r w:rsidDel="00330C40">
            <w:delText>,</w:delText>
          </w:r>
        </w:del>
        <w:r>
          <w:t xml:space="preserve"> a</w:t>
        </w:r>
        <w:r w:rsidRPr="009B0A72">
          <w:t xml:space="preserve"> </w:t>
        </w:r>
      </w:ins>
      <w:r w:rsidRPr="009B0A72">
        <w:t>zadeklarowan</w:t>
      </w:r>
      <w:ins w:id="340" w:author="Borkowski Józef" w:date="2026-03-13T07:29:00Z">
        <w:r>
          <w:t xml:space="preserve">ą </w:t>
        </w:r>
      </w:ins>
      <w:del w:id="341" w:author="Murawa Maciej" w:date="2026-03-11T13:43:00Z">
        <w:r w:rsidRPr="009B0A72">
          <w:delText>y obszar</w:delText>
        </w:r>
      </w:del>
      <w:ins w:id="342" w:author="Murawa Maciej" w:date="2026-03-11T13:43:00Z">
        <w:del w:id="343" w:author="Borkowski Józef" w:date="2026-03-13T07:26:00Z">
          <w:r>
            <w:delText>a</w:delText>
          </w:r>
        </w:del>
        <w:del w:id="344" w:author="Borkowski Józef" w:date="2026-03-13T07:29:00Z">
          <w:r>
            <w:delText xml:space="preserve"> powierzchnia</w:delText>
          </w:r>
        </w:del>
      </w:ins>
      <w:del w:id="345" w:author="Borkowski Józef" w:date="2026-03-13T07:29:00Z">
        <w:r w:rsidRPr="009B0A72">
          <w:delText xml:space="preserve"> </w:delText>
        </w:r>
      </w:del>
      <w:r w:rsidRPr="009B0A72">
        <w:t xml:space="preserve">mieści się w granicach </w:t>
      </w:r>
      <w:del w:id="346" w:author="Murawa Maciej" w:date="2026-03-11T13:43:00Z">
        <w:r w:rsidRPr="009B0A72">
          <w:delText>tolerancji pojedynczego bufora dla mierzonego obszaru</w:delText>
        </w:r>
      </w:del>
      <w:ins w:id="347" w:author="Murawa Maciej" w:date="2026-03-11T13:43:00Z">
        <w:del w:id="348" w:author="Borkowski Józef" w:date="2026-03-13T07:28:00Z">
          <w:r>
            <w:delText xml:space="preserve">ww. </w:delText>
          </w:r>
        </w:del>
        <w:del w:id="349" w:author="Borkowski Józef" w:date="2026-03-13T07:29:00Z">
          <w:r>
            <w:delText>T</w:delText>
          </w:r>
        </w:del>
      </w:ins>
      <w:ins w:id="350" w:author="Borkowski Józef" w:date="2026-03-13T07:29:00Z">
        <w:r>
          <w:t>t</w:t>
        </w:r>
      </w:ins>
      <w:ins w:id="351" w:author="Murawa Maciej" w:date="2026-03-11T13:43:00Z">
        <w:r>
          <w:t>olerancji</w:t>
        </w:r>
      </w:ins>
      <w:ins w:id="352" w:author="Borkowski Józef" w:date="2026-03-13T07:28:00Z">
        <w:r>
          <w:t xml:space="preserve"> wyliczanej zgodnie z opis</w:t>
        </w:r>
      </w:ins>
      <w:ins w:id="353" w:author="Borkowski Józef" w:date="2026-03-13T07:30:00Z">
        <w:r>
          <w:t>e</w:t>
        </w:r>
      </w:ins>
      <w:ins w:id="354" w:author="Borkowski Józef" w:date="2026-03-13T07:28:00Z">
        <w:r>
          <w:t>m w p</w:t>
        </w:r>
      </w:ins>
      <w:ins w:id="355" w:author="Patrycja Piekut" w:date="2026-07-01T13:42:00Z" w16du:dateUtc="2026-07-01T11:42:00Z">
        <w:r w:rsidR="00A307A9">
          <w:t>kt</w:t>
        </w:r>
      </w:ins>
      <w:ins w:id="356" w:author="Borkowski Józef" w:date="2026-03-13T07:28:00Z">
        <w:del w:id="357" w:author="Patrycja Piekut" w:date="2026-07-01T13:42:00Z" w16du:dateUtc="2026-07-01T11:42:00Z">
          <w:r w:rsidDel="00A307A9">
            <w:delText>unkcie</w:delText>
          </w:r>
        </w:del>
        <w:r>
          <w:t xml:space="preserve"> 2a)</w:t>
        </w:r>
      </w:ins>
      <w:r w:rsidRPr="009B0A72">
        <w:t xml:space="preserve"> - powierzchnia deklarowana będzie uznana za powierzchnię stwierdzoną.</w:t>
      </w:r>
    </w:p>
    <w:p w14:paraId="0D956590" w14:textId="77777777" w:rsidR="00894057" w:rsidRPr="00F9006B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Podczas pomiaru działki składającej się z </w:t>
      </w:r>
      <w:ins w:id="358" w:author="Borkowski Józef" w:date="2026-03-13T07:33:00Z">
        <w:r>
          <w:rPr>
            <w:rFonts w:eastAsia="Calibri"/>
          </w:rPr>
          <w:t xml:space="preserve">występujących obok siebie </w:t>
        </w:r>
      </w:ins>
      <w:r w:rsidRPr="00F9006B">
        <w:rPr>
          <w:rFonts w:eastAsia="Calibri"/>
        </w:rPr>
        <w:t xml:space="preserve">kilku upraw o bardzo małej powierzchni, z których każda jest mniejsza niż 0,01 ha (nie jest to uprawa mieszana w rzędach), </w:t>
      </w:r>
      <w:ins w:id="359" w:author="Borkowski Józef" w:date="2026-03-13T07:31:00Z">
        <w:r>
          <w:rPr>
            <w:rFonts w:eastAsia="Calibri"/>
          </w:rPr>
          <w:t xml:space="preserve">np. </w:t>
        </w:r>
      </w:ins>
      <w:r w:rsidRPr="00F9006B">
        <w:rPr>
          <w:rFonts w:eastAsia="Calibri"/>
        </w:rPr>
        <w:t xml:space="preserve">tzw. ogródek przydomowy, należy </w:t>
      </w:r>
      <w:ins w:id="360" w:author="Borkowski Józef" w:date="2026-03-13T07:31:00Z">
        <w:r>
          <w:rPr>
            <w:rFonts w:eastAsia="Calibri"/>
          </w:rPr>
          <w:t xml:space="preserve">tę działkę </w:t>
        </w:r>
      </w:ins>
      <w:r w:rsidRPr="00F9006B">
        <w:rPr>
          <w:rFonts w:eastAsia="Calibri"/>
        </w:rPr>
        <w:t xml:space="preserve">pomierzyć </w:t>
      </w:r>
      <w:del w:id="361" w:author="Borkowski Józef" w:date="2026-03-13T07:31:00Z">
        <w:r w:rsidRPr="00F9006B">
          <w:rPr>
            <w:rFonts w:eastAsia="Calibri"/>
          </w:rPr>
          <w:delText xml:space="preserve">ogródek </w:delText>
        </w:r>
      </w:del>
      <w:r w:rsidRPr="00F9006B">
        <w:rPr>
          <w:rFonts w:eastAsia="Calibri"/>
        </w:rPr>
        <w:t xml:space="preserve">jako całość, wpisując jako uprawę stwierdzoną </w:t>
      </w:r>
      <w:r w:rsidRPr="00F9006B">
        <w:rPr>
          <w:rFonts w:eastAsia="Arial Nova" w:cs="Arial"/>
        </w:rPr>
        <w:t>–</w:t>
      </w:r>
      <w:r w:rsidRPr="00F9006B">
        <w:rPr>
          <w:rFonts w:eastAsia="Calibri"/>
        </w:rPr>
        <w:t xml:space="preserve"> uprawę mieszaną, o ile przepisy szczegółowe dotyczące danej płatności nie stanowią inaczej. Każdą uprawę o powierzchni większej bądź równej 0,01</w:t>
      </w:r>
      <w:r>
        <w:rPr>
          <w:rFonts w:eastAsia="Calibri"/>
        </w:rPr>
        <w:t xml:space="preserve"> ha należy skontrolować osobno.</w:t>
      </w:r>
    </w:p>
    <w:p w14:paraId="3765F0C6" w14:textId="77777777" w:rsidR="00894057" w:rsidRPr="00F9006B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>
        <w:rPr>
          <w:rFonts w:eastAsia="Calibri"/>
        </w:rPr>
        <w:t>P</w:t>
      </w:r>
      <w:r w:rsidRPr="00F9006B">
        <w:rPr>
          <w:rFonts w:eastAsia="Calibri"/>
        </w:rPr>
        <w:t xml:space="preserve">ostępowanie, o którym mowa w ust. </w:t>
      </w:r>
      <w:r>
        <w:rPr>
          <w:rFonts w:eastAsia="Calibri"/>
        </w:rPr>
        <w:t>8</w:t>
      </w:r>
      <w:r w:rsidRPr="00F9006B">
        <w:rPr>
          <w:rFonts w:eastAsia="Calibri"/>
        </w:rPr>
        <w:t xml:space="preserve">, </w:t>
      </w:r>
      <w:r>
        <w:rPr>
          <w:rFonts w:eastAsia="Calibri"/>
        </w:rPr>
        <w:t>d</w:t>
      </w:r>
      <w:r w:rsidRPr="00F9006B">
        <w:rPr>
          <w:rFonts w:eastAsia="Calibri"/>
        </w:rPr>
        <w:t xml:space="preserve">opuszcza się w każdej innej sytuacji pomiaru obszarów, na których </w:t>
      </w:r>
      <w:r>
        <w:rPr>
          <w:rFonts w:eastAsia="Calibri"/>
        </w:rPr>
        <w:t xml:space="preserve">będą </w:t>
      </w:r>
      <w:r w:rsidRPr="00F9006B">
        <w:rPr>
          <w:rFonts w:eastAsia="Calibri"/>
        </w:rPr>
        <w:t xml:space="preserve">prowadzone obok siebie odrębne uprawy,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z których każda ma powierzchnię mniejszą niż 0,01 ha, np. małych sadów przydomowych, w których ze względu na różnorodność gatunkową drzew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i krzewów nie ma możliwości wydzielenia poszczególnych gatunków. Wówczas dopuszcza się pomiar całego sadu i wpisanie jako uprawę stwierdzoną </w:t>
      </w:r>
      <w:r w:rsidRPr="00F9006B">
        <w:rPr>
          <w:rFonts w:eastAsia="Arial Nova" w:cs="Arial"/>
        </w:rPr>
        <w:t>–</w:t>
      </w:r>
      <w:r w:rsidRPr="00F9006B">
        <w:rPr>
          <w:rFonts w:eastAsia="Calibri"/>
        </w:rPr>
        <w:t xml:space="preserve"> sad. Natomiast każdy stwierdzony gatunek o powierzchni większej bądź równej 0,0</w:t>
      </w:r>
      <w:r>
        <w:rPr>
          <w:rFonts w:eastAsia="Calibri"/>
        </w:rPr>
        <w:t>1 ha należy skontrolować osobno.</w:t>
      </w:r>
    </w:p>
    <w:p w14:paraId="5CD29CE4" w14:textId="77777777" w:rsidR="00894057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F9006B">
        <w:rPr>
          <w:rFonts w:eastAsia="Calibri"/>
        </w:rPr>
        <w:lastRenderedPageBreak/>
        <w:t xml:space="preserve">Postępowanie, o którym mowa w ust. </w:t>
      </w:r>
      <w:r>
        <w:rPr>
          <w:rFonts w:eastAsia="Calibri"/>
        </w:rPr>
        <w:t>9</w:t>
      </w:r>
      <w:r w:rsidRPr="00F9006B">
        <w:rPr>
          <w:rFonts w:eastAsia="Calibri"/>
        </w:rPr>
        <w:t>, jest możliwe w sytuacji, gdy nie są deklarowane poszczególne gatunki. Jeżeli beneficjent deklaruje osobno każdy gatunek</w:t>
      </w:r>
      <w:r>
        <w:rPr>
          <w:rFonts w:eastAsia="Calibri"/>
        </w:rPr>
        <w:t>,</w:t>
      </w:r>
      <w:r w:rsidRPr="00F9006B">
        <w:rPr>
          <w:rFonts w:eastAsia="Calibri"/>
        </w:rPr>
        <w:t xml:space="preserve"> np. jabłoń domowa, należy kontrolę przeprowadzić w odniesieniu </w:t>
      </w:r>
      <w:r>
        <w:rPr>
          <w:rFonts w:eastAsia="Calibri"/>
        </w:rPr>
        <w:br/>
      </w:r>
      <w:r w:rsidRPr="00F9006B">
        <w:rPr>
          <w:rFonts w:eastAsia="Calibri"/>
        </w:rPr>
        <w:t>do każdego gatunku osobno.</w:t>
      </w:r>
    </w:p>
    <w:p w14:paraId="16D9C32D" w14:textId="77777777" w:rsidR="00894057" w:rsidRDefault="009478FD" w:rsidP="009478FD">
      <w:pPr>
        <w:pStyle w:val="Akapitzlist"/>
        <w:numPr>
          <w:ilvl w:val="0"/>
          <w:numId w:val="14"/>
        </w:numPr>
        <w:rPr>
          <w:rFonts w:eastAsia="Calibri"/>
        </w:rPr>
      </w:pPr>
      <w:r w:rsidRPr="00457FBE">
        <w:rPr>
          <w:rFonts w:eastAsia="Calibri"/>
        </w:rPr>
        <w:t>Dla działek rolnych objętych KnM</w:t>
      </w:r>
      <w:r>
        <w:rPr>
          <w:rFonts w:eastAsia="Calibri"/>
        </w:rPr>
        <w:t>,</w:t>
      </w:r>
      <w:r w:rsidRPr="00457FBE">
        <w:rPr>
          <w:rFonts w:eastAsia="Calibri"/>
        </w:rPr>
        <w:t xml:space="preserve"> a zadeklarowanych geoprzestrzennie</w:t>
      </w:r>
      <w:ins w:id="362" w:author="Stąpor Dariusz" w:date="2026-03-23T10:29:00Z">
        <w:r>
          <w:rPr>
            <w:rFonts w:eastAsia="Calibri"/>
          </w:rPr>
          <w:t xml:space="preserve"> </w:t>
        </w:r>
      </w:ins>
      <w:del w:id="363" w:author="Murawa Maciej" w:date="2026-03-11T13:44:00Z">
        <w:r w:rsidRPr="00457FBE">
          <w:rPr>
            <w:rFonts w:eastAsia="Calibri"/>
          </w:rPr>
          <w:delText xml:space="preserve"> /graficznie </w:delText>
        </w:r>
      </w:del>
      <w:r w:rsidRPr="00457FBE">
        <w:rPr>
          <w:rFonts w:eastAsia="Calibri"/>
        </w:rPr>
        <w:t>(GSA)</w:t>
      </w:r>
      <w:r>
        <w:rPr>
          <w:rFonts w:eastAsia="Calibri"/>
        </w:rPr>
        <w:t>,</w:t>
      </w:r>
      <w:r w:rsidRPr="00457FBE">
        <w:rPr>
          <w:rFonts w:eastAsia="Calibri"/>
        </w:rPr>
        <w:t xml:space="preserve"> ustala się:</w:t>
      </w:r>
    </w:p>
    <w:p w14:paraId="3B2161DA" w14:textId="77777777" w:rsidR="00894057" w:rsidRPr="00457FBE" w:rsidRDefault="009478FD" w:rsidP="009478FD">
      <w:pPr>
        <w:pStyle w:val="Akapitzlist"/>
        <w:numPr>
          <w:ilvl w:val="0"/>
          <w:numId w:val="25"/>
        </w:numPr>
        <w:rPr>
          <w:rFonts w:eastAsia="Calibri"/>
        </w:rPr>
      </w:pPr>
      <w:r w:rsidRPr="00457FBE">
        <w:rPr>
          <w:rFonts w:eastAsia="Calibri"/>
        </w:rPr>
        <w:t xml:space="preserve">czy działka zadeklarowana w GSA </w:t>
      </w:r>
      <w:del w:id="364" w:author="Borkowski Józef" w:date="2026-03-13T08:50:00Z">
        <w:r w:rsidRPr="00457FBE">
          <w:rPr>
            <w:rFonts w:eastAsia="Calibri"/>
          </w:rPr>
          <w:delText xml:space="preserve">odpowiada </w:delText>
        </w:r>
      </w:del>
      <w:ins w:id="365" w:author="Borkowski Józef" w:date="2026-03-13T08:50:00Z">
        <w:r>
          <w:rPr>
            <w:rFonts w:eastAsia="Calibri"/>
          </w:rPr>
          <w:t>jest mo</w:t>
        </w:r>
      </w:ins>
      <w:ins w:id="366" w:author="Borkowski Józef" w:date="2026-03-13T08:51:00Z">
        <w:r>
          <w:rPr>
            <w:rFonts w:eastAsia="Calibri"/>
          </w:rPr>
          <w:t>żliwa do potwierdzenia w</w:t>
        </w:r>
      </w:ins>
      <w:ins w:id="367" w:author="Borkowski Józef" w:date="2026-03-13T08:50:00Z">
        <w:r w:rsidRPr="00457FBE">
          <w:rPr>
            <w:rFonts w:eastAsia="Calibri"/>
          </w:rPr>
          <w:t xml:space="preserve"> </w:t>
        </w:r>
      </w:ins>
      <w:r w:rsidRPr="00457FBE">
        <w:rPr>
          <w:rFonts w:eastAsia="Calibri"/>
        </w:rPr>
        <w:t>rzeczywistości (tj. granice zadeklarowane przez beneficjenta za pośrednictwem GSA są prawidłowe i zgodne z sytuacją w terenie);</w:t>
      </w:r>
    </w:p>
    <w:p w14:paraId="0AB3AD22" w14:textId="77777777" w:rsidR="00894057" w:rsidRPr="00457FBE" w:rsidRDefault="009478FD" w:rsidP="009478FD">
      <w:pPr>
        <w:pStyle w:val="Akapitzlist"/>
        <w:numPr>
          <w:ilvl w:val="0"/>
          <w:numId w:val="25"/>
        </w:numPr>
        <w:rPr>
          <w:rFonts w:eastAsia="Calibri"/>
        </w:rPr>
      </w:pPr>
      <w:r w:rsidRPr="00457FBE">
        <w:rPr>
          <w:rFonts w:eastAsia="Calibri"/>
        </w:rPr>
        <w:t>czy nie ma widocznych zmian (tj. nie ma żadnych nowych niekwalifikujących się obszarów do wyłączenia z powierzchni deklarowanej działki rolnej).</w:t>
      </w:r>
    </w:p>
    <w:p w14:paraId="2A05A906" w14:textId="77777777" w:rsidR="00894057" w:rsidRPr="00457FBE" w:rsidRDefault="009478FD" w:rsidP="009478FD">
      <w:pPr>
        <w:pStyle w:val="Akapitzlist"/>
        <w:numPr>
          <w:ilvl w:val="0"/>
          <w:numId w:val="14"/>
        </w:numPr>
        <w:rPr>
          <w:rFonts w:eastAsia="Calibri"/>
        </w:rPr>
      </w:pPr>
      <w:r>
        <w:rPr>
          <w:rFonts w:eastAsia="Calibri"/>
        </w:rPr>
        <w:t xml:space="preserve">W przypadku </w:t>
      </w:r>
      <w:r w:rsidRPr="00457FBE">
        <w:rPr>
          <w:rFonts w:eastAsia="Calibri"/>
        </w:rPr>
        <w:t>spełni</w:t>
      </w:r>
      <w:r>
        <w:rPr>
          <w:rFonts w:eastAsia="Calibri"/>
        </w:rPr>
        <w:t>e</w:t>
      </w:r>
      <w:r w:rsidRPr="00457FBE">
        <w:rPr>
          <w:rFonts w:eastAsia="Calibri"/>
        </w:rPr>
        <w:t>n</w:t>
      </w:r>
      <w:r>
        <w:rPr>
          <w:rFonts w:eastAsia="Calibri"/>
        </w:rPr>
        <w:t>ia</w:t>
      </w:r>
      <w:r w:rsidRPr="00457FBE">
        <w:rPr>
          <w:rFonts w:eastAsia="Calibri"/>
        </w:rPr>
        <w:t xml:space="preserve"> warunk</w:t>
      </w:r>
      <w:r>
        <w:rPr>
          <w:rFonts w:eastAsia="Calibri"/>
        </w:rPr>
        <w:t>ów</w:t>
      </w:r>
      <w:r w:rsidRPr="00457FBE">
        <w:rPr>
          <w:rFonts w:eastAsia="Calibri"/>
        </w:rPr>
        <w:t>, o których mowa w ust. 1</w:t>
      </w:r>
      <w:r>
        <w:rPr>
          <w:rFonts w:eastAsia="Calibri"/>
        </w:rPr>
        <w:t>1</w:t>
      </w:r>
      <w:r w:rsidRPr="00457FBE">
        <w:rPr>
          <w:rFonts w:eastAsia="Calibri"/>
        </w:rPr>
        <w:t>, nie ma potrzeby mierzenia działki rolnej.</w:t>
      </w:r>
    </w:p>
    <w:p w14:paraId="36322372" w14:textId="77777777" w:rsidR="00894057" w:rsidRPr="00457FBE" w:rsidRDefault="009478FD" w:rsidP="009478FD">
      <w:pPr>
        <w:pStyle w:val="Akapitzlist"/>
        <w:numPr>
          <w:ilvl w:val="0"/>
          <w:numId w:val="14"/>
        </w:numPr>
        <w:rPr>
          <w:rFonts w:eastAsia="Calibri"/>
        </w:rPr>
      </w:pPr>
      <w:r w:rsidRPr="00457FBE">
        <w:rPr>
          <w:rFonts w:eastAsia="Calibri"/>
        </w:rPr>
        <w:t>Jeżeli granice zadeklarowane przez beneficjenta za pośrednictwem GSA umożliwią potwierdzenie poprawności</w:t>
      </w:r>
      <w:ins w:id="368" w:author="Borkowski Józef" w:date="2026-03-13T08:54:00Z">
        <w:r>
          <w:rPr>
            <w:rFonts w:eastAsia="Calibri"/>
          </w:rPr>
          <w:t xml:space="preserve"> ich</w:t>
        </w:r>
      </w:ins>
      <w:r w:rsidRPr="00457FBE">
        <w:rPr>
          <w:rFonts w:eastAsia="Calibri"/>
        </w:rPr>
        <w:t xml:space="preserve"> przebiegu</w:t>
      </w:r>
      <w:ins w:id="369" w:author="Borkowski Józef" w:date="2026-03-13T08:54:00Z">
        <w:r>
          <w:rPr>
            <w:rFonts w:eastAsia="Calibri"/>
          </w:rPr>
          <w:t xml:space="preserve"> w terenie</w:t>
        </w:r>
      </w:ins>
      <w:r w:rsidRPr="00457FBE">
        <w:rPr>
          <w:rFonts w:eastAsia="Calibri"/>
        </w:rPr>
        <w:t xml:space="preserve">, ale pomiar jest konieczny ze względu na zmianę zasięgu </w:t>
      </w:r>
      <w:del w:id="370" w:author="Borkowski Józef" w:date="2026-03-13T08:55:00Z">
        <w:r>
          <w:rPr>
            <w:rFonts w:eastAsia="Calibri"/>
          </w:rPr>
          <w:delText xml:space="preserve">obszarów </w:delText>
        </w:r>
      </w:del>
      <w:ins w:id="371" w:author="Borkowski Józef" w:date="2026-03-13T08:55:00Z">
        <w:r>
          <w:rPr>
            <w:rFonts w:eastAsia="Calibri"/>
          </w:rPr>
          <w:t>ele</w:t>
        </w:r>
      </w:ins>
      <w:ins w:id="372" w:author="Borkowski Józef" w:date="2026-03-13T08:56:00Z">
        <w:r>
          <w:rPr>
            <w:rFonts w:eastAsia="Calibri"/>
          </w:rPr>
          <w:t>mentów podlegających</w:t>
        </w:r>
      </w:ins>
      <w:ins w:id="373" w:author="Borkowski Józef" w:date="2026-03-13T08:55:00Z">
        <w:r>
          <w:rPr>
            <w:rFonts w:eastAsia="Calibri"/>
          </w:rPr>
          <w:t xml:space="preserve"> </w:t>
        </w:r>
      </w:ins>
      <w:r>
        <w:rPr>
          <w:rFonts w:eastAsia="Calibri"/>
        </w:rPr>
        <w:t>wyłącz</w:t>
      </w:r>
      <w:ins w:id="374" w:author="Borkowski Józef" w:date="2026-03-13T08:56:00Z">
        <w:r>
          <w:rPr>
            <w:rFonts w:eastAsia="Calibri"/>
          </w:rPr>
          <w:t>eniu</w:t>
        </w:r>
      </w:ins>
      <w:del w:id="375" w:author="Borkowski Józef" w:date="2026-03-13T08:56:00Z">
        <w:r>
          <w:rPr>
            <w:rFonts w:eastAsia="Calibri"/>
          </w:rPr>
          <w:delText>onych</w:delText>
        </w:r>
      </w:del>
      <w:r>
        <w:rPr>
          <w:rFonts w:eastAsia="Calibri"/>
        </w:rPr>
        <w:t xml:space="preserve"> </w:t>
      </w:r>
      <w:r w:rsidRPr="00457FBE">
        <w:rPr>
          <w:rFonts w:eastAsia="Calibri"/>
        </w:rPr>
        <w:t xml:space="preserve">(obszarów </w:t>
      </w:r>
      <w:ins w:id="376" w:author="Borkowski Józef" w:date="2026-03-13T08:56:00Z">
        <w:r>
          <w:rPr>
            <w:rFonts w:eastAsia="Calibri"/>
          </w:rPr>
          <w:t xml:space="preserve">niekwalifikujących się do płatności wymagających </w:t>
        </w:r>
      </w:ins>
      <w:del w:id="377" w:author="Borkowski Józef" w:date="2026-03-13T08:56:00Z">
        <w:r w:rsidRPr="00457FBE">
          <w:rPr>
            <w:rFonts w:eastAsia="Calibri"/>
          </w:rPr>
          <w:delText xml:space="preserve">do </w:delText>
        </w:r>
      </w:del>
      <w:r w:rsidRPr="00457FBE">
        <w:rPr>
          <w:rFonts w:eastAsia="Calibri"/>
        </w:rPr>
        <w:t xml:space="preserve">odjęcia z powierzchni działki rolnej), pomiar powierzchni powinien się koncentrować na określeniu </w:t>
      </w:r>
      <w:del w:id="378" w:author="Borkowski Józef" w:date="2026-03-13T08:57:00Z">
        <w:r w:rsidRPr="00457FBE">
          <w:rPr>
            <w:rFonts w:eastAsia="Calibri"/>
          </w:rPr>
          <w:delText xml:space="preserve">obszarów </w:delText>
        </w:r>
      </w:del>
      <w:ins w:id="379" w:author="Borkowski Józef" w:date="2026-03-13T08:57:00Z">
        <w:r>
          <w:rPr>
            <w:rFonts w:eastAsia="Calibri"/>
          </w:rPr>
          <w:t>powierzchni stwierdzonej</w:t>
        </w:r>
        <w:r w:rsidRPr="00457FBE">
          <w:rPr>
            <w:rFonts w:eastAsia="Calibri"/>
          </w:rPr>
          <w:t xml:space="preserve"> </w:t>
        </w:r>
      </w:ins>
      <w:r w:rsidRPr="00457FBE">
        <w:rPr>
          <w:rFonts w:eastAsia="Calibri"/>
        </w:rPr>
        <w:t>poprzez odjęcie obiektów/obszarów niekwalifik</w:t>
      </w:r>
      <w:r>
        <w:rPr>
          <w:rFonts w:eastAsia="Calibri"/>
        </w:rPr>
        <w:t>ujących się</w:t>
      </w:r>
      <w:r w:rsidRPr="00457FBE">
        <w:rPr>
          <w:rFonts w:eastAsia="Calibri"/>
        </w:rPr>
        <w:t>.</w:t>
      </w:r>
    </w:p>
    <w:p w14:paraId="3C86A534" w14:textId="77777777" w:rsidR="00894057" w:rsidRPr="00457FBE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>Ustalenie powierzchni działki rolnej przez odjęcie obiektów</w:t>
      </w:r>
      <w:r>
        <w:rPr>
          <w:rFonts w:eastAsia="Calibri"/>
        </w:rPr>
        <w:t>/</w:t>
      </w:r>
      <w:r w:rsidRPr="00457FBE">
        <w:rPr>
          <w:rFonts w:eastAsia="Calibri"/>
        </w:rPr>
        <w:t xml:space="preserve">obszarów niekwalifikujących się do płatności </w:t>
      </w:r>
      <w:ins w:id="380" w:author="Domaracka Anna" w:date="2026-05-13T13:03:00Z">
        <w:r>
          <w:rPr>
            <w:rFonts w:eastAsia="Calibri"/>
          </w:rPr>
          <w:t>może zostać wykonane</w:t>
        </w:r>
      </w:ins>
      <w:del w:id="381" w:author="Domaracka Anna" w:date="2026-05-13T13:03:00Z">
        <w:r w:rsidRPr="00457FBE">
          <w:rPr>
            <w:rFonts w:eastAsia="Calibri"/>
          </w:rPr>
          <w:delText>moż</w:delText>
        </w:r>
      </w:del>
      <w:ins w:id="382" w:author="Borkowski Józef" w:date="2026-03-13T08:59:00Z">
        <w:del w:id="383" w:author="Domaracka Anna" w:date="2026-05-13T13:03:00Z">
          <w:r>
            <w:rPr>
              <w:rFonts w:eastAsia="Calibri"/>
            </w:rPr>
            <w:delText>e</w:delText>
          </w:r>
        </w:del>
      </w:ins>
      <w:del w:id="384" w:author="Domaracka Anna" w:date="2026-05-13T13:03:00Z">
        <w:r w:rsidRPr="00457FBE">
          <w:rPr>
            <w:rFonts w:eastAsia="Calibri"/>
          </w:rPr>
          <w:delText>na dokonać</w:delText>
        </w:r>
      </w:del>
      <w:r w:rsidRPr="00457FBE">
        <w:rPr>
          <w:rFonts w:eastAsia="Calibri"/>
        </w:rPr>
        <w:t xml:space="preserve">, jeżeli LPIS </w:t>
      </w:r>
      <w:r>
        <w:rPr>
          <w:rFonts w:eastAsia="Calibri"/>
        </w:rPr>
        <w:t xml:space="preserve">(ewentualne </w:t>
      </w:r>
      <w:r w:rsidRPr="00457FBE">
        <w:rPr>
          <w:rFonts w:eastAsia="Calibri"/>
        </w:rPr>
        <w:t>łącznie z innymi danymi pomocniczymi, takimi jak ortofotomapy</w:t>
      </w:r>
      <w:r>
        <w:rPr>
          <w:rFonts w:eastAsia="Calibri"/>
        </w:rPr>
        <w:t xml:space="preserve">) </w:t>
      </w:r>
      <w:r w:rsidRPr="00457FBE">
        <w:rPr>
          <w:rFonts w:eastAsia="Calibri"/>
        </w:rPr>
        <w:t>umożliwia potwierdzenie granic deklarowanych gruntów. W związku z tym, pomiar powierzchni może koncentrować się na określeniu obszarów niekwalifik</w:t>
      </w:r>
      <w:r>
        <w:rPr>
          <w:rFonts w:eastAsia="Calibri"/>
        </w:rPr>
        <w:t>ujących się</w:t>
      </w:r>
      <w:r w:rsidRPr="00457FBE">
        <w:rPr>
          <w:rFonts w:eastAsia="Calibri"/>
        </w:rPr>
        <w:t xml:space="preserve"> i </w:t>
      </w:r>
      <w:r>
        <w:rPr>
          <w:rFonts w:eastAsia="Calibri"/>
        </w:rPr>
        <w:t>ich wyłączeniu</w:t>
      </w:r>
      <w:r w:rsidRPr="00457FBE">
        <w:rPr>
          <w:rFonts w:eastAsia="Calibri"/>
        </w:rPr>
        <w:t>. Taka sytuacja jest możliwa tylko wtedy, gdy spełnione są równocześnie poniższe warunki:</w:t>
      </w:r>
    </w:p>
    <w:p w14:paraId="147C9F19" w14:textId="77777777" w:rsidR="00894057" w:rsidRPr="00457FBE" w:rsidRDefault="009478FD" w:rsidP="009478FD">
      <w:pPr>
        <w:pStyle w:val="Akapitzlist"/>
        <w:numPr>
          <w:ilvl w:val="0"/>
          <w:numId w:val="26"/>
        </w:numPr>
        <w:spacing w:after="0"/>
        <w:rPr>
          <w:del w:id="385" w:author="Murawa Maciej" w:date="2026-03-12T07:54:00Z"/>
          <w:rFonts w:eastAsia="Calibri"/>
        </w:rPr>
      </w:pPr>
      <w:del w:id="386" w:author="Murawa Maciej" w:date="2026-03-12T07:54:00Z">
        <w:r w:rsidRPr="00457FBE">
          <w:rPr>
            <w:rFonts w:eastAsia="Calibri"/>
          </w:rPr>
          <w:delText>działka referencyjna LPIS jest zadeklarowana w całości i stanowi jedną działkę rolną;</w:delText>
        </w:r>
      </w:del>
    </w:p>
    <w:p w14:paraId="0BF04871" w14:textId="77777777" w:rsidR="00894057" w:rsidRPr="00457FBE" w:rsidRDefault="009478FD" w:rsidP="009478FD">
      <w:pPr>
        <w:pStyle w:val="Akapitzlist"/>
        <w:numPr>
          <w:ilvl w:val="0"/>
          <w:numId w:val="26"/>
        </w:numPr>
        <w:spacing w:after="0"/>
        <w:rPr>
          <w:rFonts w:eastAsia="Calibri"/>
        </w:rPr>
      </w:pPr>
      <w:r w:rsidRPr="00457FBE">
        <w:rPr>
          <w:rFonts w:eastAsia="Calibri"/>
        </w:rPr>
        <w:t xml:space="preserve">wykorzystuje się dane z GSA, co pozwala na </w:t>
      </w:r>
      <w:del w:id="387" w:author="Murawa Maciej" w:date="2026-03-12T07:54:00Z">
        <w:r w:rsidRPr="00457FBE">
          <w:rPr>
            <w:rFonts w:eastAsia="Calibri"/>
          </w:rPr>
          <w:delText>nałożenie granic i kwalifikującego się obszaru</w:delText>
        </w:r>
      </w:del>
      <w:ins w:id="388" w:author="Murawa Maciej" w:date="2026-03-12T07:54:00Z">
        <w:r>
          <w:rPr>
            <w:rFonts w:eastAsia="Calibri"/>
          </w:rPr>
          <w:t>analiz</w:t>
        </w:r>
      </w:ins>
      <w:ins w:id="389" w:author="Murawa Maciej" w:date="2026-03-12T07:55:00Z">
        <w:r>
          <w:rPr>
            <w:rFonts w:eastAsia="Calibri"/>
          </w:rPr>
          <w:t>y geoprzestrzenne</w:t>
        </w:r>
      </w:ins>
      <w:r w:rsidRPr="00457FBE">
        <w:rPr>
          <w:rFonts w:eastAsia="Calibri"/>
        </w:rPr>
        <w:t>;</w:t>
      </w:r>
    </w:p>
    <w:p w14:paraId="1C17E009" w14:textId="77777777" w:rsidR="00894057" w:rsidRPr="00457FBE" w:rsidRDefault="009478FD" w:rsidP="009478FD">
      <w:pPr>
        <w:pStyle w:val="Akapitzlist"/>
        <w:numPr>
          <w:ilvl w:val="0"/>
          <w:numId w:val="26"/>
        </w:numPr>
        <w:spacing w:after="0"/>
        <w:rPr>
          <w:rFonts w:eastAsia="Calibri"/>
        </w:rPr>
      </w:pPr>
      <w:r w:rsidRPr="00457FBE">
        <w:rPr>
          <w:rFonts w:eastAsia="Calibri"/>
        </w:rPr>
        <w:t xml:space="preserve">obszary, których nie należy uwzględniać do powierzchni kwalifikującej się do płatności </w:t>
      </w:r>
      <w:del w:id="390" w:author="Murawa Maciej" w:date="2026-03-12T07:55:00Z">
        <w:r w:rsidRPr="00457FBE">
          <w:rPr>
            <w:rFonts w:eastAsia="Calibri"/>
          </w:rPr>
          <w:delText xml:space="preserve">(należy je odejmować), </w:delText>
        </w:r>
      </w:del>
      <w:r w:rsidRPr="00457FBE">
        <w:rPr>
          <w:rFonts w:eastAsia="Calibri"/>
        </w:rPr>
        <w:t>można łatwo zidentyfikować.</w:t>
      </w:r>
    </w:p>
    <w:p w14:paraId="5AFA6999" w14:textId="77777777" w:rsidR="00894057" w:rsidRPr="00457FBE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lastRenderedPageBreak/>
        <w:t>We wszystkich innych okolic</w:t>
      </w:r>
      <w:r>
        <w:rPr>
          <w:rFonts w:eastAsia="Calibri"/>
        </w:rPr>
        <w:t>znościach, niż określone w ust. 14, jest</w:t>
      </w:r>
      <w:r w:rsidRPr="00457FBE">
        <w:rPr>
          <w:rFonts w:eastAsia="Calibri"/>
        </w:rPr>
        <w:t xml:space="preserve"> wymagany rzeczywisty (bezpośredni) pomiar powierzchni działki.</w:t>
      </w:r>
    </w:p>
    <w:p w14:paraId="53B1F27D" w14:textId="77777777" w:rsidR="00894057" w:rsidRPr="00457FBE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 xml:space="preserve">Jeżeli KnM wykaże </w:t>
      </w:r>
      <w:ins w:id="391" w:author="Borkowski Józef" w:date="2026-03-13T09:25:00Z">
        <w:r>
          <w:rPr>
            <w:rFonts w:eastAsia="Calibri"/>
          </w:rPr>
          <w:t xml:space="preserve">w granicach </w:t>
        </w:r>
        <w:r w:rsidRPr="00457FBE">
          <w:rPr>
            <w:rFonts w:eastAsia="Calibri"/>
          </w:rPr>
          <w:t>zadeklarowanej geoprzestrzennie dział</w:t>
        </w:r>
        <w:r>
          <w:rPr>
            <w:rFonts w:eastAsia="Calibri"/>
          </w:rPr>
          <w:t>ki</w:t>
        </w:r>
        <w:r w:rsidRPr="00457FBE">
          <w:rPr>
            <w:rFonts w:eastAsia="Calibri"/>
          </w:rPr>
          <w:t xml:space="preserve"> rolnej </w:t>
        </w:r>
      </w:ins>
      <w:r w:rsidRPr="00457FBE">
        <w:rPr>
          <w:rFonts w:eastAsia="Calibri"/>
        </w:rPr>
        <w:t>obecność niekwalifikującego się obiektu/obszaru, który nie został odliczony przez rolnika</w:t>
      </w:r>
      <w:del w:id="392" w:author="Borkowski Józef" w:date="2026-03-13T09:25:00Z">
        <w:r w:rsidRPr="00457FBE">
          <w:rPr>
            <w:rFonts w:eastAsia="Calibri"/>
          </w:rPr>
          <w:delText xml:space="preserve"> na zadeklarowanej geoprzestrzennie działce rolnej</w:delText>
        </w:r>
      </w:del>
      <w:r w:rsidRPr="00457FBE">
        <w:rPr>
          <w:rFonts w:eastAsia="Calibri"/>
        </w:rPr>
        <w:t>,</w:t>
      </w:r>
      <w:del w:id="393" w:author="Borkowski Józef" w:date="2026-03-13T09:25:00Z">
        <w:r w:rsidRPr="00457FBE">
          <w:rPr>
            <w:rFonts w:eastAsia="Calibri"/>
          </w:rPr>
          <w:delText xml:space="preserve"> niekwalifikujący się </w:delText>
        </w:r>
      </w:del>
      <w:r w:rsidRPr="00457FBE">
        <w:rPr>
          <w:rFonts w:eastAsia="Calibri"/>
        </w:rPr>
        <w:t>obiekt/obszar</w:t>
      </w:r>
      <w:ins w:id="394" w:author="Borkowski Józef" w:date="2026-03-13T09:25:00Z">
        <w:r>
          <w:rPr>
            <w:rFonts w:eastAsia="Calibri"/>
          </w:rPr>
          <w:t xml:space="preserve"> ten</w:t>
        </w:r>
      </w:ins>
      <w:r w:rsidRPr="00457FBE">
        <w:rPr>
          <w:rFonts w:eastAsia="Calibri"/>
        </w:rPr>
        <w:t xml:space="preserve"> należy zmierzyć, a jego powierzchnię odjąć od zadeklarowanego obszaru.</w:t>
      </w:r>
    </w:p>
    <w:p w14:paraId="6CB0926E" w14:textId="77777777" w:rsidR="00894057" w:rsidRPr="00457FBE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>Niekwalifikujące się obiekty/obszary nieodliczone przez beneficjenta w GSA, które mają powierzchnię powyżej 100 m</w:t>
      </w:r>
      <w:r w:rsidRPr="00457FBE">
        <w:rPr>
          <w:rFonts w:eastAsia="Calibri"/>
          <w:vertAlign w:val="superscript"/>
        </w:rPr>
        <w:t>2</w:t>
      </w:r>
      <w:r w:rsidRPr="00457FBE">
        <w:rPr>
          <w:rFonts w:eastAsia="Calibri"/>
        </w:rPr>
        <w:t xml:space="preserve"> i zostały wykryte w wyniku KnM, należy zwektoryzować. Dotyczy to zarówno niekwalifik</w:t>
      </w:r>
      <w:r>
        <w:rPr>
          <w:rFonts w:eastAsia="Calibri"/>
        </w:rPr>
        <w:t>ujących się</w:t>
      </w:r>
      <w:r w:rsidRPr="00457FBE">
        <w:rPr>
          <w:rFonts w:eastAsia="Calibri"/>
        </w:rPr>
        <w:t xml:space="preserve"> obiektów/obszarów, które są stałe, jak i tymczasowe.</w:t>
      </w:r>
    </w:p>
    <w:p w14:paraId="4CEE6AD0" w14:textId="77777777" w:rsidR="00894057" w:rsidRPr="00457FBE" w:rsidRDefault="009478FD" w:rsidP="009478FD">
      <w:pPr>
        <w:pStyle w:val="Akapitzlist"/>
        <w:numPr>
          <w:ilvl w:val="0"/>
          <w:numId w:val="14"/>
        </w:numPr>
        <w:spacing w:after="0"/>
        <w:rPr>
          <w:rFonts w:eastAsia="Calibri"/>
        </w:rPr>
      </w:pPr>
      <w:r w:rsidRPr="00457FBE">
        <w:rPr>
          <w:rFonts w:eastAsia="Calibri"/>
        </w:rPr>
        <w:t xml:space="preserve">W przypadku zidentyfikowania na działce niekwalifikujących się obiektów/obszarów o znacznych rozmiarach (tj. &gt;100 m²), powierzchnię </w:t>
      </w:r>
      <w:ins w:id="395" w:author="Borkowski Józef" w:date="2026-03-13T10:00:00Z">
        <w:r>
          <w:rPr>
            <w:rFonts w:eastAsia="Calibri"/>
          </w:rPr>
          <w:t>przyj</w:t>
        </w:r>
      </w:ins>
      <w:ins w:id="396" w:author="Borkowski Józef" w:date="2026-03-13T10:01:00Z">
        <w:r>
          <w:rPr>
            <w:rFonts w:eastAsia="Calibri"/>
          </w:rPr>
          <w:t>mowaną jako powierzchnia zmierzona</w:t>
        </w:r>
      </w:ins>
      <w:ins w:id="397" w:author="Borkowski Józef" w:date="2026-03-13T09:45:00Z">
        <w:r>
          <w:rPr>
            <w:rFonts w:eastAsia="Calibri"/>
          </w:rPr>
          <w:t xml:space="preserve"> </w:t>
        </w:r>
      </w:ins>
      <w:r w:rsidRPr="00457FBE">
        <w:rPr>
          <w:rFonts w:eastAsia="Calibri"/>
        </w:rPr>
        <w:t xml:space="preserve">działki rolnej uzyskuje się poprzez odjęcie powierzchni tych obiektów/obszarów. W przypadku zidentyfikowania na działce niekwalifikujących się obiektów/obszarów o mniejszych rozmiarach (tj. &lt;100 m²), które po zsumowaniu przekraczają tolerancję pomiaru, powierzchnię </w:t>
      </w:r>
      <w:ins w:id="398" w:author="Borkowski Józef" w:date="2026-03-13T10:01:00Z">
        <w:r>
          <w:rPr>
            <w:rFonts w:eastAsia="Calibri"/>
          </w:rPr>
          <w:t xml:space="preserve">przyjmowaną jako powierzchnia zmierzona </w:t>
        </w:r>
      </w:ins>
      <w:r w:rsidRPr="00457FBE">
        <w:rPr>
          <w:rFonts w:eastAsia="Calibri"/>
        </w:rPr>
        <w:t>działki rolnej uzyskuje się poprzez odjęcie sumy powierzchni tych obiektów/obszarów.</w:t>
      </w:r>
    </w:p>
    <w:p w14:paraId="71849A48" w14:textId="77777777" w:rsidR="00894057" w:rsidRPr="00457FBE" w:rsidRDefault="009478FD" w:rsidP="009478FD">
      <w:pPr>
        <w:pStyle w:val="Akapitzlist"/>
        <w:numPr>
          <w:ilvl w:val="0"/>
          <w:numId w:val="14"/>
        </w:numPr>
        <w:rPr>
          <w:rFonts w:eastAsia="Calibri"/>
        </w:rPr>
      </w:pPr>
      <w:r w:rsidRPr="00457FBE">
        <w:rPr>
          <w:rFonts w:eastAsia="Calibri"/>
        </w:rPr>
        <w:t>Jeżeli w granice działki rolnej wcina się obiekt niekwalifikujący się do płatności lub inna działka rolna, któr</w:t>
      </w:r>
      <w:r>
        <w:rPr>
          <w:rFonts w:eastAsia="Calibri"/>
        </w:rPr>
        <w:t>e</w:t>
      </w:r>
      <w:r w:rsidRPr="00457FBE">
        <w:rPr>
          <w:rFonts w:eastAsia="Calibri"/>
        </w:rPr>
        <w:t xml:space="preserve"> nie dzieli jej na dwie oddzielne działki rolne, to wówczas do wyliczania tolerancji pomiaru należy przyjąć</w:t>
      </w:r>
      <w:ins w:id="399" w:author="Borkowski Józef" w:date="2026-03-13T10:02:00Z">
        <w:r>
          <w:rPr>
            <w:rFonts w:eastAsia="Calibri"/>
          </w:rPr>
          <w:t>,</w:t>
        </w:r>
      </w:ins>
      <w:r w:rsidRPr="00457FBE">
        <w:rPr>
          <w:rFonts w:eastAsia="Calibri"/>
        </w:rPr>
        <w:t xml:space="preserve"> tzw. obwód zewnętrzny działki</w:t>
      </w:r>
      <w:ins w:id="400" w:author="Borkowski Józef" w:date="2026-03-13T10:09:00Z">
        <w:r>
          <w:rPr>
            <w:rFonts w:eastAsia="Calibri"/>
          </w:rPr>
          <w:t xml:space="preserve"> wyznaczony z pominięciem obwodu obiektu wcinającego się w granice d</w:t>
        </w:r>
      </w:ins>
      <w:ins w:id="401" w:author="Borkowski Józef" w:date="2026-03-13T10:10:00Z">
        <w:r>
          <w:rPr>
            <w:rFonts w:eastAsia="Calibri"/>
          </w:rPr>
          <w:t>z</w:t>
        </w:r>
      </w:ins>
      <w:ins w:id="402" w:author="Borkowski Józef" w:date="2026-03-13T10:09:00Z">
        <w:r>
          <w:rPr>
            <w:rFonts w:eastAsia="Calibri"/>
          </w:rPr>
          <w:t>iał</w:t>
        </w:r>
      </w:ins>
      <w:ins w:id="403" w:author="Borkowski Józef" w:date="2026-03-13T10:10:00Z">
        <w:r>
          <w:rPr>
            <w:rFonts w:eastAsia="Calibri"/>
          </w:rPr>
          <w:t>ki</w:t>
        </w:r>
      </w:ins>
      <w:r w:rsidRPr="00457FBE">
        <w:rPr>
          <w:rFonts w:eastAsia="Calibri"/>
        </w:rPr>
        <w:t xml:space="preserve">. </w:t>
      </w:r>
      <w:del w:id="404" w:author="Borkowski Józef" w:date="2026-03-13T10:14:00Z">
        <w:r w:rsidRPr="00457FBE">
          <w:rPr>
            <w:rFonts w:eastAsia="Calibri"/>
          </w:rPr>
          <w:delText>Zasadę tę należy stosować</w:delText>
        </w:r>
        <w:r>
          <w:rPr>
            <w:rFonts w:eastAsia="Calibri"/>
          </w:rPr>
          <w:delText>,</w:delText>
        </w:r>
        <w:r w:rsidRPr="00457FBE">
          <w:rPr>
            <w:rFonts w:eastAsia="Calibri"/>
          </w:rPr>
          <w:delText xml:space="preserve"> gdy szerokość obiektu wcinającego się przekracza </w:delText>
        </w:r>
        <w:r>
          <w:rPr>
            <w:rFonts w:eastAsia="Calibri"/>
          </w:rPr>
          <w:br/>
        </w:r>
        <w:r w:rsidRPr="00457FBE">
          <w:rPr>
            <w:rFonts w:eastAsia="Calibri"/>
          </w:rPr>
          <w:delText xml:space="preserve">2 m. </w:delText>
        </w:r>
      </w:del>
      <w:r w:rsidRPr="00457FBE">
        <w:rPr>
          <w:rFonts w:eastAsia="Calibri"/>
        </w:rPr>
        <w:t>Należy</w:t>
      </w:r>
      <w:r>
        <w:rPr>
          <w:rFonts w:eastAsia="Calibri"/>
        </w:rPr>
        <w:t xml:space="preserve"> mieć na uwadze</w:t>
      </w:r>
      <w:r w:rsidRPr="00457FBE">
        <w:rPr>
          <w:rFonts w:eastAsia="Calibri"/>
        </w:rPr>
        <w:t>, że stosowanie obwodu zewnętrznego ma na celu zastosowanie właściwej tolerancji w odniesieniu do pomiaru powierzchni działki rolnej. Obliczenie tolerancji na podstawie obwodu zewnętrznego powinno być zastosowane w sytuacji, gdy zmiana obwodu spowoduje zmianę tolerancji pomiaru.</w:t>
      </w:r>
    </w:p>
    <w:p w14:paraId="071FAB81" w14:textId="77777777" w:rsidR="00894057" w:rsidRDefault="009478FD" w:rsidP="009478FD">
      <w:pPr>
        <w:pStyle w:val="Akapitzlist"/>
        <w:numPr>
          <w:ilvl w:val="0"/>
          <w:numId w:val="14"/>
        </w:numPr>
        <w:rPr>
          <w:ins w:id="405" w:author="Gębka Magdalena" w:date="2026-05-08T11:12:00Z"/>
          <w:rFonts w:eastAsia="Calibri"/>
        </w:rPr>
      </w:pPr>
      <w:r w:rsidRPr="00457FBE">
        <w:rPr>
          <w:rFonts w:eastAsia="Calibri"/>
        </w:rPr>
        <w:t xml:space="preserve">Jako ogólną zasadę przyjmuje się, że powierzchnia stwierdzona </w:t>
      </w:r>
      <w:ins w:id="406" w:author="Borkowski Józef" w:date="2026-03-13T10:17:00Z">
        <w:r>
          <w:rPr>
            <w:rFonts w:eastAsia="Calibri"/>
          </w:rPr>
          <w:t>działki/</w:t>
        </w:r>
      </w:ins>
      <w:r>
        <w:rPr>
          <w:rFonts w:eastAsia="Calibri"/>
        </w:rPr>
        <w:t>działek</w:t>
      </w:r>
      <w:r w:rsidRPr="00457FBE">
        <w:rPr>
          <w:rFonts w:eastAsia="Calibri"/>
        </w:rPr>
        <w:t xml:space="preserve"> deklarowan</w:t>
      </w:r>
      <w:r>
        <w:rPr>
          <w:rFonts w:eastAsia="Calibri"/>
        </w:rPr>
        <w:t xml:space="preserve">ych </w:t>
      </w:r>
      <w:r w:rsidRPr="00457FBE">
        <w:rPr>
          <w:rFonts w:eastAsia="Calibri"/>
        </w:rPr>
        <w:t xml:space="preserve">nie </w:t>
      </w:r>
      <w:r>
        <w:rPr>
          <w:rFonts w:eastAsia="Calibri"/>
        </w:rPr>
        <w:t>może</w:t>
      </w:r>
      <w:r w:rsidRPr="00457FBE">
        <w:rPr>
          <w:rFonts w:eastAsia="Calibri"/>
        </w:rPr>
        <w:t xml:space="preserve"> przekraczać </w:t>
      </w:r>
      <w:ins w:id="407" w:author="Borkowski Józef" w:date="2026-03-13T10:16:00Z">
        <w:r>
          <w:rPr>
            <w:rFonts w:eastAsia="Calibri"/>
          </w:rPr>
          <w:t xml:space="preserve">powierzchni </w:t>
        </w:r>
      </w:ins>
      <w:r>
        <w:rPr>
          <w:rFonts w:eastAsia="Calibri"/>
        </w:rPr>
        <w:t xml:space="preserve">MKO </w:t>
      </w:r>
      <w:ins w:id="408" w:author="Borkowski Józef" w:date="2026-03-13T10:58:00Z">
        <w:r>
          <w:rPr>
            <w:rFonts w:eastAsia="Calibri"/>
          </w:rPr>
          <w:t xml:space="preserve">wyznaczonej dla </w:t>
        </w:r>
      </w:ins>
      <w:r w:rsidRPr="00457FBE">
        <w:rPr>
          <w:rFonts w:eastAsia="Calibri"/>
        </w:rPr>
        <w:t xml:space="preserve">odpowiedniej działki referencyjnej LPIS, na której </w:t>
      </w:r>
      <w:r>
        <w:rPr>
          <w:rFonts w:eastAsia="Calibri"/>
        </w:rPr>
        <w:t>jest ona</w:t>
      </w:r>
      <w:r w:rsidRPr="00457FBE">
        <w:rPr>
          <w:rFonts w:eastAsia="Calibri"/>
        </w:rPr>
        <w:t xml:space="preserve"> położon</w:t>
      </w:r>
      <w:r>
        <w:rPr>
          <w:rFonts w:eastAsia="Calibri"/>
        </w:rPr>
        <w:t>a</w:t>
      </w:r>
      <w:ins w:id="409" w:author="Borkowski Józef" w:date="2026-03-13T10:16:00Z">
        <w:r>
          <w:rPr>
            <w:rFonts w:eastAsia="Calibri"/>
          </w:rPr>
          <w:t xml:space="preserve"> </w:t>
        </w:r>
      </w:ins>
      <w:r>
        <w:rPr>
          <w:rFonts w:eastAsia="Calibri"/>
        </w:rPr>
        <w:t>/</w:t>
      </w:r>
      <w:ins w:id="410" w:author="Borkowski Józef" w:date="2026-03-13T10:16:00Z">
        <w:r>
          <w:rPr>
            <w:rFonts w:eastAsia="Calibri"/>
          </w:rPr>
          <w:t xml:space="preserve"> </w:t>
        </w:r>
      </w:ins>
      <w:r>
        <w:rPr>
          <w:rFonts w:eastAsia="Calibri"/>
        </w:rPr>
        <w:t>są one położone</w:t>
      </w:r>
      <w:r w:rsidRPr="00457FBE">
        <w:rPr>
          <w:rFonts w:eastAsia="Calibri"/>
        </w:rPr>
        <w:t>. W celu zapewnienia tego warunku</w:t>
      </w:r>
      <w:ins w:id="411" w:author="Borkowski Józef" w:date="2026-03-13T10:17:00Z">
        <w:r>
          <w:rPr>
            <w:rFonts w:eastAsia="Calibri"/>
          </w:rPr>
          <w:t>,</w:t>
        </w:r>
      </w:ins>
      <w:r w:rsidRPr="00457FBE">
        <w:rPr>
          <w:rFonts w:eastAsia="Calibri"/>
        </w:rPr>
        <w:t xml:space="preserve"> w sytuacji występowania kilku </w:t>
      </w:r>
      <w:r w:rsidRPr="00457FBE">
        <w:rPr>
          <w:rFonts w:eastAsia="Calibri"/>
        </w:rPr>
        <w:lastRenderedPageBreak/>
        <w:t>działek deklarowanych na jednej działce referencyjnej, możliwe jest zastosowanie proporcjonalnego zmniejszenia powierzchni stwierdzonych poszczególnych działek lub uwzględnienie różnicy w powierzchni tylko jednej działki deklarowanej.</w:t>
      </w:r>
    </w:p>
    <w:p w14:paraId="65032457" w14:textId="77777777" w:rsidR="00894057" w:rsidRPr="006810FE" w:rsidRDefault="009478FD" w:rsidP="009478FD">
      <w:pPr>
        <w:pStyle w:val="Akapitzlist"/>
        <w:numPr>
          <w:ilvl w:val="0"/>
          <w:numId w:val="14"/>
        </w:numPr>
        <w:rPr>
          <w:rFonts w:eastAsia="Calibri"/>
        </w:rPr>
      </w:pPr>
      <w:ins w:id="412" w:author="Gębka Magdalena" w:date="2026-05-08T11:13:00Z">
        <w:r w:rsidRPr="004C5632">
          <w:rPr>
            <w:rFonts w:eastAsia="Calibri"/>
          </w:rPr>
          <w:t>W przypadku określania pola powierzchni lub długości obiektów liniowych w terenie o zmiennej wysokości n.p.m. otrzymane wyniki pomiaru należy zredukować do pomiaru na płaszczyźnie</w:t>
        </w:r>
        <w:r>
          <w:rPr>
            <w:rFonts w:eastAsia="Calibri"/>
          </w:rPr>
          <w:t>.</w:t>
        </w:r>
      </w:ins>
    </w:p>
    <w:p w14:paraId="44960B73" w14:textId="77777777" w:rsidR="00894057" w:rsidRPr="00F9006B" w:rsidRDefault="009478FD" w:rsidP="009478FD">
      <w:pPr>
        <w:pStyle w:val="Nagwek3"/>
        <w:rPr>
          <w:rFonts w:eastAsia="Calibri"/>
        </w:rPr>
      </w:pPr>
      <w:bookmarkStart w:id="413" w:name="_Toc177472466"/>
      <w:bookmarkStart w:id="414" w:name="_Toc138757602"/>
      <w:r w:rsidRPr="00F9006B">
        <w:rPr>
          <w:rFonts w:eastAsia="Calibri"/>
        </w:rPr>
        <w:t>IV.</w:t>
      </w:r>
      <w:r>
        <w:rPr>
          <w:rFonts w:eastAsia="Calibri"/>
        </w:rPr>
        <w:t>1</w:t>
      </w:r>
      <w:r w:rsidRPr="00F9006B">
        <w:rPr>
          <w:rFonts w:eastAsia="Calibri"/>
        </w:rPr>
        <w:t>.2. Narzędzia pomiarowe</w:t>
      </w:r>
      <w:bookmarkEnd w:id="413"/>
      <w:bookmarkEnd w:id="414"/>
    </w:p>
    <w:p w14:paraId="4B421F8E" w14:textId="77777777" w:rsidR="00894057" w:rsidRPr="00F9006B" w:rsidRDefault="009478FD" w:rsidP="009478FD">
      <w:pPr>
        <w:numPr>
          <w:ilvl w:val="0"/>
          <w:numId w:val="15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Do wykonywania pomiarów stosowane są </w:t>
      </w:r>
      <w:r>
        <w:rPr>
          <w:rFonts w:eastAsia="Calibri"/>
        </w:rPr>
        <w:t>narzędzia</w:t>
      </w:r>
      <w:r w:rsidRPr="00F9006B">
        <w:rPr>
          <w:rFonts w:eastAsia="Calibri"/>
        </w:rPr>
        <w:t xml:space="preserve"> pomiarowe, </w:t>
      </w:r>
      <w:r>
        <w:rPr>
          <w:rFonts w:eastAsia="Calibri"/>
        </w:rPr>
        <w:br/>
      </w:r>
      <w:r w:rsidRPr="00F9006B">
        <w:rPr>
          <w:rFonts w:eastAsia="Calibri"/>
        </w:rPr>
        <w:t>w szczególności:</w:t>
      </w:r>
    </w:p>
    <w:p w14:paraId="42C17030" w14:textId="77777777" w:rsidR="00894057" w:rsidRPr="00C32C63" w:rsidRDefault="009478FD" w:rsidP="009478FD">
      <w:pPr>
        <w:numPr>
          <w:ilvl w:val="0"/>
          <w:numId w:val="16"/>
        </w:numPr>
        <w:spacing w:after="0"/>
        <w:rPr>
          <w:ins w:id="415" w:author="Stąpor Dariusz" w:date="2026-03-23T09:15:00Z"/>
          <w:rFonts w:eastAsia="Calibri"/>
          <w:lang w:val="en-US"/>
        </w:rPr>
      </w:pPr>
      <w:ins w:id="416" w:author="Stąpor Dariusz" w:date="2026-03-23T09:16:00Z">
        <w:r>
          <w:rPr>
            <w:rFonts w:eastAsia="Calibri"/>
          </w:rPr>
          <w:t>o</w:t>
        </w:r>
      </w:ins>
      <w:ins w:id="417" w:author="Stąpor Dariusz" w:date="2026-03-23T09:15:00Z">
        <w:r>
          <w:rPr>
            <w:rFonts w:eastAsia="Calibri"/>
          </w:rPr>
          <w:t xml:space="preserve">dbiorniki GNSS </w:t>
        </w:r>
      </w:ins>
      <w:ins w:id="418" w:author="Domaracka Anna" w:date="2026-05-13T12:15:00Z">
        <w:r>
          <w:rPr>
            <w:rFonts w:eastAsia="Calibri"/>
          </w:rPr>
          <w:t>z zastosowaniem zaawansowanych metod po</w:t>
        </w:r>
      </w:ins>
      <w:ins w:id="419" w:author="Domaracka Anna" w:date="2026-05-13T12:16:00Z">
        <w:r>
          <w:rPr>
            <w:rFonts w:eastAsia="Calibri"/>
          </w:rPr>
          <w:t xml:space="preserve">zycjonowania satelitarnego, </w:t>
        </w:r>
      </w:ins>
      <w:ins w:id="420" w:author="Stąpor Dariusz" w:date="2026-03-23T09:15:00Z">
        <w:r>
          <w:rPr>
            <w:rFonts w:eastAsia="Calibri"/>
          </w:rPr>
          <w:t xml:space="preserve">pracujące w trybie </w:t>
        </w:r>
      </w:ins>
      <w:ins w:id="421" w:author="Domaracka Anna" w:date="2026-05-13T12:16:00Z">
        <w:r>
          <w:rPr>
            <w:rFonts w:eastAsia="Calibri"/>
          </w:rPr>
          <w:t xml:space="preserve">tzw. </w:t>
        </w:r>
        <w:r w:rsidRPr="00C32C63">
          <w:rPr>
            <w:rFonts w:eastAsia="Calibri"/>
            <w:lang w:val="en-US"/>
          </w:rPr>
          <w:t>Real Time Kinematic (</w:t>
        </w:r>
      </w:ins>
      <w:ins w:id="422" w:author="Stąpor Dariusz" w:date="2026-03-23T09:15:00Z">
        <w:r w:rsidRPr="00C32C63">
          <w:rPr>
            <w:rFonts w:eastAsia="Calibri"/>
            <w:lang w:val="en-US"/>
          </w:rPr>
          <w:t>RTK</w:t>
        </w:r>
      </w:ins>
      <w:ins w:id="423" w:author="Domaracka Anna" w:date="2026-05-13T12:16:00Z">
        <w:r w:rsidRPr="00C32C63">
          <w:rPr>
            <w:rFonts w:eastAsia="Calibri"/>
            <w:lang w:val="en-US"/>
          </w:rPr>
          <w:t>)</w:t>
        </w:r>
      </w:ins>
      <w:ins w:id="424" w:author="Stąpor Dariusz" w:date="2026-03-23T09:16:00Z">
        <w:r w:rsidRPr="00C32C63">
          <w:rPr>
            <w:rFonts w:eastAsia="Calibri"/>
            <w:lang w:val="en-US"/>
          </w:rPr>
          <w:t xml:space="preserve"> lub </w:t>
        </w:r>
      </w:ins>
      <w:ins w:id="425" w:author="Domaracka Anna" w:date="2026-05-13T12:17:00Z">
        <w:r w:rsidRPr="00C32C63">
          <w:rPr>
            <w:rFonts w:eastAsia="Calibri"/>
            <w:lang w:val="en-US"/>
          </w:rPr>
          <w:t xml:space="preserve">tzw. </w:t>
        </w:r>
      </w:ins>
      <w:ins w:id="426" w:author="Domaracka Anna" w:date="2026-05-13T12:16:00Z">
        <w:r w:rsidRPr="00C32C63">
          <w:rPr>
            <w:rFonts w:eastAsia="Calibri"/>
            <w:lang w:val="en-US"/>
          </w:rPr>
          <w:t xml:space="preserve">Real Time Network </w:t>
        </w:r>
      </w:ins>
      <w:ins w:id="427" w:author="Domaracka Anna" w:date="2026-05-13T12:17:00Z">
        <w:r w:rsidRPr="00C32C63">
          <w:rPr>
            <w:rFonts w:eastAsia="Calibri"/>
            <w:lang w:val="en-US"/>
          </w:rPr>
          <w:t>(</w:t>
        </w:r>
      </w:ins>
      <w:ins w:id="428" w:author="Stąpor Dariusz" w:date="2026-03-23T09:16:00Z">
        <w:r w:rsidRPr="00C32C63">
          <w:rPr>
            <w:rFonts w:eastAsia="Calibri"/>
            <w:lang w:val="en-US"/>
          </w:rPr>
          <w:t>RTN</w:t>
        </w:r>
      </w:ins>
      <w:ins w:id="429" w:author="Domaracka Anna" w:date="2026-05-13T12:17:00Z">
        <w:r w:rsidRPr="00C32C63">
          <w:rPr>
            <w:rFonts w:eastAsia="Calibri"/>
            <w:lang w:val="en-US"/>
          </w:rPr>
          <w:t>)</w:t>
        </w:r>
      </w:ins>
      <w:ins w:id="430" w:author="Stąpor Dariusz" w:date="2026-03-23T09:17:00Z">
        <w:r w:rsidRPr="00C32C63">
          <w:rPr>
            <w:rFonts w:eastAsia="Calibri"/>
            <w:lang w:val="en-US"/>
          </w:rPr>
          <w:t>;</w:t>
        </w:r>
      </w:ins>
    </w:p>
    <w:p w14:paraId="11F9C6F8" w14:textId="77777777" w:rsidR="00894057" w:rsidRPr="009F1C72" w:rsidRDefault="009478FD" w:rsidP="009478FD">
      <w:pPr>
        <w:numPr>
          <w:ilvl w:val="0"/>
          <w:numId w:val="16"/>
        </w:numPr>
        <w:spacing w:after="0"/>
        <w:rPr>
          <w:ins w:id="431" w:author="Stąpor Dariusz" w:date="2026-03-23T10:34:00Z"/>
          <w:rFonts w:eastAsia="Calibri"/>
        </w:rPr>
      </w:pPr>
      <w:ins w:id="432" w:author="Stąpor Dariusz" w:date="2026-03-23T10:34:00Z">
        <w:r w:rsidRPr="009F1C72">
          <w:rPr>
            <w:rFonts w:eastAsia="Calibri"/>
          </w:rPr>
          <w:t xml:space="preserve">instrumenty </w:t>
        </w:r>
        <w:r>
          <w:rPr>
            <w:rFonts w:eastAsia="Calibri"/>
          </w:rPr>
          <w:t>pomiarowe</w:t>
        </w:r>
        <w:r w:rsidRPr="009F1C72">
          <w:rPr>
            <w:rFonts w:eastAsia="Calibri"/>
          </w:rPr>
          <w:t xml:space="preserve"> dla których zostały przeprowadzone testy walidacji i</w:t>
        </w:r>
        <w:r>
          <w:rPr>
            <w:rFonts w:eastAsia="Calibri"/>
          </w:rPr>
          <w:t> </w:t>
        </w:r>
        <w:r w:rsidRPr="009F1C72">
          <w:rPr>
            <w:rFonts w:eastAsia="Calibri"/>
          </w:rPr>
          <w:t>ustalony w wyniku testów</w:t>
        </w:r>
        <w:r>
          <w:rPr>
            <w:rFonts w:eastAsia="Calibri"/>
          </w:rPr>
          <w:t xml:space="preserve"> </w:t>
        </w:r>
        <w:r w:rsidRPr="009F1C72">
          <w:rPr>
            <w:rFonts w:eastAsia="Calibri"/>
          </w:rPr>
          <w:t xml:space="preserve">wskaźnik </w:t>
        </w:r>
        <w:r>
          <w:rPr>
            <w:rFonts w:eastAsia="Calibri"/>
          </w:rPr>
          <w:t>(</w:t>
        </w:r>
        <w:r w:rsidRPr="009F1C72">
          <w:rPr>
            <w:rFonts w:eastAsia="Calibri"/>
          </w:rPr>
          <w:t>W</w:t>
        </w:r>
        <w:r>
          <w:rPr>
            <w:rFonts w:eastAsia="Calibri"/>
          </w:rPr>
          <w:t>)</w:t>
        </w:r>
        <w:r w:rsidRPr="009F1C72">
          <w:rPr>
            <w:rFonts w:eastAsia="Calibri"/>
          </w:rPr>
          <w:t xml:space="preserve"> nie przekracza wartości 0,75 m;</w:t>
        </w:r>
      </w:ins>
    </w:p>
    <w:p w14:paraId="3652D04A" w14:textId="77777777" w:rsidR="00894057" w:rsidRPr="00F9006B" w:rsidRDefault="009478FD" w:rsidP="009478FD">
      <w:pPr>
        <w:numPr>
          <w:ilvl w:val="0"/>
          <w:numId w:val="16"/>
        </w:numPr>
        <w:spacing w:after="0"/>
        <w:rPr>
          <w:rFonts w:eastAsia="Calibri"/>
        </w:rPr>
      </w:pPr>
      <w:moveToRangeStart w:id="433" w:author="Stąpor Dariusz" w:date="2026-03-23T10:34:00Z" w:name="move225154502"/>
      <w:moveTo w:id="434" w:author="Stąpor Dariusz" w:date="2026-03-23T10:34:00Z">
        <w:r w:rsidRPr="00F9006B">
          <w:rPr>
            <w:rFonts w:eastAsia="Calibri"/>
          </w:rPr>
          <w:t xml:space="preserve">dalmierze laserowe </w:t>
        </w:r>
        <w:r w:rsidRPr="00F9006B">
          <w:rPr>
            <w:rFonts w:eastAsia="Arial Nova" w:cs="Arial"/>
          </w:rPr>
          <w:t>–</w:t>
        </w:r>
        <w:r w:rsidRPr="00F9006B">
          <w:rPr>
            <w:rFonts w:eastAsia="Calibri"/>
          </w:rPr>
          <w:t xml:space="preserve"> </w:t>
        </w:r>
      </w:moveTo>
      <w:ins w:id="435" w:author="Utnik Kamila" w:date="2026-05-07T10:11:00Z">
        <w:r>
          <w:rPr>
            <w:rFonts w:eastAsia="Calibri"/>
          </w:rPr>
          <w:t xml:space="preserve">narzędzia </w:t>
        </w:r>
      </w:ins>
      <w:moveTo w:id="436" w:author="Stąpor Dariusz" w:date="2026-03-23T10:34:00Z">
        <w:r w:rsidRPr="00F9006B">
          <w:rPr>
            <w:rFonts w:eastAsia="Calibri"/>
          </w:rPr>
          <w:t>służą</w:t>
        </w:r>
        <w:r>
          <w:rPr>
            <w:rFonts w:eastAsia="Calibri"/>
          </w:rPr>
          <w:t>ce</w:t>
        </w:r>
        <w:r w:rsidRPr="00F9006B">
          <w:rPr>
            <w:rFonts w:eastAsia="Calibri"/>
          </w:rPr>
          <w:t xml:space="preserve"> do pomiarów odległości prostych obiektów</w:t>
        </w:r>
        <w:r>
          <w:rPr>
            <w:rFonts w:eastAsia="Calibri"/>
          </w:rPr>
          <w:t xml:space="preserve"> </w:t>
        </w:r>
        <w:del w:id="437" w:author="Utnik Kamila" w:date="2026-05-07T10:12:00Z">
          <w:r>
            <w:rPr>
              <w:rFonts w:eastAsia="Calibri"/>
            </w:rPr>
            <w:br/>
          </w:r>
        </w:del>
        <w:r>
          <w:rPr>
            <w:rFonts w:eastAsia="Calibri"/>
          </w:rPr>
          <w:t>i które</w:t>
        </w:r>
        <w:r w:rsidRPr="00F9006B">
          <w:rPr>
            <w:rFonts w:eastAsia="Calibri"/>
          </w:rPr>
          <w:t> </w:t>
        </w:r>
        <w:r>
          <w:rPr>
            <w:rFonts w:eastAsia="Calibri"/>
          </w:rPr>
          <w:t>m</w:t>
        </w:r>
        <w:r w:rsidRPr="00F9006B">
          <w:rPr>
            <w:rFonts w:eastAsia="Calibri"/>
          </w:rPr>
          <w:t>ożna stosować na większe odległości, pod warunkiem</w:t>
        </w:r>
      </w:moveTo>
      <w:ins w:id="438" w:author="Domaracka Anna" w:date="2026-06-26T09:53:00Z">
        <w:r>
          <w:rPr>
            <w:rFonts w:eastAsia="Calibri"/>
          </w:rPr>
          <w:t>,</w:t>
        </w:r>
      </w:ins>
      <w:moveTo w:id="439" w:author="Stąpor Dariusz" w:date="2026-03-23T10:34:00Z">
        <w:r w:rsidRPr="00F9006B">
          <w:rPr>
            <w:rFonts w:eastAsia="Calibri"/>
          </w:rPr>
          <w:t xml:space="preserve"> że możliwe są korekty nachylenia, a zapewniana przez nie dokładność pomiaru odległości jest lepsza niż 2% długości liniowej;</w:t>
        </w:r>
      </w:moveTo>
    </w:p>
    <w:moveToRangeEnd w:id="433"/>
    <w:p w14:paraId="220D8991" w14:textId="77777777" w:rsidR="00894057" w:rsidRPr="00F9006B" w:rsidRDefault="009478FD" w:rsidP="009478FD">
      <w:pPr>
        <w:numPr>
          <w:ilvl w:val="0"/>
          <w:numId w:val="16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koło pomiarowe, taśma miernicza </w:t>
      </w:r>
      <w:r w:rsidRPr="00F9006B">
        <w:rPr>
          <w:rFonts w:eastAsia="Arial Nova" w:cs="Arial"/>
        </w:rPr>
        <w:t>–</w:t>
      </w:r>
      <w:r w:rsidRPr="00F9006B">
        <w:rPr>
          <w:rFonts w:eastAsia="Calibri"/>
        </w:rPr>
        <w:t xml:space="preserve"> </w:t>
      </w:r>
      <w:ins w:id="440" w:author="Utnik Kamila" w:date="2026-05-07T10:12:00Z">
        <w:r>
          <w:rPr>
            <w:rFonts w:eastAsia="Calibri"/>
          </w:rPr>
          <w:t xml:space="preserve">narzędzia </w:t>
        </w:r>
      </w:ins>
      <w:r w:rsidRPr="00F9006B">
        <w:rPr>
          <w:rFonts w:eastAsia="Calibri"/>
        </w:rPr>
        <w:t>służą</w:t>
      </w:r>
      <w:r>
        <w:rPr>
          <w:rFonts w:eastAsia="Calibri"/>
        </w:rPr>
        <w:t>ce</w:t>
      </w:r>
      <w:r w:rsidRPr="00F9006B">
        <w:rPr>
          <w:rFonts w:eastAsia="Calibri"/>
        </w:rPr>
        <w:t xml:space="preserve"> do pomiaru długości (np. szerokości pasów, pomiary </w:t>
      </w:r>
      <w:del w:id="441" w:author="Murawa Maciej" w:date="2026-03-12T07:56:00Z">
        <w:r w:rsidRPr="00F9006B">
          <w:rPr>
            <w:rFonts w:eastAsia="Calibri"/>
          </w:rPr>
          <w:delText xml:space="preserve">odsunięcia </w:delText>
        </w:r>
      </w:del>
      <w:ins w:id="442" w:author="Murawa Maciej" w:date="2026-03-12T07:56:00Z">
        <w:r>
          <w:rPr>
            <w:rFonts w:eastAsia="Calibri"/>
          </w:rPr>
          <w:t>odległości</w:t>
        </w:r>
        <w:r w:rsidRPr="00F9006B">
          <w:rPr>
            <w:rFonts w:eastAsia="Calibri"/>
          </w:rPr>
          <w:t xml:space="preserve"> </w:t>
        </w:r>
      </w:ins>
      <w:r w:rsidRPr="00F9006B">
        <w:rPr>
          <w:rFonts w:eastAsia="Calibri"/>
        </w:rPr>
        <w:t>od granic działek, elementy zakresu rzeczowego operacji), dla których geometria (kształt) i nachylenie są regularne</w:t>
      </w:r>
      <w:r>
        <w:rPr>
          <w:rFonts w:eastAsia="Calibri"/>
        </w:rPr>
        <w:t>;</w:t>
      </w:r>
      <w:r w:rsidRPr="00F9006B">
        <w:rPr>
          <w:rFonts w:eastAsia="Calibri"/>
        </w:rPr>
        <w:t xml:space="preserve">  </w:t>
      </w:r>
    </w:p>
    <w:p w14:paraId="7C633B9D" w14:textId="77777777" w:rsidR="00894057" w:rsidRPr="00F9006B" w:rsidRDefault="009478FD" w:rsidP="009478FD">
      <w:pPr>
        <w:numPr>
          <w:ilvl w:val="0"/>
          <w:numId w:val="16"/>
        </w:numPr>
        <w:spacing w:after="0"/>
        <w:rPr>
          <w:rFonts w:eastAsia="Calibri"/>
        </w:rPr>
      </w:pPr>
      <w:moveFromRangeStart w:id="443" w:author="Stąpor Dariusz" w:date="2026-03-23T10:34:00Z" w:name="move225154502"/>
      <w:moveFrom w:id="444" w:author="Stąpor Dariusz" w:date="2026-03-23T10:34:00Z">
        <w:r w:rsidRPr="00F9006B">
          <w:rPr>
            <w:rFonts w:eastAsia="Calibri"/>
          </w:rPr>
          <w:t xml:space="preserve">dalmierze laserowe </w:t>
        </w:r>
        <w:r w:rsidRPr="00F9006B">
          <w:rPr>
            <w:rFonts w:eastAsia="Arial Nova" w:cs="Arial"/>
          </w:rPr>
          <w:t>–</w:t>
        </w:r>
        <w:r w:rsidRPr="00F9006B">
          <w:rPr>
            <w:rFonts w:eastAsia="Calibri"/>
          </w:rPr>
          <w:t xml:space="preserve"> służą</w:t>
        </w:r>
        <w:r>
          <w:rPr>
            <w:rFonts w:eastAsia="Calibri"/>
          </w:rPr>
          <w:t>ce</w:t>
        </w:r>
        <w:r w:rsidRPr="00F9006B">
          <w:rPr>
            <w:rFonts w:eastAsia="Calibri"/>
          </w:rPr>
          <w:t xml:space="preserve"> do pomiarów odległości prostych obiektów</w:t>
        </w:r>
        <w:r>
          <w:rPr>
            <w:rFonts w:eastAsia="Calibri"/>
          </w:rPr>
          <w:t xml:space="preserve"> </w:t>
        </w:r>
        <w:r>
          <w:rPr>
            <w:rFonts w:eastAsia="Calibri"/>
          </w:rPr>
          <w:br/>
          <w:t>i które</w:t>
        </w:r>
        <w:r w:rsidRPr="00F9006B">
          <w:rPr>
            <w:rFonts w:eastAsia="Calibri"/>
          </w:rPr>
          <w:t> </w:t>
        </w:r>
        <w:r>
          <w:rPr>
            <w:rFonts w:eastAsia="Calibri"/>
          </w:rPr>
          <w:t>m</w:t>
        </w:r>
        <w:r w:rsidRPr="00F9006B">
          <w:rPr>
            <w:rFonts w:eastAsia="Calibri"/>
          </w:rPr>
          <w:t>ożna stosować na większe odległości, pod warunkiem że możliwe są korekty nachylenia, a zapewniana przez nie dokładność pomiaru odległości jest lepsza niż 2% długości liniowej;</w:t>
        </w:r>
      </w:moveFrom>
    </w:p>
    <w:moveFromRangeEnd w:id="443"/>
    <w:p w14:paraId="05F3023B" w14:textId="77777777" w:rsidR="00894057" w:rsidRDefault="009478FD" w:rsidP="009478FD">
      <w:pPr>
        <w:numPr>
          <w:ilvl w:val="0"/>
          <w:numId w:val="16"/>
        </w:numPr>
        <w:spacing w:after="0"/>
        <w:rPr>
          <w:ins w:id="445" w:author="Murawa Maciej" w:date="2026-03-11T12:03:00Z"/>
          <w:rFonts w:eastAsia="Calibri"/>
        </w:rPr>
      </w:pPr>
      <w:r w:rsidRPr="00F9006B">
        <w:rPr>
          <w:rFonts w:eastAsia="Calibri"/>
        </w:rPr>
        <w:t>połączenie pomiarów terenowych i pomiarów na ekranie komputera</w:t>
      </w:r>
      <w:r>
        <w:rPr>
          <w:rFonts w:eastAsia="Arial Nova" w:cs="Arial"/>
        </w:rPr>
        <w:t>, przy czym</w:t>
      </w:r>
      <w:r w:rsidRPr="00F9006B">
        <w:rPr>
          <w:rFonts w:eastAsia="Calibri"/>
        </w:rPr>
        <w:t xml:space="preserve"> dopuszczalne jest połączenie cząstkowych pomiarów terenowych z analizą ortofotomap</w:t>
      </w:r>
      <w:r>
        <w:rPr>
          <w:rFonts w:eastAsia="Calibri"/>
        </w:rPr>
        <w:t>;</w:t>
      </w:r>
    </w:p>
    <w:p w14:paraId="56A93F37" w14:textId="77777777" w:rsidR="00894057" w:rsidRDefault="009478FD" w:rsidP="009478FD">
      <w:pPr>
        <w:numPr>
          <w:ilvl w:val="0"/>
          <w:numId w:val="16"/>
        </w:numPr>
        <w:spacing w:after="0"/>
        <w:rPr>
          <w:ins w:id="446" w:author="Murawa Maciej" w:date="2026-03-11T12:03:00Z"/>
          <w:rFonts w:eastAsia="Calibri"/>
        </w:rPr>
      </w:pPr>
      <w:ins w:id="447" w:author="Murawa Maciej" w:date="2026-03-11T12:03:00Z">
        <w:r>
          <w:rPr>
            <w:rFonts w:eastAsia="Calibri"/>
          </w:rPr>
          <w:t>ortofotomapa</w:t>
        </w:r>
      </w:ins>
      <w:ins w:id="448" w:author="Murawa Maciej" w:date="2026-03-11T12:04:00Z">
        <w:r>
          <w:rPr>
            <w:rFonts w:eastAsia="Calibri"/>
          </w:rPr>
          <w:t>;</w:t>
        </w:r>
      </w:ins>
    </w:p>
    <w:p w14:paraId="35EAFA25" w14:textId="77777777" w:rsidR="00894057" w:rsidRDefault="009478FD" w:rsidP="009478FD">
      <w:pPr>
        <w:numPr>
          <w:ilvl w:val="0"/>
          <w:numId w:val="16"/>
        </w:numPr>
        <w:spacing w:after="0"/>
        <w:rPr>
          <w:del w:id="449" w:author="Murawa Maciej" w:date="2026-03-11T12:01:00Z"/>
          <w:rFonts w:eastAsia="Calibri"/>
        </w:rPr>
      </w:pPr>
      <w:del w:id="450" w:author="Murawa Maciej" w:date="2026-03-11T12:01:00Z">
        <w:r>
          <w:rPr>
            <w:rFonts w:eastAsia="Calibri"/>
          </w:rPr>
          <w:lastRenderedPageBreak/>
          <w:delText>urządzenia pomiarowe</w:delText>
        </w:r>
        <w:r w:rsidRPr="005B1225">
          <w:rPr>
            <w:rFonts w:eastAsia="Calibri"/>
          </w:rPr>
          <w:delText xml:space="preserve"> służące do pomiaru obiektów, dla których geometria (kształt) i nachylenie </w:delText>
        </w:r>
        <w:r>
          <w:rPr>
            <w:rFonts w:eastAsia="Calibri"/>
          </w:rPr>
          <w:delText>są</w:delText>
        </w:r>
        <w:r w:rsidRPr="005B1225">
          <w:rPr>
            <w:rFonts w:eastAsia="Calibri"/>
          </w:rPr>
          <w:delText xml:space="preserve"> nieregularne</w:delText>
        </w:r>
        <w:r>
          <w:rPr>
            <w:rFonts w:eastAsia="Calibri"/>
          </w:rPr>
          <w:delText>, z d</w:delText>
        </w:r>
        <w:r w:rsidRPr="005B1225">
          <w:rPr>
            <w:rFonts w:eastAsia="Calibri"/>
          </w:rPr>
          <w:delText>opuszczalny</w:delText>
        </w:r>
        <w:r>
          <w:rPr>
            <w:rFonts w:eastAsia="Calibri"/>
          </w:rPr>
          <w:delText>m</w:delText>
        </w:r>
        <w:r w:rsidRPr="005B1225">
          <w:rPr>
            <w:rFonts w:eastAsia="Calibri"/>
          </w:rPr>
          <w:delText xml:space="preserve"> margines</w:delText>
        </w:r>
        <w:r>
          <w:rPr>
            <w:rFonts w:eastAsia="Calibri"/>
          </w:rPr>
          <w:delText>em</w:delText>
        </w:r>
        <w:r w:rsidRPr="005B1225">
          <w:rPr>
            <w:rFonts w:eastAsia="Calibri"/>
          </w:rPr>
          <w:delText xml:space="preserve"> błędu przypisany</w:delText>
        </w:r>
        <w:r>
          <w:rPr>
            <w:rFonts w:eastAsia="Calibri"/>
          </w:rPr>
          <w:delText>m</w:delText>
        </w:r>
        <w:r w:rsidRPr="005B1225">
          <w:rPr>
            <w:rFonts w:eastAsia="Calibri"/>
          </w:rPr>
          <w:delText xml:space="preserve"> danemu urządzeniu pomiarowemu</w:delText>
        </w:r>
        <w:r w:rsidRPr="00F9006B">
          <w:rPr>
            <w:rFonts w:eastAsia="Calibri"/>
          </w:rPr>
          <w:delText>.</w:delText>
        </w:r>
      </w:del>
    </w:p>
    <w:p w14:paraId="128B3D21" w14:textId="77777777" w:rsidR="00894057" w:rsidRDefault="009478FD" w:rsidP="009478FD">
      <w:pPr>
        <w:pStyle w:val="Akapitzlist"/>
        <w:numPr>
          <w:ilvl w:val="0"/>
          <w:numId w:val="15"/>
        </w:numPr>
        <w:spacing w:after="0"/>
        <w:rPr>
          <w:del w:id="451" w:author="Gębka Magdalena" w:date="2026-05-08T11:14:00Z"/>
          <w:rFonts w:eastAsia="Calibri"/>
        </w:rPr>
      </w:pPr>
      <w:del w:id="452" w:author="Gębka Magdalena" w:date="2026-05-08T11:13:00Z">
        <w:r w:rsidRPr="005B1225">
          <w:rPr>
            <w:rFonts w:eastAsia="Calibri"/>
          </w:rPr>
          <w:delText>W przypadku określania powierzchni</w:delText>
        </w:r>
      </w:del>
      <w:ins w:id="453" w:author="Murawa Maciej" w:date="2026-03-12T07:57:00Z">
        <w:del w:id="454" w:author="Gębka Magdalena" w:date="2026-05-08T11:13:00Z">
          <w:r>
            <w:rPr>
              <w:rFonts w:eastAsia="Calibri"/>
            </w:rPr>
            <w:delText xml:space="preserve"> </w:delText>
          </w:r>
        </w:del>
      </w:ins>
      <w:del w:id="455" w:author="Gębka Magdalena" w:date="2026-05-08T11:14:00Z">
        <w:r w:rsidRPr="005B1225">
          <w:rPr>
            <w:rFonts w:eastAsia="Calibri"/>
          </w:rPr>
          <w:delText>kontrolowanych działek rolnych</w:delText>
        </w:r>
        <w:r>
          <w:rPr>
            <w:rFonts w:eastAsia="Calibri"/>
          </w:rPr>
          <w:delText xml:space="preserve"> n</w:delText>
        </w:r>
        <w:r w:rsidRPr="00F9006B">
          <w:rPr>
            <w:rFonts w:eastAsia="Calibri"/>
          </w:rPr>
          <w:delText>ie należy używać koła pomiarowego na nierównym terenie, gdy obiekt nie jest idealnie prosty lub teren jest nachylony lub ni</w:delText>
        </w:r>
        <w:r>
          <w:rPr>
            <w:rFonts w:eastAsia="Calibri"/>
          </w:rPr>
          <w:delText>eregularny</w:delText>
        </w:r>
      </w:del>
      <w:del w:id="456" w:author="Gębka Magdalena" w:date="2026-05-08T11:13:00Z">
        <w:r>
          <w:rPr>
            <w:rFonts w:eastAsia="Calibri"/>
          </w:rPr>
          <w:delText>. </w:delText>
        </w:r>
      </w:del>
    </w:p>
    <w:p w14:paraId="02B4CCBF" w14:textId="77777777" w:rsidR="00894057" w:rsidRPr="006A5E0C" w:rsidRDefault="009478FD" w:rsidP="009478FD">
      <w:pPr>
        <w:pStyle w:val="Akapitzlist"/>
        <w:numPr>
          <w:ilvl w:val="0"/>
          <w:numId w:val="15"/>
        </w:numPr>
        <w:spacing w:after="0"/>
        <w:rPr>
          <w:ins w:id="457" w:author="Utnik Kamila" w:date="2026-05-07T10:17:00Z"/>
          <w:rFonts w:eastAsia="Calibri"/>
        </w:rPr>
      </w:pPr>
      <w:del w:id="458" w:author="Murawa Maciej" w:date="2026-03-11T11:40:00Z">
        <w:r w:rsidRPr="006A5E0C">
          <w:rPr>
            <w:rFonts w:eastAsia="Calibri"/>
          </w:rPr>
          <w:delText>Dla długości do 100 m dopuszczalna jest tolerancja liniowa 2%. W przypadku pomiarów w terenie o urozmaiconej wyskościowo rzeźbie (pomiary na stokach) jako długość zmierzoną należy stosować wartość długości rzutowanej na płaszczyznę (poziomej). Powyżej 100 m należy zastosować inne narzędzia (</w:delText>
        </w:r>
      </w:del>
      <w:del w:id="459" w:author="Borkowski Józef" w:date="2026-03-13T11:19:00Z">
        <w:r w:rsidRPr="006A5E0C">
          <w:rPr>
            <w:rFonts w:eastAsia="Calibri"/>
          </w:rPr>
          <w:delText>np</w:delText>
        </w:r>
      </w:del>
      <w:del w:id="460" w:author="Murawa Maciej" w:date="2026-03-11T11:40:00Z">
        <w:r w:rsidRPr="006A5E0C">
          <w:rPr>
            <w:rFonts w:eastAsia="Calibri"/>
          </w:rPr>
          <w:delText>. DGNSS), dla których stosuje się stałą wartość tolerancji liniowej wynoszącą 2 m.</w:delText>
        </w:r>
      </w:del>
      <w:ins w:id="461" w:author="Murawa Maciej" w:date="2026-03-11T11:41:00Z">
        <w:del w:id="462" w:author="Borkowski Józef" w:date="2026-03-13T11:52:00Z">
          <w:r w:rsidRPr="00AD5C30">
            <w:delText xml:space="preserve"> </w:delText>
          </w:r>
        </w:del>
        <w:r w:rsidRPr="006A5E0C">
          <w:rPr>
            <w:rFonts w:eastAsia="Calibri"/>
          </w:rPr>
          <w:t>Niezależnie</w:t>
        </w:r>
      </w:ins>
      <w:ins w:id="463" w:author="Utnik Kamila" w:date="2026-05-07T10:13:00Z">
        <w:r w:rsidRPr="006A5E0C">
          <w:rPr>
            <w:rFonts w:eastAsia="Calibri"/>
          </w:rPr>
          <w:t xml:space="preserve"> od zastosowanych narzędzi pomiarowych, dla pomiarów liniowych o łącznej długości do 100 m należy stosować tolerancję równą 2% (niezależnie od tego, czy składają się z jednego, czy wielu odcinków pomiarowych).</w:t>
        </w:r>
      </w:ins>
      <w:ins w:id="464" w:author="Utnik Kamila" w:date="2026-05-07T10:15:00Z">
        <w:r w:rsidRPr="006A5E0C">
          <w:t xml:space="preserve"> </w:t>
        </w:r>
        <w:r w:rsidRPr="006A5E0C">
          <w:rPr>
            <w:rFonts w:eastAsia="Calibri"/>
          </w:rPr>
          <w:t>Dla pomiaru liniowego o łącznej długości powyżej 100</w:t>
        </w:r>
      </w:ins>
      <w:ins w:id="465" w:author="Gębka Magdalena" w:date="2026-05-08T11:14:00Z">
        <w:r>
          <w:rPr>
            <w:rFonts w:eastAsia="Calibri"/>
          </w:rPr>
          <w:t xml:space="preserve"> </w:t>
        </w:r>
      </w:ins>
      <w:ins w:id="466" w:author="Utnik Kamila" w:date="2026-05-07T10:15:00Z">
        <w:r w:rsidRPr="006A5E0C">
          <w:rPr>
            <w:rFonts w:eastAsia="Calibri"/>
          </w:rPr>
          <w:t>m należy przyjąć stałą wartość tolerancji wynoszącą 2</w:t>
        </w:r>
      </w:ins>
      <w:ins w:id="467" w:author="Domaracka Anna" w:date="2026-06-26T09:54:00Z">
        <w:r>
          <w:rPr>
            <w:rFonts w:eastAsia="Calibri"/>
          </w:rPr>
          <w:t xml:space="preserve"> </w:t>
        </w:r>
      </w:ins>
      <w:ins w:id="468" w:author="Utnik Kamila" w:date="2026-05-07T10:15:00Z">
        <w:del w:id="469" w:author="Domaracka Anna" w:date="2026-06-26T09:54:00Z">
          <w:r w:rsidRPr="006A5E0C">
            <w:rPr>
              <w:rFonts w:eastAsia="Calibri"/>
            </w:rPr>
            <w:delText xml:space="preserve"> </w:delText>
          </w:r>
        </w:del>
        <w:r w:rsidRPr="006A5E0C">
          <w:rPr>
            <w:rFonts w:eastAsia="Calibri"/>
          </w:rPr>
          <w:t xml:space="preserve">m (niezależnie </w:t>
        </w:r>
      </w:ins>
      <w:ins w:id="470" w:author="Patrycja Piekut" w:date="2026-06-25T11:53:00Z">
        <w:r>
          <w:rPr>
            <w:rFonts w:eastAsia="Calibri"/>
          </w:rPr>
          <w:t xml:space="preserve">od </w:t>
        </w:r>
      </w:ins>
      <w:ins w:id="471" w:author="Utnik Kamila" w:date="2026-05-07T10:15:00Z">
        <w:r w:rsidRPr="006A5E0C">
          <w:rPr>
            <w:rFonts w:eastAsia="Calibri"/>
          </w:rPr>
          <w:t>liczby odcinków pomiarowych)</w:t>
        </w:r>
      </w:ins>
      <w:ins w:id="472" w:author="Gębka Magdalena" w:date="2026-05-08T11:14:00Z">
        <w:r>
          <w:rPr>
            <w:rFonts w:eastAsia="Calibri"/>
          </w:rPr>
          <w:t>.</w:t>
        </w:r>
      </w:ins>
      <w:ins w:id="473" w:author="Utnik Kamila" w:date="2026-05-07T10:13:00Z">
        <w:r w:rsidRPr="006A5E0C">
          <w:rPr>
            <w:rFonts w:eastAsia="Calibri"/>
          </w:rPr>
          <w:t xml:space="preserve"> </w:t>
        </w:r>
      </w:ins>
      <w:ins w:id="474" w:author="Murawa Maciej" w:date="2026-03-11T11:41:00Z">
        <w:r w:rsidRPr="006A5E0C">
          <w:rPr>
            <w:rFonts w:eastAsia="Calibri"/>
          </w:rPr>
          <w:t>D</w:t>
        </w:r>
      </w:ins>
      <w:ins w:id="475" w:author="Borkowski Józef" w:date="2026-03-23T18:19:00Z">
        <w:r w:rsidRPr="006A5E0C">
          <w:rPr>
            <w:rFonts w:eastAsia="Calibri"/>
          </w:rPr>
          <w:t>o</w:t>
        </w:r>
      </w:ins>
      <w:ins w:id="476" w:author="Murawa Maciej" w:date="2026-03-11T11:41:00Z">
        <w:r w:rsidRPr="006A5E0C">
          <w:rPr>
            <w:rFonts w:eastAsia="Calibri"/>
          </w:rPr>
          <w:t xml:space="preserve"> </w:t>
        </w:r>
      </w:ins>
      <w:ins w:id="477" w:author="Borkowski Józef" w:date="2026-03-23T18:19:00Z">
        <w:r w:rsidRPr="006A5E0C">
          <w:rPr>
            <w:rFonts w:eastAsia="Calibri"/>
          </w:rPr>
          <w:t xml:space="preserve">pomiaru </w:t>
        </w:r>
      </w:ins>
      <w:ins w:id="478" w:author="Murawa Maciej" w:date="2026-03-11T11:41:00Z">
        <w:del w:id="479" w:author="Utnik Kamila" w:date="2026-05-07T10:14:00Z">
          <w:r w:rsidRPr="006A5E0C">
            <w:rPr>
              <w:rFonts w:eastAsia="Calibri"/>
            </w:rPr>
            <w:delText xml:space="preserve"> </w:delText>
          </w:r>
        </w:del>
      </w:ins>
      <w:ins w:id="480" w:author="Utnik Kamila" w:date="2026-05-07T10:16:00Z">
        <w:r w:rsidRPr="006A5E0C">
          <w:rPr>
            <w:rFonts w:eastAsia="Calibri"/>
          </w:rPr>
          <w:t>obiektów</w:t>
        </w:r>
      </w:ins>
      <w:ins w:id="481" w:author="Utnik Kamila" w:date="2026-05-07T10:14:00Z">
        <w:r w:rsidRPr="006A5E0C">
          <w:rPr>
            <w:rFonts w:eastAsia="Calibri"/>
          </w:rPr>
          <w:t xml:space="preserve"> </w:t>
        </w:r>
      </w:ins>
      <w:ins w:id="482" w:author="Borkowski Józef" w:date="2026-03-23T18:05:00Z">
        <w:r w:rsidRPr="006A5E0C">
          <w:rPr>
            <w:rFonts w:eastAsia="Calibri"/>
          </w:rPr>
          <w:t>liniow</w:t>
        </w:r>
      </w:ins>
      <w:ins w:id="483" w:author="Utnik Kamila" w:date="2026-05-07T10:16:00Z">
        <w:r w:rsidRPr="006A5E0C">
          <w:rPr>
            <w:rFonts w:eastAsia="Calibri"/>
          </w:rPr>
          <w:t>ych</w:t>
        </w:r>
      </w:ins>
      <w:ins w:id="484" w:author="Borkowski Józef" w:date="2026-03-23T18:05:00Z">
        <w:r w:rsidRPr="006A5E0C">
          <w:rPr>
            <w:rFonts w:eastAsia="Calibri"/>
          </w:rPr>
          <w:t xml:space="preserve"> o </w:t>
        </w:r>
      </w:ins>
      <w:ins w:id="485" w:author="Borkowski Józef" w:date="2026-03-23T18:14:00Z">
        <w:r w:rsidRPr="006A5E0C">
          <w:rPr>
            <w:rFonts w:eastAsia="Calibri"/>
          </w:rPr>
          <w:t xml:space="preserve">łącznej </w:t>
        </w:r>
      </w:ins>
      <w:ins w:id="486" w:author="Borkowski Józef" w:date="2026-03-23T18:05:00Z">
        <w:r w:rsidRPr="006A5E0C">
          <w:rPr>
            <w:rFonts w:eastAsia="Calibri"/>
          </w:rPr>
          <w:t>długości</w:t>
        </w:r>
      </w:ins>
      <w:ins w:id="487" w:author="Borkowski Józef" w:date="2026-03-23T18:07:00Z">
        <w:r w:rsidRPr="006A5E0C">
          <w:rPr>
            <w:rFonts w:eastAsia="Calibri"/>
          </w:rPr>
          <w:t xml:space="preserve"> </w:t>
        </w:r>
      </w:ins>
      <w:ins w:id="488" w:author="Murawa Maciej" w:date="2026-03-11T11:41:00Z">
        <w:r w:rsidRPr="006A5E0C">
          <w:rPr>
            <w:rFonts w:eastAsia="Calibri"/>
          </w:rPr>
          <w:t>powyżej 100</w:t>
        </w:r>
      </w:ins>
      <w:ins w:id="489" w:author="Borkowski Józef" w:date="2026-03-23T18:14:00Z">
        <w:r w:rsidRPr="006A5E0C">
          <w:rPr>
            <w:rFonts w:eastAsia="Calibri"/>
          </w:rPr>
          <w:t> </w:t>
        </w:r>
      </w:ins>
      <w:ins w:id="490" w:author="Murawa Maciej" w:date="2026-03-11T11:41:00Z">
        <w:r w:rsidRPr="006A5E0C">
          <w:rPr>
            <w:rFonts w:eastAsia="Calibri"/>
          </w:rPr>
          <w:t>m</w:t>
        </w:r>
      </w:ins>
      <w:ins w:id="491" w:author="Utnik Kamila" w:date="2026-05-07T10:14:00Z">
        <w:r w:rsidRPr="006A5E0C">
          <w:rPr>
            <w:rFonts w:eastAsia="Calibri"/>
          </w:rPr>
          <w:t xml:space="preserve"> </w:t>
        </w:r>
      </w:ins>
      <w:ins w:id="492" w:author="Murawa Maciej" w:date="2026-03-11T11:42:00Z">
        <w:r w:rsidRPr="006A5E0C">
          <w:rPr>
            <w:rFonts w:eastAsia="Calibri"/>
          </w:rPr>
          <w:t xml:space="preserve">zaleca się </w:t>
        </w:r>
      </w:ins>
      <w:ins w:id="493" w:author="Murawa Maciej" w:date="2026-03-11T11:41:00Z">
        <w:r w:rsidRPr="006A5E0C">
          <w:rPr>
            <w:rFonts w:eastAsia="Calibri"/>
          </w:rPr>
          <w:t xml:space="preserve"> zastosowa</w:t>
        </w:r>
      </w:ins>
      <w:ins w:id="494" w:author="Borkowski Józef" w:date="2026-03-13T11:48:00Z">
        <w:r w:rsidRPr="006A5E0C">
          <w:rPr>
            <w:rFonts w:eastAsia="Calibri"/>
          </w:rPr>
          <w:t>nie</w:t>
        </w:r>
      </w:ins>
      <w:ins w:id="495" w:author="Murawa Maciej" w:date="2026-03-11T11:41:00Z">
        <w:r w:rsidRPr="006A5E0C">
          <w:rPr>
            <w:rFonts w:eastAsia="Calibri"/>
          </w:rPr>
          <w:t>, w pierwszej kolejności</w:t>
        </w:r>
      </w:ins>
      <w:ins w:id="496" w:author="Borkowski Józef" w:date="2026-03-13T11:50:00Z">
        <w:del w:id="497" w:author="Stąpor Dariusz" w:date="2026-03-23T13:08:00Z">
          <w:r w:rsidRPr="006A5E0C">
            <w:rPr>
              <w:rFonts w:eastAsia="Calibri"/>
            </w:rPr>
            <w:delText>,</w:delText>
          </w:r>
        </w:del>
      </w:ins>
      <w:ins w:id="498" w:author="Murawa Maciej" w:date="2026-03-11T11:41:00Z">
        <w:r w:rsidRPr="006A5E0C">
          <w:rPr>
            <w:rFonts w:eastAsia="Calibri"/>
          </w:rPr>
          <w:t xml:space="preserve"> technik</w:t>
        </w:r>
      </w:ins>
      <w:ins w:id="499" w:author="Murawa Maciej" w:date="2026-03-11T11:43:00Z">
        <w:r w:rsidRPr="006A5E0C">
          <w:rPr>
            <w:rFonts w:eastAsia="Calibri"/>
          </w:rPr>
          <w:t>i</w:t>
        </w:r>
      </w:ins>
      <w:ins w:id="500" w:author="Murawa Maciej" w:date="2026-03-11T11:41:00Z">
        <w:r w:rsidRPr="006A5E0C">
          <w:rPr>
            <w:rFonts w:eastAsia="Calibri"/>
          </w:rPr>
          <w:t xml:space="preserve"> </w:t>
        </w:r>
      </w:ins>
      <w:ins w:id="501" w:author="Murawa Maciej" w:date="2026-03-11T11:42:00Z">
        <w:r w:rsidRPr="006A5E0C">
          <w:rPr>
            <w:rFonts w:eastAsia="Calibri"/>
          </w:rPr>
          <w:t xml:space="preserve">RTN </w:t>
        </w:r>
      </w:ins>
      <w:ins w:id="502" w:author="Borkowski Józef" w:date="2026-03-13T11:48:00Z">
        <w:r w:rsidRPr="006A5E0C">
          <w:rPr>
            <w:rFonts w:eastAsia="Calibri"/>
          </w:rPr>
          <w:t xml:space="preserve">lub </w:t>
        </w:r>
      </w:ins>
      <w:ins w:id="503" w:author="Murawa Maciej" w:date="2026-03-11T11:41:00Z">
        <w:r w:rsidRPr="006A5E0C">
          <w:rPr>
            <w:rFonts w:eastAsia="Calibri"/>
          </w:rPr>
          <w:t>RTK</w:t>
        </w:r>
      </w:ins>
      <w:ins w:id="504" w:author="Borkowski Józef" w:date="2026-03-23T18:16:00Z">
        <w:r w:rsidRPr="006A5E0C">
          <w:rPr>
            <w:rFonts w:eastAsia="Calibri"/>
          </w:rPr>
          <w:t>, a w prz</w:t>
        </w:r>
      </w:ins>
      <w:ins w:id="505" w:author="Borkowski Józef" w:date="2026-03-23T18:17:00Z">
        <w:r w:rsidRPr="006A5E0C">
          <w:rPr>
            <w:rFonts w:eastAsia="Calibri"/>
          </w:rPr>
          <w:t xml:space="preserve">ypadku braku możliwości zastosowania tych technik </w:t>
        </w:r>
        <w:del w:id="506" w:author="Domaracka Anna" w:date="2026-06-26T09:50:00Z">
          <w:r w:rsidRPr="006A5E0C">
            <w:rPr>
              <w:rFonts w:eastAsia="Calibri"/>
            </w:rPr>
            <w:delText>-</w:delText>
          </w:r>
        </w:del>
      </w:ins>
      <w:ins w:id="507" w:author="Utnik Kamila" w:date="2026-05-07T10:17:00Z">
        <w:del w:id="508" w:author="Domaracka Anna" w:date="2026-06-26T09:50:00Z">
          <w:r w:rsidRPr="006A5E0C">
            <w:rPr>
              <w:rFonts w:eastAsia="Calibri"/>
            </w:rPr>
            <w:delText>–</w:delText>
          </w:r>
        </w:del>
      </w:ins>
      <w:ins w:id="509" w:author="Borkowski Józef" w:date="2026-03-23T18:17:00Z">
        <w:r w:rsidRPr="006A5E0C">
          <w:rPr>
            <w:rFonts w:eastAsia="Calibri"/>
          </w:rPr>
          <w:t xml:space="preserve"> </w:t>
        </w:r>
      </w:ins>
      <w:ins w:id="510" w:author="Utnik Kamila" w:date="2026-05-07T10:17:00Z">
        <w:r w:rsidRPr="006A5E0C">
          <w:rPr>
            <w:rFonts w:eastAsia="Calibri"/>
          </w:rPr>
          <w:t xml:space="preserve">można </w:t>
        </w:r>
      </w:ins>
      <w:ins w:id="511" w:author="Borkowski Józef" w:date="2026-03-23T18:17:00Z">
        <w:r w:rsidRPr="006A5E0C">
          <w:rPr>
            <w:rFonts w:eastAsia="Calibri"/>
          </w:rPr>
          <w:t>stosować</w:t>
        </w:r>
      </w:ins>
      <w:ins w:id="512" w:author="Murawa Maciej" w:date="2026-03-11T11:41:00Z">
        <w:del w:id="513" w:author="Borkowski Józef" w:date="2026-03-23T18:17:00Z">
          <w:r w:rsidRPr="006A5E0C">
            <w:rPr>
              <w:rFonts w:eastAsia="Calibri"/>
            </w:rPr>
            <w:delText xml:space="preserve"> </w:delText>
          </w:r>
        </w:del>
        <w:r w:rsidRPr="006A5E0C">
          <w:rPr>
            <w:rFonts w:eastAsia="Calibri"/>
          </w:rPr>
          <w:t xml:space="preserve"> DGNSS, T</w:t>
        </w:r>
      </w:ins>
      <w:ins w:id="514" w:author="Domaracka Anna" w:date="2026-05-13T13:15:00Z">
        <w:r>
          <w:rPr>
            <w:rFonts w:eastAsia="Calibri"/>
          </w:rPr>
          <w:t xml:space="preserve">otal </w:t>
        </w:r>
      </w:ins>
      <w:ins w:id="515" w:author="Murawa Maciej" w:date="2026-03-11T11:41:00Z">
        <w:r w:rsidRPr="006A5E0C">
          <w:rPr>
            <w:rFonts w:eastAsia="Calibri"/>
          </w:rPr>
          <w:t>S</w:t>
        </w:r>
      </w:ins>
      <w:ins w:id="516" w:author="Domaracka Anna" w:date="2026-05-13T13:15:00Z">
        <w:r>
          <w:rPr>
            <w:rFonts w:eastAsia="Calibri"/>
          </w:rPr>
          <w:t>tation</w:t>
        </w:r>
      </w:ins>
      <w:ins w:id="517" w:author="Murawa Maciej" w:date="2026-03-12T07:59:00Z">
        <w:r w:rsidRPr="006A5E0C">
          <w:rPr>
            <w:rFonts w:eastAsia="Calibri"/>
          </w:rPr>
          <w:t>,</w:t>
        </w:r>
      </w:ins>
      <w:ins w:id="518" w:author="Murawa Maciej" w:date="2026-03-11T11:41:00Z">
        <w:r w:rsidRPr="006A5E0C">
          <w:rPr>
            <w:rFonts w:eastAsia="Calibri"/>
          </w:rPr>
          <w:t xml:space="preserve"> </w:t>
        </w:r>
      </w:ins>
      <w:ins w:id="519" w:author="Domaracka Anna" w:date="2026-05-13T13:16:00Z">
        <w:r>
          <w:rPr>
            <w:rFonts w:eastAsia="Calibri"/>
          </w:rPr>
          <w:t xml:space="preserve">kontrolę </w:t>
        </w:r>
      </w:ins>
      <w:ins w:id="520" w:author="Murawa Maciej" w:date="2026-03-11T11:41:00Z">
        <w:r w:rsidRPr="006A5E0C">
          <w:rPr>
            <w:rFonts w:eastAsia="Calibri"/>
          </w:rPr>
          <w:t>FOTO</w:t>
        </w:r>
      </w:ins>
      <w:ins w:id="521" w:author="Murawa Maciej" w:date="2026-03-12T07:59:00Z">
        <w:r w:rsidRPr="006A5E0C">
          <w:rPr>
            <w:rFonts w:eastAsia="Calibri"/>
          </w:rPr>
          <w:t xml:space="preserve"> </w:t>
        </w:r>
      </w:ins>
      <w:ins w:id="522" w:author="Borkowski Józef" w:date="2026-03-13T11:51:00Z">
        <w:r w:rsidRPr="006A5E0C">
          <w:rPr>
            <w:rFonts w:eastAsia="Calibri"/>
          </w:rPr>
          <w:t>lub</w:t>
        </w:r>
      </w:ins>
      <w:ins w:id="523" w:author="Murawa Maciej" w:date="2026-03-12T07:59:00Z">
        <w:r w:rsidRPr="006A5E0C">
          <w:rPr>
            <w:rFonts w:eastAsia="Calibri"/>
          </w:rPr>
          <w:t xml:space="preserve"> pozost</w:t>
        </w:r>
      </w:ins>
      <w:ins w:id="524" w:author="Utnik Kamila" w:date="2026-05-07T10:17:00Z">
        <w:r w:rsidRPr="006A5E0C">
          <w:rPr>
            <w:rFonts w:eastAsia="Calibri"/>
          </w:rPr>
          <w:t>ał</w:t>
        </w:r>
      </w:ins>
      <w:ins w:id="525" w:author="Utnik Kamila" w:date="2026-05-07T10:18:00Z">
        <w:r w:rsidRPr="006A5E0C">
          <w:rPr>
            <w:rFonts w:eastAsia="Calibri"/>
          </w:rPr>
          <w:t xml:space="preserve">e narzędzia pomiarowe </w:t>
        </w:r>
      </w:ins>
      <w:ins w:id="526" w:author="Stąpor Dariusz" w:date="2026-03-23T14:37:00Z">
        <w:del w:id="527" w:author="Domaracka Anna" w:date="2026-06-26T09:51:00Z">
          <w:r w:rsidRPr="006A5E0C">
            <w:rPr>
              <w:rFonts w:eastAsia="Calibri"/>
            </w:rPr>
            <w:delText>.</w:delText>
          </w:r>
        </w:del>
      </w:ins>
      <w:ins w:id="528" w:author="Utnik Kamila" w:date="2026-05-07T10:17:00Z">
        <w:r w:rsidRPr="006A5E0C">
          <w:rPr>
            <w:rFonts w:eastAsia="Calibri"/>
          </w:rPr>
          <w:t>(np. taśma, koło pomiarowe, dalmierz). W przypadku pomiaru złożonego z wielu odcinków pomiarowych tolerancję odnosimy do łącznego wyniku pomiaru</w:t>
        </w:r>
      </w:ins>
      <w:ins w:id="529" w:author="Utnik Kamila" w:date="2026-05-07T10:18:00Z">
        <w:r>
          <w:rPr>
            <w:rFonts w:eastAsia="Calibri"/>
          </w:rPr>
          <w:t>.</w:t>
        </w:r>
      </w:ins>
      <w:ins w:id="530" w:author="Murawa Maciej" w:date="2026-03-11T11:41:00Z">
        <w:r w:rsidRPr="006A5E0C">
          <w:rPr>
            <w:rFonts w:eastAsia="Calibri"/>
          </w:rPr>
          <w:t xml:space="preserve"> </w:t>
        </w:r>
      </w:ins>
    </w:p>
    <w:p w14:paraId="6D1F5FE0" w14:textId="77777777" w:rsidR="00894057" w:rsidRPr="005E1271" w:rsidRDefault="00894057" w:rsidP="009478FD">
      <w:pPr>
        <w:pStyle w:val="Akapitzlist"/>
        <w:spacing w:after="0"/>
        <w:ind w:left="360"/>
        <w:rPr>
          <w:ins w:id="531" w:author="Borkowski Józef" w:date="2026-03-13T11:53:00Z"/>
          <w:del w:id="532" w:author="Domaracka Anna" w:date="2026-06-26T09:51:00Z"/>
          <w:rFonts w:eastAsia="Calibri"/>
        </w:rPr>
      </w:pPr>
    </w:p>
    <w:p w14:paraId="67ADFFD3" w14:textId="77777777" w:rsidR="00894057" w:rsidRPr="00F9006B" w:rsidRDefault="009478FD" w:rsidP="009478FD">
      <w:pPr>
        <w:pStyle w:val="Akapitzlist"/>
        <w:numPr>
          <w:ilvl w:val="0"/>
          <w:numId w:val="15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przypadku, o którym mowa w ust. 1 pkt </w:t>
      </w:r>
      <w:del w:id="533" w:author="Utnik Kamila" w:date="2026-05-07T10:19:00Z">
        <w:r w:rsidRPr="00F9006B">
          <w:rPr>
            <w:rFonts w:eastAsia="Calibri"/>
          </w:rPr>
          <w:delText>3</w:delText>
        </w:r>
      </w:del>
      <w:ins w:id="534" w:author="Utnik Kamila" w:date="2026-05-07T10:19:00Z">
        <w:r>
          <w:rPr>
            <w:rFonts w:eastAsia="Calibri"/>
          </w:rPr>
          <w:t>5</w:t>
        </w:r>
      </w:ins>
      <w:r w:rsidRPr="00F9006B">
        <w:rPr>
          <w:rFonts w:eastAsia="Calibri"/>
        </w:rPr>
        <w:t xml:space="preserve">, należy zastosować tolerancję obliczoną zgodnie z zasadami obowiązującymi dla </w:t>
      </w:r>
      <w:del w:id="535" w:author="Murawa Maciej" w:date="2026-03-11T13:34:00Z">
        <w:r w:rsidRPr="00F9006B">
          <w:rPr>
            <w:rFonts w:eastAsia="Calibri"/>
          </w:rPr>
          <w:delText>działek mierzonych</w:delText>
        </w:r>
      </w:del>
      <w:ins w:id="536" w:author="Murawa Maciej" w:date="2026-03-11T13:34:00Z">
        <w:r>
          <w:rPr>
            <w:rFonts w:eastAsia="Calibri"/>
          </w:rPr>
          <w:t>pomiarów</w:t>
        </w:r>
      </w:ins>
      <w:r w:rsidRPr="00F9006B">
        <w:rPr>
          <w:rFonts w:eastAsia="Calibri"/>
        </w:rPr>
        <w:t xml:space="preserve"> </w:t>
      </w:r>
      <w:del w:id="537" w:author="Borkowski Józef" w:date="2026-03-13T11:52:00Z">
        <w:r>
          <w:rPr>
            <w:rFonts w:eastAsia="Calibri"/>
          </w:rPr>
          <w:br/>
        </w:r>
      </w:del>
      <w:r w:rsidRPr="00F9006B">
        <w:rPr>
          <w:rFonts w:eastAsia="Calibri"/>
        </w:rPr>
        <w:t>z wykorzystaniem ortofotomapy.</w:t>
      </w:r>
    </w:p>
    <w:p w14:paraId="193C1E57" w14:textId="647B0899" w:rsidR="00894057" w:rsidRPr="00F9006B" w:rsidRDefault="009478FD" w:rsidP="009478FD">
      <w:pPr>
        <w:pStyle w:val="Akapitzlist"/>
        <w:numPr>
          <w:ilvl w:val="0"/>
          <w:numId w:val="15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niniejszych wytycznych </w:t>
      </w:r>
      <w:del w:id="538" w:author="Patrycja Piekut" w:date="2026-07-01T13:55:00Z" w16du:dateUtc="2026-07-01T11:55:00Z">
        <w:r w:rsidRPr="00F9006B" w:rsidDel="004225BE">
          <w:rPr>
            <w:rFonts w:eastAsia="Calibri"/>
          </w:rPr>
          <w:delText xml:space="preserve">sprzęt </w:delText>
        </w:r>
      </w:del>
      <w:ins w:id="539" w:author="Patrycja Piekut" w:date="2026-07-01T13:55:00Z" w16du:dateUtc="2026-07-01T11:55:00Z">
        <w:r w:rsidR="004225BE">
          <w:rPr>
            <w:rFonts w:eastAsia="Calibri"/>
          </w:rPr>
          <w:t>narzędzia</w:t>
        </w:r>
        <w:r w:rsidR="004225BE" w:rsidRPr="00F9006B">
          <w:rPr>
            <w:rFonts w:eastAsia="Calibri"/>
          </w:rPr>
          <w:t xml:space="preserve"> </w:t>
        </w:r>
      </w:ins>
      <w:del w:id="540" w:author="Patrycja Piekut" w:date="2026-07-01T13:55:00Z" w16du:dateUtc="2026-07-01T11:55:00Z">
        <w:r w:rsidRPr="00F9006B" w:rsidDel="004225BE">
          <w:rPr>
            <w:rFonts w:eastAsia="Calibri"/>
          </w:rPr>
          <w:delText xml:space="preserve">pomiarowy </w:delText>
        </w:r>
      </w:del>
      <w:ins w:id="541" w:author="Patrycja Piekut" w:date="2026-07-01T13:55:00Z" w16du:dateUtc="2026-07-01T11:55:00Z">
        <w:r w:rsidR="004225BE" w:rsidRPr="00F9006B">
          <w:rPr>
            <w:rFonts w:eastAsia="Calibri"/>
          </w:rPr>
          <w:t>pomiarow</w:t>
        </w:r>
        <w:r w:rsidR="004225BE">
          <w:rPr>
            <w:rFonts w:eastAsia="Calibri"/>
          </w:rPr>
          <w:t>e</w:t>
        </w:r>
        <w:r w:rsidR="004225BE" w:rsidRPr="00F9006B">
          <w:rPr>
            <w:rFonts w:eastAsia="Calibri"/>
          </w:rPr>
          <w:t xml:space="preserve"> </w:t>
        </w:r>
      </w:ins>
      <w:del w:id="542" w:author="Patrycja Piekut" w:date="2026-07-01T13:55:00Z" w16du:dateUtc="2026-07-01T11:55:00Z">
        <w:r w:rsidRPr="00F9006B" w:rsidDel="004225BE">
          <w:rPr>
            <w:rFonts w:eastAsia="Calibri"/>
          </w:rPr>
          <w:delText xml:space="preserve">obejmuje </w:delText>
        </w:r>
      </w:del>
      <w:ins w:id="543" w:author="Patrycja Piekut" w:date="2026-07-01T13:55:00Z" w16du:dateUtc="2026-07-01T11:55:00Z">
        <w:r w:rsidR="004225BE" w:rsidRPr="00F9006B">
          <w:rPr>
            <w:rFonts w:eastAsia="Calibri"/>
          </w:rPr>
          <w:t>obejmuj</w:t>
        </w:r>
        <w:r w:rsidR="004225BE">
          <w:rPr>
            <w:rFonts w:eastAsia="Calibri"/>
          </w:rPr>
          <w:t>ą</w:t>
        </w:r>
        <w:r w:rsidR="004225BE" w:rsidRPr="00F9006B">
          <w:rPr>
            <w:rFonts w:eastAsia="Calibri"/>
          </w:rPr>
          <w:t xml:space="preserve"> </w:t>
        </w:r>
      </w:ins>
      <w:r w:rsidRPr="00F9006B">
        <w:rPr>
          <w:rFonts w:eastAsia="Calibri"/>
        </w:rPr>
        <w:t xml:space="preserve">również instrumenty umożliwiające realizację geodezyjnych pomiarów terenowych z dokładnością wymaganą dla pomiarów sytuacyjnych szczegółów terenowych </w:t>
      </w:r>
      <w:ins w:id="544" w:author="Murawa Maciej" w:date="2026-03-11T11:32:00Z">
        <w:r>
          <w:rPr>
            <w:rFonts w:eastAsia="Calibri"/>
          </w:rPr>
          <w:t xml:space="preserve">I,II i </w:t>
        </w:r>
      </w:ins>
      <w:r w:rsidRPr="00F9006B">
        <w:rPr>
          <w:rFonts w:eastAsia="Calibri"/>
        </w:rPr>
        <w:t>III grupy, zgodnie z rozporządzeniem ws. standardów technicznych wykonywania pomiarów, a także ortofotomapy opracowane na podstawie zobrazowań satelitarnych</w:t>
      </w:r>
      <w:r>
        <w:rPr>
          <w:rFonts w:eastAsia="Calibri"/>
        </w:rPr>
        <w:t>,</w:t>
      </w:r>
      <w:r w:rsidRPr="00F9006B">
        <w:rPr>
          <w:rFonts w:eastAsia="Calibri"/>
        </w:rPr>
        <w:t xml:space="preserve"> </w:t>
      </w:r>
      <w:bookmarkStart w:id="545" w:name="_Hlk131494345"/>
      <w:r w:rsidRPr="00DF6D9A">
        <w:rPr>
          <w:rFonts w:eastAsia="Calibri"/>
        </w:rPr>
        <w:t xml:space="preserve">zdjęć lotniczych lub zdjęć pozyskanych za pomocą </w:t>
      </w:r>
      <w:r>
        <w:rPr>
          <w:rFonts w:eastAsia="Calibri"/>
        </w:rPr>
        <w:t>BSP</w:t>
      </w:r>
      <w:r w:rsidRPr="00DF6D9A">
        <w:rPr>
          <w:rFonts w:eastAsia="Calibri"/>
        </w:rPr>
        <w:t xml:space="preserve">, stanowiące podstawę </w:t>
      </w:r>
      <w:r>
        <w:rPr>
          <w:rFonts w:eastAsia="Calibri"/>
        </w:rPr>
        <w:br/>
      </w:r>
      <w:r w:rsidRPr="00DF6D9A">
        <w:rPr>
          <w:rFonts w:eastAsia="Calibri"/>
        </w:rPr>
        <w:t>do wykonywania pomiarów powierzchni.</w:t>
      </w:r>
      <w:bookmarkEnd w:id="545"/>
    </w:p>
    <w:p w14:paraId="3264BD88" w14:textId="77777777" w:rsidR="00894057" w:rsidRPr="00F9006B" w:rsidRDefault="009478FD" w:rsidP="009478FD">
      <w:pPr>
        <w:pStyle w:val="Nagwek1"/>
      </w:pPr>
      <w:bookmarkStart w:id="546" w:name="_Toc121474893"/>
      <w:bookmarkStart w:id="547" w:name="_Toc129253245"/>
      <w:bookmarkStart w:id="548" w:name="_Toc177472467"/>
      <w:bookmarkStart w:id="549" w:name="_Toc138757603"/>
      <w:r w:rsidRPr="00F9006B">
        <w:lastRenderedPageBreak/>
        <w:t xml:space="preserve">V. Szczegółowe zasady </w:t>
      </w:r>
      <w:r>
        <w:t xml:space="preserve">przeprowadzania </w:t>
      </w:r>
      <w:r w:rsidRPr="00F9006B">
        <w:t>kontroli na miejscu w przypadku pomocy przyznawanej w drodze decyzji administracyjnej</w:t>
      </w:r>
      <w:bookmarkEnd w:id="546"/>
      <w:bookmarkEnd w:id="547"/>
      <w:bookmarkEnd w:id="548"/>
      <w:bookmarkEnd w:id="549"/>
    </w:p>
    <w:p w14:paraId="5DC7E0A6" w14:textId="77777777" w:rsidR="00894057" w:rsidRPr="00F9006B" w:rsidRDefault="009478FD" w:rsidP="009478FD">
      <w:pPr>
        <w:pStyle w:val="Nagwek2"/>
      </w:pPr>
      <w:bookmarkStart w:id="550" w:name="_Toc177472468"/>
      <w:bookmarkStart w:id="551" w:name="_Toc138757604"/>
      <w:r w:rsidRPr="00F9006B">
        <w:t>V.1. Zasady kontroli na miejscu</w:t>
      </w:r>
      <w:bookmarkEnd w:id="550"/>
      <w:bookmarkEnd w:id="551"/>
    </w:p>
    <w:p w14:paraId="58021CC4" w14:textId="77777777" w:rsidR="00894057" w:rsidRPr="00F9006B" w:rsidRDefault="009478FD" w:rsidP="009478FD">
      <w:pPr>
        <w:pStyle w:val="Akapitzlist"/>
        <w:numPr>
          <w:ilvl w:val="0"/>
          <w:numId w:val="11"/>
        </w:numPr>
      </w:pPr>
      <w:r w:rsidRPr="00F9006B">
        <w:t xml:space="preserve">W gospodarstwach wytypowanych rolników w zakresie warunkowości podmiotami odpowiedzialnymi za przeprowadzanie kontroli są: </w:t>
      </w:r>
    </w:p>
    <w:p w14:paraId="64166A96" w14:textId="77777777" w:rsidR="00894057" w:rsidRPr="00F9006B" w:rsidRDefault="009478FD" w:rsidP="009478FD">
      <w:pPr>
        <w:pStyle w:val="Akapitzlist"/>
        <w:numPr>
          <w:ilvl w:val="0"/>
          <w:numId w:val="12"/>
        </w:numPr>
      </w:pPr>
      <w:r w:rsidRPr="00F9006B">
        <w:t xml:space="preserve">ARiMR w zakresie spełniania norm </w:t>
      </w:r>
      <w:r>
        <w:t xml:space="preserve">GAEC </w:t>
      </w:r>
      <w:r w:rsidRPr="00F9006B">
        <w:t xml:space="preserve">oraz wymogów podstawowych dotyczących klimatu i środowiska, zdrowia roślin i zdrowia publicznego, </w:t>
      </w:r>
      <w:r>
        <w:br/>
      </w:r>
      <w:r w:rsidRPr="00F9006B">
        <w:t>w części dotyczącej produktów pochodzenia roślinnego;</w:t>
      </w:r>
    </w:p>
    <w:p w14:paraId="4B03DF19" w14:textId="77777777" w:rsidR="00894057" w:rsidRPr="00F9006B" w:rsidRDefault="009478FD" w:rsidP="009478FD">
      <w:pPr>
        <w:pStyle w:val="Akapitzlist"/>
        <w:numPr>
          <w:ilvl w:val="0"/>
          <w:numId w:val="12"/>
        </w:numPr>
      </w:pPr>
      <w:r w:rsidRPr="00F9006B">
        <w:t>IW w zakresie bezpieczeństwa pasz i żywności w części dotyczącej produktów pochodzenia zwierzęcego oraz dobrostanu zwierząt.</w:t>
      </w:r>
    </w:p>
    <w:p w14:paraId="6E929D6B" w14:textId="77777777" w:rsidR="00894057" w:rsidRPr="00F9006B" w:rsidRDefault="009478FD" w:rsidP="009478FD">
      <w:pPr>
        <w:pStyle w:val="Akapitzlist"/>
        <w:numPr>
          <w:ilvl w:val="0"/>
          <w:numId w:val="11"/>
        </w:numPr>
      </w:pPr>
      <w:r w:rsidRPr="00F9006B">
        <w:t xml:space="preserve">W celu uproszczenia KnM w zakresie warunkowości, możliwe jest zastąpienie kontroli </w:t>
      </w:r>
      <w:r>
        <w:t xml:space="preserve">niektórych wymogów podstawowych w zakresie zarządzania oraz norm dobrej kultury rolnej </w:t>
      </w:r>
      <w:r w:rsidRPr="00F9006B">
        <w:t>kontrolą administracyjną w przypadkach, gdy skuteczność tej kontroli jest co najmniej równa skuteczności KnM.</w:t>
      </w:r>
    </w:p>
    <w:p w14:paraId="09ADFBD3" w14:textId="77777777" w:rsidR="00894057" w:rsidRPr="00F9006B" w:rsidRDefault="009478FD" w:rsidP="009478FD">
      <w:pPr>
        <w:pStyle w:val="Akapitzlist"/>
        <w:numPr>
          <w:ilvl w:val="0"/>
          <w:numId w:val="11"/>
        </w:numPr>
      </w:pPr>
      <w:r w:rsidRPr="00F9006B">
        <w:t>KnM w zakresie warunkowości, któr</w:t>
      </w:r>
      <w:r>
        <w:t>ej</w:t>
      </w:r>
      <w:r w:rsidRPr="00F9006B">
        <w:t xml:space="preserve"> celem jest wykrycie wszelkich ewentualnych przypadków niezgodności, realizuje się kompleksowo w terminie pozwalającym na weryfikację możliwie największej liczby </w:t>
      </w:r>
      <w:r>
        <w:t xml:space="preserve">norm GAEC i </w:t>
      </w:r>
      <w:r w:rsidRPr="00F9006B">
        <w:t>wymogów</w:t>
      </w:r>
      <w:r>
        <w:t xml:space="preserve"> podstawowych</w:t>
      </w:r>
      <w:r w:rsidRPr="00F9006B">
        <w:t>, które nie były przedmi</w:t>
      </w:r>
      <w:r>
        <w:t>otem kontroli administracyjnej.</w:t>
      </w:r>
    </w:p>
    <w:p w14:paraId="72A27B22" w14:textId="77777777" w:rsidR="00894057" w:rsidRPr="00F9006B" w:rsidRDefault="009478FD" w:rsidP="009478FD">
      <w:pPr>
        <w:pStyle w:val="Akapitzlist"/>
        <w:numPr>
          <w:ilvl w:val="0"/>
          <w:numId w:val="11"/>
        </w:numPr>
      </w:pPr>
      <w:bookmarkStart w:id="552" w:name="_Hlk229141619"/>
      <w:r w:rsidRPr="00F9006B">
        <w:t>Kontrol</w:t>
      </w:r>
      <w:r>
        <w:t>a</w:t>
      </w:r>
      <w:r w:rsidRPr="00F9006B">
        <w:t xml:space="preserve"> dotycząc</w:t>
      </w:r>
      <w:r>
        <w:t>a</w:t>
      </w:r>
      <w:r w:rsidRPr="00F9006B">
        <w:t xml:space="preserve"> przestrzegania zasady warunkowości mo</w:t>
      </w:r>
      <w:r>
        <w:t>że</w:t>
      </w:r>
      <w:r w:rsidRPr="00F9006B">
        <w:t xml:space="preserve"> wymagać kilku wizyt w danym gospodarstwie rolnym. </w:t>
      </w:r>
    </w:p>
    <w:bookmarkEnd w:id="552"/>
    <w:p w14:paraId="5E5AAB01" w14:textId="77777777" w:rsidR="00894057" w:rsidRPr="004D5864" w:rsidRDefault="009478FD" w:rsidP="009478FD">
      <w:pPr>
        <w:pStyle w:val="Akapitzlist"/>
        <w:numPr>
          <w:ilvl w:val="0"/>
          <w:numId w:val="11"/>
        </w:numPr>
      </w:pPr>
      <w:r w:rsidRPr="00F9006B">
        <w:t xml:space="preserve">Elementy KnM obejmują pomiar obszaru i weryfikację </w:t>
      </w:r>
      <w:r w:rsidRPr="009B145F">
        <w:t xml:space="preserve">możliwie największej liczby warunków przyznania i wypłaty pomocy oraz </w:t>
      </w:r>
      <w:r w:rsidRPr="008E5AD8">
        <w:t xml:space="preserve">realizacji </w:t>
      </w:r>
      <w:r w:rsidRPr="009B145F">
        <w:t xml:space="preserve">zobowiązań związanych z przyznaną pomocą </w:t>
      </w:r>
      <w:r w:rsidRPr="00F9006B">
        <w:t xml:space="preserve">dotyczących obszaru zgłoszonego przez beneficjenta </w:t>
      </w:r>
      <w:r>
        <w:br/>
      </w:r>
      <w:r w:rsidRPr="00F9006B">
        <w:t xml:space="preserve">w ramach danej interwencji, a w przypadku warunkowości weryfikację obowiązków z </w:t>
      </w:r>
      <w:r w:rsidRPr="004D5864">
        <w:t>niej wynikających.</w:t>
      </w:r>
    </w:p>
    <w:p w14:paraId="575F35AE" w14:textId="77777777" w:rsidR="00894057" w:rsidRPr="00BF49C8" w:rsidRDefault="009478FD" w:rsidP="009478FD">
      <w:pPr>
        <w:pStyle w:val="Akapitzlist"/>
        <w:numPr>
          <w:ilvl w:val="0"/>
          <w:numId w:val="11"/>
        </w:numPr>
      </w:pPr>
      <w:r w:rsidRPr="00BF49C8">
        <w:t>KnM obejmuje się wszystkie użytki rolne oraz jednostki gruntu nierolniczego zgłaszane do płatności, a w zakresie warunkowości gospodarstwo w rozumieniu art. 3 pkt 2 rozporządzenia 2021/2115 oraz inne zarządzane przez danego beneficjenta obszary.</w:t>
      </w:r>
    </w:p>
    <w:p w14:paraId="7A9B38C3" w14:textId="77777777" w:rsidR="00894057" w:rsidRPr="004D5864" w:rsidRDefault="009478FD" w:rsidP="009478FD">
      <w:pPr>
        <w:pStyle w:val="Akapitzlist"/>
        <w:numPr>
          <w:ilvl w:val="0"/>
          <w:numId w:val="11"/>
        </w:numPr>
      </w:pPr>
      <w:r w:rsidRPr="004D5864">
        <w:t xml:space="preserve">W drodze wyjątku, w odniesieniu do kontroli środków, o których mowa w art. 30 </w:t>
      </w:r>
      <w:r>
        <w:br/>
      </w:r>
      <w:r w:rsidRPr="004D5864">
        <w:t xml:space="preserve">i 34 rozporządzenia 1305/2013 oraz </w:t>
      </w:r>
      <w:r w:rsidRPr="009B0A72">
        <w:t xml:space="preserve">I.8.8 </w:t>
      </w:r>
      <w:r w:rsidRPr="004D5864">
        <w:t xml:space="preserve">(wszystkie w zakresie premii </w:t>
      </w:r>
      <w:r w:rsidRPr="004D5864">
        <w:lastRenderedPageBreak/>
        <w:t>pielęgnacyjnej i zalesieniowej), KnM obejmuje również wszystkie grunty nierolnicze, odnośnie do których złożono wniosek o przyznanie pomocy.</w:t>
      </w:r>
    </w:p>
    <w:p w14:paraId="2FDD87E7" w14:textId="77777777" w:rsidR="00894057" w:rsidRPr="003C4F4D" w:rsidRDefault="009478FD" w:rsidP="009478FD">
      <w:pPr>
        <w:pStyle w:val="Akapitzlist"/>
        <w:numPr>
          <w:ilvl w:val="0"/>
          <w:numId w:val="11"/>
        </w:numPr>
        <w:rPr>
          <w:color w:val="00B050"/>
        </w:rPr>
      </w:pPr>
      <w:r w:rsidRPr="003C4F4D">
        <w:t>Pomiar powierzchni działek rolnych lub jednostek gruntu nierolniczego w ramach KnM może być ograniczony do dobranej losowo próby, obejmującej co najmniej 50% działek rolnych (łącznie z jednostkami gruntu nierolniczego), w odniesieniu do których złożono wniosek o przyznanie pomocy</w:t>
      </w:r>
      <w:r>
        <w:t>.</w:t>
      </w:r>
      <w:r w:rsidRPr="003C4F4D">
        <w:t xml:space="preserve"> </w:t>
      </w:r>
    </w:p>
    <w:p w14:paraId="60B37485" w14:textId="77777777" w:rsidR="00894057" w:rsidRPr="00F9006B" w:rsidRDefault="009478FD" w:rsidP="009478FD">
      <w:pPr>
        <w:pStyle w:val="Akapitzlist"/>
        <w:numPr>
          <w:ilvl w:val="0"/>
          <w:numId w:val="11"/>
        </w:numPr>
      </w:pPr>
      <w:r w:rsidRPr="00F9006B">
        <w:t xml:space="preserve">Jeżeli </w:t>
      </w:r>
      <w:r>
        <w:t>w toku kontroli próby</w:t>
      </w:r>
      <w:r w:rsidRPr="00F9006B">
        <w:t xml:space="preserve">, o której mowa w ust. </w:t>
      </w:r>
      <w:r>
        <w:t>8</w:t>
      </w:r>
      <w:r w:rsidRPr="00F9006B">
        <w:t xml:space="preserve">, </w:t>
      </w:r>
      <w:r>
        <w:t xml:space="preserve">zostanie </w:t>
      </w:r>
      <w:r w:rsidRPr="00F9006B">
        <w:t xml:space="preserve">wykazana niezgodność w odniesieniu do deklarowanej powierzchni, pomiarowi należy poddać wszystkie działki rolne lub jednostki gruntu nierolniczego, w odniesieniu </w:t>
      </w:r>
      <w:r>
        <w:br/>
      </w:r>
      <w:r w:rsidRPr="00F9006B">
        <w:t xml:space="preserve">do których złożono </w:t>
      </w:r>
      <w:r w:rsidRPr="00B93B52">
        <w:t>wniosek o przyznanie pomocy</w:t>
      </w:r>
      <w:r w:rsidRPr="00F9006B">
        <w:t xml:space="preserve"> lub różnica stwierdzona na tych działkach jest ekstrapolowana do wszystkich działek związanych z danym wnioskiem</w:t>
      </w:r>
      <w:r w:rsidRPr="00B846CD">
        <w:t>.</w:t>
      </w:r>
      <w:r>
        <w:t xml:space="preserve"> </w:t>
      </w:r>
    </w:p>
    <w:p w14:paraId="5F89F6B8" w14:textId="77777777" w:rsidR="00894057" w:rsidRPr="00F9006B" w:rsidRDefault="009478FD" w:rsidP="009478FD">
      <w:pPr>
        <w:pStyle w:val="Akapitzlist"/>
        <w:numPr>
          <w:ilvl w:val="0"/>
          <w:numId w:val="11"/>
        </w:numPr>
      </w:pPr>
      <w:r w:rsidRPr="00F9006B">
        <w:t>W związku z deklarowaniem oddzielnie form jarych i ozimych upraw konieczne jest w KnM w</w:t>
      </w:r>
      <w:r>
        <w:t>eryfikowanie takich deklaracji.</w:t>
      </w:r>
    </w:p>
    <w:p w14:paraId="4ACAD9F8" w14:textId="77777777" w:rsidR="00894057" w:rsidRPr="00F9006B" w:rsidRDefault="009478FD" w:rsidP="009478FD">
      <w:pPr>
        <w:pStyle w:val="Akapitzlist"/>
        <w:numPr>
          <w:ilvl w:val="0"/>
          <w:numId w:val="11"/>
        </w:numPr>
      </w:pPr>
      <w:ins w:id="553" w:author="Borkowski Józef" w:date="2026-06-11T17:31:00Z">
        <w:r>
          <w:t>Poza kont</w:t>
        </w:r>
      </w:ins>
      <w:ins w:id="554" w:author="Borkowski Józef" w:date="2026-06-11T17:32:00Z">
        <w:r>
          <w:t>rolą na miejscu realizowaną bezpośrednio w terenie, p</w:t>
        </w:r>
      </w:ins>
      <w:del w:id="555" w:author="Borkowski Józef" w:date="2026-06-11T17:32:00Z">
        <w:r w:rsidRPr="00F9006B">
          <w:delText>P</w:delText>
        </w:r>
      </w:del>
      <w:r w:rsidRPr="00F9006B">
        <w:t>odstawowym narzędziem analizy działek rolnych pod kątem prowadzenia na nich</w:t>
      </w:r>
      <w:ins w:id="556" w:author="Borkowski Józef" w:date="2026-06-11T17:34:00Z">
        <w:r>
          <w:t xml:space="preserve"> działalności rolniczej i</w:t>
        </w:r>
      </w:ins>
      <w:r w:rsidRPr="00F9006B">
        <w:t xml:space="preserve"> upraw</w:t>
      </w:r>
      <w:ins w:id="557" w:author="Borkowski Józef" w:date="2026-06-11T17:34:00Z">
        <w:r>
          <w:t>y roślin</w:t>
        </w:r>
      </w:ins>
      <w:r w:rsidRPr="00F9006B">
        <w:t xml:space="preserve"> stanowią ortofotomapy opracowywane na podstawie aktualnych zobrazowań satelitarnych</w:t>
      </w:r>
      <w:ins w:id="558" w:author="Murawa Maciej" w:date="2026-03-10T14:18:00Z">
        <w:r>
          <w:t xml:space="preserve"> lub </w:t>
        </w:r>
      </w:ins>
      <w:ins w:id="559" w:author="Borkowski Józef" w:date="2026-03-13T12:00:00Z">
        <w:r>
          <w:t xml:space="preserve">zdjęć </w:t>
        </w:r>
      </w:ins>
      <w:ins w:id="560" w:author="Murawa Maciej" w:date="2026-03-10T14:18:00Z">
        <w:r>
          <w:t>lotniczych</w:t>
        </w:r>
      </w:ins>
      <w:r w:rsidRPr="00F9006B">
        <w:t xml:space="preserve"> lub analiza ogólnodostępnych zobrazowań satelita</w:t>
      </w:r>
      <w:r>
        <w:t>rnych</w:t>
      </w:r>
      <w:ins w:id="561" w:author="Borkowski Józef" w:date="2026-06-11T17:35:00Z">
        <w:r>
          <w:t xml:space="preserve">, w tym </w:t>
        </w:r>
      </w:ins>
      <w:del w:id="562" w:author="Borkowski Józef" w:date="2026-06-11T17:37:00Z">
        <w:r>
          <w:delText xml:space="preserve"> </w:delText>
        </w:r>
      </w:del>
      <w:ins w:id="563" w:author="Borkowski Józef" w:date="2026-06-11T17:36:00Z">
        <w:r>
          <w:t>satelit</w:t>
        </w:r>
      </w:ins>
      <w:ins w:id="564" w:author="Borkowski Józef" w:date="2026-06-11T17:37:00Z">
        <w:r>
          <w:t>ów serii Sentinel</w:t>
        </w:r>
      </w:ins>
      <w:ins w:id="565" w:author="Domaracka Anna" w:date="2026-06-26T09:56:00Z">
        <w:r>
          <w:t xml:space="preserve"> </w:t>
        </w:r>
      </w:ins>
      <w:r>
        <w:t xml:space="preserve"> </w:t>
      </w:r>
      <w:ins w:id="566" w:author="Utnik Kamila" w:date="2026-05-08T12:59:00Z">
        <w:r>
          <w:t>pochodzących z</w:t>
        </w:r>
      </w:ins>
      <w:ins w:id="567" w:author="Borkowski Józef" w:date="2026-03-13T12:01:00Z">
        <w:r>
          <w:t xml:space="preserve"> programu </w:t>
        </w:r>
        <w:r w:rsidRPr="00F9006B">
          <w:t>Copernicus</w:t>
        </w:r>
      </w:ins>
      <w:r>
        <w:t>.</w:t>
      </w:r>
    </w:p>
    <w:p w14:paraId="6318D2DD" w14:textId="5D51F6EB" w:rsidR="00894057" w:rsidRPr="00F9006B" w:rsidRDefault="009478FD" w:rsidP="009478FD">
      <w:pPr>
        <w:pStyle w:val="Akapitzlist"/>
        <w:numPr>
          <w:ilvl w:val="0"/>
          <w:numId w:val="11"/>
        </w:numPr>
      </w:pPr>
      <w:r w:rsidRPr="00F9006B">
        <w:t>Zobrazowania satelitarne</w:t>
      </w:r>
      <w:ins w:id="568" w:author="Murawa Maciej" w:date="2026-03-10T14:19:00Z">
        <w:r>
          <w:t xml:space="preserve"> lub</w:t>
        </w:r>
      </w:ins>
      <w:ins w:id="569" w:author="Borkowski Józef" w:date="2026-03-13T12:01:00Z">
        <w:r>
          <w:t xml:space="preserve"> </w:t>
        </w:r>
      </w:ins>
      <w:ins w:id="570" w:author="Gontarz Paweł" w:date="2026-05-08T13:59:00Z">
        <w:r>
          <w:t>zdjęcia</w:t>
        </w:r>
      </w:ins>
      <w:ins w:id="571" w:author="Murawa Maciej" w:date="2026-03-10T14:19:00Z">
        <w:r>
          <w:t xml:space="preserve"> lotnicze</w:t>
        </w:r>
      </w:ins>
      <w:r w:rsidRPr="00F9006B">
        <w:t xml:space="preserve"> </w:t>
      </w:r>
      <w:ins w:id="572" w:author="Borkowski Józef" w:date="2026-03-13T12:02:00Z">
        <w:r>
          <w:t>na potrzeby opracowania</w:t>
        </w:r>
      </w:ins>
      <w:r>
        <w:t xml:space="preserve"> </w:t>
      </w:r>
      <w:ins w:id="573" w:author="Borkowski Józef" w:date="2026-03-13T12:02:00Z">
        <w:r>
          <w:t xml:space="preserve">ortofotomap </w:t>
        </w:r>
      </w:ins>
      <w:r w:rsidRPr="00F9006B">
        <w:t xml:space="preserve">dla kontroli </w:t>
      </w:r>
      <w:r>
        <w:t xml:space="preserve">przeprowadzanej metodą FOTO </w:t>
      </w:r>
      <w:ins w:id="574" w:author="Borkowski Józef" w:date="2026-06-11T17:39:00Z">
        <w:r>
          <w:t xml:space="preserve">mogą być </w:t>
        </w:r>
      </w:ins>
      <w:r w:rsidRPr="00F9006B">
        <w:t xml:space="preserve">pozyskiwane </w:t>
      </w:r>
      <w:del w:id="575" w:author="Patrycja Piekut" w:date="2026-07-01T10:22:00Z">
        <w:r w:rsidRPr="00F9006B" w:rsidDel="00973D68">
          <w:delText xml:space="preserve">są </w:delText>
        </w:r>
      </w:del>
      <w:r w:rsidRPr="00F9006B">
        <w:t xml:space="preserve">co do zasady w okresie od </w:t>
      </w:r>
      <w:del w:id="576" w:author="Borkowski Józef" w:date="2026-06-11T17:39:00Z">
        <w:r w:rsidRPr="00F9006B">
          <w:delText xml:space="preserve">kwietnia </w:delText>
        </w:r>
      </w:del>
      <w:ins w:id="577" w:author="Borkowski Józef" w:date="2026-06-11T17:39:00Z">
        <w:r>
          <w:t>marca</w:t>
        </w:r>
        <w:r w:rsidRPr="00F9006B">
          <w:t xml:space="preserve"> </w:t>
        </w:r>
      </w:ins>
      <w:r w:rsidRPr="00F9006B">
        <w:t xml:space="preserve">do </w:t>
      </w:r>
      <w:del w:id="578" w:author="Borkowski Józef" w:date="2026-06-11T17:40:00Z">
        <w:r w:rsidRPr="00F9006B">
          <w:delText xml:space="preserve">czerwca </w:delText>
        </w:r>
      </w:del>
      <w:ins w:id="579" w:author="Borkowski Józef" w:date="2026-06-11T17:40:00Z">
        <w:r>
          <w:t>lipca</w:t>
        </w:r>
        <w:r w:rsidRPr="00F9006B">
          <w:t xml:space="preserve"> </w:t>
        </w:r>
      </w:ins>
      <w:r w:rsidRPr="00F9006B">
        <w:t>danego roku, tj. w okresie bardzo wyraźnego zróżnicowania w rozwoju (fazy rozwoju wegetacyjnego roślin</w:t>
      </w:r>
      <w:r>
        <w:t xml:space="preserve"> -</w:t>
      </w:r>
      <w:r w:rsidRPr="00F9006B">
        <w:t xml:space="preserve"> rośliny ozime są w fazie strzelania w źdźbło, a nawet początku kłoszenia się (np. jęczmień ozimy), zboża jare są w tym czasie w fazie wschodów i krzewienia się</w:t>
      </w:r>
      <w:r>
        <w:t>)</w:t>
      </w:r>
      <w:r w:rsidRPr="00F9006B">
        <w:t xml:space="preserve">. </w:t>
      </w:r>
    </w:p>
    <w:p w14:paraId="4A5E44F9" w14:textId="77777777" w:rsidR="00894057" w:rsidRPr="00F9006B" w:rsidRDefault="009478FD" w:rsidP="009478FD">
      <w:pPr>
        <w:pStyle w:val="Akapitzlist"/>
        <w:numPr>
          <w:ilvl w:val="0"/>
          <w:numId w:val="11"/>
        </w:numPr>
      </w:pPr>
      <w:r w:rsidRPr="00F9006B">
        <w:t xml:space="preserve">Kontrolujący mając obraz ortofotomapy, który odzwierciedla stan działki rolnej </w:t>
      </w:r>
      <w:r>
        <w:br/>
      </w:r>
      <w:r w:rsidRPr="00F9006B">
        <w:t>w dniu pozyskania zobrazowania</w:t>
      </w:r>
      <w:ins w:id="580" w:author="Borkowski Józef" w:date="2026-03-13T12:03:00Z">
        <w:r>
          <w:t>/z</w:t>
        </w:r>
      </w:ins>
      <w:ins w:id="581" w:author="Borkowski Józef" w:date="2026-03-13T12:04:00Z">
        <w:r>
          <w:t>djęcia lotniczego</w:t>
        </w:r>
      </w:ins>
      <w:r>
        <w:t>,</w:t>
      </w:r>
      <w:r w:rsidRPr="00F9006B">
        <w:t xml:space="preserve"> mogą na tej podstawie podjąć ustalenie, czy na działce prowadzona jest uprawa jara czy ozima. Mając ustalenie na temat tego</w:t>
      </w:r>
      <w:r>
        <w:t>,</w:t>
      </w:r>
      <w:r w:rsidRPr="00F9006B">
        <w:t xml:space="preserve"> jaka forma (jara czy ozima) uprawy prowadzona jest na działce, zadanie kontrolujących w terenie ogranicza się do stwierdzenia gatunku prowadzonej uprawy.</w:t>
      </w:r>
    </w:p>
    <w:p w14:paraId="1D88D263" w14:textId="77777777" w:rsidR="00894057" w:rsidRPr="00F9006B" w:rsidRDefault="009478FD" w:rsidP="009478FD">
      <w:pPr>
        <w:pStyle w:val="Nagwek2"/>
      </w:pPr>
      <w:bookmarkStart w:id="582" w:name="_Toc177472469"/>
      <w:bookmarkStart w:id="583" w:name="_Toc138757605"/>
      <w:r w:rsidRPr="00F9006B">
        <w:lastRenderedPageBreak/>
        <w:t xml:space="preserve">V.2. </w:t>
      </w:r>
      <w:r>
        <w:rPr>
          <w:rFonts w:eastAsia="Arial Nova"/>
        </w:rPr>
        <w:t>S</w:t>
      </w:r>
      <w:r w:rsidRPr="00F9006B">
        <w:rPr>
          <w:rFonts w:eastAsia="Arial Nova"/>
        </w:rPr>
        <w:t>ystem monitorowania obszarów</w:t>
      </w:r>
      <w:r>
        <w:rPr>
          <w:rFonts w:eastAsia="Arial Nova"/>
        </w:rPr>
        <w:t xml:space="preserve"> (AMS)</w:t>
      </w:r>
      <w:bookmarkEnd w:id="582"/>
      <w:bookmarkEnd w:id="583"/>
    </w:p>
    <w:p w14:paraId="24FBCFD9" w14:textId="77777777" w:rsidR="00894057" w:rsidRPr="00F9006B" w:rsidRDefault="009478FD" w:rsidP="009478FD">
      <w:pPr>
        <w:pStyle w:val="Akapitzlist"/>
        <w:numPr>
          <w:ilvl w:val="6"/>
          <w:numId w:val="9"/>
        </w:numPr>
      </w:pPr>
      <w:r w:rsidRPr="00F9006B">
        <w:t xml:space="preserve">AMS działa na podstawie analizy danych satelitarnych, w tym analizy czasowej wskaźników wegetacji roślin określonych na podstawie tych danych. System służy potwierdzaniu prowadzenia działalności rolniczej oraz weryfikacji </w:t>
      </w:r>
      <w:r>
        <w:t>wybranych</w:t>
      </w:r>
      <w:r w:rsidRPr="00F9006B">
        <w:t xml:space="preserve"> rodzajów</w:t>
      </w:r>
      <w:r>
        <w:t xml:space="preserve"> i </w:t>
      </w:r>
      <w:r w:rsidRPr="00F9006B">
        <w:t>gatunków upraw. System może być również wykorzystany do oceny stopnia pokrycia terenu roślinnością i weryfikacji wybranych zobowiązań beneficjentów.</w:t>
      </w:r>
    </w:p>
    <w:p w14:paraId="6B616DEE" w14:textId="77777777" w:rsidR="00894057" w:rsidRDefault="009478FD" w:rsidP="009478FD">
      <w:pPr>
        <w:pStyle w:val="Akapitzlist"/>
        <w:numPr>
          <w:ilvl w:val="6"/>
          <w:numId w:val="9"/>
        </w:numPr>
        <w:rPr>
          <w:ins w:id="584" w:author="Borkowski Józef" w:date="2026-03-13T12:43:00Z"/>
        </w:rPr>
      </w:pPr>
      <w:r w:rsidRPr="00F9006B">
        <w:t xml:space="preserve">Sprawdzenia wybranych aspektów działalności rolniczej mogą być realizowane przez regularne i systematyczne obserwacje, monitorowanie i ocenę </w:t>
      </w:r>
      <w:r>
        <w:t>spełnienia warunków przyznania i wypłaty pomocy oraz zobowiązań związanych z przyznaną pomocą</w:t>
      </w:r>
      <w:r w:rsidRPr="00F9006B">
        <w:t xml:space="preserve">, które można monitorować przy pomocy danych pochodzących z satelitów Sentinel </w:t>
      </w:r>
      <w:r>
        <w:t xml:space="preserve">programu </w:t>
      </w:r>
      <w:r w:rsidRPr="00F9006B">
        <w:t>Copernicus lub innych danych o co najmniej równoważnej wartości, przez okres umożliwiający stwierdzenie kwalifikowalności pomocy.</w:t>
      </w:r>
    </w:p>
    <w:p w14:paraId="13C322D9" w14:textId="77777777" w:rsidR="00894057" w:rsidRDefault="009478FD" w:rsidP="009478FD">
      <w:pPr>
        <w:pStyle w:val="Akapitzlist"/>
        <w:numPr>
          <w:ilvl w:val="6"/>
          <w:numId w:val="9"/>
        </w:numPr>
        <w:rPr>
          <w:ins w:id="585" w:author="Borkowski Józef" w:date="2026-03-13T12:46:00Z"/>
        </w:rPr>
      </w:pPr>
      <w:ins w:id="586" w:author="Borkowski Józef" w:date="2026-03-13T12:43:00Z">
        <w:r w:rsidRPr="00F45973">
          <w:t>System AMS nie służy do określania granic działek rolnych</w:t>
        </w:r>
      </w:ins>
      <w:ins w:id="587" w:author="Borkowski Józef" w:date="2026-03-13T12:44:00Z">
        <w:r>
          <w:t xml:space="preserve"> i powierzchni deklarowanych w GSA</w:t>
        </w:r>
      </w:ins>
      <w:ins w:id="588" w:author="Borkowski Józef" w:date="2026-03-13T12:43:00Z">
        <w:r w:rsidRPr="00F45973">
          <w:t xml:space="preserve">. Punktem odniesienia w tym zakresie </w:t>
        </w:r>
        <w:r>
          <w:t>jest</w:t>
        </w:r>
        <w:r w:rsidRPr="00F45973">
          <w:t xml:space="preserve"> System Identyfikacji Działek Rolnych</w:t>
        </w:r>
        <w:r>
          <w:t>.</w:t>
        </w:r>
      </w:ins>
    </w:p>
    <w:p w14:paraId="401C9B26" w14:textId="77777777" w:rsidR="00894057" w:rsidRDefault="009478FD" w:rsidP="009478FD">
      <w:pPr>
        <w:pStyle w:val="Akapitzlist"/>
        <w:numPr>
          <w:ilvl w:val="6"/>
          <w:numId w:val="9"/>
        </w:numPr>
        <w:rPr>
          <w:ins w:id="589" w:author="Borkowski Józef" w:date="2026-03-13T12:55:00Z"/>
        </w:rPr>
      </w:pPr>
      <w:ins w:id="590" w:author="Domaracka Anna" w:date="2026-05-13T12:30:00Z">
        <w:r>
          <w:t xml:space="preserve">W </w:t>
        </w:r>
        <w:del w:id="591" w:author="Mrozińska Anna" w:date="2026-06-10T13:28:00Z">
          <w:r>
            <w:delText xml:space="preserve"> </w:delText>
          </w:r>
        </w:del>
        <w:r>
          <w:t>przypadku w</w:t>
        </w:r>
      </w:ins>
      <w:ins w:id="592" w:author="Borkowski Józef" w:date="2026-03-13T12:46:00Z">
        <w:r w:rsidRPr="00F45973">
          <w:t>ykorzystywani</w:t>
        </w:r>
      </w:ins>
      <w:ins w:id="593" w:author="Domaracka Anna" w:date="2026-05-13T12:35:00Z">
        <w:r>
          <w:t>a</w:t>
        </w:r>
      </w:ins>
      <w:ins w:id="594" w:author="Borkowski Józef" w:date="2026-03-13T12:46:00Z">
        <w:r w:rsidRPr="00F45973">
          <w:t xml:space="preserve"> </w:t>
        </w:r>
      </w:ins>
      <w:ins w:id="595" w:author="Stąpor Dariusz" w:date="2026-03-23T14:48:00Z">
        <w:r>
          <w:t xml:space="preserve">do oceny działalności rolniczej lub określenia upraw </w:t>
        </w:r>
      </w:ins>
      <w:ins w:id="596" w:author="Borkowski Józef" w:date="2026-03-13T12:46:00Z">
        <w:r w:rsidRPr="00F45973">
          <w:t>ogólnodostępnych, bezpłatnych danych satelitarnych cechujących się określoną</w:t>
        </w:r>
      </w:ins>
      <w:ins w:id="597" w:author="Domaracka Anna" w:date="2026-05-13T12:39:00Z">
        <w:r>
          <w:t>,</w:t>
        </w:r>
      </w:ins>
      <w:ins w:id="598" w:author="Borkowski Józef" w:date="2026-03-13T12:46:00Z">
        <w:r w:rsidRPr="00F45973">
          <w:t xml:space="preserve"> małą rozdzielczością</w:t>
        </w:r>
        <w:r>
          <w:t xml:space="preserve"> terenową</w:t>
        </w:r>
      </w:ins>
      <w:ins w:id="599" w:author="Stąpor Dariusz" w:date="2026-03-23T10:23:00Z">
        <w:r>
          <w:t>,</w:t>
        </w:r>
      </w:ins>
      <w:ins w:id="600" w:author="Borkowski Józef" w:date="2026-03-13T12:46:00Z">
        <w:r w:rsidRPr="00F45973">
          <w:t xml:space="preserve"> </w:t>
        </w:r>
      </w:ins>
      <w:ins w:id="601" w:author="Domaracka Anna" w:date="2026-05-13T12:36:00Z">
        <w:r>
          <w:t xml:space="preserve">co może </w:t>
        </w:r>
      </w:ins>
      <w:ins w:id="602" w:author="Domaracka Anna" w:date="2026-05-13T12:39:00Z">
        <w:r w:rsidRPr="00F45973">
          <w:t>skutk</w:t>
        </w:r>
        <w:r>
          <w:t>ować</w:t>
        </w:r>
      </w:ins>
      <w:ins w:id="603" w:author="Stąpor Dariusz" w:date="2026-03-23T14:45:00Z">
        <w:r>
          <w:t xml:space="preserve"> </w:t>
        </w:r>
      </w:ins>
      <w:ins w:id="604" w:author="Borkowski Józef" w:date="2026-03-13T12:46:00Z">
        <w:del w:id="605" w:author="Stąpor Dariusz" w:date="2026-03-23T14:45:00Z">
          <w:r w:rsidRPr="00BB452A">
            <w:rPr>
              <w:rPrChange w:id="606" w:author="Borkowski Józef" w:date="2026-03-13T12:46:00Z">
                <w:rPr>
                  <w:rFonts w:cstheme="minorHAnsi"/>
                  <w:color w:val="1B1B1B"/>
                  <w:sz w:val="20"/>
                  <w:szCs w:val="20"/>
                </w:rPr>
              </w:rPrChange>
            </w:rPr>
            <w:delText xml:space="preserve"> </w:delText>
          </w:r>
        </w:del>
        <w:r w:rsidRPr="00BB452A">
          <w:rPr>
            <w:rPrChange w:id="607" w:author="Borkowski Józef" w:date="2026-03-13T12:46:00Z">
              <w:rPr>
                <w:rFonts w:cstheme="minorHAnsi"/>
                <w:color w:val="1B1B1B"/>
                <w:sz w:val="20"/>
                <w:szCs w:val="20"/>
              </w:rPr>
            </w:rPrChange>
          </w:rPr>
          <w:t>niską dokładnością w terenie</w:t>
        </w:r>
      </w:ins>
      <w:ins w:id="608" w:author="Domaracka Anna" w:date="2026-05-13T12:38:00Z">
        <w:r>
          <w:t xml:space="preserve"> i</w:t>
        </w:r>
      </w:ins>
      <w:r w:rsidRPr="00E3186C">
        <w:t xml:space="preserve"> </w:t>
      </w:r>
      <w:ins w:id="609" w:author="Utnik Kamila" w:date="2026-03-20T12:42:00Z">
        <w:r>
          <w:t>utrudnion</w:t>
        </w:r>
      </w:ins>
      <w:ins w:id="610" w:author="Domaracka Anna" w:date="2026-05-13T12:39:00Z">
        <w:r>
          <w:t>ą</w:t>
        </w:r>
      </w:ins>
      <w:ins w:id="611" w:author="Domaracka Anna" w:date="2026-05-13T12:40:00Z">
        <w:r>
          <w:t xml:space="preserve"> </w:t>
        </w:r>
      </w:ins>
      <w:ins w:id="612" w:author="Borkowski Józef" w:date="2026-03-13T12:46:00Z">
        <w:r w:rsidRPr="00E3186C">
          <w:t>analiz</w:t>
        </w:r>
      </w:ins>
      <w:ins w:id="613" w:author="Domaracka Anna" w:date="2026-05-13T12:40:00Z">
        <w:r>
          <w:t>ą</w:t>
        </w:r>
      </w:ins>
      <w:ins w:id="614" w:author="Borkowski Józef" w:date="2026-03-13T12:46:00Z">
        <w:r w:rsidRPr="00E3186C">
          <w:t xml:space="preserve"> prowadzenia działalności rolniczej </w:t>
        </w:r>
      </w:ins>
      <w:ins w:id="615" w:author="Domaracka Anna" w:date="2026-05-13T12:40:00Z">
        <w:r>
          <w:t>lub</w:t>
        </w:r>
      </w:ins>
      <w:ins w:id="616" w:author="Borkowski Józef" w:date="2026-03-13T12:46:00Z">
        <w:r w:rsidRPr="00C32C63">
          <w:t xml:space="preserve"> ustaleni</w:t>
        </w:r>
      </w:ins>
      <w:ins w:id="617" w:author="Domaracka Anna" w:date="2026-05-13T12:40:00Z">
        <w:r>
          <w:t>a</w:t>
        </w:r>
      </w:ins>
      <w:ins w:id="618" w:author="Borkowski Józef" w:date="2026-03-13T12:46:00Z">
        <w:r w:rsidRPr="00E3186C">
          <w:t xml:space="preserve"> uprawy</w:t>
        </w:r>
      </w:ins>
      <w:ins w:id="619" w:author="Domaracka Anna" w:date="2026-05-13T12:40:00Z">
        <w:r>
          <w:t>,</w:t>
        </w:r>
      </w:ins>
      <w:ins w:id="620" w:author="Borkowski Józef" w:date="2026-03-13T12:46:00Z">
        <w:r w:rsidRPr="00C32C63">
          <w:t xml:space="preserve"> </w:t>
        </w:r>
        <w:r w:rsidRPr="00F45973">
          <w:t xml:space="preserve">AMS </w:t>
        </w:r>
      </w:ins>
      <w:ins w:id="621" w:author="Stąpor Dariusz" w:date="2026-03-23T10:23:00Z">
        <w:r w:rsidRPr="00B57A06">
          <w:t>będzie</w:t>
        </w:r>
        <w:r w:rsidRPr="007E0995">
          <w:t xml:space="preserve"> </w:t>
        </w:r>
      </w:ins>
      <w:ins w:id="622" w:author="Borkowski Józef" w:date="2026-03-13T12:46:00Z">
        <w:r w:rsidRPr="00F45973">
          <w:t xml:space="preserve">uzupełniany </w:t>
        </w:r>
      </w:ins>
      <w:ins w:id="623" w:author="Domaracka Anna" w:date="2026-05-13T12:41:00Z">
        <w:r>
          <w:t xml:space="preserve">poprzez </w:t>
        </w:r>
      </w:ins>
      <w:ins w:id="624" w:author="Borkowski Józef" w:date="2026-03-13T12:46:00Z">
        <w:del w:id="625" w:author="Stąpor Dariusz" w:date="2026-03-23T10:22:00Z">
          <w:r w:rsidRPr="00F45973">
            <w:delText xml:space="preserve"> </w:delText>
          </w:r>
        </w:del>
        <w:r w:rsidRPr="00F45973">
          <w:t xml:space="preserve">wykorzystanie </w:t>
        </w:r>
        <w:del w:id="626" w:author="Domaracka Anna" w:date="2026-05-13T12:38:00Z">
          <w:r w:rsidRPr="00F45973">
            <w:delText xml:space="preserve"> </w:delText>
          </w:r>
        </w:del>
        <w:r w:rsidRPr="00F45973">
          <w:t>innych narzędzi i usług.</w:t>
        </w:r>
        <w:del w:id="627" w:author="Stąpor Dariusz" w:date="2026-03-23T10:01:00Z">
          <w:r w:rsidRPr="00F45973">
            <w:delText xml:space="preserve"> </w:delText>
          </w:r>
        </w:del>
      </w:ins>
      <w:r w:rsidRPr="00E3186C">
        <w:t xml:space="preserve"> </w:t>
      </w:r>
      <w:ins w:id="628" w:author="Borkowski Józef" w:date="2026-03-13T12:46:00Z">
        <w:r w:rsidRPr="00E3186C">
          <w:t xml:space="preserve">W tym celu ARiMR wykorzystuje m.in. </w:t>
        </w:r>
      </w:ins>
      <w:ins w:id="629" w:author="Borkowski Józef" w:date="2026-03-13T12:53:00Z">
        <w:r>
          <w:t xml:space="preserve">wymienioną w pkt IV.12 </w:t>
        </w:r>
      </w:ins>
      <w:ins w:id="630" w:author="Borkowski Józef" w:date="2026-03-13T12:46:00Z">
        <w:r w:rsidRPr="00F45973">
          <w:t xml:space="preserve">aplikację do wykonywania </w:t>
        </w:r>
      </w:ins>
      <w:ins w:id="631" w:author="Stąpor Dariusz" w:date="2026-03-23T10:22:00Z">
        <w:r w:rsidRPr="00B57A06">
          <w:t xml:space="preserve">przez rolników </w:t>
        </w:r>
      </w:ins>
      <w:ins w:id="632" w:author="Borkowski Józef" w:date="2026-03-13T12:46:00Z">
        <w:r w:rsidRPr="00F45973">
          <w:t xml:space="preserve">zdjęć geotagowanych </w:t>
        </w:r>
        <w:del w:id="633" w:author="Domaracka Anna" w:date="2026-06-26T09:59:00Z">
          <w:r w:rsidRPr="00F45973">
            <w:delText xml:space="preserve"> </w:delText>
          </w:r>
        </w:del>
        <w:r w:rsidRPr="00F45973">
          <w:t>(MobilnaARiMR).</w:t>
        </w:r>
      </w:ins>
    </w:p>
    <w:p w14:paraId="2478E31D" w14:textId="77777777" w:rsidR="00894057" w:rsidRPr="00F9006B" w:rsidRDefault="009478FD" w:rsidP="009478FD">
      <w:pPr>
        <w:pStyle w:val="Nagwek2"/>
      </w:pPr>
      <w:bookmarkStart w:id="634" w:name="_Toc177472470"/>
      <w:bookmarkStart w:id="635" w:name="_Toc138757606"/>
      <w:r w:rsidRPr="00F9006B">
        <w:t>V.3. Zasady kontroli na miejscu w ramach interwencji dotyczących zwierząt</w:t>
      </w:r>
      <w:bookmarkEnd w:id="634"/>
      <w:bookmarkEnd w:id="635"/>
    </w:p>
    <w:p w14:paraId="4CAD8F00" w14:textId="77777777" w:rsidR="00894057" w:rsidRDefault="009478FD" w:rsidP="009478FD">
      <w:pPr>
        <w:pStyle w:val="Akapitzlist"/>
        <w:numPr>
          <w:ilvl w:val="0"/>
          <w:numId w:val="17"/>
        </w:numPr>
      </w:pPr>
      <w:r w:rsidRPr="00F9006B">
        <w:t>K</w:t>
      </w:r>
      <w:r>
        <w:t>nM w ramach</w:t>
      </w:r>
      <w:r w:rsidRPr="00F9006B">
        <w:t xml:space="preserve"> interwencji związanych ze zwierzętami obejmuj</w:t>
      </w:r>
      <w:r>
        <w:t>e</w:t>
      </w:r>
      <w:r w:rsidRPr="00F9006B">
        <w:t xml:space="preserve"> w szczególności weryfikację zgodności z</w:t>
      </w:r>
      <w:r w:rsidRPr="004D452C">
        <w:t xml:space="preserve"> </w:t>
      </w:r>
      <w:r>
        <w:t>warunkami przyznania i wypłaty pomocy oraz zobowiązaniami związanymi z przyznaną pomocą</w:t>
      </w:r>
      <w:r w:rsidRPr="00F9006B">
        <w:t xml:space="preserve">, prawidłowości zapisów w komputerowej bazie danych prowadzonej na podstawie ustawy IRZ i </w:t>
      </w:r>
      <w:r w:rsidRPr="00F9006B">
        <w:rPr>
          <w:rFonts w:eastAsia="Arial Nova" w:cs="Arial"/>
        </w:rPr>
        <w:t>–</w:t>
      </w:r>
      <w:r w:rsidRPr="00F9006B">
        <w:t xml:space="preserve"> w razie potrzeby </w:t>
      </w:r>
      <w:r w:rsidRPr="00F9006B">
        <w:rPr>
          <w:rFonts w:eastAsia="Arial Nova" w:cs="Arial"/>
        </w:rPr>
        <w:t>–</w:t>
      </w:r>
      <w:r w:rsidRPr="00F9006B">
        <w:t xml:space="preserve"> </w:t>
      </w:r>
      <w:r>
        <w:t xml:space="preserve">udostępnienia przez beneficjenta </w:t>
      </w:r>
      <w:r w:rsidRPr="00F9006B">
        <w:t xml:space="preserve">odpowiednich rejestrów, </w:t>
      </w:r>
      <w:r>
        <w:t xml:space="preserve">do </w:t>
      </w:r>
      <w:r w:rsidRPr="00F9006B">
        <w:t>któr</w:t>
      </w:r>
      <w:r>
        <w:t>ych</w:t>
      </w:r>
    </w:p>
    <w:p w14:paraId="3953C712" w14:textId="77777777" w:rsidR="00894057" w:rsidRPr="00F9006B" w:rsidRDefault="009478FD" w:rsidP="009478FD">
      <w:pPr>
        <w:pStyle w:val="Akapitzlist"/>
        <w:ind w:left="360"/>
      </w:pPr>
      <w:r>
        <w:t xml:space="preserve">ARiMR nie ma dostępu. </w:t>
      </w:r>
    </w:p>
    <w:p w14:paraId="5E08CFBC" w14:textId="77777777" w:rsidR="00894057" w:rsidRPr="00F9006B" w:rsidRDefault="009478FD" w:rsidP="009478FD">
      <w:pPr>
        <w:pStyle w:val="Akapitzlist"/>
        <w:numPr>
          <w:ilvl w:val="0"/>
          <w:numId w:val="17"/>
        </w:numPr>
      </w:pPr>
      <w:r w:rsidRPr="00F9006B">
        <w:lastRenderedPageBreak/>
        <w:t>W przypadku przeprowadz</w:t>
      </w:r>
      <w:r>
        <w:t>a</w:t>
      </w:r>
      <w:r w:rsidRPr="00F9006B">
        <w:t>nia KnM dotycząc</w:t>
      </w:r>
      <w:r>
        <w:t>ej</w:t>
      </w:r>
      <w:r w:rsidRPr="00F9006B">
        <w:t xml:space="preserve"> wsparcia dochodów związanego </w:t>
      </w:r>
      <w:r>
        <w:br/>
      </w:r>
      <w:r w:rsidRPr="00F9006B">
        <w:t xml:space="preserve">z produkcją do zwierząt, co najmniej 50% wymaganej liczby kontroli przeprowadza się w okresie przetrzymywania, tj. w przypadku bydła, krów i kóz – 30 dni od dnia złożenia wniosku o przyznanie </w:t>
      </w:r>
      <w:r>
        <w:t>pomocy</w:t>
      </w:r>
      <w:r w:rsidRPr="00F9006B">
        <w:t xml:space="preserve">, w przypadku owiec </w:t>
      </w:r>
      <w:r w:rsidRPr="00F9006B">
        <w:rPr>
          <w:rFonts w:eastAsia="Arial Nova" w:cs="Arial"/>
        </w:rPr>
        <w:t>–</w:t>
      </w:r>
      <w:r w:rsidRPr="00F9006B">
        <w:t xml:space="preserve"> od 15 marca do </w:t>
      </w:r>
      <w:r>
        <w:br/>
      </w:r>
      <w:r w:rsidRPr="00F9006B">
        <w:t>15 kwietnia roku, w którym został złożony wniosek o przyznanie</w:t>
      </w:r>
      <w:r>
        <w:t xml:space="preserve"> pomocy</w:t>
      </w:r>
      <w:r w:rsidRPr="00F9006B">
        <w:t>.</w:t>
      </w:r>
    </w:p>
    <w:p w14:paraId="1316431B" w14:textId="77777777" w:rsidR="00894057" w:rsidRPr="00F9006B" w:rsidRDefault="009478FD" w:rsidP="009478FD">
      <w:pPr>
        <w:pStyle w:val="Akapitzlist"/>
        <w:numPr>
          <w:ilvl w:val="0"/>
          <w:numId w:val="17"/>
        </w:numPr>
      </w:pPr>
      <w:r w:rsidRPr="00F9006B">
        <w:t>Czynności kontrolne realizowane przez IW mogą być wykonywane przez jedną osobę.</w:t>
      </w:r>
    </w:p>
    <w:p w14:paraId="5819142F" w14:textId="77777777" w:rsidR="00894057" w:rsidRPr="00F9006B" w:rsidRDefault="009478FD" w:rsidP="009478FD">
      <w:pPr>
        <w:pStyle w:val="Akapitzlist"/>
        <w:numPr>
          <w:ilvl w:val="0"/>
          <w:numId w:val="17"/>
        </w:numPr>
      </w:pPr>
      <w:r w:rsidRPr="00F9006B">
        <w:t>Kontrolujący realizujący czynności kontrolne zobowiązany jest posiadać zaświadczenie o aktualnych badaniach lekarskich.</w:t>
      </w:r>
    </w:p>
    <w:p w14:paraId="552843D0" w14:textId="77777777" w:rsidR="00894057" w:rsidRPr="00F9006B" w:rsidRDefault="009478FD" w:rsidP="009478FD">
      <w:pPr>
        <w:pStyle w:val="Akapitzlist"/>
        <w:numPr>
          <w:ilvl w:val="0"/>
          <w:numId w:val="17"/>
        </w:numPr>
      </w:pPr>
      <w:r w:rsidRPr="00F9006B">
        <w:t xml:space="preserve">Raport z kontroli przeprowadzonej przez PLW zostaje ukończony w ciągu jednego miesiąca od daty </w:t>
      </w:r>
      <w:r>
        <w:t xml:space="preserve">zakończenia </w:t>
      </w:r>
      <w:r w:rsidRPr="00B21440">
        <w:t>kontroli.</w:t>
      </w:r>
      <w:r w:rsidRPr="00F9006B">
        <w:t xml:space="preserve"> Okres ten można przedłużyć do dwóch miesięcy w należycie uzasadnionych przypadkach.</w:t>
      </w:r>
    </w:p>
    <w:p w14:paraId="04BE5C41" w14:textId="77777777" w:rsidR="00894057" w:rsidRPr="00F9006B" w:rsidRDefault="009478FD" w:rsidP="009478FD">
      <w:pPr>
        <w:pStyle w:val="Akapitzlist"/>
        <w:numPr>
          <w:ilvl w:val="0"/>
          <w:numId w:val="17"/>
        </w:numPr>
      </w:pPr>
      <w:r w:rsidRPr="00F9006B">
        <w:t>PLW przeprowadza kontrol</w:t>
      </w:r>
      <w:r>
        <w:t>ę</w:t>
      </w:r>
      <w:r w:rsidRPr="00F9006B">
        <w:t xml:space="preserve"> warunkowości w terminie do 31 grudnia roku, </w:t>
      </w:r>
      <w:r>
        <w:br/>
      </w:r>
      <w:r w:rsidRPr="00F9006B">
        <w:t xml:space="preserve">w którym został złożony wniosek o przyznanie pomocy. PLW, w terminie </w:t>
      </w:r>
      <w:r>
        <w:br/>
      </w:r>
      <w:r w:rsidRPr="00F9006B">
        <w:t>do 31 stycznia roku następującego po roku złożenia wniosku o przyznanie pomocy, wprowadza i zatwierdza wyniki kontroli z wykorzystaniem aplikacji IRZplus.</w:t>
      </w:r>
    </w:p>
    <w:p w14:paraId="15E5ED5A" w14:textId="77777777" w:rsidR="00894057" w:rsidRPr="001749C4" w:rsidRDefault="009478FD" w:rsidP="009478FD">
      <w:pPr>
        <w:pStyle w:val="Akapitzlist"/>
        <w:numPr>
          <w:ilvl w:val="0"/>
          <w:numId w:val="17"/>
        </w:numPr>
      </w:pPr>
      <w:bookmarkStart w:id="636" w:name="_Hlk172189424"/>
      <w:r w:rsidRPr="001749C4">
        <w:t>W przypadku I.4.6 aktualna liczba sztuk drobiu w kurniku/budynku, jest ustalana z wykorzystaniem zgłoszonego do aplikacji IRZplus wsadu do kurnika/budynku (tj. „Zgłoszenie drobiu do rejestru”), z uwzględnieniem zgłoszonych zmian liczby sztuk drobiu (tj. „Zgłoszenie zmiany stanu stada drobiu”) oraz dokumentacji prowadzonej w zakładzie drobiu. Obsada drobiu (szt./m</w:t>
      </w:r>
      <w:r w:rsidRPr="001749C4">
        <w:rPr>
          <w:vertAlign w:val="superscript"/>
        </w:rPr>
        <w:t>2</w:t>
      </w:r>
      <w:r w:rsidRPr="001749C4">
        <w:t xml:space="preserve"> lub kg/m</w:t>
      </w:r>
      <w:r w:rsidRPr="001749C4">
        <w:rPr>
          <w:vertAlign w:val="superscript"/>
        </w:rPr>
        <w:t>2</w:t>
      </w:r>
      <w:r w:rsidRPr="001749C4">
        <w:t>) oceniana jest w odniesieniu do ustalonej liczby sztuk drobiu i pomiarów budynków dokonanych przez kontrolujących podczas KnM.</w:t>
      </w:r>
    </w:p>
    <w:p w14:paraId="30CF50F7" w14:textId="77777777" w:rsidR="00894057" w:rsidRPr="00F9006B" w:rsidRDefault="009478FD" w:rsidP="009478FD">
      <w:pPr>
        <w:pStyle w:val="Nagwek1"/>
      </w:pPr>
      <w:bookmarkStart w:id="637" w:name="_Toc121474894"/>
      <w:bookmarkStart w:id="638" w:name="_Toc129253253"/>
      <w:bookmarkStart w:id="639" w:name="_Toc177472471"/>
      <w:bookmarkStart w:id="640" w:name="_Toc138757607"/>
      <w:bookmarkEnd w:id="636"/>
      <w:r w:rsidRPr="00F9006B">
        <w:t xml:space="preserve">VI. Szczegółowe zasady </w:t>
      </w:r>
      <w:r>
        <w:t xml:space="preserve">przeprowadzania </w:t>
      </w:r>
      <w:r w:rsidRPr="00795418">
        <w:t>kontroli na miejscu</w:t>
      </w:r>
      <w:r w:rsidRPr="00F9006B">
        <w:t xml:space="preserve"> w przypadku pomocy przyznawanej na podstawie umowy</w:t>
      </w:r>
      <w:bookmarkEnd w:id="637"/>
      <w:bookmarkEnd w:id="638"/>
      <w:r w:rsidRPr="00F9006B">
        <w:t xml:space="preserve"> o przyznaniu pomocy</w:t>
      </w:r>
      <w:bookmarkEnd w:id="639"/>
      <w:bookmarkEnd w:id="640"/>
    </w:p>
    <w:p w14:paraId="1C61E135" w14:textId="5F35917B" w:rsidR="00894057" w:rsidRPr="00F9006B" w:rsidRDefault="009478FD" w:rsidP="009478FD">
      <w:pPr>
        <w:numPr>
          <w:ilvl w:val="0"/>
          <w:numId w:val="18"/>
        </w:numPr>
      </w:pPr>
      <w:r w:rsidRPr="00795418">
        <w:t>KnM</w:t>
      </w:r>
      <w:r w:rsidRPr="00F9006B">
        <w:t xml:space="preserve"> dotycz</w:t>
      </w:r>
      <w:r>
        <w:t>y</w:t>
      </w:r>
      <w:r w:rsidRPr="00F9006B">
        <w:t xml:space="preserve"> zatwierdzonych operacji </w:t>
      </w:r>
      <w:r>
        <w:t xml:space="preserve">(operacje w </w:t>
      </w:r>
      <w:del w:id="641" w:author="Domaracka Anna" w:date="2026-07-02T11:23:00Z" w16du:dateUtc="2026-07-02T09:23:00Z">
        <w:r w:rsidDel="00BF2C7A">
          <w:delText>ramach</w:delText>
        </w:r>
      </w:del>
      <w:ins w:id="642" w:author="Domaracka Anna" w:date="2026-07-02T11:23:00Z" w16du:dateUtc="2026-07-02T09:23:00Z">
        <w:r w:rsidR="00BF2C7A">
          <w:t>ramach,</w:t>
        </w:r>
      </w:ins>
      <w:r>
        <w:t xml:space="preserve"> których zostały zawarte umowy o przyznaniu pomocy) </w:t>
      </w:r>
      <w:bookmarkStart w:id="643" w:name="_Hlk195009610"/>
      <w:r w:rsidRPr="00F9006B">
        <w:t>na podstawie odpowiedniej próby</w:t>
      </w:r>
      <w:bookmarkEnd w:id="643"/>
      <w:r w:rsidRPr="00F9006B">
        <w:t>. Jeżeli to możliwe KnM przeprowadza się przed dokonaniem płatności</w:t>
      </w:r>
      <w:r>
        <w:t xml:space="preserve"> dla danego wniosku </w:t>
      </w:r>
      <w:r>
        <w:br/>
        <w:t>o płatność.</w:t>
      </w:r>
    </w:p>
    <w:p w14:paraId="7209810C" w14:textId="77777777" w:rsidR="00894057" w:rsidRPr="00F9006B" w:rsidRDefault="009478FD" w:rsidP="009478FD">
      <w:pPr>
        <w:numPr>
          <w:ilvl w:val="0"/>
          <w:numId w:val="18"/>
        </w:numPr>
      </w:pPr>
      <w:r w:rsidRPr="009D71B3">
        <w:t>KEXP</w:t>
      </w:r>
      <w:r w:rsidRPr="00F9006B">
        <w:t xml:space="preserve"> dotycz</w:t>
      </w:r>
      <w:r>
        <w:t>y</w:t>
      </w:r>
      <w:r w:rsidRPr="00F9006B">
        <w:t xml:space="preserve"> </w:t>
      </w:r>
      <w:r>
        <w:t xml:space="preserve">operacji, w ramach których </w:t>
      </w:r>
      <w:del w:id="644" w:author="Gębka Magdalena" w:date="2026-02-20T11:35:00Z">
        <w:r>
          <w:delText xml:space="preserve">wymagana jest kontrola zobowiązań </w:delText>
        </w:r>
      </w:del>
      <w:del w:id="645" w:author="Gębka Magdalena" w:date="2026-02-20T11:36:00Z">
        <w:r>
          <w:delText xml:space="preserve">wskazanych </w:delText>
        </w:r>
      </w:del>
      <w:r>
        <w:t xml:space="preserve">w umowie o przyznaniu pomocy </w:t>
      </w:r>
      <w:ins w:id="646" w:author="Gębka Magdalena" w:date="2026-02-20T11:36:00Z">
        <w:r>
          <w:t xml:space="preserve">zobowiązano beneficjenta </w:t>
        </w:r>
      </w:ins>
      <w:ins w:id="647" w:author="Gębka Magdalena" w:date="2026-02-20T11:37:00Z">
        <w:r>
          <w:t xml:space="preserve">w okresie </w:t>
        </w:r>
        <w:r>
          <w:lastRenderedPageBreak/>
          <w:t>związania celem</w:t>
        </w:r>
        <w:r w:rsidRPr="00F9006B">
          <w:t xml:space="preserve"> </w:t>
        </w:r>
      </w:ins>
      <w:ins w:id="648" w:author="Gębka Magdalena" w:date="2026-02-20T11:36:00Z">
        <w:r>
          <w:t>do</w:t>
        </w:r>
      </w:ins>
      <w:del w:id="649" w:author="Gębka Magdalena" w:date="2026-02-20T11:34:00Z">
        <w:r>
          <w:delText>w okresie związania celem</w:delText>
        </w:r>
        <w:r w:rsidRPr="00F9006B">
          <w:delText xml:space="preserve"> </w:delText>
        </w:r>
      </w:del>
      <w:ins w:id="650" w:author="Gębka Magdalena" w:date="2026-02-20T11:34:00Z">
        <w:r w:rsidRPr="0045397B">
          <w:t xml:space="preserve"> zapewnienia trwałości operacji (w przypadku realizacji operacji obejmujących inwestycje w infrastrukturę lub inwestycje produkcyjne</w:t>
        </w:r>
      </w:ins>
      <w:ins w:id="651" w:author="Gębka Magdalena" w:date="2026-02-20T11:35:00Z">
        <w:r>
          <w:t>)</w:t>
        </w:r>
      </w:ins>
      <w:r>
        <w:t>.</w:t>
      </w:r>
    </w:p>
    <w:p w14:paraId="71A89E8B" w14:textId="77777777" w:rsidR="00894057" w:rsidRPr="00F9006B" w:rsidRDefault="009478FD" w:rsidP="009478FD">
      <w:pPr>
        <w:numPr>
          <w:ilvl w:val="0"/>
          <w:numId w:val="18"/>
        </w:numPr>
      </w:pPr>
      <w:r w:rsidRPr="00F9006B">
        <w:t xml:space="preserve">W przypadku </w:t>
      </w:r>
      <w:r>
        <w:t xml:space="preserve">operacji </w:t>
      </w:r>
      <w:r w:rsidRPr="00F9006B">
        <w:t>innych niż określone w ust. 2 w uzasadnionych przypadkach można realizować kontrol</w:t>
      </w:r>
      <w:r>
        <w:t>ę</w:t>
      </w:r>
      <w:r w:rsidRPr="00F9006B">
        <w:t xml:space="preserve"> zobowiązań </w:t>
      </w:r>
      <w:ins w:id="652" w:author="Gębka Magdalena" w:date="2026-02-20T11:38:00Z">
        <w:r>
          <w:t xml:space="preserve">wieloletnich </w:t>
        </w:r>
      </w:ins>
      <w:r w:rsidRPr="00F9006B">
        <w:t>w okresie związania celem w trybie i na zasadach KEXP</w:t>
      </w:r>
      <w:ins w:id="653" w:author="Gębka Magdalena" w:date="2026-02-23T12:46:00Z">
        <w:r>
          <w:t>, o których mowa w ust.</w:t>
        </w:r>
      </w:ins>
      <w:ins w:id="654" w:author="Gębka Magdalena" w:date="2026-02-23T12:47:00Z">
        <w:r>
          <w:t>2</w:t>
        </w:r>
      </w:ins>
      <w:r w:rsidRPr="00F9006B">
        <w:t>.</w:t>
      </w:r>
    </w:p>
    <w:p w14:paraId="6CD73DFE" w14:textId="77777777" w:rsidR="00894057" w:rsidRPr="00F9006B" w:rsidRDefault="009478FD" w:rsidP="009478FD">
      <w:pPr>
        <w:numPr>
          <w:ilvl w:val="0"/>
          <w:numId w:val="18"/>
        </w:numPr>
      </w:pPr>
      <w:r w:rsidRPr="00F9006B">
        <w:t xml:space="preserve">Przez </w:t>
      </w:r>
      <w:r>
        <w:t>KnZ</w:t>
      </w:r>
      <w:r w:rsidRPr="00F9006B">
        <w:t xml:space="preserve"> rozumie się</w:t>
      </w:r>
      <w:r w:rsidRPr="00F9006B">
        <w:rPr>
          <w:b/>
        </w:rPr>
        <w:t xml:space="preserve"> </w:t>
      </w:r>
      <w:r w:rsidRPr="00F9006B">
        <w:t xml:space="preserve">czynności kontrolne realizowane w zakresie wskazanym </w:t>
      </w:r>
      <w:r w:rsidRPr="004D5864">
        <w:t>przez komórkę rozpatrującą daną sprawę. KnZ może być przeprowadzana na każdym etapie rozpatrywania sprawy</w:t>
      </w:r>
      <w:ins w:id="655" w:author="Kołodziejczyk Joanna" w:date="2026-05-28T16:46:00Z">
        <w:r>
          <w:t>,</w:t>
        </w:r>
      </w:ins>
      <w:ins w:id="656" w:author="Gębka Magdalena" w:date="2026-02-23T12:48:00Z">
        <w:r>
          <w:t xml:space="preserve"> tj.</w:t>
        </w:r>
      </w:ins>
      <w:del w:id="657" w:author="Gębka Magdalena" w:date="2026-02-23T12:48:00Z">
        <w:r w:rsidRPr="004D5864">
          <w:delText>,</w:delText>
        </w:r>
      </w:del>
      <w:r w:rsidRPr="004D5864">
        <w:t xml:space="preserve"> w trakcie </w:t>
      </w:r>
      <w:ins w:id="658" w:author="Gębka Magdalena" w:date="2026-02-23T12:47:00Z">
        <w:r>
          <w:t>rozpatrywania wniosku o przy</w:t>
        </w:r>
      </w:ins>
      <w:ins w:id="659" w:author="Gębka Magdalena" w:date="2026-02-23T12:48:00Z">
        <w:r>
          <w:t xml:space="preserve">znanie pomocy/wniosku o aneks, </w:t>
        </w:r>
      </w:ins>
      <w:r w:rsidRPr="004D5864">
        <w:t>realizacji operacji</w:t>
      </w:r>
      <w:ins w:id="660" w:author="Gębka Magdalena" w:date="2026-02-23T12:48:00Z">
        <w:r>
          <w:t>, rozpatrywania wniosku o płatność</w:t>
        </w:r>
      </w:ins>
      <w:r w:rsidRPr="004D5864">
        <w:t xml:space="preserve"> lub w okresie związania celem.</w:t>
      </w:r>
    </w:p>
    <w:p w14:paraId="18723116" w14:textId="77777777" w:rsidR="00894057" w:rsidRPr="00F9006B" w:rsidRDefault="009478FD" w:rsidP="009478FD">
      <w:pPr>
        <w:numPr>
          <w:ilvl w:val="0"/>
          <w:numId w:val="18"/>
        </w:numPr>
      </w:pPr>
      <w:r w:rsidRPr="00F9006B">
        <w:t>K</w:t>
      </w:r>
      <w:r>
        <w:t>n</w:t>
      </w:r>
      <w:r w:rsidRPr="00F9006B">
        <w:t>Z realizowan</w:t>
      </w:r>
      <w:r>
        <w:t>e</w:t>
      </w:r>
      <w:r w:rsidRPr="00F9006B">
        <w:t xml:space="preserve"> na etapie rozpatrywania wniosku o płatność </w:t>
      </w:r>
      <w:r w:rsidRPr="00F9006B">
        <w:rPr>
          <w:rFonts w:eastAsiaTheme="majorEastAsia"/>
        </w:rPr>
        <w:t xml:space="preserve">lub </w:t>
      </w:r>
      <w:r w:rsidRPr="00460F1A">
        <w:rPr>
          <w:rFonts w:eastAsiaTheme="majorEastAsia"/>
        </w:rPr>
        <w:t xml:space="preserve">w okresie związania celem </w:t>
      </w:r>
      <w:r w:rsidRPr="00F9006B">
        <w:t xml:space="preserve">nie są wliczane </w:t>
      </w:r>
      <w:r w:rsidRPr="00F9006B">
        <w:rPr>
          <w:rFonts w:eastAsiaTheme="majorEastAsia"/>
        </w:rPr>
        <w:t xml:space="preserve">odpowiednio </w:t>
      </w:r>
      <w:r w:rsidRPr="00F9006B">
        <w:t xml:space="preserve">do minimalnego poziomu KnM </w:t>
      </w:r>
      <w:r w:rsidRPr="00F9006B">
        <w:rPr>
          <w:rFonts w:eastAsiaTheme="majorEastAsia"/>
        </w:rPr>
        <w:t xml:space="preserve">lub KEXP </w:t>
      </w:r>
      <w:r w:rsidRPr="00F9006B">
        <w:t xml:space="preserve">realizowanych </w:t>
      </w:r>
      <w:r>
        <w:t>w wyniku typowania systemowego.</w:t>
      </w:r>
    </w:p>
    <w:p w14:paraId="6FD1DD8D" w14:textId="77777777" w:rsidR="00894057" w:rsidRPr="00F9006B" w:rsidRDefault="009478FD" w:rsidP="009478FD">
      <w:pPr>
        <w:pStyle w:val="Nagwek1"/>
      </w:pPr>
      <w:bookmarkStart w:id="661" w:name="_Toc177472472"/>
      <w:bookmarkStart w:id="662" w:name="_Toc138757608"/>
      <w:r w:rsidRPr="00F9006B">
        <w:t xml:space="preserve">VII. </w:t>
      </w:r>
      <w:r>
        <w:t>Poziom</w:t>
      </w:r>
      <w:r w:rsidRPr="00F9006B">
        <w:t xml:space="preserve"> kontroli i wybór próby do kontroli w wyniku typowania systemowego</w:t>
      </w:r>
      <w:bookmarkEnd w:id="661"/>
      <w:bookmarkEnd w:id="662"/>
    </w:p>
    <w:p w14:paraId="612D4BC7" w14:textId="77777777" w:rsidR="00894057" w:rsidRPr="00F9006B" w:rsidRDefault="009478FD" w:rsidP="009478FD">
      <w:pPr>
        <w:pStyle w:val="Nagwek2"/>
      </w:pPr>
      <w:bookmarkStart w:id="663" w:name="_Toc177472473"/>
      <w:bookmarkStart w:id="664" w:name="_Toc138757609"/>
      <w:r w:rsidRPr="00F9006B">
        <w:t>VII.1. Pomoc przyznawana w drodze decyzji administracyjnej</w:t>
      </w:r>
      <w:bookmarkEnd w:id="663"/>
      <w:bookmarkEnd w:id="664"/>
      <w:r w:rsidRPr="00F9006B">
        <w:t xml:space="preserve"> </w:t>
      </w:r>
    </w:p>
    <w:p w14:paraId="21C0FE51" w14:textId="77777777" w:rsidR="00894057" w:rsidRPr="00F9006B" w:rsidRDefault="009478FD" w:rsidP="009478FD">
      <w:pPr>
        <w:pStyle w:val="Nagwek3"/>
      </w:pPr>
      <w:bookmarkStart w:id="665" w:name="_Toc177472474"/>
      <w:bookmarkStart w:id="666" w:name="_Toc138757610"/>
      <w:r w:rsidRPr="00F9006B">
        <w:t xml:space="preserve">VII.1.1. </w:t>
      </w:r>
      <w:r>
        <w:t>Poziom</w:t>
      </w:r>
      <w:r w:rsidRPr="00F9006B">
        <w:t xml:space="preserve"> kontroli</w:t>
      </w:r>
      <w:bookmarkEnd w:id="665"/>
      <w:bookmarkEnd w:id="666"/>
    </w:p>
    <w:p w14:paraId="03E927EC" w14:textId="77777777" w:rsidR="00894057" w:rsidRDefault="009478FD" w:rsidP="009478FD">
      <w:pPr>
        <w:numPr>
          <w:ilvl w:val="0"/>
          <w:numId w:val="27"/>
        </w:numPr>
      </w:pPr>
      <w:r w:rsidRPr="008E5AD8">
        <w:t>Próba kontrolna na poziomie co najmniej 5% wnioskodawców dotyczy interwencji lub grup interwencji, według podziału:</w:t>
      </w:r>
    </w:p>
    <w:p w14:paraId="22AD2895" w14:textId="77777777" w:rsidR="00894057" w:rsidRPr="008E5AD8" w:rsidRDefault="009478FD" w:rsidP="009478FD">
      <w:pPr>
        <w:pStyle w:val="Akapitzlist"/>
        <w:ind w:hanging="360"/>
      </w:pPr>
      <w:r>
        <w:t xml:space="preserve">1) </w:t>
      </w:r>
      <w:r w:rsidRPr="008E5AD8">
        <w:t xml:space="preserve">I.1; </w:t>
      </w:r>
    </w:p>
    <w:p w14:paraId="67FA972C" w14:textId="77777777" w:rsidR="00894057" w:rsidRPr="008E5AD8" w:rsidRDefault="009478FD" w:rsidP="009478FD">
      <w:pPr>
        <w:pStyle w:val="Akapitzlist"/>
        <w:ind w:hanging="360"/>
      </w:pPr>
      <w:r w:rsidRPr="008E5AD8">
        <w:t>2) I.2;</w:t>
      </w:r>
    </w:p>
    <w:p w14:paraId="138651EC" w14:textId="77777777" w:rsidR="00894057" w:rsidRPr="008E5AD8" w:rsidRDefault="009478FD" w:rsidP="009478FD">
      <w:pPr>
        <w:pStyle w:val="Akapitzlist"/>
        <w:ind w:hanging="360"/>
      </w:pPr>
      <w:r w:rsidRPr="008E5AD8">
        <w:t>3) I.3;</w:t>
      </w:r>
    </w:p>
    <w:p w14:paraId="23018388" w14:textId="77777777" w:rsidR="00894057" w:rsidRDefault="009478FD" w:rsidP="009478FD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 xml:space="preserve">4) </w:t>
      </w:r>
      <w:r w:rsidRPr="00582C81">
        <w:rPr>
          <w:rFonts w:eastAsia="Calibri"/>
        </w:rPr>
        <w:t>I.4.2 (</w:t>
      </w:r>
      <w:r>
        <w:rPr>
          <w:rFonts w:eastAsia="Calibri"/>
        </w:rPr>
        <w:t>w szczególności</w:t>
      </w:r>
      <w:r w:rsidRPr="00582C81">
        <w:rPr>
          <w:rFonts w:eastAsia="Calibri"/>
        </w:rPr>
        <w:t xml:space="preserve"> praktyki: ekstensywne użytkowanie </w:t>
      </w:r>
      <w:r>
        <w:rPr>
          <w:rFonts w:eastAsia="Calibri"/>
        </w:rPr>
        <w:t>trwałych użytków zielonych</w:t>
      </w:r>
      <w:r w:rsidRPr="00582C81">
        <w:rPr>
          <w:rFonts w:eastAsia="Calibri"/>
        </w:rPr>
        <w:t xml:space="preserve"> z obsadą zwierząt; międzyplony ozime</w:t>
      </w:r>
      <w:r>
        <w:rPr>
          <w:rFonts w:eastAsia="Calibri"/>
        </w:rPr>
        <w:t xml:space="preserve"> lub </w:t>
      </w:r>
      <w:r w:rsidRPr="00582C81">
        <w:rPr>
          <w:rFonts w:eastAsia="Calibri"/>
        </w:rPr>
        <w:t>wsiewki śródplonowe; opracowanie i przestrzeganie planu nawożenia – wariant podstawowy i wariant z wapnowaniem; zróżnicowana struktura upraw;</w:t>
      </w:r>
      <w:r>
        <w:rPr>
          <w:rFonts w:eastAsia="Calibri"/>
        </w:rPr>
        <w:t xml:space="preserve"> </w:t>
      </w:r>
      <w:r w:rsidRPr="00582C81">
        <w:rPr>
          <w:rFonts w:eastAsia="Calibri"/>
        </w:rPr>
        <w:t>uproszczone systemy upr</w:t>
      </w:r>
      <w:r>
        <w:rPr>
          <w:rFonts w:eastAsia="Calibri"/>
        </w:rPr>
        <w:t>awy, wymieszanie słomy z glebą);</w:t>
      </w:r>
    </w:p>
    <w:p w14:paraId="0C1FC61C" w14:textId="77777777" w:rsidR="00894057" w:rsidRDefault="009478FD" w:rsidP="009478FD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 xml:space="preserve">5) </w:t>
      </w:r>
      <w:r w:rsidRPr="00582C81">
        <w:rPr>
          <w:rFonts w:eastAsia="Calibri"/>
        </w:rPr>
        <w:t>grupa</w:t>
      </w:r>
      <w:r>
        <w:rPr>
          <w:rFonts w:eastAsia="Calibri"/>
        </w:rPr>
        <w:t>:</w:t>
      </w:r>
      <w:r w:rsidRPr="00582C81">
        <w:rPr>
          <w:rFonts w:eastAsia="Calibri"/>
        </w:rPr>
        <w:t xml:space="preserve"> pozostałe ekoschematy</w:t>
      </w:r>
      <w:r>
        <w:rPr>
          <w:rFonts w:eastAsia="Calibri"/>
        </w:rPr>
        <w:t xml:space="preserve"> – łącznie:</w:t>
      </w:r>
    </w:p>
    <w:p w14:paraId="39FFE183" w14:textId="77777777" w:rsidR="00894057" w:rsidRPr="00B93B52" w:rsidRDefault="009478FD" w:rsidP="009478FD">
      <w:pPr>
        <w:pStyle w:val="Akapitzlist"/>
        <w:ind w:left="1080" w:hanging="360"/>
      </w:pPr>
      <w:r w:rsidRPr="00B93B52">
        <w:t xml:space="preserve">a) I.4.1, </w:t>
      </w:r>
    </w:p>
    <w:p w14:paraId="287B210E" w14:textId="77777777" w:rsidR="00894057" w:rsidRPr="00AD4446" w:rsidRDefault="009478FD" w:rsidP="009478FD">
      <w:pPr>
        <w:pStyle w:val="Akapitzlist"/>
        <w:ind w:left="1080" w:hanging="360"/>
      </w:pPr>
      <w:r w:rsidRPr="00AD4446">
        <w:lastRenderedPageBreak/>
        <w:t>b) I.4.3,</w:t>
      </w:r>
    </w:p>
    <w:p w14:paraId="16AFCDFC" w14:textId="77777777" w:rsidR="00894057" w:rsidRPr="00AD4446" w:rsidRDefault="009478FD" w:rsidP="009478FD">
      <w:pPr>
        <w:pStyle w:val="Akapitzlist"/>
        <w:ind w:left="1080" w:hanging="360"/>
      </w:pPr>
      <w:r w:rsidRPr="00AD4446">
        <w:t>c) I.4.4,</w:t>
      </w:r>
    </w:p>
    <w:p w14:paraId="717E035A" w14:textId="77777777" w:rsidR="00894057" w:rsidRPr="00AD4446" w:rsidRDefault="009478FD" w:rsidP="009478FD">
      <w:pPr>
        <w:pStyle w:val="Akapitzlist"/>
        <w:ind w:left="1080" w:hanging="360"/>
      </w:pPr>
      <w:r w:rsidRPr="00AD4446">
        <w:t>d) I.4.7,</w:t>
      </w:r>
    </w:p>
    <w:p w14:paraId="0A53867D" w14:textId="77777777" w:rsidR="00894057" w:rsidRPr="00AD4446" w:rsidRDefault="009478FD" w:rsidP="009478FD">
      <w:pPr>
        <w:pStyle w:val="Akapitzlist"/>
        <w:ind w:left="1080" w:hanging="360"/>
      </w:pPr>
      <w:r w:rsidRPr="00AD4446">
        <w:t>e) I.4.8;</w:t>
      </w:r>
    </w:p>
    <w:p w14:paraId="415B2760" w14:textId="77777777" w:rsidR="00894057" w:rsidRPr="00AD4446" w:rsidRDefault="009478FD" w:rsidP="009478FD">
      <w:pPr>
        <w:pStyle w:val="Akapitzlist"/>
        <w:ind w:hanging="360"/>
        <w:rPr>
          <w:rFonts w:eastAsia="Calibri"/>
        </w:rPr>
      </w:pPr>
      <w:r w:rsidRPr="00AD4446">
        <w:rPr>
          <w:rFonts w:eastAsia="Calibri"/>
        </w:rPr>
        <w:t xml:space="preserve">6) I.4.6; </w:t>
      </w:r>
    </w:p>
    <w:p w14:paraId="61027008" w14:textId="77777777" w:rsidR="00894057" w:rsidRPr="00AD4446" w:rsidRDefault="009478FD" w:rsidP="009478FD">
      <w:pPr>
        <w:pStyle w:val="Akapitzlist"/>
        <w:ind w:hanging="360"/>
      </w:pPr>
      <w:r w:rsidRPr="00AD4446">
        <w:rPr>
          <w:rFonts w:eastAsia="Calibri"/>
        </w:rPr>
        <w:t xml:space="preserve">7) </w:t>
      </w:r>
      <w:r w:rsidRPr="00AD4446">
        <w:t>I.5.1;</w:t>
      </w:r>
    </w:p>
    <w:p w14:paraId="3590BACC" w14:textId="77777777" w:rsidR="00894057" w:rsidRPr="00BF49C8" w:rsidRDefault="009478FD" w:rsidP="009478FD">
      <w:pPr>
        <w:pStyle w:val="Akapitzlist"/>
        <w:ind w:hanging="360"/>
      </w:pPr>
      <w:r w:rsidRPr="00BF49C8">
        <w:rPr>
          <w:rFonts w:eastAsia="Calibri"/>
        </w:rPr>
        <w:t xml:space="preserve">8) </w:t>
      </w:r>
      <w:r w:rsidRPr="00BF49C8">
        <w:t>I.5.2;</w:t>
      </w:r>
    </w:p>
    <w:p w14:paraId="0C5B006D" w14:textId="77777777" w:rsidR="00894057" w:rsidRDefault="009478FD" w:rsidP="009478FD">
      <w:pPr>
        <w:pStyle w:val="Akapitzlist"/>
        <w:ind w:hanging="360"/>
      </w:pPr>
      <w:r>
        <w:rPr>
          <w:rFonts w:eastAsia="Calibri"/>
        </w:rPr>
        <w:t xml:space="preserve">9) </w:t>
      </w:r>
      <w:r w:rsidRPr="00B93B52">
        <w:t>I.5.3</w:t>
      </w:r>
      <w:r>
        <w:t>;</w:t>
      </w:r>
    </w:p>
    <w:p w14:paraId="1A2C00AF" w14:textId="77777777" w:rsidR="00894057" w:rsidRPr="00B93B52" w:rsidRDefault="009478FD" w:rsidP="009478FD">
      <w:pPr>
        <w:pStyle w:val="Akapitzlist"/>
        <w:ind w:hanging="360"/>
      </w:pPr>
      <w:r>
        <w:rPr>
          <w:rFonts w:eastAsia="Calibri"/>
        </w:rPr>
        <w:t xml:space="preserve">10) </w:t>
      </w:r>
      <w:r w:rsidRPr="00B93B52">
        <w:t xml:space="preserve">I.5.4; </w:t>
      </w:r>
    </w:p>
    <w:p w14:paraId="2522FE10" w14:textId="77777777" w:rsidR="00894057" w:rsidRDefault="009478FD" w:rsidP="009478FD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 xml:space="preserve">11) </w:t>
      </w:r>
      <w:r w:rsidRPr="00582C81">
        <w:rPr>
          <w:rFonts w:eastAsia="Calibri"/>
        </w:rPr>
        <w:t>grupa związana ze wsparciem dochodów związanych z produkcją do powierzchni upraw wybranych roślin –</w:t>
      </w:r>
      <w:r>
        <w:rPr>
          <w:rFonts w:eastAsia="Calibri"/>
        </w:rPr>
        <w:t xml:space="preserve"> </w:t>
      </w:r>
      <w:r w:rsidRPr="00582C81">
        <w:rPr>
          <w:rFonts w:eastAsia="Calibri"/>
        </w:rPr>
        <w:t xml:space="preserve">łącznie: </w:t>
      </w:r>
    </w:p>
    <w:p w14:paraId="4A79600A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a) I.5.5, </w:t>
      </w:r>
    </w:p>
    <w:p w14:paraId="2D662A43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b) I.5.6, </w:t>
      </w:r>
    </w:p>
    <w:p w14:paraId="437022E2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c) I.5.7, </w:t>
      </w:r>
    </w:p>
    <w:p w14:paraId="3FF70A13" w14:textId="77777777" w:rsidR="00894057" w:rsidRPr="008E5AD8" w:rsidRDefault="009478FD" w:rsidP="009478FD">
      <w:pPr>
        <w:pStyle w:val="Akapitzlist"/>
        <w:ind w:left="1080" w:hanging="360"/>
        <w:rPr>
          <w:lang w:val="en-GB"/>
        </w:rPr>
      </w:pPr>
      <w:r w:rsidRPr="008E5AD8">
        <w:rPr>
          <w:lang w:val="en-GB"/>
        </w:rPr>
        <w:t xml:space="preserve">e) I.5.9, </w:t>
      </w:r>
    </w:p>
    <w:p w14:paraId="034A49CE" w14:textId="77777777" w:rsidR="00894057" w:rsidRPr="008E5AD8" w:rsidRDefault="009478FD" w:rsidP="009478FD">
      <w:pPr>
        <w:pStyle w:val="Akapitzlist"/>
        <w:ind w:left="1080" w:hanging="360"/>
        <w:rPr>
          <w:lang w:val="en-GB"/>
        </w:rPr>
      </w:pPr>
      <w:r w:rsidRPr="008E5AD8">
        <w:rPr>
          <w:lang w:val="en-GB"/>
        </w:rPr>
        <w:t xml:space="preserve">f) I.5.10, </w:t>
      </w:r>
    </w:p>
    <w:p w14:paraId="53FE2193" w14:textId="77777777" w:rsidR="00894057" w:rsidRPr="00B93B52" w:rsidRDefault="009478FD" w:rsidP="009478FD">
      <w:pPr>
        <w:pStyle w:val="Akapitzlist"/>
        <w:ind w:left="1080" w:hanging="360"/>
      </w:pPr>
      <w:r w:rsidRPr="00B93B52">
        <w:t xml:space="preserve">g) I.5.11, </w:t>
      </w:r>
    </w:p>
    <w:p w14:paraId="575AF805" w14:textId="77777777" w:rsidR="00894057" w:rsidRPr="00B93B52" w:rsidRDefault="009478FD" w:rsidP="009478FD">
      <w:pPr>
        <w:pStyle w:val="Akapitzlist"/>
        <w:ind w:left="1080" w:hanging="360"/>
      </w:pPr>
      <w:r w:rsidRPr="00B93B52">
        <w:t xml:space="preserve">h) I.5.12, </w:t>
      </w:r>
    </w:p>
    <w:p w14:paraId="57E9ACB6" w14:textId="77777777" w:rsidR="00894057" w:rsidRPr="00B93B52" w:rsidRDefault="009478FD" w:rsidP="009478FD">
      <w:pPr>
        <w:pStyle w:val="Akapitzlist"/>
        <w:ind w:left="1080" w:hanging="360"/>
      </w:pPr>
      <w:r w:rsidRPr="00B93B52">
        <w:t>i) I.5.13;</w:t>
      </w:r>
    </w:p>
    <w:p w14:paraId="3A93943D" w14:textId="77777777" w:rsidR="00894057" w:rsidRDefault="009478FD" w:rsidP="009478FD">
      <w:pPr>
        <w:pStyle w:val="Akapitzlist"/>
        <w:ind w:hanging="360"/>
        <w:rPr>
          <w:rFonts w:eastAsia="Calibri"/>
        </w:rPr>
      </w:pPr>
      <w:r>
        <w:rPr>
          <w:rFonts w:eastAsia="Calibri"/>
        </w:rPr>
        <w:t>12)</w:t>
      </w:r>
      <w:r w:rsidRPr="00582C81">
        <w:rPr>
          <w:rFonts w:eastAsia="Calibri"/>
        </w:rPr>
        <w:t xml:space="preserve"> grupa interwencji rolno</w:t>
      </w:r>
      <w:r>
        <w:rPr>
          <w:rFonts w:eastAsia="Calibri"/>
        </w:rPr>
        <w:t>-</w:t>
      </w:r>
      <w:r w:rsidRPr="00582C81">
        <w:rPr>
          <w:rFonts w:eastAsia="Calibri"/>
        </w:rPr>
        <w:t>środowiskow</w:t>
      </w:r>
      <w:r>
        <w:rPr>
          <w:rFonts w:eastAsia="Calibri"/>
        </w:rPr>
        <w:t>o</w:t>
      </w:r>
      <w:ins w:id="667" w:author="Możaryn Barbara" w:date="2026-05-28T13:34:00Z">
        <w:r>
          <w:rPr>
            <w:rFonts w:eastAsia="Calibri"/>
          </w:rPr>
          <w:t>-</w:t>
        </w:r>
      </w:ins>
      <w:del w:id="668" w:author="Możaryn Barbara" w:date="2026-05-28T13:34:00Z">
        <w:r w:rsidRPr="00582C81">
          <w:rPr>
            <w:rFonts w:eastAsia="Calibri"/>
          </w:rPr>
          <w:delText xml:space="preserve"> – </w:delText>
        </w:r>
      </w:del>
      <w:r w:rsidRPr="00582C81">
        <w:rPr>
          <w:rFonts w:eastAsia="Calibri"/>
        </w:rPr>
        <w:t>klimatycznych –</w:t>
      </w:r>
      <w:r>
        <w:rPr>
          <w:rFonts w:eastAsia="Calibri"/>
        </w:rPr>
        <w:t xml:space="preserve"> </w:t>
      </w:r>
      <w:r w:rsidRPr="00582C81">
        <w:rPr>
          <w:rFonts w:eastAsia="Calibri"/>
        </w:rPr>
        <w:t xml:space="preserve">łącznie: </w:t>
      </w:r>
    </w:p>
    <w:p w14:paraId="4AAAC4FF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a) I.8.1, </w:t>
      </w:r>
    </w:p>
    <w:p w14:paraId="14544680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b) I.8.2, </w:t>
      </w:r>
    </w:p>
    <w:p w14:paraId="00216A81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c) I.8.3, </w:t>
      </w:r>
    </w:p>
    <w:p w14:paraId="1CFF8DB7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d) I.8.4, </w:t>
      </w:r>
    </w:p>
    <w:p w14:paraId="12EC5776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e) I.8.5, </w:t>
      </w:r>
    </w:p>
    <w:p w14:paraId="0FE411A7" w14:textId="77777777" w:rsidR="00894057" w:rsidRPr="00B93B52" w:rsidRDefault="009478FD" w:rsidP="009478FD">
      <w:pPr>
        <w:pStyle w:val="Akapitzlist"/>
        <w:ind w:left="1080" w:hanging="360"/>
        <w:rPr>
          <w:lang w:val="en-GB"/>
        </w:rPr>
      </w:pPr>
      <w:r w:rsidRPr="00B93B52">
        <w:rPr>
          <w:lang w:val="en-GB"/>
        </w:rPr>
        <w:t xml:space="preserve">f) I.8.6, </w:t>
      </w:r>
    </w:p>
    <w:p w14:paraId="3B85E798" w14:textId="77777777" w:rsidR="00894057" w:rsidRDefault="009478FD" w:rsidP="009478FD">
      <w:pPr>
        <w:pStyle w:val="Akapitzlist"/>
        <w:ind w:left="1080" w:hanging="360"/>
        <w:rPr>
          <w:ins w:id="669" w:author="Barbara Możaryn" w:date="2026-02-09T13:55:00Z"/>
        </w:rPr>
      </w:pPr>
      <w:r w:rsidRPr="00B93B52">
        <w:t>g) I.8.7</w:t>
      </w:r>
      <w:ins w:id="670" w:author="Stąpor Dariusz" w:date="2026-03-23T10:11:00Z">
        <w:r>
          <w:t>,</w:t>
        </w:r>
      </w:ins>
      <w:del w:id="671" w:author="Stąpor Dariusz" w:date="2026-03-23T10:11:00Z">
        <w:r w:rsidRPr="00B93B52">
          <w:delText xml:space="preserve">; </w:delText>
        </w:r>
      </w:del>
    </w:p>
    <w:p w14:paraId="009DAFC7" w14:textId="380C35D5" w:rsidR="00894057" w:rsidRDefault="009478FD" w:rsidP="009478FD">
      <w:pPr>
        <w:pStyle w:val="Akapitzlist"/>
        <w:ind w:left="1080" w:hanging="360"/>
        <w:rPr>
          <w:ins w:id="672" w:author="Możaryn Barbara" w:date="2026-05-29T11:51:00Z"/>
          <w:rFonts w:eastAsia="Calibri"/>
        </w:rPr>
      </w:pPr>
      <w:ins w:id="673" w:author="Możaryn Barbara" w:date="2026-05-29T11:50:00Z">
        <w:r>
          <w:t>h</w:t>
        </w:r>
      </w:ins>
      <w:ins w:id="674" w:author="Barbara Możaryn" w:date="2026-02-09T13:55:00Z">
        <w:r>
          <w:t>)</w:t>
        </w:r>
      </w:ins>
      <w:ins w:id="675" w:author="Barbara Możaryn" w:date="2026-02-09T13:56:00Z">
        <w:r>
          <w:t xml:space="preserve"> </w:t>
        </w:r>
        <w:del w:id="676" w:author="Anna Jobda" w:date="2026-02-09T17:19:00Z">
          <w:r>
            <w:delText>;</w:delText>
          </w:r>
        </w:del>
      </w:ins>
      <w:ins w:id="677" w:author="Anna Jobda" w:date="2026-02-09T17:19:00Z">
        <w:r>
          <w:rPr>
            <w:rFonts w:eastAsia="Calibri"/>
          </w:rPr>
          <w:t>I.8.12</w:t>
        </w:r>
      </w:ins>
      <w:ins w:id="678" w:author="Możaryn Barbara" w:date="2026-05-28T13:33:00Z">
        <w:r>
          <w:rPr>
            <w:rFonts w:eastAsia="Calibri"/>
          </w:rPr>
          <w:t>;</w:t>
        </w:r>
      </w:ins>
      <w:ins w:id="679" w:author="Anna Jobda" w:date="2026-02-09T17:19:00Z">
        <w:del w:id="680" w:author="Stąpor Dariusz" w:date="2026-03-23T10:11:00Z">
          <w:r>
            <w:rPr>
              <w:rFonts w:eastAsia="Calibri"/>
            </w:rPr>
            <w:delText>.</w:delText>
          </w:r>
        </w:del>
      </w:ins>
    </w:p>
    <w:p w14:paraId="3C6D0BA8" w14:textId="77777777" w:rsidR="00894057" w:rsidRDefault="009478FD" w:rsidP="009478FD">
      <w:pPr>
        <w:pStyle w:val="Akapitzlist"/>
        <w:tabs>
          <w:tab w:val="left" w:pos="426"/>
        </w:tabs>
        <w:ind w:hanging="360"/>
        <w:rPr>
          <w:ins w:id="681" w:author="Możaryn Barbara" w:date="2026-05-29T11:51:00Z"/>
        </w:rPr>
      </w:pPr>
      <w:ins w:id="682" w:author="Możaryn Barbara" w:date="2026-05-29T11:51:00Z">
        <w:r>
          <w:t>1</w:t>
        </w:r>
      </w:ins>
      <w:ins w:id="683" w:author="Możaryn Barbara" w:date="2026-05-29T11:54:00Z">
        <w:r>
          <w:t>3</w:t>
        </w:r>
      </w:ins>
      <w:ins w:id="684" w:author="Możaryn Barbara" w:date="2026-05-29T11:51:00Z">
        <w:r>
          <w:t>)</w:t>
        </w:r>
      </w:ins>
      <w:ins w:id="685" w:author="Możaryn Barbara" w:date="2026-05-29T11:53:00Z">
        <w:r>
          <w:t xml:space="preserve"> </w:t>
        </w:r>
      </w:ins>
      <w:ins w:id="686" w:author="Możaryn Barbara" w:date="2026-05-29T11:52:00Z">
        <w:r w:rsidRPr="00582C81">
          <w:rPr>
            <w:rFonts w:eastAsia="Calibri"/>
          </w:rPr>
          <w:t>grupa interwencji rolno</w:t>
        </w:r>
        <w:r>
          <w:rPr>
            <w:rFonts w:eastAsia="Calibri"/>
          </w:rPr>
          <w:t>-</w:t>
        </w:r>
        <w:r w:rsidRPr="00582C81">
          <w:rPr>
            <w:rFonts w:eastAsia="Calibri"/>
          </w:rPr>
          <w:t>środowiskow</w:t>
        </w:r>
        <w:r>
          <w:rPr>
            <w:rFonts w:eastAsia="Calibri"/>
          </w:rPr>
          <w:t>o-</w:t>
        </w:r>
        <w:r w:rsidRPr="00582C81">
          <w:rPr>
            <w:rFonts w:eastAsia="Calibri"/>
          </w:rPr>
          <w:t>klimatycznych</w:t>
        </w:r>
        <w:r>
          <w:rPr>
            <w:rFonts w:eastAsia="Calibri"/>
          </w:rPr>
          <w:t xml:space="preserve"> stanowiących kontynuację zobowiązań PROW 2014-2020 </w:t>
        </w:r>
        <w:r w:rsidRPr="00582C81">
          <w:rPr>
            <w:rFonts w:eastAsia="Calibri"/>
          </w:rPr>
          <w:t>–</w:t>
        </w:r>
        <w:r>
          <w:rPr>
            <w:rFonts w:eastAsia="Calibri"/>
          </w:rPr>
          <w:t xml:space="preserve"> </w:t>
        </w:r>
        <w:r w:rsidRPr="00582C81">
          <w:rPr>
            <w:rFonts w:eastAsia="Calibri"/>
          </w:rPr>
          <w:t>łącznie:</w:t>
        </w:r>
      </w:ins>
    </w:p>
    <w:p w14:paraId="3E6505DF" w14:textId="77777777" w:rsidR="00894057" w:rsidRDefault="009478FD" w:rsidP="009478FD">
      <w:pPr>
        <w:pStyle w:val="Akapitzlist"/>
        <w:ind w:left="1080" w:hanging="360"/>
        <w:rPr>
          <w:ins w:id="687" w:author="Możaryn Barbara" w:date="2026-05-29T11:51:00Z"/>
        </w:rPr>
      </w:pPr>
      <w:ins w:id="688" w:author="Możaryn Barbara" w:date="2026-05-29T11:51:00Z">
        <w:r>
          <w:t>a)</w:t>
        </w:r>
        <w:r w:rsidRPr="00B13D6A">
          <w:rPr>
            <w:rFonts w:eastAsia="Calibri"/>
          </w:rPr>
          <w:t xml:space="preserve"> </w:t>
        </w:r>
        <w:r>
          <w:rPr>
            <w:rFonts w:eastAsia="Calibri"/>
          </w:rPr>
          <w:t>I.8.9.1,</w:t>
        </w:r>
      </w:ins>
    </w:p>
    <w:p w14:paraId="449F1926" w14:textId="77777777" w:rsidR="00894057" w:rsidRDefault="009478FD" w:rsidP="009478FD">
      <w:pPr>
        <w:pStyle w:val="Akapitzlist"/>
        <w:ind w:left="1080" w:hanging="360"/>
        <w:rPr>
          <w:ins w:id="689" w:author="Możaryn Barbara" w:date="2026-05-29T11:51:00Z"/>
        </w:rPr>
      </w:pPr>
      <w:ins w:id="690" w:author="Możaryn Barbara" w:date="2026-05-29T11:51:00Z">
        <w:r>
          <w:t>b)</w:t>
        </w:r>
        <w:r w:rsidRPr="00B13D6A">
          <w:rPr>
            <w:rFonts w:eastAsia="Calibri"/>
          </w:rPr>
          <w:t xml:space="preserve"> </w:t>
        </w:r>
        <w:r>
          <w:rPr>
            <w:rFonts w:eastAsia="Calibri"/>
          </w:rPr>
          <w:t>I.8.9.2,</w:t>
        </w:r>
      </w:ins>
    </w:p>
    <w:p w14:paraId="2694982E" w14:textId="77777777" w:rsidR="00894057" w:rsidRDefault="009478FD" w:rsidP="009478FD">
      <w:pPr>
        <w:pStyle w:val="Akapitzlist"/>
        <w:ind w:left="1080" w:hanging="360"/>
        <w:rPr>
          <w:ins w:id="691" w:author="Stąpor Dariusz" w:date="2026-03-23T10:11:00Z"/>
          <w:rFonts w:eastAsia="Calibri"/>
        </w:rPr>
      </w:pPr>
      <w:ins w:id="692" w:author="Możaryn Barbara" w:date="2026-05-29T11:52:00Z">
        <w:r>
          <w:t>c</w:t>
        </w:r>
      </w:ins>
      <w:ins w:id="693" w:author="Możaryn Barbara" w:date="2026-05-29T11:51:00Z">
        <w:r>
          <w:t>)</w:t>
        </w:r>
        <w:r w:rsidRPr="00B13D6A">
          <w:rPr>
            <w:rFonts w:eastAsia="Calibri"/>
          </w:rPr>
          <w:t xml:space="preserve"> </w:t>
        </w:r>
        <w:r>
          <w:rPr>
            <w:rFonts w:eastAsia="Calibri"/>
          </w:rPr>
          <w:t>I.8.9.3</w:t>
        </w:r>
      </w:ins>
      <w:ins w:id="694" w:author="Możaryn Barbara" w:date="2026-05-29T11:52:00Z">
        <w:r>
          <w:rPr>
            <w:rFonts w:eastAsia="Calibri"/>
          </w:rPr>
          <w:t>;</w:t>
        </w:r>
      </w:ins>
    </w:p>
    <w:p w14:paraId="2D9EDA3B" w14:textId="77777777" w:rsidR="00894057" w:rsidRPr="00B93B52" w:rsidRDefault="00894057" w:rsidP="009478FD">
      <w:pPr>
        <w:pStyle w:val="Akapitzlist"/>
        <w:ind w:left="1080" w:hanging="360"/>
        <w:rPr>
          <w:del w:id="695" w:author="Stąpor Dariusz" w:date="2026-03-23T15:00:00Z"/>
        </w:rPr>
      </w:pPr>
    </w:p>
    <w:p w14:paraId="4226C1C8" w14:textId="77777777" w:rsidR="00894057" w:rsidRPr="008764AA" w:rsidRDefault="009478FD" w:rsidP="009478FD">
      <w:pPr>
        <w:pStyle w:val="Akapitzlist"/>
        <w:ind w:hanging="360"/>
        <w:rPr>
          <w:ins w:id="696" w:author="Stąpor Dariusz" w:date="2026-03-23T15:00:00Z"/>
          <w:rFonts w:eastAsia="Calibri"/>
        </w:rPr>
      </w:pPr>
      <w:r>
        <w:rPr>
          <w:rFonts w:eastAsia="Calibri"/>
        </w:rPr>
        <w:lastRenderedPageBreak/>
        <w:t>1</w:t>
      </w:r>
      <w:ins w:id="697" w:author="Możaryn Barbara" w:date="2026-05-29T11:54:00Z">
        <w:r>
          <w:rPr>
            <w:rFonts w:eastAsia="Calibri"/>
          </w:rPr>
          <w:t>4</w:t>
        </w:r>
      </w:ins>
      <w:del w:id="698" w:author="Możaryn Barbara" w:date="2026-05-29T11:51:00Z">
        <w:r>
          <w:rPr>
            <w:rFonts w:eastAsia="Calibri"/>
          </w:rPr>
          <w:delText>3</w:delText>
        </w:r>
      </w:del>
      <w:r>
        <w:rPr>
          <w:rFonts w:eastAsia="Calibri"/>
        </w:rPr>
        <w:t xml:space="preserve">) </w:t>
      </w:r>
      <w:r w:rsidRPr="00582C81">
        <w:rPr>
          <w:rFonts w:eastAsia="Calibri"/>
        </w:rPr>
        <w:t xml:space="preserve">I.8.8 </w:t>
      </w:r>
      <w:ins w:id="699" w:author="Joanna Bielińska" w:date="2026-02-06T11:00:00Z">
        <w:r>
          <w:rPr>
            <w:rFonts w:eastAsia="Calibri"/>
          </w:rPr>
          <w:t xml:space="preserve">i I.8.10 </w:t>
        </w:r>
      </w:ins>
      <w:r w:rsidRPr="00582C81">
        <w:rPr>
          <w:rFonts w:eastAsia="Calibri"/>
        </w:rPr>
        <w:t xml:space="preserve">(pierwsze 5 lat płatności na poziomie co najmniej 5%, dla płatności przekraczających okres 5 lat </w:t>
      </w:r>
      <w:r>
        <w:rPr>
          <w:rFonts w:eastAsia="Calibri"/>
        </w:rPr>
        <w:t>co najmniej 2,5% beneficjentów);</w:t>
      </w:r>
    </w:p>
    <w:p w14:paraId="63E4DFE9" w14:textId="77777777" w:rsidR="00894057" w:rsidRPr="006746F0" w:rsidRDefault="009478FD" w:rsidP="009478FD">
      <w:pPr>
        <w:pStyle w:val="Akapitzlist"/>
        <w:ind w:hanging="360"/>
        <w:rPr>
          <w:ins w:id="700" w:author="Stąpor Dariusz" w:date="2026-03-23T15:00:00Z"/>
          <w:rFonts w:eastAsia="Calibri"/>
        </w:rPr>
      </w:pPr>
      <w:ins w:id="701" w:author="Stąpor Dariusz" w:date="2026-03-23T15:00:00Z">
        <w:r w:rsidRPr="006746F0">
          <w:rPr>
            <w:rFonts w:eastAsia="Calibri"/>
          </w:rPr>
          <w:t>1</w:t>
        </w:r>
      </w:ins>
      <w:ins w:id="702" w:author="Możaryn Barbara" w:date="2026-05-29T11:54:00Z">
        <w:r>
          <w:rPr>
            <w:rFonts w:eastAsia="Calibri"/>
          </w:rPr>
          <w:t>5</w:t>
        </w:r>
      </w:ins>
      <w:ins w:id="703" w:author="Stąpor Dariusz" w:date="2026-03-23T15:00:00Z">
        <w:del w:id="704" w:author="Możaryn Barbara" w:date="2026-05-29T11:51:00Z">
          <w:r>
            <w:rPr>
              <w:rFonts w:eastAsia="Calibri"/>
            </w:rPr>
            <w:delText>4</w:delText>
          </w:r>
        </w:del>
        <w:r w:rsidRPr="006746F0">
          <w:rPr>
            <w:rFonts w:eastAsia="Calibri"/>
          </w:rPr>
          <w:t xml:space="preserve">) I.8.11, </w:t>
        </w:r>
      </w:ins>
    </w:p>
    <w:p w14:paraId="5E6EC7B5" w14:textId="77777777" w:rsidR="00894057" w:rsidRDefault="009478FD" w:rsidP="009478FD">
      <w:pPr>
        <w:pStyle w:val="Akapitzlist"/>
        <w:ind w:hanging="360"/>
        <w:rPr>
          <w:ins w:id="705" w:author="Nowakowski Olgierd" w:date="2026-02-09T09:03:00Z"/>
          <w:rFonts w:eastAsia="Calibri"/>
        </w:rPr>
      </w:pPr>
      <w:ins w:id="706" w:author="Stąpor Dariusz" w:date="2026-03-23T15:00:00Z">
        <w:r>
          <w:rPr>
            <w:rFonts w:eastAsia="Calibri"/>
          </w:rPr>
          <w:t>1</w:t>
        </w:r>
      </w:ins>
      <w:ins w:id="707" w:author="Możaryn Barbara" w:date="2026-05-29T11:54:00Z">
        <w:r>
          <w:rPr>
            <w:rFonts w:eastAsia="Calibri"/>
          </w:rPr>
          <w:t>6</w:t>
        </w:r>
      </w:ins>
      <w:ins w:id="708" w:author="Stąpor Dariusz" w:date="2026-03-23T15:00:00Z">
        <w:del w:id="709" w:author="Możaryn Barbara" w:date="2026-05-29T11:51:00Z">
          <w:r>
            <w:rPr>
              <w:rFonts w:eastAsia="Calibri"/>
            </w:rPr>
            <w:delText>5</w:delText>
          </w:r>
        </w:del>
        <w:r>
          <w:rPr>
            <w:rFonts w:eastAsia="Calibri"/>
          </w:rPr>
          <w:t xml:space="preserve">) </w:t>
        </w:r>
        <w:r w:rsidRPr="00582C81">
          <w:rPr>
            <w:rFonts w:eastAsia="Calibri"/>
          </w:rPr>
          <w:t>I.9</w:t>
        </w:r>
        <w:r>
          <w:rPr>
            <w:rFonts w:eastAsia="Calibri"/>
          </w:rPr>
          <w:t>.</w:t>
        </w:r>
      </w:ins>
    </w:p>
    <w:p w14:paraId="5AF05154" w14:textId="77777777" w:rsidR="00894057" w:rsidRDefault="00894057" w:rsidP="009478FD">
      <w:pPr>
        <w:ind w:left="720" w:hanging="360"/>
        <w:rPr>
          <w:del w:id="710" w:author="Nowakowski Olgierd" w:date="2026-02-09T09:03:00Z"/>
          <w:rFonts w:eastAsia="Calibri"/>
        </w:rPr>
      </w:pPr>
    </w:p>
    <w:p w14:paraId="506CF6E8" w14:textId="77777777" w:rsidR="00894057" w:rsidRPr="006746F0" w:rsidRDefault="00894057" w:rsidP="009478FD">
      <w:pPr>
        <w:pStyle w:val="Akapitzlist"/>
        <w:ind w:hanging="360"/>
        <w:rPr>
          <w:ins w:id="711" w:author="Nowakowski Olgierd" w:date="2026-02-09T09:05:00Z"/>
          <w:del w:id="712" w:author="Anna Jobda" w:date="2026-02-09T17:19:00Z"/>
          <w:rFonts w:eastAsia="Calibri"/>
        </w:rPr>
      </w:pPr>
    </w:p>
    <w:p w14:paraId="7F48F1A0" w14:textId="77777777" w:rsidR="00894057" w:rsidRPr="006746F0" w:rsidRDefault="009478FD" w:rsidP="009478FD">
      <w:pPr>
        <w:pStyle w:val="Akapitzlist"/>
        <w:ind w:hanging="360"/>
        <w:rPr>
          <w:ins w:id="713" w:author="Nowakowski Olgierd" w:date="2026-02-09T08:58:00Z"/>
          <w:del w:id="714" w:author="Stąpor Dariusz" w:date="2026-03-23T10:12:00Z"/>
          <w:rFonts w:eastAsia="Calibri"/>
        </w:rPr>
      </w:pPr>
      <w:del w:id="715" w:author="Stąpor Dariusz" w:date="2026-03-23T10:12:00Z">
        <w:r w:rsidRPr="006746F0">
          <w:rPr>
            <w:rFonts w:eastAsia="Calibri"/>
          </w:rPr>
          <w:delText>14</w:delText>
        </w:r>
      </w:del>
      <w:ins w:id="716" w:author="Nowakowski Olgierd" w:date="2026-02-09T09:03:00Z">
        <w:del w:id="717" w:author="Stąpor Dariusz" w:date="2026-03-23T10:12:00Z">
          <w:r w:rsidRPr="006746F0">
            <w:rPr>
              <w:rFonts w:eastAsia="Calibri"/>
            </w:rPr>
            <w:delText>1</w:delText>
          </w:r>
        </w:del>
      </w:ins>
      <w:ins w:id="718" w:author="Anna Jobda" w:date="2026-02-09T17:19:00Z">
        <w:del w:id="719" w:author="Stąpor Dariusz" w:date="2026-03-23T10:12:00Z">
          <w:r>
            <w:rPr>
              <w:rFonts w:eastAsia="Calibri"/>
            </w:rPr>
            <w:delText>4</w:delText>
          </w:r>
        </w:del>
      </w:ins>
      <w:ins w:id="720" w:author="Nowakowski Olgierd" w:date="2026-02-09T09:03:00Z">
        <w:del w:id="721" w:author="Stąpor Dariusz" w:date="2026-03-23T10:12:00Z">
          <w:r>
            <w:rPr>
              <w:rFonts w:eastAsia="Calibri"/>
            </w:rPr>
            <w:delText>7</w:delText>
          </w:r>
        </w:del>
      </w:ins>
      <w:del w:id="722" w:author="Stąpor Dariusz" w:date="2026-03-23T10:12:00Z">
        <w:r w:rsidRPr="006746F0">
          <w:rPr>
            <w:rFonts w:eastAsia="Calibri"/>
          </w:rPr>
          <w:delText>) I.8.11</w:delText>
        </w:r>
      </w:del>
      <w:ins w:id="723" w:author="Nowakowski Olgierd" w:date="2026-02-09T08:59:00Z">
        <w:del w:id="724" w:author="Stąpor Dariusz" w:date="2026-03-23T10:12:00Z">
          <w:r w:rsidRPr="006746F0">
            <w:rPr>
              <w:rFonts w:eastAsia="Calibri"/>
            </w:rPr>
            <w:delText>,</w:delText>
          </w:r>
        </w:del>
      </w:ins>
      <w:del w:id="725" w:author="Stąpor Dariusz" w:date="2026-03-23T10:12:00Z">
        <w:r w:rsidRPr="006746F0">
          <w:rPr>
            <w:rFonts w:eastAsia="Calibri"/>
          </w:rPr>
          <w:delText xml:space="preserve">; </w:delText>
        </w:r>
      </w:del>
    </w:p>
    <w:p w14:paraId="2C6A950A" w14:textId="77777777" w:rsidR="00894057" w:rsidRDefault="009478FD" w:rsidP="009478FD">
      <w:pPr>
        <w:pStyle w:val="Akapitzlist"/>
        <w:ind w:hanging="360"/>
        <w:rPr>
          <w:del w:id="726" w:author="Stąpor Dariusz" w:date="2026-03-23T10:12:00Z"/>
          <w:rFonts w:eastAsia="Calibri"/>
        </w:rPr>
      </w:pPr>
      <w:del w:id="727" w:author="Stąpor Dariusz" w:date="2026-03-23T10:12:00Z">
        <w:r>
          <w:rPr>
            <w:rFonts w:eastAsia="Calibri"/>
          </w:rPr>
          <w:delText>15</w:delText>
        </w:r>
      </w:del>
      <w:ins w:id="728" w:author="Nowakowski Olgierd" w:date="2026-02-09T08:58:00Z">
        <w:del w:id="729" w:author="Stąpor Dariusz" w:date="2026-03-23T10:12:00Z">
          <w:r>
            <w:rPr>
              <w:rFonts w:eastAsia="Calibri"/>
            </w:rPr>
            <w:delText>1</w:delText>
          </w:r>
        </w:del>
      </w:ins>
      <w:ins w:id="730" w:author="Anna Jobda" w:date="2026-02-09T17:19:00Z">
        <w:del w:id="731" w:author="Stąpor Dariusz" w:date="2026-03-23T10:12:00Z">
          <w:r>
            <w:rPr>
              <w:rFonts w:eastAsia="Calibri"/>
            </w:rPr>
            <w:delText>5</w:delText>
          </w:r>
        </w:del>
      </w:ins>
      <w:ins w:id="732" w:author="Nowakowski Olgierd" w:date="2026-02-09T09:04:00Z">
        <w:del w:id="733" w:author="Stąpor Dariusz" w:date="2026-03-23T10:12:00Z">
          <w:r>
            <w:rPr>
              <w:rFonts w:eastAsia="Calibri"/>
            </w:rPr>
            <w:delText>9</w:delText>
          </w:r>
        </w:del>
      </w:ins>
      <w:del w:id="734" w:author="Stąpor Dariusz" w:date="2026-03-23T10:12:00Z">
        <w:r>
          <w:rPr>
            <w:rFonts w:eastAsia="Calibri"/>
          </w:rPr>
          <w:delText xml:space="preserve">) </w:delText>
        </w:r>
        <w:r w:rsidRPr="00582C81">
          <w:rPr>
            <w:rFonts w:eastAsia="Calibri"/>
          </w:rPr>
          <w:delText>I.9</w:delText>
        </w:r>
        <w:r w:rsidRPr="006746F0">
          <w:rPr>
            <w:rFonts w:eastAsia="Calibri"/>
          </w:rPr>
          <w:delText>.</w:delText>
        </w:r>
      </w:del>
    </w:p>
    <w:p w14:paraId="0FE47BAD" w14:textId="77777777" w:rsidR="00894057" w:rsidRPr="006746F0" w:rsidRDefault="009478FD" w:rsidP="009478FD">
      <w:pPr>
        <w:pStyle w:val="Akapitzlist"/>
        <w:ind w:hanging="360"/>
        <w:rPr>
          <w:ins w:id="735" w:author="Nowakowski Olgierd" w:date="2026-02-09T09:04:00Z"/>
          <w:del w:id="736" w:author="Stąpor Dariusz" w:date="2026-03-23T10:12:00Z"/>
          <w:rFonts w:eastAsia="Calibri"/>
        </w:rPr>
      </w:pPr>
      <w:ins w:id="737" w:author="Nowakowski Olgierd" w:date="2026-02-09T09:04:00Z">
        <w:del w:id="738" w:author="Stąpor Dariusz" w:date="2026-03-23T10:12:00Z">
          <w:r>
            <w:rPr>
              <w:rFonts w:eastAsia="Calibri"/>
            </w:rPr>
            <w:delText>.</w:delText>
          </w:r>
        </w:del>
      </w:ins>
    </w:p>
    <w:p w14:paraId="4B69438F" w14:textId="77777777" w:rsidR="00894057" w:rsidRDefault="009478FD" w:rsidP="009478FD">
      <w:pPr>
        <w:pStyle w:val="Akapitzlist"/>
        <w:numPr>
          <w:ilvl w:val="0"/>
          <w:numId w:val="27"/>
        </w:numPr>
        <w:rPr>
          <w:ins w:id="739" w:author="Baranowska Magdalena" w:date="2026-05-08T09:09:00Z"/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I.10.11, I.10.12, I.10.13, I.10.14 </w:t>
      </w:r>
      <w:r w:rsidRPr="00F9006B">
        <w:rPr>
          <w:rFonts w:eastAsia="Calibri"/>
        </w:rPr>
        <w:t>próba kontrolna wynosi 5% wnioskowanej kwoty dla każdej z interwencji na poziomie wniosku o przyznanie pomo</w:t>
      </w:r>
      <w:r>
        <w:rPr>
          <w:rFonts w:eastAsia="Calibri"/>
        </w:rPr>
        <w:t>cy w pierwszym roku deklaracji.</w:t>
      </w:r>
    </w:p>
    <w:p w14:paraId="2051A921" w14:textId="78FA8C77" w:rsidR="00894057" w:rsidRPr="00F9006B" w:rsidDel="00A1786A" w:rsidRDefault="00894057" w:rsidP="009478FD">
      <w:pPr>
        <w:pStyle w:val="Akapitzlist"/>
        <w:numPr>
          <w:ilvl w:val="0"/>
          <w:numId w:val="27"/>
        </w:numPr>
        <w:rPr>
          <w:del w:id="740" w:author="Patrycja Piekut" w:date="2026-06-30T09:47:00Z"/>
          <w:rFonts w:eastAsia="Calibri"/>
        </w:rPr>
      </w:pPr>
    </w:p>
    <w:p w14:paraId="77D22B34" w14:textId="77777777" w:rsidR="00894057" w:rsidRPr="00F9006B" w:rsidRDefault="009478FD" w:rsidP="009478FD">
      <w:pPr>
        <w:pStyle w:val="Akapitzlist"/>
        <w:numPr>
          <w:ilvl w:val="0"/>
          <w:numId w:val="27"/>
        </w:numPr>
        <w:rPr>
          <w:rFonts w:eastAsia="Calibri"/>
        </w:rPr>
      </w:pPr>
      <w:r>
        <w:rPr>
          <w:rFonts w:eastAsia="Calibri"/>
        </w:rPr>
        <w:t xml:space="preserve">W </w:t>
      </w:r>
      <w:r w:rsidRPr="00FD7774">
        <w:rPr>
          <w:rFonts w:eastAsia="Calibri"/>
        </w:rPr>
        <w:t xml:space="preserve">przypadku I.10.11, I.10.12, I.10.13, I.10.14 </w:t>
      </w:r>
      <w:r>
        <w:rPr>
          <w:rFonts w:eastAsia="Calibri"/>
        </w:rPr>
        <w:t>p</w:t>
      </w:r>
      <w:r w:rsidRPr="00F9006B">
        <w:rPr>
          <w:rFonts w:eastAsia="Calibri"/>
        </w:rPr>
        <w:t xml:space="preserve">róba kontrolna dla </w:t>
      </w:r>
      <w:r>
        <w:rPr>
          <w:rFonts w:eastAsia="Calibri"/>
        </w:rPr>
        <w:t>KEXP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t>wynosi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co najmniej 1% </w:t>
      </w:r>
      <w:r w:rsidRPr="0021279C">
        <w:rPr>
          <w:rFonts w:eastAsia="Calibri"/>
        </w:rPr>
        <w:t xml:space="preserve">wydatków </w:t>
      </w:r>
      <w:r w:rsidRPr="00F9006B">
        <w:rPr>
          <w:rFonts w:eastAsia="Calibri"/>
        </w:rPr>
        <w:t>dla każdej</w:t>
      </w:r>
      <w:r>
        <w:rPr>
          <w:rFonts w:eastAsia="Calibri"/>
        </w:rPr>
        <w:t xml:space="preserve"> z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t>interwencji</w:t>
      </w:r>
      <w:r w:rsidRPr="009B0A72">
        <w:rPr>
          <w:rFonts w:eastAsia="Calibri"/>
        </w:rPr>
        <w:t>.</w:t>
      </w:r>
    </w:p>
    <w:p w14:paraId="54D07063" w14:textId="77777777" w:rsidR="00894057" w:rsidRPr="00F9006B" w:rsidRDefault="009478FD" w:rsidP="009478FD">
      <w:pPr>
        <w:pStyle w:val="Akapitzlist"/>
        <w:numPr>
          <w:ilvl w:val="0"/>
          <w:numId w:val="27"/>
        </w:numPr>
        <w:rPr>
          <w:rFonts w:eastAsia="Calibri"/>
        </w:rPr>
      </w:pPr>
      <w:r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I.10.11, I.10.12, I.10.13, I.10.14 </w:t>
      </w:r>
      <w:r w:rsidRPr="00F9006B">
        <w:rPr>
          <w:rFonts w:eastAsia="Calibri"/>
        </w:rPr>
        <w:t>ze względu na fakt, iż poziom kontroli jest wyrażony kwotowo, wskazane wartości dotycz</w:t>
      </w:r>
      <w:r>
        <w:rPr>
          <w:rFonts w:eastAsia="Calibri"/>
        </w:rPr>
        <w:t>ące</w:t>
      </w:r>
      <w:r w:rsidRPr="00F9006B">
        <w:rPr>
          <w:rFonts w:eastAsia="Calibri"/>
        </w:rPr>
        <w:t xml:space="preserve"> udziału procentowego poszczególnych metod typowania w ogólnie wybranej próbie nie są obligatoryjne do osiągnięcia w przypadku przekroczenia zakładanego minimalnego poziomu kontroli, </w:t>
      </w:r>
      <w:r>
        <w:rPr>
          <w:rFonts w:eastAsia="Calibri"/>
        </w:rPr>
        <w:t>poniewa</w:t>
      </w:r>
      <w:r w:rsidRPr="00F9006B">
        <w:rPr>
          <w:rFonts w:eastAsia="Calibri"/>
        </w:rPr>
        <w:t>ż prowadziłoby to do znacznego wzrostu populacji kierowanej do kontroli.</w:t>
      </w:r>
    </w:p>
    <w:p w14:paraId="5B74619A" w14:textId="77777777" w:rsidR="00894057" w:rsidRPr="00F9006B" w:rsidRDefault="009478FD" w:rsidP="009478FD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przypadku </w:t>
      </w:r>
      <w:r>
        <w:rPr>
          <w:rFonts w:eastAsia="Calibri"/>
        </w:rPr>
        <w:t>kontroli</w:t>
      </w:r>
      <w:r w:rsidRPr="00F9006B">
        <w:rPr>
          <w:rFonts w:eastAsia="Calibri"/>
        </w:rPr>
        <w:t xml:space="preserve"> w zakresie zawartości THC próba kontrolna stanowi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co najmniej </w:t>
      </w:r>
      <w:del w:id="741" w:author="Domaracka Anna" w:date="2026-05-14T12:11:00Z">
        <w:r w:rsidRPr="00F9006B">
          <w:rPr>
            <w:rFonts w:eastAsia="Calibri"/>
          </w:rPr>
          <w:delText>30</w:delText>
        </w:r>
      </w:del>
      <w:ins w:id="742" w:author="Domaracka Anna" w:date="2026-05-14T12:11:00Z">
        <w:r>
          <w:rPr>
            <w:rFonts w:eastAsia="Calibri"/>
          </w:rPr>
          <w:t>15</w:t>
        </w:r>
      </w:ins>
      <w:r w:rsidRPr="00F9006B">
        <w:rPr>
          <w:rFonts w:eastAsia="Calibri"/>
        </w:rPr>
        <w:t>% zgłoszonych obszarów wykorz</w:t>
      </w:r>
      <w:r>
        <w:rPr>
          <w:rFonts w:eastAsia="Calibri"/>
        </w:rPr>
        <w:t xml:space="preserve">ystywanych do uprawy konopi. </w:t>
      </w:r>
      <w:r>
        <w:rPr>
          <w:rFonts w:eastAsia="Calibri"/>
        </w:rPr>
        <w:br/>
        <w:t>W ramach wytypowanych obszarów przeprowadza się również kontrolę w zakresie powierzchni.</w:t>
      </w:r>
    </w:p>
    <w:p w14:paraId="1AD13068" w14:textId="77777777" w:rsidR="00894057" w:rsidRPr="00F9006B" w:rsidRDefault="009478FD" w:rsidP="009478FD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Arial Nova"/>
        </w:rPr>
        <w:t xml:space="preserve">W przypadku uzupełniającej płatności podstawowej </w:t>
      </w:r>
      <w:r>
        <w:rPr>
          <w:rFonts w:eastAsia="Arial Nova"/>
        </w:rPr>
        <w:t>oraz płatności do tytoniu</w:t>
      </w:r>
      <w:r w:rsidRPr="00F9006B">
        <w:rPr>
          <w:rFonts w:eastAsia="Arial Nova"/>
        </w:rPr>
        <w:t xml:space="preserve"> realizowan</w:t>
      </w:r>
      <w:r>
        <w:rPr>
          <w:rFonts w:eastAsia="Arial Nova"/>
        </w:rPr>
        <w:t>ych</w:t>
      </w:r>
      <w:r w:rsidRPr="00F9006B">
        <w:rPr>
          <w:rFonts w:eastAsia="Arial Nova"/>
        </w:rPr>
        <w:t xml:space="preserve"> w ramach przejściowego wsparcia krajowego, próba kontrolna stanowi co najmniej 1% wnioskodawców.</w:t>
      </w:r>
    </w:p>
    <w:p w14:paraId="663AC8FD" w14:textId="77777777" w:rsidR="00894057" w:rsidRDefault="009478FD" w:rsidP="009478FD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zakresie warunkowości próba kontrolna obejmuje co najmniej 1% beneficjentów </w:t>
      </w:r>
      <w:r w:rsidRPr="005A010F">
        <w:rPr>
          <w:rFonts w:eastAsia="Calibri"/>
        </w:rPr>
        <w:t xml:space="preserve">wybranych sumarycznie </w:t>
      </w:r>
      <w:r>
        <w:rPr>
          <w:rFonts w:eastAsia="Calibri"/>
        </w:rPr>
        <w:t>spośród podmiotów składających wnioski w ramach interwencji</w:t>
      </w:r>
      <w:r w:rsidRPr="005A010F">
        <w:rPr>
          <w:rFonts w:eastAsia="Calibri"/>
        </w:rPr>
        <w:t xml:space="preserve"> lub</w:t>
      </w:r>
      <w:r>
        <w:rPr>
          <w:rFonts w:eastAsia="Calibri"/>
        </w:rPr>
        <w:t xml:space="preserve"> ich</w:t>
      </w:r>
      <w:r w:rsidRPr="005A010F">
        <w:rPr>
          <w:rFonts w:eastAsia="Calibri"/>
        </w:rPr>
        <w:t xml:space="preserve"> grup</w:t>
      </w:r>
      <w:r w:rsidRPr="009B0A72">
        <w:rPr>
          <w:rFonts w:eastAsia="Calibri"/>
        </w:rPr>
        <w:t xml:space="preserve">: I.1, I.2, I.3, </w:t>
      </w:r>
      <w:r w:rsidRPr="00887A3C">
        <w:rPr>
          <w:rFonts w:eastAsia="Calibri"/>
        </w:rPr>
        <w:t>I.4.1-I.4.</w:t>
      </w:r>
      <w:r>
        <w:rPr>
          <w:rFonts w:eastAsia="Calibri"/>
        </w:rPr>
        <w:t>8</w:t>
      </w:r>
      <w:r w:rsidRPr="00887A3C">
        <w:rPr>
          <w:rFonts w:eastAsia="Calibri"/>
        </w:rPr>
        <w:t>,</w:t>
      </w:r>
      <w:r w:rsidRPr="009B0A72">
        <w:rPr>
          <w:rFonts w:eastAsia="Calibri"/>
        </w:rPr>
        <w:t xml:space="preserve"> I.5.1-I.5.13, I.8.1, I.8.2, I.8.3, I.8.4, I.8.5, I.8.6, I.8.7, I.8.8,</w:t>
      </w:r>
      <w:ins w:id="743" w:author="Nowakowski Olgierd" w:date="2026-02-09T09:02:00Z">
        <w:r>
          <w:rPr>
            <w:rFonts w:eastAsia="Calibri"/>
          </w:rPr>
          <w:t xml:space="preserve"> I.8.9.1, I.8.9.2, I.8.9.3, </w:t>
        </w:r>
      </w:ins>
      <w:r w:rsidRPr="009B0A72">
        <w:rPr>
          <w:rFonts w:eastAsia="Calibri"/>
        </w:rPr>
        <w:t xml:space="preserve"> </w:t>
      </w:r>
      <w:ins w:id="744" w:author="Joanna Bielińska" w:date="2026-02-06T11:02:00Z">
        <w:r>
          <w:rPr>
            <w:rFonts w:eastAsia="Calibri"/>
          </w:rPr>
          <w:t>I.8.10</w:t>
        </w:r>
      </w:ins>
      <w:r w:rsidRPr="009B0A72">
        <w:rPr>
          <w:rFonts w:eastAsia="Calibri"/>
        </w:rPr>
        <w:t xml:space="preserve">, I.8.11, </w:t>
      </w:r>
      <w:ins w:id="745" w:author="Nowakowski Olgierd" w:date="2026-02-09T09:01:00Z">
        <w:r>
          <w:rPr>
            <w:rFonts w:eastAsia="Calibri"/>
          </w:rPr>
          <w:t xml:space="preserve">I.8.12, </w:t>
        </w:r>
      </w:ins>
      <w:r w:rsidRPr="009B0A72">
        <w:rPr>
          <w:rFonts w:eastAsia="Calibri"/>
        </w:rPr>
        <w:t xml:space="preserve">I.9. </w:t>
      </w:r>
      <w:r>
        <w:rPr>
          <w:rFonts w:eastAsia="Calibri"/>
        </w:rPr>
        <w:t xml:space="preserve"> </w:t>
      </w:r>
      <w:r w:rsidRPr="006E5D3B">
        <w:rPr>
          <w:rFonts w:eastAsia="Calibri"/>
        </w:rPr>
        <w:t xml:space="preserve">Kontrole w </w:t>
      </w:r>
      <w:r w:rsidRPr="006E5D3B">
        <w:rPr>
          <w:rFonts w:eastAsia="Calibri"/>
        </w:rPr>
        <w:lastRenderedPageBreak/>
        <w:t>zakresie warunkowości powinny być przeprowadzane w terminie umożliwiającym skuteczną i pełną weryfikację norm i wymogów.</w:t>
      </w:r>
    </w:p>
    <w:p w14:paraId="783D8F7D" w14:textId="77777777" w:rsidR="00894057" w:rsidRPr="00F9006B" w:rsidRDefault="009478FD" w:rsidP="009478FD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t>W przypadku niestosowania kary administracyjnej u beneficjentów, u których stwierdzono nieprzestrzeganie zasady warunkow</w:t>
      </w:r>
      <w:r>
        <w:rPr>
          <w:rFonts w:eastAsia="Calibri"/>
        </w:rPr>
        <w:t>ości, jeżeli kara ta wynosi 100 </w:t>
      </w:r>
      <w:r w:rsidRPr="00F9006B">
        <w:rPr>
          <w:rFonts w:eastAsia="Calibri"/>
        </w:rPr>
        <w:t>EUR lub mniej (w odniesieniu do danego beneficjenta na rok kalendarzowy), weryfikacja działań naprawczych ma stanowić co najmniej 20% tych beneficjentów wybranych analizą ryzyka.</w:t>
      </w:r>
    </w:p>
    <w:p w14:paraId="6CB698BB" w14:textId="77777777" w:rsidR="00894057" w:rsidRPr="002A47BB" w:rsidRDefault="009478FD" w:rsidP="009478FD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odniesieniu do działek, których dotyczy obowiązek ponownego przekształcenia gruntów w TUZ, a które rolnik przekształcił lub zaorał wbrew zakazowi określonemu w </w:t>
      </w:r>
      <w:r>
        <w:rPr>
          <w:rFonts w:eastAsia="Calibri"/>
        </w:rPr>
        <w:t xml:space="preserve"> odniesieniu do </w:t>
      </w:r>
      <w:r w:rsidRPr="00F9006B">
        <w:rPr>
          <w:rFonts w:eastAsia="Calibri"/>
        </w:rPr>
        <w:t>normy GAEC 9 w ramach warunkowości, próba kontrolna stanowi 100% tych działek.</w:t>
      </w:r>
      <w:r>
        <w:rPr>
          <w:rFonts w:eastAsia="Calibri"/>
        </w:rPr>
        <w:t xml:space="preserve"> </w:t>
      </w:r>
    </w:p>
    <w:p w14:paraId="340E348C" w14:textId="77777777" w:rsidR="00894057" w:rsidRDefault="009478FD" w:rsidP="009478FD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 w:rsidRPr="00F9006B">
        <w:rPr>
          <w:rFonts w:eastAsia="Calibri"/>
        </w:rPr>
        <w:t>W odniesieniu do beneficjentów zobowiązanych do ponownego przekształcenia gruntów w TUZ lub ustanowienia innego obszaru odpowiadającego temu obszarowi TUZ, w przypadku stwierdzenia zmniejszenia udziału TUZ w powierzchni użytków rolnych w skali całego kraju o więcej niż wielkość określoną w normie GAEC 1 w ramach warunkowości, próba kontrolna stanowi co na</w:t>
      </w:r>
      <w:r>
        <w:rPr>
          <w:rFonts w:eastAsia="Calibri"/>
        </w:rPr>
        <w:t>jmniej 20% tych beneficjentów.</w:t>
      </w:r>
    </w:p>
    <w:p w14:paraId="2002A705" w14:textId="77777777" w:rsidR="00894057" w:rsidRDefault="009478FD" w:rsidP="009478FD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>
        <w:rPr>
          <w:rFonts w:eastAsia="Calibri"/>
        </w:rPr>
        <w:t>W przypadku płatności</w:t>
      </w:r>
      <w:r>
        <w:t>, o której mowa w art. 28 rozporządzenia 2021/2115, zwanej dalej „płatnością</w:t>
      </w:r>
      <w:r>
        <w:rPr>
          <w:rFonts w:eastAsia="Calibri"/>
        </w:rPr>
        <w:t xml:space="preserve"> dla małych gospodarstw”, próba kontrolna stanowi co najmniej 5% złożonych wniosków o tę płatność.</w:t>
      </w:r>
    </w:p>
    <w:p w14:paraId="20CE1B39" w14:textId="77777777" w:rsidR="00894057" w:rsidRDefault="009478FD" w:rsidP="009478FD">
      <w:pPr>
        <w:pStyle w:val="Akapitzlist"/>
        <w:numPr>
          <w:ilvl w:val="0"/>
          <w:numId w:val="27"/>
        </w:numPr>
        <w:spacing w:after="0"/>
        <w:rPr>
          <w:rFonts w:eastAsia="Calibri"/>
        </w:rPr>
      </w:pPr>
      <w:r>
        <w:rPr>
          <w:rFonts w:eastAsia="Calibri"/>
        </w:rPr>
        <w:t>Wnioskodawcy, którzy złożyli wnioski o przyznanie płatności dla małych gospodarstw, nie są wliczani do poziomów kontroli, o których mowa w ust. 1 pkt 1-11.</w:t>
      </w:r>
    </w:p>
    <w:p w14:paraId="1DF71A39" w14:textId="77777777" w:rsidR="00894057" w:rsidRPr="00F9006B" w:rsidRDefault="00894057" w:rsidP="009478FD">
      <w:pPr>
        <w:pStyle w:val="Akapitzlist"/>
        <w:spacing w:after="0"/>
        <w:ind w:left="360"/>
        <w:rPr>
          <w:rFonts w:eastAsia="Calibri"/>
        </w:rPr>
      </w:pPr>
    </w:p>
    <w:p w14:paraId="2BB5BF3F" w14:textId="77777777" w:rsidR="00894057" w:rsidRPr="00F9006B" w:rsidRDefault="009478FD" w:rsidP="009478FD">
      <w:pPr>
        <w:pStyle w:val="Nagwek3"/>
        <w:rPr>
          <w:rFonts w:eastAsia="Calibri"/>
        </w:rPr>
      </w:pPr>
      <w:bookmarkStart w:id="746" w:name="_Toc177472475"/>
      <w:bookmarkStart w:id="747" w:name="_Toc138757611"/>
      <w:r w:rsidRPr="00F9006B">
        <w:t>VII.1.2. Wybór próby do kontroli</w:t>
      </w:r>
      <w:bookmarkEnd w:id="746"/>
      <w:bookmarkEnd w:id="747"/>
    </w:p>
    <w:p w14:paraId="767692C0" w14:textId="77777777" w:rsidR="00894057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Typowania do KnM dokonuje się w sposób </w:t>
      </w:r>
      <w:r>
        <w:rPr>
          <w:rFonts w:eastAsia="Calibri"/>
        </w:rPr>
        <w:t>kompleksowy</w:t>
      </w:r>
      <w:r w:rsidRPr="00F9006B">
        <w:rPr>
          <w:rFonts w:eastAsia="Calibri"/>
        </w:rPr>
        <w:t>, uwzględniając analizę ryzyka na poziomie gospodarstwa rolnego z zastosowaniem specyficznych czynników ryzyka dla danej interwencji.</w:t>
      </w:r>
    </w:p>
    <w:p w14:paraId="3DE8B8CD" w14:textId="77777777" w:rsidR="00894057" w:rsidRPr="005A010F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BD5DC6">
        <w:rPr>
          <w:rFonts w:eastAsia="Calibri"/>
        </w:rPr>
        <w:t xml:space="preserve">Wyboru próby do kontroli </w:t>
      </w:r>
      <w:r>
        <w:rPr>
          <w:rFonts w:eastAsia="Calibri"/>
        </w:rPr>
        <w:t xml:space="preserve">dla interwencji wskazanych w sekcji VII.1.1 ust. 1 i 7 </w:t>
      </w:r>
      <w:r w:rsidRPr="00BD5DC6">
        <w:rPr>
          <w:rFonts w:eastAsia="Calibri"/>
        </w:rPr>
        <w:t xml:space="preserve">dokonuje się metodą losową </w:t>
      </w:r>
      <w:r>
        <w:rPr>
          <w:rFonts w:eastAsia="Calibri"/>
        </w:rPr>
        <w:t xml:space="preserve">(co najmniej </w:t>
      </w:r>
      <w:r w:rsidRPr="00BD5DC6">
        <w:rPr>
          <w:rFonts w:eastAsia="Calibri"/>
        </w:rPr>
        <w:t>20%-25%</w:t>
      </w:r>
      <w:del w:id="748" w:author="Możaryn Barbara" w:date="2026-05-28T13:36:00Z">
        <w:r>
          <w:rPr>
            <w:rFonts w:eastAsia="Calibri"/>
          </w:rPr>
          <w:delText xml:space="preserve"> </w:delText>
        </w:r>
      </w:del>
      <w:r>
        <w:rPr>
          <w:rFonts w:eastAsia="Calibri"/>
        </w:rPr>
        <w:t xml:space="preserve">) oraz metodą </w:t>
      </w:r>
      <w:r w:rsidRPr="00BD5DC6">
        <w:rPr>
          <w:rFonts w:eastAsia="Calibri"/>
        </w:rPr>
        <w:t>anali</w:t>
      </w:r>
      <w:r>
        <w:rPr>
          <w:rFonts w:eastAsia="Calibri"/>
        </w:rPr>
        <w:t xml:space="preserve">zy </w:t>
      </w:r>
      <w:r w:rsidRPr="00BD5DC6">
        <w:rPr>
          <w:rFonts w:eastAsia="Calibri"/>
        </w:rPr>
        <w:t>ryzyka</w:t>
      </w:r>
      <w:r>
        <w:rPr>
          <w:rFonts w:eastAsia="Calibri"/>
        </w:rPr>
        <w:t xml:space="preserve"> (co najmniej </w:t>
      </w:r>
      <w:r w:rsidRPr="00BD5DC6">
        <w:rPr>
          <w:rFonts w:eastAsia="Calibri"/>
        </w:rPr>
        <w:t>75%-80%</w:t>
      </w:r>
      <w:r>
        <w:rPr>
          <w:rFonts w:eastAsia="Calibri"/>
        </w:rPr>
        <w:t>).</w:t>
      </w:r>
    </w:p>
    <w:p w14:paraId="24065D6D" w14:textId="77777777" w:rsidR="00894057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Analiza ryzyka na poziom</w:t>
      </w:r>
      <w:r>
        <w:rPr>
          <w:rFonts w:eastAsia="Calibri"/>
        </w:rPr>
        <w:t>i</w:t>
      </w:r>
      <w:r w:rsidRPr="00F9006B">
        <w:rPr>
          <w:rFonts w:eastAsia="Calibri"/>
        </w:rPr>
        <w:t>e gospodarstwa odwołuje się do poszczególnych ekoschematów lub praktyk składających się na daną grupę.</w:t>
      </w:r>
    </w:p>
    <w:p w14:paraId="233AE6FB" w14:textId="77777777" w:rsidR="00894057" w:rsidRPr="00F32E5F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>
        <w:rPr>
          <w:rFonts w:eastAsia="Calibri"/>
        </w:rPr>
        <w:lastRenderedPageBreak/>
        <w:t xml:space="preserve">Dobór próby do kontroli warunkowości może być dokonywany z uwzględnieniem beneficjentów wcześniej wytypowanych do kontroli, których dotyczą normy i wymogi. Analiza ryzyka w przypadku kontroli warunkowości uwzględnia strukturę gospodarstwa, element losowy oraz w stosownych przypadkach może uwzględniać korzystanie przez rolników z usług doradczych, o których mowa w art. 15 rozporządzenia 2021/2115. </w:t>
      </w:r>
    </w:p>
    <w:p w14:paraId="25BBF07F" w14:textId="77777777" w:rsidR="00894057" w:rsidRPr="00F9006B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I.8.11 </w:t>
      </w:r>
      <w:r>
        <w:rPr>
          <w:rFonts w:eastAsia="Calibri"/>
        </w:rPr>
        <w:t xml:space="preserve">oraz </w:t>
      </w:r>
      <w:r w:rsidRPr="005A010F">
        <w:rPr>
          <w:rFonts w:eastAsia="Calibri"/>
        </w:rPr>
        <w:t>grup</w:t>
      </w:r>
      <w:del w:id="749" w:author="Możaryn Barbara" w:date="2026-05-29T11:56:00Z">
        <w:r w:rsidRPr="005A010F">
          <w:rPr>
            <w:rFonts w:eastAsia="Calibri"/>
          </w:rPr>
          <w:delText>y</w:delText>
        </w:r>
      </w:del>
      <w:r w:rsidRPr="005A010F">
        <w:rPr>
          <w:rFonts w:eastAsia="Calibri"/>
        </w:rPr>
        <w:t xml:space="preserve"> interwencji r</w:t>
      </w:r>
      <w:r>
        <w:rPr>
          <w:rFonts w:eastAsia="Calibri"/>
        </w:rPr>
        <w:t>olno-środowiskowo-</w:t>
      </w:r>
      <w:r w:rsidRPr="005A010F">
        <w:rPr>
          <w:rFonts w:eastAsia="Calibri"/>
        </w:rPr>
        <w:t xml:space="preserve">klimatycznych </w:t>
      </w:r>
      <w:r w:rsidRPr="00F9006B">
        <w:rPr>
          <w:rFonts w:eastAsia="Calibri"/>
        </w:rPr>
        <w:t>stosuje się oddzielne analizy ryzyka odnoszące się do tych zobowiązań, w których ryzyko wystąpienia nieprawidłowości jest największe.</w:t>
      </w:r>
    </w:p>
    <w:p w14:paraId="3605EC4A" w14:textId="77777777" w:rsidR="00894057" w:rsidRPr="00F9006B" w:rsidRDefault="009478FD" w:rsidP="009478FD">
      <w:pPr>
        <w:pStyle w:val="Akapitzlist"/>
        <w:numPr>
          <w:ilvl w:val="0"/>
          <w:numId w:val="22"/>
        </w:numPr>
        <w:rPr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I.10.11, I.10.12, I.10.13, I.10.14 </w:t>
      </w:r>
      <w:r w:rsidRPr="00F9006B">
        <w:rPr>
          <w:rFonts w:eastAsia="Calibri"/>
        </w:rPr>
        <w:t xml:space="preserve">dobór próby do KnM metodą losową powinien obejmować </w:t>
      </w:r>
      <w:r>
        <w:rPr>
          <w:rFonts w:eastAsia="Calibri"/>
        </w:rPr>
        <w:t>co najmniej</w:t>
      </w:r>
      <w:r w:rsidRPr="00F9006B">
        <w:rPr>
          <w:rFonts w:eastAsia="Calibri"/>
        </w:rPr>
        <w:t xml:space="preserve"> 30 % do 40 % </w:t>
      </w:r>
      <w:r w:rsidRPr="00C83BA4">
        <w:rPr>
          <w:rFonts w:eastAsia="Calibri"/>
        </w:rPr>
        <w:t>wnioskowanych płatności</w:t>
      </w:r>
      <w:r w:rsidRPr="00F9006B">
        <w:rPr>
          <w:rFonts w:eastAsia="Calibri"/>
        </w:rPr>
        <w:t>, natomiast dobór metodą analizy r</w:t>
      </w:r>
      <w:r>
        <w:rPr>
          <w:rFonts w:eastAsia="Calibri"/>
        </w:rPr>
        <w:t>yzyka co najmniej 60 % do 70 % wnioskowanych płatności.</w:t>
      </w:r>
    </w:p>
    <w:p w14:paraId="1C46968C" w14:textId="77777777" w:rsidR="00894057" w:rsidRPr="00F9006B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>
        <w:rPr>
          <w:rFonts w:eastAsia="Calibri"/>
        </w:rPr>
        <w:t>P</w:t>
      </w:r>
      <w:r w:rsidRPr="00F9006B">
        <w:rPr>
          <w:rFonts w:eastAsia="Calibri"/>
        </w:rPr>
        <w:t>róba do kontroli</w:t>
      </w:r>
      <w:r>
        <w:rPr>
          <w:rFonts w:eastAsia="Calibri"/>
        </w:rPr>
        <w:t xml:space="preserve">, o której mowa w sekcji VII.1.1 ust. 5, </w:t>
      </w:r>
      <w:r w:rsidRPr="00F9006B">
        <w:rPr>
          <w:rFonts w:eastAsia="Calibri"/>
        </w:rPr>
        <w:t>jest dobierana w sposób losowy.</w:t>
      </w:r>
    </w:p>
    <w:p w14:paraId="5B0A2D28" w14:textId="77777777" w:rsidR="00894057" w:rsidRPr="00F9006B" w:rsidRDefault="009478FD" w:rsidP="009478FD">
      <w:pPr>
        <w:pStyle w:val="Akapitzlist"/>
        <w:numPr>
          <w:ilvl w:val="0"/>
          <w:numId w:val="22"/>
        </w:numPr>
        <w:rPr>
          <w:rFonts w:eastAsia="Calibri"/>
        </w:rPr>
      </w:pPr>
      <w:r w:rsidRPr="00F9006B">
        <w:rPr>
          <w:rFonts w:eastAsia="Calibri"/>
        </w:rPr>
        <w:t xml:space="preserve">W przypadku </w:t>
      </w:r>
      <w:r w:rsidRPr="009B0A72">
        <w:rPr>
          <w:rFonts w:eastAsia="Calibri"/>
        </w:rPr>
        <w:t xml:space="preserve">I.10.11, I.10.12, I.10.13, I.10.14 </w:t>
      </w:r>
      <w:r w:rsidRPr="00F9006B">
        <w:rPr>
          <w:rFonts w:eastAsia="Calibri"/>
        </w:rPr>
        <w:t xml:space="preserve">dobór próby metodą losową </w:t>
      </w:r>
      <w:r>
        <w:rPr>
          <w:rFonts w:eastAsia="Calibri"/>
        </w:rPr>
        <w:br/>
      </w:r>
      <w:r w:rsidRPr="00F9006B">
        <w:rPr>
          <w:rFonts w:eastAsia="Calibri"/>
        </w:rPr>
        <w:t xml:space="preserve">w ramach KEXP powinien obejmować </w:t>
      </w:r>
      <w:r>
        <w:rPr>
          <w:rFonts w:eastAsia="Calibri"/>
        </w:rPr>
        <w:t>co najmniej</w:t>
      </w:r>
      <w:r w:rsidRPr="00F9006B">
        <w:rPr>
          <w:rFonts w:eastAsia="Calibri"/>
        </w:rPr>
        <w:t xml:space="preserve"> 20 % do 25 % wydatków, natomiast dobór metodą analizy ryzyka </w:t>
      </w:r>
      <w:r>
        <w:rPr>
          <w:rFonts w:eastAsia="Calibri"/>
        </w:rPr>
        <w:t>co najmniej</w:t>
      </w:r>
      <w:r w:rsidRPr="00F9006B">
        <w:rPr>
          <w:rFonts w:eastAsia="Calibri"/>
        </w:rPr>
        <w:t xml:space="preserve"> 75 % do 80 % wydatków.</w:t>
      </w:r>
    </w:p>
    <w:p w14:paraId="30734F7E" w14:textId="77777777" w:rsidR="00894057" w:rsidRPr="00F9006B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Theme="majorEastAsia"/>
        </w:rPr>
      </w:pPr>
      <w:r w:rsidRPr="00F9006B">
        <w:rPr>
          <w:rFonts w:eastAsiaTheme="majorEastAsia"/>
        </w:rPr>
        <w:t>Populacja, jaka będzie podlegać typowaniu do KnM w ramach poszczególnych interwencji lub grup interwencji, j</w:t>
      </w:r>
      <w:r>
        <w:rPr>
          <w:rFonts w:eastAsiaTheme="majorEastAsia"/>
        </w:rPr>
        <w:t>est uzależniona od poziomu monitorowania interwencji przez AMS.</w:t>
      </w:r>
    </w:p>
    <w:p w14:paraId="52BD6732" w14:textId="77777777" w:rsidR="00894057" w:rsidRPr="00F32E5F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32E5F">
        <w:rPr>
          <w:rFonts w:eastAsiaTheme="majorEastAsia"/>
        </w:rPr>
        <w:t>Wraz ze wzrostem liczby interwencji podlegających AMS populacja podlegająca typowaniu do KnM może ulegać zmianie.</w:t>
      </w:r>
    </w:p>
    <w:p w14:paraId="472CBB83" w14:textId="77777777" w:rsidR="00894057" w:rsidRPr="00F32E5F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32E5F">
        <w:rPr>
          <w:rFonts w:eastAsia="Calibri"/>
        </w:rPr>
        <w:t>Zastosowana analiza ryzyka podlega corocznemu przeglądowi na podstawie wyników z kontroli.</w:t>
      </w:r>
    </w:p>
    <w:p w14:paraId="1A225BF8" w14:textId="77777777" w:rsidR="00894057" w:rsidRPr="00F9006B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W przypadku niskiej skuteczności analiz ryzyka dokonuje się odpowiedniej korekty zastosowanych czynników lub wag ryzyka, tak aby w kolejnym roku analiza ryzyka wykaz</w:t>
      </w:r>
      <w:r>
        <w:rPr>
          <w:rFonts w:eastAsia="Calibri"/>
        </w:rPr>
        <w:t>ywała się wyższą skutecznością.</w:t>
      </w:r>
    </w:p>
    <w:p w14:paraId="332F0898" w14:textId="77777777" w:rsidR="00894057" w:rsidRPr="00F9006B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Przez niską skuteczność analizy ryzyka, o której mowa w ust. 1</w:t>
      </w:r>
      <w:r>
        <w:rPr>
          <w:rFonts w:eastAsia="Calibri"/>
        </w:rPr>
        <w:t>2</w:t>
      </w:r>
      <w:r w:rsidRPr="00F9006B">
        <w:rPr>
          <w:rFonts w:eastAsia="Calibri"/>
        </w:rPr>
        <w:t>, rozumie się wyższy procentowo udział w wykrywaniu nieprawidłowości w ramach kontroli wytypowanych metodą losową w stosunku do kontroli wytypowanych analizą ryzyka.</w:t>
      </w:r>
    </w:p>
    <w:p w14:paraId="2E697E58" w14:textId="77777777" w:rsidR="00894057" w:rsidRPr="006D6486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6D6486">
        <w:rPr>
          <w:rFonts w:eastAsia="Calibri"/>
        </w:rPr>
        <w:t xml:space="preserve">W przypadku wykrycia istotnego poziomu nieprawidłowości w ramach poszczególnych grup interwencji lub warunkowości w danym roku poziom KnM </w:t>
      </w:r>
      <w:r w:rsidRPr="006D6486">
        <w:rPr>
          <w:rFonts w:eastAsia="Calibri"/>
        </w:rPr>
        <w:lastRenderedPageBreak/>
        <w:t>w kolejnym roku zwiększa się biorąc pod uwagę w szczególności poziom stwierdzonych przedeklarowań w stosunku do liczby beneficjentów zawyżających deklaracje w ramach danych interwencji</w:t>
      </w:r>
      <w:ins w:id="750" w:author="Gontarz Paweł" w:date="2026-06-11T11:25:00Z">
        <w:r>
          <w:rPr>
            <w:rFonts w:eastAsia="Calibri"/>
          </w:rPr>
          <w:t xml:space="preserve"> (</w:t>
        </w:r>
      </w:ins>
      <w:r>
        <w:rPr>
          <w:rFonts w:eastAsia="Calibri"/>
        </w:rPr>
        <w:t>i</w:t>
      </w:r>
      <w:ins w:id="751" w:author="Gontarz Paweł" w:date="2026-06-11T11:25:00Z">
        <w:r>
          <w:rPr>
            <w:rFonts w:eastAsia="Calibri"/>
          </w:rPr>
          <w:t>stotny poziom nieprawidłowości jest rozumiany jako</w:t>
        </w:r>
      </w:ins>
      <w:ins w:id="752" w:author="Gontarz Paweł" w:date="2026-06-11T11:26:00Z">
        <w:r>
          <w:rPr>
            <w:rFonts w:eastAsia="Calibri"/>
          </w:rPr>
          <w:t xml:space="preserve"> przekroczenie powierzchni deklarowanej o 3% lub 2</w:t>
        </w:r>
      </w:ins>
      <w:ins w:id="753" w:author="Horyza Joanna" w:date="2026-06-26T12:04:00Z">
        <w:r>
          <w:rPr>
            <w:rFonts w:eastAsia="Calibri"/>
          </w:rPr>
          <w:t xml:space="preserve"> </w:t>
        </w:r>
      </w:ins>
      <w:ins w:id="754" w:author="Gontarz Paweł" w:date="2026-06-11T11:26:00Z">
        <w:r>
          <w:rPr>
            <w:rFonts w:eastAsia="Calibri"/>
          </w:rPr>
          <w:t>ha</w:t>
        </w:r>
      </w:ins>
      <w:ins w:id="755" w:author="Gontarz Paweł" w:date="2026-06-11T11:27:00Z">
        <w:r>
          <w:rPr>
            <w:rFonts w:eastAsia="Calibri"/>
          </w:rPr>
          <w:t xml:space="preserve"> w stosunku do powierzchni stwierdzonej)</w:t>
        </w:r>
      </w:ins>
      <w:r w:rsidRPr="006D6486">
        <w:rPr>
          <w:rFonts w:eastAsia="Calibri"/>
        </w:rPr>
        <w:t xml:space="preserve">. W przypadku warunkowości bierze się pod uwagę odsetek rolników poddanych kontroli w przypadku których ustalono jedną lub więcej niezgodności z daną normą GAEC lub wymogiem podstawowym oraz procent obniżki mającej zastosowanie względem całkowitej kwoty wsparcia </w:t>
      </w:r>
      <w:r>
        <w:rPr>
          <w:rFonts w:eastAsia="Calibri"/>
        </w:rPr>
        <w:br/>
      </w:r>
      <w:r w:rsidRPr="006D6486">
        <w:rPr>
          <w:rFonts w:eastAsia="Calibri"/>
        </w:rPr>
        <w:t>w następstwie wykrycia tej niezgodności</w:t>
      </w:r>
      <w:ins w:id="756" w:author="Gontarz Paweł" w:date="2026-06-11T11:25:00Z">
        <w:r>
          <w:rPr>
            <w:rFonts w:eastAsia="Calibri"/>
          </w:rPr>
          <w:t>.</w:t>
        </w:r>
      </w:ins>
      <w:del w:id="757" w:author="Gontarz Paweł" w:date="2026-06-11T11:25:00Z">
        <w:r w:rsidRPr="006D6486">
          <w:rPr>
            <w:rFonts w:eastAsia="Calibri"/>
          </w:rPr>
          <w:delText>.</w:delText>
        </w:r>
      </w:del>
    </w:p>
    <w:p w14:paraId="2020C89E" w14:textId="77777777" w:rsidR="00894057" w:rsidRPr="00F9006B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W przypadku niskiego poziomu stwierdzanych nieprawidłowości w ramach poszczególnych grup interwencji w danym roku, możliwe jest zastosowanie zmniejszenia minimalnego </w:t>
      </w:r>
      <w:r>
        <w:rPr>
          <w:rFonts w:eastAsia="Calibri"/>
        </w:rPr>
        <w:t>poziomu</w:t>
      </w:r>
      <w:r w:rsidRPr="00F9006B">
        <w:rPr>
          <w:rFonts w:eastAsia="Calibri"/>
        </w:rPr>
        <w:t xml:space="preserve"> kontroli w kolejnym roku, do poziomu nie niższego niż 3% beneficjentów</w:t>
      </w:r>
      <w:r>
        <w:rPr>
          <w:rFonts w:eastAsia="Calibri"/>
        </w:rPr>
        <w:t xml:space="preserve">, </w:t>
      </w:r>
      <w:r w:rsidRPr="00F9006B">
        <w:rPr>
          <w:rFonts w:eastAsia="Calibri"/>
        </w:rPr>
        <w:t xml:space="preserve">z wyjątkiem </w:t>
      </w:r>
      <w:r>
        <w:rPr>
          <w:rFonts w:eastAsia="Calibri"/>
        </w:rPr>
        <w:t>kontroli</w:t>
      </w:r>
      <w:r w:rsidRPr="00F9006B">
        <w:rPr>
          <w:rFonts w:eastAsia="Calibri"/>
        </w:rPr>
        <w:t xml:space="preserve"> z zakresu warunkowości, gdzie </w:t>
      </w:r>
      <w:r>
        <w:rPr>
          <w:rFonts w:eastAsia="Calibri"/>
        </w:rPr>
        <w:t>zmniejszenia nie stosuje się.</w:t>
      </w:r>
    </w:p>
    <w:p w14:paraId="24BD164A" w14:textId="77777777" w:rsidR="00894057" w:rsidRPr="00F9006B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Niski poziom nieprawidłowości, o którym mowa w ust. 1</w:t>
      </w:r>
      <w:r>
        <w:rPr>
          <w:rFonts w:eastAsia="Calibri"/>
        </w:rPr>
        <w:t>5</w:t>
      </w:r>
      <w:r w:rsidRPr="00F9006B">
        <w:rPr>
          <w:rFonts w:eastAsia="Calibri"/>
        </w:rPr>
        <w:t>, umożliwiający zmniejszenie poziomu kontroli, opiera się na założeniu, że wskaźnik błędu z KnM dla próby losow</w:t>
      </w:r>
      <w:r>
        <w:rPr>
          <w:rFonts w:eastAsia="Calibri"/>
        </w:rPr>
        <w:t>ej nie powinien przekroczyć 2%.</w:t>
      </w:r>
    </w:p>
    <w:p w14:paraId="050CD3E7" w14:textId="77777777" w:rsidR="00894057" w:rsidRPr="008E5AD8" w:rsidRDefault="009478FD" w:rsidP="009478FD">
      <w:pPr>
        <w:pStyle w:val="Akapitzlist"/>
        <w:numPr>
          <w:ilvl w:val="0"/>
          <w:numId w:val="22"/>
        </w:numPr>
        <w:spacing w:after="0"/>
        <w:rPr>
          <w:rFonts w:eastAsia="Calibri"/>
        </w:rPr>
      </w:pPr>
      <w:r w:rsidRPr="00F9006B">
        <w:rPr>
          <w:rFonts w:eastAsia="Calibri"/>
        </w:rPr>
        <w:t>Wskaźnik błędu, o którym mowa w ust. 1</w:t>
      </w:r>
      <w:r>
        <w:rPr>
          <w:rFonts w:eastAsia="Calibri"/>
        </w:rPr>
        <w:t>6</w:t>
      </w:r>
      <w:r w:rsidRPr="00F9006B">
        <w:rPr>
          <w:rFonts w:eastAsia="Calibri"/>
        </w:rPr>
        <w:t xml:space="preserve">, </w:t>
      </w:r>
      <w:r>
        <w:rPr>
          <w:rFonts w:eastAsia="Calibri"/>
        </w:rPr>
        <w:t xml:space="preserve">jest </w:t>
      </w:r>
      <w:r w:rsidRPr="00F9006B">
        <w:rPr>
          <w:rFonts w:eastAsia="Calibri"/>
        </w:rPr>
        <w:t xml:space="preserve">oparty na </w:t>
      </w:r>
      <w:ins w:id="758" w:author="Gontarz Paweł" w:date="2026-03-15T14:32:00Z">
        <w:r>
          <w:rPr>
            <w:rFonts w:eastAsia="Calibri"/>
          </w:rPr>
          <w:t xml:space="preserve">wynikach z kontroli na miejscu realizowanych przez </w:t>
        </w:r>
      </w:ins>
      <w:del w:id="759" w:author="Gontarz Paweł" w:date="2026-03-15T14:32:00Z">
        <w:r w:rsidRPr="00F9006B">
          <w:rPr>
            <w:rFonts w:eastAsia="Calibri"/>
          </w:rPr>
          <w:delText>sprawozdawczości przekazywanej przez ARiMR do Komisji Europejskiej</w:delText>
        </w:r>
        <w:r>
          <w:rPr>
            <w:rFonts w:eastAsia="Calibri"/>
          </w:rPr>
          <w:delText xml:space="preserve">, przy czym </w:delText>
        </w:r>
        <w:r w:rsidRPr="00F9006B">
          <w:rPr>
            <w:rFonts w:eastAsia="Calibri"/>
          </w:rPr>
          <w:delText>pod uwagę</w:delText>
        </w:r>
        <w:r>
          <w:rPr>
            <w:rFonts w:eastAsia="Calibri"/>
          </w:rPr>
          <w:delText xml:space="preserve"> są</w:delText>
        </w:r>
        <w:r w:rsidRPr="00F9006B">
          <w:rPr>
            <w:rFonts w:eastAsia="Calibri"/>
          </w:rPr>
          <w:delText xml:space="preserve"> brane ustalenia zawarte w </w:delText>
        </w:r>
        <w:r w:rsidRPr="00F9006B">
          <w:delText xml:space="preserve">sprawozdaniu z czynności sprawdzających w zakresie audytu gospodarowania środkami pochodzącymi z budżetu Unii Europejskiej w ramach </w:delText>
        </w:r>
        <w:r>
          <w:delText>EFRG</w:delText>
        </w:r>
        <w:r w:rsidRPr="00F9006B">
          <w:delText xml:space="preserve"> oraz </w:delText>
        </w:r>
        <w:r>
          <w:delText>EFRROW</w:delText>
        </w:r>
        <w:r w:rsidRPr="00F9006B">
          <w:delText xml:space="preserve"> w</w:delText>
        </w:r>
      </w:del>
      <w:r w:rsidRPr="00F9006B">
        <w:t xml:space="preserve"> </w:t>
      </w:r>
      <w:r>
        <w:t>ARiMR</w:t>
      </w:r>
      <w:r w:rsidRPr="00F9006B">
        <w:t xml:space="preserve"> za rok poprzedzający rok w którym ty</w:t>
      </w:r>
      <w:r>
        <w:t>powana jest próba do kontroli.</w:t>
      </w:r>
    </w:p>
    <w:p w14:paraId="5829EF2D" w14:textId="77777777" w:rsidR="00894057" w:rsidRDefault="009478FD" w:rsidP="009478FD">
      <w:pPr>
        <w:pStyle w:val="Akapitzlist"/>
        <w:numPr>
          <w:ilvl w:val="0"/>
          <w:numId w:val="22"/>
        </w:numPr>
      </w:pPr>
      <w:r w:rsidRPr="008D6002">
        <w:t xml:space="preserve">ARiMR przekazuje IZ informację dotyczącą zamiaru zmniejszenia </w:t>
      </w:r>
      <w:r>
        <w:t>poziomu kontroli.</w:t>
      </w:r>
    </w:p>
    <w:p w14:paraId="5BC97C45" w14:textId="77777777" w:rsidR="00894057" w:rsidRPr="008D6002" w:rsidRDefault="009478FD" w:rsidP="009478FD">
      <w:pPr>
        <w:pStyle w:val="Akapitzlist"/>
        <w:numPr>
          <w:ilvl w:val="0"/>
          <w:numId w:val="22"/>
        </w:numPr>
      </w:pPr>
      <w:r w:rsidRPr="00AC1724">
        <w:rPr>
          <w:rFonts w:eastAsia="Calibri"/>
        </w:rPr>
        <w:t xml:space="preserve">W przypadku stwierdzenia, że </w:t>
      </w:r>
      <w:r>
        <w:rPr>
          <w:rFonts w:eastAsia="Calibri"/>
        </w:rPr>
        <w:t xml:space="preserve">rolnik, który złożył </w:t>
      </w:r>
      <w:r w:rsidRPr="00AC1724">
        <w:rPr>
          <w:rFonts w:eastAsia="Calibri"/>
        </w:rPr>
        <w:t>wnios</w:t>
      </w:r>
      <w:r>
        <w:rPr>
          <w:rFonts w:eastAsia="Calibri"/>
        </w:rPr>
        <w:t>e</w:t>
      </w:r>
      <w:r w:rsidRPr="00AC1724">
        <w:rPr>
          <w:rFonts w:eastAsia="Calibri"/>
        </w:rPr>
        <w:t>k o przyznanie płatności dla małych gospodarstw</w:t>
      </w:r>
      <w:r>
        <w:rPr>
          <w:rFonts w:eastAsia="Calibri"/>
        </w:rPr>
        <w:t>, został wytypowany do kontroli i nie spełnia warunków</w:t>
      </w:r>
      <w:r w:rsidRPr="00AC1724">
        <w:rPr>
          <w:rFonts w:eastAsia="Calibri"/>
        </w:rPr>
        <w:t xml:space="preserve"> </w:t>
      </w:r>
      <w:r>
        <w:rPr>
          <w:rFonts w:eastAsia="Calibri"/>
        </w:rPr>
        <w:t>przyznania tej płatności</w:t>
      </w:r>
      <w:r w:rsidRPr="00AC1724">
        <w:rPr>
          <w:rFonts w:eastAsia="Calibri"/>
        </w:rPr>
        <w:t xml:space="preserve">, rozszerza się zakres kontroli </w:t>
      </w:r>
      <w:r>
        <w:rPr>
          <w:rFonts w:eastAsia="Calibri"/>
        </w:rPr>
        <w:t>o inne  płatności, o które rolnik wnioskował, składając wniosek o przyznanie płatności dla małych gospodarstw, jeżeli jest to niezbędne do zapewnienia poziomów kontroli, o których mowa w sekcji VII.1.1 ust. 1 pkt 1-11.</w:t>
      </w:r>
    </w:p>
    <w:p w14:paraId="5BB1449F" w14:textId="77777777" w:rsidR="00894057" w:rsidRPr="00F9006B" w:rsidRDefault="00894057" w:rsidP="009478FD">
      <w:pPr>
        <w:pStyle w:val="Akapitzlist"/>
        <w:spacing w:after="0"/>
        <w:ind w:left="360"/>
        <w:rPr>
          <w:rFonts w:eastAsia="Calibri"/>
        </w:rPr>
      </w:pPr>
    </w:p>
    <w:p w14:paraId="3AA274A2" w14:textId="77777777" w:rsidR="00894057" w:rsidRPr="00F9006B" w:rsidRDefault="009478FD" w:rsidP="009478FD">
      <w:pPr>
        <w:pStyle w:val="Nagwek2"/>
      </w:pPr>
      <w:bookmarkStart w:id="760" w:name="_Toc177472476"/>
      <w:bookmarkStart w:id="761" w:name="_Toc138757612"/>
      <w:r w:rsidRPr="00F9006B">
        <w:lastRenderedPageBreak/>
        <w:t>VII.2. Pomoc przyznawana na podstawie umowy o przyznaniu pomocy</w:t>
      </w:r>
      <w:bookmarkEnd w:id="760"/>
      <w:bookmarkEnd w:id="761"/>
    </w:p>
    <w:p w14:paraId="056141C6" w14:textId="77777777" w:rsidR="00894057" w:rsidRPr="00F9006B" w:rsidRDefault="009478FD" w:rsidP="009478FD">
      <w:pPr>
        <w:pStyle w:val="Nagwek3"/>
        <w:rPr>
          <w:rFonts w:eastAsia="Calibri"/>
        </w:rPr>
      </w:pPr>
      <w:bookmarkStart w:id="762" w:name="_Toc177472477"/>
      <w:bookmarkStart w:id="763" w:name="_Toc138757613"/>
      <w:r w:rsidRPr="00F9006B">
        <w:rPr>
          <w:rFonts w:eastAsia="Calibri"/>
        </w:rPr>
        <w:t xml:space="preserve">VII.2.1. </w:t>
      </w:r>
      <w:r>
        <w:t>Poziom</w:t>
      </w:r>
      <w:r w:rsidRPr="00F9006B">
        <w:t xml:space="preserve"> kontroli</w:t>
      </w:r>
      <w:bookmarkEnd w:id="762"/>
      <w:bookmarkEnd w:id="763"/>
    </w:p>
    <w:p w14:paraId="7F24F103" w14:textId="44005AC3" w:rsidR="00894057" w:rsidRPr="00F9006B" w:rsidRDefault="009478FD" w:rsidP="009478FD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C314E8">
        <w:rPr>
          <w:rFonts w:eastAsia="Calibri"/>
        </w:rPr>
        <w:t>K</w:t>
      </w:r>
      <w:r>
        <w:rPr>
          <w:rFonts w:eastAsia="Calibri"/>
        </w:rPr>
        <w:t>nM</w:t>
      </w:r>
      <w:r w:rsidRPr="00C314E8">
        <w:rPr>
          <w:rFonts w:eastAsia="Calibri"/>
        </w:rPr>
        <w:t xml:space="preserve"> realizowan</w:t>
      </w:r>
      <w:r>
        <w:rPr>
          <w:rFonts w:eastAsia="Calibri"/>
        </w:rPr>
        <w:t>a</w:t>
      </w:r>
      <w:r w:rsidRPr="00C314E8">
        <w:rPr>
          <w:rFonts w:eastAsia="Calibri"/>
        </w:rPr>
        <w:t xml:space="preserve"> </w:t>
      </w:r>
      <w:ins w:id="764" w:author="Gębka Magdalena" w:date="2026-02-19T13:23:00Z">
        <w:r>
          <w:rPr>
            <w:rFonts w:eastAsia="Calibri"/>
          </w:rPr>
          <w:t xml:space="preserve">jest </w:t>
        </w:r>
      </w:ins>
      <w:r w:rsidRPr="00C314E8">
        <w:rPr>
          <w:rFonts w:eastAsia="Calibri"/>
        </w:rPr>
        <w:t xml:space="preserve">w toku </w:t>
      </w:r>
      <w:r w:rsidRPr="0081177B">
        <w:rPr>
          <w:rFonts w:eastAsia="Calibri"/>
        </w:rPr>
        <w:t xml:space="preserve">postępowania w sprawie </w:t>
      </w:r>
      <w:r w:rsidRPr="008E5AD8">
        <w:rPr>
          <w:rFonts w:eastAsia="Calibri"/>
        </w:rPr>
        <w:t xml:space="preserve">o </w:t>
      </w:r>
      <w:r w:rsidRPr="0081177B">
        <w:rPr>
          <w:rFonts w:eastAsia="Calibri"/>
        </w:rPr>
        <w:t>wypłat</w:t>
      </w:r>
      <w:r w:rsidRPr="008E5AD8">
        <w:rPr>
          <w:rFonts w:eastAsia="Calibri"/>
        </w:rPr>
        <w:t>ę</w:t>
      </w:r>
      <w:r w:rsidRPr="0081177B">
        <w:rPr>
          <w:rFonts w:eastAsia="Calibri"/>
        </w:rPr>
        <w:t xml:space="preserve"> pomocy</w:t>
      </w:r>
      <w:ins w:id="765" w:author="Patrycja Piekut" w:date="2026-06-29T11:36:00Z">
        <w:r w:rsidR="000C468C">
          <w:rPr>
            <w:rFonts w:eastAsia="Calibri"/>
          </w:rPr>
          <w:t xml:space="preserve"> (</w:t>
        </w:r>
      </w:ins>
      <w:ins w:id="766" w:author="Gębka Magdalena" w:date="2026-02-19T13:24:00Z">
        <w:r>
          <w:rPr>
            <w:rFonts w:eastAsia="Calibri"/>
          </w:rPr>
          <w:t>na etapie</w:t>
        </w:r>
      </w:ins>
      <w:ins w:id="767" w:author="Gębka Magdalena" w:date="2026-02-19T13:23:00Z">
        <w:r>
          <w:rPr>
            <w:rFonts w:eastAsia="Calibri"/>
          </w:rPr>
          <w:t xml:space="preserve"> obsługi wniosków </w:t>
        </w:r>
      </w:ins>
      <w:ins w:id="768" w:author="Gębka Magdalena" w:date="2026-02-19T13:24:00Z">
        <w:r>
          <w:rPr>
            <w:rFonts w:eastAsia="Calibri"/>
          </w:rPr>
          <w:t>o płatność</w:t>
        </w:r>
      </w:ins>
      <w:ins w:id="769" w:author="Patrycja Piekut" w:date="2026-06-29T11:36:00Z">
        <w:r w:rsidR="000C468C">
          <w:rPr>
            <w:rFonts w:eastAsia="Calibri"/>
          </w:rPr>
          <w:t>)</w:t>
        </w:r>
      </w:ins>
      <w:r w:rsidRPr="0081177B">
        <w:rPr>
          <w:rFonts w:eastAsia="Calibri"/>
        </w:rPr>
        <w:t xml:space="preserve"> w</w:t>
      </w:r>
      <w:r>
        <w:rPr>
          <w:rFonts w:eastAsia="Calibri"/>
        </w:rPr>
        <w:t xml:space="preserve"> wyniku typowania systemowego</w:t>
      </w:r>
      <w:r w:rsidRPr="00F9006B">
        <w:rPr>
          <w:rFonts w:eastAsia="Calibri"/>
        </w:rPr>
        <w:t xml:space="preserve"> przeprowadzan</w:t>
      </w:r>
      <w:ins w:id="770" w:author="Gębka Magdalena" w:date="2026-02-19T13:24:00Z">
        <w:r>
          <w:rPr>
            <w:rFonts w:eastAsia="Calibri"/>
          </w:rPr>
          <w:t>ego</w:t>
        </w:r>
      </w:ins>
      <w:del w:id="771" w:author="Gębka Magdalena" w:date="2026-02-19T13:24:00Z">
        <w:r>
          <w:rPr>
            <w:rFonts w:eastAsia="Calibri"/>
          </w:rPr>
          <w:delText>a</w:delText>
        </w:r>
      </w:del>
      <w:r>
        <w:rPr>
          <w:rFonts w:eastAsia="Calibri"/>
        </w:rPr>
        <w:t xml:space="preserve"> </w:t>
      </w:r>
      <w:del w:id="772" w:author="Gębka Magdalena" w:date="2026-02-19T13:24:00Z">
        <w:r>
          <w:rPr>
            <w:rFonts w:eastAsia="Calibri"/>
          </w:rPr>
          <w:delText>jest</w:delText>
        </w:r>
        <w:r w:rsidRPr="00F9006B">
          <w:rPr>
            <w:rFonts w:eastAsia="Calibri"/>
          </w:rPr>
          <w:delText xml:space="preserve"> </w:delText>
        </w:r>
      </w:del>
      <w:r w:rsidRPr="00F9006B">
        <w:rPr>
          <w:rFonts w:eastAsia="Calibri"/>
        </w:rPr>
        <w:t>na próbie co najmniej 5% kwot zadeklarowanych we wnioskach o płatność każdego roku kalendarzowego</w:t>
      </w:r>
      <w:del w:id="773" w:author="Gębka Magdalena" w:date="2026-02-20T11:43:00Z">
        <w:r w:rsidRPr="00F9006B">
          <w:rPr>
            <w:rFonts w:eastAsia="Calibri"/>
          </w:rPr>
          <w:delText xml:space="preserve"> </w:delText>
        </w:r>
        <w:r>
          <w:rPr>
            <w:rFonts w:eastAsia="Calibri"/>
          </w:rPr>
          <w:br/>
        </w:r>
      </w:del>
      <w:ins w:id="774" w:author="Gębka Magdalena" w:date="2026-02-20T11:43:00Z">
        <w:r>
          <w:rPr>
            <w:rFonts w:eastAsia="Calibri"/>
          </w:rPr>
          <w:t xml:space="preserve"> </w:t>
        </w:r>
      </w:ins>
      <w:r>
        <w:rPr>
          <w:rFonts w:eastAsia="Calibri"/>
        </w:rPr>
        <w:t>(za wyjątkiem samych zaliczek).</w:t>
      </w:r>
    </w:p>
    <w:p w14:paraId="473F071C" w14:textId="77777777" w:rsidR="00894057" w:rsidRDefault="009478FD" w:rsidP="009478FD">
      <w:pPr>
        <w:pStyle w:val="Akapitzlist"/>
        <w:numPr>
          <w:ilvl w:val="0"/>
          <w:numId w:val="8"/>
        </w:numPr>
      </w:pPr>
      <w:r>
        <w:t>P</w:t>
      </w:r>
      <w:r w:rsidRPr="00F9006B">
        <w:t>oziom</w:t>
      </w:r>
      <w:r>
        <w:t xml:space="preserve">, </w:t>
      </w:r>
      <w:r w:rsidRPr="00F9006B">
        <w:t>o którym mowa w ust. 1, powinien być utrzymany razem dla interwencji</w:t>
      </w:r>
      <w:r>
        <w:t>,</w:t>
      </w:r>
      <w:r w:rsidRPr="00F9006B">
        <w:t xml:space="preserve"> </w:t>
      </w:r>
      <w:r>
        <w:br/>
      </w:r>
      <w:r w:rsidRPr="00F9006B">
        <w:t>o który</w:t>
      </w:r>
      <w:r>
        <w:t>ch mowa w rozdziale III ust. 5.</w:t>
      </w:r>
    </w:p>
    <w:p w14:paraId="5800A34C" w14:textId="77777777" w:rsidR="00894057" w:rsidRPr="00EA6D5E" w:rsidRDefault="009478FD" w:rsidP="009478FD">
      <w:pPr>
        <w:pStyle w:val="Akapitzlist"/>
        <w:numPr>
          <w:ilvl w:val="0"/>
          <w:numId w:val="8"/>
        </w:numPr>
      </w:pPr>
      <w:r w:rsidRPr="00577E93">
        <w:rPr>
          <w:rFonts w:eastAsia="Calibri"/>
        </w:rPr>
        <w:t>W przypadku I.13.2 KnM podlega 100% beneficjentów na etapie rozpatrywania przez ARiMR wniosków o płatność złożonych</w:t>
      </w:r>
      <w:r>
        <w:rPr>
          <w:rFonts w:eastAsia="Calibri"/>
        </w:rPr>
        <w:t>:</w:t>
      </w:r>
    </w:p>
    <w:p w14:paraId="2B858A8E" w14:textId="77777777" w:rsidR="00894057" w:rsidRPr="00F9006B" w:rsidRDefault="009478FD" w:rsidP="009478FD">
      <w:pPr>
        <w:pStyle w:val="Akapitzlist"/>
        <w:numPr>
          <w:ilvl w:val="0"/>
          <w:numId w:val="39"/>
        </w:numPr>
        <w:ind w:left="851" w:hanging="425"/>
      </w:pPr>
      <w:del w:id="775" w:author="Utnik Kamila" w:date="2026-03-20T13:01:00Z">
        <w:r>
          <w:delText>za trzeci</w:delText>
        </w:r>
        <w:r w:rsidRPr="00F9006B">
          <w:delText xml:space="preserve"> rok działalności</w:delText>
        </w:r>
        <w:r>
          <w:delText xml:space="preserve"> (II wniosek o płatność</w:delText>
        </w:r>
      </w:del>
      <w:ins w:id="776" w:author="Utnik Kamila" w:date="2026-03-20T13:01:00Z">
        <w:r>
          <w:t xml:space="preserve">w trzecim roku działalności grupy (o ile grupa nie została skontrolowana </w:t>
        </w:r>
      </w:ins>
      <w:ins w:id="777" w:author="Utnik Kamila" w:date="2026-03-20T13:02:00Z">
        <w:r>
          <w:t>w drugim roku działa</w:t>
        </w:r>
      </w:ins>
      <w:ins w:id="778" w:author="Utnik Kamila" w:date="2026-05-08T11:37:00Z">
        <w:r>
          <w:t>l</w:t>
        </w:r>
      </w:ins>
      <w:ins w:id="779" w:author="Utnik Kamila" w:date="2026-03-20T13:02:00Z">
        <w:r>
          <w:t>ności</w:t>
        </w:r>
      </w:ins>
      <w:r>
        <w:t>)</w:t>
      </w:r>
      <w:r w:rsidRPr="00F9006B">
        <w:t>;</w:t>
      </w:r>
    </w:p>
    <w:p w14:paraId="3D212B4C" w14:textId="218BEDB2" w:rsidR="00894057" w:rsidRPr="00F9006B" w:rsidRDefault="009478FD" w:rsidP="009478FD">
      <w:pPr>
        <w:pStyle w:val="Akapitzlist"/>
        <w:numPr>
          <w:ilvl w:val="0"/>
          <w:numId w:val="39"/>
        </w:numPr>
        <w:ind w:left="851" w:hanging="425"/>
      </w:pPr>
      <w:del w:id="780" w:author="Utnik Kamila" w:date="2026-03-20T13:02:00Z">
        <w:r>
          <w:delText xml:space="preserve">za </w:delText>
        </w:r>
      </w:del>
      <w:ins w:id="781" w:author="Utnik Kamila" w:date="2026-03-20T13:02:00Z">
        <w:r>
          <w:t xml:space="preserve">w </w:t>
        </w:r>
      </w:ins>
      <w:r>
        <w:t>piąty</w:t>
      </w:r>
      <w:ins w:id="782" w:author="Utnik Kamila" w:date="2026-03-20T13:02:00Z">
        <w:r>
          <w:t>m</w:t>
        </w:r>
      </w:ins>
      <w:r>
        <w:t xml:space="preserve"> rok</w:t>
      </w:r>
      <w:ins w:id="783" w:author="Ali Farhan Jakub" w:date="2026-07-01T12:15:00Z">
        <w:r w:rsidR="00B57869">
          <w:t>u</w:t>
        </w:r>
      </w:ins>
      <w:r>
        <w:t xml:space="preserve"> działalności</w:t>
      </w:r>
      <w:del w:id="784" w:author="Utnik Kamila" w:date="2026-03-20T13:02:00Z">
        <w:r>
          <w:delText xml:space="preserve"> (V wniosek o płatność)</w:delText>
        </w:r>
      </w:del>
      <w:r>
        <w:t xml:space="preserve">. </w:t>
      </w:r>
    </w:p>
    <w:p w14:paraId="3C86E7EA" w14:textId="77777777" w:rsidR="00894057" w:rsidRPr="00C0459E" w:rsidRDefault="009478FD" w:rsidP="009478FD">
      <w:pPr>
        <w:pStyle w:val="Akapitzlist"/>
        <w:numPr>
          <w:ilvl w:val="0"/>
          <w:numId w:val="8"/>
        </w:numPr>
        <w:rPr>
          <w:rFonts w:eastAsia="Calibri"/>
        </w:rPr>
      </w:pPr>
      <w:r w:rsidRPr="00C0459E">
        <w:t xml:space="preserve">Dodatkowo w zakresie </w:t>
      </w:r>
      <w:r w:rsidRPr="009B0A72">
        <w:t xml:space="preserve">I.13.2 </w:t>
      </w:r>
      <w:r w:rsidRPr="00C0459E">
        <w:t xml:space="preserve">KEXP </w:t>
      </w:r>
      <w:r w:rsidRPr="008E5AD8">
        <w:t xml:space="preserve">przeprowadza się </w:t>
      </w:r>
      <w:r w:rsidRPr="00C0459E">
        <w:t xml:space="preserve">po upływie </w:t>
      </w:r>
      <w:r>
        <w:t>jednego roku</w:t>
      </w:r>
      <w:r w:rsidRPr="00C0459E">
        <w:t xml:space="preserve"> </w:t>
      </w:r>
      <w:r>
        <w:br/>
      </w:r>
      <w:r w:rsidRPr="00C0459E">
        <w:t>od ostatniej płatności - w</w:t>
      </w:r>
      <w:r w:rsidRPr="00C0459E">
        <w:rPr>
          <w:rFonts w:eastAsia="Calibri"/>
        </w:rPr>
        <w:t xml:space="preserve"> przypadku beneficjentów, którzy dochowają zobowiązań, </w:t>
      </w:r>
      <w:r>
        <w:rPr>
          <w:rFonts w:eastAsia="Calibri"/>
        </w:rPr>
        <w:br/>
      </w:r>
      <w:r w:rsidRPr="00C0459E">
        <w:rPr>
          <w:rFonts w:eastAsia="Calibri"/>
        </w:rPr>
        <w:t>w tym nie utracą statusu organizacji producentów albo grupy producentów rolnych.</w:t>
      </w:r>
    </w:p>
    <w:p w14:paraId="1E7BC5AA" w14:textId="77777777" w:rsidR="00894057" w:rsidRPr="00F9006B" w:rsidRDefault="009478FD" w:rsidP="009478FD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F9006B">
        <w:rPr>
          <w:rFonts w:eastAsia="Calibri"/>
        </w:rPr>
        <w:t>K</w:t>
      </w:r>
      <w:r>
        <w:rPr>
          <w:rFonts w:eastAsia="Calibri"/>
        </w:rPr>
        <w:t xml:space="preserve">nM w zakresie </w:t>
      </w:r>
      <w:r w:rsidRPr="009B0A72">
        <w:rPr>
          <w:rFonts w:eastAsia="Calibri"/>
        </w:rPr>
        <w:t xml:space="preserve">I.13.2 </w:t>
      </w:r>
      <w:r>
        <w:rPr>
          <w:rFonts w:eastAsia="Calibri"/>
        </w:rPr>
        <w:t>wliczana jest do poziomu KnM, o którym mowa w ust. 1.</w:t>
      </w:r>
    </w:p>
    <w:p w14:paraId="0D5AD371" w14:textId="04B53601" w:rsidR="00894057" w:rsidRPr="00F9006B" w:rsidRDefault="009478FD" w:rsidP="009478FD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F9006B">
        <w:rPr>
          <w:rFonts w:eastAsia="Calibri"/>
        </w:rPr>
        <w:t>Każda organizacja producentów, która realizuje program operacyjny w zakresie I.7.1</w:t>
      </w:r>
      <w:r w:rsidRPr="00F9006B">
        <w:rPr>
          <w:rFonts w:ascii="Symbol" w:eastAsia="Calibri" w:hAnsi="Symbol"/>
        </w:rPr>
        <w:sym w:font="Symbol" w:char="F02D"/>
      </w:r>
      <w:r w:rsidRPr="00F9006B">
        <w:rPr>
          <w:rFonts w:eastAsia="Calibri"/>
        </w:rPr>
        <w:t>I.7.</w:t>
      </w:r>
      <w:ins w:id="785" w:author="Patrycja Piekut" w:date="2026-06-30T11:06:00Z">
        <w:r w:rsidR="0097277B">
          <w:rPr>
            <w:rFonts w:eastAsia="Calibri"/>
          </w:rPr>
          <w:t>8</w:t>
        </w:r>
      </w:ins>
      <w:del w:id="786" w:author="Patrycja Piekut" w:date="2026-06-30T11:06:00Z">
        <w:r w:rsidDel="0097277B">
          <w:rPr>
            <w:rFonts w:eastAsia="Calibri"/>
          </w:rPr>
          <w:delText>6</w:delText>
        </w:r>
      </w:del>
      <w:r w:rsidRPr="00F9006B">
        <w:rPr>
          <w:rFonts w:eastAsia="Calibri"/>
        </w:rPr>
        <w:t xml:space="preserve"> jest kontrolowana</w:t>
      </w:r>
      <w:r>
        <w:rPr>
          <w:rFonts w:eastAsia="Calibri"/>
        </w:rPr>
        <w:t xml:space="preserve"> przynajmniej raz na trzy lata.</w:t>
      </w:r>
    </w:p>
    <w:p w14:paraId="706E50DE" w14:textId="4BF75E9D" w:rsidR="00894057" w:rsidRPr="00F9006B" w:rsidRDefault="009478FD" w:rsidP="009478FD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F9006B">
        <w:rPr>
          <w:rFonts w:eastAsia="Calibri"/>
        </w:rPr>
        <w:t>KnM</w:t>
      </w:r>
      <w:r>
        <w:rPr>
          <w:rFonts w:eastAsia="Calibri"/>
        </w:rPr>
        <w:t xml:space="preserve"> </w:t>
      </w:r>
      <w:r w:rsidRPr="00F9006B">
        <w:rPr>
          <w:rFonts w:eastAsia="Calibri"/>
        </w:rPr>
        <w:t xml:space="preserve">w zakresie </w:t>
      </w:r>
      <w:r w:rsidRPr="009B0A72">
        <w:rPr>
          <w:rFonts w:eastAsia="Calibri"/>
        </w:rPr>
        <w:t>I.7.1</w:t>
      </w:r>
      <w:r w:rsidRPr="009B0A72">
        <w:rPr>
          <w:rFonts w:ascii="Symbol" w:eastAsia="Calibri" w:hAnsi="Symbol"/>
        </w:rPr>
        <w:sym w:font="Symbol" w:char="F02D"/>
      </w:r>
      <w:r w:rsidRPr="009B0A72">
        <w:rPr>
          <w:rFonts w:eastAsia="Calibri"/>
        </w:rPr>
        <w:t>I.7.</w:t>
      </w:r>
      <w:ins w:id="787" w:author="Patrycja Piekut" w:date="2026-06-30T11:06:00Z">
        <w:r w:rsidR="0097277B">
          <w:rPr>
            <w:rFonts w:eastAsia="Calibri"/>
          </w:rPr>
          <w:t>8</w:t>
        </w:r>
      </w:ins>
      <w:del w:id="788" w:author="Patrycja Piekut" w:date="2026-06-30T11:06:00Z">
        <w:r w:rsidRPr="009B0A72" w:rsidDel="0097277B">
          <w:rPr>
            <w:rFonts w:eastAsia="Calibri"/>
          </w:rPr>
          <w:delText>6</w:delText>
        </w:r>
      </w:del>
      <w:r w:rsidRPr="009B0A72">
        <w:rPr>
          <w:rFonts w:eastAsia="Calibri"/>
        </w:rPr>
        <w:t xml:space="preserve"> </w:t>
      </w:r>
      <w:r w:rsidRPr="00F9006B">
        <w:rPr>
          <w:rFonts w:eastAsia="Calibri"/>
        </w:rPr>
        <w:t>obejmuj</w:t>
      </w:r>
      <w:r>
        <w:rPr>
          <w:rFonts w:eastAsia="Calibri"/>
        </w:rPr>
        <w:t>e</w:t>
      </w:r>
      <w:r w:rsidRPr="00F9006B">
        <w:rPr>
          <w:rFonts w:eastAsia="Calibri"/>
        </w:rPr>
        <w:t xml:space="preserve"> próbę stanowiącą przynajmniej 30% łącznej wnioskowanej pomocy w każdym roku.</w:t>
      </w:r>
    </w:p>
    <w:p w14:paraId="5321450A" w14:textId="77777777" w:rsidR="00894057" w:rsidRPr="00F9006B" w:rsidRDefault="009478FD" w:rsidP="009478FD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>
        <w:rPr>
          <w:rFonts w:eastAsia="Calibri"/>
        </w:rPr>
        <w:t>W zakresie</w:t>
      </w:r>
      <w:r w:rsidRPr="00F9006B">
        <w:rPr>
          <w:rFonts w:eastAsia="Calibri"/>
        </w:rPr>
        <w:t xml:space="preserve"> pomocy technicznej </w:t>
      </w:r>
      <w:r>
        <w:rPr>
          <w:rFonts w:eastAsia="Calibri"/>
        </w:rPr>
        <w:t xml:space="preserve">KnM </w:t>
      </w:r>
      <w:r w:rsidRPr="00C314E8">
        <w:rPr>
          <w:rFonts w:eastAsia="Calibri"/>
        </w:rPr>
        <w:t>realizowan</w:t>
      </w:r>
      <w:r>
        <w:rPr>
          <w:rFonts w:eastAsia="Calibri"/>
        </w:rPr>
        <w:t>a</w:t>
      </w:r>
      <w:r w:rsidRPr="00C314E8">
        <w:rPr>
          <w:rFonts w:eastAsia="Calibri"/>
        </w:rPr>
        <w:t xml:space="preserve"> w toku </w:t>
      </w:r>
      <w:r w:rsidRPr="0081177B">
        <w:rPr>
          <w:rFonts w:eastAsia="Calibri"/>
        </w:rPr>
        <w:t xml:space="preserve">postępowania w sprawie </w:t>
      </w:r>
      <w:r w:rsidRPr="00DE7772">
        <w:rPr>
          <w:rFonts w:eastAsia="Calibri"/>
        </w:rPr>
        <w:t xml:space="preserve">o </w:t>
      </w:r>
      <w:r w:rsidRPr="0081177B">
        <w:rPr>
          <w:rFonts w:eastAsia="Calibri"/>
        </w:rPr>
        <w:t>wypłat</w:t>
      </w:r>
      <w:r w:rsidRPr="00DE7772">
        <w:rPr>
          <w:rFonts w:eastAsia="Calibri"/>
        </w:rPr>
        <w:t>ę</w:t>
      </w:r>
      <w:r w:rsidRPr="0081177B">
        <w:rPr>
          <w:rFonts w:eastAsia="Calibri"/>
        </w:rPr>
        <w:t xml:space="preserve"> pomocy w</w:t>
      </w:r>
      <w:r>
        <w:rPr>
          <w:rFonts w:eastAsia="Calibri"/>
        </w:rPr>
        <w:t xml:space="preserve"> wyniku typowania systemowego</w:t>
      </w:r>
      <w:r w:rsidRPr="00F9006B">
        <w:rPr>
          <w:rFonts w:eastAsia="Calibri"/>
        </w:rPr>
        <w:t xml:space="preserve"> przeprowadzan</w:t>
      </w:r>
      <w:r>
        <w:rPr>
          <w:rFonts w:eastAsia="Calibri"/>
        </w:rPr>
        <w:t>a jest</w:t>
      </w:r>
      <w:r w:rsidRPr="00F9006B">
        <w:rPr>
          <w:rFonts w:eastAsia="Calibri"/>
        </w:rPr>
        <w:t xml:space="preserve"> </w:t>
      </w:r>
      <w:r>
        <w:rPr>
          <w:rFonts w:eastAsia="Calibri"/>
        </w:rPr>
        <w:br/>
      </w:r>
      <w:r w:rsidRPr="00F9006B">
        <w:rPr>
          <w:rFonts w:eastAsia="Calibri"/>
        </w:rPr>
        <w:t>na próbie co najmniej 5% kwot zadeklarowanych we wnioskach o płatność każdego roku kalendarzowego</w:t>
      </w:r>
      <w:r>
        <w:rPr>
          <w:rFonts w:eastAsia="Calibri"/>
        </w:rPr>
        <w:t xml:space="preserve"> (za wyjątkiem samych zaliczek)</w:t>
      </w:r>
      <w:r w:rsidRPr="00F9006B">
        <w:rPr>
          <w:rFonts w:eastAsia="Calibri"/>
        </w:rPr>
        <w:t>.</w:t>
      </w:r>
    </w:p>
    <w:p w14:paraId="3E627C28" w14:textId="183B124E" w:rsidR="00894057" w:rsidRPr="006453DA" w:rsidRDefault="009478FD" w:rsidP="009478FD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 w:rsidRPr="006453DA">
        <w:rPr>
          <w:rFonts w:eastAsia="Calibri"/>
        </w:rPr>
        <w:t xml:space="preserve">KEXP </w:t>
      </w:r>
      <w:ins w:id="789" w:author="Gębka Magdalena" w:date="2026-02-19T13:28:00Z">
        <w:r>
          <w:rPr>
            <w:rFonts w:eastAsia="Calibri"/>
          </w:rPr>
          <w:t>real</w:t>
        </w:r>
      </w:ins>
      <w:ins w:id="790" w:author="Gębka Magdalena" w:date="2026-02-19T13:30:00Z">
        <w:r>
          <w:rPr>
            <w:rFonts w:eastAsia="Calibri"/>
          </w:rPr>
          <w:t>iz</w:t>
        </w:r>
      </w:ins>
      <w:ins w:id="791" w:author="Gębka Magdalena" w:date="2026-02-19T13:28:00Z">
        <w:r>
          <w:rPr>
            <w:rFonts w:eastAsia="Calibri"/>
          </w:rPr>
          <w:t xml:space="preserve">owana jest </w:t>
        </w:r>
      </w:ins>
      <w:ins w:id="792" w:author="Gębka Magdalena" w:date="2026-02-19T13:29:00Z">
        <w:r w:rsidRPr="0037298E">
          <w:rPr>
            <w:rFonts w:eastAsia="Calibri"/>
          </w:rPr>
          <w:t xml:space="preserve">w wyniku typowania systemowego przeprowadzanego na próbie co najmniej </w:t>
        </w:r>
      </w:ins>
      <w:del w:id="793" w:author="Gębka Magdalena" w:date="2026-02-19T13:29:00Z">
        <w:r w:rsidRPr="006453DA">
          <w:rPr>
            <w:rFonts w:eastAsia="Calibri"/>
          </w:rPr>
          <w:delText xml:space="preserve">obejmuje przynajmniej </w:delText>
        </w:r>
      </w:del>
      <w:r w:rsidRPr="006453DA">
        <w:rPr>
          <w:rFonts w:eastAsia="Calibri"/>
        </w:rPr>
        <w:t xml:space="preserve">1% </w:t>
      </w:r>
      <w:r>
        <w:rPr>
          <w:rFonts w:eastAsia="Calibri"/>
        </w:rPr>
        <w:t xml:space="preserve">poniesionych </w:t>
      </w:r>
      <w:r w:rsidRPr="006453DA">
        <w:rPr>
          <w:rFonts w:eastAsia="Calibri"/>
        </w:rPr>
        <w:t>wydatków na</w:t>
      </w:r>
      <w:del w:id="794" w:author="Gębka Magdalena" w:date="2026-02-19T13:34:00Z">
        <w:r w:rsidRPr="006453DA">
          <w:rPr>
            <w:rFonts w:eastAsia="Calibri"/>
          </w:rPr>
          <w:delText xml:space="preserve"> </w:delText>
        </w:r>
      </w:del>
      <w:ins w:id="795" w:author="Gębka Magdalena" w:date="2026-02-19T13:31:00Z">
        <w:r>
          <w:rPr>
            <w:rFonts w:eastAsia="Calibri"/>
          </w:rPr>
          <w:t xml:space="preserve"> </w:t>
        </w:r>
      </w:ins>
      <w:r>
        <w:t xml:space="preserve">operacje, w ramach których </w:t>
      </w:r>
      <w:del w:id="796" w:author="Gębka Magdalena" w:date="2026-02-23T12:51:00Z">
        <w:r>
          <w:delText>wymagana jest kontrola zobowiąza</w:delText>
        </w:r>
      </w:del>
      <w:del w:id="797" w:author="Gębka Magdalena" w:date="2026-02-20T11:45:00Z">
        <w:r>
          <w:delText>ń</w:delText>
        </w:r>
      </w:del>
      <w:del w:id="798" w:author="Gębka Magdalena" w:date="2026-02-23T12:51:00Z">
        <w:r>
          <w:delText xml:space="preserve"> wskazan</w:delText>
        </w:r>
      </w:del>
      <w:del w:id="799" w:author="Gębka Magdalena" w:date="2026-02-20T11:46:00Z">
        <w:r>
          <w:delText>ych</w:delText>
        </w:r>
      </w:del>
      <w:del w:id="800" w:author="Gębka Magdalena" w:date="2026-02-23T12:51:00Z">
        <w:r>
          <w:delText xml:space="preserve"> </w:delText>
        </w:r>
      </w:del>
      <w:r>
        <w:t>w umowie o przyznaniu pomocy</w:t>
      </w:r>
      <w:ins w:id="801" w:author="Gębka Magdalena" w:date="2026-02-23T12:51:00Z">
        <w:r>
          <w:t xml:space="preserve"> występuje zobowiązanie</w:t>
        </w:r>
      </w:ins>
      <w:ins w:id="802" w:author="Gębka Magdalena" w:date="2026-02-19T13:35:00Z">
        <w:r>
          <w:t>, o k</w:t>
        </w:r>
      </w:ins>
      <w:ins w:id="803" w:author="Gębka Magdalena" w:date="2026-02-19T13:36:00Z">
        <w:r>
          <w:t>t</w:t>
        </w:r>
      </w:ins>
      <w:ins w:id="804" w:author="Gębka Magdalena" w:date="2026-02-19T13:35:00Z">
        <w:r>
          <w:t>óry</w:t>
        </w:r>
      </w:ins>
      <w:ins w:id="805" w:author="Gębka Magdalena" w:date="2026-02-20T11:46:00Z">
        <w:r>
          <w:t>m</w:t>
        </w:r>
      </w:ins>
      <w:ins w:id="806" w:author="Gębka Magdalena" w:date="2026-02-19T13:35:00Z">
        <w:r>
          <w:t xml:space="preserve"> mowa w</w:t>
        </w:r>
      </w:ins>
      <w:ins w:id="807" w:author="Gębka Magdalena" w:date="2026-02-19T13:36:00Z">
        <w:r>
          <w:t xml:space="preserve"> rozdziale VI ust</w:t>
        </w:r>
      </w:ins>
      <w:ins w:id="808" w:author="Patrycja Piekut" w:date="2026-07-01T13:45:00Z" w16du:dateUtc="2026-07-01T11:45:00Z">
        <w:r w:rsidR="00A307A9">
          <w:t>.</w:t>
        </w:r>
      </w:ins>
      <w:ins w:id="809" w:author="Gębka Magdalena" w:date="2026-02-19T13:36:00Z">
        <w:del w:id="810" w:author="Patrycja Piekut" w:date="2026-07-01T13:45:00Z" w16du:dateUtc="2026-07-01T11:45:00Z">
          <w:r w:rsidDel="00A307A9">
            <w:delText>ęp</w:delText>
          </w:r>
        </w:del>
        <w:r>
          <w:t xml:space="preserve"> </w:t>
        </w:r>
        <w:r>
          <w:lastRenderedPageBreak/>
          <w:t>2 przedmiotowej wytycznej</w:t>
        </w:r>
      </w:ins>
      <w:r>
        <w:t xml:space="preserve">  </w:t>
      </w:r>
      <w:del w:id="811" w:author="Gębka Magdalena" w:date="2026-02-23T12:51:00Z">
        <w:r>
          <w:delText xml:space="preserve">w okresie związania celem </w:delText>
        </w:r>
      </w:del>
      <w:r w:rsidRPr="006453DA">
        <w:rPr>
          <w:rFonts w:eastAsia="Calibri"/>
        </w:rPr>
        <w:t xml:space="preserve">oraz </w:t>
      </w:r>
      <w:r>
        <w:rPr>
          <w:rFonts w:eastAsia="Calibri"/>
        </w:rPr>
        <w:t>dla</w:t>
      </w:r>
      <w:r w:rsidRPr="006453DA">
        <w:rPr>
          <w:rFonts w:eastAsia="Calibri"/>
        </w:rPr>
        <w:t xml:space="preserve">  których dokonano ostatecznej płatności w latach poprzedzających bieżący rok </w:t>
      </w:r>
      <w:r>
        <w:rPr>
          <w:rFonts w:eastAsia="Calibri"/>
        </w:rPr>
        <w:t>typowania</w:t>
      </w:r>
      <w:r w:rsidRPr="006453DA">
        <w:rPr>
          <w:rFonts w:eastAsia="Calibri"/>
        </w:rPr>
        <w:t>.</w:t>
      </w:r>
    </w:p>
    <w:p w14:paraId="6341D71B" w14:textId="77777777" w:rsidR="00894057" w:rsidRPr="00F9006B" w:rsidRDefault="009478FD" w:rsidP="009478FD">
      <w:pPr>
        <w:pStyle w:val="Akapitzlist"/>
        <w:numPr>
          <w:ilvl w:val="0"/>
          <w:numId w:val="8"/>
        </w:numPr>
        <w:spacing w:after="0"/>
        <w:rPr>
          <w:rFonts w:eastAsia="Calibri"/>
        </w:rPr>
      </w:pPr>
      <w:r>
        <w:rPr>
          <w:rFonts w:eastAsia="Calibri"/>
        </w:rPr>
        <w:t>P</w:t>
      </w:r>
      <w:r w:rsidRPr="001020DA">
        <w:rPr>
          <w:rFonts w:eastAsia="Calibri"/>
        </w:rPr>
        <w:t>oziom</w:t>
      </w:r>
      <w:r>
        <w:rPr>
          <w:rFonts w:eastAsia="Calibri"/>
        </w:rPr>
        <w:t>,</w:t>
      </w:r>
      <w:r w:rsidRPr="001020DA">
        <w:rPr>
          <w:rFonts w:eastAsia="Calibri"/>
        </w:rPr>
        <w:t xml:space="preserve"> o którym mowa w ust. </w:t>
      </w:r>
      <w:r>
        <w:rPr>
          <w:rFonts w:eastAsia="Calibri"/>
        </w:rPr>
        <w:t>9</w:t>
      </w:r>
      <w:r w:rsidRPr="001020DA">
        <w:rPr>
          <w:rFonts w:eastAsia="Calibri"/>
        </w:rPr>
        <w:t>, powinien być utrzymany razem dla interwencji</w:t>
      </w:r>
      <w:r>
        <w:rPr>
          <w:rFonts w:eastAsia="Calibri"/>
        </w:rPr>
        <w:t>,</w:t>
      </w:r>
      <w:r w:rsidRPr="001020DA">
        <w:rPr>
          <w:rFonts w:eastAsia="Calibri"/>
        </w:rPr>
        <w:t xml:space="preserve"> </w:t>
      </w:r>
      <w:r>
        <w:rPr>
          <w:rFonts w:eastAsia="Calibri"/>
        </w:rPr>
        <w:br/>
      </w:r>
      <w:r w:rsidRPr="001020DA">
        <w:rPr>
          <w:rFonts w:eastAsia="Calibri"/>
        </w:rPr>
        <w:t>o których mowa w rozdziale III ust. 5.</w:t>
      </w:r>
    </w:p>
    <w:p w14:paraId="6FE61912" w14:textId="41729660" w:rsidR="00894057" w:rsidRPr="00C32C63" w:rsidRDefault="009478FD" w:rsidP="009478FD">
      <w:pPr>
        <w:pStyle w:val="Akapitzlist"/>
        <w:numPr>
          <w:ilvl w:val="0"/>
          <w:numId w:val="8"/>
        </w:numPr>
        <w:spacing w:after="0"/>
        <w:rPr>
          <w:rFonts w:eastAsia="Calibri"/>
          <w:color w:val="FF0000"/>
        </w:rPr>
      </w:pPr>
      <w:del w:id="812" w:author="Gębka Magdalena" w:date="2026-05-08T11:23:00Z">
        <w:r w:rsidRPr="00D70220">
          <w:rPr>
            <w:rFonts w:eastAsia="Calibri"/>
          </w:rPr>
          <w:delText xml:space="preserve">Przy obliczaniu minimalnego poziomu KnM i KEXP uwzględnia się kontrole przeprowadzone przed terminem przekazania przez ARiMR danych kontrolnych </w:delText>
        </w:r>
        <w:r w:rsidRPr="00D70220">
          <w:rPr>
            <w:rFonts w:eastAsia="Calibri"/>
          </w:rPr>
          <w:br/>
          <w:delText>i statystyk kontroli do Komisji Europejskiej za dany rok.</w:delText>
        </w:r>
      </w:del>
      <w:ins w:id="813" w:author="Gębka Magdalena" w:date="2026-02-23T13:06:00Z">
        <w:r w:rsidRPr="00D70220">
          <w:rPr>
            <w:rFonts w:eastAsia="Calibri"/>
            <w:color w:val="FF0000"/>
          </w:rPr>
          <w:t xml:space="preserve">Minimalny poziom KNM </w:t>
        </w:r>
      </w:ins>
      <w:ins w:id="814" w:author="Gębka Magdalena" w:date="2026-02-23T13:48:00Z">
        <w:r w:rsidRPr="00C32C63">
          <w:rPr>
            <w:rFonts w:eastAsia="Calibri"/>
            <w:color w:val="FF0000"/>
          </w:rPr>
          <w:t>powinien zostać osiągnięty</w:t>
        </w:r>
      </w:ins>
      <w:ins w:id="815" w:author="Gębka Magdalena" w:date="2026-02-23T13:07:00Z">
        <w:r w:rsidRPr="00D70220">
          <w:rPr>
            <w:rFonts w:eastAsia="Calibri"/>
            <w:color w:val="FF0000"/>
          </w:rPr>
          <w:t xml:space="preserve"> </w:t>
        </w:r>
      </w:ins>
      <w:ins w:id="816" w:author="Gębka Magdalena" w:date="2026-02-23T13:37:00Z">
        <w:r w:rsidRPr="00D70220">
          <w:rPr>
            <w:rFonts w:eastAsia="Calibri"/>
            <w:color w:val="FF0000"/>
          </w:rPr>
          <w:t xml:space="preserve">w odniesieniu do </w:t>
        </w:r>
      </w:ins>
      <w:ins w:id="817" w:author="Gębka Magdalena" w:date="2026-02-23T13:08:00Z">
        <w:r w:rsidRPr="00D70220">
          <w:rPr>
            <w:rFonts w:eastAsia="Calibri"/>
            <w:color w:val="FF0000"/>
          </w:rPr>
          <w:t xml:space="preserve">wszystkich </w:t>
        </w:r>
      </w:ins>
      <w:ins w:id="818" w:author="Gębka Magdalena" w:date="2026-02-23T13:07:00Z">
        <w:r w:rsidRPr="00D70220">
          <w:rPr>
            <w:rFonts w:eastAsia="Calibri"/>
            <w:color w:val="FF0000"/>
          </w:rPr>
          <w:t>wniosków o płatność</w:t>
        </w:r>
      </w:ins>
      <w:ins w:id="819" w:author="Gębka Magdalena" w:date="2026-02-23T13:32:00Z">
        <w:r w:rsidRPr="00D70220">
          <w:rPr>
            <w:rFonts w:eastAsia="Calibri"/>
            <w:color w:val="FF0000"/>
          </w:rPr>
          <w:t xml:space="preserve">, które </w:t>
        </w:r>
      </w:ins>
      <w:ins w:id="820" w:author="Gębka Magdalena" w:date="2026-02-23T13:27:00Z">
        <w:r w:rsidRPr="00D70220">
          <w:rPr>
            <w:rFonts w:eastAsia="Calibri"/>
            <w:color w:val="FF0000"/>
          </w:rPr>
          <w:t>podlega</w:t>
        </w:r>
      </w:ins>
      <w:ins w:id="821" w:author="Gębka Magdalena" w:date="2026-02-23T13:32:00Z">
        <w:r w:rsidRPr="00D70220">
          <w:rPr>
            <w:rFonts w:eastAsia="Calibri"/>
            <w:color w:val="FF0000"/>
          </w:rPr>
          <w:t>ły</w:t>
        </w:r>
      </w:ins>
      <w:ins w:id="822" w:author="Gębka Magdalena" w:date="2026-02-23T13:27:00Z">
        <w:r w:rsidRPr="00D70220">
          <w:rPr>
            <w:rFonts w:eastAsia="Calibri"/>
            <w:color w:val="FF0000"/>
          </w:rPr>
          <w:t xml:space="preserve"> typowaniu</w:t>
        </w:r>
      </w:ins>
      <w:ins w:id="823" w:author="Gębka Magdalena" w:date="2026-02-23T13:34:00Z">
        <w:r w:rsidRPr="00D70220">
          <w:rPr>
            <w:rFonts w:eastAsia="Calibri"/>
            <w:color w:val="FF0000"/>
          </w:rPr>
          <w:t xml:space="preserve"> do K</w:t>
        </w:r>
        <w:del w:id="824" w:author="Patrycja Piekut" w:date="2026-07-01T13:46:00Z" w16du:dateUtc="2026-07-01T11:46:00Z">
          <w:r w:rsidRPr="00D70220" w:rsidDel="00A307A9">
            <w:rPr>
              <w:rFonts w:eastAsia="Calibri"/>
              <w:color w:val="FF0000"/>
            </w:rPr>
            <w:delText>N</w:delText>
          </w:r>
        </w:del>
      </w:ins>
      <w:ins w:id="825" w:author="Patrycja Piekut" w:date="2026-07-01T13:46:00Z" w16du:dateUtc="2026-07-01T11:46:00Z">
        <w:r w:rsidR="00A307A9">
          <w:rPr>
            <w:rFonts w:eastAsia="Calibri"/>
            <w:color w:val="FF0000"/>
          </w:rPr>
          <w:t>n</w:t>
        </w:r>
      </w:ins>
      <w:ins w:id="826" w:author="Gębka Magdalena" w:date="2026-02-23T13:34:00Z">
        <w:r w:rsidRPr="00D70220">
          <w:rPr>
            <w:rFonts w:eastAsia="Calibri"/>
            <w:color w:val="FF0000"/>
          </w:rPr>
          <w:t>M</w:t>
        </w:r>
      </w:ins>
      <w:ins w:id="827" w:author="Gębka Magdalena" w:date="2026-02-23T14:06:00Z">
        <w:r w:rsidRPr="00C32C63">
          <w:rPr>
            <w:rFonts w:eastAsia="Calibri"/>
            <w:color w:val="FF0000"/>
          </w:rPr>
          <w:t xml:space="preserve"> w danym okresie rozliczeniowym</w:t>
        </w:r>
      </w:ins>
      <w:ins w:id="828" w:author="Gębka Magdalena" w:date="2026-02-23T13:48:00Z">
        <w:r w:rsidRPr="00C32C63">
          <w:rPr>
            <w:rFonts w:eastAsia="Calibri"/>
            <w:color w:val="FF0000"/>
          </w:rPr>
          <w:t xml:space="preserve"> </w:t>
        </w:r>
      </w:ins>
      <w:ins w:id="829" w:author="Gębka Magdalena" w:date="2026-02-23T13:45:00Z">
        <w:r w:rsidRPr="00C32C63">
          <w:rPr>
            <w:rFonts w:eastAsia="Calibri"/>
            <w:color w:val="FF0000"/>
          </w:rPr>
          <w:t>dopiero</w:t>
        </w:r>
      </w:ins>
      <w:ins w:id="830" w:author="Gębka Magdalena" w:date="2026-02-23T13:44:00Z">
        <w:r w:rsidRPr="00C32C63">
          <w:rPr>
            <w:rFonts w:eastAsia="Calibri"/>
            <w:color w:val="FF0000"/>
          </w:rPr>
          <w:t xml:space="preserve"> po</w:t>
        </w:r>
      </w:ins>
      <w:ins w:id="831" w:author="Gębka Magdalena" w:date="2026-02-23T13:43:00Z">
        <w:r w:rsidRPr="00C32C63">
          <w:rPr>
            <w:rFonts w:eastAsia="Calibri"/>
            <w:color w:val="FF0000"/>
          </w:rPr>
          <w:t xml:space="preserve"> zakończeniu </w:t>
        </w:r>
      </w:ins>
      <w:ins w:id="832" w:author="Gębka Magdalena" w:date="2026-02-23T13:46:00Z">
        <w:r w:rsidRPr="00C32C63">
          <w:rPr>
            <w:rFonts w:eastAsia="Calibri"/>
            <w:color w:val="FF0000"/>
          </w:rPr>
          <w:t xml:space="preserve">procesu </w:t>
        </w:r>
      </w:ins>
      <w:ins w:id="833" w:author="Gębka Magdalena" w:date="2026-02-23T13:43:00Z">
        <w:r w:rsidRPr="00C32C63">
          <w:rPr>
            <w:rFonts w:eastAsia="Calibri"/>
            <w:color w:val="FF0000"/>
          </w:rPr>
          <w:t>ich rozpatrywania</w:t>
        </w:r>
      </w:ins>
      <w:ins w:id="834" w:author="Gębka Magdalena" w:date="2026-02-23T13:27:00Z">
        <w:r w:rsidRPr="00D70220">
          <w:rPr>
            <w:rFonts w:eastAsia="Calibri"/>
            <w:color w:val="FF0000"/>
          </w:rPr>
          <w:t>.</w:t>
        </w:r>
      </w:ins>
      <w:ins w:id="835" w:author="Gębka Magdalena" w:date="2026-02-23T13:30:00Z">
        <w:r w:rsidRPr="00D70220">
          <w:rPr>
            <w:rFonts w:eastAsia="Calibri"/>
            <w:color w:val="FF0000"/>
          </w:rPr>
          <w:t xml:space="preserve"> </w:t>
        </w:r>
      </w:ins>
      <w:ins w:id="836" w:author="Gębka Magdalena" w:date="2026-02-23T13:29:00Z">
        <w:r w:rsidRPr="00D70220">
          <w:rPr>
            <w:rFonts w:eastAsia="Calibri"/>
            <w:color w:val="FF0000"/>
          </w:rPr>
          <w:t xml:space="preserve">Przy obliczaniu minimalnego poziomu KEXP </w:t>
        </w:r>
      </w:ins>
      <w:ins w:id="837" w:author="Gębka Magdalena" w:date="2026-02-23T13:30:00Z">
        <w:r w:rsidRPr="00D70220">
          <w:rPr>
            <w:rFonts w:eastAsia="Calibri"/>
            <w:color w:val="FF0000"/>
          </w:rPr>
          <w:t xml:space="preserve">za dany rok </w:t>
        </w:r>
      </w:ins>
      <w:ins w:id="838" w:author="Gębka Magdalena" w:date="2026-02-23T13:29:00Z">
        <w:r w:rsidRPr="00D70220">
          <w:rPr>
            <w:rFonts w:eastAsia="Calibri"/>
            <w:color w:val="FF0000"/>
          </w:rPr>
          <w:t>uwzgl</w:t>
        </w:r>
      </w:ins>
      <w:ins w:id="839" w:author="Gębka Magdalena" w:date="2026-02-23T13:47:00Z">
        <w:r w:rsidRPr="00C32C63">
          <w:rPr>
            <w:rFonts w:eastAsia="Calibri"/>
            <w:color w:val="FF0000"/>
          </w:rPr>
          <w:t>ę</w:t>
        </w:r>
      </w:ins>
      <w:ins w:id="840" w:author="Gębka Magdalena" w:date="2026-02-23T13:29:00Z">
        <w:r w:rsidRPr="00D70220">
          <w:rPr>
            <w:rFonts w:eastAsia="Calibri"/>
            <w:color w:val="FF0000"/>
          </w:rPr>
          <w:t>dnia s</w:t>
        </w:r>
      </w:ins>
      <w:ins w:id="841" w:author="Gębka Magdalena" w:date="2026-02-23T13:30:00Z">
        <w:r w:rsidRPr="00D70220">
          <w:rPr>
            <w:rFonts w:eastAsia="Calibri"/>
            <w:color w:val="FF0000"/>
          </w:rPr>
          <w:t>ię kontrole przeprowadzone do końca I kwartału roku nas</w:t>
        </w:r>
      </w:ins>
      <w:ins w:id="842" w:author="Gębka Magdalena" w:date="2026-02-23T13:31:00Z">
        <w:r w:rsidRPr="00D70220">
          <w:rPr>
            <w:rFonts w:eastAsia="Calibri"/>
            <w:color w:val="FF0000"/>
          </w:rPr>
          <w:t>tępującego po roku typowania do KEXP.</w:t>
        </w:r>
      </w:ins>
    </w:p>
    <w:p w14:paraId="695CC7D0" w14:textId="77777777" w:rsidR="00894057" w:rsidRPr="00F9006B" w:rsidRDefault="009478FD" w:rsidP="009478FD">
      <w:pPr>
        <w:pStyle w:val="Nagwek3"/>
        <w:rPr>
          <w:rFonts w:eastAsia="Calibri"/>
        </w:rPr>
      </w:pPr>
      <w:bookmarkStart w:id="843" w:name="_Toc177472478"/>
      <w:bookmarkStart w:id="844" w:name="_Toc138757614"/>
      <w:r w:rsidRPr="00F9006B">
        <w:rPr>
          <w:rFonts w:eastAsia="Calibri"/>
        </w:rPr>
        <w:t xml:space="preserve">VII.2.2. </w:t>
      </w:r>
      <w:r>
        <w:rPr>
          <w:rFonts w:eastAsia="Calibri"/>
        </w:rPr>
        <w:t xml:space="preserve">Wybór </w:t>
      </w:r>
      <w:r w:rsidRPr="00F9006B">
        <w:t>próby</w:t>
      </w:r>
      <w:r>
        <w:t xml:space="preserve"> do kontroli</w:t>
      </w:r>
      <w:bookmarkEnd w:id="843"/>
      <w:bookmarkEnd w:id="844"/>
    </w:p>
    <w:p w14:paraId="276A7591" w14:textId="77777777" w:rsidR="00894057" w:rsidRPr="00F9006B" w:rsidRDefault="009478FD" w:rsidP="009478FD">
      <w:pPr>
        <w:pStyle w:val="Akapitzlist"/>
        <w:numPr>
          <w:ilvl w:val="0"/>
          <w:numId w:val="24"/>
        </w:numPr>
        <w:rPr>
          <w:rFonts w:eastAsia="Calibri"/>
        </w:rPr>
      </w:pPr>
      <w:r w:rsidRPr="00F9006B">
        <w:rPr>
          <w:rFonts w:eastAsia="Calibri"/>
        </w:rPr>
        <w:t>Dobierając próbę zatwierdzonych operacji, które mają zostać poddane KnM uwzględnia się w szczególności:</w:t>
      </w:r>
    </w:p>
    <w:p w14:paraId="3A2D10F2" w14:textId="77777777" w:rsidR="00894057" w:rsidRPr="00F9006B" w:rsidRDefault="009478FD" w:rsidP="009478FD">
      <w:pPr>
        <w:pStyle w:val="Akapitzlist"/>
        <w:numPr>
          <w:ilvl w:val="0"/>
          <w:numId w:val="10"/>
        </w:numPr>
      </w:pPr>
      <w:r w:rsidRPr="00F9006B">
        <w:t xml:space="preserve">konieczność skontrolowania odpowiedniego zbioru operacji różnego rodzaju </w:t>
      </w:r>
      <w:r>
        <w:br/>
      </w:r>
      <w:r w:rsidRPr="00F9006B">
        <w:t>i wielkości;</w:t>
      </w:r>
    </w:p>
    <w:p w14:paraId="6DEFE283" w14:textId="77777777" w:rsidR="00894057" w:rsidRPr="00F9006B" w:rsidRDefault="009478FD" w:rsidP="009478FD">
      <w:pPr>
        <w:pStyle w:val="Akapitzlist"/>
        <w:numPr>
          <w:ilvl w:val="0"/>
          <w:numId w:val="10"/>
        </w:numPr>
      </w:pPr>
      <w:r w:rsidRPr="00F9006B">
        <w:t>wszelkie czynniki ryzyka stwierdzone w wyniku kontroli przeprowadzonych przez podmioty krajowe lub unijne;</w:t>
      </w:r>
    </w:p>
    <w:p w14:paraId="26D1AA30" w14:textId="77777777" w:rsidR="00894057" w:rsidRPr="00F9006B" w:rsidRDefault="009478FD" w:rsidP="009478FD">
      <w:pPr>
        <w:pStyle w:val="Akapitzlist"/>
        <w:numPr>
          <w:ilvl w:val="0"/>
          <w:numId w:val="10"/>
        </w:numPr>
      </w:pPr>
      <w:r w:rsidRPr="00F9006B">
        <w:t>sposób, w jaki operacja przyczynia się do ryzyka błędu podczas realizacji PS WPR;</w:t>
      </w:r>
    </w:p>
    <w:p w14:paraId="547AAACF" w14:textId="77777777" w:rsidR="00894057" w:rsidRPr="00F9006B" w:rsidRDefault="009478FD" w:rsidP="009478FD">
      <w:pPr>
        <w:pStyle w:val="Akapitzlist"/>
        <w:numPr>
          <w:ilvl w:val="0"/>
          <w:numId w:val="10"/>
        </w:numPr>
      </w:pPr>
      <w:r w:rsidRPr="00F9006B">
        <w:t>konieczność utrzymania równowagi między rodzajami interwencji.</w:t>
      </w:r>
    </w:p>
    <w:p w14:paraId="00F7A9F5" w14:textId="77777777" w:rsidR="00894057" w:rsidRPr="00F9006B" w:rsidRDefault="009478FD" w:rsidP="009478FD">
      <w:pPr>
        <w:pStyle w:val="Akapitzlist"/>
        <w:numPr>
          <w:ilvl w:val="0"/>
          <w:numId w:val="24"/>
        </w:numPr>
        <w:ind w:left="357" w:hanging="357"/>
      </w:pPr>
      <w:r w:rsidRPr="00F9006B">
        <w:t xml:space="preserve">Dopuszcza się możliwość </w:t>
      </w:r>
      <w:r>
        <w:t>z</w:t>
      </w:r>
      <w:r w:rsidRPr="00F9006B">
        <w:t xml:space="preserve">bilansowania poziomu </w:t>
      </w:r>
      <w:r>
        <w:t xml:space="preserve">kontroli </w:t>
      </w:r>
      <w:r w:rsidRPr="00F9006B">
        <w:t>w ramach całej populacji ze względu na różnicę ryzyka generowanego przez poszczególne interwencje.</w:t>
      </w:r>
    </w:p>
    <w:p w14:paraId="383FDEEA" w14:textId="77777777" w:rsidR="00894057" w:rsidRPr="00F9006B" w:rsidRDefault="009478FD" w:rsidP="009478FD">
      <w:pPr>
        <w:pStyle w:val="Akapitzlist"/>
        <w:numPr>
          <w:ilvl w:val="0"/>
          <w:numId w:val="24"/>
        </w:numPr>
        <w:ind w:left="357" w:hanging="357"/>
      </w:pPr>
      <w:r w:rsidRPr="00F9006B">
        <w:t xml:space="preserve">W przypadku KnM dobór metodą losową powinien obejmować </w:t>
      </w:r>
      <w:r>
        <w:t>co najmniej</w:t>
      </w:r>
      <w:r w:rsidRPr="00F9006B">
        <w:t xml:space="preserve"> 30 % do 40 % </w:t>
      </w:r>
      <w:r>
        <w:t>zadeklarowanych kwot</w:t>
      </w:r>
      <w:r w:rsidRPr="00F9006B">
        <w:t xml:space="preserve">, natomiast dobór metodą analizy ryzyka </w:t>
      </w:r>
      <w:r>
        <w:br/>
        <w:t>co najmniej</w:t>
      </w:r>
      <w:r w:rsidRPr="00F9006B">
        <w:t xml:space="preserve"> 60 % do 70 % </w:t>
      </w:r>
      <w:r>
        <w:t>zadeklarowanych kwot</w:t>
      </w:r>
      <w:r w:rsidRPr="00F9006B">
        <w:t xml:space="preserve">. </w:t>
      </w:r>
    </w:p>
    <w:p w14:paraId="055798B8" w14:textId="77777777" w:rsidR="00894057" w:rsidRPr="00F9006B" w:rsidRDefault="009478FD" w:rsidP="009478FD">
      <w:pPr>
        <w:pStyle w:val="Akapitzlist"/>
        <w:numPr>
          <w:ilvl w:val="0"/>
          <w:numId w:val="24"/>
        </w:numPr>
        <w:ind w:left="357" w:hanging="357"/>
      </w:pPr>
      <w:r w:rsidRPr="00F9006B">
        <w:t xml:space="preserve">W przypadku KEXP dobór metodą losową powinien obejmować </w:t>
      </w:r>
      <w:r>
        <w:t>co najmniej</w:t>
      </w:r>
      <w:r w:rsidRPr="00F9006B">
        <w:t xml:space="preserve"> 20 % do 25 % wydatków, natomiast dobór metodą analizy ryzyka </w:t>
      </w:r>
      <w:r>
        <w:t>co najmniej</w:t>
      </w:r>
      <w:r w:rsidRPr="00F9006B">
        <w:t xml:space="preserve"> 75 % </w:t>
      </w:r>
      <w:r>
        <w:br/>
      </w:r>
      <w:r w:rsidRPr="00F9006B">
        <w:t>do 80 % wydatków.</w:t>
      </w:r>
    </w:p>
    <w:p w14:paraId="0C8A8464" w14:textId="77777777" w:rsidR="00894057" w:rsidRPr="00F9006B" w:rsidRDefault="009478FD" w:rsidP="009478FD">
      <w:pPr>
        <w:pStyle w:val="Akapitzlist"/>
        <w:numPr>
          <w:ilvl w:val="0"/>
          <w:numId w:val="24"/>
        </w:numPr>
        <w:spacing w:after="0"/>
      </w:pPr>
      <w:r>
        <w:t>Z</w:t>
      </w:r>
      <w:r w:rsidRPr="00F9006B">
        <w:t xml:space="preserve">e względu na fakt, iż poziom kontroli jest wyrażony kwotowo, wskazane wartości dotyczycące udziału procentowego poszczególnych metod typowania w ogólnie wybranej próbie nie są obligatoryjne do osiągnięcia w przypadku przekroczenia </w:t>
      </w:r>
      <w:r w:rsidRPr="00F9006B">
        <w:lastRenderedPageBreak/>
        <w:t>zakładanego minimalnego poziomu kontroli</w:t>
      </w:r>
      <w:r>
        <w:t xml:space="preserve">, ponieważ </w:t>
      </w:r>
      <w:r w:rsidRPr="00F9006B">
        <w:t xml:space="preserve">prowadziłoby to </w:t>
      </w:r>
      <w:r>
        <w:br/>
      </w:r>
      <w:r w:rsidRPr="00F9006B">
        <w:t>do znacznego wzrostu populacji kierowanej do kontroli.</w:t>
      </w:r>
    </w:p>
    <w:p w14:paraId="3905B6FC" w14:textId="77777777" w:rsidR="00894057" w:rsidRPr="00F9006B" w:rsidRDefault="009478FD" w:rsidP="009478FD">
      <w:pPr>
        <w:pStyle w:val="Akapitzlist"/>
        <w:numPr>
          <w:ilvl w:val="0"/>
          <w:numId w:val="24"/>
        </w:numPr>
        <w:spacing w:after="0"/>
        <w:rPr>
          <w:rFonts w:eastAsiaTheme="majorEastAsia"/>
        </w:rPr>
      </w:pPr>
      <w:r w:rsidRPr="00F9006B">
        <w:t>Operacja powinna być poddawana typowaniu przez cały okres, w którym podlega zobowiązaniom wynikającym z warunków otrzymania płatności.</w:t>
      </w:r>
    </w:p>
    <w:p w14:paraId="2B49C667" w14:textId="77777777" w:rsidR="00894057" w:rsidRPr="00F9006B" w:rsidRDefault="009478FD" w:rsidP="009478FD">
      <w:pPr>
        <w:pStyle w:val="Akapitzlist"/>
        <w:numPr>
          <w:ilvl w:val="0"/>
          <w:numId w:val="24"/>
        </w:numPr>
        <w:spacing w:after="0"/>
      </w:pPr>
      <w:r w:rsidRPr="00F9006B">
        <w:t>Wybór próby do kontroli metodą analizy ryzyka polega na doborze elementów najbardziej obciążonych ryzykiem wystąpienia zamierzonego lub przypadkowego błędu, skutkującego przyznaniem nienależnej pomocy finansowej.</w:t>
      </w:r>
    </w:p>
    <w:p w14:paraId="484D23A0" w14:textId="77777777" w:rsidR="00894057" w:rsidRPr="00F9006B" w:rsidRDefault="009478FD" w:rsidP="009478FD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Zastosowana analiza ryzyka podlega corocznemu przeglądowi na podstawie wyników z </w:t>
      </w:r>
      <w:r>
        <w:rPr>
          <w:rFonts w:eastAsia="Calibri"/>
        </w:rPr>
        <w:t>kontroli</w:t>
      </w:r>
      <w:r w:rsidRPr="00F9006B">
        <w:rPr>
          <w:rFonts w:eastAsia="Calibri"/>
        </w:rPr>
        <w:t xml:space="preserve">. </w:t>
      </w:r>
    </w:p>
    <w:p w14:paraId="525C9288" w14:textId="77777777" w:rsidR="00894057" w:rsidRDefault="009478FD" w:rsidP="009478FD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F9006B">
        <w:rPr>
          <w:rFonts w:eastAsia="Calibri"/>
        </w:rPr>
        <w:t>W przypadku niskiej skuteczności analizy ryzyka dokonuje się odpowiedniej korekty zastosowanych czynników lub wag ryzyka, tak aby analiza ryzyka wykazywała się odpowiednią</w:t>
      </w:r>
      <w:r>
        <w:rPr>
          <w:rFonts w:eastAsia="Calibri"/>
        </w:rPr>
        <w:t xml:space="preserve"> skutecznością w kolejnym roku.</w:t>
      </w:r>
    </w:p>
    <w:p w14:paraId="446E4A57" w14:textId="77777777" w:rsidR="00894057" w:rsidRPr="007C29BB" w:rsidRDefault="009478FD" w:rsidP="009478FD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Przez niską skuteczność analizy ryzyka, o której mowa w ust. </w:t>
      </w:r>
      <w:r>
        <w:rPr>
          <w:rFonts w:eastAsia="Calibri"/>
        </w:rPr>
        <w:t>9</w:t>
      </w:r>
      <w:r w:rsidRPr="00F9006B">
        <w:rPr>
          <w:rFonts w:eastAsia="Calibri"/>
        </w:rPr>
        <w:t>, rozumie się wyższy procentowo udział w wykrywaniu nieprawidłowości w ramach kontroli wytypowanych metodą losową w stosunku do kontroli wytypowanych analizą ryzyka.</w:t>
      </w:r>
    </w:p>
    <w:p w14:paraId="5626CAC3" w14:textId="77777777" w:rsidR="00894057" w:rsidRPr="00805F69" w:rsidRDefault="009478FD" w:rsidP="009478FD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805F69">
        <w:t xml:space="preserve">W przypadku gdy KnM ujawnią nieprawidłowości powyżej 2% skontrolowanej kwoty dla metody losowej, co wskazuje na podwyższone ryzyko </w:t>
      </w:r>
      <w:r w:rsidRPr="00FD6E5D">
        <w:t xml:space="preserve">wystąpienia błędów w realizacji operacji w ramach danej interwencji, w następnym roku kalendarzowym dla danej interwencji zwiększa </w:t>
      </w:r>
      <w:r w:rsidRPr="00805F69">
        <w:t>się poziom KnM, biorąc pod uwagę w szczególności skalę tych nieprawidłowości</w:t>
      </w:r>
      <w:r w:rsidRPr="008E5AD8">
        <w:t xml:space="preserve"> oraz </w:t>
      </w:r>
      <w:r w:rsidRPr="00805F69">
        <w:t>ryzyko ich wystąpienia</w:t>
      </w:r>
      <w:r w:rsidRPr="008E5AD8">
        <w:t>.</w:t>
      </w:r>
      <w:r w:rsidRPr="00805F69">
        <w:t xml:space="preserve"> </w:t>
      </w:r>
    </w:p>
    <w:p w14:paraId="293D8EE8" w14:textId="77777777" w:rsidR="00894057" w:rsidRPr="00F9006B" w:rsidRDefault="009478FD" w:rsidP="009478FD">
      <w:pPr>
        <w:pStyle w:val="Akapitzlist"/>
        <w:numPr>
          <w:ilvl w:val="0"/>
          <w:numId w:val="24"/>
        </w:numPr>
        <w:spacing w:after="0"/>
      </w:pPr>
      <w:r>
        <w:t>Bez uszczerbku dla ochrony interesów finansowych UE m</w:t>
      </w:r>
      <w:r w:rsidRPr="00805F69">
        <w:t xml:space="preserve">ożna podjąć decyzję </w:t>
      </w:r>
      <w:r>
        <w:br/>
      </w:r>
      <w:r w:rsidRPr="00805F69">
        <w:t xml:space="preserve">o obniżeniu minimalnego poziomu KnM przeprowadzanych każdego roku kalendarzowego w odniesieniu do danej interwencji, w przypadku niestwierdzenia znacznego ryzyka </w:t>
      </w:r>
      <w:r w:rsidRPr="00FD6E5D">
        <w:t>wystąpienia błędów w</w:t>
      </w:r>
      <w:r>
        <w:t xml:space="preserve"> </w:t>
      </w:r>
      <w:r w:rsidRPr="00FD6E5D">
        <w:t>realizacji operacji w ramach</w:t>
      </w:r>
      <w:r w:rsidRPr="00805F69">
        <w:t xml:space="preserve"> danej interwencji</w:t>
      </w:r>
      <w:r>
        <w:t xml:space="preserve">. </w:t>
      </w:r>
      <w:r w:rsidRPr="00F9006B">
        <w:t>Nieznaczne ryzyko stanowi wówczas wskaźnik błędu poniżej 1% dla kwoty skontrolowanej metodą losową.</w:t>
      </w:r>
    </w:p>
    <w:p w14:paraId="39A01B9F" w14:textId="0DFF1CAF" w:rsidR="00894057" w:rsidRPr="00F9006B" w:rsidRDefault="009478FD" w:rsidP="009478FD">
      <w:pPr>
        <w:pStyle w:val="Akapitzlist"/>
        <w:numPr>
          <w:ilvl w:val="0"/>
          <w:numId w:val="24"/>
        </w:numPr>
        <w:spacing w:after="0"/>
        <w:rPr>
          <w:rFonts w:eastAsia="Calibri"/>
        </w:rPr>
      </w:pPr>
      <w:r w:rsidRPr="00F9006B">
        <w:rPr>
          <w:rFonts w:eastAsia="Calibri"/>
        </w:rPr>
        <w:t xml:space="preserve">Ust. 11 i 12 nie dotyczą </w:t>
      </w:r>
      <w:r w:rsidRPr="009B0A72">
        <w:rPr>
          <w:rFonts w:eastAsia="Calibri"/>
        </w:rPr>
        <w:t>I.7.1</w:t>
      </w:r>
      <w:r w:rsidRPr="009B0A72">
        <w:rPr>
          <w:rFonts w:ascii="Symbol" w:eastAsia="Calibri" w:hAnsi="Symbol"/>
        </w:rPr>
        <w:sym w:font="Symbol" w:char="F02D"/>
      </w:r>
      <w:r w:rsidRPr="009B0A72">
        <w:rPr>
          <w:rFonts w:eastAsia="Calibri"/>
        </w:rPr>
        <w:t>I.7.</w:t>
      </w:r>
      <w:del w:id="845" w:author="Patrycja Piekut" w:date="2026-06-30T11:06:00Z">
        <w:r w:rsidRPr="009B0A72" w:rsidDel="0097277B">
          <w:rPr>
            <w:rFonts w:eastAsia="Calibri"/>
          </w:rPr>
          <w:delText>6</w:delText>
        </w:r>
      </w:del>
      <w:ins w:id="846" w:author="Patrycja Piekut" w:date="2026-06-30T11:06:00Z">
        <w:r w:rsidR="0097277B">
          <w:rPr>
            <w:rFonts w:eastAsia="Calibri"/>
          </w:rPr>
          <w:t>8</w:t>
        </w:r>
      </w:ins>
      <w:r w:rsidRPr="009B0A72">
        <w:rPr>
          <w:rFonts w:eastAsia="Calibri"/>
        </w:rPr>
        <w:t xml:space="preserve"> i I.13.2</w:t>
      </w:r>
      <w:r w:rsidRPr="009B0A72">
        <w:rPr>
          <w:rFonts w:eastAsia="Arial Nova"/>
          <w:iCs/>
        </w:rPr>
        <w:t>.</w:t>
      </w:r>
    </w:p>
    <w:p w14:paraId="4E506539" w14:textId="77777777" w:rsidR="00894057" w:rsidRPr="00F9006B" w:rsidRDefault="009478FD" w:rsidP="009478FD">
      <w:pPr>
        <w:pStyle w:val="Akapitzlist"/>
        <w:numPr>
          <w:ilvl w:val="0"/>
          <w:numId w:val="24"/>
        </w:numPr>
        <w:spacing w:after="0"/>
      </w:pPr>
      <w:r w:rsidRPr="00F9006B">
        <w:rPr>
          <w:rFonts w:eastAsia="Calibri"/>
        </w:rPr>
        <w:t xml:space="preserve">Wskaźnik błędu, o którym mowa w ust. 11 i 12, </w:t>
      </w:r>
      <w:r>
        <w:rPr>
          <w:rFonts w:eastAsia="Calibri"/>
        </w:rPr>
        <w:t xml:space="preserve">jest </w:t>
      </w:r>
      <w:r w:rsidRPr="00F9006B">
        <w:rPr>
          <w:rFonts w:eastAsia="Calibri"/>
        </w:rPr>
        <w:t xml:space="preserve">oparty na </w:t>
      </w:r>
      <w:del w:id="847" w:author="Gontarz Paweł" w:date="2026-03-15T14:35:00Z">
        <w:r w:rsidRPr="00F9006B">
          <w:rPr>
            <w:rFonts w:eastAsia="Calibri"/>
          </w:rPr>
          <w:delText>sprawozdawczości przekazywanej przez ARiMR do Komisji Europejskiej</w:delText>
        </w:r>
        <w:r>
          <w:rPr>
            <w:rFonts w:eastAsia="Calibri"/>
          </w:rPr>
          <w:delText xml:space="preserve">, przy czym </w:delText>
        </w:r>
        <w:r w:rsidRPr="00F9006B">
          <w:rPr>
            <w:rFonts w:eastAsia="Calibri"/>
          </w:rPr>
          <w:delText xml:space="preserve">pod uwagę </w:delText>
        </w:r>
        <w:r>
          <w:rPr>
            <w:rFonts w:eastAsia="Calibri"/>
          </w:rPr>
          <w:delText xml:space="preserve">są </w:delText>
        </w:r>
        <w:r w:rsidRPr="00F9006B">
          <w:rPr>
            <w:rFonts w:eastAsia="Calibri"/>
          </w:rPr>
          <w:delText xml:space="preserve">brane ustalenia zawarte w </w:delText>
        </w:r>
        <w:r w:rsidRPr="00F9006B">
          <w:delText xml:space="preserve">sprawozdaniu z czynności sprawdzających w zakresie audytu gospodarowania środkami pochodzącymi z budżetu Unii Europejskiej </w:delText>
        </w:r>
        <w:r>
          <w:br/>
        </w:r>
        <w:r w:rsidRPr="00F9006B">
          <w:delText xml:space="preserve">w ramach </w:delText>
        </w:r>
        <w:r>
          <w:delText>EFRG</w:delText>
        </w:r>
        <w:r w:rsidRPr="00F9006B">
          <w:delText xml:space="preserve"> oraz </w:delText>
        </w:r>
        <w:r>
          <w:delText>EFRROW</w:delText>
        </w:r>
        <w:r w:rsidRPr="00F9006B">
          <w:delText xml:space="preserve"> w</w:delText>
        </w:r>
      </w:del>
      <w:ins w:id="848" w:author="Gontarz Paweł" w:date="2026-03-15T14:35:00Z">
        <w:r>
          <w:rPr>
            <w:rFonts w:eastAsia="Calibri"/>
          </w:rPr>
          <w:t>wynikach z przeprowadzon</w:t>
        </w:r>
      </w:ins>
      <w:ins w:id="849" w:author="Gontarz Paweł" w:date="2026-03-15T14:36:00Z">
        <w:r>
          <w:rPr>
            <w:rFonts w:eastAsia="Calibri"/>
          </w:rPr>
          <w:t xml:space="preserve">ych kontroli na </w:t>
        </w:r>
        <w:r>
          <w:rPr>
            <w:rFonts w:eastAsia="Calibri"/>
          </w:rPr>
          <w:lastRenderedPageBreak/>
          <w:t>miejscu przez</w:t>
        </w:r>
      </w:ins>
      <w:r w:rsidRPr="00F9006B">
        <w:t xml:space="preserve"> </w:t>
      </w:r>
      <w:r>
        <w:t>ARiMR</w:t>
      </w:r>
      <w:r w:rsidRPr="00F9006B">
        <w:t xml:space="preserve"> za rok poprzedzający rok w którym typowana jest próba do ko</w:t>
      </w:r>
      <w:r>
        <w:t>ntroli.</w:t>
      </w:r>
    </w:p>
    <w:p w14:paraId="7D4819F7" w14:textId="77777777" w:rsidR="00894057" w:rsidRPr="008D6002" w:rsidRDefault="009478FD" w:rsidP="009478FD">
      <w:pPr>
        <w:pStyle w:val="Akapitzlist"/>
        <w:numPr>
          <w:ilvl w:val="0"/>
          <w:numId w:val="24"/>
        </w:numPr>
      </w:pPr>
      <w:r w:rsidRPr="008D6002">
        <w:t xml:space="preserve">ARiMR przekazuje IZ informację dotyczącą zamiaru zmniejszenia </w:t>
      </w:r>
      <w:r>
        <w:t>poziomu kontroli.</w:t>
      </w:r>
    </w:p>
    <w:p w14:paraId="521905E6" w14:textId="77777777" w:rsidR="00894057" w:rsidRPr="000F422A" w:rsidRDefault="009478FD" w:rsidP="009478FD">
      <w:pPr>
        <w:pStyle w:val="Nagwek1"/>
      </w:pPr>
      <w:bookmarkStart w:id="850" w:name="_Toc129253254"/>
      <w:bookmarkStart w:id="851" w:name="_Toc177472479"/>
      <w:bookmarkStart w:id="852" w:name="_Toc138757615"/>
      <w:r w:rsidRPr="000F422A">
        <w:t>VIII. Szczegółowe warunki</w:t>
      </w:r>
      <w:r>
        <w:t>,</w:t>
      </w:r>
      <w:r w:rsidRPr="000F422A">
        <w:t xml:space="preserve"> jakie powinny spełniać zewnętrzne jednostki organizacyjne, którym można powierzyć przeprowadzanie kontroli na miejscu</w:t>
      </w:r>
      <w:bookmarkEnd w:id="850"/>
      <w:bookmarkEnd w:id="851"/>
      <w:bookmarkEnd w:id="852"/>
    </w:p>
    <w:p w14:paraId="25043B6C" w14:textId="77777777" w:rsidR="00894057" w:rsidRPr="00F9006B" w:rsidRDefault="009478FD" w:rsidP="009478FD">
      <w:pPr>
        <w:pStyle w:val="Akapitzlist"/>
        <w:numPr>
          <w:ilvl w:val="0"/>
          <w:numId w:val="20"/>
        </w:numPr>
      </w:pPr>
      <w:r w:rsidRPr="00F9006B">
        <w:t xml:space="preserve">Zgodnie z ustawą PS WPR ARiMR może powierzyć przeprowadzenie KnM </w:t>
      </w:r>
      <w:r>
        <w:t>zewnętrznym</w:t>
      </w:r>
      <w:r w:rsidRPr="00F9006B">
        <w:t xml:space="preserve"> jednostkom organizacyjnym dysponującym odpowiednimi warunkami organizacyjnymi, kadrowymi i technicznymi.</w:t>
      </w:r>
    </w:p>
    <w:p w14:paraId="2E68632B" w14:textId="77777777" w:rsidR="00894057" w:rsidRPr="00F9006B" w:rsidRDefault="009478FD" w:rsidP="009478FD">
      <w:pPr>
        <w:pStyle w:val="Akapitzlist"/>
        <w:numPr>
          <w:ilvl w:val="0"/>
          <w:numId w:val="20"/>
        </w:numPr>
      </w:pPr>
      <w:r w:rsidRPr="00F9006B">
        <w:t>Przeprowadzanie KnM może być powierzone jednostce organizacyjnej:</w:t>
      </w:r>
    </w:p>
    <w:p w14:paraId="75B146A7" w14:textId="77777777" w:rsidR="00894057" w:rsidRPr="00F9006B" w:rsidRDefault="009478FD" w:rsidP="009478FD">
      <w:pPr>
        <w:pStyle w:val="Akapitzlist"/>
        <w:ind w:hanging="360"/>
      </w:pPr>
      <w:r w:rsidRPr="00F9006B">
        <w:t>1) posiadającej pisemną instrukcję regulującą sposób i tryb rejestracji, obiegu oraz archiwizacji dokumentacji związanej z prowadzoną kontrolą;</w:t>
      </w:r>
    </w:p>
    <w:p w14:paraId="2CF0734C" w14:textId="77777777" w:rsidR="00894057" w:rsidRPr="00F9006B" w:rsidRDefault="009478FD" w:rsidP="009478FD">
      <w:pPr>
        <w:pStyle w:val="Akapitzlist"/>
        <w:ind w:hanging="360"/>
      </w:pPr>
      <w:r w:rsidRPr="00F9006B">
        <w:t xml:space="preserve">2) zapewniającej wyłączenie z czynności kontrolnych osób w niej zatrudnionych </w:t>
      </w:r>
      <w:r>
        <w:br/>
      </w:r>
      <w:r w:rsidRPr="00F9006B">
        <w:t>w przypadku wystąpienia:</w:t>
      </w:r>
    </w:p>
    <w:p w14:paraId="1F84038D" w14:textId="77777777" w:rsidR="00894057" w:rsidRPr="00F9006B" w:rsidRDefault="009478FD" w:rsidP="009478FD">
      <w:pPr>
        <w:pStyle w:val="Akapitzlist"/>
        <w:ind w:left="1080" w:hanging="360"/>
      </w:pPr>
      <w:r w:rsidRPr="00F9006B">
        <w:t>a) przesłanek określonych w art. 24 KPA</w:t>
      </w:r>
      <w:r>
        <w:t xml:space="preserve"> lub</w:t>
      </w:r>
    </w:p>
    <w:p w14:paraId="26890301" w14:textId="77777777" w:rsidR="00894057" w:rsidRPr="00F9006B" w:rsidRDefault="009478FD" w:rsidP="009478FD">
      <w:pPr>
        <w:pStyle w:val="Akapitzlist"/>
        <w:ind w:left="1080" w:hanging="360"/>
      </w:pPr>
      <w:r w:rsidRPr="00F9006B">
        <w:t xml:space="preserve">b) </w:t>
      </w:r>
      <w:r>
        <w:t xml:space="preserve">innych </w:t>
      </w:r>
      <w:r w:rsidRPr="00F9006B">
        <w:t>okoliczności mogących wywołać uzasadnione wątpliwości co do ich bezstronności</w:t>
      </w:r>
      <w:r>
        <w:t>;</w:t>
      </w:r>
    </w:p>
    <w:p w14:paraId="7144FB7A" w14:textId="77777777" w:rsidR="00894057" w:rsidRPr="00F9006B" w:rsidRDefault="009478FD" w:rsidP="009478FD">
      <w:pPr>
        <w:pStyle w:val="Akapitzlist"/>
        <w:ind w:hanging="360"/>
      </w:pPr>
      <w:r w:rsidRPr="00F9006B">
        <w:t>3) wobec której nie zachodzą przesłanki, o których mowa w art. 25 KPA;</w:t>
      </w:r>
    </w:p>
    <w:p w14:paraId="7E706769" w14:textId="77777777" w:rsidR="00894057" w:rsidRPr="00F9006B" w:rsidRDefault="009478FD" w:rsidP="009478FD">
      <w:pPr>
        <w:pStyle w:val="Akapitzlist"/>
        <w:ind w:hanging="360"/>
      </w:pPr>
      <w:r w:rsidRPr="00F9006B">
        <w:t>4) zatrudniającej, w liczbie zapewniającej sprawne wykonywanie powierzonych</w:t>
      </w:r>
      <w:r w:rsidRPr="00F9006B">
        <w:rPr>
          <w:rFonts w:cs="Arial"/>
          <w:sz w:val="25"/>
          <w:szCs w:val="25"/>
        </w:rPr>
        <w:t xml:space="preserve"> kontroli i dostosowanej do liczby tych kontroli, osoby, które:</w:t>
      </w:r>
      <w:r w:rsidRPr="00F9006B">
        <w:br/>
        <w:t>a) posiadają, potwierdzone dyplomem lub świadectwem:</w:t>
      </w:r>
    </w:p>
    <w:p w14:paraId="393C1D28" w14:textId="77777777" w:rsidR="00894057" w:rsidRPr="00F9006B" w:rsidRDefault="009478FD" w:rsidP="009478FD">
      <w:pPr>
        <w:pStyle w:val="Akapitzlist"/>
        <w:ind w:left="1440" w:hanging="360"/>
      </w:pPr>
      <w:r w:rsidRPr="00F9006B">
        <w:t>– wykształcenie wyższe w zakresie rolnictwa, ogrodnictwa, biologii, ochrony środowiska, leśnictwa, geodezji</w:t>
      </w:r>
      <w:r>
        <w:t>,</w:t>
      </w:r>
      <w:r w:rsidRPr="00F9006B">
        <w:t xml:space="preserve"> kartografii lub</w:t>
      </w:r>
    </w:p>
    <w:p w14:paraId="523764AB" w14:textId="77777777" w:rsidR="00894057" w:rsidRPr="00F9006B" w:rsidRDefault="009478FD" w:rsidP="009478FD">
      <w:pPr>
        <w:pStyle w:val="Akapitzlist"/>
        <w:ind w:left="1440" w:hanging="360"/>
        <w:rPr>
          <w:rFonts w:cs="Arial"/>
          <w:sz w:val="25"/>
          <w:szCs w:val="25"/>
        </w:rPr>
      </w:pPr>
      <w:r w:rsidRPr="00F9006B">
        <w:t>– wykształcenie średnie oraz kwalifikacje w zawodach związanych z rolnictwem, ogrodnictwem, ochroną środowiska, leśnictwem</w:t>
      </w:r>
      <w:r>
        <w:t>,</w:t>
      </w:r>
      <w:r w:rsidRPr="00F9006B">
        <w:t xml:space="preserve"> geodezją potwierdzone stosownym dokumentem,</w:t>
      </w:r>
    </w:p>
    <w:p w14:paraId="321DC57F" w14:textId="77777777" w:rsidR="00894057" w:rsidRPr="00F9006B" w:rsidRDefault="009478FD" w:rsidP="009478FD">
      <w:pPr>
        <w:pStyle w:val="Akapitzlist"/>
        <w:ind w:left="1080" w:hanging="360"/>
      </w:pPr>
      <w:r w:rsidRPr="00F9006B">
        <w:t>b) posiadają, w przypadku osób zatwierdzających raporty z prac w zakresie ustalania powierzchni działek rolnych, uprawnienia zawodowe w zakresie określonym w art. 43 pkt 1</w:t>
      </w:r>
      <w:del w:id="853" w:author="Borkowski Józef" w:date="2026-03-13T13:00:00Z">
        <w:r w:rsidRPr="00F9006B">
          <w:delText xml:space="preserve">, </w:delText>
        </w:r>
      </w:del>
      <w:ins w:id="854" w:author="Borkowski Józef" w:date="2026-03-13T13:00:00Z">
        <w:r>
          <w:t xml:space="preserve"> lub</w:t>
        </w:r>
        <w:r w:rsidRPr="00F9006B">
          <w:t xml:space="preserve"> </w:t>
        </w:r>
      </w:ins>
      <w:r w:rsidRPr="00F9006B">
        <w:t>2</w:t>
      </w:r>
      <w:del w:id="855" w:author="Borkowski Józef" w:date="2026-03-13T13:00:00Z">
        <w:r w:rsidRPr="00F9006B">
          <w:delText xml:space="preserve">, </w:delText>
        </w:r>
      </w:del>
      <w:ins w:id="856" w:author="Borkowski Józef" w:date="2026-03-13T13:00:00Z">
        <w:r>
          <w:t xml:space="preserve"> lub</w:t>
        </w:r>
        <w:r w:rsidRPr="00F9006B">
          <w:t xml:space="preserve"> </w:t>
        </w:r>
      </w:ins>
      <w:r w:rsidRPr="00F9006B">
        <w:t xml:space="preserve">5 lub 7 ustawy Prawo geodezyjne </w:t>
      </w:r>
      <w:r>
        <w:br/>
      </w:r>
      <w:r w:rsidRPr="00F9006B">
        <w:t>i kartograficzne,</w:t>
      </w:r>
    </w:p>
    <w:p w14:paraId="3B2E56A7" w14:textId="77777777" w:rsidR="00894057" w:rsidRPr="00F9006B" w:rsidRDefault="009478FD" w:rsidP="009478FD">
      <w:pPr>
        <w:pStyle w:val="Akapitzlist"/>
        <w:ind w:left="1080" w:hanging="360"/>
      </w:pPr>
      <w:r w:rsidRPr="00F9006B">
        <w:lastRenderedPageBreak/>
        <w:t>c) zostaną przed podjęciem czynności kontrolnych przeszkolone w zakresie o</w:t>
      </w:r>
      <w:r>
        <w:t>d</w:t>
      </w:r>
      <w:r w:rsidRPr="00F9006B">
        <w:t>powiadającym powierzonym im czynnościom, co zostanie potwierdzone odpowiednim zaświadczeniem;</w:t>
      </w:r>
    </w:p>
    <w:p w14:paraId="7BBF2360" w14:textId="77777777" w:rsidR="00894057" w:rsidRPr="00F9006B" w:rsidRDefault="009478FD" w:rsidP="009478FD">
      <w:pPr>
        <w:pStyle w:val="Akapitzlist"/>
        <w:numPr>
          <w:ilvl w:val="0"/>
          <w:numId w:val="10"/>
        </w:numPr>
        <w:spacing w:after="0"/>
      </w:pPr>
      <w:r w:rsidRPr="00F9006B">
        <w:t>która określi na piśmie obowiązki każdej osoby, której powierzono wykonywanie czynności kontrolnych lub zatwierdzanie wyników tych czynności;</w:t>
      </w:r>
    </w:p>
    <w:p w14:paraId="6EBD0A7D" w14:textId="77777777" w:rsidR="00894057" w:rsidRPr="00F9006B" w:rsidRDefault="009478FD" w:rsidP="009478FD">
      <w:pPr>
        <w:pStyle w:val="Akapitzlist"/>
        <w:numPr>
          <w:ilvl w:val="0"/>
          <w:numId w:val="10"/>
        </w:numPr>
        <w:spacing w:after="0"/>
        <w:jc w:val="left"/>
      </w:pPr>
      <w:r w:rsidRPr="00F9006B">
        <w:t>zapewniającej:</w:t>
      </w:r>
    </w:p>
    <w:p w14:paraId="65485DE9" w14:textId="0B51961F" w:rsidR="00894057" w:rsidRPr="00F9006B" w:rsidRDefault="009478FD" w:rsidP="009478FD">
      <w:pPr>
        <w:pStyle w:val="Akapitzlist"/>
        <w:numPr>
          <w:ilvl w:val="0"/>
          <w:numId w:val="21"/>
        </w:numPr>
        <w:spacing w:after="0"/>
      </w:pPr>
      <w:del w:id="857" w:author="Patrycja Piekut" w:date="2026-07-01T13:56:00Z" w16du:dateUtc="2026-07-01T11:56:00Z">
        <w:r w:rsidRPr="00F9006B" w:rsidDel="004225BE">
          <w:delText xml:space="preserve">sprzęt </w:delText>
        </w:r>
      </w:del>
      <w:ins w:id="858" w:author="Patrycja Piekut" w:date="2026-07-01T13:56:00Z" w16du:dateUtc="2026-07-01T11:56:00Z">
        <w:r w:rsidR="004225BE">
          <w:t>narzędzia</w:t>
        </w:r>
        <w:r w:rsidR="004225BE" w:rsidRPr="00F9006B">
          <w:t xml:space="preserve"> </w:t>
        </w:r>
      </w:ins>
      <w:r w:rsidRPr="00F9006B">
        <w:t>pomiarow</w:t>
      </w:r>
      <w:ins w:id="859" w:author="Patrycja Piekut" w:date="2026-07-01T13:56:00Z" w16du:dateUtc="2026-07-01T11:56:00Z">
        <w:r w:rsidR="004225BE">
          <w:t>e</w:t>
        </w:r>
      </w:ins>
      <w:del w:id="860" w:author="Patrycja Piekut" w:date="2026-07-01T13:56:00Z" w16du:dateUtc="2026-07-01T11:56:00Z">
        <w:r w:rsidRPr="00F9006B" w:rsidDel="004225BE">
          <w:delText>y</w:delText>
        </w:r>
      </w:del>
      <w:r w:rsidRPr="00F9006B">
        <w:t xml:space="preserve"> umożliwiając</w:t>
      </w:r>
      <w:ins w:id="861" w:author="Patrycja Piekut" w:date="2026-07-01T13:56:00Z" w16du:dateUtc="2026-07-01T11:56:00Z">
        <w:r w:rsidR="004225BE">
          <w:t>e</w:t>
        </w:r>
      </w:ins>
      <w:del w:id="862" w:author="Patrycja Piekut" w:date="2026-07-01T13:56:00Z" w16du:dateUtc="2026-07-01T11:56:00Z">
        <w:r w:rsidRPr="00F9006B" w:rsidDel="004225BE">
          <w:delText>y</w:delText>
        </w:r>
      </w:del>
      <w:r w:rsidRPr="00F9006B">
        <w:t xml:space="preserve"> sprawne przeprowadzanie pomiarów, </w:t>
      </w:r>
      <w:del w:id="863" w:author="Patrycja Piekut" w:date="2026-07-01T13:56:00Z" w16du:dateUtc="2026-07-01T11:56:00Z">
        <w:r w:rsidRPr="00F9006B" w:rsidDel="004225BE">
          <w:delText xml:space="preserve">spełniający </w:delText>
        </w:r>
      </w:del>
      <w:ins w:id="864" w:author="Patrycja Piekut" w:date="2026-07-01T13:56:00Z" w16du:dateUtc="2026-07-01T11:56:00Z">
        <w:r w:rsidR="004225BE" w:rsidRPr="00F9006B">
          <w:t>spełniając</w:t>
        </w:r>
        <w:r w:rsidR="004225BE">
          <w:t>e</w:t>
        </w:r>
        <w:r w:rsidR="004225BE" w:rsidRPr="00F9006B">
          <w:t xml:space="preserve"> </w:t>
        </w:r>
      </w:ins>
      <w:r w:rsidRPr="00F9006B">
        <w:t xml:space="preserve">wymagania dotyczące pomiarów szczegółów terenowych III grupy zgodnie z </w:t>
      </w:r>
      <w:r>
        <w:t xml:space="preserve">przepisami </w:t>
      </w:r>
      <w:r w:rsidRPr="00F9006B">
        <w:t xml:space="preserve">§ 16 rozporządzenia </w:t>
      </w:r>
      <w:r>
        <w:t>ws.</w:t>
      </w:r>
      <w:r w:rsidRPr="00F9006B">
        <w:t xml:space="preserve"> standardów technicznych wykonywania pomiarów,</w:t>
      </w:r>
    </w:p>
    <w:p w14:paraId="2447A144" w14:textId="77777777" w:rsidR="00894057" w:rsidRPr="00F9006B" w:rsidRDefault="009478FD" w:rsidP="009478FD">
      <w:pPr>
        <w:pStyle w:val="Akapitzlist"/>
        <w:numPr>
          <w:ilvl w:val="0"/>
          <w:numId w:val="21"/>
        </w:numPr>
        <w:spacing w:after="0"/>
      </w:pPr>
      <w:r w:rsidRPr="00F9006B">
        <w:t>sprzęt informatyczny i oprogramowanie spełniające wymagania</w:t>
      </w:r>
      <w:r w:rsidRPr="00F9006B">
        <w:rPr>
          <w:rFonts w:cs="Arial"/>
        </w:rPr>
        <w:t xml:space="preserve"> techniczne, dotyczące przetwarzania i wymiany danych, określone przez ARiMR,</w:t>
      </w:r>
    </w:p>
    <w:p w14:paraId="6B027D93" w14:textId="77777777" w:rsidR="00894057" w:rsidRPr="00F9006B" w:rsidRDefault="009478FD" w:rsidP="009478FD">
      <w:pPr>
        <w:pStyle w:val="Akapitzlist"/>
        <w:numPr>
          <w:ilvl w:val="0"/>
          <w:numId w:val="21"/>
        </w:numPr>
        <w:spacing w:after="0"/>
      </w:pPr>
      <w:r w:rsidRPr="00F9006B">
        <w:rPr>
          <w:rFonts w:cs="Arial"/>
        </w:rPr>
        <w:t>środki transportu umożliwiające sprawne wykonywanie powierzonych kontroli.</w:t>
      </w:r>
    </w:p>
    <w:p w14:paraId="5998625E" w14:textId="77777777" w:rsidR="00894057" w:rsidRPr="00F9006B" w:rsidRDefault="009478FD" w:rsidP="009478FD">
      <w:pPr>
        <w:pStyle w:val="Akapitzlist"/>
        <w:numPr>
          <w:ilvl w:val="0"/>
          <w:numId w:val="20"/>
        </w:numPr>
        <w:ind w:left="357" w:hanging="357"/>
      </w:pPr>
      <w:r w:rsidRPr="00F9006B">
        <w:t>Przeprowadzanie kontroli upraw konopi włóknistych w zakresie oznaczania poziomu THC może być powierzone jednostce organizacyjnej:</w:t>
      </w:r>
    </w:p>
    <w:p w14:paraId="460294A1" w14:textId="77777777" w:rsidR="00894057" w:rsidRPr="00F9006B" w:rsidRDefault="009478FD" w:rsidP="009478FD">
      <w:pPr>
        <w:pStyle w:val="Akapitzlist"/>
        <w:numPr>
          <w:ilvl w:val="0"/>
          <w:numId w:val="19"/>
        </w:numPr>
        <w:ind w:left="720"/>
      </w:pPr>
      <w:r w:rsidRPr="00F9006B">
        <w:t>spełniającej warunki wymienione w ust. 2 pkt 1-3, pkt 4 lit. c i pkt 6 lit. c;</w:t>
      </w:r>
    </w:p>
    <w:p w14:paraId="6C0CAE37" w14:textId="77777777" w:rsidR="00894057" w:rsidRDefault="009478FD" w:rsidP="009478FD">
      <w:pPr>
        <w:pStyle w:val="Akapitzlist"/>
        <w:numPr>
          <w:ilvl w:val="0"/>
          <w:numId w:val="19"/>
        </w:numPr>
        <w:ind w:left="720"/>
      </w:pPr>
      <w:r w:rsidRPr="00F9006B">
        <w:t>zapewniającej wykonanie badań w zakresie oznaczania poziomu THC zgodnie z metodą określoną w </w:t>
      </w:r>
      <w:r>
        <w:t>załączniku</w:t>
      </w:r>
      <w:r w:rsidRPr="00F9006B">
        <w:t xml:space="preserve"> I </w:t>
      </w:r>
      <w:r>
        <w:t xml:space="preserve">do </w:t>
      </w:r>
      <w:r w:rsidRPr="00F9006B">
        <w:t>rozporządzenia 2022/126.</w:t>
      </w:r>
    </w:p>
    <w:p w14:paraId="3D8469FE" w14:textId="77777777" w:rsidR="00894057" w:rsidRDefault="009478FD" w:rsidP="009478FD">
      <w:pPr>
        <w:pStyle w:val="Nagwek1"/>
        <w:rPr>
          <w:del w:id="865" w:author="Domaracka Anna" w:date="2026-05-13T11:47:00Z"/>
        </w:rPr>
      </w:pPr>
      <w:bookmarkStart w:id="866" w:name="_Toc177472480"/>
      <w:bookmarkStart w:id="867" w:name="_Toc138757616"/>
      <w:bookmarkEnd w:id="69"/>
      <w:del w:id="868" w:author="Domaracka Anna" w:date="2026-05-13T11:47:00Z">
        <w:r w:rsidRPr="001859EF">
          <w:delText xml:space="preserve">IX. </w:delText>
        </w:r>
        <w:r>
          <w:delText>Wytyczne</w:delText>
        </w:r>
        <w:r w:rsidRPr="001859EF">
          <w:delText xml:space="preserve"> przejściowe na 2023 rok</w:delText>
        </w:r>
        <w:bookmarkEnd w:id="866"/>
        <w:bookmarkEnd w:id="867"/>
      </w:del>
    </w:p>
    <w:p w14:paraId="1BE31269" w14:textId="77777777" w:rsidR="00894057" w:rsidRDefault="009478FD" w:rsidP="009478FD">
      <w:pPr>
        <w:pStyle w:val="Nagwek1"/>
        <w:rPr>
          <w:ins w:id="869" w:author="Borkowski Józef" w:date="2026-03-13T13:02:00Z"/>
          <w:del w:id="870" w:author="Domaracka Anna" w:date="2026-05-13T11:47:00Z"/>
        </w:rPr>
      </w:pPr>
      <w:ins w:id="871" w:author="Borkowski Józef" w:date="2026-03-13T13:02:00Z">
        <w:del w:id="872" w:author="Domaracka Anna" w:date="2026-05-13T11:47:00Z">
          <w:r>
            <w:delText>Usunięto</w:delText>
          </w:r>
        </w:del>
      </w:ins>
    </w:p>
    <w:p w14:paraId="71461784" w14:textId="77777777" w:rsidR="00894057" w:rsidRPr="00342322" w:rsidRDefault="009478FD" w:rsidP="009478FD">
      <w:pPr>
        <w:pStyle w:val="Akapitzlist"/>
        <w:numPr>
          <w:ilvl w:val="0"/>
          <w:numId w:val="30"/>
        </w:numPr>
        <w:rPr>
          <w:del w:id="873" w:author="Domaracka Anna" w:date="2026-05-13T11:47:00Z"/>
        </w:rPr>
      </w:pPr>
      <w:del w:id="874" w:author="Domaracka Anna" w:date="2026-05-13T11:47:00Z">
        <w:r w:rsidRPr="00342322">
          <w:delText xml:space="preserve">W 2023 r. do minimalnych poziomów kontroli, o których mowa w sekcji VII.1.1 </w:delText>
        </w:r>
        <w:r w:rsidRPr="00342322">
          <w:br/>
          <w:delText xml:space="preserve">ust. 1, wlicza się wnioskodawców wnioskujących o interwencje obszarowe wymienione w sekcji VII.1.1 ust. 1 pkt 1-11, którzy następnie złożyli żądanie przyznania </w:delText>
        </w:r>
        <w:bookmarkStart w:id="875" w:name="_Hlk199318447"/>
        <w:r w:rsidRPr="00342322">
          <w:delText>płatności dla małych gospodarstw</w:delText>
        </w:r>
        <w:bookmarkEnd w:id="875"/>
        <w:r w:rsidRPr="00342322">
          <w:delText xml:space="preserve">. W związku z powyższym dla wskazanych interwencji (grup interwencji) nie ma konieczności osiągnięcia zakładanych </w:delText>
        </w:r>
        <w:r w:rsidRPr="00342322">
          <w:br/>
          <w:delText>w sekcji VII.1.2 ust. 2 poziomów kontroli określonych dla metody losowej i metody analizy ryzyka.</w:delText>
        </w:r>
      </w:del>
    </w:p>
    <w:p w14:paraId="290106D6" w14:textId="77777777" w:rsidR="00894057" w:rsidRPr="00342322" w:rsidRDefault="009478FD" w:rsidP="009478FD">
      <w:pPr>
        <w:pStyle w:val="Akapitzlist"/>
        <w:numPr>
          <w:ilvl w:val="0"/>
          <w:numId w:val="30"/>
        </w:numPr>
        <w:rPr>
          <w:del w:id="876" w:author="Domaracka Anna" w:date="2026-05-13T11:47:00Z"/>
        </w:rPr>
      </w:pPr>
      <w:del w:id="877" w:author="Domaracka Anna" w:date="2026-05-13T11:47:00Z">
        <w:r w:rsidRPr="00342322">
          <w:delText xml:space="preserve">W 2023 r. do uzyskania poziomu kontroli, o którym mowa w sekcji VII.1.1 ust. 1 </w:delText>
        </w:r>
        <w:r w:rsidRPr="00342322">
          <w:br/>
          <w:delText xml:space="preserve">pkt 4, w pierwszej kolejności wlicza się wnioskodawców wytypowanych na podstawie tego punktu. Do minimalnego poziomu kontroli, o którym mowa w tym </w:delText>
        </w:r>
        <w:r w:rsidRPr="00342322">
          <w:lastRenderedPageBreak/>
          <w:delText xml:space="preserve">punkcie, wlicza się również wnioskodawców, którzy wnioskowali o płatności </w:delText>
        </w:r>
        <w:r w:rsidRPr="00342322">
          <w:br/>
          <w:delText>w ramach I.4.2, a następnie złożyli żądanie przyznania płatności dla małych gospodarstw.</w:delText>
        </w:r>
      </w:del>
    </w:p>
    <w:p w14:paraId="276FF82A" w14:textId="77777777" w:rsidR="00894057" w:rsidRPr="00342322" w:rsidRDefault="009478FD" w:rsidP="009478FD">
      <w:pPr>
        <w:pStyle w:val="Akapitzlist"/>
        <w:numPr>
          <w:ilvl w:val="0"/>
          <w:numId w:val="30"/>
        </w:numPr>
        <w:rPr>
          <w:del w:id="878" w:author="Domaracka Anna" w:date="2026-05-13T11:47:00Z"/>
        </w:rPr>
      </w:pPr>
      <w:del w:id="879" w:author="Domaracka Anna" w:date="2026-05-13T11:47:00Z">
        <w:r w:rsidRPr="00342322">
          <w:delText>W związku z możliwością składania wniosków/zmian do wniosków w zakresie I.4.2, w terminie do dnia 31 sierpnia, jeżeli zaistnieje potrzeba uzupełnienia poziomu kontroli, o którym mowa w sekcji VII.1.1 ust. 1 pkt 4, to w dalszej kolejności, w celu jego uzyskania, wlicza się również wnioskodawców I.4.2, którzy przekazali do ARiMR zdjęcia geotagowane.</w:delText>
        </w:r>
      </w:del>
    </w:p>
    <w:p w14:paraId="0D90347C" w14:textId="77777777" w:rsidR="00894057" w:rsidRDefault="009478FD" w:rsidP="009478FD">
      <w:pPr>
        <w:pStyle w:val="Akapitzlist"/>
        <w:ind w:left="360"/>
        <w:rPr>
          <w:del w:id="880" w:author="Domaracka Anna" w:date="2026-05-13T11:47:00Z"/>
        </w:rPr>
      </w:pPr>
      <w:del w:id="881" w:author="Domaracka Anna" w:date="2026-05-13T11:47:00Z">
        <w:r w:rsidRPr="00342322">
          <w:delText>W związku z ust. 3, dla wskazanej tam interwencji nie ma konieczności osiągnięcia zakładanych w sekcji VII.1.2 ust. 2 poziomów kontroli określonych dla metody losowej i metody analizy ryzyka.</w:delText>
        </w:r>
      </w:del>
    </w:p>
    <w:p w14:paraId="703A28A0" w14:textId="77777777" w:rsidR="00894057" w:rsidRDefault="009478FD" w:rsidP="009478FD">
      <w:pPr>
        <w:pStyle w:val="Nagwek1"/>
        <w:rPr>
          <w:del w:id="882" w:author="Domaracka Anna" w:date="2026-05-13T11:47:00Z"/>
        </w:rPr>
      </w:pPr>
      <w:bookmarkStart w:id="883" w:name="_Toc177472481"/>
      <w:del w:id="884" w:author="Domaracka Anna" w:date="2026-05-13T11:47:00Z">
        <w:r>
          <w:delText>X. Wytyczne przejściowe na 2024</w:delText>
        </w:r>
        <w:r w:rsidRPr="001859EF">
          <w:delText xml:space="preserve"> rok</w:delText>
        </w:r>
        <w:bookmarkEnd w:id="883"/>
      </w:del>
    </w:p>
    <w:p w14:paraId="02356915" w14:textId="77777777" w:rsidR="00894057" w:rsidRDefault="009478FD" w:rsidP="009478FD">
      <w:pPr>
        <w:pStyle w:val="Nagwek1"/>
        <w:rPr>
          <w:ins w:id="885" w:author="Borkowski Józef" w:date="2026-03-13T13:03:00Z"/>
          <w:del w:id="886" w:author="Domaracka Anna" w:date="2026-05-13T11:47:00Z"/>
        </w:rPr>
      </w:pPr>
      <w:ins w:id="887" w:author="Borkowski Józef" w:date="2026-03-13T13:03:00Z">
        <w:del w:id="888" w:author="Domaracka Anna" w:date="2026-05-13T11:47:00Z">
          <w:r>
            <w:delText xml:space="preserve">Usunięto </w:delText>
          </w:r>
        </w:del>
      </w:ins>
    </w:p>
    <w:p w14:paraId="560CEDEB" w14:textId="77777777" w:rsidR="00894057" w:rsidRDefault="009478FD" w:rsidP="009478FD">
      <w:pPr>
        <w:pStyle w:val="Akapitzlist"/>
        <w:ind w:left="284"/>
        <w:rPr>
          <w:del w:id="889" w:author="Domaracka Anna" w:date="2026-05-13T11:47:00Z"/>
        </w:rPr>
      </w:pPr>
      <w:del w:id="890" w:author="Domaracka Anna" w:date="2026-05-13T11:47:00Z">
        <w:r w:rsidRPr="00342322">
          <w:delText xml:space="preserve">W 2024 r. do minimalnych poziomów kontroli, o których mowa w sekcji VII.1.1 </w:delText>
        </w:r>
        <w:r w:rsidRPr="00342322">
          <w:br/>
          <w:delText>ust. 1, wlicza się wnioskodawców wytypowanych, którzy wnioskowali o interwencje obszarowe wymienione w sekcji VII.1.1 ust. 1 pkt 1-11, którzy złożyli wniosek o przyznanie płatności dla małych gospodarstw. W związku z powyższym dla wskazanych interwencji (grup interwencji) nie ma konieczności osiągnięcia zakładanych w sekcji VII.1.2 ust. 2 poziomów kontroli określonych dla metody losowej i metody analizy ryzyka.</w:delText>
        </w:r>
      </w:del>
    </w:p>
    <w:p w14:paraId="49103F6B" w14:textId="77777777" w:rsidR="00894057" w:rsidRPr="00F0294E" w:rsidRDefault="00894057" w:rsidP="009478FD">
      <w:pPr>
        <w:rPr>
          <w:del w:id="891" w:author="Domaracka Anna" w:date="2026-05-13T11:47:00Z"/>
        </w:rPr>
      </w:pPr>
    </w:p>
    <w:p w14:paraId="0F5DBDB2" w14:textId="77777777" w:rsidR="00894057" w:rsidRPr="001859EF" w:rsidRDefault="00894057" w:rsidP="009478FD"/>
    <w:sectPr w:rsidR="00894057" w:rsidRPr="001859EF" w:rsidSect="009478FD">
      <w:headerReference w:type="default" r:id="rId20"/>
      <w:pgSz w:w="11906" w:h="16838" w:code="9"/>
      <w:pgMar w:top="1417" w:right="1417" w:bottom="1417" w:left="1417" w:header="709" w:footer="284" w:gutter="0"/>
      <w:cols w:space="708"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comment w:id="83" w:author="DPB MRiRW" w:date="2026-07-02T10:27:00Z" w:initials="DPB MRiRW">
    <w:p w14:paraId="261C90FE" w14:textId="77777777" w:rsidR="003B7CC7" w:rsidRDefault="003B7CC7" w:rsidP="003B7CC7">
      <w:pPr>
        <w:pStyle w:val="Tekstkomentarza"/>
        <w:jc w:val="left"/>
      </w:pPr>
      <w:r>
        <w:rPr>
          <w:rStyle w:val="Odwoaniedokomentarza"/>
        </w:rPr>
        <w:annotationRef/>
      </w:r>
      <w:r>
        <w:t xml:space="preserve">Po konsultacji z DP - Sugeruje się zmianę definicji w celu jej ujednolicenia z pojęciami zastosowanymi w treści wytycznych. 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commentEx w15:paraId="261C90FE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cr w16du wp14">
  <w16cex:commentExtensible w16cex:durableId="35D904CE" w16cex:dateUtc="2026-07-02T08:27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6cid:commentId w16cid:paraId="261C90FE" w16cid:durableId="35D904CE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CB53E7C" w14:textId="77777777" w:rsidR="00D3267A" w:rsidRDefault="00D3267A">
      <w:pPr>
        <w:spacing w:after="0" w:line="240" w:lineRule="auto"/>
      </w:pPr>
      <w:r>
        <w:separator/>
      </w:r>
    </w:p>
  </w:endnote>
  <w:endnote w:type="continuationSeparator" w:id="0">
    <w:p w14:paraId="38A0158E" w14:textId="77777777" w:rsidR="00D3267A" w:rsidRDefault="00D3267A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altName w:val="Times New Roman"/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rial Nova">
    <w:charset w:val="00"/>
    <w:family w:val="swiss"/>
    <w:pitch w:val="variable"/>
    <w:sig w:usb0="0000028F" w:usb1="00000002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146595311"/>
      <w:docPartObj>
        <w:docPartGallery w:val="Page Numbers (Bottom of Page)"/>
        <w:docPartUnique/>
      </w:docPartObj>
    </w:sdtPr>
    <w:sdtContent>
      <w:p w14:paraId="63EBA52F" w14:textId="38C1E639" w:rsidR="009478FD" w:rsidRDefault="009478FD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B57869">
          <w:rPr>
            <w:noProof/>
          </w:rPr>
          <w:t>10</w:t>
        </w:r>
        <w:r>
          <w:fldChar w:fldCharType="end"/>
        </w:r>
      </w:p>
    </w:sdtContent>
  </w:sdt>
  <w:p w14:paraId="622CDDDB" w14:textId="77777777" w:rsidR="009478FD" w:rsidRDefault="009478FD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838CE5F" w14:textId="77777777" w:rsidR="00D3267A" w:rsidRDefault="00D3267A">
      <w:pPr>
        <w:spacing w:after="0" w:line="240" w:lineRule="auto"/>
      </w:pPr>
      <w:r>
        <w:separator/>
      </w:r>
    </w:p>
  </w:footnote>
  <w:footnote w:type="continuationSeparator" w:id="0">
    <w:p w14:paraId="52D6287C" w14:textId="77777777" w:rsidR="00D3267A" w:rsidRDefault="00D3267A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9B41C02" w14:textId="77777777" w:rsidR="009478FD" w:rsidRDefault="009478FD" w:rsidP="009478FD">
    <w:pPr>
      <w:pStyle w:val="Nagwek"/>
      <w:jc w:val="cent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DC25B9" w14:textId="77777777" w:rsidR="009478FD" w:rsidRPr="00D62CF0" w:rsidRDefault="009478FD" w:rsidP="009478FD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2902EB"/>
    <w:multiLevelType w:val="multilevel"/>
    <w:tmpl w:val="DEE46686"/>
    <w:lvl w:ilvl="0">
      <w:start w:val="1"/>
      <w:numFmt w:val="decimal"/>
      <w:lvlText w:val="%1."/>
      <w:lvlJc w:val="left"/>
      <w:pPr>
        <w:ind w:left="360" w:hanging="360"/>
      </w:pPr>
      <w:rPr>
        <w:color w:val="auto"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" w15:restartNumberingAfterBreak="0">
    <w:nsid w:val="04FA2B5A"/>
    <w:multiLevelType w:val="hybridMultilevel"/>
    <w:tmpl w:val="252A0058"/>
    <w:lvl w:ilvl="0" w:tplc="19F661A2">
      <w:start w:val="1"/>
      <w:numFmt w:val="decimal"/>
      <w:lvlText w:val="%1)"/>
      <w:lvlJc w:val="left"/>
      <w:pPr>
        <w:ind w:left="720" w:hanging="360"/>
      </w:pPr>
    </w:lvl>
    <w:lvl w:ilvl="1" w:tplc="1CE4C8B8" w:tentative="1">
      <w:start w:val="1"/>
      <w:numFmt w:val="lowerLetter"/>
      <w:lvlText w:val="%2."/>
      <w:lvlJc w:val="left"/>
      <w:pPr>
        <w:ind w:left="1440" w:hanging="360"/>
      </w:pPr>
    </w:lvl>
    <w:lvl w:ilvl="2" w:tplc="DB6EAE66" w:tentative="1">
      <w:start w:val="1"/>
      <w:numFmt w:val="lowerRoman"/>
      <w:lvlText w:val="%3."/>
      <w:lvlJc w:val="right"/>
      <w:pPr>
        <w:ind w:left="2160" w:hanging="180"/>
      </w:pPr>
    </w:lvl>
    <w:lvl w:ilvl="3" w:tplc="EBC8E098" w:tentative="1">
      <w:start w:val="1"/>
      <w:numFmt w:val="decimal"/>
      <w:lvlText w:val="%4."/>
      <w:lvlJc w:val="left"/>
      <w:pPr>
        <w:ind w:left="2880" w:hanging="360"/>
      </w:pPr>
    </w:lvl>
    <w:lvl w:ilvl="4" w:tplc="B0F2C09C" w:tentative="1">
      <w:start w:val="1"/>
      <w:numFmt w:val="lowerLetter"/>
      <w:lvlText w:val="%5."/>
      <w:lvlJc w:val="left"/>
      <w:pPr>
        <w:ind w:left="3600" w:hanging="360"/>
      </w:pPr>
    </w:lvl>
    <w:lvl w:ilvl="5" w:tplc="D2604E66" w:tentative="1">
      <w:start w:val="1"/>
      <w:numFmt w:val="lowerRoman"/>
      <w:lvlText w:val="%6."/>
      <w:lvlJc w:val="right"/>
      <w:pPr>
        <w:ind w:left="4320" w:hanging="180"/>
      </w:pPr>
    </w:lvl>
    <w:lvl w:ilvl="6" w:tplc="EFF425B4" w:tentative="1">
      <w:start w:val="1"/>
      <w:numFmt w:val="decimal"/>
      <w:lvlText w:val="%7."/>
      <w:lvlJc w:val="left"/>
      <w:pPr>
        <w:ind w:left="5040" w:hanging="360"/>
      </w:pPr>
    </w:lvl>
    <w:lvl w:ilvl="7" w:tplc="ADF2A7BC" w:tentative="1">
      <w:start w:val="1"/>
      <w:numFmt w:val="lowerLetter"/>
      <w:lvlText w:val="%8."/>
      <w:lvlJc w:val="left"/>
      <w:pPr>
        <w:ind w:left="5760" w:hanging="360"/>
      </w:pPr>
    </w:lvl>
    <w:lvl w:ilvl="8" w:tplc="5D6A411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6005C07"/>
    <w:multiLevelType w:val="multilevel"/>
    <w:tmpl w:val="9CE8EE0E"/>
    <w:name w:val="a.22222222222222223223222222232322"/>
    <w:styleLink w:val="Styl2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i w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3" w15:restartNumberingAfterBreak="0">
    <w:nsid w:val="07D47DFC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4" w15:restartNumberingAfterBreak="0">
    <w:nsid w:val="0FFE3917"/>
    <w:multiLevelType w:val="hybridMultilevel"/>
    <w:tmpl w:val="0AFA7E12"/>
    <w:lvl w:ilvl="0" w:tplc="0A2EE046">
      <w:start w:val="1"/>
      <w:numFmt w:val="lowerLetter"/>
      <w:lvlText w:val="%1)"/>
      <w:lvlJc w:val="left"/>
      <w:pPr>
        <w:ind w:left="1069" w:hanging="360"/>
      </w:pPr>
      <w:rPr>
        <w:rFonts w:hint="default"/>
      </w:rPr>
    </w:lvl>
    <w:lvl w:ilvl="1" w:tplc="8A50AD3C" w:tentative="1">
      <w:start w:val="1"/>
      <w:numFmt w:val="lowerLetter"/>
      <w:lvlText w:val="%2."/>
      <w:lvlJc w:val="left"/>
      <w:pPr>
        <w:ind w:left="1789" w:hanging="360"/>
      </w:pPr>
    </w:lvl>
    <w:lvl w:ilvl="2" w:tplc="44784318" w:tentative="1">
      <w:start w:val="1"/>
      <w:numFmt w:val="lowerRoman"/>
      <w:lvlText w:val="%3."/>
      <w:lvlJc w:val="right"/>
      <w:pPr>
        <w:ind w:left="2509" w:hanging="180"/>
      </w:pPr>
    </w:lvl>
    <w:lvl w:ilvl="3" w:tplc="7CAA12F2" w:tentative="1">
      <w:start w:val="1"/>
      <w:numFmt w:val="decimal"/>
      <w:lvlText w:val="%4."/>
      <w:lvlJc w:val="left"/>
      <w:pPr>
        <w:ind w:left="3229" w:hanging="360"/>
      </w:pPr>
    </w:lvl>
    <w:lvl w:ilvl="4" w:tplc="465CB672" w:tentative="1">
      <w:start w:val="1"/>
      <w:numFmt w:val="lowerLetter"/>
      <w:lvlText w:val="%5."/>
      <w:lvlJc w:val="left"/>
      <w:pPr>
        <w:ind w:left="3949" w:hanging="360"/>
      </w:pPr>
    </w:lvl>
    <w:lvl w:ilvl="5" w:tplc="B2060300" w:tentative="1">
      <w:start w:val="1"/>
      <w:numFmt w:val="lowerRoman"/>
      <w:lvlText w:val="%6."/>
      <w:lvlJc w:val="right"/>
      <w:pPr>
        <w:ind w:left="4669" w:hanging="180"/>
      </w:pPr>
    </w:lvl>
    <w:lvl w:ilvl="6" w:tplc="595466D4" w:tentative="1">
      <w:start w:val="1"/>
      <w:numFmt w:val="decimal"/>
      <w:lvlText w:val="%7."/>
      <w:lvlJc w:val="left"/>
      <w:pPr>
        <w:ind w:left="5389" w:hanging="360"/>
      </w:pPr>
    </w:lvl>
    <w:lvl w:ilvl="7" w:tplc="2F5675A4" w:tentative="1">
      <w:start w:val="1"/>
      <w:numFmt w:val="lowerLetter"/>
      <w:lvlText w:val="%8."/>
      <w:lvlJc w:val="left"/>
      <w:pPr>
        <w:ind w:left="6109" w:hanging="360"/>
      </w:pPr>
    </w:lvl>
    <w:lvl w:ilvl="8" w:tplc="9DB6D36C" w:tentative="1">
      <w:start w:val="1"/>
      <w:numFmt w:val="lowerRoman"/>
      <w:lvlText w:val="%9."/>
      <w:lvlJc w:val="right"/>
      <w:pPr>
        <w:ind w:left="6829" w:hanging="180"/>
      </w:pPr>
    </w:lvl>
  </w:abstractNum>
  <w:abstractNum w:abstractNumId="5" w15:restartNumberingAfterBreak="0">
    <w:nsid w:val="14C74703"/>
    <w:multiLevelType w:val="hybridMultilevel"/>
    <w:tmpl w:val="438CE3F8"/>
    <w:lvl w:ilvl="0" w:tplc="3A567D66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31085072" w:tentative="1">
      <w:start w:val="1"/>
      <w:numFmt w:val="lowerLetter"/>
      <w:lvlText w:val="%2."/>
      <w:lvlJc w:val="left"/>
      <w:pPr>
        <w:ind w:left="1440" w:hanging="360"/>
      </w:pPr>
    </w:lvl>
    <w:lvl w:ilvl="2" w:tplc="ACBC3FA4" w:tentative="1">
      <w:start w:val="1"/>
      <w:numFmt w:val="lowerRoman"/>
      <w:lvlText w:val="%3."/>
      <w:lvlJc w:val="right"/>
      <w:pPr>
        <w:ind w:left="2160" w:hanging="180"/>
      </w:pPr>
    </w:lvl>
    <w:lvl w:ilvl="3" w:tplc="EE1C5EF0" w:tentative="1">
      <w:start w:val="1"/>
      <w:numFmt w:val="decimal"/>
      <w:lvlText w:val="%4."/>
      <w:lvlJc w:val="left"/>
      <w:pPr>
        <w:ind w:left="2880" w:hanging="360"/>
      </w:pPr>
    </w:lvl>
    <w:lvl w:ilvl="4" w:tplc="AA2E28E2" w:tentative="1">
      <w:start w:val="1"/>
      <w:numFmt w:val="lowerLetter"/>
      <w:lvlText w:val="%5."/>
      <w:lvlJc w:val="left"/>
      <w:pPr>
        <w:ind w:left="3600" w:hanging="360"/>
      </w:pPr>
    </w:lvl>
    <w:lvl w:ilvl="5" w:tplc="CCA8E91A" w:tentative="1">
      <w:start w:val="1"/>
      <w:numFmt w:val="lowerRoman"/>
      <w:lvlText w:val="%6."/>
      <w:lvlJc w:val="right"/>
      <w:pPr>
        <w:ind w:left="4320" w:hanging="180"/>
      </w:pPr>
    </w:lvl>
    <w:lvl w:ilvl="6" w:tplc="3BC0BC9C" w:tentative="1">
      <w:start w:val="1"/>
      <w:numFmt w:val="decimal"/>
      <w:lvlText w:val="%7."/>
      <w:lvlJc w:val="left"/>
      <w:pPr>
        <w:ind w:left="5040" w:hanging="360"/>
      </w:pPr>
    </w:lvl>
    <w:lvl w:ilvl="7" w:tplc="5BD09E9C" w:tentative="1">
      <w:start w:val="1"/>
      <w:numFmt w:val="lowerLetter"/>
      <w:lvlText w:val="%8."/>
      <w:lvlJc w:val="left"/>
      <w:pPr>
        <w:ind w:left="5760" w:hanging="360"/>
      </w:pPr>
    </w:lvl>
    <w:lvl w:ilvl="8" w:tplc="7830600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15477CB3"/>
    <w:multiLevelType w:val="hybridMultilevel"/>
    <w:tmpl w:val="6C3245FC"/>
    <w:lvl w:ilvl="0" w:tplc="830CEB22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EBA3E70" w:tentative="1">
      <w:start w:val="1"/>
      <w:numFmt w:val="lowerLetter"/>
      <w:lvlText w:val="%2."/>
      <w:lvlJc w:val="left"/>
      <w:pPr>
        <w:ind w:left="1440" w:hanging="360"/>
      </w:pPr>
    </w:lvl>
    <w:lvl w:ilvl="2" w:tplc="9D9616BE" w:tentative="1">
      <w:start w:val="1"/>
      <w:numFmt w:val="lowerRoman"/>
      <w:lvlText w:val="%3."/>
      <w:lvlJc w:val="right"/>
      <w:pPr>
        <w:ind w:left="2160" w:hanging="180"/>
      </w:pPr>
    </w:lvl>
    <w:lvl w:ilvl="3" w:tplc="ED0A5F2C" w:tentative="1">
      <w:start w:val="1"/>
      <w:numFmt w:val="decimal"/>
      <w:lvlText w:val="%4."/>
      <w:lvlJc w:val="left"/>
      <w:pPr>
        <w:ind w:left="2880" w:hanging="360"/>
      </w:pPr>
    </w:lvl>
    <w:lvl w:ilvl="4" w:tplc="BA40D5F2" w:tentative="1">
      <w:start w:val="1"/>
      <w:numFmt w:val="lowerLetter"/>
      <w:lvlText w:val="%5."/>
      <w:lvlJc w:val="left"/>
      <w:pPr>
        <w:ind w:left="3600" w:hanging="360"/>
      </w:pPr>
    </w:lvl>
    <w:lvl w:ilvl="5" w:tplc="40705970" w:tentative="1">
      <w:start w:val="1"/>
      <w:numFmt w:val="lowerRoman"/>
      <w:lvlText w:val="%6."/>
      <w:lvlJc w:val="right"/>
      <w:pPr>
        <w:ind w:left="4320" w:hanging="180"/>
      </w:pPr>
    </w:lvl>
    <w:lvl w:ilvl="6" w:tplc="98404E70" w:tentative="1">
      <w:start w:val="1"/>
      <w:numFmt w:val="decimal"/>
      <w:lvlText w:val="%7."/>
      <w:lvlJc w:val="left"/>
      <w:pPr>
        <w:ind w:left="5040" w:hanging="360"/>
      </w:pPr>
    </w:lvl>
    <w:lvl w:ilvl="7" w:tplc="9D6A84CA" w:tentative="1">
      <w:start w:val="1"/>
      <w:numFmt w:val="lowerLetter"/>
      <w:lvlText w:val="%8."/>
      <w:lvlJc w:val="left"/>
      <w:pPr>
        <w:ind w:left="5760" w:hanging="360"/>
      </w:pPr>
    </w:lvl>
    <w:lvl w:ilvl="8" w:tplc="C808530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7DD20F6"/>
    <w:multiLevelType w:val="multilevel"/>
    <w:tmpl w:val="0415001D"/>
    <w:name w:val="a.22222222222222223223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8" w15:restartNumberingAfterBreak="0">
    <w:nsid w:val="1A4466DF"/>
    <w:multiLevelType w:val="multilevel"/>
    <w:tmpl w:val="DA0227AC"/>
    <w:name w:val="a.22222222222222223223222222222226"/>
    <w:lvl w:ilvl="0">
      <w:start w:val="1"/>
      <w:numFmt w:val="bullet"/>
      <w:lvlText w:val=""/>
      <w:lvlJc w:val="left"/>
      <w:pPr>
        <w:ind w:left="360" w:hanging="360"/>
      </w:pPr>
      <w:rPr>
        <w:rFonts w:ascii="Wingdings" w:hAnsi="Wingdings" w:hint="default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9" w15:restartNumberingAfterBreak="0">
    <w:nsid w:val="1B7052BC"/>
    <w:multiLevelType w:val="multilevel"/>
    <w:tmpl w:val="0415001D"/>
    <w:name w:val="a.22222222222222223223222222222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0" w15:restartNumberingAfterBreak="0">
    <w:nsid w:val="21C075C4"/>
    <w:multiLevelType w:val="hybridMultilevel"/>
    <w:tmpl w:val="0B24C9C2"/>
    <w:lvl w:ilvl="0" w:tplc="92C2B5AA">
      <w:start w:val="1"/>
      <w:numFmt w:val="decimal"/>
      <w:lvlText w:val="%1."/>
      <w:lvlJc w:val="left"/>
      <w:pPr>
        <w:ind w:left="1065" w:hanging="705"/>
      </w:pPr>
      <w:rPr>
        <w:rFonts w:ascii="Arial" w:eastAsia="Calibri" w:hAnsi="Arial" w:cs="Times New Roman"/>
      </w:rPr>
    </w:lvl>
    <w:lvl w:ilvl="1" w:tplc="A98ABF4E" w:tentative="1">
      <w:start w:val="1"/>
      <w:numFmt w:val="lowerLetter"/>
      <w:lvlText w:val="%2."/>
      <w:lvlJc w:val="left"/>
      <w:pPr>
        <w:ind w:left="1440" w:hanging="360"/>
      </w:pPr>
    </w:lvl>
    <w:lvl w:ilvl="2" w:tplc="BB6A4768" w:tentative="1">
      <w:start w:val="1"/>
      <w:numFmt w:val="lowerRoman"/>
      <w:lvlText w:val="%3."/>
      <w:lvlJc w:val="right"/>
      <w:pPr>
        <w:ind w:left="2160" w:hanging="180"/>
      </w:pPr>
    </w:lvl>
    <w:lvl w:ilvl="3" w:tplc="E422674A" w:tentative="1">
      <w:start w:val="1"/>
      <w:numFmt w:val="decimal"/>
      <w:lvlText w:val="%4."/>
      <w:lvlJc w:val="left"/>
      <w:pPr>
        <w:ind w:left="2880" w:hanging="360"/>
      </w:pPr>
    </w:lvl>
    <w:lvl w:ilvl="4" w:tplc="E1FE5D64" w:tentative="1">
      <w:start w:val="1"/>
      <w:numFmt w:val="lowerLetter"/>
      <w:lvlText w:val="%5."/>
      <w:lvlJc w:val="left"/>
      <w:pPr>
        <w:ind w:left="3600" w:hanging="360"/>
      </w:pPr>
    </w:lvl>
    <w:lvl w:ilvl="5" w:tplc="2E249872" w:tentative="1">
      <w:start w:val="1"/>
      <w:numFmt w:val="lowerRoman"/>
      <w:lvlText w:val="%6."/>
      <w:lvlJc w:val="right"/>
      <w:pPr>
        <w:ind w:left="4320" w:hanging="180"/>
      </w:pPr>
    </w:lvl>
    <w:lvl w:ilvl="6" w:tplc="D5E8C356" w:tentative="1">
      <w:start w:val="1"/>
      <w:numFmt w:val="decimal"/>
      <w:lvlText w:val="%7."/>
      <w:lvlJc w:val="left"/>
      <w:pPr>
        <w:ind w:left="5040" w:hanging="360"/>
      </w:pPr>
    </w:lvl>
    <w:lvl w:ilvl="7" w:tplc="4AB2E080" w:tentative="1">
      <w:start w:val="1"/>
      <w:numFmt w:val="lowerLetter"/>
      <w:lvlText w:val="%8."/>
      <w:lvlJc w:val="left"/>
      <w:pPr>
        <w:ind w:left="5760" w:hanging="360"/>
      </w:pPr>
    </w:lvl>
    <w:lvl w:ilvl="8" w:tplc="52C24C9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21708E4"/>
    <w:multiLevelType w:val="hybridMultilevel"/>
    <w:tmpl w:val="702232E6"/>
    <w:lvl w:ilvl="0" w:tplc="4FA85672">
      <w:start w:val="1"/>
      <w:numFmt w:val="decimal"/>
      <w:lvlText w:val="%1."/>
      <w:lvlJc w:val="left"/>
      <w:pPr>
        <w:ind w:left="644" w:hanging="360"/>
      </w:pPr>
      <w:rPr>
        <w:rFonts w:hint="default"/>
      </w:rPr>
    </w:lvl>
    <w:lvl w:ilvl="1" w:tplc="BD9E0334" w:tentative="1">
      <w:start w:val="1"/>
      <w:numFmt w:val="lowerLetter"/>
      <w:lvlText w:val="%2."/>
      <w:lvlJc w:val="left"/>
      <w:pPr>
        <w:ind w:left="1080" w:hanging="360"/>
      </w:pPr>
    </w:lvl>
    <w:lvl w:ilvl="2" w:tplc="370C1B7C" w:tentative="1">
      <w:start w:val="1"/>
      <w:numFmt w:val="lowerRoman"/>
      <w:lvlText w:val="%3."/>
      <w:lvlJc w:val="right"/>
      <w:pPr>
        <w:ind w:left="1800" w:hanging="180"/>
      </w:pPr>
    </w:lvl>
    <w:lvl w:ilvl="3" w:tplc="E56846E6" w:tentative="1">
      <w:start w:val="1"/>
      <w:numFmt w:val="decimal"/>
      <w:lvlText w:val="%4."/>
      <w:lvlJc w:val="left"/>
      <w:pPr>
        <w:ind w:left="2520" w:hanging="360"/>
      </w:pPr>
    </w:lvl>
    <w:lvl w:ilvl="4" w:tplc="383A7522" w:tentative="1">
      <w:start w:val="1"/>
      <w:numFmt w:val="lowerLetter"/>
      <w:lvlText w:val="%5."/>
      <w:lvlJc w:val="left"/>
      <w:pPr>
        <w:ind w:left="3240" w:hanging="360"/>
      </w:pPr>
    </w:lvl>
    <w:lvl w:ilvl="5" w:tplc="171CF724" w:tentative="1">
      <w:start w:val="1"/>
      <w:numFmt w:val="lowerRoman"/>
      <w:lvlText w:val="%6."/>
      <w:lvlJc w:val="right"/>
      <w:pPr>
        <w:ind w:left="3960" w:hanging="180"/>
      </w:pPr>
    </w:lvl>
    <w:lvl w:ilvl="6" w:tplc="E5661A44" w:tentative="1">
      <w:start w:val="1"/>
      <w:numFmt w:val="decimal"/>
      <w:lvlText w:val="%7."/>
      <w:lvlJc w:val="left"/>
      <w:pPr>
        <w:ind w:left="4680" w:hanging="360"/>
      </w:pPr>
    </w:lvl>
    <w:lvl w:ilvl="7" w:tplc="EE48CF5E" w:tentative="1">
      <w:start w:val="1"/>
      <w:numFmt w:val="lowerLetter"/>
      <w:lvlText w:val="%8."/>
      <w:lvlJc w:val="left"/>
      <w:pPr>
        <w:ind w:left="5400" w:hanging="360"/>
      </w:pPr>
    </w:lvl>
    <w:lvl w:ilvl="8" w:tplc="C03C464A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2" w15:restartNumberingAfterBreak="0">
    <w:nsid w:val="2221135B"/>
    <w:multiLevelType w:val="hybridMultilevel"/>
    <w:tmpl w:val="252A0058"/>
    <w:lvl w:ilvl="0" w:tplc="8390BFE2">
      <w:start w:val="1"/>
      <w:numFmt w:val="decimal"/>
      <w:lvlText w:val="%1)"/>
      <w:lvlJc w:val="left"/>
      <w:pPr>
        <w:ind w:left="720" w:hanging="360"/>
      </w:pPr>
    </w:lvl>
    <w:lvl w:ilvl="1" w:tplc="C040FF34" w:tentative="1">
      <w:start w:val="1"/>
      <w:numFmt w:val="lowerLetter"/>
      <w:lvlText w:val="%2."/>
      <w:lvlJc w:val="left"/>
      <w:pPr>
        <w:ind w:left="1440" w:hanging="360"/>
      </w:pPr>
    </w:lvl>
    <w:lvl w:ilvl="2" w:tplc="337C7510" w:tentative="1">
      <w:start w:val="1"/>
      <w:numFmt w:val="lowerRoman"/>
      <w:lvlText w:val="%3."/>
      <w:lvlJc w:val="right"/>
      <w:pPr>
        <w:ind w:left="2160" w:hanging="180"/>
      </w:pPr>
    </w:lvl>
    <w:lvl w:ilvl="3" w:tplc="71122EEA" w:tentative="1">
      <w:start w:val="1"/>
      <w:numFmt w:val="decimal"/>
      <w:lvlText w:val="%4."/>
      <w:lvlJc w:val="left"/>
      <w:pPr>
        <w:ind w:left="2880" w:hanging="360"/>
      </w:pPr>
    </w:lvl>
    <w:lvl w:ilvl="4" w:tplc="4BF6912C" w:tentative="1">
      <w:start w:val="1"/>
      <w:numFmt w:val="lowerLetter"/>
      <w:lvlText w:val="%5."/>
      <w:lvlJc w:val="left"/>
      <w:pPr>
        <w:ind w:left="3600" w:hanging="360"/>
      </w:pPr>
    </w:lvl>
    <w:lvl w:ilvl="5" w:tplc="A99E8052" w:tentative="1">
      <w:start w:val="1"/>
      <w:numFmt w:val="lowerRoman"/>
      <w:lvlText w:val="%6."/>
      <w:lvlJc w:val="right"/>
      <w:pPr>
        <w:ind w:left="4320" w:hanging="180"/>
      </w:pPr>
    </w:lvl>
    <w:lvl w:ilvl="6" w:tplc="4914DF2E" w:tentative="1">
      <w:start w:val="1"/>
      <w:numFmt w:val="decimal"/>
      <w:lvlText w:val="%7."/>
      <w:lvlJc w:val="left"/>
      <w:pPr>
        <w:ind w:left="5040" w:hanging="360"/>
      </w:pPr>
    </w:lvl>
    <w:lvl w:ilvl="7" w:tplc="6D42D480" w:tentative="1">
      <w:start w:val="1"/>
      <w:numFmt w:val="lowerLetter"/>
      <w:lvlText w:val="%8."/>
      <w:lvlJc w:val="left"/>
      <w:pPr>
        <w:ind w:left="5760" w:hanging="360"/>
      </w:pPr>
    </w:lvl>
    <w:lvl w:ilvl="8" w:tplc="CF68715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5FC5E15"/>
    <w:multiLevelType w:val="hybridMultilevel"/>
    <w:tmpl w:val="1660C55C"/>
    <w:lvl w:ilvl="0" w:tplc="FF74B42A">
      <w:start w:val="1"/>
      <w:numFmt w:val="decimal"/>
      <w:lvlText w:val="%1)"/>
      <w:lvlJc w:val="left"/>
      <w:pPr>
        <w:ind w:left="720" w:hanging="360"/>
      </w:pPr>
    </w:lvl>
    <w:lvl w:ilvl="1" w:tplc="38243032">
      <w:start w:val="1"/>
      <w:numFmt w:val="decimal"/>
      <w:lvlText w:val="%2)"/>
      <w:lvlJc w:val="left"/>
      <w:pPr>
        <w:ind w:left="720" w:hanging="360"/>
      </w:pPr>
    </w:lvl>
    <w:lvl w:ilvl="2" w:tplc="782EF23A">
      <w:start w:val="1"/>
      <w:numFmt w:val="decimal"/>
      <w:lvlText w:val="%3)"/>
      <w:lvlJc w:val="left"/>
      <w:pPr>
        <w:ind w:left="720" w:hanging="360"/>
      </w:pPr>
    </w:lvl>
    <w:lvl w:ilvl="3" w:tplc="45D20906">
      <w:start w:val="1"/>
      <w:numFmt w:val="decimal"/>
      <w:lvlText w:val="%4)"/>
      <w:lvlJc w:val="left"/>
      <w:pPr>
        <w:ind w:left="720" w:hanging="360"/>
      </w:pPr>
    </w:lvl>
    <w:lvl w:ilvl="4" w:tplc="6A8884D2">
      <w:start w:val="1"/>
      <w:numFmt w:val="decimal"/>
      <w:lvlText w:val="%5)"/>
      <w:lvlJc w:val="left"/>
      <w:pPr>
        <w:ind w:left="720" w:hanging="360"/>
      </w:pPr>
    </w:lvl>
    <w:lvl w:ilvl="5" w:tplc="DB90BD86">
      <w:start w:val="1"/>
      <w:numFmt w:val="decimal"/>
      <w:lvlText w:val="%6)"/>
      <w:lvlJc w:val="left"/>
      <w:pPr>
        <w:ind w:left="720" w:hanging="360"/>
      </w:pPr>
    </w:lvl>
    <w:lvl w:ilvl="6" w:tplc="5F56FF46">
      <w:start w:val="1"/>
      <w:numFmt w:val="decimal"/>
      <w:lvlText w:val="%7)"/>
      <w:lvlJc w:val="left"/>
      <w:pPr>
        <w:ind w:left="720" w:hanging="360"/>
      </w:pPr>
    </w:lvl>
    <w:lvl w:ilvl="7" w:tplc="ABAA454E">
      <w:start w:val="1"/>
      <w:numFmt w:val="decimal"/>
      <w:lvlText w:val="%8)"/>
      <w:lvlJc w:val="left"/>
      <w:pPr>
        <w:ind w:left="720" w:hanging="360"/>
      </w:pPr>
    </w:lvl>
    <w:lvl w:ilvl="8" w:tplc="46465CF0">
      <w:start w:val="1"/>
      <w:numFmt w:val="decimal"/>
      <w:lvlText w:val="%9)"/>
      <w:lvlJc w:val="left"/>
      <w:pPr>
        <w:ind w:left="720" w:hanging="360"/>
      </w:pPr>
    </w:lvl>
  </w:abstractNum>
  <w:abstractNum w:abstractNumId="14" w15:restartNumberingAfterBreak="0">
    <w:nsid w:val="2CE16AAD"/>
    <w:multiLevelType w:val="hybridMultilevel"/>
    <w:tmpl w:val="7C3693E6"/>
    <w:lvl w:ilvl="0" w:tplc="5BE61A98">
      <w:start w:val="1"/>
      <w:numFmt w:val="bullet"/>
      <w:lvlText w:val=""/>
      <w:lvlJc w:val="left"/>
      <w:pPr>
        <w:ind w:left="770" w:hanging="360"/>
      </w:pPr>
      <w:rPr>
        <w:rFonts w:ascii="Symbol" w:hAnsi="Symbol" w:hint="default"/>
      </w:rPr>
    </w:lvl>
    <w:lvl w:ilvl="1" w:tplc="98AED2FC" w:tentative="1">
      <w:start w:val="1"/>
      <w:numFmt w:val="bullet"/>
      <w:lvlText w:val="o"/>
      <w:lvlJc w:val="left"/>
      <w:pPr>
        <w:ind w:left="1490" w:hanging="360"/>
      </w:pPr>
      <w:rPr>
        <w:rFonts w:ascii="Courier New" w:hAnsi="Courier New" w:cs="Courier New" w:hint="default"/>
      </w:rPr>
    </w:lvl>
    <w:lvl w:ilvl="2" w:tplc="C876056C" w:tentative="1">
      <w:start w:val="1"/>
      <w:numFmt w:val="bullet"/>
      <w:lvlText w:val=""/>
      <w:lvlJc w:val="left"/>
      <w:pPr>
        <w:ind w:left="2210" w:hanging="360"/>
      </w:pPr>
      <w:rPr>
        <w:rFonts w:ascii="Wingdings" w:hAnsi="Wingdings" w:hint="default"/>
      </w:rPr>
    </w:lvl>
    <w:lvl w:ilvl="3" w:tplc="3E9C3252" w:tentative="1">
      <w:start w:val="1"/>
      <w:numFmt w:val="bullet"/>
      <w:lvlText w:val=""/>
      <w:lvlJc w:val="left"/>
      <w:pPr>
        <w:ind w:left="2930" w:hanging="360"/>
      </w:pPr>
      <w:rPr>
        <w:rFonts w:ascii="Symbol" w:hAnsi="Symbol" w:hint="default"/>
      </w:rPr>
    </w:lvl>
    <w:lvl w:ilvl="4" w:tplc="03F647BA" w:tentative="1">
      <w:start w:val="1"/>
      <w:numFmt w:val="bullet"/>
      <w:lvlText w:val="o"/>
      <w:lvlJc w:val="left"/>
      <w:pPr>
        <w:ind w:left="3650" w:hanging="360"/>
      </w:pPr>
      <w:rPr>
        <w:rFonts w:ascii="Courier New" w:hAnsi="Courier New" w:cs="Courier New" w:hint="default"/>
      </w:rPr>
    </w:lvl>
    <w:lvl w:ilvl="5" w:tplc="3D16D5C8" w:tentative="1">
      <w:start w:val="1"/>
      <w:numFmt w:val="bullet"/>
      <w:lvlText w:val=""/>
      <w:lvlJc w:val="left"/>
      <w:pPr>
        <w:ind w:left="4370" w:hanging="360"/>
      </w:pPr>
      <w:rPr>
        <w:rFonts w:ascii="Wingdings" w:hAnsi="Wingdings" w:hint="default"/>
      </w:rPr>
    </w:lvl>
    <w:lvl w:ilvl="6" w:tplc="D82817B6" w:tentative="1">
      <w:start w:val="1"/>
      <w:numFmt w:val="bullet"/>
      <w:lvlText w:val=""/>
      <w:lvlJc w:val="left"/>
      <w:pPr>
        <w:ind w:left="5090" w:hanging="360"/>
      </w:pPr>
      <w:rPr>
        <w:rFonts w:ascii="Symbol" w:hAnsi="Symbol" w:hint="default"/>
      </w:rPr>
    </w:lvl>
    <w:lvl w:ilvl="7" w:tplc="ECBA4F4A" w:tentative="1">
      <w:start w:val="1"/>
      <w:numFmt w:val="bullet"/>
      <w:lvlText w:val="o"/>
      <w:lvlJc w:val="left"/>
      <w:pPr>
        <w:ind w:left="5810" w:hanging="360"/>
      </w:pPr>
      <w:rPr>
        <w:rFonts w:ascii="Courier New" w:hAnsi="Courier New" w:cs="Courier New" w:hint="default"/>
      </w:rPr>
    </w:lvl>
    <w:lvl w:ilvl="8" w:tplc="2FB2136A" w:tentative="1">
      <w:start w:val="1"/>
      <w:numFmt w:val="bullet"/>
      <w:lvlText w:val=""/>
      <w:lvlJc w:val="left"/>
      <w:pPr>
        <w:ind w:left="6530" w:hanging="360"/>
      </w:pPr>
      <w:rPr>
        <w:rFonts w:ascii="Wingdings" w:hAnsi="Wingdings" w:hint="default"/>
      </w:rPr>
    </w:lvl>
  </w:abstractNum>
  <w:abstractNum w:abstractNumId="15" w15:restartNumberingAfterBreak="0">
    <w:nsid w:val="303632E4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6" w15:restartNumberingAfterBreak="0">
    <w:nsid w:val="30DE648A"/>
    <w:multiLevelType w:val="hybridMultilevel"/>
    <w:tmpl w:val="A6AEE054"/>
    <w:lvl w:ilvl="0" w:tplc="F62C88F0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F984DEC4" w:tentative="1">
      <w:start w:val="1"/>
      <w:numFmt w:val="lowerLetter"/>
      <w:lvlText w:val="%2."/>
      <w:lvlJc w:val="left"/>
      <w:pPr>
        <w:ind w:left="1440" w:hanging="360"/>
      </w:pPr>
    </w:lvl>
    <w:lvl w:ilvl="2" w:tplc="A662A93E" w:tentative="1">
      <w:start w:val="1"/>
      <w:numFmt w:val="lowerRoman"/>
      <w:lvlText w:val="%3."/>
      <w:lvlJc w:val="right"/>
      <w:pPr>
        <w:ind w:left="2160" w:hanging="180"/>
      </w:pPr>
    </w:lvl>
    <w:lvl w:ilvl="3" w:tplc="30988664" w:tentative="1">
      <w:start w:val="1"/>
      <w:numFmt w:val="decimal"/>
      <w:lvlText w:val="%4."/>
      <w:lvlJc w:val="left"/>
      <w:pPr>
        <w:ind w:left="2880" w:hanging="360"/>
      </w:pPr>
    </w:lvl>
    <w:lvl w:ilvl="4" w:tplc="2EE45A58" w:tentative="1">
      <w:start w:val="1"/>
      <w:numFmt w:val="lowerLetter"/>
      <w:lvlText w:val="%5."/>
      <w:lvlJc w:val="left"/>
      <w:pPr>
        <w:ind w:left="3600" w:hanging="360"/>
      </w:pPr>
    </w:lvl>
    <w:lvl w:ilvl="5" w:tplc="7BD2BDB0" w:tentative="1">
      <w:start w:val="1"/>
      <w:numFmt w:val="lowerRoman"/>
      <w:lvlText w:val="%6."/>
      <w:lvlJc w:val="right"/>
      <w:pPr>
        <w:ind w:left="4320" w:hanging="180"/>
      </w:pPr>
    </w:lvl>
    <w:lvl w:ilvl="6" w:tplc="909C52E8" w:tentative="1">
      <w:start w:val="1"/>
      <w:numFmt w:val="decimal"/>
      <w:lvlText w:val="%7."/>
      <w:lvlJc w:val="left"/>
      <w:pPr>
        <w:ind w:left="5040" w:hanging="360"/>
      </w:pPr>
    </w:lvl>
    <w:lvl w:ilvl="7" w:tplc="0C5C814E" w:tentative="1">
      <w:start w:val="1"/>
      <w:numFmt w:val="lowerLetter"/>
      <w:lvlText w:val="%8."/>
      <w:lvlJc w:val="left"/>
      <w:pPr>
        <w:ind w:left="5760" w:hanging="360"/>
      </w:pPr>
    </w:lvl>
    <w:lvl w:ilvl="8" w:tplc="0048067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34420995"/>
    <w:multiLevelType w:val="hybridMultilevel"/>
    <w:tmpl w:val="DB58628C"/>
    <w:lvl w:ilvl="0" w:tplc="18AE1526">
      <w:start w:val="1"/>
      <w:numFmt w:val="decimal"/>
      <w:lvlText w:val="%1."/>
      <w:lvlJc w:val="left"/>
      <w:pPr>
        <w:ind w:left="360" w:hanging="360"/>
      </w:pPr>
      <w:rPr>
        <w:rFonts w:ascii="Arial" w:eastAsia="Times New Roman" w:hAnsi="Arial" w:cs="Times New Roman"/>
      </w:rPr>
    </w:lvl>
    <w:lvl w:ilvl="1" w:tplc="B86CAFC6" w:tentative="1">
      <w:start w:val="1"/>
      <w:numFmt w:val="lowerLetter"/>
      <w:lvlText w:val="%2."/>
      <w:lvlJc w:val="left"/>
      <w:pPr>
        <w:ind w:left="1080" w:hanging="360"/>
      </w:pPr>
    </w:lvl>
    <w:lvl w:ilvl="2" w:tplc="E130AEA6" w:tentative="1">
      <w:start w:val="1"/>
      <w:numFmt w:val="lowerRoman"/>
      <w:lvlText w:val="%3."/>
      <w:lvlJc w:val="right"/>
      <w:pPr>
        <w:ind w:left="1800" w:hanging="180"/>
      </w:pPr>
    </w:lvl>
    <w:lvl w:ilvl="3" w:tplc="BBC6546A" w:tentative="1">
      <w:start w:val="1"/>
      <w:numFmt w:val="decimal"/>
      <w:lvlText w:val="%4."/>
      <w:lvlJc w:val="left"/>
      <w:pPr>
        <w:ind w:left="2520" w:hanging="360"/>
      </w:pPr>
    </w:lvl>
    <w:lvl w:ilvl="4" w:tplc="DD5C92C8" w:tentative="1">
      <w:start w:val="1"/>
      <w:numFmt w:val="lowerLetter"/>
      <w:lvlText w:val="%5."/>
      <w:lvlJc w:val="left"/>
      <w:pPr>
        <w:ind w:left="3240" w:hanging="360"/>
      </w:pPr>
    </w:lvl>
    <w:lvl w:ilvl="5" w:tplc="7D4671CE" w:tentative="1">
      <w:start w:val="1"/>
      <w:numFmt w:val="lowerRoman"/>
      <w:lvlText w:val="%6."/>
      <w:lvlJc w:val="right"/>
      <w:pPr>
        <w:ind w:left="3960" w:hanging="180"/>
      </w:pPr>
    </w:lvl>
    <w:lvl w:ilvl="6" w:tplc="7F30F608" w:tentative="1">
      <w:start w:val="1"/>
      <w:numFmt w:val="decimal"/>
      <w:lvlText w:val="%7."/>
      <w:lvlJc w:val="left"/>
      <w:pPr>
        <w:ind w:left="4680" w:hanging="360"/>
      </w:pPr>
    </w:lvl>
    <w:lvl w:ilvl="7" w:tplc="1102F14E" w:tentative="1">
      <w:start w:val="1"/>
      <w:numFmt w:val="lowerLetter"/>
      <w:lvlText w:val="%8."/>
      <w:lvlJc w:val="left"/>
      <w:pPr>
        <w:ind w:left="5400" w:hanging="360"/>
      </w:pPr>
    </w:lvl>
    <w:lvl w:ilvl="8" w:tplc="E778647E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8" w15:restartNumberingAfterBreak="0">
    <w:nsid w:val="35F1100B"/>
    <w:multiLevelType w:val="hybridMultilevel"/>
    <w:tmpl w:val="7E90FC1C"/>
    <w:lvl w:ilvl="0" w:tplc="B6627FBC">
      <w:start w:val="1"/>
      <w:numFmt w:val="decimal"/>
      <w:lvlText w:val="%1)"/>
      <w:lvlJc w:val="left"/>
      <w:pPr>
        <w:ind w:left="720" w:hanging="360"/>
      </w:pPr>
    </w:lvl>
    <w:lvl w:ilvl="1" w:tplc="AFDE6E16">
      <w:start w:val="1"/>
      <w:numFmt w:val="lowerLetter"/>
      <w:lvlText w:val="%2."/>
      <w:lvlJc w:val="left"/>
      <w:pPr>
        <w:ind w:left="1440" w:hanging="360"/>
      </w:pPr>
    </w:lvl>
    <w:lvl w:ilvl="2" w:tplc="C96AA68E">
      <w:start w:val="1"/>
      <w:numFmt w:val="lowerRoman"/>
      <w:lvlText w:val="%3."/>
      <w:lvlJc w:val="right"/>
      <w:pPr>
        <w:ind w:left="2160" w:hanging="180"/>
      </w:pPr>
    </w:lvl>
    <w:lvl w:ilvl="3" w:tplc="40708C9E">
      <w:start w:val="1"/>
      <w:numFmt w:val="decimal"/>
      <w:lvlText w:val="%4."/>
      <w:lvlJc w:val="left"/>
      <w:pPr>
        <w:ind w:left="360" w:hanging="360"/>
      </w:pPr>
    </w:lvl>
    <w:lvl w:ilvl="4" w:tplc="1C8EEF0C">
      <w:start w:val="1"/>
      <w:numFmt w:val="lowerLetter"/>
      <w:lvlText w:val="%5."/>
      <w:lvlJc w:val="left"/>
      <w:pPr>
        <w:ind w:left="3600" w:hanging="360"/>
      </w:pPr>
    </w:lvl>
    <w:lvl w:ilvl="5" w:tplc="29A4EE8E">
      <w:start w:val="1"/>
      <w:numFmt w:val="lowerRoman"/>
      <w:lvlText w:val="%6."/>
      <w:lvlJc w:val="right"/>
      <w:pPr>
        <w:ind w:left="4320" w:hanging="180"/>
      </w:pPr>
    </w:lvl>
    <w:lvl w:ilvl="6" w:tplc="7640F34E">
      <w:start w:val="1"/>
      <w:numFmt w:val="decimal"/>
      <w:lvlText w:val="%7."/>
      <w:lvlJc w:val="left"/>
      <w:pPr>
        <w:ind w:left="360" w:hanging="360"/>
      </w:pPr>
    </w:lvl>
    <w:lvl w:ilvl="7" w:tplc="B672E552">
      <w:start w:val="1"/>
      <w:numFmt w:val="lowerLetter"/>
      <w:lvlText w:val="%8."/>
      <w:lvlJc w:val="left"/>
      <w:pPr>
        <w:ind w:left="5760" w:hanging="360"/>
      </w:pPr>
    </w:lvl>
    <w:lvl w:ilvl="8" w:tplc="0AEA21E0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39830BE5"/>
    <w:multiLevelType w:val="hybridMultilevel"/>
    <w:tmpl w:val="B2D2B9CA"/>
    <w:lvl w:ilvl="0" w:tplc="6A1AC4E8">
      <w:start w:val="1"/>
      <w:numFmt w:val="decimal"/>
      <w:lvlText w:val="%1."/>
      <w:lvlJc w:val="left"/>
      <w:pPr>
        <w:ind w:left="360" w:hanging="360"/>
      </w:pPr>
      <w:rPr>
        <w:b w:val="0"/>
      </w:rPr>
    </w:lvl>
    <w:lvl w:ilvl="1" w:tplc="99524634" w:tentative="1">
      <w:start w:val="1"/>
      <w:numFmt w:val="lowerLetter"/>
      <w:lvlText w:val="%2."/>
      <w:lvlJc w:val="left"/>
      <w:pPr>
        <w:ind w:left="1080" w:hanging="360"/>
      </w:pPr>
    </w:lvl>
    <w:lvl w:ilvl="2" w:tplc="A50C266E" w:tentative="1">
      <w:start w:val="1"/>
      <w:numFmt w:val="lowerRoman"/>
      <w:lvlText w:val="%3."/>
      <w:lvlJc w:val="right"/>
      <w:pPr>
        <w:ind w:left="1800" w:hanging="180"/>
      </w:pPr>
    </w:lvl>
    <w:lvl w:ilvl="3" w:tplc="B4328EE8" w:tentative="1">
      <w:start w:val="1"/>
      <w:numFmt w:val="decimal"/>
      <w:lvlText w:val="%4."/>
      <w:lvlJc w:val="left"/>
      <w:pPr>
        <w:ind w:left="2520" w:hanging="360"/>
      </w:pPr>
    </w:lvl>
    <w:lvl w:ilvl="4" w:tplc="03A05EAA" w:tentative="1">
      <w:start w:val="1"/>
      <w:numFmt w:val="lowerLetter"/>
      <w:lvlText w:val="%5."/>
      <w:lvlJc w:val="left"/>
      <w:pPr>
        <w:ind w:left="3240" w:hanging="360"/>
      </w:pPr>
    </w:lvl>
    <w:lvl w:ilvl="5" w:tplc="1384F774" w:tentative="1">
      <w:start w:val="1"/>
      <w:numFmt w:val="lowerRoman"/>
      <w:lvlText w:val="%6."/>
      <w:lvlJc w:val="right"/>
      <w:pPr>
        <w:ind w:left="3960" w:hanging="180"/>
      </w:pPr>
    </w:lvl>
    <w:lvl w:ilvl="6" w:tplc="BB7AB44E" w:tentative="1">
      <w:start w:val="1"/>
      <w:numFmt w:val="decimal"/>
      <w:lvlText w:val="%7."/>
      <w:lvlJc w:val="left"/>
      <w:pPr>
        <w:ind w:left="4680" w:hanging="360"/>
      </w:pPr>
    </w:lvl>
    <w:lvl w:ilvl="7" w:tplc="AD52C6D0" w:tentative="1">
      <w:start w:val="1"/>
      <w:numFmt w:val="lowerLetter"/>
      <w:lvlText w:val="%8."/>
      <w:lvlJc w:val="left"/>
      <w:pPr>
        <w:ind w:left="5400" w:hanging="360"/>
      </w:pPr>
    </w:lvl>
    <w:lvl w:ilvl="8" w:tplc="9048A8DE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0" w15:restartNumberingAfterBreak="0">
    <w:nsid w:val="4045543D"/>
    <w:multiLevelType w:val="multilevel"/>
    <w:tmpl w:val="0415001D"/>
    <w:name w:val="a.22222222222222223223222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1" w15:restartNumberingAfterBreak="0">
    <w:nsid w:val="46206EAC"/>
    <w:multiLevelType w:val="hybridMultilevel"/>
    <w:tmpl w:val="5BE01676"/>
    <w:lvl w:ilvl="0" w:tplc="EADC8F28">
      <w:start w:val="1"/>
      <w:numFmt w:val="decimal"/>
      <w:lvlText w:val="%1)"/>
      <w:lvlJc w:val="left"/>
      <w:pPr>
        <w:ind w:left="1440" w:hanging="360"/>
      </w:pPr>
    </w:lvl>
    <w:lvl w:ilvl="1" w:tplc="8CC628E4" w:tentative="1">
      <w:start w:val="1"/>
      <w:numFmt w:val="lowerLetter"/>
      <w:lvlText w:val="%2."/>
      <w:lvlJc w:val="left"/>
      <w:pPr>
        <w:ind w:left="2160" w:hanging="360"/>
      </w:pPr>
    </w:lvl>
    <w:lvl w:ilvl="2" w:tplc="0D44337C" w:tentative="1">
      <w:start w:val="1"/>
      <w:numFmt w:val="lowerRoman"/>
      <w:lvlText w:val="%3."/>
      <w:lvlJc w:val="right"/>
      <w:pPr>
        <w:ind w:left="2880" w:hanging="180"/>
      </w:pPr>
    </w:lvl>
    <w:lvl w:ilvl="3" w:tplc="6A629A5E" w:tentative="1">
      <w:start w:val="1"/>
      <w:numFmt w:val="decimal"/>
      <w:lvlText w:val="%4."/>
      <w:lvlJc w:val="left"/>
      <w:pPr>
        <w:ind w:left="3600" w:hanging="360"/>
      </w:pPr>
    </w:lvl>
    <w:lvl w:ilvl="4" w:tplc="86061A58" w:tentative="1">
      <w:start w:val="1"/>
      <w:numFmt w:val="lowerLetter"/>
      <w:lvlText w:val="%5."/>
      <w:lvlJc w:val="left"/>
      <w:pPr>
        <w:ind w:left="4320" w:hanging="360"/>
      </w:pPr>
    </w:lvl>
    <w:lvl w:ilvl="5" w:tplc="F25C7B00" w:tentative="1">
      <w:start w:val="1"/>
      <w:numFmt w:val="lowerRoman"/>
      <w:lvlText w:val="%6."/>
      <w:lvlJc w:val="right"/>
      <w:pPr>
        <w:ind w:left="5040" w:hanging="180"/>
      </w:pPr>
    </w:lvl>
    <w:lvl w:ilvl="6" w:tplc="4DE4B006" w:tentative="1">
      <w:start w:val="1"/>
      <w:numFmt w:val="decimal"/>
      <w:lvlText w:val="%7."/>
      <w:lvlJc w:val="left"/>
      <w:pPr>
        <w:ind w:left="5760" w:hanging="360"/>
      </w:pPr>
    </w:lvl>
    <w:lvl w:ilvl="7" w:tplc="77C07834" w:tentative="1">
      <w:start w:val="1"/>
      <w:numFmt w:val="lowerLetter"/>
      <w:lvlText w:val="%8."/>
      <w:lvlJc w:val="left"/>
      <w:pPr>
        <w:ind w:left="6480" w:hanging="360"/>
      </w:pPr>
    </w:lvl>
    <w:lvl w:ilvl="8" w:tplc="C71AD998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2" w15:restartNumberingAfterBreak="0">
    <w:nsid w:val="48134EE5"/>
    <w:multiLevelType w:val="hybridMultilevel"/>
    <w:tmpl w:val="CCAECB7A"/>
    <w:lvl w:ilvl="0" w:tplc="F5B6D042">
      <w:start w:val="3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EF566542" w:tentative="1">
      <w:start w:val="1"/>
      <w:numFmt w:val="lowerLetter"/>
      <w:lvlText w:val="%2."/>
      <w:lvlJc w:val="left"/>
      <w:pPr>
        <w:ind w:left="1080" w:hanging="360"/>
      </w:pPr>
    </w:lvl>
    <w:lvl w:ilvl="2" w:tplc="13864EDE" w:tentative="1">
      <w:start w:val="1"/>
      <w:numFmt w:val="lowerRoman"/>
      <w:lvlText w:val="%3."/>
      <w:lvlJc w:val="right"/>
      <w:pPr>
        <w:ind w:left="1800" w:hanging="180"/>
      </w:pPr>
    </w:lvl>
    <w:lvl w:ilvl="3" w:tplc="34C84152" w:tentative="1">
      <w:start w:val="1"/>
      <w:numFmt w:val="decimal"/>
      <w:lvlText w:val="%4."/>
      <w:lvlJc w:val="left"/>
      <w:pPr>
        <w:ind w:left="2520" w:hanging="360"/>
      </w:pPr>
    </w:lvl>
    <w:lvl w:ilvl="4" w:tplc="76C002D8" w:tentative="1">
      <w:start w:val="1"/>
      <w:numFmt w:val="lowerLetter"/>
      <w:lvlText w:val="%5."/>
      <w:lvlJc w:val="left"/>
      <w:pPr>
        <w:ind w:left="3240" w:hanging="360"/>
      </w:pPr>
    </w:lvl>
    <w:lvl w:ilvl="5" w:tplc="6504A1F6" w:tentative="1">
      <w:start w:val="1"/>
      <w:numFmt w:val="lowerRoman"/>
      <w:lvlText w:val="%6."/>
      <w:lvlJc w:val="right"/>
      <w:pPr>
        <w:ind w:left="3960" w:hanging="180"/>
      </w:pPr>
    </w:lvl>
    <w:lvl w:ilvl="6" w:tplc="CFE4F3D2" w:tentative="1">
      <w:start w:val="1"/>
      <w:numFmt w:val="decimal"/>
      <w:lvlText w:val="%7."/>
      <w:lvlJc w:val="left"/>
      <w:pPr>
        <w:ind w:left="4680" w:hanging="360"/>
      </w:pPr>
    </w:lvl>
    <w:lvl w:ilvl="7" w:tplc="73142618" w:tentative="1">
      <w:start w:val="1"/>
      <w:numFmt w:val="lowerLetter"/>
      <w:lvlText w:val="%8."/>
      <w:lvlJc w:val="left"/>
      <w:pPr>
        <w:ind w:left="5400" w:hanging="360"/>
      </w:pPr>
    </w:lvl>
    <w:lvl w:ilvl="8" w:tplc="CBC01BFC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3" w15:restartNumberingAfterBreak="0">
    <w:nsid w:val="486813A6"/>
    <w:multiLevelType w:val="multilevel"/>
    <w:tmpl w:val="D4BE04E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4" w15:restartNumberingAfterBreak="0">
    <w:nsid w:val="48797F61"/>
    <w:multiLevelType w:val="hybridMultilevel"/>
    <w:tmpl w:val="94E8F60A"/>
    <w:lvl w:ilvl="0" w:tplc="1992594E">
      <w:start w:val="1"/>
      <w:numFmt w:val="decimal"/>
      <w:lvlText w:val="%1)"/>
      <w:lvlJc w:val="left"/>
      <w:pPr>
        <w:ind w:left="1500" w:hanging="360"/>
      </w:pPr>
    </w:lvl>
    <w:lvl w:ilvl="1" w:tplc="7B8C1E9E" w:tentative="1">
      <w:start w:val="1"/>
      <w:numFmt w:val="lowerLetter"/>
      <w:lvlText w:val="%2."/>
      <w:lvlJc w:val="left"/>
      <w:pPr>
        <w:ind w:left="2220" w:hanging="360"/>
      </w:pPr>
    </w:lvl>
    <w:lvl w:ilvl="2" w:tplc="EAEC1C5C" w:tentative="1">
      <w:start w:val="1"/>
      <w:numFmt w:val="lowerRoman"/>
      <w:lvlText w:val="%3."/>
      <w:lvlJc w:val="right"/>
      <w:pPr>
        <w:ind w:left="2940" w:hanging="180"/>
      </w:pPr>
    </w:lvl>
    <w:lvl w:ilvl="3" w:tplc="40E854C6" w:tentative="1">
      <w:start w:val="1"/>
      <w:numFmt w:val="decimal"/>
      <w:lvlText w:val="%4."/>
      <w:lvlJc w:val="left"/>
      <w:pPr>
        <w:ind w:left="3660" w:hanging="360"/>
      </w:pPr>
    </w:lvl>
    <w:lvl w:ilvl="4" w:tplc="B0704726" w:tentative="1">
      <w:start w:val="1"/>
      <w:numFmt w:val="lowerLetter"/>
      <w:lvlText w:val="%5."/>
      <w:lvlJc w:val="left"/>
      <w:pPr>
        <w:ind w:left="4380" w:hanging="360"/>
      </w:pPr>
    </w:lvl>
    <w:lvl w:ilvl="5" w:tplc="FF4A50D6" w:tentative="1">
      <w:start w:val="1"/>
      <w:numFmt w:val="lowerRoman"/>
      <w:lvlText w:val="%6."/>
      <w:lvlJc w:val="right"/>
      <w:pPr>
        <w:ind w:left="5100" w:hanging="180"/>
      </w:pPr>
    </w:lvl>
    <w:lvl w:ilvl="6" w:tplc="9B3007D2" w:tentative="1">
      <w:start w:val="1"/>
      <w:numFmt w:val="decimal"/>
      <w:lvlText w:val="%7."/>
      <w:lvlJc w:val="left"/>
      <w:pPr>
        <w:ind w:left="5820" w:hanging="360"/>
      </w:pPr>
    </w:lvl>
    <w:lvl w:ilvl="7" w:tplc="6F74260A" w:tentative="1">
      <w:start w:val="1"/>
      <w:numFmt w:val="lowerLetter"/>
      <w:lvlText w:val="%8."/>
      <w:lvlJc w:val="left"/>
      <w:pPr>
        <w:ind w:left="6540" w:hanging="360"/>
      </w:pPr>
    </w:lvl>
    <w:lvl w:ilvl="8" w:tplc="8F703596" w:tentative="1">
      <w:start w:val="1"/>
      <w:numFmt w:val="lowerRoman"/>
      <w:lvlText w:val="%9."/>
      <w:lvlJc w:val="right"/>
      <w:pPr>
        <w:ind w:left="7260" w:hanging="180"/>
      </w:pPr>
    </w:lvl>
  </w:abstractNum>
  <w:abstractNum w:abstractNumId="25" w15:restartNumberingAfterBreak="0">
    <w:nsid w:val="4DC26069"/>
    <w:multiLevelType w:val="hybridMultilevel"/>
    <w:tmpl w:val="1450A6FC"/>
    <w:lvl w:ilvl="0" w:tplc="AB3A5A68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A678E0FC" w:tentative="1">
      <w:start w:val="1"/>
      <w:numFmt w:val="lowerLetter"/>
      <w:lvlText w:val="%2."/>
      <w:lvlJc w:val="left"/>
      <w:pPr>
        <w:ind w:left="1440" w:hanging="360"/>
      </w:pPr>
    </w:lvl>
    <w:lvl w:ilvl="2" w:tplc="E02A68EC" w:tentative="1">
      <w:start w:val="1"/>
      <w:numFmt w:val="lowerRoman"/>
      <w:lvlText w:val="%3."/>
      <w:lvlJc w:val="right"/>
      <w:pPr>
        <w:ind w:left="2160" w:hanging="180"/>
      </w:pPr>
    </w:lvl>
    <w:lvl w:ilvl="3" w:tplc="A8AAFDFA" w:tentative="1">
      <w:start w:val="1"/>
      <w:numFmt w:val="decimal"/>
      <w:lvlText w:val="%4."/>
      <w:lvlJc w:val="left"/>
      <w:pPr>
        <w:ind w:left="2880" w:hanging="360"/>
      </w:pPr>
    </w:lvl>
    <w:lvl w:ilvl="4" w:tplc="107A820C" w:tentative="1">
      <w:start w:val="1"/>
      <w:numFmt w:val="lowerLetter"/>
      <w:lvlText w:val="%5."/>
      <w:lvlJc w:val="left"/>
      <w:pPr>
        <w:ind w:left="3600" w:hanging="360"/>
      </w:pPr>
    </w:lvl>
    <w:lvl w:ilvl="5" w:tplc="63D66CE0" w:tentative="1">
      <w:start w:val="1"/>
      <w:numFmt w:val="lowerRoman"/>
      <w:lvlText w:val="%6."/>
      <w:lvlJc w:val="right"/>
      <w:pPr>
        <w:ind w:left="4320" w:hanging="180"/>
      </w:pPr>
    </w:lvl>
    <w:lvl w:ilvl="6" w:tplc="24ECBE8A" w:tentative="1">
      <w:start w:val="1"/>
      <w:numFmt w:val="decimal"/>
      <w:lvlText w:val="%7."/>
      <w:lvlJc w:val="left"/>
      <w:pPr>
        <w:ind w:left="5040" w:hanging="360"/>
      </w:pPr>
    </w:lvl>
    <w:lvl w:ilvl="7" w:tplc="6FCE972A" w:tentative="1">
      <w:start w:val="1"/>
      <w:numFmt w:val="lowerLetter"/>
      <w:lvlText w:val="%8."/>
      <w:lvlJc w:val="left"/>
      <w:pPr>
        <w:ind w:left="5760" w:hanging="360"/>
      </w:pPr>
    </w:lvl>
    <w:lvl w:ilvl="8" w:tplc="D5D4E17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57B1631D"/>
    <w:multiLevelType w:val="hybridMultilevel"/>
    <w:tmpl w:val="B2D2B9CA"/>
    <w:lvl w:ilvl="0" w:tplc="C2C6A2AE">
      <w:start w:val="1"/>
      <w:numFmt w:val="decimal"/>
      <w:lvlText w:val="%1."/>
      <w:lvlJc w:val="left"/>
      <w:pPr>
        <w:ind w:left="360" w:hanging="360"/>
      </w:pPr>
      <w:rPr>
        <w:b w:val="0"/>
      </w:rPr>
    </w:lvl>
    <w:lvl w:ilvl="1" w:tplc="77046E9A" w:tentative="1">
      <w:start w:val="1"/>
      <w:numFmt w:val="lowerLetter"/>
      <w:lvlText w:val="%2."/>
      <w:lvlJc w:val="left"/>
      <w:pPr>
        <w:ind w:left="1080" w:hanging="360"/>
      </w:pPr>
    </w:lvl>
    <w:lvl w:ilvl="2" w:tplc="AD3C849E" w:tentative="1">
      <w:start w:val="1"/>
      <w:numFmt w:val="lowerRoman"/>
      <w:lvlText w:val="%3."/>
      <w:lvlJc w:val="right"/>
      <w:pPr>
        <w:ind w:left="1800" w:hanging="180"/>
      </w:pPr>
    </w:lvl>
    <w:lvl w:ilvl="3" w:tplc="007ABAEE" w:tentative="1">
      <w:start w:val="1"/>
      <w:numFmt w:val="decimal"/>
      <w:lvlText w:val="%4."/>
      <w:lvlJc w:val="left"/>
      <w:pPr>
        <w:ind w:left="2520" w:hanging="360"/>
      </w:pPr>
    </w:lvl>
    <w:lvl w:ilvl="4" w:tplc="D4D810E0" w:tentative="1">
      <w:start w:val="1"/>
      <w:numFmt w:val="lowerLetter"/>
      <w:lvlText w:val="%5."/>
      <w:lvlJc w:val="left"/>
      <w:pPr>
        <w:ind w:left="3240" w:hanging="360"/>
      </w:pPr>
    </w:lvl>
    <w:lvl w:ilvl="5" w:tplc="C2F23018" w:tentative="1">
      <w:start w:val="1"/>
      <w:numFmt w:val="lowerRoman"/>
      <w:lvlText w:val="%6."/>
      <w:lvlJc w:val="right"/>
      <w:pPr>
        <w:ind w:left="3960" w:hanging="180"/>
      </w:pPr>
    </w:lvl>
    <w:lvl w:ilvl="6" w:tplc="4E0A4E34" w:tentative="1">
      <w:start w:val="1"/>
      <w:numFmt w:val="decimal"/>
      <w:lvlText w:val="%7."/>
      <w:lvlJc w:val="left"/>
      <w:pPr>
        <w:ind w:left="4680" w:hanging="360"/>
      </w:pPr>
    </w:lvl>
    <w:lvl w:ilvl="7" w:tplc="A3FC992E" w:tentative="1">
      <w:start w:val="1"/>
      <w:numFmt w:val="lowerLetter"/>
      <w:lvlText w:val="%8."/>
      <w:lvlJc w:val="left"/>
      <w:pPr>
        <w:ind w:left="5400" w:hanging="360"/>
      </w:pPr>
    </w:lvl>
    <w:lvl w:ilvl="8" w:tplc="1F3ED9C8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7" w15:restartNumberingAfterBreak="0">
    <w:nsid w:val="588E165E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8" w15:restartNumberingAfterBreak="0">
    <w:nsid w:val="5AFA6FD9"/>
    <w:multiLevelType w:val="hybridMultilevel"/>
    <w:tmpl w:val="D85E50A8"/>
    <w:lvl w:ilvl="0" w:tplc="E1807EEC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A58463CE">
      <w:start w:val="1"/>
      <w:numFmt w:val="lowerLetter"/>
      <w:lvlText w:val="%2)"/>
      <w:lvlJc w:val="left"/>
      <w:pPr>
        <w:ind w:left="1440" w:hanging="360"/>
      </w:pPr>
      <w:rPr>
        <w:rFonts w:hint="default"/>
      </w:rPr>
    </w:lvl>
    <w:lvl w:ilvl="2" w:tplc="46FE0B7A" w:tentative="1">
      <w:start w:val="1"/>
      <w:numFmt w:val="lowerRoman"/>
      <w:lvlText w:val="%3."/>
      <w:lvlJc w:val="right"/>
      <w:pPr>
        <w:ind w:left="2160" w:hanging="180"/>
      </w:pPr>
    </w:lvl>
    <w:lvl w:ilvl="3" w:tplc="857690E2" w:tentative="1">
      <w:start w:val="1"/>
      <w:numFmt w:val="decimal"/>
      <w:lvlText w:val="%4."/>
      <w:lvlJc w:val="left"/>
      <w:pPr>
        <w:ind w:left="2880" w:hanging="360"/>
      </w:pPr>
    </w:lvl>
    <w:lvl w:ilvl="4" w:tplc="D8B06ADC" w:tentative="1">
      <w:start w:val="1"/>
      <w:numFmt w:val="lowerLetter"/>
      <w:lvlText w:val="%5."/>
      <w:lvlJc w:val="left"/>
      <w:pPr>
        <w:ind w:left="3600" w:hanging="360"/>
      </w:pPr>
    </w:lvl>
    <w:lvl w:ilvl="5" w:tplc="E48A1898" w:tentative="1">
      <w:start w:val="1"/>
      <w:numFmt w:val="lowerRoman"/>
      <w:lvlText w:val="%6."/>
      <w:lvlJc w:val="right"/>
      <w:pPr>
        <w:ind w:left="4320" w:hanging="180"/>
      </w:pPr>
    </w:lvl>
    <w:lvl w:ilvl="6" w:tplc="F30A9050">
      <w:start w:val="1"/>
      <w:numFmt w:val="decimal"/>
      <w:lvlText w:val="%7."/>
      <w:lvlJc w:val="left"/>
      <w:pPr>
        <w:ind w:left="5040" w:hanging="360"/>
      </w:pPr>
    </w:lvl>
    <w:lvl w:ilvl="7" w:tplc="CA803FFA" w:tentative="1">
      <w:start w:val="1"/>
      <w:numFmt w:val="lowerLetter"/>
      <w:lvlText w:val="%8."/>
      <w:lvlJc w:val="left"/>
      <w:pPr>
        <w:ind w:left="5760" w:hanging="360"/>
      </w:pPr>
    </w:lvl>
    <w:lvl w:ilvl="8" w:tplc="A8682A1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5DF82AB4"/>
    <w:multiLevelType w:val="hybridMultilevel"/>
    <w:tmpl w:val="03948DB6"/>
    <w:lvl w:ilvl="0" w:tplc="DEF872D2">
      <w:start w:val="1"/>
      <w:numFmt w:val="decimal"/>
      <w:lvlText w:val="%1)"/>
      <w:lvlJc w:val="left"/>
      <w:pPr>
        <w:ind w:left="720" w:hanging="360"/>
      </w:pPr>
    </w:lvl>
    <w:lvl w:ilvl="1" w:tplc="80083902" w:tentative="1">
      <w:start w:val="1"/>
      <w:numFmt w:val="lowerLetter"/>
      <w:lvlText w:val="%2."/>
      <w:lvlJc w:val="left"/>
      <w:pPr>
        <w:ind w:left="1440" w:hanging="360"/>
      </w:pPr>
    </w:lvl>
    <w:lvl w:ilvl="2" w:tplc="4BB85C34" w:tentative="1">
      <w:start w:val="1"/>
      <w:numFmt w:val="lowerRoman"/>
      <w:lvlText w:val="%3."/>
      <w:lvlJc w:val="right"/>
      <w:pPr>
        <w:ind w:left="2160" w:hanging="180"/>
      </w:pPr>
    </w:lvl>
    <w:lvl w:ilvl="3" w:tplc="99BE73D0" w:tentative="1">
      <w:start w:val="1"/>
      <w:numFmt w:val="decimal"/>
      <w:lvlText w:val="%4."/>
      <w:lvlJc w:val="left"/>
      <w:pPr>
        <w:ind w:left="2880" w:hanging="360"/>
      </w:pPr>
    </w:lvl>
    <w:lvl w:ilvl="4" w:tplc="785CE1E6" w:tentative="1">
      <w:start w:val="1"/>
      <w:numFmt w:val="lowerLetter"/>
      <w:lvlText w:val="%5."/>
      <w:lvlJc w:val="left"/>
      <w:pPr>
        <w:ind w:left="3600" w:hanging="360"/>
      </w:pPr>
    </w:lvl>
    <w:lvl w:ilvl="5" w:tplc="F59E4EDC" w:tentative="1">
      <w:start w:val="1"/>
      <w:numFmt w:val="lowerRoman"/>
      <w:lvlText w:val="%6."/>
      <w:lvlJc w:val="right"/>
      <w:pPr>
        <w:ind w:left="4320" w:hanging="180"/>
      </w:pPr>
    </w:lvl>
    <w:lvl w:ilvl="6" w:tplc="A5EA905E" w:tentative="1">
      <w:start w:val="1"/>
      <w:numFmt w:val="decimal"/>
      <w:lvlText w:val="%7."/>
      <w:lvlJc w:val="left"/>
      <w:pPr>
        <w:ind w:left="5040" w:hanging="360"/>
      </w:pPr>
    </w:lvl>
    <w:lvl w:ilvl="7" w:tplc="D688974C" w:tentative="1">
      <w:start w:val="1"/>
      <w:numFmt w:val="lowerLetter"/>
      <w:lvlText w:val="%8."/>
      <w:lvlJc w:val="left"/>
      <w:pPr>
        <w:ind w:left="5760" w:hanging="360"/>
      </w:pPr>
    </w:lvl>
    <w:lvl w:ilvl="8" w:tplc="E48A2100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61461179"/>
    <w:multiLevelType w:val="hybridMultilevel"/>
    <w:tmpl w:val="DD7ECCA2"/>
    <w:lvl w:ilvl="0" w:tplc="32EAA406">
      <w:start w:val="1"/>
      <w:numFmt w:val="decimal"/>
      <w:lvlText w:val="%1)"/>
      <w:lvlJc w:val="left"/>
      <w:pPr>
        <w:ind w:left="720" w:hanging="360"/>
      </w:pPr>
    </w:lvl>
    <w:lvl w:ilvl="1" w:tplc="0A666622" w:tentative="1">
      <w:start w:val="1"/>
      <w:numFmt w:val="lowerLetter"/>
      <w:lvlText w:val="%2."/>
      <w:lvlJc w:val="left"/>
      <w:pPr>
        <w:ind w:left="1440" w:hanging="360"/>
      </w:pPr>
    </w:lvl>
    <w:lvl w:ilvl="2" w:tplc="7F5ED9DC" w:tentative="1">
      <w:start w:val="1"/>
      <w:numFmt w:val="lowerRoman"/>
      <w:lvlText w:val="%3."/>
      <w:lvlJc w:val="right"/>
      <w:pPr>
        <w:ind w:left="2160" w:hanging="180"/>
      </w:pPr>
    </w:lvl>
    <w:lvl w:ilvl="3" w:tplc="624433AE" w:tentative="1">
      <w:start w:val="1"/>
      <w:numFmt w:val="decimal"/>
      <w:lvlText w:val="%4."/>
      <w:lvlJc w:val="left"/>
      <w:pPr>
        <w:ind w:left="2880" w:hanging="360"/>
      </w:pPr>
    </w:lvl>
    <w:lvl w:ilvl="4" w:tplc="2572F74A" w:tentative="1">
      <w:start w:val="1"/>
      <w:numFmt w:val="lowerLetter"/>
      <w:lvlText w:val="%5."/>
      <w:lvlJc w:val="left"/>
      <w:pPr>
        <w:ind w:left="3600" w:hanging="360"/>
      </w:pPr>
    </w:lvl>
    <w:lvl w:ilvl="5" w:tplc="7AA6AB32" w:tentative="1">
      <w:start w:val="1"/>
      <w:numFmt w:val="lowerRoman"/>
      <w:lvlText w:val="%6."/>
      <w:lvlJc w:val="right"/>
      <w:pPr>
        <w:ind w:left="4320" w:hanging="180"/>
      </w:pPr>
    </w:lvl>
    <w:lvl w:ilvl="6" w:tplc="10D899C8" w:tentative="1">
      <w:start w:val="1"/>
      <w:numFmt w:val="decimal"/>
      <w:lvlText w:val="%7."/>
      <w:lvlJc w:val="left"/>
      <w:pPr>
        <w:ind w:left="5040" w:hanging="360"/>
      </w:pPr>
    </w:lvl>
    <w:lvl w:ilvl="7" w:tplc="FCF604E0" w:tentative="1">
      <w:start w:val="1"/>
      <w:numFmt w:val="lowerLetter"/>
      <w:lvlText w:val="%8."/>
      <w:lvlJc w:val="left"/>
      <w:pPr>
        <w:ind w:left="5760" w:hanging="360"/>
      </w:pPr>
    </w:lvl>
    <w:lvl w:ilvl="8" w:tplc="85CEB45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62AE6F83"/>
    <w:multiLevelType w:val="multilevel"/>
    <w:tmpl w:val="0415001F"/>
    <w:lvl w:ilvl="0">
      <w:start w:val="1"/>
      <w:numFmt w:val="decimal"/>
      <w:lvlText w:val="%1."/>
      <w:lvlJc w:val="left"/>
      <w:pPr>
        <w:ind w:left="502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2" w15:restartNumberingAfterBreak="0">
    <w:nsid w:val="636D124A"/>
    <w:multiLevelType w:val="multilevel"/>
    <w:tmpl w:val="0415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3" w15:restartNumberingAfterBreak="0">
    <w:nsid w:val="644E478C"/>
    <w:multiLevelType w:val="hybridMultilevel"/>
    <w:tmpl w:val="DB58628C"/>
    <w:lvl w:ilvl="0" w:tplc="C012FB9A">
      <w:start w:val="1"/>
      <w:numFmt w:val="decimal"/>
      <w:lvlText w:val="%1."/>
      <w:lvlJc w:val="left"/>
      <w:pPr>
        <w:ind w:left="502" w:hanging="360"/>
      </w:pPr>
      <w:rPr>
        <w:rFonts w:ascii="Arial" w:eastAsia="Times New Roman" w:hAnsi="Arial" w:cs="Times New Roman"/>
      </w:rPr>
    </w:lvl>
    <w:lvl w:ilvl="1" w:tplc="D86C59D8" w:tentative="1">
      <w:start w:val="1"/>
      <w:numFmt w:val="lowerLetter"/>
      <w:lvlText w:val="%2."/>
      <w:lvlJc w:val="left"/>
      <w:pPr>
        <w:ind w:left="1080" w:hanging="360"/>
      </w:pPr>
    </w:lvl>
    <w:lvl w:ilvl="2" w:tplc="3544DF42" w:tentative="1">
      <w:start w:val="1"/>
      <w:numFmt w:val="lowerRoman"/>
      <w:lvlText w:val="%3."/>
      <w:lvlJc w:val="right"/>
      <w:pPr>
        <w:ind w:left="1800" w:hanging="180"/>
      </w:pPr>
    </w:lvl>
    <w:lvl w:ilvl="3" w:tplc="9F3E78F0" w:tentative="1">
      <w:start w:val="1"/>
      <w:numFmt w:val="decimal"/>
      <w:lvlText w:val="%4."/>
      <w:lvlJc w:val="left"/>
      <w:pPr>
        <w:ind w:left="2520" w:hanging="360"/>
      </w:pPr>
    </w:lvl>
    <w:lvl w:ilvl="4" w:tplc="06F2DD3C" w:tentative="1">
      <w:start w:val="1"/>
      <w:numFmt w:val="lowerLetter"/>
      <w:lvlText w:val="%5."/>
      <w:lvlJc w:val="left"/>
      <w:pPr>
        <w:ind w:left="3240" w:hanging="360"/>
      </w:pPr>
    </w:lvl>
    <w:lvl w:ilvl="5" w:tplc="F1F6ED20" w:tentative="1">
      <w:start w:val="1"/>
      <w:numFmt w:val="lowerRoman"/>
      <w:lvlText w:val="%6."/>
      <w:lvlJc w:val="right"/>
      <w:pPr>
        <w:ind w:left="3960" w:hanging="180"/>
      </w:pPr>
    </w:lvl>
    <w:lvl w:ilvl="6" w:tplc="9D264DF8" w:tentative="1">
      <w:start w:val="1"/>
      <w:numFmt w:val="decimal"/>
      <w:lvlText w:val="%7."/>
      <w:lvlJc w:val="left"/>
      <w:pPr>
        <w:ind w:left="4680" w:hanging="360"/>
      </w:pPr>
    </w:lvl>
    <w:lvl w:ilvl="7" w:tplc="B96038D6" w:tentative="1">
      <w:start w:val="1"/>
      <w:numFmt w:val="lowerLetter"/>
      <w:lvlText w:val="%8."/>
      <w:lvlJc w:val="left"/>
      <w:pPr>
        <w:ind w:left="5400" w:hanging="360"/>
      </w:pPr>
    </w:lvl>
    <w:lvl w:ilvl="8" w:tplc="F4A86A2A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4" w15:restartNumberingAfterBreak="0">
    <w:nsid w:val="6A8B2ACD"/>
    <w:multiLevelType w:val="hybridMultilevel"/>
    <w:tmpl w:val="7994B39C"/>
    <w:lvl w:ilvl="0" w:tplc="0EE231EC">
      <w:start w:val="1"/>
      <w:numFmt w:val="lowerLetter"/>
      <w:lvlText w:val="%1)"/>
      <w:lvlJc w:val="left"/>
      <w:pPr>
        <w:ind w:left="1440" w:hanging="360"/>
      </w:pPr>
      <w:rPr>
        <w:rFonts w:hint="default"/>
      </w:rPr>
    </w:lvl>
    <w:lvl w:ilvl="1" w:tplc="929ABA74" w:tentative="1">
      <w:start w:val="1"/>
      <w:numFmt w:val="lowerLetter"/>
      <w:lvlText w:val="%2."/>
      <w:lvlJc w:val="left"/>
      <w:pPr>
        <w:ind w:left="1440" w:hanging="360"/>
      </w:pPr>
    </w:lvl>
    <w:lvl w:ilvl="2" w:tplc="7494ABD8" w:tentative="1">
      <w:start w:val="1"/>
      <w:numFmt w:val="lowerRoman"/>
      <w:lvlText w:val="%3."/>
      <w:lvlJc w:val="right"/>
      <w:pPr>
        <w:ind w:left="2160" w:hanging="180"/>
      </w:pPr>
    </w:lvl>
    <w:lvl w:ilvl="3" w:tplc="FD10EE7A" w:tentative="1">
      <w:start w:val="1"/>
      <w:numFmt w:val="decimal"/>
      <w:lvlText w:val="%4."/>
      <w:lvlJc w:val="left"/>
      <w:pPr>
        <w:ind w:left="2880" w:hanging="360"/>
      </w:pPr>
    </w:lvl>
    <w:lvl w:ilvl="4" w:tplc="6B587800" w:tentative="1">
      <w:start w:val="1"/>
      <w:numFmt w:val="lowerLetter"/>
      <w:lvlText w:val="%5."/>
      <w:lvlJc w:val="left"/>
      <w:pPr>
        <w:ind w:left="3600" w:hanging="360"/>
      </w:pPr>
    </w:lvl>
    <w:lvl w:ilvl="5" w:tplc="1098E870" w:tentative="1">
      <w:start w:val="1"/>
      <w:numFmt w:val="lowerRoman"/>
      <w:lvlText w:val="%6."/>
      <w:lvlJc w:val="right"/>
      <w:pPr>
        <w:ind w:left="4320" w:hanging="180"/>
      </w:pPr>
    </w:lvl>
    <w:lvl w:ilvl="6" w:tplc="C7CA3BF2" w:tentative="1">
      <w:start w:val="1"/>
      <w:numFmt w:val="decimal"/>
      <w:lvlText w:val="%7."/>
      <w:lvlJc w:val="left"/>
      <w:pPr>
        <w:ind w:left="5040" w:hanging="360"/>
      </w:pPr>
    </w:lvl>
    <w:lvl w:ilvl="7" w:tplc="1F8C9DE2" w:tentative="1">
      <w:start w:val="1"/>
      <w:numFmt w:val="lowerLetter"/>
      <w:lvlText w:val="%8."/>
      <w:lvlJc w:val="left"/>
      <w:pPr>
        <w:ind w:left="5760" w:hanging="360"/>
      </w:pPr>
    </w:lvl>
    <w:lvl w:ilvl="8" w:tplc="84924C1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6BE02CDF"/>
    <w:multiLevelType w:val="hybridMultilevel"/>
    <w:tmpl w:val="03948DB6"/>
    <w:lvl w:ilvl="0" w:tplc="184C5E78">
      <w:start w:val="1"/>
      <w:numFmt w:val="decimal"/>
      <w:lvlText w:val="%1)"/>
      <w:lvlJc w:val="left"/>
      <w:pPr>
        <w:ind w:left="720" w:hanging="360"/>
      </w:pPr>
    </w:lvl>
    <w:lvl w:ilvl="1" w:tplc="82B86A18" w:tentative="1">
      <w:start w:val="1"/>
      <w:numFmt w:val="lowerLetter"/>
      <w:lvlText w:val="%2."/>
      <w:lvlJc w:val="left"/>
      <w:pPr>
        <w:ind w:left="1440" w:hanging="360"/>
      </w:pPr>
    </w:lvl>
    <w:lvl w:ilvl="2" w:tplc="A61053B6" w:tentative="1">
      <w:start w:val="1"/>
      <w:numFmt w:val="lowerRoman"/>
      <w:lvlText w:val="%3."/>
      <w:lvlJc w:val="right"/>
      <w:pPr>
        <w:ind w:left="2160" w:hanging="180"/>
      </w:pPr>
    </w:lvl>
    <w:lvl w:ilvl="3" w:tplc="CB562780" w:tentative="1">
      <w:start w:val="1"/>
      <w:numFmt w:val="decimal"/>
      <w:lvlText w:val="%4."/>
      <w:lvlJc w:val="left"/>
      <w:pPr>
        <w:ind w:left="2880" w:hanging="360"/>
      </w:pPr>
    </w:lvl>
    <w:lvl w:ilvl="4" w:tplc="A0927FC0" w:tentative="1">
      <w:start w:val="1"/>
      <w:numFmt w:val="lowerLetter"/>
      <w:lvlText w:val="%5."/>
      <w:lvlJc w:val="left"/>
      <w:pPr>
        <w:ind w:left="3600" w:hanging="360"/>
      </w:pPr>
    </w:lvl>
    <w:lvl w:ilvl="5" w:tplc="7E2CF932" w:tentative="1">
      <w:start w:val="1"/>
      <w:numFmt w:val="lowerRoman"/>
      <w:lvlText w:val="%6."/>
      <w:lvlJc w:val="right"/>
      <w:pPr>
        <w:ind w:left="4320" w:hanging="180"/>
      </w:pPr>
    </w:lvl>
    <w:lvl w:ilvl="6" w:tplc="90663F44" w:tentative="1">
      <w:start w:val="1"/>
      <w:numFmt w:val="decimal"/>
      <w:lvlText w:val="%7."/>
      <w:lvlJc w:val="left"/>
      <w:pPr>
        <w:ind w:left="5040" w:hanging="360"/>
      </w:pPr>
    </w:lvl>
    <w:lvl w:ilvl="7" w:tplc="8B301546" w:tentative="1">
      <w:start w:val="1"/>
      <w:numFmt w:val="lowerLetter"/>
      <w:lvlText w:val="%8."/>
      <w:lvlJc w:val="left"/>
      <w:pPr>
        <w:ind w:left="5760" w:hanging="360"/>
      </w:pPr>
    </w:lvl>
    <w:lvl w:ilvl="8" w:tplc="9454058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6C525EDC"/>
    <w:multiLevelType w:val="hybridMultilevel"/>
    <w:tmpl w:val="4F54A208"/>
    <w:lvl w:ilvl="0" w:tplc="7DEADB32">
      <w:start w:val="1"/>
      <w:numFmt w:val="decimal"/>
      <w:lvlText w:val="%1."/>
      <w:lvlJc w:val="left"/>
      <w:pPr>
        <w:ind w:left="720" w:hanging="360"/>
      </w:pPr>
    </w:lvl>
    <w:lvl w:ilvl="1" w:tplc="89B41DDA" w:tentative="1">
      <w:start w:val="1"/>
      <w:numFmt w:val="lowerLetter"/>
      <w:lvlText w:val="%2."/>
      <w:lvlJc w:val="left"/>
      <w:pPr>
        <w:ind w:left="1440" w:hanging="360"/>
      </w:pPr>
    </w:lvl>
    <w:lvl w:ilvl="2" w:tplc="99026F80" w:tentative="1">
      <w:start w:val="1"/>
      <w:numFmt w:val="lowerRoman"/>
      <w:lvlText w:val="%3."/>
      <w:lvlJc w:val="right"/>
      <w:pPr>
        <w:ind w:left="2160" w:hanging="180"/>
      </w:pPr>
    </w:lvl>
    <w:lvl w:ilvl="3" w:tplc="E0FE0B0C" w:tentative="1">
      <w:start w:val="1"/>
      <w:numFmt w:val="decimal"/>
      <w:lvlText w:val="%4."/>
      <w:lvlJc w:val="left"/>
      <w:pPr>
        <w:ind w:left="2880" w:hanging="360"/>
      </w:pPr>
    </w:lvl>
    <w:lvl w:ilvl="4" w:tplc="20269ADC" w:tentative="1">
      <w:start w:val="1"/>
      <w:numFmt w:val="lowerLetter"/>
      <w:lvlText w:val="%5."/>
      <w:lvlJc w:val="left"/>
      <w:pPr>
        <w:ind w:left="3600" w:hanging="360"/>
      </w:pPr>
    </w:lvl>
    <w:lvl w:ilvl="5" w:tplc="91504D74" w:tentative="1">
      <w:start w:val="1"/>
      <w:numFmt w:val="lowerRoman"/>
      <w:lvlText w:val="%6."/>
      <w:lvlJc w:val="right"/>
      <w:pPr>
        <w:ind w:left="4320" w:hanging="180"/>
      </w:pPr>
    </w:lvl>
    <w:lvl w:ilvl="6" w:tplc="F0D608C0" w:tentative="1">
      <w:start w:val="1"/>
      <w:numFmt w:val="decimal"/>
      <w:lvlText w:val="%7."/>
      <w:lvlJc w:val="left"/>
      <w:pPr>
        <w:ind w:left="5040" w:hanging="360"/>
      </w:pPr>
    </w:lvl>
    <w:lvl w:ilvl="7" w:tplc="0FEA05C2" w:tentative="1">
      <w:start w:val="1"/>
      <w:numFmt w:val="lowerLetter"/>
      <w:lvlText w:val="%8."/>
      <w:lvlJc w:val="left"/>
      <w:pPr>
        <w:ind w:left="5760" w:hanging="360"/>
      </w:pPr>
    </w:lvl>
    <w:lvl w:ilvl="8" w:tplc="3066351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700F377C"/>
    <w:multiLevelType w:val="hybridMultilevel"/>
    <w:tmpl w:val="A83E01D6"/>
    <w:lvl w:ilvl="0" w:tplc="E07EDBB0">
      <w:start w:val="1"/>
      <w:numFmt w:val="decimal"/>
      <w:lvlText w:val="%1."/>
      <w:lvlJc w:val="left"/>
      <w:pPr>
        <w:ind w:left="720" w:hanging="360"/>
      </w:pPr>
    </w:lvl>
    <w:lvl w:ilvl="1" w:tplc="8EAE4C48" w:tentative="1">
      <w:start w:val="1"/>
      <w:numFmt w:val="lowerLetter"/>
      <w:lvlText w:val="%2."/>
      <w:lvlJc w:val="left"/>
      <w:pPr>
        <w:ind w:left="1440" w:hanging="360"/>
      </w:pPr>
    </w:lvl>
    <w:lvl w:ilvl="2" w:tplc="FC62F950" w:tentative="1">
      <w:start w:val="1"/>
      <w:numFmt w:val="lowerRoman"/>
      <w:lvlText w:val="%3."/>
      <w:lvlJc w:val="right"/>
      <w:pPr>
        <w:ind w:left="2160" w:hanging="180"/>
      </w:pPr>
    </w:lvl>
    <w:lvl w:ilvl="3" w:tplc="F802F9F8" w:tentative="1">
      <w:start w:val="1"/>
      <w:numFmt w:val="decimal"/>
      <w:lvlText w:val="%4."/>
      <w:lvlJc w:val="left"/>
      <w:pPr>
        <w:ind w:left="2880" w:hanging="360"/>
      </w:pPr>
    </w:lvl>
    <w:lvl w:ilvl="4" w:tplc="4C281E94" w:tentative="1">
      <w:start w:val="1"/>
      <w:numFmt w:val="lowerLetter"/>
      <w:lvlText w:val="%5."/>
      <w:lvlJc w:val="left"/>
      <w:pPr>
        <w:ind w:left="3600" w:hanging="360"/>
      </w:pPr>
    </w:lvl>
    <w:lvl w:ilvl="5" w:tplc="8D4C2662" w:tentative="1">
      <w:start w:val="1"/>
      <w:numFmt w:val="lowerRoman"/>
      <w:lvlText w:val="%6."/>
      <w:lvlJc w:val="right"/>
      <w:pPr>
        <w:ind w:left="4320" w:hanging="180"/>
      </w:pPr>
    </w:lvl>
    <w:lvl w:ilvl="6" w:tplc="DD20AC3E" w:tentative="1">
      <w:start w:val="1"/>
      <w:numFmt w:val="decimal"/>
      <w:lvlText w:val="%7."/>
      <w:lvlJc w:val="left"/>
      <w:pPr>
        <w:ind w:left="5040" w:hanging="360"/>
      </w:pPr>
    </w:lvl>
    <w:lvl w:ilvl="7" w:tplc="3B4C5B8A" w:tentative="1">
      <w:start w:val="1"/>
      <w:numFmt w:val="lowerLetter"/>
      <w:lvlText w:val="%8."/>
      <w:lvlJc w:val="left"/>
      <w:pPr>
        <w:ind w:left="5760" w:hanging="360"/>
      </w:pPr>
    </w:lvl>
    <w:lvl w:ilvl="8" w:tplc="44F25FA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720E452C"/>
    <w:multiLevelType w:val="hybridMultilevel"/>
    <w:tmpl w:val="E138E644"/>
    <w:lvl w:ilvl="0" w:tplc="F1F62B24">
      <w:start w:val="1"/>
      <w:numFmt w:val="decimal"/>
      <w:lvlText w:val="%1."/>
      <w:lvlJc w:val="left"/>
      <w:pPr>
        <w:ind w:left="720" w:hanging="360"/>
      </w:pPr>
    </w:lvl>
    <w:lvl w:ilvl="1" w:tplc="67C6807A">
      <w:start w:val="1"/>
      <w:numFmt w:val="decimal"/>
      <w:lvlText w:val="%2."/>
      <w:lvlJc w:val="left"/>
      <w:pPr>
        <w:ind w:left="720" w:hanging="360"/>
      </w:pPr>
    </w:lvl>
    <w:lvl w:ilvl="2" w:tplc="28605026">
      <w:start w:val="1"/>
      <w:numFmt w:val="decimal"/>
      <w:lvlText w:val="%3."/>
      <w:lvlJc w:val="left"/>
      <w:pPr>
        <w:ind w:left="720" w:hanging="360"/>
      </w:pPr>
    </w:lvl>
    <w:lvl w:ilvl="3" w:tplc="2E22146E">
      <w:start w:val="1"/>
      <w:numFmt w:val="decimal"/>
      <w:lvlText w:val="%4."/>
      <w:lvlJc w:val="left"/>
      <w:pPr>
        <w:ind w:left="720" w:hanging="360"/>
      </w:pPr>
    </w:lvl>
    <w:lvl w:ilvl="4" w:tplc="259EA1CC">
      <w:start w:val="1"/>
      <w:numFmt w:val="decimal"/>
      <w:lvlText w:val="%5."/>
      <w:lvlJc w:val="left"/>
      <w:pPr>
        <w:ind w:left="720" w:hanging="360"/>
      </w:pPr>
    </w:lvl>
    <w:lvl w:ilvl="5" w:tplc="91329D2A">
      <w:start w:val="1"/>
      <w:numFmt w:val="decimal"/>
      <w:lvlText w:val="%6."/>
      <w:lvlJc w:val="left"/>
      <w:pPr>
        <w:ind w:left="720" w:hanging="360"/>
      </w:pPr>
    </w:lvl>
    <w:lvl w:ilvl="6" w:tplc="E916B8E8">
      <w:start w:val="1"/>
      <w:numFmt w:val="decimal"/>
      <w:lvlText w:val="%7."/>
      <w:lvlJc w:val="left"/>
      <w:pPr>
        <w:ind w:left="720" w:hanging="360"/>
      </w:pPr>
    </w:lvl>
    <w:lvl w:ilvl="7" w:tplc="3CFAA7F8">
      <w:start w:val="1"/>
      <w:numFmt w:val="decimal"/>
      <w:lvlText w:val="%8."/>
      <w:lvlJc w:val="left"/>
      <w:pPr>
        <w:ind w:left="720" w:hanging="360"/>
      </w:pPr>
    </w:lvl>
    <w:lvl w:ilvl="8" w:tplc="83F849D4">
      <w:start w:val="1"/>
      <w:numFmt w:val="decimal"/>
      <w:lvlText w:val="%9."/>
      <w:lvlJc w:val="left"/>
      <w:pPr>
        <w:ind w:left="720" w:hanging="360"/>
      </w:pPr>
    </w:lvl>
  </w:abstractNum>
  <w:abstractNum w:abstractNumId="39" w15:restartNumberingAfterBreak="0">
    <w:nsid w:val="753715E9"/>
    <w:multiLevelType w:val="hybridMultilevel"/>
    <w:tmpl w:val="252A0058"/>
    <w:lvl w:ilvl="0" w:tplc="EE4684B6">
      <w:start w:val="1"/>
      <w:numFmt w:val="decimal"/>
      <w:lvlText w:val="%1)"/>
      <w:lvlJc w:val="left"/>
      <w:pPr>
        <w:ind w:left="720" w:hanging="360"/>
      </w:pPr>
    </w:lvl>
    <w:lvl w:ilvl="1" w:tplc="CC9E77D4" w:tentative="1">
      <w:start w:val="1"/>
      <w:numFmt w:val="lowerLetter"/>
      <w:lvlText w:val="%2."/>
      <w:lvlJc w:val="left"/>
      <w:pPr>
        <w:ind w:left="1440" w:hanging="360"/>
      </w:pPr>
    </w:lvl>
    <w:lvl w:ilvl="2" w:tplc="6108CBCA" w:tentative="1">
      <w:start w:val="1"/>
      <w:numFmt w:val="lowerRoman"/>
      <w:lvlText w:val="%3."/>
      <w:lvlJc w:val="right"/>
      <w:pPr>
        <w:ind w:left="2160" w:hanging="180"/>
      </w:pPr>
    </w:lvl>
    <w:lvl w:ilvl="3" w:tplc="B6CE94F6" w:tentative="1">
      <w:start w:val="1"/>
      <w:numFmt w:val="decimal"/>
      <w:lvlText w:val="%4."/>
      <w:lvlJc w:val="left"/>
      <w:pPr>
        <w:ind w:left="2880" w:hanging="360"/>
      </w:pPr>
    </w:lvl>
    <w:lvl w:ilvl="4" w:tplc="2F40160C" w:tentative="1">
      <w:start w:val="1"/>
      <w:numFmt w:val="lowerLetter"/>
      <w:lvlText w:val="%5."/>
      <w:lvlJc w:val="left"/>
      <w:pPr>
        <w:ind w:left="3600" w:hanging="360"/>
      </w:pPr>
    </w:lvl>
    <w:lvl w:ilvl="5" w:tplc="1CF69262" w:tentative="1">
      <w:start w:val="1"/>
      <w:numFmt w:val="lowerRoman"/>
      <w:lvlText w:val="%6."/>
      <w:lvlJc w:val="right"/>
      <w:pPr>
        <w:ind w:left="4320" w:hanging="180"/>
      </w:pPr>
    </w:lvl>
    <w:lvl w:ilvl="6" w:tplc="54B64B30" w:tentative="1">
      <w:start w:val="1"/>
      <w:numFmt w:val="decimal"/>
      <w:lvlText w:val="%7."/>
      <w:lvlJc w:val="left"/>
      <w:pPr>
        <w:ind w:left="5040" w:hanging="360"/>
      </w:pPr>
    </w:lvl>
    <w:lvl w:ilvl="7" w:tplc="08F604E2" w:tentative="1">
      <w:start w:val="1"/>
      <w:numFmt w:val="lowerLetter"/>
      <w:lvlText w:val="%8."/>
      <w:lvlJc w:val="left"/>
      <w:pPr>
        <w:ind w:left="5760" w:hanging="360"/>
      </w:pPr>
    </w:lvl>
    <w:lvl w:ilvl="8" w:tplc="C67E79E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76A2749A"/>
    <w:multiLevelType w:val="hybridMultilevel"/>
    <w:tmpl w:val="0D9C9CD8"/>
    <w:lvl w:ilvl="0" w:tplc="9798100E">
      <w:start w:val="1"/>
      <w:numFmt w:val="lowerLetter"/>
      <w:lvlText w:val="%1)"/>
      <w:lvlJc w:val="left"/>
      <w:pPr>
        <w:ind w:left="1440" w:hanging="360"/>
      </w:pPr>
      <w:rPr>
        <w:rFonts w:hint="default"/>
      </w:rPr>
    </w:lvl>
    <w:lvl w:ilvl="1" w:tplc="5FA00C6C" w:tentative="1">
      <w:start w:val="1"/>
      <w:numFmt w:val="lowerLetter"/>
      <w:lvlText w:val="%2."/>
      <w:lvlJc w:val="left"/>
      <w:pPr>
        <w:ind w:left="1440" w:hanging="360"/>
      </w:pPr>
    </w:lvl>
    <w:lvl w:ilvl="2" w:tplc="E58A6A60" w:tentative="1">
      <w:start w:val="1"/>
      <w:numFmt w:val="lowerRoman"/>
      <w:lvlText w:val="%3."/>
      <w:lvlJc w:val="right"/>
      <w:pPr>
        <w:ind w:left="2160" w:hanging="180"/>
      </w:pPr>
    </w:lvl>
    <w:lvl w:ilvl="3" w:tplc="6C509FFC" w:tentative="1">
      <w:start w:val="1"/>
      <w:numFmt w:val="decimal"/>
      <w:lvlText w:val="%4."/>
      <w:lvlJc w:val="left"/>
      <w:pPr>
        <w:ind w:left="2880" w:hanging="360"/>
      </w:pPr>
    </w:lvl>
    <w:lvl w:ilvl="4" w:tplc="2A263F60" w:tentative="1">
      <w:start w:val="1"/>
      <w:numFmt w:val="lowerLetter"/>
      <w:lvlText w:val="%5."/>
      <w:lvlJc w:val="left"/>
      <w:pPr>
        <w:ind w:left="3600" w:hanging="360"/>
      </w:pPr>
    </w:lvl>
    <w:lvl w:ilvl="5" w:tplc="A86E1654" w:tentative="1">
      <w:start w:val="1"/>
      <w:numFmt w:val="lowerRoman"/>
      <w:lvlText w:val="%6."/>
      <w:lvlJc w:val="right"/>
      <w:pPr>
        <w:ind w:left="4320" w:hanging="180"/>
      </w:pPr>
    </w:lvl>
    <w:lvl w:ilvl="6" w:tplc="E74CEB58" w:tentative="1">
      <w:start w:val="1"/>
      <w:numFmt w:val="decimal"/>
      <w:lvlText w:val="%7."/>
      <w:lvlJc w:val="left"/>
      <w:pPr>
        <w:ind w:left="5040" w:hanging="360"/>
      </w:pPr>
    </w:lvl>
    <w:lvl w:ilvl="7" w:tplc="4596E3E0" w:tentative="1">
      <w:start w:val="1"/>
      <w:numFmt w:val="lowerLetter"/>
      <w:lvlText w:val="%8."/>
      <w:lvlJc w:val="left"/>
      <w:pPr>
        <w:ind w:left="5760" w:hanging="360"/>
      </w:pPr>
    </w:lvl>
    <w:lvl w:ilvl="8" w:tplc="9BFCAF9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1" w15:restartNumberingAfterBreak="0">
    <w:nsid w:val="778F6BC5"/>
    <w:multiLevelType w:val="hybridMultilevel"/>
    <w:tmpl w:val="DB58628C"/>
    <w:lvl w:ilvl="0" w:tplc="9C9A2D9A">
      <w:start w:val="1"/>
      <w:numFmt w:val="decimal"/>
      <w:lvlText w:val="%1."/>
      <w:lvlJc w:val="left"/>
      <w:pPr>
        <w:ind w:left="360" w:hanging="360"/>
      </w:pPr>
      <w:rPr>
        <w:rFonts w:ascii="Arial" w:eastAsia="Times New Roman" w:hAnsi="Arial" w:cs="Times New Roman"/>
      </w:rPr>
    </w:lvl>
    <w:lvl w:ilvl="1" w:tplc="BBEA6FB2" w:tentative="1">
      <w:start w:val="1"/>
      <w:numFmt w:val="lowerLetter"/>
      <w:lvlText w:val="%2."/>
      <w:lvlJc w:val="left"/>
      <w:pPr>
        <w:ind w:left="1080" w:hanging="360"/>
      </w:pPr>
    </w:lvl>
    <w:lvl w:ilvl="2" w:tplc="9D46072A" w:tentative="1">
      <w:start w:val="1"/>
      <w:numFmt w:val="lowerRoman"/>
      <w:lvlText w:val="%3."/>
      <w:lvlJc w:val="right"/>
      <w:pPr>
        <w:ind w:left="1800" w:hanging="180"/>
      </w:pPr>
    </w:lvl>
    <w:lvl w:ilvl="3" w:tplc="4D56363C" w:tentative="1">
      <w:start w:val="1"/>
      <w:numFmt w:val="decimal"/>
      <w:lvlText w:val="%4."/>
      <w:lvlJc w:val="left"/>
      <w:pPr>
        <w:ind w:left="2520" w:hanging="360"/>
      </w:pPr>
    </w:lvl>
    <w:lvl w:ilvl="4" w:tplc="248C9410" w:tentative="1">
      <w:start w:val="1"/>
      <w:numFmt w:val="lowerLetter"/>
      <w:lvlText w:val="%5."/>
      <w:lvlJc w:val="left"/>
      <w:pPr>
        <w:ind w:left="3240" w:hanging="360"/>
      </w:pPr>
    </w:lvl>
    <w:lvl w:ilvl="5" w:tplc="92148E84" w:tentative="1">
      <w:start w:val="1"/>
      <w:numFmt w:val="lowerRoman"/>
      <w:lvlText w:val="%6."/>
      <w:lvlJc w:val="right"/>
      <w:pPr>
        <w:ind w:left="3960" w:hanging="180"/>
      </w:pPr>
    </w:lvl>
    <w:lvl w:ilvl="6" w:tplc="E7C64D38" w:tentative="1">
      <w:start w:val="1"/>
      <w:numFmt w:val="decimal"/>
      <w:lvlText w:val="%7."/>
      <w:lvlJc w:val="left"/>
      <w:pPr>
        <w:ind w:left="4680" w:hanging="360"/>
      </w:pPr>
    </w:lvl>
    <w:lvl w:ilvl="7" w:tplc="C0948134" w:tentative="1">
      <w:start w:val="1"/>
      <w:numFmt w:val="lowerLetter"/>
      <w:lvlText w:val="%8."/>
      <w:lvlJc w:val="left"/>
      <w:pPr>
        <w:ind w:left="5400" w:hanging="360"/>
      </w:pPr>
    </w:lvl>
    <w:lvl w:ilvl="8" w:tplc="12CA4578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2" w15:restartNumberingAfterBreak="0">
    <w:nsid w:val="783861C6"/>
    <w:multiLevelType w:val="hybridMultilevel"/>
    <w:tmpl w:val="7660CD56"/>
    <w:lvl w:ilvl="0" w:tplc="83F4A702">
      <w:start w:val="1"/>
      <w:numFmt w:val="lowerLetter"/>
      <w:lvlText w:val="%1)"/>
      <w:lvlJc w:val="left"/>
      <w:pPr>
        <w:ind w:left="1080" w:hanging="360"/>
      </w:pPr>
    </w:lvl>
    <w:lvl w:ilvl="1" w:tplc="7B10A08C" w:tentative="1">
      <w:start w:val="1"/>
      <w:numFmt w:val="lowerLetter"/>
      <w:lvlText w:val="%2."/>
      <w:lvlJc w:val="left"/>
      <w:pPr>
        <w:ind w:left="1800" w:hanging="360"/>
      </w:pPr>
    </w:lvl>
    <w:lvl w:ilvl="2" w:tplc="B09A963A" w:tentative="1">
      <w:start w:val="1"/>
      <w:numFmt w:val="lowerRoman"/>
      <w:lvlText w:val="%3."/>
      <w:lvlJc w:val="right"/>
      <w:pPr>
        <w:ind w:left="2520" w:hanging="180"/>
      </w:pPr>
    </w:lvl>
    <w:lvl w:ilvl="3" w:tplc="D0EA3A7C" w:tentative="1">
      <w:start w:val="1"/>
      <w:numFmt w:val="decimal"/>
      <w:lvlText w:val="%4."/>
      <w:lvlJc w:val="left"/>
      <w:pPr>
        <w:ind w:left="3240" w:hanging="360"/>
      </w:pPr>
    </w:lvl>
    <w:lvl w:ilvl="4" w:tplc="FDD2EB30" w:tentative="1">
      <w:start w:val="1"/>
      <w:numFmt w:val="lowerLetter"/>
      <w:lvlText w:val="%5."/>
      <w:lvlJc w:val="left"/>
      <w:pPr>
        <w:ind w:left="3960" w:hanging="360"/>
      </w:pPr>
    </w:lvl>
    <w:lvl w:ilvl="5" w:tplc="4276FF90" w:tentative="1">
      <w:start w:val="1"/>
      <w:numFmt w:val="lowerRoman"/>
      <w:lvlText w:val="%6."/>
      <w:lvlJc w:val="right"/>
      <w:pPr>
        <w:ind w:left="4680" w:hanging="180"/>
      </w:pPr>
    </w:lvl>
    <w:lvl w:ilvl="6" w:tplc="EB64D880" w:tentative="1">
      <w:start w:val="1"/>
      <w:numFmt w:val="decimal"/>
      <w:lvlText w:val="%7."/>
      <w:lvlJc w:val="left"/>
      <w:pPr>
        <w:ind w:left="5400" w:hanging="360"/>
      </w:pPr>
    </w:lvl>
    <w:lvl w:ilvl="7" w:tplc="26A4E99E" w:tentative="1">
      <w:start w:val="1"/>
      <w:numFmt w:val="lowerLetter"/>
      <w:lvlText w:val="%8."/>
      <w:lvlJc w:val="left"/>
      <w:pPr>
        <w:ind w:left="6120" w:hanging="360"/>
      </w:pPr>
    </w:lvl>
    <w:lvl w:ilvl="8" w:tplc="FC829E50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43" w15:restartNumberingAfterBreak="0">
    <w:nsid w:val="7D4350FA"/>
    <w:multiLevelType w:val="multilevel"/>
    <w:tmpl w:val="7C02E014"/>
    <w:name w:val="a.22222222222222223223222222222223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4" w15:restartNumberingAfterBreak="0">
    <w:nsid w:val="7EE01D93"/>
    <w:multiLevelType w:val="hybridMultilevel"/>
    <w:tmpl w:val="3BD8221C"/>
    <w:lvl w:ilvl="0" w:tplc="7AC69F6A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DBAF93A" w:tentative="1">
      <w:start w:val="1"/>
      <w:numFmt w:val="lowerLetter"/>
      <w:lvlText w:val="%2."/>
      <w:lvlJc w:val="left"/>
      <w:pPr>
        <w:ind w:left="1440" w:hanging="360"/>
      </w:pPr>
    </w:lvl>
    <w:lvl w:ilvl="2" w:tplc="C73A9870" w:tentative="1">
      <w:start w:val="1"/>
      <w:numFmt w:val="lowerRoman"/>
      <w:lvlText w:val="%3."/>
      <w:lvlJc w:val="right"/>
      <w:pPr>
        <w:ind w:left="2160" w:hanging="180"/>
      </w:pPr>
    </w:lvl>
    <w:lvl w:ilvl="3" w:tplc="703AFA48" w:tentative="1">
      <w:start w:val="1"/>
      <w:numFmt w:val="decimal"/>
      <w:lvlText w:val="%4."/>
      <w:lvlJc w:val="left"/>
      <w:pPr>
        <w:ind w:left="2880" w:hanging="360"/>
      </w:pPr>
    </w:lvl>
    <w:lvl w:ilvl="4" w:tplc="57CC93B6" w:tentative="1">
      <w:start w:val="1"/>
      <w:numFmt w:val="lowerLetter"/>
      <w:lvlText w:val="%5."/>
      <w:lvlJc w:val="left"/>
      <w:pPr>
        <w:ind w:left="3600" w:hanging="360"/>
      </w:pPr>
    </w:lvl>
    <w:lvl w:ilvl="5" w:tplc="19A42476" w:tentative="1">
      <w:start w:val="1"/>
      <w:numFmt w:val="lowerRoman"/>
      <w:lvlText w:val="%6."/>
      <w:lvlJc w:val="right"/>
      <w:pPr>
        <w:ind w:left="4320" w:hanging="180"/>
      </w:pPr>
    </w:lvl>
    <w:lvl w:ilvl="6" w:tplc="3CD64D12" w:tentative="1">
      <w:start w:val="1"/>
      <w:numFmt w:val="decimal"/>
      <w:lvlText w:val="%7."/>
      <w:lvlJc w:val="left"/>
      <w:pPr>
        <w:ind w:left="5040" w:hanging="360"/>
      </w:pPr>
    </w:lvl>
    <w:lvl w:ilvl="7" w:tplc="0666EFE8" w:tentative="1">
      <w:start w:val="1"/>
      <w:numFmt w:val="lowerLetter"/>
      <w:lvlText w:val="%8."/>
      <w:lvlJc w:val="left"/>
      <w:pPr>
        <w:ind w:left="5760" w:hanging="360"/>
      </w:pPr>
    </w:lvl>
    <w:lvl w:ilvl="8" w:tplc="614E7A3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5" w15:restartNumberingAfterBreak="0">
    <w:nsid w:val="7FF07E85"/>
    <w:multiLevelType w:val="multilevel"/>
    <w:tmpl w:val="0415001D"/>
    <w:name w:val="a.2222222222222222322322222222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num w:numId="1" w16cid:durableId="1905292530">
    <w:abstractNumId w:val="2"/>
  </w:num>
  <w:num w:numId="2" w16cid:durableId="1738821051">
    <w:abstractNumId w:val="15"/>
  </w:num>
  <w:num w:numId="3" w16cid:durableId="1502313423">
    <w:abstractNumId w:val="12"/>
  </w:num>
  <w:num w:numId="4" w16cid:durableId="114450976">
    <w:abstractNumId w:val="42"/>
  </w:num>
  <w:num w:numId="5" w16cid:durableId="1742362638">
    <w:abstractNumId w:val="29"/>
  </w:num>
  <w:num w:numId="6" w16cid:durableId="1256476670">
    <w:abstractNumId w:val="22"/>
  </w:num>
  <w:num w:numId="7" w16cid:durableId="449783365">
    <w:abstractNumId w:val="44"/>
  </w:num>
  <w:num w:numId="8" w16cid:durableId="1120225325">
    <w:abstractNumId w:val="3"/>
  </w:num>
  <w:num w:numId="9" w16cid:durableId="515467634">
    <w:abstractNumId w:val="18"/>
  </w:num>
  <w:num w:numId="10" w16cid:durableId="1880969233">
    <w:abstractNumId w:val="1"/>
  </w:num>
  <w:num w:numId="11" w16cid:durableId="1903984503">
    <w:abstractNumId w:val="0"/>
  </w:num>
  <w:num w:numId="12" w16cid:durableId="755901772">
    <w:abstractNumId w:val="39"/>
  </w:num>
  <w:num w:numId="13" w16cid:durableId="1132865452">
    <w:abstractNumId w:val="16"/>
  </w:num>
  <w:num w:numId="14" w16cid:durableId="1544899810">
    <w:abstractNumId w:val="11"/>
  </w:num>
  <w:num w:numId="15" w16cid:durableId="964500898">
    <w:abstractNumId w:val="32"/>
  </w:num>
  <w:num w:numId="16" w16cid:durableId="2078890960">
    <w:abstractNumId w:val="6"/>
  </w:num>
  <w:num w:numId="17" w16cid:durableId="1783761842">
    <w:abstractNumId w:val="25"/>
  </w:num>
  <w:num w:numId="18" w16cid:durableId="989864776">
    <w:abstractNumId w:val="26"/>
  </w:num>
  <w:num w:numId="19" w16cid:durableId="1705446059">
    <w:abstractNumId w:val="21"/>
  </w:num>
  <w:num w:numId="20" w16cid:durableId="1562670396">
    <w:abstractNumId w:val="33"/>
  </w:num>
  <w:num w:numId="21" w16cid:durableId="1063330245">
    <w:abstractNumId w:val="4"/>
  </w:num>
  <w:num w:numId="22" w16cid:durableId="102698496">
    <w:abstractNumId w:val="31"/>
  </w:num>
  <w:num w:numId="23" w16cid:durableId="1345089598">
    <w:abstractNumId w:val="35"/>
  </w:num>
  <w:num w:numId="24" w16cid:durableId="1183200060">
    <w:abstractNumId w:val="27"/>
  </w:num>
  <w:num w:numId="25" w16cid:durableId="913079790">
    <w:abstractNumId w:val="5"/>
  </w:num>
  <w:num w:numId="26" w16cid:durableId="149567295">
    <w:abstractNumId w:val="28"/>
  </w:num>
  <w:num w:numId="27" w16cid:durableId="503324574">
    <w:abstractNumId w:val="19"/>
  </w:num>
  <w:num w:numId="28" w16cid:durableId="146287836">
    <w:abstractNumId w:val="30"/>
  </w:num>
  <w:num w:numId="29" w16cid:durableId="1482818066">
    <w:abstractNumId w:val="10"/>
  </w:num>
  <w:num w:numId="30" w16cid:durableId="1387141204">
    <w:abstractNumId w:val="41"/>
  </w:num>
  <w:num w:numId="31" w16cid:durableId="1086262945">
    <w:abstractNumId w:val="17"/>
  </w:num>
  <w:num w:numId="32" w16cid:durableId="488980857">
    <w:abstractNumId w:val="14"/>
  </w:num>
  <w:num w:numId="33" w16cid:durableId="63333256">
    <w:abstractNumId w:val="23"/>
  </w:num>
  <w:num w:numId="34" w16cid:durableId="3285784">
    <w:abstractNumId w:val="40"/>
  </w:num>
  <w:num w:numId="35" w16cid:durableId="1117917997">
    <w:abstractNumId w:val="34"/>
  </w:num>
  <w:num w:numId="36" w16cid:durableId="742262297">
    <w:abstractNumId w:val="37"/>
  </w:num>
  <w:num w:numId="37" w16cid:durableId="1961916506">
    <w:abstractNumId w:val="36"/>
  </w:num>
  <w:num w:numId="38" w16cid:durableId="672800256">
    <w:abstractNumId w:val="1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9" w16cid:durableId="420300690">
    <w:abstractNumId w:val="24"/>
  </w:num>
  <w:num w:numId="40" w16cid:durableId="1846283254">
    <w:abstractNumId w:val="38"/>
  </w:num>
  <w:num w:numId="41" w16cid:durableId="1051461599">
    <w:abstractNumId w:val="13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Patrycja Piekut">
    <w15:presenceInfo w15:providerId="None" w15:userId="Patrycja Piekut"/>
  </w15:person>
  <w15:person w15:author="Domaracka Anna">
    <w15:presenceInfo w15:providerId="AD" w15:userId="S::Anna.Domaracka@minrol.gov.pl::a1649a58-bac4-4aae-acd0-837a5c0efbdd"/>
  </w15:person>
  <w15:person w15:author="Borkowski Józef">
    <w15:presenceInfo w15:providerId="AD" w15:userId="S::jozef.borkowski@arimr.gov.pl::e463109f-b86a-47eb-88f6-94bbe7f58f66"/>
  </w15:person>
  <w15:person w15:author="Utnik Kamila">
    <w15:presenceInfo w15:providerId="AD" w15:userId="S::kamila.utnik@arimr.gov.pl::19f403a1-0cf5-426a-bd7c-246113c83a41"/>
  </w15:person>
  <w15:person w15:author="Mrozińska Anna">
    <w15:presenceInfo w15:providerId="AD" w15:userId="S::anna.mrozinska@arimr.gov.pl::3d7372f5-71d9-4a77-8825-c9ec806cd27b"/>
  </w15:person>
  <w15:person w15:author="DPB MRiRW">
    <w15:presenceInfo w15:providerId="None" w15:userId="DPB MRiRW"/>
  </w15:person>
  <w15:person w15:author="Murawa Maciej">
    <w15:presenceInfo w15:providerId="AD" w15:userId="S::maciej.murawa@arimr.gov.pl::db001e75-6745-4c9a-993e-df5a523bae38"/>
  </w15:person>
  <w15:person w15:author="Ali Farhan Jakub">
    <w15:presenceInfo w15:providerId="AD" w15:userId="S-1-5-21-2682257222-1983416253-2671480898-45651"/>
  </w15:person>
  <w15:person w15:author="Nowakowski Olgierd">
    <w15:presenceInfo w15:providerId="AD" w15:userId="S::Olgierd.Nowakowski@minrol.gov.pl::3a272731-5a27-4f5f-b9d7-49cffd631384"/>
  </w15:person>
  <w15:person w15:author="Możaryn Barbara">
    <w15:presenceInfo w15:providerId="AD" w15:userId="S::Barbara.Mozaryn@minrol.gov.pl::3d56189d-4781-46fe-8fac-cabace17d593"/>
  </w15:person>
  <w15:person w15:author="Joanna Bielińska">
    <w15:presenceInfo w15:providerId="None" w15:userId="Joanna Bielińska"/>
  </w15:person>
  <w15:person w15:author="Gębka Magdalena">
    <w15:presenceInfo w15:providerId="AD" w15:userId="S::magdalena.gebka@arimr.gov.pl::b2b23003-829e-4e9c-bce9-343f7a415f82"/>
  </w15:person>
  <w15:person w15:author="Gontarz Paweł">
    <w15:presenceInfo w15:providerId="AD" w15:userId="S::pawel.gontarz@arimr.gov.pl::7ba327b1-c710-4c8f-9500-ed7ff4ce76d2"/>
  </w15:person>
  <w15:person w15:author="Kołodziejczyk Joanna">
    <w15:presenceInfo w15:providerId="AD" w15:userId="S::Joanna.Kolodziejczyk@minrol.gov.pl::c927b0c5-f4b3-4331-9340-96ce57fc86c6"/>
  </w15:person>
  <w15:person w15:author="Barbara Możaryn">
    <w15:presenceInfo w15:providerId="None" w15:userId="Barbara Możaryn"/>
  </w15:person>
  <w15:person w15:author="Anna Jobda">
    <w15:presenceInfo w15:providerId="None" w15:userId="Anna Jobda"/>
  </w15:person>
  <w15:person w15:author="Baranowska Magdalena">
    <w15:presenceInfo w15:providerId="AD" w15:userId="S::magdalena.baranowska2@arimr.gov.pl::474cbe36-0e43-4870-81f2-ee8455ef9872"/>
  </w15:person>
  <w15:person w15:author="Horyza Joanna">
    <w15:presenceInfo w15:providerId="AD" w15:userId="S::Joanna.Horyza@minrol.gov.pl::525c5d02-c69b-4b34-a930-fcabc11a2938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ocumentProtection w:edit="forms" w:formatting="1" w:enforcement="0"/>
  <w:defaultTabStop w:val="709"/>
  <w:hyphenationZone w:val="425"/>
  <w:drawingGridHorizontalSpacing w:val="6"/>
  <w:drawingGridVerticalSpacing w:val="6"/>
  <w:doNotShadeFormData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AD0EEC"/>
    <w:rsid w:val="000B6983"/>
    <w:rsid w:val="000C468C"/>
    <w:rsid w:val="000F3CA2"/>
    <w:rsid w:val="00175654"/>
    <w:rsid w:val="0017778A"/>
    <w:rsid w:val="001C0786"/>
    <w:rsid w:val="001E19FF"/>
    <w:rsid w:val="00226A2F"/>
    <w:rsid w:val="002513FB"/>
    <w:rsid w:val="0027554E"/>
    <w:rsid w:val="002F36FB"/>
    <w:rsid w:val="00314894"/>
    <w:rsid w:val="00330C40"/>
    <w:rsid w:val="00334E58"/>
    <w:rsid w:val="003612DC"/>
    <w:rsid w:val="003B7CC7"/>
    <w:rsid w:val="003C13EF"/>
    <w:rsid w:val="003D165B"/>
    <w:rsid w:val="003F7D45"/>
    <w:rsid w:val="00402C55"/>
    <w:rsid w:val="004074D1"/>
    <w:rsid w:val="004225BE"/>
    <w:rsid w:val="004674FA"/>
    <w:rsid w:val="00471727"/>
    <w:rsid w:val="004E10D0"/>
    <w:rsid w:val="004E5D9F"/>
    <w:rsid w:val="00553BC8"/>
    <w:rsid w:val="005D4A53"/>
    <w:rsid w:val="005E7967"/>
    <w:rsid w:val="005F0357"/>
    <w:rsid w:val="006723F3"/>
    <w:rsid w:val="006F7478"/>
    <w:rsid w:val="0071044A"/>
    <w:rsid w:val="007324B4"/>
    <w:rsid w:val="007929C6"/>
    <w:rsid w:val="007C20A1"/>
    <w:rsid w:val="007D2A31"/>
    <w:rsid w:val="007F32F0"/>
    <w:rsid w:val="00853B01"/>
    <w:rsid w:val="00894057"/>
    <w:rsid w:val="008D52E8"/>
    <w:rsid w:val="00907BBF"/>
    <w:rsid w:val="00937FCA"/>
    <w:rsid w:val="009478FD"/>
    <w:rsid w:val="00970330"/>
    <w:rsid w:val="0097277B"/>
    <w:rsid w:val="00973D68"/>
    <w:rsid w:val="009D518D"/>
    <w:rsid w:val="00A1786A"/>
    <w:rsid w:val="00A26198"/>
    <w:rsid w:val="00A307A9"/>
    <w:rsid w:val="00AD0EEC"/>
    <w:rsid w:val="00AD4446"/>
    <w:rsid w:val="00AD49A5"/>
    <w:rsid w:val="00AF55FD"/>
    <w:rsid w:val="00B218F8"/>
    <w:rsid w:val="00B455A3"/>
    <w:rsid w:val="00B57869"/>
    <w:rsid w:val="00B737B0"/>
    <w:rsid w:val="00BE0645"/>
    <w:rsid w:val="00BF2C7A"/>
    <w:rsid w:val="00BF368B"/>
    <w:rsid w:val="00C40EE8"/>
    <w:rsid w:val="00C44C8B"/>
    <w:rsid w:val="00D1355F"/>
    <w:rsid w:val="00D3267A"/>
    <w:rsid w:val="00DE386E"/>
    <w:rsid w:val="00E0002C"/>
    <w:rsid w:val="00E25AE0"/>
    <w:rsid w:val="00EB327A"/>
    <w:rsid w:val="00EC5FD4"/>
    <w:rsid w:val="00F063C3"/>
    <w:rsid w:val="00F2052F"/>
    <w:rsid w:val="00F72272"/>
    <w:rsid w:val="00F828CF"/>
    <w:rsid w:val="00FD25C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026"/>
    <o:shapelayout v:ext="edit">
      <o:idmap v:ext="edit" data="1"/>
    </o:shapelayout>
  </w:shapeDefaults>
  <w:decimalSymbol w:val=","/>
  <w:listSeparator w:val=";"/>
  <w14:docId w14:val="10233334"/>
  <w15:docId w15:val="{E6FDD11B-90B5-4F4A-9F99-443A3432781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pl-PL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/>
    <w:lsdException w:name="toc 3" w:semiHidden="1" w:uiPriority="39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iPriority="99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 w:qFormat="1"/>
    <w:lsdException w:name="Intense Reference" w:uiPriority="32" w:qFormat="1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ny">
    <w:name w:val="Normal"/>
    <w:qFormat/>
    <w:rsid w:val="00242ECF"/>
    <w:pPr>
      <w:spacing w:after="120" w:line="360" w:lineRule="auto"/>
      <w:jc w:val="both"/>
    </w:pPr>
    <w:rPr>
      <w:rFonts w:ascii="Arial" w:hAnsi="Arial"/>
      <w:sz w:val="24"/>
      <w:szCs w:val="24"/>
      <w:lang w:eastAsia="pl-PL"/>
    </w:rPr>
  </w:style>
  <w:style w:type="paragraph" w:styleId="Nagwek1">
    <w:name w:val="heading 1"/>
    <w:basedOn w:val="Normalny"/>
    <w:next w:val="Normalny"/>
    <w:link w:val="Nagwek1Znak"/>
    <w:autoRedefine/>
    <w:qFormat/>
    <w:rsid w:val="005D2A78"/>
    <w:pPr>
      <w:keepNext/>
      <w:keepLines/>
      <w:spacing w:before="240"/>
      <w:outlineLvl w:val="0"/>
    </w:pPr>
    <w:rPr>
      <w:rFonts w:eastAsiaTheme="majorEastAsia" w:cstheme="majorBidi"/>
      <w:b/>
      <w:bCs/>
      <w:sz w:val="32"/>
      <w:szCs w:val="28"/>
    </w:rPr>
  </w:style>
  <w:style w:type="paragraph" w:styleId="Nagwek2">
    <w:name w:val="heading 2"/>
    <w:basedOn w:val="Normalny"/>
    <w:next w:val="Normalny"/>
    <w:link w:val="Nagwek2Znak"/>
    <w:autoRedefine/>
    <w:unhideWhenUsed/>
    <w:qFormat/>
    <w:rsid w:val="00801168"/>
    <w:pPr>
      <w:keepNext/>
      <w:keepLines/>
      <w:spacing w:before="240"/>
      <w:outlineLvl w:val="1"/>
    </w:pPr>
    <w:rPr>
      <w:rFonts w:eastAsiaTheme="majorEastAsia" w:cstheme="majorBidi"/>
      <w:b/>
      <w:sz w:val="28"/>
      <w:szCs w:val="28"/>
    </w:rPr>
  </w:style>
  <w:style w:type="paragraph" w:styleId="Nagwek3">
    <w:name w:val="heading 3"/>
    <w:basedOn w:val="Normalny"/>
    <w:next w:val="Normalny"/>
    <w:link w:val="Nagwek3Znak"/>
    <w:autoRedefine/>
    <w:unhideWhenUsed/>
    <w:qFormat/>
    <w:rsid w:val="004235F9"/>
    <w:pPr>
      <w:keepNext/>
      <w:keepLines/>
      <w:spacing w:before="240"/>
      <w:outlineLvl w:val="2"/>
    </w:pPr>
    <w:rPr>
      <w:rFonts w:eastAsiaTheme="majorEastAsia" w:cstheme="majorBidi"/>
      <w:b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Nagwek">
    <w:name w:val="header"/>
    <w:basedOn w:val="Normalny"/>
    <w:link w:val="NagwekZnak"/>
    <w:uiPriority w:val="99"/>
    <w:rsid w:val="00777876"/>
    <w:pPr>
      <w:tabs>
        <w:tab w:val="center" w:pos="4536"/>
        <w:tab w:val="right" w:pos="9072"/>
      </w:tabs>
    </w:pPr>
  </w:style>
  <w:style w:type="paragraph" w:styleId="Stopka">
    <w:name w:val="footer"/>
    <w:basedOn w:val="Normalny"/>
    <w:link w:val="StopkaZnak"/>
    <w:uiPriority w:val="99"/>
    <w:rsid w:val="00777876"/>
    <w:pPr>
      <w:tabs>
        <w:tab w:val="center" w:pos="4536"/>
        <w:tab w:val="right" w:pos="9072"/>
      </w:tabs>
    </w:pPr>
  </w:style>
  <w:style w:type="paragraph" w:styleId="Mapadokumentu">
    <w:name w:val="Document Map"/>
    <w:aliases w:val="Plan dokumentu"/>
    <w:basedOn w:val="Normalny"/>
    <w:semiHidden/>
    <w:rsid w:val="0077374E"/>
    <w:pPr>
      <w:shd w:val="clear" w:color="auto" w:fill="000080"/>
    </w:pPr>
    <w:rPr>
      <w:rFonts w:ascii="Tahoma" w:hAnsi="Tahoma" w:cs="Tahoma"/>
      <w:sz w:val="20"/>
      <w:szCs w:val="20"/>
    </w:rPr>
  </w:style>
  <w:style w:type="paragraph" w:styleId="Tekstdymka">
    <w:name w:val="Balloon Text"/>
    <w:basedOn w:val="Normalny"/>
    <w:semiHidden/>
    <w:rsid w:val="00343996"/>
    <w:rPr>
      <w:rFonts w:ascii="Tahoma" w:hAnsi="Tahoma" w:cs="Tahoma"/>
      <w:sz w:val="16"/>
      <w:szCs w:val="16"/>
    </w:rPr>
  </w:style>
  <w:style w:type="character" w:styleId="Numerstrony">
    <w:name w:val="page number"/>
    <w:basedOn w:val="Domylnaczcionkaakapitu"/>
    <w:rsid w:val="00CB0F0D"/>
  </w:style>
  <w:style w:type="character" w:styleId="Pogrubienie">
    <w:name w:val="Strong"/>
    <w:uiPriority w:val="22"/>
    <w:qFormat/>
    <w:rsid w:val="00EF30F0"/>
    <w:rPr>
      <w:b/>
      <w:bCs/>
    </w:rPr>
  </w:style>
  <w:style w:type="table" w:styleId="Tabela-Siatka">
    <w:name w:val="Table Grid"/>
    <w:basedOn w:val="Standardowy"/>
    <w:uiPriority w:val="59"/>
    <w:rsid w:val="00463FA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Nagwek1Znak">
    <w:name w:val="Nagłówek 1 Znak"/>
    <w:basedOn w:val="Domylnaczcionkaakapitu"/>
    <w:link w:val="Nagwek1"/>
    <w:rsid w:val="005D2A78"/>
    <w:rPr>
      <w:rFonts w:ascii="Arial" w:eastAsiaTheme="majorEastAsia" w:hAnsi="Arial" w:cstheme="majorBidi"/>
      <w:b/>
      <w:bCs/>
      <w:sz w:val="32"/>
      <w:szCs w:val="28"/>
      <w:lang w:eastAsia="pl-PL"/>
    </w:rPr>
  </w:style>
  <w:style w:type="paragraph" w:styleId="Akapitzlist">
    <w:name w:val="List Paragraph"/>
    <w:aliases w:val="1st level - Bullet List Paragraph,Bullet EY,Bullet list,Lettre d'introduction,List L1,List Paragraph compact,List Paragraph1,List Paragraph11,Normal bullet 2,Normal bullet 21,Numbered List,Paragraph,Paragraphe de liste 2,Reference list"/>
    <w:basedOn w:val="Normalny"/>
    <w:link w:val="AkapitzlistZnak"/>
    <w:uiPriority w:val="34"/>
    <w:qFormat/>
    <w:rsid w:val="00D11BFD"/>
    <w:pPr>
      <w:ind w:left="720"/>
      <w:contextualSpacing/>
    </w:pPr>
  </w:style>
  <w:style w:type="character" w:styleId="Hipercze">
    <w:name w:val="Hyperlink"/>
    <w:basedOn w:val="Domylnaczcionkaakapitu"/>
    <w:uiPriority w:val="99"/>
    <w:unhideWhenUsed/>
    <w:rsid w:val="008531D2"/>
    <w:rPr>
      <w:color w:val="0563C1" w:themeColor="hyperlink"/>
      <w:u w:val="single"/>
    </w:rPr>
  </w:style>
  <w:style w:type="character" w:styleId="Odwoaniedokomentarza">
    <w:name w:val="annotation reference"/>
    <w:basedOn w:val="Domylnaczcionkaakapitu"/>
    <w:uiPriority w:val="99"/>
    <w:semiHidden/>
    <w:unhideWhenUsed/>
    <w:rsid w:val="002E4CEF"/>
    <w:rPr>
      <w:sz w:val="16"/>
      <w:szCs w:val="16"/>
    </w:rPr>
  </w:style>
  <w:style w:type="paragraph" w:styleId="Tekstkomentarza">
    <w:name w:val="annotation text"/>
    <w:aliases w:val=" Znak, Znak Znak, Znak Znak Znak,Tekst komentarza Znak Znak,Tekst komentarza Znak Znak Znak,Znak,Znak Znak,Znak Znak Znak"/>
    <w:basedOn w:val="Normalny"/>
    <w:link w:val="TekstkomentarzaZnak"/>
    <w:uiPriority w:val="99"/>
    <w:unhideWhenUsed/>
    <w:rsid w:val="002E4CEF"/>
    <w:rPr>
      <w:sz w:val="20"/>
      <w:szCs w:val="20"/>
    </w:rPr>
  </w:style>
  <w:style w:type="character" w:customStyle="1" w:styleId="TekstkomentarzaZnak">
    <w:name w:val="Tekst komentarza Znak"/>
    <w:aliases w:val=" Znak Znak1, Znak Znak Znak1, Znak Znak Znak Znak,Tekst komentarza Znak Znak Znak1,Tekst komentarza Znak Znak Znak Znak,Znak Znak1,Znak Znak Znak1,Znak Znak Znak Znak"/>
    <w:basedOn w:val="Domylnaczcionkaakapitu"/>
    <w:link w:val="Tekstkomentarza"/>
    <w:uiPriority w:val="99"/>
    <w:rsid w:val="002E4CEF"/>
    <w:rPr>
      <w:lang w:val="pl-PL" w:eastAsia="pl-PL"/>
    </w:rPr>
  </w:style>
  <w:style w:type="paragraph" w:styleId="Tematkomentarza">
    <w:name w:val="annotation subject"/>
    <w:basedOn w:val="Tekstkomentarza"/>
    <w:next w:val="Tekstkomentarza"/>
    <w:link w:val="TematkomentarzaZnak"/>
    <w:semiHidden/>
    <w:unhideWhenUsed/>
    <w:rsid w:val="002E4CEF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semiHidden/>
    <w:rsid w:val="002E4CEF"/>
    <w:rPr>
      <w:b/>
      <w:bCs/>
      <w:lang w:val="pl-PL" w:eastAsia="pl-PL"/>
    </w:rPr>
  </w:style>
  <w:style w:type="paragraph" w:styleId="Poprawka">
    <w:name w:val="Revision"/>
    <w:hidden/>
    <w:uiPriority w:val="99"/>
    <w:semiHidden/>
    <w:rsid w:val="00797BBA"/>
    <w:rPr>
      <w:sz w:val="24"/>
      <w:szCs w:val="24"/>
      <w:lang w:eastAsia="pl-PL"/>
    </w:rPr>
  </w:style>
  <w:style w:type="character" w:styleId="Tekstzastpczy">
    <w:name w:val="Placeholder Text"/>
    <w:basedOn w:val="Domylnaczcionkaakapitu"/>
    <w:uiPriority w:val="99"/>
    <w:semiHidden/>
    <w:rsid w:val="00994165"/>
    <w:rPr>
      <w:color w:val="808080"/>
    </w:rPr>
  </w:style>
  <w:style w:type="character" w:customStyle="1" w:styleId="StopkaZnak">
    <w:name w:val="Stopka Znak"/>
    <w:basedOn w:val="Domylnaczcionkaakapitu"/>
    <w:link w:val="Stopka"/>
    <w:uiPriority w:val="99"/>
    <w:rsid w:val="00C73093"/>
    <w:rPr>
      <w:sz w:val="24"/>
      <w:szCs w:val="24"/>
      <w:lang w:eastAsia="pl-PL"/>
    </w:rPr>
  </w:style>
  <w:style w:type="character" w:customStyle="1" w:styleId="Nagwek2Znak">
    <w:name w:val="Nagłówek 2 Znak"/>
    <w:basedOn w:val="Domylnaczcionkaakapitu"/>
    <w:link w:val="Nagwek2"/>
    <w:rsid w:val="00801168"/>
    <w:rPr>
      <w:rFonts w:ascii="Arial" w:eastAsiaTheme="majorEastAsia" w:hAnsi="Arial" w:cstheme="majorBidi"/>
      <w:b/>
      <w:sz w:val="28"/>
      <w:szCs w:val="28"/>
      <w:lang w:eastAsia="pl-PL"/>
    </w:rPr>
  </w:style>
  <w:style w:type="character" w:customStyle="1" w:styleId="Nagwek3Znak">
    <w:name w:val="Nagłówek 3 Znak"/>
    <w:basedOn w:val="Domylnaczcionkaakapitu"/>
    <w:link w:val="Nagwek3"/>
    <w:rsid w:val="004235F9"/>
    <w:rPr>
      <w:rFonts w:ascii="Arial" w:eastAsiaTheme="majorEastAsia" w:hAnsi="Arial" w:cstheme="majorBidi"/>
      <w:b/>
      <w:sz w:val="24"/>
      <w:szCs w:val="24"/>
      <w:lang w:eastAsia="pl-PL"/>
    </w:rPr>
  </w:style>
  <w:style w:type="paragraph" w:styleId="Tekstprzypisudolnego">
    <w:name w:val="footnote text"/>
    <w:basedOn w:val="Normalny"/>
    <w:link w:val="TekstprzypisudolnegoZnak"/>
    <w:semiHidden/>
    <w:unhideWhenUsed/>
    <w:rsid w:val="001D6AF8"/>
    <w:rPr>
      <w:sz w:val="20"/>
      <w:szCs w:val="20"/>
    </w:rPr>
  </w:style>
  <w:style w:type="character" w:customStyle="1" w:styleId="TekstprzypisudolnegoZnak">
    <w:name w:val="Tekst przypisu dolnego Znak"/>
    <w:basedOn w:val="Domylnaczcionkaakapitu"/>
    <w:link w:val="Tekstprzypisudolnego"/>
    <w:semiHidden/>
    <w:rsid w:val="001D6AF8"/>
    <w:rPr>
      <w:rFonts w:ascii="Arial" w:hAnsi="Arial"/>
      <w:lang w:eastAsia="pl-PL"/>
    </w:rPr>
  </w:style>
  <w:style w:type="character" w:styleId="Odwoanieprzypisudolnego">
    <w:name w:val="footnote reference"/>
    <w:semiHidden/>
    <w:rsid w:val="001D6AF8"/>
    <w:rPr>
      <w:rFonts w:cs="Times New Roman"/>
      <w:vertAlign w:val="superscript"/>
    </w:rPr>
  </w:style>
  <w:style w:type="numbering" w:customStyle="1" w:styleId="Styl2">
    <w:name w:val="Styl2"/>
    <w:uiPriority w:val="99"/>
    <w:rsid w:val="001D6AF8"/>
    <w:pPr>
      <w:numPr>
        <w:numId w:val="1"/>
      </w:numPr>
    </w:pPr>
  </w:style>
  <w:style w:type="paragraph" w:styleId="Spistreci1">
    <w:name w:val="toc 1"/>
    <w:aliases w:val="Spis treści dla wytycznych"/>
    <w:basedOn w:val="Normalny"/>
    <w:next w:val="Normalny"/>
    <w:autoRedefine/>
    <w:uiPriority w:val="39"/>
    <w:unhideWhenUsed/>
    <w:qFormat/>
    <w:rsid w:val="004519E8"/>
    <w:pPr>
      <w:tabs>
        <w:tab w:val="right" w:leader="dot" w:pos="9062"/>
      </w:tabs>
      <w:spacing w:before="120"/>
    </w:pPr>
  </w:style>
  <w:style w:type="paragraph" w:styleId="Spistreci2">
    <w:name w:val="toc 2"/>
    <w:basedOn w:val="Normalny"/>
    <w:next w:val="Normalny"/>
    <w:autoRedefine/>
    <w:uiPriority w:val="39"/>
    <w:unhideWhenUsed/>
    <w:rsid w:val="008C4701"/>
    <w:pPr>
      <w:spacing w:after="100"/>
      <w:ind w:left="240"/>
    </w:pPr>
  </w:style>
  <w:style w:type="paragraph" w:styleId="Spistreci3">
    <w:name w:val="toc 3"/>
    <w:basedOn w:val="Normalny"/>
    <w:next w:val="Normalny"/>
    <w:autoRedefine/>
    <w:uiPriority w:val="39"/>
    <w:unhideWhenUsed/>
    <w:rsid w:val="008F7A4A"/>
    <w:pPr>
      <w:tabs>
        <w:tab w:val="right" w:leader="dot" w:pos="9062"/>
      </w:tabs>
      <w:spacing w:before="120"/>
      <w:ind w:left="482"/>
    </w:pPr>
  </w:style>
  <w:style w:type="paragraph" w:customStyle="1" w:styleId="DATAAKTUdatauchwalenialubwydaniaaktu">
    <w:name w:val="DATA_AKTU – data uchwalenia lub wydania aktu"/>
    <w:next w:val="Normalny"/>
    <w:uiPriority w:val="6"/>
    <w:rsid w:val="00D3778A"/>
    <w:pPr>
      <w:keepNext/>
      <w:suppressAutoHyphens/>
      <w:spacing w:before="120" w:after="120" w:line="360" w:lineRule="auto"/>
      <w:jc w:val="center"/>
    </w:pPr>
    <w:rPr>
      <w:rFonts w:ascii="Times" w:hAnsi="Times" w:cs="Arial"/>
      <w:bCs/>
      <w:sz w:val="24"/>
      <w:szCs w:val="24"/>
      <w:lang w:eastAsia="pl-PL"/>
    </w:rPr>
  </w:style>
  <w:style w:type="paragraph" w:customStyle="1" w:styleId="OZNZACZNIKAwskazanienrzacznika">
    <w:name w:val="OZN_ZAŁĄCZNIKA – wskazanie nr załącznika"/>
    <w:basedOn w:val="Normalny"/>
    <w:uiPriority w:val="28"/>
    <w:qFormat/>
    <w:rsid w:val="00DE1161"/>
    <w:pPr>
      <w:keepNext/>
      <w:jc w:val="right"/>
    </w:pPr>
    <w:rPr>
      <w:rFonts w:ascii="Times New Roman" w:eastAsiaTheme="minorEastAsia" w:hAnsi="Times New Roman" w:cs="Arial"/>
      <w:b/>
      <w:szCs w:val="20"/>
    </w:rPr>
  </w:style>
  <w:style w:type="paragraph" w:customStyle="1" w:styleId="TEKSTZacznikido">
    <w:name w:val="TEKST&quot;Załącznik(i) do ...&quot;"/>
    <w:uiPriority w:val="28"/>
    <w:qFormat/>
    <w:rsid w:val="00DE1161"/>
    <w:pPr>
      <w:keepNext/>
      <w:spacing w:after="240"/>
      <w:ind w:left="5670"/>
      <w:contextualSpacing/>
    </w:pPr>
    <w:rPr>
      <w:rFonts w:eastAsiaTheme="minorEastAsia" w:cs="Arial"/>
      <w:sz w:val="24"/>
      <w:lang w:eastAsia="pl-PL"/>
    </w:rPr>
  </w:style>
  <w:style w:type="character" w:customStyle="1" w:styleId="AkapitzlistZnak">
    <w:name w:val="Akapit z listą Znak"/>
    <w:aliases w:val="1st level - Bullet List Paragraph Znak,Bullet EY Znak,Bullet list Znak,Lettre d'introduction Znak,List L1 Znak,List Paragraph compact Znak,List Paragraph1 Znak,List Paragraph11 Znak,Normal bullet 2 Znak,Normal bullet 21 Znak"/>
    <w:basedOn w:val="Domylnaczcionkaakapitu"/>
    <w:link w:val="Akapitzlist"/>
    <w:uiPriority w:val="34"/>
    <w:qFormat/>
    <w:locked/>
    <w:rsid w:val="00190744"/>
    <w:rPr>
      <w:rFonts w:ascii="Arial" w:hAnsi="Arial"/>
      <w:sz w:val="24"/>
      <w:szCs w:val="24"/>
      <w:lang w:eastAsia="pl-PL"/>
    </w:rPr>
  </w:style>
  <w:style w:type="paragraph" w:styleId="Nagwekspisutreci">
    <w:name w:val="TOC Heading"/>
    <w:basedOn w:val="Nagwek1"/>
    <w:next w:val="Normalny"/>
    <w:uiPriority w:val="39"/>
    <w:unhideWhenUsed/>
    <w:qFormat/>
    <w:rsid w:val="009B1E97"/>
    <w:pPr>
      <w:spacing w:after="0" w:line="259" w:lineRule="auto"/>
      <w:outlineLvl w:val="9"/>
    </w:pPr>
    <w:rPr>
      <w:rFonts w:asciiTheme="majorHAnsi" w:hAnsiTheme="majorHAnsi"/>
      <w:b w:val="0"/>
      <w:bCs w:val="0"/>
      <w:color w:val="2E74B5" w:themeColor="accent1" w:themeShade="BF"/>
      <w:szCs w:val="32"/>
    </w:rPr>
  </w:style>
  <w:style w:type="character" w:customStyle="1" w:styleId="NagwekZnak">
    <w:name w:val="Nagłówek Znak"/>
    <w:basedOn w:val="Domylnaczcionkaakapitu"/>
    <w:link w:val="Nagwek"/>
    <w:uiPriority w:val="99"/>
    <w:rsid w:val="00753B00"/>
    <w:rPr>
      <w:rFonts w:ascii="Arial" w:hAnsi="Arial"/>
      <w:sz w:val="24"/>
      <w:szCs w:val="24"/>
      <w:lang w:eastAsia="pl-PL"/>
    </w:rPr>
  </w:style>
  <w:style w:type="paragraph" w:customStyle="1" w:styleId="CM1">
    <w:name w:val="CM1"/>
    <w:basedOn w:val="Normalny"/>
    <w:next w:val="Normalny"/>
    <w:uiPriority w:val="99"/>
    <w:rsid w:val="006F2127"/>
    <w:pPr>
      <w:autoSpaceDE w:val="0"/>
      <w:autoSpaceDN w:val="0"/>
      <w:adjustRightInd w:val="0"/>
      <w:spacing w:after="0" w:line="240" w:lineRule="auto"/>
      <w:jc w:val="left"/>
    </w:pPr>
    <w:rPr>
      <w:rFonts w:ascii="Times New Roman" w:hAnsi="Times New Roman"/>
      <w:lang w:eastAsia="en-US"/>
    </w:rPr>
  </w:style>
  <w:style w:type="character" w:styleId="Odwoanieintensywne">
    <w:name w:val="Intense Reference"/>
    <w:basedOn w:val="Domylnaczcionkaakapitu"/>
    <w:uiPriority w:val="32"/>
    <w:qFormat/>
    <w:rsid w:val="00530504"/>
    <w:rPr>
      <w:b/>
      <w:bCs/>
      <w:smallCaps/>
      <w:color w:val="5B9BD5" w:themeColor="accent1"/>
      <w:spacing w:val="5"/>
    </w:rPr>
  </w:style>
  <w:style w:type="character" w:styleId="Odwoaniedelikatne">
    <w:name w:val="Subtle Reference"/>
    <w:basedOn w:val="Domylnaczcionkaakapitu"/>
    <w:uiPriority w:val="31"/>
    <w:qFormat/>
    <w:rsid w:val="00530504"/>
    <w:rPr>
      <w:smallCaps/>
      <w:color w:val="5A5A5A" w:themeColor="text1" w:themeTint="A5"/>
    </w:rPr>
  </w:style>
  <w:style w:type="character" w:customStyle="1" w:styleId="markedcontent">
    <w:name w:val="markedcontent"/>
    <w:rsid w:val="00530504"/>
  </w:style>
  <w:style w:type="paragraph" w:customStyle="1" w:styleId="Default">
    <w:name w:val="Default"/>
    <w:rsid w:val="0021279C"/>
    <w:pPr>
      <w:autoSpaceDE w:val="0"/>
      <w:autoSpaceDN w:val="0"/>
      <w:adjustRightInd w:val="0"/>
    </w:pPr>
    <w:rPr>
      <w:rFonts w:eastAsiaTheme="minorHAnsi"/>
      <w:color w:val="000000"/>
      <w:sz w:val="24"/>
      <w:szCs w:val="24"/>
    </w:rPr>
  </w:style>
  <w:style w:type="character" w:styleId="Uwydatnienie">
    <w:name w:val="Emphasis"/>
    <w:basedOn w:val="Domylnaczcionkaakapitu"/>
    <w:uiPriority w:val="20"/>
    <w:qFormat/>
    <w:rsid w:val="007A3495"/>
    <w:rPr>
      <w:i/>
      <w:iCs/>
    </w:rPr>
  </w:style>
  <w:style w:type="character" w:customStyle="1" w:styleId="Nierozpoznanawzmianka1">
    <w:name w:val="Nierozpoznana wzmianka1"/>
    <w:basedOn w:val="Domylnaczcionkaakapitu"/>
    <w:uiPriority w:val="99"/>
    <w:semiHidden/>
    <w:unhideWhenUsed/>
    <w:rsid w:val="00E71665"/>
    <w:rPr>
      <w:color w:val="605E5C"/>
      <w:shd w:val="clear" w:color="auto" w:fill="E1DFDD"/>
    </w:rPr>
  </w:style>
  <w:style w:type="character" w:customStyle="1" w:styleId="t286pc">
    <w:name w:val="t286pc"/>
    <w:basedOn w:val="Domylnaczcionkaakapitu"/>
    <w:rsid w:val="006F52FC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microsoft.com/office/2016/09/relationships/commentsIds" Target="commentsIds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microsoft.com/office/2011/relationships/commentsExtended" Target="commentsExtended.xml"/><Relationship Id="rId2" Type="http://schemas.openxmlformats.org/officeDocument/2006/relationships/customXml" Target="../customXml/item2.xml"/><Relationship Id="rId16" Type="http://schemas.openxmlformats.org/officeDocument/2006/relationships/comments" Target="comments.xml"/><Relationship Id="rId20" Type="http://schemas.openxmlformats.org/officeDocument/2006/relationships/header" Target="head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glossaryDocument" Target="glossary/document.xml"/><Relationship Id="rId10" Type="http://schemas.openxmlformats.org/officeDocument/2006/relationships/webSettings" Target="webSettings.xml"/><Relationship Id="rId19" Type="http://schemas.microsoft.com/office/2018/08/relationships/commentsExtensible" Target="commentsExtensi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Relationship Id="rId22" Type="http://schemas.microsoft.com/office/2011/relationships/people" Target="peop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1C75C7197814C258BB04948C3B860CF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54E8D723-A5DB-4FC6-B28F-0A182371032B}"/>
      </w:docPartPr>
      <w:docPartBody>
        <w:p w:rsidR="009850E6" w:rsidRDefault="00451ACF" w:rsidP="00451ACF">
          <w:pPr>
            <w:pStyle w:val="F1C75C7197814C258BB04948C3B860CF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7AB1A48457F04C089E4B0891378B0705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F403394-1FDF-4A5D-B521-AA4FE02973D1}"/>
      </w:docPartPr>
      <w:docPartBody>
        <w:p w:rsidR="009850E6" w:rsidRDefault="00451ACF" w:rsidP="00451ACF">
          <w:pPr>
            <w:pStyle w:val="7AB1A48457F04C089E4B0891378B0705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A8E05DE928A14E5E876128644382DCC3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B715A8DB-069E-4A58-8220-D1DEBACB94B8}"/>
      </w:docPartPr>
      <w:docPartBody>
        <w:p w:rsidR="009850E6" w:rsidRDefault="00451ACF" w:rsidP="00451ACF">
          <w:pPr>
            <w:pStyle w:val="A8E05DE928A14E5E876128644382DCC3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A4DF3BCA9A73445B92E36A2A165423CB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5870E857-BFC1-4EB2-BB70-671822E2C8B1}"/>
      </w:docPartPr>
      <w:docPartBody>
        <w:p w:rsidR="009850E6" w:rsidRDefault="00451ACF" w:rsidP="00451ACF">
          <w:pPr>
            <w:pStyle w:val="A4DF3BCA9A73445B92E36A2A165423CB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0B55763FFD9149F98EA7A9EB27D7BC9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EC2EE10-CC76-4447-B7C2-C10926AB4313}"/>
      </w:docPartPr>
      <w:docPartBody>
        <w:p w:rsidR="009850E6" w:rsidRDefault="00451ACF" w:rsidP="00451ACF">
          <w:pPr>
            <w:pStyle w:val="C755E8B240C6409D85B8E4D4B91AA1F1"/>
          </w:pPr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CC79704938994A0E99F9850D304EE2D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FEAA219-E277-4C7A-9C08-7C70FD49EF46}"/>
      </w:docPartPr>
      <w:docPartBody>
        <w:p w:rsidR="009850E6" w:rsidRDefault="00451ACF" w:rsidP="00451ACF"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E48434A1FA234D979A0587A6B163A905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42EAC8FA-F4D2-4371-A88D-0B98765B0A03}"/>
      </w:docPartPr>
      <w:docPartBody>
        <w:p w:rsidR="009850E6" w:rsidRDefault="00451ACF" w:rsidP="00451ACF"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  <w:docPart>
      <w:docPartPr>
        <w:name w:val="C755E8B240C6409D85B8E4D4B91AA1F1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16FB1E72-D1DA-4712-8536-33835CFF7D65}"/>
      </w:docPartPr>
      <w:docPartBody>
        <w:p w:rsidR="009850E6" w:rsidRDefault="00451ACF" w:rsidP="00451ACF">
          <w:r w:rsidRPr="00075A08">
            <w:rPr>
              <w:rStyle w:val="Tekstzastpczy"/>
              <w:rFonts w:ascii="Arial" w:hAnsi="Arial" w:cs="Arial"/>
              <w:sz w:val="20"/>
              <w:szCs w:val="20"/>
            </w:rPr>
            <w:t>Wprowadź tekst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altName w:val="Times New Roman"/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rial Nova">
    <w:charset w:val="00"/>
    <w:family w:val="swiss"/>
    <w:pitch w:val="variable"/>
    <w:sig w:usb0="0000028F" w:usb1="00000002" w:usb2="00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55179"/>
    <w:rsid w:val="00013AFD"/>
    <w:rsid w:val="000B6983"/>
    <w:rsid w:val="0010622C"/>
    <w:rsid w:val="0017778A"/>
    <w:rsid w:val="00234432"/>
    <w:rsid w:val="002513FB"/>
    <w:rsid w:val="002D76E8"/>
    <w:rsid w:val="002F218B"/>
    <w:rsid w:val="002F36FB"/>
    <w:rsid w:val="00314894"/>
    <w:rsid w:val="003C13EF"/>
    <w:rsid w:val="003D165B"/>
    <w:rsid w:val="003F0794"/>
    <w:rsid w:val="003F7D45"/>
    <w:rsid w:val="004074D1"/>
    <w:rsid w:val="00451ACF"/>
    <w:rsid w:val="004674FA"/>
    <w:rsid w:val="004B2352"/>
    <w:rsid w:val="005D4A53"/>
    <w:rsid w:val="00600422"/>
    <w:rsid w:val="006723F3"/>
    <w:rsid w:val="007324B4"/>
    <w:rsid w:val="00776DF6"/>
    <w:rsid w:val="007D2A31"/>
    <w:rsid w:val="007F32F0"/>
    <w:rsid w:val="00861BF5"/>
    <w:rsid w:val="00884C00"/>
    <w:rsid w:val="00894175"/>
    <w:rsid w:val="00970A05"/>
    <w:rsid w:val="009850E6"/>
    <w:rsid w:val="009E1815"/>
    <w:rsid w:val="00BE0645"/>
    <w:rsid w:val="00D1355F"/>
    <w:rsid w:val="00D342A5"/>
    <w:rsid w:val="00D66047"/>
    <w:rsid w:val="00DE386E"/>
    <w:rsid w:val="00F2052F"/>
    <w:rsid w:val="00F55179"/>
    <w:rsid w:val="00F8573D"/>
    <w:rsid w:val="00FA1F0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pl-PL" w:eastAsia="pl-P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3B126D"/>
    <w:rPr>
      <w:color w:val="808080"/>
    </w:rPr>
  </w:style>
  <w:style w:type="paragraph" w:customStyle="1" w:styleId="F1C75C7197814C258BB04948C3B860CF">
    <w:name w:val="F1C75C7197814C258BB04948C3B860CF"/>
    <w:rsid w:val="004878E0"/>
  </w:style>
  <w:style w:type="paragraph" w:customStyle="1" w:styleId="7AB1A48457F04C089E4B0891378B0705">
    <w:name w:val="7AB1A48457F04C089E4B0891378B0705"/>
    <w:rsid w:val="004878E0"/>
  </w:style>
  <w:style w:type="paragraph" w:customStyle="1" w:styleId="A8E05DE928A14E5E876128644382DCC3">
    <w:name w:val="A8E05DE928A14E5E876128644382DCC3"/>
    <w:rsid w:val="004878E0"/>
  </w:style>
  <w:style w:type="paragraph" w:customStyle="1" w:styleId="A4DF3BCA9A73445B92E36A2A165423CB">
    <w:name w:val="A4DF3BCA9A73445B92E36A2A165423CB"/>
    <w:rsid w:val="00797D57"/>
  </w:style>
  <w:style w:type="paragraph" w:customStyle="1" w:styleId="C755E8B240C6409D85B8E4D4B91AA1F1">
    <w:name w:val="C755E8B240C6409D85B8E4D4B91AA1F1"/>
    <w:rsid w:val="00691EE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707fbe96-ba50-4b06-9f7d-a4363831fe5f" value=""/>
</sisl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AEB1543DF39E4EAF2338E56EF74E72" ma:contentTypeVersion="6" ma:contentTypeDescription="Utwórz nowy dokument." ma:contentTypeScope="" ma:versionID="422a8edc32c82ea390a29233d38e2ab5">
  <xsd:schema xmlns:xsd="http://www.w3.org/2001/XMLSchema" xmlns:xs="http://www.w3.org/2001/XMLSchema" xmlns:p="http://schemas.microsoft.com/office/2006/metadata/properties" xmlns:ns1="http://schemas.microsoft.com/sharepoint/v3" xmlns:ns2="39f7c1c4-9d1a-4107-9192-b1bcec9d9d0b" targetNamespace="http://schemas.microsoft.com/office/2006/metadata/properties" ma:root="true" ma:fieldsID="04ad37f4e42d1bd6d768341a089ce9f2" ns1:_="" ns2:_="">
    <xsd:import namespace="http://schemas.microsoft.com/sharepoint/v3"/>
    <xsd:import namespace="39f7c1c4-9d1a-4107-9192-b1bcec9d9d0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AverageRating" minOccurs="0"/>
                <xsd:element ref="ns1:RatingCount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verageRating" ma:index="11" nillable="true" ma:displayName="Ocena (0-5)" ma:decimals="2" ma:description="Średnia wartość wszystkich przesłanych ocen" ma:internalName="AverageRating" ma:readOnly="true">
      <xsd:simpleType>
        <xsd:restriction base="dms:Number"/>
      </xsd:simpleType>
    </xsd:element>
    <xsd:element name="RatingCount" ma:index="12" nillable="true" ma:displayName="Liczba ocen" ma:decimals="0" ma:description="Liczba przesłanych ocen" ma:internalName="RatingCount" ma:readOnly="true">
      <xsd:simpleType>
        <xsd:restriction base="dms:Number"/>
      </xsd:simpleType>
    </xsd:element>
    <xsd:element name="RatedBy" ma:index="13" nillable="true" ma:displayName="Ocenione przez" ma:description="Użytkownicy ocenili element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4" nillable="true" ma:displayName="Oceny użytkownika" ma:description="Oceny użytkownika dla elementu" ma:hidden="true" ma:internalName="Ratings">
      <xsd:simpleType>
        <xsd:restriction base="dms:Note"/>
      </xsd:simpleType>
    </xsd:element>
    <xsd:element name="LikesCount" ma:index="15" nillable="true" ma:displayName="Liczba znaczników „lubię to”" ma:internalName="LikesCount">
      <xsd:simpleType>
        <xsd:restriction base="dms:Unknown"/>
      </xsd:simpleType>
    </xsd:element>
    <xsd:element name="LikedBy" ma:index="16" nillable="true" ma:displayName="Lubiane przez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f7c1c4-9d1a-4107-9192-b1bcec9d9d0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rtość identyfikatora dokumentu" ma:description="Wartość identyfikatora dokumentu przypisanego do tego elementu." ma:internalName="_dlc_DocId" ma:readOnly="true">
      <xsd:simpleType>
        <xsd:restriction base="dms:Text"/>
      </xsd:simpleType>
    </xsd:element>
    <xsd:element name="_dlc_DocIdUrl" ma:index="9" nillable="true" ma:displayName="Identyfikator dokumentu" ma:description="Łącze stałe do tego dokumentu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ikesCount xmlns="http://schemas.microsoft.com/sharepoint/v3" xsi:nil="true"/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RatedBy xmlns="http://schemas.microsoft.com/sharepoint/v3">
      <UserInfo>
        <DisplayName/>
        <AccountId xsi:nil="true"/>
        <AccountType/>
      </UserInfo>
    </RatedBy>
    <_dlc_DocId xmlns="39f7c1c4-9d1a-4107-9192-b1bcec9d9d0b">4AUVVSWN3CTX-1644547711-1094</_dlc_DocId>
    <_dlc_DocIdUrl xmlns="39f7c1c4-9d1a-4107-9192-b1bcec9d9d0b">
      <Url>https://portalarimr.arimr.gov.pl/Departamenty/DBRiKT/_layouts/15/DocIdRedir.aspx?ID=4AUVVSWN3CTX-1644547711-1094</Url>
      <Description>4AUVVSWN3CTX-1644547711-1094</Description>
    </_dlc_DocIdUrl>
  </documentManagement>
</p:properti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009BB3E-5E98-4628-A3AF-0BB801609047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5EE06FFF-7EC7-482A-A57C-615A6D879B82}">
  <ds:schemaRefs>
    <ds:schemaRef ds:uri="http://www.w3.org/2001/XMLSchema"/>
    <ds:schemaRef ds:uri="http://www.boldonjames.com/2008/01/sie/internal/label"/>
  </ds:schemaRefs>
</ds:datastoreItem>
</file>

<file path=customXml/itemProps3.xml><?xml version="1.0" encoding="utf-8"?>
<ds:datastoreItem xmlns:ds="http://schemas.openxmlformats.org/officeDocument/2006/customXml" ds:itemID="{85A70A2D-A727-4AFE-9325-3CAFAB63702F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80A688A0-6DC2-4BB5-AEED-4BD035ED86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9f7c1c4-9d1a-4107-9192-b1bcec9d9d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D59EDDC3-C712-4E91-9698-381023D65C0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39f7c1c4-9d1a-4107-9192-b1bcec9d9d0b"/>
  </ds:schemaRefs>
</ds:datastoreItem>
</file>

<file path=customXml/itemProps6.xml><?xml version="1.0" encoding="utf-8"?>
<ds:datastoreItem xmlns:ds="http://schemas.openxmlformats.org/officeDocument/2006/customXml" ds:itemID="{9A408F0E-D1F2-479E-820F-E76A257A327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39</Pages>
  <Words>9950</Words>
  <Characters>59702</Characters>
  <Application>Microsoft Office Word</Application>
  <DocSecurity>0</DocSecurity>
  <Lines>497</Lines>
  <Paragraphs>139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>wytyczne 2021-2027</vt:lpstr>
    </vt:vector>
  </TitlesOfParts>
  <Company>MRR</Company>
  <LinksUpToDate>false</LinksUpToDate>
  <CharactersWithSpaces>69513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wytyczne 2021-2027</dc:title>
  <dc:creator>Soon</dc:creator>
  <cp:lastModifiedBy>Chromiak Iwona</cp:lastModifiedBy>
  <cp:revision>2</cp:revision>
  <cp:lastPrinted>2026-05-12T07:34:00Z</cp:lastPrinted>
  <dcterms:created xsi:type="dcterms:W3CDTF">2026-07-08T08:08:00Z</dcterms:created>
  <dcterms:modified xsi:type="dcterms:W3CDTF">2026-07-08T08:08:00Z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bjClsUserRVM">
    <vt:lpwstr>[]</vt:lpwstr>
  </property>
  <property fmtid="{D5CDD505-2E9C-101B-9397-08002B2CF9AE}" pid="3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4" name="bjDocumentLabelXML-0">
    <vt:lpwstr>ames.com/2008/01/sie/internal/label"&gt;&lt;element uid="707fbe96-ba50-4b06-9f7d-a4363831fe5f" value="" /&gt;&lt;/sisl&gt;</vt:lpwstr>
  </property>
  <property fmtid="{D5CDD505-2E9C-101B-9397-08002B2CF9AE}" pid="5" name="bjDocumentSecurityLabel">
    <vt:lpwstr>Klasyfikacja: WEWNĘTRZNA</vt:lpwstr>
  </property>
  <property fmtid="{D5CDD505-2E9C-101B-9397-08002B2CF9AE}" pid="6" name="bjSaver">
    <vt:lpwstr>KbuHMvW7CHqKWVPgMBIkOanxNx1UWZ8z</vt:lpwstr>
  </property>
  <property fmtid="{D5CDD505-2E9C-101B-9397-08002B2CF9AE}" pid="7" name="ContentTypeId">
    <vt:lpwstr>0x01010020AEB1543DF39E4EAF2338E56EF74E72</vt:lpwstr>
  </property>
  <property fmtid="{D5CDD505-2E9C-101B-9397-08002B2CF9AE}" pid="8" name="docIndexRef">
    <vt:lpwstr>feae21e1-42f1-490f-8198-7648828b1c82</vt:lpwstr>
  </property>
  <property fmtid="{D5CDD505-2E9C-101B-9397-08002B2CF9AE}" pid="9" name="LikedBy">
    <vt:lpwstr/>
  </property>
  <property fmtid="{D5CDD505-2E9C-101B-9397-08002B2CF9AE}" pid="10" name="LikesCount">
    <vt:lpwstr/>
  </property>
  <property fmtid="{D5CDD505-2E9C-101B-9397-08002B2CF9AE}" pid="11" name="RatedBy">
    <vt:lpwstr/>
  </property>
  <property fmtid="{D5CDD505-2E9C-101B-9397-08002B2CF9AE}" pid="12" name="Ratings">
    <vt:lpwstr/>
  </property>
  <property fmtid="{D5CDD505-2E9C-101B-9397-08002B2CF9AE}" pid="13" name="_dlc_DocId">
    <vt:lpwstr>4AUVVSWN3CTX-1644547711-1034</vt:lpwstr>
  </property>
  <property fmtid="{D5CDD505-2E9C-101B-9397-08002B2CF9AE}" pid="14" name="_dlc_DocIdItemGuid">
    <vt:lpwstr>92b6be15-310b-466b-b43a-f82b33136bce</vt:lpwstr>
  </property>
  <property fmtid="{D5CDD505-2E9C-101B-9397-08002B2CF9AE}" pid="15" name="_dlc_DocIdUrl">
    <vt:lpwstr>https://portalarimr.arimr.gov.pl/Departamenty/DBRiKT/_layouts/15/DocIdRedir.aspx?ID=4AUVVSWN3CTX-1644547711-1034, 4AUVVSWN3CTX-1644547711-1034</vt:lpwstr>
  </property>
</Properties>
</file>