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8" r:id="rId2"/>
    <p:sldId id="316" r:id="rId3"/>
    <p:sldId id="317" r:id="rId4"/>
    <p:sldId id="321" r:id="rId5"/>
    <p:sldId id="320" r:id="rId6"/>
    <p:sldId id="336" r:id="rId7"/>
    <p:sldId id="323" r:id="rId8"/>
    <p:sldId id="322" r:id="rId9"/>
    <p:sldId id="324" r:id="rId10"/>
    <p:sldId id="325" r:id="rId11"/>
    <p:sldId id="327" r:id="rId12"/>
    <p:sldId id="339" r:id="rId13"/>
    <p:sldId id="328" r:id="rId14"/>
    <p:sldId id="331" r:id="rId15"/>
    <p:sldId id="330" r:id="rId16"/>
    <p:sldId id="329" r:id="rId17"/>
    <p:sldId id="340" r:id="rId18"/>
    <p:sldId id="332" r:id="rId19"/>
    <p:sldId id="335" r:id="rId20"/>
    <p:sldId id="303" r:id="rId21"/>
    <p:sldId id="345" r:id="rId22"/>
    <p:sldId id="343" r:id="rId23"/>
    <p:sldId id="344" r:id="rId24"/>
    <p:sldId id="305" r:id="rId25"/>
    <p:sldId id="342" r:id="rId26"/>
    <p:sldId id="333" r:id="rId27"/>
    <p:sldId id="337" r:id="rId28"/>
    <p:sldId id="338" r:id="rId29"/>
    <p:sldId id="311" r:id="rId30"/>
  </p:sldIdLst>
  <p:sldSz cx="9144000" cy="6858000" type="screen4x3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Koroś-Czubak" initials="AK" lastIdx="2" clrIdx="0">
    <p:extLst>
      <p:ext uri="{19B8F6BF-5375-455C-9EA6-DF929625EA0E}">
        <p15:presenceInfo xmlns:p15="http://schemas.microsoft.com/office/powerpoint/2012/main" userId="S-1-5-21-3720218856-2394470450-1437716385-12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47" autoAdjust="0"/>
  </p:normalViewPr>
  <p:slideViewPr>
    <p:cSldViewPr>
      <p:cViewPr varScale="1">
        <p:scale>
          <a:sx n="110" d="100"/>
          <a:sy n="110" d="100"/>
        </p:scale>
        <p:origin x="163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2A3E31-FFC7-4DB8-B5AA-80642BFCD21D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DBC64611-D8C3-4EA7-99B6-30C887C28BEB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pl-PL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Za realizację niezliczonej ilości sprawozdań resortowych i jednorazowych, </a:t>
          </a:r>
          <a:br>
            <a:rPr lang="pl-PL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pl-PL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często w bardzo krótkim czasie</a:t>
          </a:r>
          <a:endParaRPr lang="pl-PL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9019965-6B75-4464-84B9-38809C03F743}" type="parTrans" cxnId="{DA16791F-1287-43B2-AD52-1EEF0A22970E}">
      <dgm:prSet/>
      <dgm:spPr/>
      <dgm:t>
        <a:bodyPr/>
        <a:lstStyle/>
        <a:p>
          <a:endParaRPr lang="pl-PL"/>
        </a:p>
      </dgm:t>
    </dgm:pt>
    <dgm:pt modelId="{33E6863C-A56E-4FE9-BC85-24CE01D8E0E6}" type="sibTrans" cxnId="{DA16791F-1287-43B2-AD52-1EEF0A22970E}">
      <dgm:prSet/>
      <dgm:spPr/>
      <dgm:t>
        <a:bodyPr/>
        <a:lstStyle/>
        <a:p>
          <a:endParaRPr lang="pl-PL"/>
        </a:p>
      </dgm:t>
    </dgm:pt>
    <dgm:pt modelId="{9377052C-DB65-4B50-8FD1-100D8C8F9E25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pl-PL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Za szybkość udzielania informacji w sytuacjach nagłych</a:t>
          </a:r>
          <a:endParaRPr lang="pl-PL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8F7693B-B929-4CD5-9924-54E8BEB8ED56}" type="parTrans" cxnId="{7E406A58-3061-42CC-9636-68FB7BD6F5B4}">
      <dgm:prSet/>
      <dgm:spPr/>
      <dgm:t>
        <a:bodyPr/>
        <a:lstStyle/>
        <a:p>
          <a:endParaRPr lang="pl-PL"/>
        </a:p>
      </dgm:t>
    </dgm:pt>
    <dgm:pt modelId="{3CBD3496-9B1E-404F-964F-FFBAE5516F66}" type="sibTrans" cxnId="{7E406A58-3061-42CC-9636-68FB7BD6F5B4}">
      <dgm:prSet/>
      <dgm:spPr/>
      <dgm:t>
        <a:bodyPr/>
        <a:lstStyle/>
        <a:p>
          <a:endParaRPr lang="pl-PL"/>
        </a:p>
      </dgm:t>
    </dgm:pt>
    <dgm:pt modelId="{55A07D8B-82C5-49DB-88FE-330228E10E20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pl-PL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Za zgłaszanie uwag, wniosków i spostrzeżeń usprawniających współpracę</a:t>
          </a:r>
          <a:endParaRPr lang="pl-PL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5B61D10-70E8-451B-8C57-99FDF6E38132}" type="parTrans" cxnId="{30F3634B-22DE-4509-B145-9240157006CB}">
      <dgm:prSet/>
      <dgm:spPr/>
      <dgm:t>
        <a:bodyPr/>
        <a:lstStyle/>
        <a:p>
          <a:endParaRPr lang="pl-PL"/>
        </a:p>
      </dgm:t>
    </dgm:pt>
    <dgm:pt modelId="{0172D494-8815-496D-A0AC-34878E07C32A}" type="sibTrans" cxnId="{30F3634B-22DE-4509-B145-9240157006CB}">
      <dgm:prSet/>
      <dgm:spPr/>
      <dgm:t>
        <a:bodyPr/>
        <a:lstStyle/>
        <a:p>
          <a:endParaRPr lang="pl-PL"/>
        </a:p>
      </dgm:t>
    </dgm:pt>
    <dgm:pt modelId="{0CC1F4C1-84DB-402F-9118-C8C41E462D2F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pl-PL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Za życzliwość w kontaktach</a:t>
          </a:r>
          <a:endParaRPr lang="pl-PL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7C38F7C-5202-4286-AF50-646740426038}" type="parTrans" cxnId="{5CEA2F06-CA93-4BFD-9A27-CE8EFC4B134B}">
      <dgm:prSet/>
      <dgm:spPr/>
      <dgm:t>
        <a:bodyPr/>
        <a:lstStyle/>
        <a:p>
          <a:endParaRPr lang="pl-PL"/>
        </a:p>
      </dgm:t>
    </dgm:pt>
    <dgm:pt modelId="{82D05C92-F384-4281-9FBE-225C1CC53CD9}" type="sibTrans" cxnId="{5CEA2F06-CA93-4BFD-9A27-CE8EFC4B134B}">
      <dgm:prSet/>
      <dgm:spPr/>
      <dgm:t>
        <a:bodyPr/>
        <a:lstStyle/>
        <a:p>
          <a:endParaRPr lang="pl-PL"/>
        </a:p>
      </dgm:t>
    </dgm:pt>
    <dgm:pt modelId="{B9EC2D32-D7A6-43A8-AA20-E90C24CDE17B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pl-PL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Za zaangażowanie w realizację zadań</a:t>
          </a:r>
          <a:endParaRPr lang="pl-PL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8BAA6F8-19B1-4FA3-B98B-B95B671CE0FD}" type="parTrans" cxnId="{50B45454-37E2-4154-8D49-87D60B6D146E}">
      <dgm:prSet/>
      <dgm:spPr/>
      <dgm:t>
        <a:bodyPr/>
        <a:lstStyle/>
        <a:p>
          <a:endParaRPr lang="pl-PL"/>
        </a:p>
      </dgm:t>
    </dgm:pt>
    <dgm:pt modelId="{E7717113-361E-4BA6-B391-FC80B178B7D6}" type="sibTrans" cxnId="{50B45454-37E2-4154-8D49-87D60B6D146E}">
      <dgm:prSet/>
      <dgm:spPr/>
      <dgm:t>
        <a:bodyPr/>
        <a:lstStyle/>
        <a:p>
          <a:endParaRPr lang="pl-PL"/>
        </a:p>
      </dgm:t>
    </dgm:pt>
    <dgm:pt modelId="{5DB1D48D-FD28-4E87-AD20-4C9D4A6C37D4}" type="pres">
      <dgm:prSet presAssocID="{942A3E31-FFC7-4DB8-B5AA-80642BFCD2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DFB067A-F338-4E1F-B1FB-8E40D7E21789}" type="pres">
      <dgm:prSet presAssocID="{DBC64611-D8C3-4EA7-99B6-30C887C28BE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0AF14A0-6A51-4559-A50F-EE01CE7E6229}" type="pres">
      <dgm:prSet presAssocID="{33E6863C-A56E-4FE9-BC85-24CE01D8E0E6}" presName="spacer" presStyleCnt="0"/>
      <dgm:spPr/>
    </dgm:pt>
    <dgm:pt modelId="{C30041E3-EF72-43A0-A57D-38A4C2A54346}" type="pres">
      <dgm:prSet presAssocID="{9377052C-DB65-4B50-8FD1-100D8C8F9E2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934E04B-EBF6-44D8-94C0-15FD27CD3C17}" type="pres">
      <dgm:prSet presAssocID="{3CBD3496-9B1E-404F-964F-FFBAE5516F66}" presName="spacer" presStyleCnt="0"/>
      <dgm:spPr/>
    </dgm:pt>
    <dgm:pt modelId="{58337607-D746-436C-A275-B2AB561BFB1A}" type="pres">
      <dgm:prSet presAssocID="{55A07D8B-82C5-49DB-88FE-330228E10E2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D48AF4-F9C1-4900-B342-9D8FBE3A2E37}" type="pres">
      <dgm:prSet presAssocID="{0172D494-8815-496D-A0AC-34878E07C32A}" presName="spacer" presStyleCnt="0"/>
      <dgm:spPr/>
    </dgm:pt>
    <dgm:pt modelId="{4207DE8C-3781-424F-876A-A0EE663F424C}" type="pres">
      <dgm:prSet presAssocID="{0CC1F4C1-84DB-402F-9118-C8C41E462D2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F09BAB-6F7A-4C26-9B8A-31B9F029B543}" type="pres">
      <dgm:prSet presAssocID="{82D05C92-F384-4281-9FBE-225C1CC53CD9}" presName="spacer" presStyleCnt="0"/>
      <dgm:spPr/>
    </dgm:pt>
    <dgm:pt modelId="{064B4845-0D59-4C28-A1B1-14C2619B3221}" type="pres">
      <dgm:prSet presAssocID="{B9EC2D32-D7A6-43A8-AA20-E90C24CDE17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0CB4FAA-5E42-4C31-AB6B-49CCFA9234B5}" type="presOf" srcId="{B9EC2D32-D7A6-43A8-AA20-E90C24CDE17B}" destId="{064B4845-0D59-4C28-A1B1-14C2619B3221}" srcOrd="0" destOrd="0" presId="urn:microsoft.com/office/officeart/2005/8/layout/vList2"/>
    <dgm:cxn modelId="{EE160172-BC68-4489-A681-91A4FB546BC6}" type="presOf" srcId="{0CC1F4C1-84DB-402F-9118-C8C41E462D2F}" destId="{4207DE8C-3781-424F-876A-A0EE663F424C}" srcOrd="0" destOrd="0" presId="urn:microsoft.com/office/officeart/2005/8/layout/vList2"/>
    <dgm:cxn modelId="{B3392639-3B85-4D4D-B9D9-C28C0F0D4317}" type="presOf" srcId="{DBC64611-D8C3-4EA7-99B6-30C887C28BEB}" destId="{CDFB067A-F338-4E1F-B1FB-8E40D7E21789}" srcOrd="0" destOrd="0" presId="urn:microsoft.com/office/officeart/2005/8/layout/vList2"/>
    <dgm:cxn modelId="{1A5960C5-3C1C-4195-A516-D8FEAFBF1C1A}" type="presOf" srcId="{942A3E31-FFC7-4DB8-B5AA-80642BFCD21D}" destId="{5DB1D48D-FD28-4E87-AD20-4C9D4A6C37D4}" srcOrd="0" destOrd="0" presId="urn:microsoft.com/office/officeart/2005/8/layout/vList2"/>
    <dgm:cxn modelId="{38720D55-DB0F-47F2-A6DE-031331BD5B6E}" type="presOf" srcId="{55A07D8B-82C5-49DB-88FE-330228E10E20}" destId="{58337607-D746-436C-A275-B2AB561BFB1A}" srcOrd="0" destOrd="0" presId="urn:microsoft.com/office/officeart/2005/8/layout/vList2"/>
    <dgm:cxn modelId="{DA16791F-1287-43B2-AD52-1EEF0A22970E}" srcId="{942A3E31-FFC7-4DB8-B5AA-80642BFCD21D}" destId="{DBC64611-D8C3-4EA7-99B6-30C887C28BEB}" srcOrd="0" destOrd="0" parTransId="{99019965-6B75-4464-84B9-38809C03F743}" sibTransId="{33E6863C-A56E-4FE9-BC85-24CE01D8E0E6}"/>
    <dgm:cxn modelId="{5CEA2F06-CA93-4BFD-9A27-CE8EFC4B134B}" srcId="{942A3E31-FFC7-4DB8-B5AA-80642BFCD21D}" destId="{0CC1F4C1-84DB-402F-9118-C8C41E462D2F}" srcOrd="3" destOrd="0" parTransId="{77C38F7C-5202-4286-AF50-646740426038}" sibTransId="{82D05C92-F384-4281-9FBE-225C1CC53CD9}"/>
    <dgm:cxn modelId="{7E406A58-3061-42CC-9636-68FB7BD6F5B4}" srcId="{942A3E31-FFC7-4DB8-B5AA-80642BFCD21D}" destId="{9377052C-DB65-4B50-8FD1-100D8C8F9E25}" srcOrd="1" destOrd="0" parTransId="{58F7693B-B929-4CD5-9924-54E8BEB8ED56}" sibTransId="{3CBD3496-9B1E-404F-964F-FFBAE5516F66}"/>
    <dgm:cxn modelId="{FCCA7F71-B9C8-43EE-BC61-D12DDB97D3E0}" type="presOf" srcId="{9377052C-DB65-4B50-8FD1-100D8C8F9E25}" destId="{C30041E3-EF72-43A0-A57D-38A4C2A54346}" srcOrd="0" destOrd="0" presId="urn:microsoft.com/office/officeart/2005/8/layout/vList2"/>
    <dgm:cxn modelId="{30F3634B-22DE-4509-B145-9240157006CB}" srcId="{942A3E31-FFC7-4DB8-B5AA-80642BFCD21D}" destId="{55A07D8B-82C5-49DB-88FE-330228E10E20}" srcOrd="2" destOrd="0" parTransId="{E5B61D10-70E8-451B-8C57-99FDF6E38132}" sibTransId="{0172D494-8815-496D-A0AC-34878E07C32A}"/>
    <dgm:cxn modelId="{50B45454-37E2-4154-8D49-87D60B6D146E}" srcId="{942A3E31-FFC7-4DB8-B5AA-80642BFCD21D}" destId="{B9EC2D32-D7A6-43A8-AA20-E90C24CDE17B}" srcOrd="4" destOrd="0" parTransId="{78BAA6F8-19B1-4FA3-B98B-B95B671CE0FD}" sibTransId="{E7717113-361E-4BA6-B391-FC80B178B7D6}"/>
    <dgm:cxn modelId="{94BF05DA-1AF2-4CF3-8B2D-AE6772A67A22}" type="presParOf" srcId="{5DB1D48D-FD28-4E87-AD20-4C9D4A6C37D4}" destId="{CDFB067A-F338-4E1F-B1FB-8E40D7E21789}" srcOrd="0" destOrd="0" presId="urn:microsoft.com/office/officeart/2005/8/layout/vList2"/>
    <dgm:cxn modelId="{632A0614-2FF6-409F-ABA3-98D3F77B16E3}" type="presParOf" srcId="{5DB1D48D-FD28-4E87-AD20-4C9D4A6C37D4}" destId="{A0AF14A0-6A51-4559-A50F-EE01CE7E6229}" srcOrd="1" destOrd="0" presId="urn:microsoft.com/office/officeart/2005/8/layout/vList2"/>
    <dgm:cxn modelId="{B26D891C-F4B0-4299-A53A-7954CA876657}" type="presParOf" srcId="{5DB1D48D-FD28-4E87-AD20-4C9D4A6C37D4}" destId="{C30041E3-EF72-43A0-A57D-38A4C2A54346}" srcOrd="2" destOrd="0" presId="urn:microsoft.com/office/officeart/2005/8/layout/vList2"/>
    <dgm:cxn modelId="{DFE44AED-6C86-40B1-8585-D8EF6D7CA741}" type="presParOf" srcId="{5DB1D48D-FD28-4E87-AD20-4C9D4A6C37D4}" destId="{6934E04B-EBF6-44D8-94C0-15FD27CD3C17}" srcOrd="3" destOrd="0" presId="urn:microsoft.com/office/officeart/2005/8/layout/vList2"/>
    <dgm:cxn modelId="{2A4EEE59-26A6-453C-ABA3-5D4206C41127}" type="presParOf" srcId="{5DB1D48D-FD28-4E87-AD20-4C9D4A6C37D4}" destId="{58337607-D746-436C-A275-B2AB561BFB1A}" srcOrd="4" destOrd="0" presId="urn:microsoft.com/office/officeart/2005/8/layout/vList2"/>
    <dgm:cxn modelId="{E3ED370D-A125-4610-8BF0-3636347AA7EE}" type="presParOf" srcId="{5DB1D48D-FD28-4E87-AD20-4C9D4A6C37D4}" destId="{66D48AF4-F9C1-4900-B342-9D8FBE3A2E37}" srcOrd="5" destOrd="0" presId="urn:microsoft.com/office/officeart/2005/8/layout/vList2"/>
    <dgm:cxn modelId="{4408FA16-5220-486C-B725-BECFEC7C977F}" type="presParOf" srcId="{5DB1D48D-FD28-4E87-AD20-4C9D4A6C37D4}" destId="{4207DE8C-3781-424F-876A-A0EE663F424C}" srcOrd="6" destOrd="0" presId="urn:microsoft.com/office/officeart/2005/8/layout/vList2"/>
    <dgm:cxn modelId="{A2A1DE45-B0C6-4DA7-BFE9-A7B31DDE608C}" type="presParOf" srcId="{5DB1D48D-FD28-4E87-AD20-4C9D4A6C37D4}" destId="{63F09BAB-6F7A-4C26-9B8A-31B9F029B543}" srcOrd="7" destOrd="0" presId="urn:microsoft.com/office/officeart/2005/8/layout/vList2"/>
    <dgm:cxn modelId="{F73A77D4-C36C-4FCF-B87F-4AB9DC477540}" type="presParOf" srcId="{5DB1D48D-FD28-4E87-AD20-4C9D4A6C37D4}" destId="{064B4845-0D59-4C28-A1B1-14C2619B322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C9DBC0-48D0-41D1-9522-34B8F5561965}" type="datetimeFigureOut">
              <a:rPr lang="pl-PL"/>
              <a:pPr>
                <a:defRPr/>
              </a:pPr>
              <a:t>17.12.2021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9A8FDF1-5C7E-4A9F-B247-C84EBAFDDA6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09039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11CB553-1B89-49E8-BC6D-EC15CFDCFAC3}" type="datetimeFigureOut">
              <a:rPr lang="pl-PL"/>
              <a:pPr>
                <a:defRPr/>
              </a:pPr>
              <a:t>17.12.2021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95317D2-333D-4343-BFC1-5F05942D60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1259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317D2-333D-4343-BFC1-5F05942D6005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9926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266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76A3B4A-E163-46D2-9B46-8D35FFA26F87}" type="slidenum">
              <a:rPr lang="pl-PL" altLang="pl-PL" smtClean="0"/>
              <a:pPr/>
              <a:t>24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77770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07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2D57BC-FB42-4BE8-A319-BBCD0341FD80}" type="slidenum">
              <a:rPr lang="pl-PL" altLang="pl-PL" smtClean="0"/>
              <a:pPr/>
              <a:t>26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77446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AA450-7446-42B2-88A7-01CF462A390B}" type="datetimeFigureOut">
              <a:rPr lang="pl-PL"/>
              <a:pPr>
                <a:defRPr/>
              </a:pPr>
              <a:t>17.12.2021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168B4-1FCC-4705-84C7-D4AD3B21F9A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437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AC811-1911-48EB-BA01-AB901090E1E9}" type="datetimeFigureOut">
              <a:rPr lang="pl-PL"/>
              <a:pPr>
                <a:defRPr/>
              </a:pPr>
              <a:t>17.12.2021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EB3B1-D830-4B8F-9821-6AAA6C8495E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5422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76D00-1D6D-4103-A4CC-8F340E9222DF}" type="datetimeFigureOut">
              <a:rPr lang="pl-PL"/>
              <a:pPr>
                <a:defRPr/>
              </a:pPr>
              <a:t>17.12.2021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FA5D0-CCFA-4E6A-856F-E8E2A159DFB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86745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24AF9-87D5-4844-803D-34BAABCCCADB}" type="datetimeFigureOut">
              <a:rPr lang="pl-PL"/>
              <a:pPr>
                <a:defRPr/>
              </a:pPr>
              <a:t>17.12.2021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60691-FDCC-49CE-ACFD-AF42A3A0984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5357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47C8B-1C02-484C-A240-106F0406ECAF}" type="datetimeFigureOut">
              <a:rPr lang="pl-PL"/>
              <a:pPr>
                <a:defRPr/>
              </a:pPr>
              <a:t>17.12.2021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96764-CDB5-4678-AEF5-BAE39F9552B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5809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B452-D154-4302-AF12-95F7AF410F38}" type="datetimeFigureOut">
              <a:rPr lang="pl-PL"/>
              <a:pPr>
                <a:defRPr/>
              </a:pPr>
              <a:t>17.12.2021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9F616-5C00-4138-B29C-0A3CF11911B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2020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70B8D-C916-413F-93A7-A704C99DBC4B}" type="datetimeFigureOut">
              <a:rPr lang="pl-PL"/>
              <a:pPr>
                <a:defRPr/>
              </a:pPr>
              <a:t>17.12.2021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AFE1D-295F-435A-BF91-A429B00AB4A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908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0D5E4-577B-423E-A2DA-91CBB66EE9E3}" type="datetimeFigureOut">
              <a:rPr lang="pl-PL"/>
              <a:pPr>
                <a:defRPr/>
              </a:pPr>
              <a:t>17.12.2021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A3BAE-A7C1-4CD8-A6A2-C990D77C65D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9586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C95BB-DBB6-4763-B640-DCA3895C691E}" type="datetimeFigureOut">
              <a:rPr lang="pl-PL"/>
              <a:pPr>
                <a:defRPr/>
              </a:pPr>
              <a:t>17.12.2021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8430C-DEBB-4795-A911-8DD9E849888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5582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6C3A4-D1EC-4A3D-B1BA-8902DD1AD494}" type="datetimeFigureOut">
              <a:rPr lang="pl-PL"/>
              <a:pPr>
                <a:defRPr/>
              </a:pPr>
              <a:t>17.12.2021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F4E36-7DBE-4960-B4BC-47FBD3A0359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58096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6CEF5-50AF-4D1C-A212-E34C2C02550C}" type="datetimeFigureOut">
              <a:rPr lang="pl-PL"/>
              <a:pPr>
                <a:defRPr/>
              </a:pPr>
              <a:t>17.12.2021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4CEC9-2CE2-4FDB-A1F5-FA77BAAD14E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786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068AA7-15CD-4CB5-B2F8-AAE48BE50CB1}" type="datetimeFigureOut">
              <a:rPr lang="pl-PL"/>
              <a:pPr>
                <a:defRPr/>
              </a:pPr>
              <a:t>17.12.2021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A8317A9-053F-41FF-8F22-32A855C0EA4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</a:p>
        </p:txBody>
      </p:sp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3571875" y="6215063"/>
            <a:ext cx="29418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>
                <a:solidFill>
                  <a:schemeClr val="bg1"/>
                </a:solidFill>
                <a:latin typeface="Arial" panose="020B0604020202020204" pitchFamily="34" charset="0"/>
              </a:rPr>
              <a:t>Olsztyn, </a:t>
            </a:r>
            <a:r>
              <a:rPr lang="pl-PL" altLang="pl-PL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16 grudnia </a:t>
            </a:r>
            <a:r>
              <a:rPr lang="pl-PL" altLang="pl-PL" sz="1800" dirty="0">
                <a:solidFill>
                  <a:schemeClr val="bg1"/>
                </a:solidFill>
                <a:latin typeface="Arial" panose="020B0604020202020204" pitchFamily="34" charset="0"/>
              </a:rPr>
              <a:t>2021 r.</a:t>
            </a:r>
          </a:p>
        </p:txBody>
      </p:sp>
      <p:sp>
        <p:nvSpPr>
          <p:cNvPr id="4100" name="pole tekstowe 5"/>
          <p:cNvSpPr txBox="1">
            <a:spLocks noChangeArrowheads="1"/>
          </p:cNvSpPr>
          <p:nvPr/>
        </p:nvSpPr>
        <p:spPr bwMode="auto">
          <a:xfrm>
            <a:off x="428625" y="4857750"/>
            <a:ext cx="4254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bg1"/>
                </a:solidFill>
                <a:latin typeface="Arial" panose="020B0604020202020204" pitchFamily="34" charset="0"/>
              </a:rPr>
              <a:t>Anna Koroś-Czubak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bg1"/>
                </a:solidFill>
                <a:latin typeface="Arial" panose="020B0604020202020204" pitchFamily="34" charset="0"/>
              </a:rPr>
              <a:t>Oddział Budżetu, Planowania i Analiz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bg1"/>
                </a:solidFill>
                <a:latin typeface="Arial" panose="020B0604020202020204" pitchFamily="34" charset="0"/>
              </a:rPr>
              <a:t>WPS</a:t>
            </a:r>
          </a:p>
        </p:txBody>
      </p:sp>
      <p:sp>
        <p:nvSpPr>
          <p:cNvPr id="4101" name="pole tekstowe 5"/>
          <p:cNvSpPr txBox="1">
            <a:spLocks noChangeArrowheads="1"/>
          </p:cNvSpPr>
          <p:nvPr/>
        </p:nvSpPr>
        <p:spPr bwMode="auto">
          <a:xfrm>
            <a:off x="827088" y="2205038"/>
            <a:ext cx="75612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800" b="1" dirty="0">
                <a:latin typeface="Arial" panose="020B0604020202020204" pitchFamily="34" charset="0"/>
              </a:rPr>
              <a:t>Realizacja zadań i sprawozdawczość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800" b="1" dirty="0">
                <a:latin typeface="Arial" panose="020B0604020202020204" pitchFamily="34" charset="0"/>
              </a:rPr>
              <a:t>w ramach rozdziałów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800" b="1" dirty="0">
                <a:latin typeface="Arial" panose="020B0604020202020204" pitchFamily="34" charset="0"/>
              </a:rPr>
              <a:t>85502 i 85513 §§ 2010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125538"/>
            <a:ext cx="85439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ytuł 1"/>
          <p:cNvSpPr txBox="1">
            <a:spLocks/>
          </p:cNvSpPr>
          <p:nvPr/>
        </p:nvSpPr>
        <p:spPr bwMode="auto">
          <a:xfrm>
            <a:off x="2149475" y="260350"/>
            <a:ext cx="44735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 b="1"/>
              <a:t>Sprawozdanie ze ŚR </a:t>
            </a:r>
          </a:p>
        </p:txBody>
      </p:sp>
      <p:sp>
        <p:nvSpPr>
          <p:cNvPr id="17412" name="pole tekstowe 2"/>
          <p:cNvSpPr txBox="1">
            <a:spLocks noChangeArrowheads="1"/>
          </p:cNvSpPr>
          <p:nvPr/>
        </p:nvSpPr>
        <p:spPr bwMode="auto">
          <a:xfrm>
            <a:off x="611188" y="3500438"/>
            <a:ext cx="7632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W tabeli A.3. wykazujemy tylko i wyłącznie wydatki dot. wypłat jednorazowych świadczeń 4.000zł „Za Życiem”, bez kosztów obsługi !!!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1403350" y="430213"/>
            <a:ext cx="5545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Sprawozdanie ze ŚR – część C</a:t>
            </a:r>
          </a:p>
        </p:txBody>
      </p:sp>
      <p:sp>
        <p:nvSpPr>
          <p:cNvPr id="16387" name="pole tekstowe 2"/>
          <p:cNvSpPr txBox="1">
            <a:spLocks noChangeArrowheads="1"/>
          </p:cNvSpPr>
          <p:nvPr/>
        </p:nvSpPr>
        <p:spPr bwMode="auto">
          <a:xfrm>
            <a:off x="323850" y="3860800"/>
            <a:ext cx="8459788" cy="234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pl-PL" altLang="pl-PL" sz="1200" dirty="0">
                <a:latin typeface="Arial" panose="020B0604020202020204" pitchFamily="34" charset="0"/>
                <a:ea typeface="Calibri" panose="020F0502020204030204" pitchFamily="34" charset="0"/>
              </a:rPr>
              <a:t>Tabela C  - ujmuje się także wartości dot. 4.000 zł „Za Życiem” (do wpisania w treści uwag),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pl-PL" altLang="pl-PL" sz="1200" dirty="0">
                <a:latin typeface="Arial" panose="020B0604020202020204" pitchFamily="34" charset="0"/>
                <a:ea typeface="Calibri" panose="020F0502020204030204" pitchFamily="34" charset="0"/>
              </a:rPr>
              <a:t>Tabela C wiersz 1 – bez wartości wynikających z koordynacji,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200" dirty="0">
                <a:latin typeface="Arial" panose="020B0604020202020204" pitchFamily="34" charset="0"/>
                <a:ea typeface="Calibri" panose="020F0502020204030204" pitchFamily="34" charset="0"/>
              </a:rPr>
              <a:t>3.  W wierszu C.1 wykazuje się stan należności (nienarastająco) wynikający m.in. z wydanych prawomocnych decyzji, pomniejszony o dokonane (do ostatniego dnia tegoż miesiąca) zwroty, wygaszenia, umorzenia, 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 startAt="4"/>
              <a:defRPr/>
            </a:pPr>
            <a:r>
              <a:rPr lang="pl-PL" altLang="pl-PL" sz="1200" dirty="0">
                <a:latin typeface="Arial" panose="020B0604020202020204" pitchFamily="34" charset="0"/>
                <a:ea typeface="Calibri" panose="020F0502020204030204" pitchFamily="34" charset="0"/>
              </a:rPr>
              <a:t>Kwota nienależnie pobranych świadczeń, potrącona w danym miesiącu z bieżąco wypłacanych świadczeń nie może być większa niż kwota odzyskanych w danym miesiącu świadczeń nienależnie pobranych (z tabel D),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 startAt="4"/>
              <a:defRPr/>
            </a:pPr>
            <a:r>
              <a:rPr lang="pl-PL" sz="1200" dirty="0">
                <a:latin typeface="Arial" panose="020B0604020202020204" pitchFamily="34" charset="0"/>
              </a:rPr>
              <a:t>Stan należności z tabeli C1 nie może maleć o wartość większą niż suma odzyskanych nienależnie pobranych kwot w danym miesiącu z tabel D.1 + D2 + D3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 startAt="4"/>
              <a:defRPr/>
            </a:pPr>
            <a:endParaRPr lang="pl-PL" altLang="pl-PL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 startAt="4"/>
              <a:defRPr/>
            </a:pPr>
            <a:endParaRPr lang="pl-PL" altLang="pl-PL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 startAt="4"/>
              <a:defRPr/>
            </a:pPr>
            <a:endParaRPr lang="pl-PL" altLang="pl-PL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12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980728"/>
            <a:ext cx="8676456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5F21A4F5-F518-4137-9BA2-23FC49792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30213"/>
            <a:ext cx="5545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Sprawozdanie ze ŚR – część D1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95F60F6C-73BE-43C8-BFC0-C52D71A046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84" r="31100" b="21987"/>
          <a:stretch/>
        </p:blipFill>
        <p:spPr>
          <a:xfrm>
            <a:off x="395536" y="980728"/>
            <a:ext cx="7884368" cy="396503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54564D10-3B53-403D-8121-4ADF642263AB}"/>
              </a:ext>
            </a:extLst>
          </p:cNvPr>
          <p:cNvSpPr txBox="1"/>
          <p:nvPr/>
        </p:nvSpPr>
        <p:spPr>
          <a:xfrm>
            <a:off x="856649" y="5749760"/>
            <a:ext cx="7416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Kwota odzyskanych nienależnie pobranych świadczeń rodzinnych zwrócona do budżetu państwa nie powinna być wyższa w danym miesiącu niż kwota ogółem odzyskanych nienależnie pobranych świadczeń w danym miesiącu (D 1.11 &gt;=D1.11.1)</a:t>
            </a:r>
          </a:p>
        </p:txBody>
      </p:sp>
    </p:spTree>
    <p:extLst>
      <p:ext uri="{BB962C8B-B14F-4D97-AF65-F5344CB8AC3E}">
        <p14:creationId xmlns:p14="http://schemas.microsoft.com/office/powerpoint/2010/main" val="25672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76300"/>
            <a:ext cx="8064500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pole tekstowe 2"/>
          <p:cNvSpPr txBox="1">
            <a:spLocks noChangeArrowheads="1"/>
          </p:cNvSpPr>
          <p:nvPr/>
        </p:nvSpPr>
        <p:spPr bwMode="auto">
          <a:xfrm>
            <a:off x="1403350" y="333375"/>
            <a:ext cx="5688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</a:rPr>
              <a:t>Sprawozdanie ze ŚR - część J.1 i J.2 </a:t>
            </a:r>
          </a:p>
        </p:txBody>
      </p:sp>
      <p:sp>
        <p:nvSpPr>
          <p:cNvPr id="5" name="Prostokąt 2"/>
          <p:cNvSpPr>
            <a:spLocks noChangeArrowheads="1"/>
          </p:cNvSpPr>
          <p:nvPr/>
        </p:nvSpPr>
        <p:spPr bwMode="auto">
          <a:xfrm>
            <a:off x="539750" y="5732463"/>
            <a:ext cx="79200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pl-PL" altLang="pl-PL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Tabela J.1 i J.2 – liczbę określonych „relacji” dla każdego miesiąca wykazuje się w odniesieniu do liczby wypłaconych w danym miesiącu świadczeń (łącznie liczba tych relacji nie powinna być większa niż liczba wypłaconych świadczeń w danym miesiącu z tabeli A1), </a:t>
            </a:r>
            <a:endParaRPr lang="pl-PL" altLang="pl-PL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ole tekstowe 6"/>
          <p:cNvSpPr txBox="1">
            <a:spLocks noChangeArrowheads="1"/>
          </p:cNvSpPr>
          <p:nvPr/>
        </p:nvSpPr>
        <p:spPr bwMode="auto">
          <a:xfrm>
            <a:off x="1763713" y="381000"/>
            <a:ext cx="5903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</a:rPr>
              <a:t>Sprawozdanie z FA - część B </a:t>
            </a:r>
          </a:p>
        </p:txBody>
      </p:sp>
      <p:pic>
        <p:nvPicPr>
          <p:cNvPr id="20483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78486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47700" y="4437112"/>
            <a:ext cx="7848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 przekazaniu sprawozdania w CAS, należy zweryfikować dane w ujęciu nienarastającym w tabeli B !!!</a:t>
            </a:r>
          </a:p>
          <a:p>
            <a:pPr marL="228600" indent="-228600">
              <a:buAutoNum type="arabicPeriod"/>
              <a:defRPr/>
            </a:pPr>
            <a:r>
              <a:rPr lang="pl-PL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Stan należności w wierszu 1 nie może maleć z m-ca na m-c o więcej niż było zwróconych, umorzonych, wygaszonych i odzyskanych należności,</a:t>
            </a:r>
          </a:p>
          <a:p>
            <a:pPr marL="228600" indent="-228600">
              <a:buAutoNum type="arabicPeriod"/>
              <a:defRPr/>
            </a:pPr>
            <a:r>
              <a:rPr lang="pl-PL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Wartość w wierszu 2.1.1 w danym miesiącu nie może być większa niż w wierszu 2.1.,</a:t>
            </a:r>
          </a:p>
          <a:p>
            <a:pPr marL="228600" indent="-228600">
              <a:buAutoNum type="arabicPeriod"/>
              <a:defRPr/>
            </a:pPr>
            <a:r>
              <a:rPr lang="pl-PL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Wartości w wierszu 3 nie mogą powtarzać się w wierszu 4,</a:t>
            </a:r>
          </a:p>
          <a:p>
            <a:pPr marL="228600" indent="-228600">
              <a:buAutoNum type="arabicPeriod"/>
              <a:defRPr/>
            </a:pPr>
            <a:r>
              <a:rPr lang="pl-PL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Wartości w wierszu 3 wykazujemy adekwatnie do spraw wykazanych w tabeli D1 wiersz 3 oraz wartości w wierszu 4 adekwatnie do spraw w tabeli D1 wiersz 4.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ole tekstowe 3"/>
          <p:cNvSpPr txBox="1">
            <a:spLocks noChangeArrowheads="1"/>
          </p:cNvSpPr>
          <p:nvPr/>
        </p:nvSpPr>
        <p:spPr bwMode="auto">
          <a:xfrm>
            <a:off x="1763713" y="260350"/>
            <a:ext cx="5903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</a:rPr>
              <a:t>Część F sprawozdania z FA</a:t>
            </a:r>
          </a:p>
        </p:txBody>
      </p:sp>
      <p:sp>
        <p:nvSpPr>
          <p:cNvPr id="22531" name="Prostokąt 1"/>
          <p:cNvSpPr>
            <a:spLocks noChangeArrowheads="1"/>
          </p:cNvSpPr>
          <p:nvPr/>
        </p:nvSpPr>
        <p:spPr bwMode="auto">
          <a:xfrm>
            <a:off x="539750" y="908050"/>
            <a:ext cx="8064500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pl-PL" altLang="pl-PL" sz="1600">
                <a:latin typeface="Arial" panose="020B0604020202020204" pitchFamily="34" charset="0"/>
                <a:cs typeface="Calibri" panose="020F0502020204030204" pitchFamily="34" charset="0"/>
              </a:rPr>
              <a:t>Tabela F – wiersz 1.1 </a:t>
            </a:r>
            <a:r>
              <a:rPr lang="pl-PL" altLang="pl-PL" sz="1600" i="1">
                <a:latin typeface="Arial" panose="020B0604020202020204" pitchFamily="34" charset="0"/>
                <a:cs typeface="Calibri" panose="020F0502020204030204" pitchFamily="34" charset="0"/>
              </a:rPr>
              <a:t>Dłużnicy w gminie, w stosunku do których podjęto działania</a:t>
            </a:r>
            <a:r>
              <a:rPr lang="pl-PL" altLang="pl-PL" sz="1600">
                <a:latin typeface="Arial" panose="020B0604020202020204" pitchFamily="34" charset="0"/>
                <a:cs typeface="Calibri" panose="020F0502020204030204" pitchFamily="34" charset="0"/>
              </a:rPr>
              <a:t>, należy rozpatrywać w kontekście działań wykazywanych poniżej w tabeli, ewentualnie innych działań, których nie uwzględnia tabela</a:t>
            </a:r>
            <a:endParaRPr lang="pl-PL" altLang="pl-PL" sz="140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pl-PL" altLang="pl-PL" sz="1600">
                <a:latin typeface="Arial" panose="020B0604020202020204" pitchFamily="34" charset="0"/>
                <a:cs typeface="Calibri" panose="020F0502020204030204" pitchFamily="34" charset="0"/>
              </a:rPr>
              <a:t>Tabela F – wiersz 1 jest sumą z wierszy 1.1 + 1.2, 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pl-PL" altLang="pl-PL" sz="1600">
                <a:latin typeface="Arial" panose="020B0604020202020204" pitchFamily="34" charset="0"/>
                <a:cs typeface="Calibri" panose="020F0502020204030204" pitchFamily="34" charset="0"/>
              </a:rPr>
              <a:t>Jeżeli były podejmowane inne działania wobec dłużników, niż te wykazywane w tabeli F, należy to wpisać w uwagach,</a:t>
            </a:r>
            <a:endParaRPr lang="pl-PL" altLang="pl-PL" sz="140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Calibri" panose="020F0502020204030204" pitchFamily="34" charset="0"/>
              <a:buAutoNum type="arabicPeriod"/>
            </a:pPr>
            <a:r>
              <a:rPr lang="pl-PL" altLang="pl-PL" sz="1600">
                <a:latin typeface="Arial" panose="020B0604020202020204" pitchFamily="34" charset="0"/>
                <a:cs typeface="Calibri" panose="020F0502020204030204" pitchFamily="34" charset="0"/>
              </a:rPr>
              <a:t>Tabela F wiersz 10 – wykazuje się wyłącznie te decyzje o uznaniu dłużnika alimentacyjnego za uchylającego się od zobowiązań alimentacyjnych, które stały się ostateczne,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Calibri" panose="020F0502020204030204" pitchFamily="34" charset="0"/>
              <a:buAutoNum type="arabicPeriod"/>
            </a:pPr>
            <a:r>
              <a:rPr lang="pl-PL" altLang="pl-PL" sz="1600">
                <a:latin typeface="Arial" panose="020B0604020202020204" pitchFamily="34" charset="0"/>
                <a:cs typeface="Calibri" panose="020F0502020204030204" pitchFamily="34" charset="0"/>
              </a:rPr>
              <a:t>Tabela F kolumna 6 – </a:t>
            </a:r>
            <a:r>
              <a:rPr lang="pl-PL" altLang="pl-PL" sz="1600" i="1">
                <a:latin typeface="Arial" panose="020B0604020202020204" pitchFamily="34" charset="0"/>
                <a:cs typeface="Calibri" panose="020F0502020204030204" pitchFamily="34" charset="0"/>
              </a:rPr>
              <a:t>Liczba podjętych działań, które w danym kwartale doprowadziły do wzrostu ściągalności należności…</a:t>
            </a:r>
            <a:r>
              <a:rPr lang="pl-PL" altLang="pl-PL" sz="1600">
                <a:latin typeface="Arial" panose="020B0604020202020204" pitchFamily="34" charset="0"/>
                <a:cs typeface="Calibri" panose="020F0502020204030204" pitchFamily="34" charset="0"/>
              </a:rPr>
              <a:t> - ocena, które to z podjętych działań należy do organu właściwego dłużnika i wierzyciela. W kolumnie tej ujmuje się nie tylko „efekty” działań podjętych w bieżącym kwartale sprawozdawczym, lecz również działania wykazywane w sprawozdaniach za poprzednie kwartały (ale tylko te, które spowodowały wzrost ściągalności),</a:t>
            </a:r>
            <a:endParaRPr lang="pl-PL" altLang="pl-PL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ole tekstowe 6"/>
          <p:cNvSpPr txBox="1">
            <a:spLocks noChangeArrowheads="1"/>
          </p:cNvSpPr>
          <p:nvPr/>
        </p:nvSpPr>
        <p:spPr bwMode="auto">
          <a:xfrm>
            <a:off x="1763713" y="381000"/>
            <a:ext cx="5903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Sprawozdanie z FA - część F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7F506E91-E800-4B61-A830-A4962C110D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571" t="19609" r="35422" b="46775"/>
          <a:stretch/>
        </p:blipFill>
        <p:spPr>
          <a:xfrm>
            <a:off x="-13741" y="977703"/>
            <a:ext cx="8402166" cy="245129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C62F3A58-C09F-4BF0-BACD-2FFBE0CB663A}"/>
              </a:ext>
            </a:extLst>
          </p:cNvPr>
          <p:cNvSpPr txBox="1"/>
          <p:nvPr/>
        </p:nvSpPr>
        <p:spPr>
          <a:xfrm>
            <a:off x="611560" y="3933057"/>
            <a:ext cx="7920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sz="1600" dirty="0"/>
              <a:t>Wiersz 1.1. – wykazujemy liczbę dłużników wobec, których w danym miesiącu podjęto działania (zarówno te wynikające z tabeli, jak i inne dodatkowe),</a:t>
            </a:r>
          </a:p>
          <a:p>
            <a:pPr marL="342900" indent="-342900">
              <a:buAutoNum type="arabicPeriod"/>
            </a:pPr>
            <a:r>
              <a:rPr lang="pl-PL" sz="1600" dirty="0"/>
              <a:t>Wiersz 1.2.1 – dane powinny być mniejsze niż w wierszu 1.2.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AEF3F4FB-F870-4AED-AFAE-3EBBC577CD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9089" r="46337" b="13232"/>
          <a:stretch/>
        </p:blipFill>
        <p:spPr>
          <a:xfrm>
            <a:off x="403498" y="781050"/>
            <a:ext cx="6047954" cy="3980284"/>
          </a:xfrm>
          <a:prstGeom prst="rect">
            <a:avLst/>
          </a:prstGeom>
        </p:spPr>
      </p:pic>
      <p:sp>
        <p:nvSpPr>
          <p:cNvPr id="6" name="pole tekstowe 6">
            <a:extLst>
              <a:ext uri="{FF2B5EF4-FFF2-40B4-BE49-F238E27FC236}">
                <a16:creationId xmlns="" xmlns:a16="http://schemas.microsoft.com/office/drawing/2014/main" id="{CFB05986-E87F-4439-A9AA-7F33EE456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381000"/>
            <a:ext cx="5903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Sprawozdanie z FA - część F cd.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B2BC3E9C-359C-47B7-9140-1AA29A26E99A}"/>
              </a:ext>
            </a:extLst>
          </p:cNvPr>
          <p:cNvSpPr txBox="1"/>
          <p:nvPr/>
        </p:nvSpPr>
        <p:spPr>
          <a:xfrm>
            <a:off x="6587505" y="1412776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Inne działania niż te wynikające z tabeli F wpisujemy w treści uwag sprawozdania.</a:t>
            </a:r>
          </a:p>
        </p:txBody>
      </p:sp>
    </p:spTree>
    <p:extLst>
      <p:ext uri="{BB962C8B-B14F-4D97-AF65-F5344CB8AC3E}">
        <p14:creationId xmlns:p14="http://schemas.microsoft.com/office/powerpoint/2010/main" val="2222848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ole tekstowe 6"/>
          <p:cNvSpPr txBox="1">
            <a:spLocks noChangeArrowheads="1"/>
          </p:cNvSpPr>
          <p:nvPr/>
        </p:nvSpPr>
        <p:spPr bwMode="auto">
          <a:xfrm>
            <a:off x="1763713" y="381000"/>
            <a:ext cx="5903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</a:rPr>
              <a:t>SPR ZDO</a:t>
            </a:r>
          </a:p>
        </p:txBody>
      </p:sp>
      <p:pic>
        <p:nvPicPr>
          <p:cNvPr id="2355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82677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84213" y="4779963"/>
            <a:ext cx="7848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 przekazaniu sprawozdania w CAS, należy zweryfikować dane w ujęciu nienarastającym w tabeli B !!!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813" cy="633412"/>
          </a:xfrm>
        </p:spPr>
        <p:txBody>
          <a:bodyPr/>
          <a:lstStyle/>
          <a:p>
            <a:pPr>
              <a:defRPr/>
            </a:pP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KOSZTY OBSŁUGI należne w ramach 85502</a:t>
            </a:r>
          </a:p>
        </p:txBody>
      </p:sp>
      <p:sp>
        <p:nvSpPr>
          <p:cNvPr id="27651" name="Prostokąt 4"/>
          <p:cNvSpPr>
            <a:spLocks noChangeArrowheads="1"/>
          </p:cNvSpPr>
          <p:nvPr/>
        </p:nvSpPr>
        <p:spPr bwMode="auto">
          <a:xfrm>
            <a:off x="323850" y="876300"/>
            <a:ext cx="85693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Od dotacji przekazanej w 2021 roku na gminę w ramach rozdziału </a:t>
            </a:r>
            <a: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85502 – 13.4.1.1. </a:t>
            </a:r>
            <a:r>
              <a:rPr lang="pl-PL" alt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(planu po zmianach) odejmujemy wydatki poniesione na realizację świadczeń rodzicielskich (wypłacone świadczenia rodzicielskie oraz koszty obsługi w postaci 30 zł od wydanych decyzji), pozostała kwota dotacji x 3% to środki należne na koszty obsługi świadczeń rodzinnych, zasiłków dla opiekuna i świadczeń z funduszu alimentacyjnego (załącznik 85502 – Rozliczenie </a:t>
            </a:r>
            <a:r>
              <a:rPr lang="pl-PL" alt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</a:t>
            </a:r>
            <a:r>
              <a:rPr lang="pl-PL" alt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2021r.)</a:t>
            </a:r>
            <a:endParaRPr lang="pl-PL" alt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Prostokąt 5"/>
          <p:cNvSpPr>
            <a:spLocks noChangeArrowheads="1"/>
          </p:cNvSpPr>
          <p:nvPr/>
        </p:nvSpPr>
        <p:spPr bwMode="auto">
          <a:xfrm>
            <a:off x="303213" y="2781300"/>
            <a:ext cx="84343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1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2. W przypadku jednorazowego świadczenia w wysokości 4.000 zł wypłacanego na podstawie ustawy z 4 listopada 2016 roku o wsparciu kobiet w ciąży i rodzin </a:t>
            </a:r>
            <a:r>
              <a:rPr lang="pl-PL" altLang="pl-PL" sz="18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„Za Życiem”</a:t>
            </a:r>
            <a:r>
              <a:rPr lang="pl-PL" altLang="pl-PL" sz="1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koszty obsługi stanowią 3% otrzymanej dotacji (w zł i gr) i są finansowane w formie dotacji celowej z budżetu państwa, tj. w ramach dotacji ujętej w rozdziale </a:t>
            </a:r>
            <a:r>
              <a:rPr lang="pl-PL" altLang="pl-PL" sz="18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85502 § 2010</a:t>
            </a:r>
            <a:r>
              <a:rPr lang="pl-PL" altLang="pl-PL" sz="1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ale w odrębnej klasyfikacji zadaniowej </a:t>
            </a:r>
            <a:r>
              <a:rPr lang="pl-PL" altLang="pl-PL" sz="18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13.4.1.6.</a:t>
            </a:r>
            <a:r>
              <a:rPr lang="pl-PL" altLang="pl-PL" sz="1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lang="pl-PL" altLang="pl-PL" sz="1800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Wsparcie kobiet w ciąży i rodzin w zakresie dostępu do instrumentów polityki na rzecz rodziny !!!</a:t>
            </a:r>
            <a:endParaRPr lang="pl-PL" altLang="pl-PL" sz="18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813" cy="633412"/>
          </a:xfrm>
        </p:spPr>
        <p:txBody>
          <a:bodyPr/>
          <a:lstStyle/>
          <a:p>
            <a:pPr>
              <a:defRPr/>
            </a:pP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BUDŻET W RAMACH 85502</a:t>
            </a:r>
          </a:p>
        </p:txBody>
      </p:sp>
      <p:sp>
        <p:nvSpPr>
          <p:cNvPr id="6147" name="pole tekstowe 5"/>
          <p:cNvSpPr txBox="1">
            <a:spLocks noChangeArrowheads="1"/>
          </p:cNvSpPr>
          <p:nvPr/>
        </p:nvSpPr>
        <p:spPr bwMode="auto">
          <a:xfrm>
            <a:off x="457200" y="782638"/>
            <a:ext cx="84248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600" b="1" i="1" dirty="0">
                <a:latin typeface="Arial" panose="020B0604020202020204" pitchFamily="34" charset="0"/>
              </a:rPr>
              <a:t>85502 § 2010</a:t>
            </a:r>
            <a:r>
              <a:rPr lang="pl-PL" altLang="pl-PL" sz="1400" i="1" dirty="0">
                <a:latin typeface="Arial" panose="020B0604020202020204" pitchFamily="34" charset="0"/>
              </a:rPr>
              <a:t> – Świadczenia rodzinne, świadczenie z funduszu alimentacyjnego oraz składki na ubezpieczenia emerytalne i rentowe z ubezpieczenia społecznego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400" i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400" b="1" i="1" dirty="0">
                <a:latin typeface="Arial" panose="020B0604020202020204" pitchFamily="34" charset="0"/>
              </a:rPr>
              <a:t>I. Wydatek w układzie zadaniowym: 13.4.1.1.Świadczenia rodzinne, świadczenia z funduszu alimentacyjnego i zasiłki dla opiekunów </a:t>
            </a:r>
          </a:p>
        </p:txBody>
      </p:sp>
      <p:sp>
        <p:nvSpPr>
          <p:cNvPr id="6148" name="pole tekstowe 2"/>
          <p:cNvSpPr txBox="1">
            <a:spLocks noChangeArrowheads="1"/>
          </p:cNvSpPr>
          <p:nvPr/>
        </p:nvSpPr>
        <p:spPr bwMode="auto">
          <a:xfrm>
            <a:off x="457200" y="1982967"/>
            <a:ext cx="842486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400" dirty="0">
                <a:latin typeface="Arial" panose="020B0604020202020204" pitchFamily="34" charset="0"/>
              </a:rPr>
              <a:t>Aktualny Plan: 634.792.185 zł, w tym:</a:t>
            </a:r>
          </a:p>
          <a:p>
            <a:pPr marL="285750" indent="-285750">
              <a:spcBef>
                <a:spcPct val="0"/>
              </a:spcBef>
            </a:pPr>
            <a:r>
              <a:rPr lang="pl-PL" altLang="pl-PL" sz="1400" dirty="0" smtClean="0">
                <a:latin typeface="Arial" panose="020B0604020202020204" pitchFamily="34" charset="0"/>
              </a:rPr>
              <a:t>628.739.368 zł</a:t>
            </a:r>
            <a:r>
              <a:rPr lang="pl-PL" altLang="pl-PL" sz="1400" dirty="0">
                <a:latin typeface="Arial" panose="020B0604020202020204" pitchFamily="34" charset="0"/>
              </a:rPr>
              <a:t> </a:t>
            </a:r>
            <a:r>
              <a:rPr lang="pl-PL" altLang="pl-PL" sz="1400" dirty="0" smtClean="0">
                <a:latin typeface="Arial" panose="020B0604020202020204" pitchFamily="34" charset="0"/>
              </a:rPr>
              <a:t>(z tego 139.577 zł – zobowiązania wymagalne),</a:t>
            </a:r>
            <a:endParaRPr lang="pl-PL" altLang="pl-PL" sz="14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</a:pPr>
            <a:r>
              <a:rPr lang="pl-PL" altLang="pl-PL" sz="1400" dirty="0" smtClean="0">
                <a:latin typeface="Arial" panose="020B0604020202020204" pitchFamily="34" charset="0"/>
              </a:rPr>
              <a:t>6.052.817 </a:t>
            </a:r>
            <a:r>
              <a:rPr lang="pl-PL" altLang="pl-PL" sz="1400" dirty="0">
                <a:latin typeface="Arial" panose="020B0604020202020204" pitchFamily="34" charset="0"/>
              </a:rPr>
              <a:t>zł </a:t>
            </a:r>
            <a:r>
              <a:rPr lang="pl-PL" altLang="pl-PL" sz="1400" dirty="0" smtClean="0">
                <a:latin typeface="Arial" panose="020B0604020202020204" pitchFamily="34" charset="0"/>
              </a:rPr>
              <a:t>- dotacja nierozdysponowana (do blokady).</a:t>
            </a:r>
            <a:endParaRPr lang="pl-PL" altLang="pl-PL" sz="14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</a:pPr>
            <a:endParaRPr lang="pl-PL" altLang="pl-PL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pl-PL" altLang="pl-PL" sz="1400" dirty="0">
                <a:latin typeface="Arial" panose="020B0604020202020204" pitchFamily="34" charset="0"/>
              </a:rPr>
              <a:t>Budżet na 2022 rok: 633.918.000 zł</a:t>
            </a:r>
          </a:p>
        </p:txBody>
      </p:sp>
      <p:sp>
        <p:nvSpPr>
          <p:cNvPr id="4" name="Prostokąt 3"/>
          <p:cNvSpPr/>
          <p:nvPr/>
        </p:nvSpPr>
        <p:spPr>
          <a:xfrm>
            <a:off x="323528" y="3203487"/>
            <a:ext cx="80648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altLang="pl-PL" sz="1400" b="1" dirty="0"/>
          </a:p>
          <a:p>
            <a:r>
              <a:rPr lang="pl-PL" altLang="pl-PL" sz="1400" b="1" dirty="0"/>
              <a:t>II. Wydatek w układzie zadaniowym: 13.4.1.6. </a:t>
            </a:r>
            <a:r>
              <a:rPr lang="pl-PL" altLang="pl-PL" sz="1400" dirty="0"/>
              <a:t>– </a:t>
            </a:r>
            <a:r>
              <a:rPr lang="pl-PL" altLang="pl-PL" sz="1400" b="1" i="1" dirty="0"/>
              <a:t>Wsparcie kobiet w ciąży i rodzin w zakresie dostępu do instrumentów polityki na rzecz rodziny </a:t>
            </a:r>
            <a:r>
              <a:rPr lang="pl-PL" altLang="pl-PL" sz="1400" i="1" dirty="0"/>
              <a:t>(świadczenia jednorazowe 4.000zł Za Życiem) </a:t>
            </a:r>
            <a:endParaRPr lang="pl-PL" altLang="pl-PL" sz="1400" dirty="0"/>
          </a:p>
          <a:p>
            <a:r>
              <a:rPr lang="pl-PL" altLang="pl-PL" sz="1400" dirty="0"/>
              <a:t>Aktualny Plan: 827.168 zł</a:t>
            </a:r>
          </a:p>
          <a:p>
            <a:endParaRPr lang="pl-PL" altLang="pl-PL" sz="1400" dirty="0"/>
          </a:p>
          <a:p>
            <a:r>
              <a:rPr lang="pl-PL" altLang="pl-PL" sz="1400" dirty="0"/>
              <a:t>Budżet na 2022 rok: 996.000 zł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ole tekstowe 6"/>
          <p:cNvSpPr txBox="1">
            <a:spLocks noChangeArrowheads="1"/>
          </p:cNvSpPr>
          <p:nvPr/>
        </p:nvSpPr>
        <p:spPr bwMode="auto">
          <a:xfrm>
            <a:off x="2028167" y="404441"/>
            <a:ext cx="540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Sprawozdanie z Kosztów Obsługi – cz. 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096793" y="1997839"/>
            <a:ext cx="266409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pl-PL" dirty="0"/>
              <a:t>Bez „Za Życiem”</a:t>
            </a:r>
          </a:p>
          <a:p>
            <a:pPr marL="342900" indent="-342900">
              <a:buFontTx/>
              <a:buAutoNum type="arabicPeriod"/>
              <a:defRPr/>
            </a:pPr>
            <a:r>
              <a:rPr lang="pl-PL" dirty="0"/>
              <a:t>Plan dotacji musi być zgodny z kwotami wynikającymi z decyzji Wojewody,</a:t>
            </a:r>
          </a:p>
          <a:p>
            <a:pPr marL="342900" indent="-342900">
              <a:buFontTx/>
              <a:buAutoNum type="arabicPeriod"/>
              <a:defRPr/>
            </a:pPr>
            <a:r>
              <a:rPr lang="pl-PL" dirty="0"/>
              <a:t>Otrzymana dotacja – wg stanu na ostatni dzień miesiąca,</a:t>
            </a:r>
          </a:p>
          <a:p>
            <a:pPr>
              <a:defRPr/>
            </a:pP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09" y="980728"/>
            <a:ext cx="5616624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45C77136-20DA-4B9D-956E-728F760731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397" r="48425" b="19186"/>
          <a:stretch/>
        </p:blipFill>
        <p:spPr>
          <a:xfrm>
            <a:off x="179513" y="1268760"/>
            <a:ext cx="6336704" cy="2772307"/>
          </a:xfrm>
          <a:prstGeom prst="rect">
            <a:avLst/>
          </a:prstGeom>
        </p:spPr>
      </p:pic>
      <p:sp>
        <p:nvSpPr>
          <p:cNvPr id="6" name="pole tekstowe 6">
            <a:extLst>
              <a:ext uri="{FF2B5EF4-FFF2-40B4-BE49-F238E27FC236}">
                <a16:creationId xmlns="" xmlns:a16="http://schemas.microsoft.com/office/drawing/2014/main" id="{21F05E99-F471-4C04-B9C3-CD07B58B4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692696"/>
            <a:ext cx="540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Sprawozdanie z Kosztów Obsługi – cz. II ŚR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AA1D9047-0F7D-4905-B70B-8D32613E1C01}"/>
              </a:ext>
            </a:extLst>
          </p:cNvPr>
          <p:cNvSpPr txBox="1"/>
          <p:nvPr/>
        </p:nvSpPr>
        <p:spPr>
          <a:xfrm>
            <a:off x="6516216" y="1700808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1. Wydatki na obsługę świadczeń rodzicielskich pokryte z dotacji nie mogą być wyższe niż przysługujące naliczone  od liczby wydanych decyzji w tym okresie x 30zł</a:t>
            </a:r>
          </a:p>
        </p:txBody>
      </p:sp>
    </p:spTree>
    <p:extLst>
      <p:ext uri="{BB962C8B-B14F-4D97-AF65-F5344CB8AC3E}">
        <p14:creationId xmlns:p14="http://schemas.microsoft.com/office/powerpoint/2010/main" val="2742000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911D57F-F049-4895-9B68-8C45B93F98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90" r="32675" b="21987"/>
          <a:stretch/>
        </p:blipFill>
        <p:spPr>
          <a:xfrm>
            <a:off x="14089" y="1052736"/>
            <a:ext cx="6552728" cy="3312368"/>
          </a:xfrm>
          <a:prstGeom prst="rect">
            <a:avLst/>
          </a:prstGeom>
        </p:spPr>
      </p:pic>
      <p:sp>
        <p:nvSpPr>
          <p:cNvPr id="6" name="pole tekstowe 6">
            <a:extLst>
              <a:ext uri="{FF2B5EF4-FFF2-40B4-BE49-F238E27FC236}">
                <a16:creationId xmlns="" xmlns:a16="http://schemas.microsoft.com/office/drawing/2014/main" id="{3B298912-D2EE-4C94-BC9A-6B9AF3017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404664"/>
            <a:ext cx="540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Sprawozdanie z Kosztów Obsługi – cz. III FA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287F0140-87D9-4AC0-BCB9-E75200FD899A}"/>
              </a:ext>
            </a:extLst>
          </p:cNvPr>
          <p:cNvSpPr txBox="1"/>
          <p:nvPr/>
        </p:nvSpPr>
        <p:spPr>
          <a:xfrm>
            <a:off x="6623148" y="1150765"/>
            <a:ext cx="22693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sz="1200" dirty="0"/>
              <a:t>Wydatki w wierszu 1 zawierają m.in. Środki własne gminy pochodzące ze zwrotów od dłużników alimentacyjnych, inne środki własne i dotację,</a:t>
            </a:r>
          </a:p>
          <a:p>
            <a:pPr marL="342900" indent="-342900">
              <a:buAutoNum type="arabicPeriod"/>
            </a:pPr>
            <a:r>
              <a:rPr lang="pl-PL" sz="1200" dirty="0"/>
              <a:t>Wydatki w wierszu 1 mogą być równe lub wyższe niż suma wydatków z wiersz 2 + wiersz 3, </a:t>
            </a:r>
          </a:p>
          <a:p>
            <a:pPr marL="342900" indent="-342900">
              <a:buAutoNum type="arabicPeriod"/>
            </a:pPr>
            <a:r>
              <a:rPr lang="pl-PL" sz="1200" dirty="0"/>
              <a:t>Wydatki na wynagrodzenia nie powinny być niższe niż wartość najniższej krajowej pensji (w przeliczeniu na wykazane etaty),</a:t>
            </a:r>
          </a:p>
          <a:p>
            <a:pPr marL="342900" indent="-342900">
              <a:buAutoNum type="arabicPeriod"/>
            </a:pPr>
            <a:r>
              <a:rPr lang="pl-PL" sz="1200" dirty="0"/>
              <a:t>Wiersz 1.b nie może zawierać wartości 0zł.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5B87EFC1-2D81-48FE-BDC2-7061624BD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852" y="3182090"/>
            <a:ext cx="5450296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84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6">
            <a:extLst>
              <a:ext uri="{FF2B5EF4-FFF2-40B4-BE49-F238E27FC236}">
                <a16:creationId xmlns="" xmlns:a16="http://schemas.microsoft.com/office/drawing/2014/main" id="{7F0516DB-6C08-4A1A-B598-60614919D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404664"/>
            <a:ext cx="540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Sprawozdanie z Kosztów Obsługi – cz. III FA cd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F805336C-D650-489B-8E13-EEE5D00F30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990" r="48425" b="16384"/>
          <a:stretch/>
        </p:blipFill>
        <p:spPr>
          <a:xfrm>
            <a:off x="134890" y="970880"/>
            <a:ext cx="5320633" cy="3168352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4765FD19-EF50-47D2-BB48-C804E201E471}"/>
              </a:ext>
            </a:extLst>
          </p:cNvPr>
          <p:cNvSpPr txBox="1"/>
          <p:nvPr/>
        </p:nvSpPr>
        <p:spPr>
          <a:xfrm>
            <a:off x="5652120" y="970880"/>
            <a:ext cx="30243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Cz. III cd.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wiersz 2 – wykazujemy wydatki poniesione wyłącznie z dotacji,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wiersz 3 – wykazujemy wydatki sfinansowane z dochodów własnych gminy pochodzące ze zwrotów od dłużników </a:t>
            </a:r>
            <a:r>
              <a:rPr lang="pl-PL" sz="1400" dirty="0" err="1"/>
              <a:t>aliment</a:t>
            </a:r>
            <a:r>
              <a:rPr lang="pl-PL" sz="1400" dirty="0"/>
              <a:t>.,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wartości w wierszu 3 (narastająco) nie powinny być wyższe niż ogółem kwoty zwrócone przez dłużników </a:t>
            </a:r>
            <a:r>
              <a:rPr lang="pl-PL" sz="1400" dirty="0" err="1"/>
              <a:t>aliment</a:t>
            </a:r>
            <a:r>
              <a:rPr lang="pl-PL" sz="1400" dirty="0"/>
              <a:t>. przekazane na dochody własne gminy (</a:t>
            </a:r>
            <a:r>
              <a:rPr lang="pl-PL" sz="1400" dirty="0" err="1"/>
              <a:t>spr</a:t>
            </a:r>
            <a:r>
              <a:rPr lang="pl-PL" sz="1400" dirty="0"/>
              <a:t> FA </a:t>
            </a:r>
            <a:r>
              <a:rPr lang="pl-PL" sz="1400" dirty="0" err="1"/>
              <a:t>tab.B</a:t>
            </a:r>
            <a:r>
              <a:rPr lang="pl-PL" sz="1400" dirty="0"/>
              <a:t> w.2.2)</a:t>
            </a:r>
          </a:p>
        </p:txBody>
      </p:sp>
    </p:spTree>
    <p:extLst>
      <p:ext uri="{BB962C8B-B14F-4D97-AF65-F5344CB8AC3E}">
        <p14:creationId xmlns:p14="http://schemas.microsoft.com/office/powerpoint/2010/main" val="2263287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6"/>
          <p:cNvSpPr txBox="1">
            <a:spLocks noChangeArrowheads="1"/>
          </p:cNvSpPr>
          <p:nvPr/>
        </p:nvSpPr>
        <p:spPr bwMode="auto">
          <a:xfrm>
            <a:off x="2051050" y="549275"/>
            <a:ext cx="540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pl-PL" altLang="pl-P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Sprawozdanie z Kosztów Obsługi FA – cd.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01A198F9-0F52-4D7B-BEC3-37D78DC30D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202" r="48425" b="17784"/>
          <a:stretch/>
        </p:blipFill>
        <p:spPr>
          <a:xfrm>
            <a:off x="179512" y="1184250"/>
            <a:ext cx="6130818" cy="187220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2C9585A0-1C89-48FC-87E7-C17F407CBD5E}"/>
              </a:ext>
            </a:extLst>
          </p:cNvPr>
          <p:cNvSpPr txBox="1"/>
          <p:nvPr/>
        </p:nvSpPr>
        <p:spPr>
          <a:xfrm>
            <a:off x="806450" y="3284984"/>
            <a:ext cx="73659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sz="1400" dirty="0"/>
              <a:t>Liczba osób – wykazujemy osoby faktycznie realizujące zadanie i za które gmina ponosi koszty zatrudnienia,</a:t>
            </a:r>
          </a:p>
          <a:p>
            <a:pPr marL="342900" indent="-342900">
              <a:buAutoNum type="arabicPeriod"/>
            </a:pPr>
            <a:r>
              <a:rPr lang="pl-PL" sz="1400" dirty="0"/>
              <a:t>Wiersz 4.1 – wykazujemy wartości etatu do 2 miejsc po przecinku (sumując etaty osób realizujących zadanie (analogicznie w ŚR),</a:t>
            </a:r>
          </a:p>
          <a:p>
            <a:pPr marL="342900" indent="-342900">
              <a:buAutoNum type="arabicPeriod"/>
            </a:pPr>
            <a:endParaRPr lang="pl-PL" sz="1400" dirty="0"/>
          </a:p>
          <a:p>
            <a:pPr marL="342900" indent="-342900">
              <a:buAutoNum type="arabicPeriod"/>
            </a:pPr>
            <a:endParaRPr lang="pl-PL" sz="1400" dirty="0"/>
          </a:p>
          <a:p>
            <a:pPr marL="342900" indent="-342900">
              <a:buAutoNum type="arabicPeriod"/>
            </a:pPr>
            <a:endParaRPr lang="pl-PL" sz="1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D573C450-0D12-4473-B245-9B5F9FF856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765" r="15116" b="16702"/>
          <a:stretch/>
        </p:blipFill>
        <p:spPr>
          <a:xfrm>
            <a:off x="323528" y="908051"/>
            <a:ext cx="8064896" cy="3687148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="" xmlns:a16="http://schemas.microsoft.com/office/drawing/2014/main" id="{4F22259A-F767-4D5B-8135-BA0E9B10A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813" cy="633412"/>
          </a:xfrm>
        </p:spPr>
        <p:txBody>
          <a:bodyPr/>
          <a:lstStyle/>
          <a:p>
            <a:pPr>
              <a:defRPr/>
            </a:pP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85513 par. 2010 – Rozliczenie za 2021 rok</a:t>
            </a:r>
          </a:p>
        </p:txBody>
      </p:sp>
    </p:spTree>
    <p:extLst>
      <p:ext uri="{BB962C8B-B14F-4D97-AF65-F5344CB8AC3E}">
        <p14:creationId xmlns:p14="http://schemas.microsoft.com/office/powerpoint/2010/main" val="3099782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6463" cy="1143000"/>
          </a:xfrm>
        </p:spPr>
        <p:txBody>
          <a:bodyPr/>
          <a:lstStyle/>
          <a:p>
            <a:r>
              <a:rPr lang="pl-PL" altLang="pl-PL" sz="2000" b="1"/>
              <a:t>KREATYWNOŚĆ SPRAWOZDAWCZA </a:t>
            </a:r>
            <a:br>
              <a:rPr lang="pl-PL" altLang="pl-PL" sz="2000" b="1"/>
            </a:br>
            <a:r>
              <a:rPr lang="pl-PL" altLang="pl-PL" sz="2000" b="1"/>
              <a:t>– określenia dot. systemu SAC/CAS</a:t>
            </a:r>
          </a:p>
        </p:txBody>
      </p:sp>
      <p:sp>
        <p:nvSpPr>
          <p:cNvPr id="26627" name="pole tekstowe 3"/>
          <p:cNvSpPr txBox="1">
            <a:spLocks noChangeArrowheads="1"/>
          </p:cNvSpPr>
          <p:nvPr/>
        </p:nvSpPr>
        <p:spPr bwMode="auto">
          <a:xfrm>
            <a:off x="542925" y="1673225"/>
            <a:ext cx="4392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1. „Błędy w </a:t>
            </a:r>
            <a:r>
              <a:rPr lang="pl-PL" altLang="pl-PL" sz="1800" i="1">
                <a:latin typeface="Arial" panose="020B0604020202020204" pitchFamily="34" charset="0"/>
              </a:rPr>
              <a:t>„dżiSaku”” (od gSAC)</a:t>
            </a:r>
          </a:p>
        </p:txBody>
      </p:sp>
      <p:sp>
        <p:nvSpPr>
          <p:cNvPr id="26628" name="pole tekstowe 4"/>
          <p:cNvSpPr txBox="1">
            <a:spLocks noChangeArrowheads="1"/>
          </p:cNvSpPr>
          <p:nvPr/>
        </p:nvSpPr>
        <p:spPr bwMode="auto">
          <a:xfrm>
            <a:off x="539750" y="2166938"/>
            <a:ext cx="4392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2. „Dostęp w </a:t>
            </a:r>
            <a:r>
              <a:rPr lang="pl-PL" altLang="pl-PL" sz="1800" i="1">
                <a:latin typeface="Arial" panose="020B0604020202020204" pitchFamily="34" charset="0"/>
              </a:rPr>
              <a:t>„Sako”</a:t>
            </a:r>
            <a:r>
              <a:rPr lang="pl-PL" altLang="pl-PL" sz="1800"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6629" name="pole tekstowe 5"/>
          <p:cNvSpPr txBox="1">
            <a:spLocks noChangeArrowheads="1"/>
          </p:cNvSpPr>
          <p:nvPr/>
        </p:nvSpPr>
        <p:spPr bwMode="auto">
          <a:xfrm>
            <a:off x="520700" y="2708275"/>
            <a:ext cx="694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3. „Jakieś walidacje w „S</a:t>
            </a:r>
            <a:r>
              <a:rPr lang="pl-PL" altLang="pl-PL" sz="1800" i="1">
                <a:latin typeface="Arial" panose="020B0604020202020204" pitchFamily="34" charset="0"/>
              </a:rPr>
              <a:t>aczu”</a:t>
            </a:r>
            <a:r>
              <a:rPr lang="pl-PL" altLang="pl-PL" sz="1800">
                <a:latin typeface="Arial" panose="020B0604020202020204" pitchFamily="34" charset="0"/>
              </a:rPr>
              <a:t> mi wyskoczyły/się wyświetlają”</a:t>
            </a:r>
          </a:p>
        </p:txBody>
      </p:sp>
      <p:sp>
        <p:nvSpPr>
          <p:cNvPr id="26630" name="pole tekstowe 6"/>
          <p:cNvSpPr txBox="1">
            <a:spLocks noChangeArrowheads="1"/>
          </p:cNvSpPr>
          <p:nvPr/>
        </p:nvSpPr>
        <p:spPr bwMode="auto">
          <a:xfrm>
            <a:off x="498475" y="4611688"/>
            <a:ext cx="4392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6. „Jest Pani teraz na „Kasie”?”</a:t>
            </a:r>
          </a:p>
        </p:txBody>
      </p:sp>
      <p:sp>
        <p:nvSpPr>
          <p:cNvPr id="26631" name="pole tekstowe 7"/>
          <p:cNvSpPr txBox="1">
            <a:spLocks noChangeArrowheads="1"/>
          </p:cNvSpPr>
          <p:nvPr/>
        </p:nvSpPr>
        <p:spPr bwMode="auto">
          <a:xfrm>
            <a:off x="498475" y="3324225"/>
            <a:ext cx="5256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4. „Cofnie mi Pani eŚWRa i oFA w Saku ? ”</a:t>
            </a:r>
          </a:p>
        </p:txBody>
      </p:sp>
      <p:sp>
        <p:nvSpPr>
          <p:cNvPr id="26632" name="pole tekstowe 8"/>
          <p:cNvSpPr txBox="1">
            <a:spLocks noChangeArrowheads="1"/>
          </p:cNvSpPr>
          <p:nvPr/>
        </p:nvSpPr>
        <p:spPr bwMode="auto">
          <a:xfrm>
            <a:off x="520700" y="3795713"/>
            <a:ext cx="7850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5. „Przekaże mi Pani to sprawozdanie, żebym miał czym w Ministerstwie negocjować !”</a:t>
            </a:r>
          </a:p>
        </p:txBody>
      </p:sp>
      <p:grpSp>
        <p:nvGrpSpPr>
          <p:cNvPr id="29705" name="Grupa 17"/>
          <p:cNvGrpSpPr>
            <a:grpSpLocks/>
          </p:cNvGrpSpPr>
          <p:nvPr/>
        </p:nvGrpSpPr>
        <p:grpSpPr bwMode="auto">
          <a:xfrm rot="834533">
            <a:off x="5314950" y="363538"/>
            <a:ext cx="3263900" cy="2381250"/>
            <a:chOff x="5220072" y="3506615"/>
            <a:chExt cx="3263886" cy="2381250"/>
          </a:xfrm>
        </p:grpSpPr>
        <p:pic>
          <p:nvPicPr>
            <p:cNvPr id="29706" name="Obraz 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3506615"/>
              <a:ext cx="3263886" cy="238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pole tekstowe 14"/>
            <p:cNvSpPr txBox="1"/>
            <p:nvPr/>
          </p:nvSpPr>
          <p:spPr>
            <a:xfrm>
              <a:off x="6227424" y="3786879"/>
              <a:ext cx="936621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l-PL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Casss</a:t>
              </a:r>
              <a:endPara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  <p:bldP spid="26629" grpId="0"/>
      <p:bldP spid="26630" grpId="0"/>
      <p:bldP spid="26631" grpId="0"/>
      <p:bldP spid="266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E374642-E468-4330-B6F2-FC83CBD7B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017" y="548680"/>
            <a:ext cx="8863965" cy="76087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Podziękowania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18416D52-2873-41E6-B147-B59E3945A8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5073082"/>
              </p:ext>
            </p:extLst>
          </p:nvPr>
        </p:nvGraphicFramePr>
        <p:xfrm>
          <a:off x="671511" y="1556792"/>
          <a:ext cx="7800975" cy="26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8480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E374642-E468-4330-B6F2-FC83CBD7B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" y="987916"/>
            <a:ext cx="8863965" cy="76087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Wydział POLITYKI SPOŁECZNEJ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1D5B2ECB-5EBD-4233-A6BE-86D512AA3109}"/>
              </a:ext>
            </a:extLst>
          </p:cNvPr>
          <p:cNvSpPr txBox="1"/>
          <p:nvPr/>
        </p:nvSpPr>
        <p:spPr>
          <a:xfrm>
            <a:off x="253451" y="3834653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pl-PL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 descr="http://www.wm.uw.olsztyn.pl/images/banners/right/polityka_spoleczna.png">
            <a:extLst>
              <a:ext uri="{FF2B5EF4-FFF2-40B4-BE49-F238E27FC236}">
                <a16:creationId xmlns="" xmlns:a16="http://schemas.microsoft.com/office/drawing/2014/main" id="{04AA0E63-D45D-40F4-A9E6-A238BB836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90" y="2268832"/>
            <a:ext cx="2032550" cy="1160168"/>
          </a:xfrm>
          <a:prstGeom prst="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balanced" dir="t"/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44FCC90B-6E73-4CF3-8F5F-CC75F2DD1823}"/>
              </a:ext>
            </a:extLst>
          </p:cNvPr>
          <p:cNvSpPr txBox="1"/>
          <p:nvPr/>
        </p:nvSpPr>
        <p:spPr>
          <a:xfrm>
            <a:off x="4322990" y="1987994"/>
            <a:ext cx="4454475" cy="2677656"/>
          </a:xfrm>
          <a:prstGeom prst="rect">
            <a:avLst/>
          </a:prstGeom>
          <a:solidFill>
            <a:schemeClr val="tx2">
              <a:lumMod val="60000"/>
              <a:lumOff val="40000"/>
              <a:alpha val="83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>
            <a:bevelT/>
            <a:bevelB/>
          </a:sp3d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Kontakt z WPS: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Wydział Polityki Społecznej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Warmińsko-Mazurski Urząd Wojewódzki </a:t>
            </a:r>
            <a:br>
              <a:rPr lang="pl-PL" sz="1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 Olsztynie</a:t>
            </a:r>
          </a:p>
          <a:p>
            <a:pPr algn="ctr">
              <a:defRPr/>
            </a:pPr>
            <a:endParaRPr lang="pl-PL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defRPr/>
            </a:pPr>
            <a:r>
              <a:rPr lang="pl-PL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Sekretariat </a:t>
            </a:r>
          </a:p>
          <a:p>
            <a:pPr algn="ctr">
              <a:defRPr/>
            </a:pPr>
            <a:r>
              <a:rPr lang="pl-PL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pokój 139, tel. (89) 52 32 259</a:t>
            </a:r>
          </a:p>
          <a:p>
            <a:pPr algn="ctr">
              <a:defRPr/>
            </a:pPr>
            <a:r>
              <a:rPr lang="pl-PL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e-mail: sekrps@uw.olsztyn.pl</a:t>
            </a:r>
          </a:p>
          <a:p>
            <a:pPr algn="ctr">
              <a:defRPr/>
            </a:pPr>
            <a:endParaRPr lang="pl-PL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defRPr/>
            </a:pPr>
            <a:r>
              <a:rPr lang="pl-PL" sz="105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pl-PL" sz="1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9912F280-2E67-47A1-9D5E-37FF6ABD48F3}"/>
              </a:ext>
            </a:extLst>
          </p:cNvPr>
          <p:cNvSpPr txBox="1"/>
          <p:nvPr/>
        </p:nvSpPr>
        <p:spPr>
          <a:xfrm>
            <a:off x="253451" y="4012647"/>
            <a:ext cx="3493957" cy="1638910"/>
          </a:xfrm>
          <a:prstGeom prst="rect">
            <a:avLst/>
          </a:prstGeom>
          <a:solidFill>
            <a:schemeClr val="tx2">
              <a:lumMod val="60000"/>
              <a:lumOff val="40000"/>
              <a:alpha val="83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>
            <a:bevelT/>
            <a:bevelB/>
          </a:sp3d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Strona internetowa: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57175" indent="-257175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altLang="pl-PL" sz="1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http://www.uw.olsztyn.pl/</a:t>
            </a:r>
            <a:endParaRPr lang="pl-PL" sz="1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57175" indent="-257175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1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Załatw sprawę</a:t>
            </a:r>
          </a:p>
          <a:p>
            <a:pPr marL="257175" indent="-257175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1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Polityka społeczna</a:t>
            </a:r>
          </a:p>
          <a:p>
            <a:pPr>
              <a:buClr>
                <a:schemeClr val="accent2"/>
              </a:buClr>
            </a:pPr>
            <a:r>
              <a:rPr lang="pl-PL" sz="1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pl-PL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defRPr/>
            </a:pPr>
            <a:r>
              <a:rPr lang="pl-PL" sz="105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pl-PL" sz="1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10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500166" y="571480"/>
            <a:ext cx="6357982" cy="584775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 prstMaterial="plastic">
            <a:bevelT w="165100" prst="coolSlant"/>
            <a:bevelB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 !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350753" y="1844824"/>
            <a:ext cx="6286544" cy="1754326"/>
          </a:xfrm>
          <a:prstGeom prst="rect">
            <a:avLst/>
          </a:prstGeom>
          <a:solidFill>
            <a:schemeClr val="tx2">
              <a:lumMod val="40000"/>
              <a:lumOff val="60000"/>
              <a:alpha val="83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>
            <a:bevelT/>
            <a:bevelB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ANNA </a:t>
            </a:r>
            <a:r>
              <a:rPr lang="pl-PL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KOROŚ-CZUBAK</a:t>
            </a:r>
            <a:endParaRPr lang="pl-PL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Oddział Budżetu, Planowania i Analiz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Wydział Polityki Społecznej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Warmińsko-Mazurski Urząd Wojewódzki w Olsztynie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Tel. 89-523 26 86, pok. 134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e-mail: akoros@uw.olsztyn.pl</a:t>
            </a:r>
          </a:p>
        </p:txBody>
      </p:sp>
      <p:pic>
        <p:nvPicPr>
          <p:cNvPr id="5" name="Picture 11">
            <a:extLst>
              <a:ext uri="{FF2B5EF4-FFF2-40B4-BE49-F238E27FC236}">
                <a16:creationId xmlns="" xmlns:a16="http://schemas.microsoft.com/office/drawing/2014/main" id="{D831CC84-BD91-4002-A2C2-A116E818E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888" y="4149080"/>
            <a:ext cx="1619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117600" dist="50800" dir="5400000" sx="14000" sy="14000" algn="ctr" rotWithShape="0">
              <a:schemeClr val="bg1">
                <a:lumMod val="50000"/>
                <a:lumOff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ole tekstowe 3"/>
          <p:cNvSpPr txBox="1">
            <a:spLocks noChangeArrowheads="1"/>
          </p:cNvSpPr>
          <p:nvPr/>
        </p:nvSpPr>
        <p:spPr bwMode="auto">
          <a:xfrm>
            <a:off x="425450" y="1247775"/>
            <a:ext cx="8351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400" b="1" i="1" dirty="0">
                <a:latin typeface="Arial" panose="020B0604020202020204" pitchFamily="34" charset="0"/>
              </a:rPr>
              <a:t>Rozdział 85513 § 2010 - Składki na ubezpieczenie zdrowotne opłacane za osoby pobierające niektóre świadczenia rodzinne oraz za osoby pobierające zasiłki dla opiekunów</a:t>
            </a: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91513" cy="633413"/>
          </a:xfrm>
        </p:spPr>
        <p:txBody>
          <a:bodyPr/>
          <a:lstStyle/>
          <a:p>
            <a:pPr>
              <a:defRPr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BUDŻET W RAMACH 85513 w 2021 roku</a:t>
            </a:r>
          </a:p>
        </p:txBody>
      </p:sp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457200" y="1982967"/>
            <a:ext cx="84248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400" dirty="0">
                <a:latin typeface="Arial" panose="020B0604020202020204" pitchFamily="34" charset="0"/>
              </a:rPr>
              <a:t>Aktualny Plan: 10.724.502 zł, w tym:</a:t>
            </a:r>
          </a:p>
          <a:p>
            <a:pPr marL="285750" indent="-285750">
              <a:spcBef>
                <a:spcPct val="0"/>
              </a:spcBef>
            </a:pPr>
            <a:r>
              <a:rPr lang="pl-PL" altLang="pl-PL" sz="1400" dirty="0" smtClean="0">
                <a:latin typeface="Arial" panose="020B0604020202020204" pitchFamily="34" charset="0"/>
              </a:rPr>
              <a:t>10.646.197 </a:t>
            </a:r>
            <a:r>
              <a:rPr lang="pl-PL" altLang="pl-PL" sz="1400" dirty="0">
                <a:latin typeface="Arial" panose="020B0604020202020204" pitchFamily="34" charset="0"/>
              </a:rPr>
              <a:t>zł, </a:t>
            </a:r>
          </a:p>
          <a:p>
            <a:pPr marL="285750" indent="-285750">
              <a:spcBef>
                <a:spcPct val="0"/>
              </a:spcBef>
            </a:pPr>
            <a:r>
              <a:rPr lang="pl-PL" altLang="pl-PL" sz="1400" dirty="0" smtClean="0">
                <a:latin typeface="Arial" panose="020B0604020202020204" pitchFamily="34" charset="0"/>
              </a:rPr>
              <a:t>78.305 </a:t>
            </a:r>
            <a:r>
              <a:rPr lang="pl-PL" altLang="pl-PL" sz="1400" dirty="0">
                <a:latin typeface="Arial" panose="020B0604020202020204" pitchFamily="34" charset="0"/>
              </a:rPr>
              <a:t>zł </a:t>
            </a:r>
            <a:r>
              <a:rPr lang="pl-PL" altLang="pl-PL" sz="1400" dirty="0" smtClean="0">
                <a:latin typeface="Arial" panose="020B0604020202020204" pitchFamily="34" charset="0"/>
              </a:rPr>
              <a:t>– dotacja nierozdysponowana (do blokady)</a:t>
            </a:r>
            <a:endParaRPr lang="pl-PL" altLang="pl-PL" sz="1400" dirty="0">
              <a:latin typeface="Arial" panose="020B0604020202020204" pitchFamily="34" charset="0"/>
            </a:endParaRPr>
          </a:p>
        </p:txBody>
      </p:sp>
      <p:sp>
        <p:nvSpPr>
          <p:cNvPr id="7" name="pole tekstowe 2"/>
          <p:cNvSpPr txBox="1">
            <a:spLocks noChangeArrowheads="1"/>
          </p:cNvSpPr>
          <p:nvPr/>
        </p:nvSpPr>
        <p:spPr bwMode="auto">
          <a:xfrm>
            <a:off x="472367" y="3212976"/>
            <a:ext cx="84248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400" dirty="0">
                <a:latin typeface="Arial" panose="020B0604020202020204" pitchFamily="34" charset="0"/>
              </a:rPr>
              <a:t>Budżet na 2022 rok: 9.820.000 zł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290513"/>
            <a:ext cx="80645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Dodatkowe zapotrzebowanie</a:t>
            </a:r>
          </a:p>
        </p:txBody>
      </p:sp>
      <p:sp>
        <p:nvSpPr>
          <p:cNvPr id="9" name="Prostokąt 8"/>
          <p:cNvSpPr/>
          <p:nvPr/>
        </p:nvSpPr>
        <p:spPr>
          <a:xfrm>
            <a:off x="395288" y="6021388"/>
            <a:ext cx="80645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l-PL" sz="1600" dirty="0">
                <a:solidFill>
                  <a:schemeClr val="bg1">
                    <a:lumMod val="85000"/>
                  </a:schemeClr>
                </a:solidFill>
                <a:latin typeface="Arial" charset="0"/>
                <a:cs typeface="Arial" charset="0"/>
              </a:rPr>
              <a:t>Termin złożenia wniosku – </a:t>
            </a:r>
            <a:r>
              <a:rPr lang="pl-PL" sz="1600" b="1" dirty="0">
                <a:solidFill>
                  <a:schemeClr val="bg1">
                    <a:lumMod val="85000"/>
                  </a:schemeClr>
                </a:solidFill>
                <a:latin typeface="Arial" charset="0"/>
                <a:cs typeface="Arial" charset="0"/>
              </a:rPr>
              <a:t>do 20 każdego miesiąca</a:t>
            </a:r>
            <a:r>
              <a:rPr lang="pl-PL" sz="1600" dirty="0">
                <a:solidFill>
                  <a:schemeClr val="bg1">
                    <a:lumMod val="85000"/>
                  </a:schemeClr>
                </a:solidFill>
                <a:latin typeface="Arial" charset="0"/>
                <a:cs typeface="Arial" charset="0"/>
              </a:rPr>
              <a:t>, jednakże im szybciej tym lepiej !</a:t>
            </a:r>
          </a:p>
        </p:txBody>
      </p:sp>
      <p:pic>
        <p:nvPicPr>
          <p:cNvPr id="9220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908720"/>
            <a:ext cx="75596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971600" y="548680"/>
            <a:ext cx="7560841" cy="954720"/>
            <a:chOff x="0" y="0"/>
            <a:chExt cx="10464597" cy="954720"/>
          </a:xfrm>
        </p:grpSpPr>
        <p:sp>
          <p:nvSpPr>
            <p:cNvPr id="5" name="Prostokąt zaokrąglony 4"/>
            <p:cNvSpPr/>
            <p:nvPr/>
          </p:nvSpPr>
          <p:spPr>
            <a:xfrm>
              <a:off x="0" y="0"/>
              <a:ext cx="10464597" cy="95472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6" name="Prostokąt 5"/>
            <p:cNvSpPr/>
            <p:nvPr/>
          </p:nvSpPr>
          <p:spPr>
            <a:xfrm>
              <a:off x="46606" y="46606"/>
              <a:ext cx="10371385" cy="8615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200" b="1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Realizacja zadań za pośrednictwem CAS </a:t>
              </a:r>
              <a:endParaRPr lang="pl-PL" sz="2200" kern="1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" name="Prostokąt 1"/>
          <p:cNvSpPr/>
          <p:nvPr/>
        </p:nvSpPr>
        <p:spPr>
          <a:xfrm>
            <a:off x="683568" y="1700808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dostęp do systemu osób realizujących zadanie (nowe konta użytkownika </a:t>
            </a:r>
            <a:b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 aktualizacja / zgłaszanie do WPS nieaktywnych użytkowników);</a:t>
            </a:r>
          </a:p>
          <a:p>
            <a:pPr lvl="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aktualizacja oprogramowania przed przekazywaniem sprawozdań (weryfikacja treści niepoprawnych reguł),</a:t>
            </a:r>
          </a:p>
          <a:p>
            <a:pPr lvl="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terminowe przekazywanie sprawozdań lub złożenie pisemnych wyjaśnień w przypadku problemów z przekazaniem w terminie;</a:t>
            </a:r>
          </a:p>
          <a:p>
            <a:pPr lvl="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podpisy elektroniczne / upoważnienia do podpisywania sprawozdań / </a:t>
            </a:r>
            <a:r>
              <a:rPr lang="pl-PL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zapotrzebowań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(pismo znak PS-I.3124.21.2021 z dnia 21 maja 2021 roku);</a:t>
            </a:r>
          </a:p>
          <a:p>
            <a:pPr lvl="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osoby sporządzające – aktualizacja danych kontaktowych,</a:t>
            </a:r>
          </a:p>
          <a:p>
            <a:pPr lvl="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alt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Wyjaśnienia do niepoprawnych reguł wpisujemy w uwagach,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alt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Weryfikacja danych po przekazaniu sprawozdania w systemie CAS (podgląd nienarastająco). </a:t>
            </a:r>
          </a:p>
          <a:p>
            <a:pPr lvl="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pl-PL" altLang="pl-PL" sz="16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pl-PL" sz="16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188" y="16287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SPRAWOZDAWCZOŚĆ </a:t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ŚR, FA, ZDO i KO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1692275" y="4868863"/>
            <a:ext cx="72437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Funkcja umożliwia wygenerowanie sprawozdania w ujęciu miesięcznym – stosować każdorazowo, gdy pojawia się niepoprawna reguła !!!</a:t>
            </a:r>
          </a:p>
        </p:txBody>
      </p:sp>
      <p:sp>
        <p:nvSpPr>
          <p:cNvPr id="4" name="pole tekstowe 3"/>
          <p:cNvSpPr txBox="1"/>
          <p:nvPr/>
        </p:nvSpPr>
        <p:spPr bwMode="auto">
          <a:xfrm>
            <a:off x="1908175" y="260350"/>
            <a:ext cx="46799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eaLnBrk="1" hangingPunct="1">
              <a:defRPr/>
            </a:pPr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FUNKCJE DODATKOWE</a:t>
            </a:r>
          </a:p>
          <a:p>
            <a:pPr marL="342900" indent="-342900" algn="ctr" eaLnBrk="1" hangingPunct="1">
              <a:defRPr/>
            </a:pPr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Podgląd nienarastająco</a:t>
            </a: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endParaRPr lang="pl-PL" sz="2400" u="sng" dirty="0">
              <a:solidFill>
                <a:schemeClr val="accent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1536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90613"/>
            <a:ext cx="8301037" cy="520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Łuk 13"/>
          <p:cNvSpPr/>
          <p:nvPr/>
        </p:nvSpPr>
        <p:spPr bwMode="auto">
          <a:xfrm>
            <a:off x="251520" y="2492939"/>
            <a:ext cx="3841750" cy="936625"/>
          </a:xfrm>
          <a:prstGeom prst="arc">
            <a:avLst>
              <a:gd name="adj1" fmla="val 16200000"/>
              <a:gd name="adj2" fmla="val 15953638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cxnSp>
        <p:nvCxnSpPr>
          <p:cNvPr id="8" name="Łącznik prosty ze strzałką 7"/>
          <p:cNvCxnSpPr/>
          <p:nvPr/>
        </p:nvCxnSpPr>
        <p:spPr>
          <a:xfrm flipH="1">
            <a:off x="2051050" y="3422650"/>
            <a:ext cx="360363" cy="179387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ole tekstowe 3"/>
          <p:cNvSpPr txBox="1">
            <a:spLocks noChangeArrowheads="1"/>
          </p:cNvSpPr>
          <p:nvPr/>
        </p:nvSpPr>
        <p:spPr bwMode="auto">
          <a:xfrm>
            <a:off x="2268538" y="476250"/>
            <a:ext cx="4319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</a:rPr>
              <a:t>NIEPOPRAWNE REGUŁY 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="" xmlns:a16="http://schemas.microsoft.com/office/drawing/2014/main" id="{A96318E1-139F-4619-997F-202A9A158F71}"/>
              </a:ext>
            </a:extLst>
          </p:cNvPr>
          <p:cNvGrpSpPr/>
          <p:nvPr/>
        </p:nvGrpSpPr>
        <p:grpSpPr>
          <a:xfrm>
            <a:off x="122079" y="980728"/>
            <a:ext cx="8899841" cy="3024336"/>
            <a:chOff x="107504" y="1484784"/>
            <a:chExt cx="8899841" cy="3024336"/>
          </a:xfrm>
        </p:grpSpPr>
        <p:pic>
          <p:nvPicPr>
            <p:cNvPr id="6" name="Obraz 5">
              <a:extLst>
                <a:ext uri="{FF2B5EF4-FFF2-40B4-BE49-F238E27FC236}">
                  <a16:creationId xmlns="" xmlns:a16="http://schemas.microsoft.com/office/drawing/2014/main" id="{C99323EB-1E6B-4986-A1C6-D5A5C38FE5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2801"/>
            <a:stretch/>
          </p:blipFill>
          <p:spPr>
            <a:xfrm>
              <a:off x="107504" y="1484784"/>
              <a:ext cx="8899841" cy="3024336"/>
            </a:xfrm>
            <a:prstGeom prst="rect">
              <a:avLst/>
            </a:prstGeom>
          </p:spPr>
        </p:pic>
        <p:cxnSp>
          <p:nvCxnSpPr>
            <p:cNvPr id="7" name="Łącznik prosty ze strzałką 6"/>
            <p:cNvCxnSpPr>
              <a:cxnSpLocks/>
            </p:cNvCxnSpPr>
            <p:nvPr/>
          </p:nvCxnSpPr>
          <p:spPr>
            <a:xfrm flipH="1">
              <a:off x="4932040" y="2564904"/>
              <a:ext cx="3960440" cy="43204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99ECC895-0FC8-45AC-9C68-C3443F666651}"/>
              </a:ext>
            </a:extLst>
          </p:cNvPr>
          <p:cNvSpPr txBox="1"/>
          <p:nvPr/>
        </p:nvSpPr>
        <p:spPr>
          <a:xfrm>
            <a:off x="755576" y="450912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Niepoprawne reguły „przesuwamy” suwakiem w dół, klikając na każdą kolejną system podświetla błąd w danym polu sprawozdania.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2149475" y="260350"/>
            <a:ext cx="4473575" cy="561975"/>
          </a:xfrm>
        </p:spPr>
        <p:txBody>
          <a:bodyPr/>
          <a:lstStyle/>
          <a:p>
            <a:r>
              <a:rPr lang="pl-PL" altLang="pl-PL" sz="2400" b="1"/>
              <a:t>Sprawozdanie ze ŚR </a:t>
            </a:r>
          </a:p>
        </p:txBody>
      </p:sp>
      <p:pic>
        <p:nvPicPr>
          <p:cNvPr id="16387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812482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39750" y="5805488"/>
            <a:ext cx="7848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600" dirty="0">
                <a:solidFill>
                  <a:schemeClr val="bg1">
                    <a:lumMod val="85000"/>
                  </a:schemeClr>
                </a:solidFill>
              </a:rPr>
              <a:t>Po przekazaniu sprawozdania w CAS, należy zweryfikować dane w ujęciu nienarastającym w tabeli A.2. dot. wydatków „złotówka za złotówkę” !!!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2759</TotalTime>
  <Words>1439</Words>
  <Application>Microsoft Office PowerPoint</Application>
  <PresentationFormat>Pokaz na ekranie (4:3)</PresentationFormat>
  <Paragraphs>145</Paragraphs>
  <Slides>29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</vt:lpstr>
      <vt:lpstr>Times New Roman</vt:lpstr>
      <vt:lpstr>Wingdings</vt:lpstr>
      <vt:lpstr>Motyw pakietu Office</vt:lpstr>
      <vt:lpstr>Warmińsko-Mazurski Urząd Wojewódzki w Olsztynie</vt:lpstr>
      <vt:lpstr>BUDŻET W RAMACH 85502</vt:lpstr>
      <vt:lpstr>BUDŻET W RAMACH 85513 w 2021 roku</vt:lpstr>
      <vt:lpstr>Prezentacja programu PowerPoint</vt:lpstr>
      <vt:lpstr>Prezentacja programu PowerPoint</vt:lpstr>
      <vt:lpstr>SPRAWOZDAWCZOŚĆ  - ŚR, FA, ZDO i KO</vt:lpstr>
      <vt:lpstr>Prezentacja programu PowerPoint</vt:lpstr>
      <vt:lpstr>Prezentacja programu PowerPoint</vt:lpstr>
      <vt:lpstr>Sprawozdanie ze ŚR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KOSZTY OBSŁUGI należne w ramach 85502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85513 par. 2010 – Rozliczenie za 2021 rok</vt:lpstr>
      <vt:lpstr>KREATYWNOŚĆ SPRAWOZDAWCZA  – określenia dot. systemu SAC/CAS</vt:lpstr>
      <vt:lpstr>Podziękowania</vt:lpstr>
      <vt:lpstr>Wydział POLITYKI SPOŁECZNEJ</vt:lpstr>
      <vt:lpstr>Prezentacja programu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gmajster</dc:creator>
  <cp:lastModifiedBy>Joanna Kastrau</cp:lastModifiedBy>
  <cp:revision>232</cp:revision>
  <cp:lastPrinted>2021-12-15T13:41:28Z</cp:lastPrinted>
  <dcterms:created xsi:type="dcterms:W3CDTF">2010-03-11T08:49:14Z</dcterms:created>
  <dcterms:modified xsi:type="dcterms:W3CDTF">2021-12-17T08:59:15Z</dcterms:modified>
</cp:coreProperties>
</file>