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3" r:id="rId8"/>
    <p:sldId id="262" r:id="rId9"/>
    <p:sldId id="261" r:id="rId10"/>
    <p:sldId id="264" r:id="rId11"/>
    <p:sldId id="269" r:id="rId12"/>
    <p:sldId id="271" r:id="rId13"/>
    <p:sldId id="266" r:id="rId14"/>
    <p:sldId id="268" r:id="rId15"/>
    <p:sldId id="267" r:id="rId16"/>
    <p:sldId id="258" r:id="rId17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5E0C2B-4B6E-4611-8BCC-C83A54F487F5}" v="96" dt="2020-05-05T13:54:42.432"/>
    <p1510:client id="{0B5EB86F-DE86-4DA9-95B2-3F3907BA089F}" v="170" dt="2020-05-05T13:50:24.036"/>
    <p1510:client id="{6FE65F89-7346-41C6-A948-A49576AAC4BA}" v="12" dt="2020-05-05T13:50:48.212"/>
    <p1510:client id="{D632AA55-48DC-475B-B4D0-304271DA107A}" v="4" dt="2020-05-05T13:50:36.3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dlewski Marcin (Britenet)" userId="S::m.godlewski@mc.gov.pl::930c73a9-afe2-4d6f-a9bf-ab7250a92d83" providerId="AD" clId="Web-{D632AA55-48DC-475B-B4D0-304271DA107A}"/>
    <pc:docChg chg="modSld">
      <pc:chgData name="Godlewski Marcin (Britenet)" userId="S::m.godlewski@mc.gov.pl::930c73a9-afe2-4d6f-a9bf-ab7250a92d83" providerId="AD" clId="Web-{D632AA55-48DC-475B-B4D0-304271DA107A}" dt="2020-05-05T13:50:36.321" v="3"/>
      <pc:docMkLst>
        <pc:docMk/>
      </pc:docMkLst>
      <pc:sldChg chg="delSp modSp">
        <pc:chgData name="Godlewski Marcin (Britenet)" userId="S::m.godlewski@mc.gov.pl::930c73a9-afe2-4d6f-a9bf-ab7250a92d83" providerId="AD" clId="Web-{D632AA55-48DC-475B-B4D0-304271DA107A}" dt="2020-05-05T13:50:36.321" v="3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D632AA55-48DC-475B-B4D0-304271DA107A}" dt="2020-05-05T13:50:33.992" v="1"/>
          <ac:spMkLst>
            <pc:docMk/>
            <pc:sldMk cId="3598284323" sldId="256"/>
            <ac:spMk id="41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D632AA55-48DC-475B-B4D0-304271DA107A}" dt="2020-05-05T13:50:33.274" v="0"/>
          <ac:spMkLst>
            <pc:docMk/>
            <pc:sldMk cId="3598284323" sldId="256"/>
            <ac:spMk id="59" creationId="{00000000-0000-0000-0000-000000000000}"/>
          </ac:spMkLst>
        </pc:sp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6.321" v="3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5.164" v="2"/>
          <ac:cxnSpMkLst>
            <pc:docMk/>
            <pc:sldMk cId="3598284323" sldId="256"/>
            <ac:cxnSpMk id="65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B5EB86F-DE86-4DA9-95B2-3F3907BA089F}"/>
    <pc:docChg chg="addSld modSld">
      <pc:chgData name="Godlewski Marcin (Britenet)" userId="S::m.godlewski@mc.gov.pl::930c73a9-afe2-4d6f-a9bf-ab7250a92d83" providerId="AD" clId="Web-{0B5EB86F-DE86-4DA9-95B2-3F3907BA089F}" dt="2020-05-05T13:50:24.036" v="168"/>
      <pc:docMkLst>
        <pc:docMk/>
      </pc:docMkLst>
      <pc:sldChg chg="addSp delSp modSp mod setBg">
        <pc:chgData name="Godlewski Marcin (Britenet)" userId="S::m.godlewski@mc.gov.pl::930c73a9-afe2-4d6f-a9bf-ab7250a92d83" providerId="AD" clId="Web-{0B5EB86F-DE86-4DA9-95B2-3F3907BA089F}" dt="2020-05-05T13:50:24.036" v="168"/>
        <pc:sldMkLst>
          <pc:docMk/>
          <pc:sldMk cId="3598284323" sldId="256"/>
        </pc:sldMkLst>
        <pc:spChg chg="del mod">
          <ac:chgData name="Godlewski Marcin (Britenet)" userId="S::m.godlewski@mc.gov.pl::930c73a9-afe2-4d6f-a9bf-ab7250a92d83" providerId="AD" clId="Web-{0B5EB86F-DE86-4DA9-95B2-3F3907BA089F}" dt="2020-05-05T13:50:09.583" v="153"/>
          <ac:spMkLst>
            <pc:docMk/>
            <pc:sldMk cId="3598284323" sldId="256"/>
            <ac:spMk id="4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5.692" v="149"/>
          <ac:spMkLst>
            <pc:docMk/>
            <pc:sldMk cId="3598284323" sldId="256"/>
            <ac:spMk id="1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21.083" v="166"/>
          <ac:spMkLst>
            <pc:docMk/>
            <pc:sldMk cId="3598284323" sldId="256"/>
            <ac:spMk id="1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6.973" v="150"/>
          <ac:spMkLst>
            <pc:docMk/>
            <pc:sldMk cId="3598284323" sldId="256"/>
            <ac:spMk id="1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374" v="63" actId="1076"/>
          <ac:spMkLst>
            <pc:docMk/>
            <pc:sldMk cId="3598284323" sldId="256"/>
            <ac:spMk id="22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6.411" v="161"/>
          <ac:spMkLst>
            <pc:docMk/>
            <pc:sldMk cId="3598284323" sldId="256"/>
            <ac:spMk id="32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49" v="61" actId="1076"/>
          <ac:spMkLst>
            <pc:docMk/>
            <pc:sldMk cId="3598284323" sldId="256"/>
            <ac:spMk id="41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35.894" v="146" actId="1076"/>
          <ac:spMkLst>
            <pc:docMk/>
            <pc:sldMk cId="3598284323" sldId="256"/>
            <ac:spMk id="4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02" v="60" actId="1076"/>
          <ac:spMkLst>
            <pc:docMk/>
            <pc:sldMk cId="3598284323" sldId="256"/>
            <ac:spMk id="4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5.123" v="42" actId="1076"/>
          <ac:spMkLst>
            <pc:docMk/>
            <pc:sldMk cId="3598284323" sldId="256"/>
            <ac:spMk id="4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6.920" v="43" actId="1076"/>
          <ac:spMkLst>
            <pc:docMk/>
            <pc:sldMk cId="3598284323" sldId="256"/>
            <ac:spMk id="5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4.583" v="159"/>
          <ac:spMkLst>
            <pc:docMk/>
            <pc:sldMk cId="3598284323" sldId="256"/>
            <ac:spMk id="51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37:31.091" v="10"/>
          <ac:spMkLst>
            <pc:docMk/>
            <pc:sldMk cId="3598284323" sldId="256"/>
            <ac:spMk id="5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1.296" v="62" actId="1076"/>
          <ac:spMkLst>
            <pc:docMk/>
            <pc:sldMk cId="3598284323" sldId="256"/>
            <ac:spMk id="5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43.253" v="147" actId="1076"/>
          <ac:spMkLst>
            <pc:docMk/>
            <pc:sldMk cId="3598284323" sldId="256"/>
            <ac:spMk id="5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3.630" v="158"/>
          <ac:spMkLst>
            <pc:docMk/>
            <pc:sldMk cId="3598284323" sldId="256"/>
            <ac:spMk id="6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1.427" v="155"/>
          <ac:spMkLst>
            <pc:docMk/>
            <pc:sldMk cId="3598284323" sldId="256"/>
            <ac:spMk id="6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452" v="64" actId="1076"/>
          <ac:spMkLst>
            <pc:docMk/>
            <pc:sldMk cId="3598284323" sldId="256"/>
            <ac:spMk id="74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15.940" v="137" actId="1076"/>
          <ac:spMkLst>
            <pc:docMk/>
            <pc:sldMk cId="3598284323" sldId="256"/>
            <ac:spMk id="7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5.614" v="160"/>
          <ac:spMkLst>
            <pc:docMk/>
            <pc:sldMk cId="3598284323" sldId="256"/>
            <ac:spMk id="80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3:33.063" v="98" actId="20577"/>
          <ac:spMkLst>
            <pc:docMk/>
            <pc:sldMk cId="3598284323" sldId="256"/>
            <ac:spMk id="108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0B5EB86F-DE86-4DA9-95B2-3F3907BA089F}" dt="2020-05-05T13:50:08.708" v="152"/>
          <ac:cxnSpMkLst>
            <pc:docMk/>
            <pc:sldMk cId="3598284323" sldId="256"/>
            <ac:cxnSpMk id="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8.911" v="164"/>
          <ac:cxnSpMkLst>
            <pc:docMk/>
            <pc:sldMk cId="3598284323" sldId="256"/>
            <ac:cxnSpMk id="1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07.864" v="151"/>
          <ac:cxnSpMkLst>
            <pc:docMk/>
            <pc:sldMk cId="3598284323" sldId="256"/>
            <ac:cxnSpMk id="2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452" v="64" actId="1076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2.817" v="167"/>
          <ac:cxnSpMkLst>
            <pc:docMk/>
            <pc:sldMk cId="3598284323" sldId="256"/>
            <ac:cxnSpMk id="4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7"/>
          <ac:cxnSpMkLst>
            <pc:docMk/>
            <pc:sldMk cId="3598284323" sldId="256"/>
            <ac:cxnSpMk id="4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739" v="163"/>
          <ac:cxnSpMkLst>
            <pc:docMk/>
            <pc:sldMk cId="3598284323" sldId="256"/>
            <ac:cxnSpMk id="4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9.802" v="165"/>
          <ac:cxnSpMkLst>
            <pc:docMk/>
            <pc:sldMk cId="3598284323" sldId="256"/>
            <ac:cxnSpMk id="4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2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374" v="63" actId="1076"/>
          <ac:cxnSpMkLst>
            <pc:docMk/>
            <pc:sldMk cId="3598284323" sldId="256"/>
            <ac:cxnSpMk id="5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4.583" v="159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5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0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4.036" v="168"/>
          <ac:cxnSpMkLst>
            <pc:docMk/>
            <pc:sldMk cId="3598284323" sldId="256"/>
            <ac:cxnSpMk id="6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43.253" v="147" actId="1076"/>
          <ac:cxnSpMkLst>
            <pc:docMk/>
            <pc:sldMk cId="3598284323" sldId="256"/>
            <ac:cxnSpMk id="6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1.427" v="155"/>
          <ac:cxnSpMkLst>
            <pc:docMk/>
            <pc:sldMk cId="3598284323" sldId="256"/>
            <ac:cxnSpMk id="67" creationId="{00000000-0000-0000-0000-000000000000}"/>
          </ac:cxnSpMkLst>
        </pc:cxnChg>
        <pc:cxnChg chg="add del mod">
          <ac:chgData name="Godlewski Marcin (Britenet)" userId="S::m.godlewski@mc.gov.pl::930c73a9-afe2-4d6f-a9bf-ab7250a92d83" providerId="AD" clId="Web-{0B5EB86F-DE86-4DA9-95B2-3F3907BA089F}" dt="2020-05-05T13:50:11.395" v="154"/>
          <ac:cxnSpMkLst>
            <pc:docMk/>
            <pc:sldMk cId="3598284323" sldId="256"/>
            <ac:cxnSpMk id="68" creationId="{2DCAB380-FB6A-458A-A8A8-745945B92A34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8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052" v="162"/>
          <ac:cxnSpMkLst>
            <pc:docMk/>
            <pc:sldMk cId="3598284323" sldId="256"/>
            <ac:cxnSpMk id="107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6"/>
          <ac:cxnSpMkLst>
            <pc:docMk/>
            <pc:sldMk cId="3598284323" sldId="256"/>
            <ac:cxnSpMk id="140" creationId="{00000000-0000-0000-0000-000000000000}"/>
          </ac:cxnSpMkLst>
        </pc:cxnChg>
      </pc:sldChg>
      <pc:sldChg chg="add replId">
        <pc:chgData name="Godlewski Marcin (Britenet)" userId="S::m.godlewski@mc.gov.pl::930c73a9-afe2-4d6f-a9bf-ab7250a92d83" providerId="AD" clId="Web-{0B5EB86F-DE86-4DA9-95B2-3F3907BA089F}" dt="2020-05-05T13:50:02.708" v="148"/>
        <pc:sldMkLst>
          <pc:docMk/>
          <pc:sldMk cId="4234984123" sldId="257"/>
        </pc:sldMkLst>
      </pc:sldChg>
    </pc:docChg>
  </pc:docChgLst>
  <pc:docChgLst>
    <pc:chgData clId="Web-{6FE65F89-7346-41C6-A948-A49576AAC4BA}"/>
    <pc:docChg chg="modSld">
      <pc:chgData name="" userId="" providerId="" clId="Web-{6FE65F89-7346-41C6-A948-A49576AAC4BA}" dt="2020-05-05T13:50:43.899" v="0"/>
      <pc:docMkLst>
        <pc:docMk/>
      </pc:docMkLst>
      <pc:sldChg chg="delSp modSp">
        <pc:chgData name="" userId="" providerId="" clId="Web-{6FE65F89-7346-41C6-A948-A49576AAC4BA}" dt="2020-05-05T13:50:43.899" v="0"/>
        <pc:sldMkLst>
          <pc:docMk/>
          <pc:sldMk cId="3598284323" sldId="256"/>
        </pc:sldMkLst>
        <pc:spChg chg="del">
          <ac:chgData name="" userId="" providerId="" clId="Web-{6FE65F89-7346-41C6-A948-A49576AAC4BA}" dt="2020-05-05T13:50:43.899" v="0"/>
          <ac:spMkLst>
            <pc:docMk/>
            <pc:sldMk cId="3598284323" sldId="256"/>
            <ac:spMk id="22" creationId="{00000000-0000-0000-0000-000000000000}"/>
          </ac:spMkLst>
        </pc:sp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38" creationId="{00000000-0000-0000-0000-000000000000}"/>
          </ac:cxnSpMkLst>
        </pc:cxn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54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6FE65F89-7346-41C6-A948-A49576AAC4BA}"/>
    <pc:docChg chg="modSld">
      <pc:chgData name="Godlewski Marcin (Britenet)" userId="S::m.godlewski@mc.gov.pl::930c73a9-afe2-4d6f-a9bf-ab7250a92d83" providerId="AD" clId="Web-{6FE65F89-7346-41C6-A948-A49576AAC4BA}" dt="2020-05-05T13:50:48.212" v="10"/>
      <pc:docMkLst>
        <pc:docMk/>
      </pc:docMkLst>
      <pc:sldChg chg="delSp modSp">
        <pc:chgData name="Godlewski Marcin (Britenet)" userId="S::m.godlewski@mc.gov.pl::930c73a9-afe2-4d6f-a9bf-ab7250a92d83" providerId="AD" clId="Web-{6FE65F89-7346-41C6-A948-A49576AAC4BA}" dt="2020-05-05T13:50:48.212" v="1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6FE65F89-7346-41C6-A948-A49576AAC4BA}" dt="2020-05-05T13:50:48.212" v="7"/>
          <ac:spMkLst>
            <pc:docMk/>
            <pc:sldMk cId="3598284323" sldId="256"/>
            <ac:spMk id="43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6FE65F89-7346-41C6-A948-A49576AAC4BA}" dt="2020-05-05T13:50:48.196" v="6"/>
          <ac:spMkLst>
            <pc:docMk/>
            <pc:sldMk cId="3598284323" sldId="256"/>
            <ac:spMk id="57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6FE65F89-7346-41C6-A948-A49576AAC4BA}" dt="2020-05-05T13:50:45.525" v="0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4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10"/>
          <ac:cxnSpMkLst>
            <pc:docMk/>
            <pc:sldMk cId="3598284323" sldId="256"/>
            <ac:cxnSpMk id="54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3"/>
          <ac:cxnSpMkLst>
            <pc:docMk/>
            <pc:sldMk cId="3598284323" sldId="256"/>
            <ac:cxnSpMk id="5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9"/>
          <ac:cxnSpMkLst>
            <pc:docMk/>
            <pc:sldMk cId="3598284323" sldId="256"/>
            <ac:cxnSpMk id="5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8"/>
          <ac:cxnSpMkLst>
            <pc:docMk/>
            <pc:sldMk cId="3598284323" sldId="256"/>
            <ac:cxnSpMk id="6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2"/>
          <ac:cxnSpMkLst>
            <pc:docMk/>
            <pc:sldMk cId="3598284323" sldId="256"/>
            <ac:cxnSpMk id="6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5"/>
          <ac:cxnSpMkLst>
            <pc:docMk/>
            <pc:sldMk cId="3598284323" sldId="256"/>
            <ac:cxnSpMk id="81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25E0C2B-4B6E-4611-8BCC-C83A54F487F5}"/>
    <pc:docChg chg="addSld modSld sldOrd">
      <pc:chgData name="Godlewski Marcin (Britenet)" userId="S::m.godlewski@mc.gov.pl::930c73a9-afe2-4d6f-a9bf-ab7250a92d83" providerId="AD" clId="Web-{025E0C2B-4B6E-4611-8BCC-C83A54F487F5}" dt="2020-05-05T13:54:42.432" v="92" actId="1076"/>
      <pc:docMkLst>
        <pc:docMk/>
      </pc:docMkLst>
      <pc:sldChg chg="delSp modSp mod setBg">
        <pc:chgData name="Godlewski Marcin (Britenet)" userId="S::m.godlewski@mc.gov.pl::930c73a9-afe2-4d6f-a9bf-ab7250a92d83" providerId="AD" clId="Web-{025E0C2B-4B6E-4611-8BCC-C83A54F487F5}" dt="2020-05-05T13:53:27.432" v="6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025E0C2B-4B6E-4611-8BCC-C83A54F487F5}" dt="2020-05-05T13:50:56.575" v="1"/>
          <ac:spMkLst>
            <pc:docMk/>
            <pc:sldMk cId="3598284323" sldId="256"/>
            <ac:spMk id="47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9.246" v="3"/>
          <ac:spMkLst>
            <pc:docMk/>
            <pc:sldMk cId="3598284323" sldId="256"/>
            <ac:spMk id="49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7.840" v="2"/>
          <ac:spMkLst>
            <pc:docMk/>
            <pc:sldMk cId="3598284323" sldId="256"/>
            <ac:spMk id="50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5.418" v="0"/>
          <ac:spMkLst>
            <pc:docMk/>
            <pc:sldMk cId="3598284323" sldId="256"/>
            <ac:spMk id="74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1:00.137" v="4"/>
          <ac:spMkLst>
            <pc:docMk/>
            <pc:sldMk cId="3598284323" sldId="256"/>
            <ac:spMk id="7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25E0C2B-4B6E-4611-8BCC-C83A54F487F5}" dt="2020-05-05T13:52:19.589" v="59" actId="1076"/>
          <ac:spMkLst>
            <pc:docMk/>
            <pc:sldMk cId="3598284323" sldId="256"/>
            <ac:spMk id="108" creationId="{00000000-0000-0000-0000-000000000000}"/>
          </ac:spMkLst>
        </pc:spChg>
      </pc:sldChg>
      <pc:sldChg chg="modSp add ord replId">
        <pc:chgData name="Godlewski Marcin (Britenet)" userId="S::m.godlewski@mc.gov.pl::930c73a9-afe2-4d6f-a9bf-ab7250a92d83" providerId="AD" clId="Web-{025E0C2B-4B6E-4611-8BCC-C83A54F487F5}" dt="2020-05-05T13:54:42.432" v="92" actId="1076"/>
        <pc:sldMkLst>
          <pc:docMk/>
          <pc:sldMk cId="297459643" sldId="258"/>
        </pc:sldMkLst>
        <pc:spChg chg="mod">
          <ac:chgData name="Godlewski Marcin (Britenet)" userId="S::m.godlewski@mc.gov.pl::930c73a9-afe2-4d6f-a9bf-ab7250a92d83" providerId="AD" clId="Web-{025E0C2B-4B6E-4611-8BCC-C83A54F487F5}" dt="2020-05-05T13:54:42.432" v="92" actId="1076"/>
          <ac:spMkLst>
            <pc:docMk/>
            <pc:sldMk cId="297459643" sldId="258"/>
            <ac:spMk id="10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!WZ\0.%20KRMC\Wzory\Prezentacja_raportu_koncoweggo\budzet_projektu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Arkusz1!$B$2</c:f>
              <c:strCache>
                <c:ptCount val="1"/>
                <c:pt idx="0">
                  <c:v>ogółem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6033572027350496E-3"/>
                  <c:y val="0.229645313423170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1757816992751797E-16"/>
                  <c:y val="0.2883917889500277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.00\ &quot;zł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Arkusz1!$A$3:$A$4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Arkusz1!$B$3:$B$4</c:f>
              <c:numCache>
                <c:formatCode>_("zł"* #,##0.00_);_("zł"* \(#,##0.00\);_("zł"* "-"??_);_(@_)</c:formatCode>
                <c:ptCount val="2"/>
                <c:pt idx="0">
                  <c:v>2000000</c:v>
                </c:pt>
                <c:pt idx="1">
                  <c:v>2500000</c:v>
                </c:pt>
              </c:numCache>
            </c:numRef>
          </c:val>
        </c:ser>
        <c:ser>
          <c:idx val="1"/>
          <c:order val="1"/>
          <c:tx>
            <c:strRef>
              <c:f>Arkusz1!$C$2</c:f>
              <c:strCache>
                <c:ptCount val="1"/>
                <c:pt idx="0">
                  <c:v>w tym środki UE</c:v>
                </c:pt>
              </c:strCache>
            </c:strRef>
          </c:tx>
          <c:spPr>
            <a:solidFill>
              <a:srgbClr val="FF33CC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33CC"/>
              </a:solidFill>
              <a:ln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rgbClr val="FF33CC"/>
              </a:solidFill>
              <a:ln>
                <a:noFill/>
              </a:ln>
              <a:effectLst/>
            </c:spPr>
          </c:dPt>
          <c:dLbls>
            <c:dLbl>
              <c:idx val="0"/>
              <c:layout>
                <c:manualLayout>
                  <c:x val="-5.8789084963758985E-17"/>
                  <c:y val="0.26702943421298847"/>
                </c:manualLayout>
              </c:layout>
              <c:numFmt formatCode="#,##0.00\ &quot;zł&quot;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1757816992751797E-16"/>
                  <c:y val="0.27771061158150812"/>
                </c:manualLayout>
              </c:layout>
              <c:numFmt formatCode="#,##0.00\ &quot;zł&quot;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Arkusz1!$A$3:$A$4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Arkusz1!$C$3:$C$4</c:f>
              <c:numCache>
                <c:formatCode>_("zł"* #,##0.00_);_("zł"* \(#,##0.00\);_("zł"* "-"??_);_(@_)</c:formatCode>
                <c:ptCount val="2"/>
                <c:pt idx="0">
                  <c:v>1700000</c:v>
                </c:pt>
                <c:pt idx="1">
                  <c:v>1700000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0"/>
        <c:axId val="477775920"/>
        <c:axId val="477781408"/>
      </c:barChart>
      <c:catAx>
        <c:axId val="4777759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77781408"/>
        <c:crosses val="autoZero"/>
        <c:auto val="1"/>
        <c:lblAlgn val="ctr"/>
        <c:lblOffset val="100"/>
        <c:noMultiLvlLbl val="0"/>
      </c:catAx>
      <c:valAx>
        <c:axId val="477781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\ &quot;zł&quot;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777759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13.05.2021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13.05.2021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13.05.2021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13.05.2021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13.05.2021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13.05.2021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13.05.2021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13.05.2021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13.05.2021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13.05.2021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13.05.2021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13.05.2021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755648" y="2146228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Tytuł </a:t>
            </a:r>
            <a:r>
              <a:rPr lang="pl-PL" sz="4800" b="1" dirty="0" smtClean="0">
                <a:solidFill>
                  <a:schemeClr val="bg1"/>
                </a:solidFill>
              </a:rPr>
              <a:t>prezentacji</a:t>
            </a:r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REALIZACJA ZALECEŃ KRMC</a:t>
            </a:r>
            <a:endParaRPr lang="pl-PL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5878095"/>
              </p:ext>
            </p:extLst>
          </p:nvPr>
        </p:nvGraphicFramePr>
        <p:xfrm>
          <a:off x="695399" y="2235380"/>
          <a:ext cx="10801199" cy="37139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4262"/>
                <a:gridCol w="3599168"/>
                <a:gridCol w="3707769"/>
              </a:tblGrid>
              <a:tr h="728585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chemeClr val="bg1"/>
                          </a:solidFill>
                        </a:rPr>
                        <a:t>Zalecenie KRMC</a:t>
                      </a:r>
                      <a:endParaRPr lang="pl-PL" sz="16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chemeClr val="bg1"/>
                          </a:solidFill>
                        </a:rPr>
                        <a:t>Poziom wykonania</a:t>
                      </a:r>
                      <a:endParaRPr lang="pl-PL" sz="16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chemeClr val="bg1"/>
                          </a:solidFill>
                        </a:rPr>
                        <a:t>Wyjaśnienia</a:t>
                      </a:r>
                      <a:endParaRPr lang="pl-PL" sz="16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</a:tr>
              <a:tr h="848101">
                <a:tc>
                  <a:txBody>
                    <a:bodyPr/>
                    <a:lstStyle/>
                    <a:p>
                      <a:pPr algn="l"/>
                      <a:r>
                        <a:rPr lang="pl-PL" sz="1200" i="1" dirty="0" smtClean="0">
                          <a:solidFill>
                            <a:srgbClr val="0070C0"/>
                          </a:solidFill>
                        </a:rPr>
                        <a:t>&lt;&lt;należy</a:t>
                      </a:r>
                      <a:r>
                        <a:rPr lang="pl-PL" sz="1200" i="1" baseline="0" dirty="0" smtClean="0">
                          <a:solidFill>
                            <a:srgbClr val="0070C0"/>
                          </a:solidFill>
                        </a:rPr>
                        <a:t> wymienić zalecenia KRMC zgłoszone na etapie opiniowania opisu projektu&gt;&gt;</a:t>
                      </a:r>
                      <a:endParaRPr lang="pl-PL" sz="1200" i="1" dirty="0">
                        <a:solidFill>
                          <a:srgbClr val="0070C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i="1" dirty="0" smtClean="0">
                          <a:solidFill>
                            <a:srgbClr val="0070C0"/>
                          </a:solidFill>
                        </a:rPr>
                        <a:t>&lt;&lt;należy wskazać jedną z opcji:</a:t>
                      </a:r>
                    </a:p>
                    <a:p>
                      <a:pPr marL="285750" indent="-285750" algn="l">
                        <a:buFont typeface="Calibri" panose="020F0502020204030204" pitchFamily="34" charset="0"/>
                        <a:buChar char="−"/>
                      </a:pPr>
                      <a:r>
                        <a:rPr lang="pl-PL" sz="1200" i="1" dirty="0" smtClean="0">
                          <a:solidFill>
                            <a:srgbClr val="0070C0"/>
                          </a:solidFill>
                        </a:rPr>
                        <a:t>niewykonane</a:t>
                      </a:r>
                    </a:p>
                    <a:p>
                      <a:pPr marL="285750" indent="-285750" algn="l">
                        <a:buFont typeface="Calibri" panose="020F0502020204030204" pitchFamily="34" charset="0"/>
                        <a:buChar char="−"/>
                      </a:pPr>
                      <a:r>
                        <a:rPr lang="pl-PL" sz="1200" i="1" dirty="0" smtClean="0">
                          <a:solidFill>
                            <a:srgbClr val="0070C0"/>
                          </a:solidFill>
                        </a:rPr>
                        <a:t>wykonane częściowo</a:t>
                      </a:r>
                    </a:p>
                    <a:p>
                      <a:pPr marL="285750" indent="-285750" algn="l">
                        <a:buFont typeface="Calibri" panose="020F0502020204030204" pitchFamily="34" charset="0"/>
                        <a:buChar char="−"/>
                      </a:pPr>
                      <a:r>
                        <a:rPr lang="pl-PL" sz="1200" i="1" dirty="0" smtClean="0">
                          <a:solidFill>
                            <a:srgbClr val="0070C0"/>
                          </a:solidFill>
                        </a:rPr>
                        <a:t>wykonane w całości&gt;&gt;</a:t>
                      </a:r>
                      <a:endParaRPr lang="pl-PL" sz="1200" i="1" dirty="0">
                        <a:solidFill>
                          <a:srgbClr val="0070C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i="1" dirty="0" smtClean="0">
                          <a:solidFill>
                            <a:srgbClr val="0070C0"/>
                          </a:solidFill>
                        </a:rPr>
                        <a:t>&lt;&lt;należy wskazać przyczynę niewykonania zalecenia w całości&gt;&gt;</a:t>
                      </a:r>
                      <a:endParaRPr lang="pl-PL" sz="1200" i="1" dirty="0">
                        <a:solidFill>
                          <a:srgbClr val="0070C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12405">
                <a:tc>
                  <a:txBody>
                    <a:bodyPr/>
                    <a:lstStyle/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12405">
                <a:tc>
                  <a:txBody>
                    <a:bodyPr/>
                    <a:lstStyle/>
                    <a:p>
                      <a:pPr algn="l"/>
                      <a:endParaRPr lang="pl-PL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12405">
                <a:tc>
                  <a:txBody>
                    <a:bodyPr/>
                    <a:lstStyle/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9444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BEZPIECZEŃSTWO SYSTEMU I DANYCH</a:t>
            </a:r>
            <a:endParaRPr lang="pl-PL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0999121"/>
              </p:ext>
            </p:extLst>
          </p:nvPr>
        </p:nvGraphicFramePr>
        <p:xfrm>
          <a:off x="695400" y="2360336"/>
          <a:ext cx="10801199" cy="40362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4261"/>
                <a:gridCol w="7306938"/>
              </a:tblGrid>
              <a:tr h="654617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chemeClr val="bg1"/>
                          </a:solidFill>
                        </a:rPr>
                        <a:t>Nazwa produktu</a:t>
                      </a:r>
                      <a:endParaRPr lang="pl-PL" sz="16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chemeClr val="bg1"/>
                          </a:solidFill>
                        </a:rPr>
                        <a:t>Poziom bezpieczeństwa</a:t>
                      </a:r>
                      <a:endParaRPr lang="pl-PL" sz="16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  <a:effectLst/>
                        </a:rPr>
                        <a:t>&lt;&lt;Należy wpisać nazwy produktów, spośród</a:t>
                      </a:r>
                      <a:r>
                        <a:rPr lang="pl-PL" sz="1200" b="0" i="1" baseline="0" dirty="0" smtClean="0">
                          <a:solidFill>
                            <a:srgbClr val="0070C0"/>
                          </a:solidFill>
                          <a:effectLst/>
                        </a:rPr>
                        <a:t> wymienionych na slajdzie nr 6 ,</a:t>
                      </a: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  <a:effectLst/>
                        </a:rPr>
                        <a:t>zaplanowanych do realizacji w ramach projektu: </a:t>
                      </a: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  <a:effectLst/>
                        </a:rPr>
                        <a:t>e-usługi wraz z podaniem typu</a:t>
                      </a:r>
                      <a:r>
                        <a:rPr lang="pl-PL" sz="1200" b="0" i="1" baseline="0" dirty="0" smtClean="0">
                          <a:solidFill>
                            <a:srgbClr val="0070C0"/>
                          </a:solidFill>
                          <a:effectLst/>
                        </a:rPr>
                        <a:t> i poziomu dojrzałości</a:t>
                      </a: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1200" b="0" i="1" baseline="0" dirty="0" smtClean="0">
                          <a:solidFill>
                            <a:srgbClr val="0070C0"/>
                          </a:solidFill>
                          <a:effectLst/>
                        </a:rPr>
                        <a:t>udostępnione informacje sektora publicznego i zdigitalizowane </a:t>
                      </a: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1200" b="0" i="1" baseline="0" dirty="0" smtClean="0">
                          <a:solidFill>
                            <a:srgbClr val="0070C0"/>
                          </a:solidFill>
                          <a:effectLst/>
                        </a:rPr>
                        <a:t>pozostałe&gt;&gt;</a:t>
                      </a:r>
                      <a:endParaRPr lang="pl-PL" sz="1200" b="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i="1" dirty="0" smtClean="0">
                          <a:solidFill>
                            <a:srgbClr val="0070C0"/>
                          </a:solidFill>
                        </a:rPr>
                        <a:t>&lt;&lt;należy wskazać poziom zapewnienia bezpieczeństwa systemu, modułów systemu, funkcjonalności systemu będących produktem projektu i przetwarzanych w nich danych, zgodnie z rozporządzeniem RM w sprawie Krajowych Ram Interoperacyjności, minimalnych wymagań dla rejestrów publicznych i wymiany informacji w postaci elektronicznej oraz minimalnych wymagań dla systemów teleinformatycznych, </a:t>
                      </a:r>
                    </a:p>
                    <a:p>
                      <a:pPr algn="l"/>
                      <a:r>
                        <a:rPr lang="pl-PL" sz="1200" i="1" dirty="0" smtClean="0">
                          <a:solidFill>
                            <a:srgbClr val="0070C0"/>
                          </a:solidFill>
                        </a:rPr>
                        <a:t>lub w przypadku rozwiązań</a:t>
                      </a:r>
                      <a:r>
                        <a:rPr lang="pl-PL" sz="1200" i="1" baseline="0" dirty="0" smtClean="0">
                          <a:solidFill>
                            <a:srgbClr val="0070C0"/>
                          </a:solidFill>
                        </a:rPr>
                        <a:t> wymagających zastosowania innych, niż KRI, poziomów bezpieczeństwa opisać je</a:t>
                      </a:r>
                      <a:r>
                        <a:rPr lang="pl-PL" sz="1200" i="1" dirty="0" smtClean="0">
                          <a:solidFill>
                            <a:srgbClr val="0070C0"/>
                          </a:solidFill>
                        </a:rPr>
                        <a:t>&gt;&gt;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pl-PL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2804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695400" y="2264239"/>
            <a:ext cx="8221646" cy="1887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Okres trwałości: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Źródło finansowania utrzymania produktów projektu: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Najważniejsze ryzyka:</a:t>
            </a:r>
            <a:endParaRPr lang="pl-PL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8683476"/>
              </p:ext>
            </p:extLst>
          </p:nvPr>
        </p:nvGraphicFramePr>
        <p:xfrm>
          <a:off x="767405" y="4218661"/>
          <a:ext cx="10729194" cy="2326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4393"/>
                <a:gridCol w="1854132"/>
                <a:gridCol w="2688491"/>
                <a:gridCol w="261217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Nazwa ryzyka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Siła oddziaływania 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Prawdopodobieństwo wystąpienia ryzyka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Reakcja na ryzyko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i="1" dirty="0" smtClean="0">
                          <a:solidFill>
                            <a:srgbClr val="0070C0"/>
                          </a:solidFill>
                        </a:rPr>
                        <a:t>&lt;&lt;Należy wskazać najważniejsze ryzyka dotyczące zapewnienia trwałości projektu, w tym</a:t>
                      </a:r>
                      <a:r>
                        <a:rPr lang="pl-PL" sz="1200" i="1" baseline="0" dirty="0" smtClean="0">
                          <a:solidFill>
                            <a:srgbClr val="0070C0"/>
                          </a:solidFill>
                        </a:rPr>
                        <a:t> odnoszące się do zwrotu środków na realizację projektu</a:t>
                      </a:r>
                      <a:r>
                        <a:rPr lang="pl-PL" sz="1200" i="1" dirty="0" smtClean="0">
                          <a:solidFill>
                            <a:srgbClr val="0070C0"/>
                          </a:solidFill>
                        </a:rPr>
                        <a:t>&gt;&gt;</a:t>
                      </a:r>
                      <a:endParaRPr lang="pl-PL" sz="1200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dirty="0" smtClean="0">
                          <a:solidFill>
                            <a:srgbClr val="0070C0"/>
                          </a:solidFill>
                        </a:rPr>
                        <a:t>&lt;&lt;duża / średnia / mała&gt;&gt;</a:t>
                      </a:r>
                      <a:endParaRPr lang="pl-PL" sz="1200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dirty="0" smtClean="0">
                          <a:solidFill>
                            <a:srgbClr val="0070C0"/>
                          </a:solidFill>
                        </a:rPr>
                        <a:t>&lt;&lt;znikome / niskie / średnie / wysokie&gt;&gt;</a:t>
                      </a:r>
                      <a:endParaRPr lang="pl-PL" sz="1200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dirty="0" smtClean="0">
                          <a:solidFill>
                            <a:srgbClr val="0070C0"/>
                          </a:solidFill>
                        </a:rPr>
                        <a:t>&lt;&lt;odrzucenie szansy / przeniesienie zagrożenia / tolerowanie ryzyka / unikanie zagrożenia / współdzielenie ryzyka / wykorzystanie szansy / zmniejszenie zagrożenia&gt;&gt;</a:t>
                      </a:r>
                      <a:endParaRPr lang="pl-PL" sz="20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pl-PL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843022" y="1485063"/>
            <a:ext cx="8429445" cy="1224137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pl-PL" sz="4000" b="1" i="1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&lt;&lt;tytuł projektu&gt;&gt;</a:t>
            </a:r>
            <a:endParaRPr lang="pl-PL" sz="4000" dirty="0"/>
          </a:p>
        </p:txBody>
      </p:sp>
      <p:sp>
        <p:nvSpPr>
          <p:cNvPr id="5" name="pole tekstowe 4"/>
          <p:cNvSpPr txBox="1"/>
          <p:nvPr/>
        </p:nvSpPr>
        <p:spPr>
          <a:xfrm>
            <a:off x="624277" y="2348880"/>
            <a:ext cx="8427822" cy="1887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Wnioskodawca</a:t>
            </a:r>
            <a:r>
              <a:rPr lang="pl-PL" dirty="0" smtClean="0">
                <a:solidFill>
                  <a:srgbClr val="002060"/>
                </a:solidFill>
              </a:rPr>
              <a:t>:</a:t>
            </a: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Beneficjent</a:t>
            </a:r>
            <a:r>
              <a:rPr lang="pl-PL" dirty="0" smtClean="0">
                <a:solidFill>
                  <a:srgbClr val="002060"/>
                </a:solidFill>
              </a:rPr>
              <a:t>:</a:t>
            </a: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Partnerzy</a:t>
            </a:r>
            <a:r>
              <a:rPr lang="pl-PL" dirty="0" smtClean="0">
                <a:solidFill>
                  <a:srgbClr val="002060"/>
                </a:solidFill>
              </a:rPr>
              <a:t>: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 smtClean="0">
                <a:solidFill>
                  <a:srgbClr val="002060"/>
                </a:solidFill>
              </a:rPr>
              <a:t>Źródło finansowania:</a:t>
            </a:r>
            <a:endParaRPr lang="pl-PL" dirty="0"/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dirty="0"/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0" y="4124064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624277" y="5272112"/>
            <a:ext cx="936104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&lt;&lt;należy przedstawić krótki opis celu projektu&gt;&gt;</a:t>
            </a:r>
            <a:endParaRPr lang="pl-PL" sz="1600" i="1" dirty="0">
              <a:solidFill>
                <a:srgbClr val="0070C0"/>
              </a:solidFill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 txBox="1">
            <a:spLocks/>
          </p:cNvSpPr>
          <p:nvPr/>
        </p:nvSpPr>
        <p:spPr>
          <a:xfrm>
            <a:off x="1834798" y="1395292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7703468"/>
              </p:ext>
            </p:extLst>
          </p:nvPr>
        </p:nvGraphicFramePr>
        <p:xfrm>
          <a:off x="635726" y="2132856"/>
          <a:ext cx="10946674" cy="13239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/>
                <a:gridCol w="4596371"/>
                <a:gridCol w="4666776"/>
              </a:tblGrid>
              <a:tr h="795184">
                <a:tc>
                  <a:txBody>
                    <a:bodyPr/>
                    <a:lstStyle/>
                    <a:p>
                      <a:r>
                        <a:rPr lang="pl-PL" b="1" dirty="0" smtClean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</a:rPr>
                        <a:t>&lt;&lt;należy wykazać datę</a:t>
                      </a:r>
                      <a:r>
                        <a:rPr lang="pl-PL" sz="1200" b="0" i="1" baseline="0" dirty="0" smtClean="0">
                          <a:solidFill>
                            <a:srgbClr val="0070C0"/>
                          </a:solidFill>
                        </a:rPr>
                        <a:t> rozpoczęcia realizacji projektu wskazaną w planie projektu zatwierdzonym przez wszystkie instytucje do tego zobowiązane, w tym przez Sponsora/Komitet Sterujący, KRMC, CPPC</a:t>
                      </a: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</a:rPr>
                        <a:t>; </a:t>
                      </a: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  <a:effectLst/>
                        </a:rPr>
                        <a:t>RRRR-MM-DD</a:t>
                      </a: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</a:rPr>
                        <a:t>&gt;&gt;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</a:rPr>
                        <a:t>&lt;&lt;należy wykazać datę</a:t>
                      </a:r>
                      <a:r>
                        <a:rPr lang="pl-PL" sz="1200" b="0" i="1" baseline="0" dirty="0" smtClean="0">
                          <a:solidFill>
                            <a:srgbClr val="0070C0"/>
                          </a:solidFill>
                        </a:rPr>
                        <a:t> zakończenia realizacji projektu wskazaną w opisie założeń projektu lub pierwotnym planie projektu zatwierdzonym przez Sponsora/Komitet Sterujący</a:t>
                      </a: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</a:rPr>
                        <a:t>; </a:t>
                      </a: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  <a:effectLst/>
                        </a:rPr>
                        <a:t>RRRR-MM-DD</a:t>
                      </a: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</a:rPr>
                        <a:t>&gt;&gt;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0959">
                <a:tc>
                  <a:txBody>
                    <a:bodyPr/>
                    <a:lstStyle/>
                    <a:p>
                      <a:r>
                        <a:rPr lang="pl-PL" b="1" dirty="0" smtClean="0">
                          <a:solidFill>
                            <a:schemeClr val="bg1"/>
                          </a:solidFill>
                        </a:rPr>
                        <a:t>Faktyczny:</a:t>
                      </a:r>
                      <a:endParaRPr lang="pl-PL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</a:rPr>
                        <a:t>&lt;&lt;należy wykazać rzeczywistą</a:t>
                      </a:r>
                      <a:r>
                        <a:rPr lang="pl-PL" sz="1200" b="0" i="1" baseline="0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pl-PL" sz="1200" i="1" dirty="0" smtClean="0">
                          <a:solidFill>
                            <a:srgbClr val="0070C0"/>
                          </a:solidFill>
                        </a:rPr>
                        <a:t>datę</a:t>
                      </a:r>
                      <a:r>
                        <a:rPr lang="pl-PL" sz="1200" i="1" baseline="0" dirty="0" smtClean="0">
                          <a:solidFill>
                            <a:srgbClr val="0070C0"/>
                          </a:solidFill>
                        </a:rPr>
                        <a:t> rozpoczęcia realizacji projektu</a:t>
                      </a: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</a:rPr>
                        <a:t>; </a:t>
                      </a: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  <a:effectLst/>
                        </a:rPr>
                        <a:t>RRRR-MM-DD</a:t>
                      </a: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</a:rPr>
                        <a:t>&gt;&gt;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</a:rPr>
                        <a:t>&lt;&lt;należy wykazać rzeczywistą</a:t>
                      </a:r>
                      <a:r>
                        <a:rPr lang="pl-PL" sz="1200" b="0" i="1" baseline="0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pl-PL" sz="1200" i="1" dirty="0" smtClean="0">
                          <a:solidFill>
                            <a:srgbClr val="0070C0"/>
                          </a:solidFill>
                        </a:rPr>
                        <a:t>datę</a:t>
                      </a:r>
                      <a:r>
                        <a:rPr lang="pl-PL" sz="1200" i="1" baseline="0" dirty="0" smtClean="0">
                          <a:solidFill>
                            <a:srgbClr val="0070C0"/>
                          </a:solidFill>
                        </a:rPr>
                        <a:t> zakończenia rzeczowej realizacji projektu</a:t>
                      </a: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</a:rPr>
                        <a:t>; </a:t>
                      </a: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  <a:effectLst/>
                        </a:rPr>
                        <a:t>RRRR-MM-DD</a:t>
                      </a: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</a:rPr>
                        <a:t>&gt;&gt;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1" name="Podtytuł 2"/>
          <p:cNvSpPr txBox="1">
            <a:spLocks/>
          </p:cNvSpPr>
          <p:nvPr/>
        </p:nvSpPr>
        <p:spPr>
          <a:xfrm>
            <a:off x="0" y="3573016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 dirty="0"/>
          </a:p>
        </p:txBody>
      </p:sp>
      <p:graphicFrame>
        <p:nvGraphicFramePr>
          <p:cNvPr id="12" name="Wykres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69968164"/>
              </p:ext>
            </p:extLst>
          </p:nvPr>
        </p:nvGraphicFramePr>
        <p:xfrm>
          <a:off x="2135560" y="4323615"/>
          <a:ext cx="7920880" cy="23780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0" y="1484784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ZAKRES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551384" y="2355559"/>
            <a:ext cx="103796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&lt;&lt;należy opisać najważniejsze </a:t>
            </a:r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informacje dotyczące m.in. </a:t>
            </a: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procesu </a:t>
            </a:r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realizacji (np. etapowość realizacji</a:t>
            </a: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, uzyskanych rezultatów, osiągniętych </a:t>
            </a:r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wskaźników</a:t>
            </a: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(względem </a:t>
            </a: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wartości </a:t>
            </a:r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planowanych)&gt;&gt;</a:t>
            </a:r>
            <a:endParaRPr lang="pl-PL" i="1" dirty="0">
              <a:solidFill>
                <a:srgbClr val="0070C0"/>
              </a:solidFill>
            </a:endParaRPr>
          </a:p>
          <a:p>
            <a:endParaRPr lang="pl-PL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8851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0" y="1484784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ZAKRES PROJEKTU cd.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551384" y="2382855"/>
            <a:ext cx="103796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&lt;&lt;należy opisać najważniejsze </a:t>
            </a:r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informacje dotyczące m.in. </a:t>
            </a: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procesu </a:t>
            </a:r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realizacji (np. etapowość realizacji</a:t>
            </a: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, uzyskanych rezultatów, osiągniętych </a:t>
            </a:r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wskaźników</a:t>
            </a: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(względem </a:t>
            </a: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wartości </a:t>
            </a:r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planowanych)&gt;&gt;</a:t>
            </a:r>
            <a:endParaRPr lang="pl-PL" i="1" dirty="0">
              <a:solidFill>
                <a:srgbClr val="0070C0"/>
              </a:solidFill>
            </a:endParaRPr>
          </a:p>
          <a:p>
            <a:endParaRPr lang="pl-PL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101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</a:t>
            </a: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PROJEKTU</a:t>
            </a:r>
            <a:endParaRPr lang="pl-PL" b="1" dirty="0" smtClean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448086"/>
              </p:ext>
            </p:extLst>
          </p:nvPr>
        </p:nvGraphicFramePr>
        <p:xfrm>
          <a:off x="695401" y="2347558"/>
          <a:ext cx="10783008" cy="36652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32524"/>
                <a:gridCol w="1366221"/>
                <a:gridCol w="1325434"/>
                <a:gridCol w="1858829"/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Uwagi*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</a:tr>
              <a:tr h="14952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  <a:effectLst/>
                        </a:rPr>
                        <a:t>&lt;&lt;Należy </a:t>
                      </a: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</a:rPr>
                        <a:t>wpisać </a:t>
                      </a: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  <a:effectLst/>
                        </a:rPr>
                        <a:t>nazwy wszystkich produktów (w</a:t>
                      </a:r>
                      <a:r>
                        <a:rPr lang="pl-PL" sz="1200" b="0" i="1" baseline="0" dirty="0" smtClean="0">
                          <a:solidFill>
                            <a:srgbClr val="0070C0"/>
                          </a:solidFill>
                          <a:effectLst/>
                        </a:rPr>
                        <a:t> przypadku niejednoznaczności nazwy krótki opis),</a:t>
                      </a: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  <a:effectLst/>
                        </a:rPr>
                        <a:t> zaplanowanych do realizacji w </a:t>
                      </a: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</a:rPr>
                        <a:t>ramach </a:t>
                      </a: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  <a:effectLst/>
                        </a:rPr>
                        <a:t>projektu: </a:t>
                      </a: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  <a:effectLst/>
                        </a:rPr>
                        <a:t>e-usługi wraz z podaniem typu</a:t>
                      </a:r>
                      <a:r>
                        <a:rPr lang="pl-PL" sz="1200" b="0" i="1" baseline="0" dirty="0" smtClean="0">
                          <a:solidFill>
                            <a:srgbClr val="0070C0"/>
                          </a:solidFill>
                          <a:effectLst/>
                        </a:rPr>
                        <a:t> i poziomu dojrzałości</a:t>
                      </a: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1200" b="0" i="1" baseline="0" dirty="0" smtClean="0">
                          <a:solidFill>
                            <a:srgbClr val="0070C0"/>
                          </a:solidFill>
                          <a:effectLst/>
                        </a:rPr>
                        <a:t>udostępnione informacje sektora publicznego i zdigitalizowane </a:t>
                      </a: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1200" b="0" i="1" baseline="0" dirty="0" smtClean="0">
                          <a:solidFill>
                            <a:srgbClr val="0070C0"/>
                          </a:solidFill>
                          <a:effectLst/>
                        </a:rPr>
                        <a:t>pozostałe&gt;&gt;</a:t>
                      </a:r>
                      <a:endParaRPr lang="pl-PL" sz="1200" b="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 smtClean="0">
                          <a:solidFill>
                            <a:srgbClr val="0070C0"/>
                          </a:solidFill>
                          <a:effectLst/>
                        </a:rPr>
                        <a:t>&lt;&lt;RRRR-MM-DD&gt;&gt;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 smtClean="0">
                          <a:solidFill>
                            <a:srgbClr val="0070C0"/>
                          </a:solidFill>
                          <a:effectLst/>
                        </a:rPr>
                        <a:t>&lt;&lt;RRRR-MM-DD&gt;&gt;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 smtClean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 smtClean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 smtClean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 smtClean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 smtClean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pole tekstowe 5"/>
          <p:cNvSpPr txBox="1"/>
          <p:nvPr/>
        </p:nvSpPr>
        <p:spPr>
          <a:xfrm>
            <a:off x="623392" y="6124994"/>
            <a:ext cx="106075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>
                <a:solidFill>
                  <a:schemeClr val="tx2"/>
                </a:solidFill>
              </a:rPr>
              <a:t>*</a:t>
            </a:r>
            <a:r>
              <a:rPr lang="pl-PL" sz="1000" i="1" dirty="0" smtClean="0">
                <a:solidFill>
                  <a:schemeClr val="tx2"/>
                </a:solidFill>
              </a:rPr>
              <a:t>należy wskazać, które z wymienionych produktów nie zostały ujęte w pierwotnym opisie założeń projektu informatycznego zaakceptowanym przez KRMC, będącego podstawą realizacji projektu</a:t>
            </a:r>
            <a:endParaRPr lang="pl-PL" sz="1000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775522" y="1324525"/>
            <a:ext cx="8640961" cy="750596"/>
          </a:xfrm>
        </p:spPr>
        <p:txBody>
          <a:bodyPr>
            <a:noAutofit/>
          </a:bodyPr>
          <a:lstStyle/>
          <a:p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 smtClean="0">
                <a:solidFill>
                  <a:srgbClr val="002060"/>
                </a:solidFill>
                <a:cs typeface="Times New Roman" pitchFamily="18" charset="0"/>
              </a:rPr>
              <a:t>– interoperacyjność</a:t>
            </a:r>
          </a:p>
          <a:p>
            <a:pPr>
              <a:spcBef>
                <a:spcPts val="0"/>
              </a:spcBef>
            </a:pPr>
            <a:r>
              <a:rPr lang="pl-PL" b="1" dirty="0" smtClean="0">
                <a:solidFill>
                  <a:srgbClr val="002060"/>
                </a:solidFill>
                <a:cs typeface="Times New Roman" pitchFamily="18" charset="0"/>
              </a:rPr>
              <a:t>(widok kooperacji aplikacji)</a:t>
            </a:r>
            <a:endParaRPr lang="pl-PL" dirty="0"/>
          </a:p>
        </p:txBody>
      </p:sp>
      <p:sp>
        <p:nvSpPr>
          <p:cNvPr id="43" name="Prostokąt 42"/>
          <p:cNvSpPr/>
          <p:nvPr/>
        </p:nvSpPr>
        <p:spPr>
          <a:xfrm>
            <a:off x="6528051" y="3476770"/>
            <a:ext cx="1493999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&lt;&lt;Nazwa systemu, modułu systemu lub funkcjonalności systemu </a:t>
            </a:r>
            <a:r>
              <a:rPr lang="pl-PL" sz="1000" i="1" dirty="0" err="1">
                <a:solidFill>
                  <a:schemeClr val="bg1"/>
                </a:solidFill>
              </a:rPr>
              <a:t>interoperacyjnych</a:t>
            </a:r>
            <a:r>
              <a:rPr lang="pl-PL" sz="1000" i="1" dirty="0">
                <a:solidFill>
                  <a:schemeClr val="bg1"/>
                </a:solidFill>
              </a:rPr>
              <a:t> względem produktu&gt;&gt;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44" name="Prostokąt 43"/>
          <p:cNvSpPr/>
          <p:nvPr/>
        </p:nvSpPr>
        <p:spPr>
          <a:xfrm>
            <a:off x="6528047" y="2387780"/>
            <a:ext cx="1494000" cy="792088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&lt;&lt;Nazwa systemu, modułu systemu lub funkcjonalności systemu </a:t>
            </a:r>
            <a:r>
              <a:rPr lang="pl-PL" sz="1000" i="1" dirty="0" err="1">
                <a:solidFill>
                  <a:schemeClr val="bg1"/>
                </a:solidFill>
              </a:rPr>
              <a:t>interoperacyjnych</a:t>
            </a:r>
            <a:r>
              <a:rPr lang="pl-PL" sz="1000" i="1" dirty="0">
                <a:solidFill>
                  <a:schemeClr val="bg1"/>
                </a:solidFill>
              </a:rPr>
              <a:t> względem produktu&gt;&gt;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45" name="Prostokąt 44"/>
          <p:cNvSpPr/>
          <p:nvPr/>
        </p:nvSpPr>
        <p:spPr>
          <a:xfrm>
            <a:off x="4655838" y="2924944"/>
            <a:ext cx="1494000" cy="792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b="1" i="1" dirty="0">
                <a:solidFill>
                  <a:schemeClr val="tx2"/>
                </a:solidFill>
              </a:rPr>
              <a:t>&lt;&lt;Należy wpisać nazwę produktu, w przypadku niejednoznaczności nazwy krótki opis&gt;&gt;</a:t>
            </a:r>
          </a:p>
        </p:txBody>
      </p:sp>
      <p:sp>
        <p:nvSpPr>
          <p:cNvPr id="46" name="Prostokąt 45"/>
          <p:cNvSpPr/>
          <p:nvPr/>
        </p:nvSpPr>
        <p:spPr>
          <a:xfrm>
            <a:off x="2739751" y="2420888"/>
            <a:ext cx="1494124" cy="792088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&lt;&lt;Nazwa systemu, modułu systemu lub funkcjonalności systemu </a:t>
            </a:r>
            <a:r>
              <a:rPr lang="pl-PL" sz="1000" i="1" dirty="0" err="1">
                <a:solidFill>
                  <a:schemeClr val="bg1"/>
                </a:solidFill>
              </a:rPr>
              <a:t>interoperacyjnych</a:t>
            </a:r>
            <a:r>
              <a:rPr lang="pl-PL" sz="1000" i="1" dirty="0">
                <a:solidFill>
                  <a:schemeClr val="bg1"/>
                </a:solidFill>
              </a:rPr>
              <a:t> względem produktu&gt;&gt;</a:t>
            </a:r>
            <a:endParaRPr lang="pl-PL" sz="1000" dirty="0">
              <a:solidFill>
                <a:schemeClr val="bg1"/>
              </a:solidFill>
            </a:endParaRPr>
          </a:p>
        </p:txBody>
      </p:sp>
      <p:cxnSp>
        <p:nvCxnSpPr>
          <p:cNvPr id="48" name="Łącznik prosty 47"/>
          <p:cNvCxnSpPr/>
          <p:nvPr/>
        </p:nvCxnSpPr>
        <p:spPr>
          <a:xfrm>
            <a:off x="4527216" y="3135912"/>
            <a:ext cx="128627" cy="505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Łącznik prosty 48"/>
          <p:cNvCxnSpPr/>
          <p:nvPr/>
        </p:nvCxnSpPr>
        <p:spPr>
          <a:xfrm flipV="1">
            <a:off x="4527215" y="2636912"/>
            <a:ext cx="3" cy="50783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Łącznik prosty ze strzałką 49"/>
          <p:cNvCxnSpPr/>
          <p:nvPr/>
        </p:nvCxnSpPr>
        <p:spPr>
          <a:xfrm flipH="1">
            <a:off x="4233875" y="2636912"/>
            <a:ext cx="293338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Łącznik prosty 50"/>
          <p:cNvCxnSpPr/>
          <p:nvPr/>
        </p:nvCxnSpPr>
        <p:spPr>
          <a:xfrm>
            <a:off x="4233878" y="2994628"/>
            <a:ext cx="146669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Łącznik prosty 51"/>
          <p:cNvCxnSpPr/>
          <p:nvPr/>
        </p:nvCxnSpPr>
        <p:spPr>
          <a:xfrm>
            <a:off x="4380544" y="2994628"/>
            <a:ext cx="0" cy="50783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Łącznik prosty ze strzałką 52"/>
          <p:cNvCxnSpPr/>
          <p:nvPr/>
        </p:nvCxnSpPr>
        <p:spPr>
          <a:xfrm>
            <a:off x="4380544" y="3502460"/>
            <a:ext cx="275296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Łącznik prosty 53"/>
          <p:cNvCxnSpPr/>
          <p:nvPr/>
        </p:nvCxnSpPr>
        <p:spPr>
          <a:xfrm>
            <a:off x="6168008" y="3114000"/>
            <a:ext cx="14401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Łącznik prosty 54"/>
          <p:cNvCxnSpPr/>
          <p:nvPr/>
        </p:nvCxnSpPr>
        <p:spPr>
          <a:xfrm flipV="1">
            <a:off x="6312024" y="2556000"/>
            <a:ext cx="0" cy="571008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Łącznik prosty ze strzałką 55"/>
          <p:cNvCxnSpPr/>
          <p:nvPr/>
        </p:nvCxnSpPr>
        <p:spPr>
          <a:xfrm>
            <a:off x="6312024" y="2564904"/>
            <a:ext cx="216024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Łącznik prosty 56"/>
          <p:cNvCxnSpPr/>
          <p:nvPr/>
        </p:nvCxnSpPr>
        <p:spPr>
          <a:xfrm>
            <a:off x="6168008" y="3320988"/>
            <a:ext cx="263664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Łącznik prosty 57"/>
          <p:cNvCxnSpPr/>
          <p:nvPr/>
        </p:nvCxnSpPr>
        <p:spPr>
          <a:xfrm flipV="1">
            <a:off x="6420036" y="3320988"/>
            <a:ext cx="0" cy="396044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Łącznik prosty ze strzałką 58"/>
          <p:cNvCxnSpPr/>
          <p:nvPr/>
        </p:nvCxnSpPr>
        <p:spPr>
          <a:xfrm>
            <a:off x="6420036" y="3717032"/>
            <a:ext cx="126116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Łącznik prosty 59"/>
          <p:cNvCxnSpPr/>
          <p:nvPr/>
        </p:nvCxnSpPr>
        <p:spPr>
          <a:xfrm flipV="1">
            <a:off x="6312024" y="3528000"/>
            <a:ext cx="0" cy="54907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Łącznik prosty ze strzałką 60"/>
          <p:cNvCxnSpPr/>
          <p:nvPr/>
        </p:nvCxnSpPr>
        <p:spPr>
          <a:xfrm flipH="1">
            <a:off x="6149841" y="3528000"/>
            <a:ext cx="155647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Prostokąt 61"/>
          <p:cNvSpPr/>
          <p:nvPr/>
        </p:nvSpPr>
        <p:spPr>
          <a:xfrm>
            <a:off x="6516417" y="5565002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&lt;&lt;Nazwa systemu, modułu systemu lub funkcjonalności systemu </a:t>
            </a:r>
            <a:r>
              <a:rPr lang="pl-PL" sz="1000" i="1" dirty="0" err="1">
                <a:solidFill>
                  <a:schemeClr val="bg1"/>
                </a:solidFill>
              </a:rPr>
              <a:t>interoperacyjnych</a:t>
            </a:r>
            <a:r>
              <a:rPr lang="pl-PL" sz="1000" i="1" dirty="0">
                <a:solidFill>
                  <a:schemeClr val="bg1"/>
                </a:solidFill>
              </a:rPr>
              <a:t> względem produktu&gt;&gt;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63" name="Prostokąt 62"/>
          <p:cNvSpPr/>
          <p:nvPr/>
        </p:nvSpPr>
        <p:spPr>
          <a:xfrm>
            <a:off x="6516417" y="4476012"/>
            <a:ext cx="1494000" cy="792088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&lt;&lt;Nazwa systemu, modułu systemu lub funkcjonalności systemu </a:t>
            </a:r>
            <a:r>
              <a:rPr lang="pl-PL" sz="1000" i="1" dirty="0" err="1">
                <a:solidFill>
                  <a:schemeClr val="bg1"/>
                </a:solidFill>
              </a:rPr>
              <a:t>interoperacyjnych</a:t>
            </a:r>
            <a:r>
              <a:rPr lang="pl-PL" sz="1000" i="1" dirty="0">
                <a:solidFill>
                  <a:schemeClr val="bg1"/>
                </a:solidFill>
              </a:rPr>
              <a:t> względem produktu&gt;&gt;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64" name="Prostokąt 63"/>
          <p:cNvSpPr/>
          <p:nvPr/>
        </p:nvSpPr>
        <p:spPr>
          <a:xfrm>
            <a:off x="4644207" y="5013176"/>
            <a:ext cx="1494000" cy="792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i="1" dirty="0">
                <a:solidFill>
                  <a:schemeClr val="tx2"/>
                </a:solidFill>
              </a:rPr>
              <a:t>&lt;&lt;</a:t>
            </a:r>
            <a:r>
              <a:rPr lang="pl-PL" sz="900" b="1" i="1" dirty="0">
                <a:solidFill>
                  <a:schemeClr val="tx2"/>
                </a:solidFill>
              </a:rPr>
              <a:t>Należy wpisać nazwę produktu, w przypadku niejednoznaczności nazwy krótki opis&gt;&gt;</a:t>
            </a:r>
          </a:p>
        </p:txBody>
      </p:sp>
      <p:sp>
        <p:nvSpPr>
          <p:cNvPr id="65" name="Prostokąt 64"/>
          <p:cNvSpPr/>
          <p:nvPr/>
        </p:nvSpPr>
        <p:spPr>
          <a:xfrm>
            <a:off x="2739750" y="4509120"/>
            <a:ext cx="1494000" cy="792088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&lt;&lt;Nazwa systemu, modułu systemu lub funkcjonalności systemu </a:t>
            </a:r>
            <a:r>
              <a:rPr lang="pl-PL" sz="1000" i="1" dirty="0" err="1">
                <a:solidFill>
                  <a:schemeClr val="bg1"/>
                </a:solidFill>
              </a:rPr>
              <a:t>interoperacyjnych</a:t>
            </a:r>
            <a:r>
              <a:rPr lang="pl-PL" sz="1000" i="1" dirty="0">
                <a:solidFill>
                  <a:schemeClr val="bg1"/>
                </a:solidFill>
              </a:rPr>
              <a:t> względem produktu&gt;&gt;</a:t>
            </a:r>
            <a:endParaRPr lang="pl-PL" sz="1000" dirty="0">
              <a:solidFill>
                <a:schemeClr val="bg1"/>
              </a:solidFill>
            </a:endParaRPr>
          </a:p>
        </p:txBody>
      </p:sp>
      <p:cxnSp>
        <p:nvCxnSpPr>
          <p:cNvPr id="66" name="Łącznik prosty 65"/>
          <p:cNvCxnSpPr/>
          <p:nvPr/>
        </p:nvCxnSpPr>
        <p:spPr>
          <a:xfrm>
            <a:off x="4515585" y="5224144"/>
            <a:ext cx="128627" cy="505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Łącznik prosty 67"/>
          <p:cNvCxnSpPr/>
          <p:nvPr/>
        </p:nvCxnSpPr>
        <p:spPr>
          <a:xfrm flipV="1">
            <a:off x="4515584" y="4725144"/>
            <a:ext cx="3" cy="50783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Łącznik prosty ze strzałką 68"/>
          <p:cNvCxnSpPr/>
          <p:nvPr/>
        </p:nvCxnSpPr>
        <p:spPr>
          <a:xfrm flipH="1">
            <a:off x="4222244" y="4725144"/>
            <a:ext cx="293338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Łącznik prosty 69"/>
          <p:cNvCxnSpPr/>
          <p:nvPr/>
        </p:nvCxnSpPr>
        <p:spPr>
          <a:xfrm>
            <a:off x="4222247" y="5082860"/>
            <a:ext cx="146669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Łącznik prosty 70"/>
          <p:cNvCxnSpPr/>
          <p:nvPr/>
        </p:nvCxnSpPr>
        <p:spPr>
          <a:xfrm>
            <a:off x="4368913" y="5082860"/>
            <a:ext cx="0" cy="43437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Łącznik prosty ze strzałką 71"/>
          <p:cNvCxnSpPr/>
          <p:nvPr/>
        </p:nvCxnSpPr>
        <p:spPr>
          <a:xfrm>
            <a:off x="4368913" y="5517232"/>
            <a:ext cx="275296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Łącznik prosty 72"/>
          <p:cNvCxnSpPr/>
          <p:nvPr/>
        </p:nvCxnSpPr>
        <p:spPr>
          <a:xfrm flipV="1">
            <a:off x="6138207" y="5212426"/>
            <a:ext cx="162186" cy="281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Łącznik prosty 73"/>
          <p:cNvCxnSpPr/>
          <p:nvPr/>
        </p:nvCxnSpPr>
        <p:spPr>
          <a:xfrm flipV="1">
            <a:off x="6300393" y="4644232"/>
            <a:ext cx="0" cy="571008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Łącznik prosty ze strzałką 74"/>
          <p:cNvCxnSpPr/>
          <p:nvPr/>
        </p:nvCxnSpPr>
        <p:spPr>
          <a:xfrm>
            <a:off x="6300393" y="4653136"/>
            <a:ext cx="216024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Łącznik prosty 75"/>
          <p:cNvCxnSpPr/>
          <p:nvPr/>
        </p:nvCxnSpPr>
        <p:spPr>
          <a:xfrm>
            <a:off x="6150000" y="5364000"/>
            <a:ext cx="252028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Łącznik prosty 76"/>
          <p:cNvCxnSpPr/>
          <p:nvPr/>
        </p:nvCxnSpPr>
        <p:spPr>
          <a:xfrm flipV="1">
            <a:off x="6402028" y="5357392"/>
            <a:ext cx="0" cy="447875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Łącznik prosty ze strzałką 77"/>
          <p:cNvCxnSpPr/>
          <p:nvPr/>
        </p:nvCxnSpPr>
        <p:spPr>
          <a:xfrm>
            <a:off x="6408405" y="5805264"/>
            <a:ext cx="126116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Łącznik prosty 78"/>
          <p:cNvCxnSpPr/>
          <p:nvPr/>
        </p:nvCxnSpPr>
        <p:spPr>
          <a:xfrm flipH="1">
            <a:off x="4233875" y="6165304"/>
            <a:ext cx="216024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Łącznik prosty 79"/>
          <p:cNvCxnSpPr/>
          <p:nvPr/>
        </p:nvCxnSpPr>
        <p:spPr>
          <a:xfrm flipV="1">
            <a:off x="4449899" y="5733259"/>
            <a:ext cx="0" cy="432049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Prostokąt 80"/>
          <p:cNvSpPr/>
          <p:nvPr/>
        </p:nvSpPr>
        <p:spPr>
          <a:xfrm>
            <a:off x="2739750" y="5549460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&lt;&lt;Nazwa systemu, modułu systemu lub funkcjonalności systemu </a:t>
            </a:r>
            <a:r>
              <a:rPr lang="pl-PL" sz="1000" i="1" dirty="0" err="1">
                <a:solidFill>
                  <a:schemeClr val="bg1"/>
                </a:solidFill>
              </a:rPr>
              <a:t>interoperacyjnych</a:t>
            </a:r>
            <a:r>
              <a:rPr lang="pl-PL" sz="1000" i="1" dirty="0">
                <a:solidFill>
                  <a:schemeClr val="bg1"/>
                </a:solidFill>
              </a:rPr>
              <a:t> względem produktu&gt;&gt;</a:t>
            </a:r>
            <a:endParaRPr lang="pl-PL" sz="1000" dirty="0">
              <a:solidFill>
                <a:schemeClr val="bg1"/>
              </a:solidFill>
            </a:endParaRPr>
          </a:p>
        </p:txBody>
      </p:sp>
      <p:cxnSp>
        <p:nvCxnSpPr>
          <p:cNvPr id="82" name="Łącznik prosty ze strzałką 81"/>
          <p:cNvCxnSpPr/>
          <p:nvPr/>
        </p:nvCxnSpPr>
        <p:spPr>
          <a:xfrm>
            <a:off x="4449899" y="5733256"/>
            <a:ext cx="216024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Łącznik prosty 82"/>
          <p:cNvCxnSpPr/>
          <p:nvPr/>
        </p:nvCxnSpPr>
        <p:spPr>
          <a:xfrm flipH="1">
            <a:off x="6312024" y="4077072"/>
            <a:ext cx="216024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pole tekstowe 83"/>
          <p:cNvSpPr txBox="1"/>
          <p:nvPr/>
        </p:nvSpPr>
        <p:spPr>
          <a:xfrm>
            <a:off x="8711054" y="2486800"/>
            <a:ext cx="1777437" cy="1441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Oznaczenia powiązanych 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systemów: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planowany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modyfikowany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istniejący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dot. systemów własnych oraz innych jednostek</a:t>
            </a:r>
            <a:endParaRPr lang="pl-PL" dirty="0">
              <a:solidFill>
                <a:schemeClr val="tx2"/>
              </a:solidFill>
            </a:endParaRPr>
          </a:p>
        </p:txBody>
      </p:sp>
      <p:sp>
        <p:nvSpPr>
          <p:cNvPr id="85" name="Prostokąt 84"/>
          <p:cNvSpPr/>
          <p:nvPr/>
        </p:nvSpPr>
        <p:spPr>
          <a:xfrm>
            <a:off x="8832304" y="2924944"/>
            <a:ext cx="144016" cy="144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6" name="Prostokąt 85"/>
          <p:cNvSpPr/>
          <p:nvPr/>
        </p:nvSpPr>
        <p:spPr>
          <a:xfrm>
            <a:off x="8832304" y="3114000"/>
            <a:ext cx="144016" cy="1440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7" name="Prostokąt 86"/>
          <p:cNvSpPr/>
          <p:nvPr/>
        </p:nvSpPr>
        <p:spPr>
          <a:xfrm>
            <a:off x="8832304" y="3301200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25167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 dirty="0" smtClean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5900251"/>
              </p:ext>
            </p:extLst>
          </p:nvPr>
        </p:nvGraphicFramePr>
        <p:xfrm>
          <a:off x="695401" y="2347558"/>
          <a:ext cx="10749037" cy="38055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01727"/>
                <a:gridCol w="2387066"/>
                <a:gridCol w="2281187"/>
                <a:gridCol w="2079057"/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</a:t>
                      </a: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Wartość</a:t>
                      </a:r>
                      <a:r>
                        <a:rPr lang="pl-PL" sz="1400" b="1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</a:tr>
              <a:tr h="14952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1" dirty="0" smtClean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1" dirty="0" smtClean="0">
                        <a:solidFill>
                          <a:srgbClr val="0070C0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1" dirty="0" smtClean="0">
                        <a:solidFill>
                          <a:srgbClr val="0070C0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  <a:effectLst/>
                        </a:rPr>
                        <a:t>&lt;&lt;Należy wskazać wskaźniki projektu i aktualny stan ich realizacji </a:t>
                      </a:r>
                      <a:r>
                        <a:rPr lang="pl-PL" sz="1200" b="0" i="1" baseline="0" dirty="0" smtClean="0">
                          <a:solidFill>
                            <a:srgbClr val="0070C0"/>
                          </a:solidFill>
                          <a:effectLst/>
                        </a:rPr>
                        <a:t>&gt;&gt;</a:t>
                      </a:r>
                      <a:endParaRPr lang="pl-PL" sz="1200" b="0" i="1" dirty="0" smtClean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1" dirty="0" smtClean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1" dirty="0" smtClean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 smtClean="0">
                          <a:solidFill>
                            <a:srgbClr val="0070C0"/>
                          </a:solidFill>
                          <a:effectLst/>
                        </a:rPr>
                        <a:t>&lt;&lt;Należy wskazać czy są to szt., </a:t>
                      </a:r>
                      <a:r>
                        <a:rPr lang="pl-PL" sz="1200" i="1" dirty="0" err="1" smtClean="0">
                          <a:solidFill>
                            <a:srgbClr val="0070C0"/>
                          </a:solidFill>
                          <a:effectLst/>
                        </a:rPr>
                        <a:t>tb</a:t>
                      </a:r>
                      <a:r>
                        <a:rPr lang="pl-PL" sz="1200" i="1" dirty="0" smtClean="0">
                          <a:solidFill>
                            <a:srgbClr val="0070C0"/>
                          </a:solidFill>
                          <a:effectLst/>
                        </a:rPr>
                        <a:t> itp.)&gt;&gt;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 smtClean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 smtClean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 smtClean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969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KORZYŚCI Z PROJEKTU</a:t>
            </a:r>
            <a:endParaRPr lang="pl-PL" b="1" dirty="0" smtClean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4844774"/>
              </p:ext>
            </p:extLst>
          </p:nvPr>
        </p:nvGraphicFramePr>
        <p:xfrm>
          <a:off x="695400" y="2347558"/>
          <a:ext cx="10826040" cy="36523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36824"/>
                <a:gridCol w="5389216"/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Opis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</a:tr>
              <a:tr h="149527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&lt;&lt;Należy opisać korzyść jaką przyniesie projekt&gt;&gt;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1" dirty="0" smtClean="0">
                          <a:solidFill>
                            <a:srgbClr val="0070C0"/>
                          </a:solidFill>
                          <a:effectLst/>
                        </a:rPr>
                        <a:t>&lt;&lt;Należy podać interesariuszy, których</a:t>
                      </a:r>
                      <a:r>
                        <a:rPr lang="pl-PL" sz="1100" b="0" i="1" baseline="0" dirty="0" smtClean="0">
                          <a:solidFill>
                            <a:srgbClr val="0070C0"/>
                          </a:solidFill>
                          <a:effectLst/>
                        </a:rPr>
                        <a:t> potrzeby </a:t>
                      </a:r>
                      <a:r>
                        <a:rPr lang="pl-PL" sz="1100" b="0" i="1" dirty="0" smtClean="0">
                          <a:solidFill>
                            <a:srgbClr val="0070C0"/>
                          </a:solidFill>
                          <a:effectLst/>
                        </a:rPr>
                        <a:t>są/będą zaspokojone po osiągnięciu korzyści z projektu</a:t>
                      </a:r>
                      <a:r>
                        <a:rPr lang="pl-PL" sz="1100" b="0" i="1" baseline="0" dirty="0" smtClean="0">
                          <a:solidFill>
                            <a:srgbClr val="0070C0"/>
                          </a:solidFill>
                          <a:effectLst/>
                        </a:rPr>
                        <a:t>&gt;&gt;</a:t>
                      </a:r>
                      <a:endParaRPr lang="pl-PL" sz="1100" b="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 smtClean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 smtClean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3738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6E28105-763F-4193-B043-C170AA0A0327}">
  <ds:schemaRefs>
    <ds:schemaRef ds:uri="http://purl.org/dc/terms/"/>
    <ds:schemaRef ds:uri="http://schemas.microsoft.com/office/2006/documentManagement/types"/>
    <ds:schemaRef ds:uri="http://purl.org/dc/dcmitype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5df3a10b-8748-402e-bef4-aee373db4dbb"/>
    <ds:schemaRef ds:uri="9affde3b-50dd-4e74-9e2c-6b9654ae514a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233</TotalTime>
  <Words>697</Words>
  <Application>Microsoft Office PowerPoint</Application>
  <PresentationFormat>Panoramiczny</PresentationFormat>
  <Paragraphs>107</Paragraphs>
  <Slides>13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Marczak-Redecka Joanna</cp:lastModifiedBy>
  <cp:revision>26</cp:revision>
  <dcterms:created xsi:type="dcterms:W3CDTF">2017-01-27T12:50:17Z</dcterms:created>
  <dcterms:modified xsi:type="dcterms:W3CDTF">2021-05-13T08:05:33Z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