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9" r:id="rId3"/>
    <p:sldId id="320" r:id="rId4"/>
    <p:sldId id="324" r:id="rId5"/>
    <p:sldId id="323" r:id="rId6"/>
    <p:sldId id="325" r:id="rId7"/>
    <p:sldId id="326" r:id="rId8"/>
    <p:sldId id="327" r:id="rId9"/>
    <p:sldId id="328" r:id="rId10"/>
    <p:sldId id="316" r:id="rId11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83771" autoAdjust="0"/>
  </p:normalViewPr>
  <p:slideViewPr>
    <p:cSldViewPr>
      <p:cViewPr>
        <p:scale>
          <a:sx n="84" d="100"/>
          <a:sy n="84" d="100"/>
        </p:scale>
        <p:origin x="-1110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11C9B-0920-4FA1-BDD3-94A85C12B0B2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5D38A-E175-4785-BA9B-912ED1D68D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8211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2D8C0-6D37-4EF0-A820-F50BA36AE5BB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38435-5BE3-4A68-BF11-9C9FDB0E18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9544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414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2426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1438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91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063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23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4487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256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527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7615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767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0167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3"/>
          <p:cNvPicPr>
            <a:picLocks noChangeAspect="1"/>
          </p:cNvPicPr>
          <p:nvPr/>
        </p:nvPicPr>
        <p:blipFill>
          <a:blip r:embed="rId2" cstate="print"/>
          <a:srcRect r="73625" b="50000"/>
          <a:stretch>
            <a:fillRect/>
          </a:stretch>
        </p:blipFill>
        <p:spPr bwMode="auto">
          <a:xfrm>
            <a:off x="0" y="0"/>
            <a:ext cx="2483768" cy="3531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rostokąt 2"/>
          <p:cNvSpPr/>
          <p:nvPr/>
        </p:nvSpPr>
        <p:spPr>
          <a:xfrm>
            <a:off x="1403648" y="2173651"/>
            <a:ext cx="756084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b="1" dirty="0" smtClean="0">
                <a:solidFill>
                  <a:schemeClr val="accent1"/>
                </a:solidFill>
              </a:rPr>
              <a:t>INFORMACJA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800" b="1" dirty="0" smtClean="0">
                <a:solidFill>
                  <a:schemeClr val="accent1"/>
                </a:solidFill>
              </a:rPr>
              <a:t>o </a:t>
            </a:r>
            <a:r>
              <a:rPr lang="pl-PL" sz="2800" b="1" dirty="0">
                <a:solidFill>
                  <a:schemeClr val="accent1"/>
                </a:solidFill>
              </a:rPr>
              <a:t>obecności naczelnych organów państwa </a:t>
            </a:r>
            <a:r>
              <a:rPr lang="pl-PL" sz="2800" b="1" dirty="0" smtClean="0">
                <a:solidFill>
                  <a:schemeClr val="accent1"/>
                </a:solidFill>
              </a:rPr>
              <a:t/>
            </a:r>
            <a:br>
              <a:rPr lang="pl-PL" sz="2800" b="1" dirty="0" smtClean="0">
                <a:solidFill>
                  <a:schemeClr val="accent1"/>
                </a:solidFill>
              </a:rPr>
            </a:br>
            <a:r>
              <a:rPr lang="pl-PL" sz="2800" b="1" dirty="0" smtClean="0">
                <a:solidFill>
                  <a:schemeClr val="accent1"/>
                </a:solidFill>
              </a:rPr>
              <a:t>w </a:t>
            </a:r>
            <a:r>
              <a:rPr lang="pl-PL" sz="2800" b="1" dirty="0">
                <a:solidFill>
                  <a:schemeClr val="accent1"/>
                </a:solidFill>
              </a:rPr>
              <a:t>programach TVP SA </a:t>
            </a:r>
            <a:r>
              <a:rPr lang="pl-PL" sz="2800" b="1" dirty="0" smtClean="0">
                <a:solidFill>
                  <a:schemeClr val="accent1"/>
                </a:solidFill>
              </a:rPr>
              <a:t>i PR SA w </a:t>
            </a:r>
            <a:r>
              <a:rPr lang="pl-PL" sz="2800" b="1" dirty="0">
                <a:solidFill>
                  <a:schemeClr val="accent1"/>
                </a:solidFill>
              </a:rPr>
              <a:t>I </a:t>
            </a:r>
            <a:r>
              <a:rPr lang="pl-PL" sz="2800" b="1" dirty="0" smtClean="0">
                <a:solidFill>
                  <a:schemeClr val="accent1"/>
                </a:solidFill>
              </a:rPr>
              <a:t>półroczu 2016 </a:t>
            </a:r>
            <a:r>
              <a:rPr lang="pl-PL" sz="2800" b="1" dirty="0">
                <a:solidFill>
                  <a:schemeClr val="accent1"/>
                </a:solidFill>
              </a:rPr>
              <a:t>r. </a:t>
            </a:r>
            <a:r>
              <a:rPr lang="pl-PL" sz="2800" b="1" dirty="0" smtClean="0">
                <a:solidFill>
                  <a:schemeClr val="accent1"/>
                </a:solidFill>
              </a:rPr>
              <a:t/>
            </a:r>
            <a:br>
              <a:rPr lang="pl-PL" sz="2800" b="1" dirty="0" smtClean="0">
                <a:solidFill>
                  <a:schemeClr val="accent1"/>
                </a:solidFill>
              </a:rPr>
            </a:br>
            <a:r>
              <a:rPr lang="pl-PL" sz="2800" b="1" dirty="0" smtClean="0">
                <a:solidFill>
                  <a:schemeClr val="accent1"/>
                </a:solidFill>
              </a:rPr>
              <a:t>oraz porównanie z I półroczem 2015 r.</a:t>
            </a:r>
            <a:endParaRPr lang="pl-PL" sz="2000" b="1" dirty="0" smtClean="0">
              <a:solidFill>
                <a:schemeClr val="accent1"/>
              </a:solidFill>
            </a:endParaRPr>
          </a:p>
          <a:p>
            <a:pPr algn="ctr"/>
            <a:r>
              <a:rPr lang="pl-PL" sz="2800" b="1" dirty="0">
                <a:solidFill>
                  <a:schemeClr val="accent1"/>
                </a:solidFill>
              </a:rPr>
              <a:t>na podstawie danych </a:t>
            </a:r>
            <a:r>
              <a:rPr lang="pl-PL" sz="2800" b="1" dirty="0" smtClean="0">
                <a:solidFill>
                  <a:schemeClr val="accent1"/>
                </a:solidFill>
              </a:rPr>
              <a:t/>
            </a:r>
            <a:br>
              <a:rPr lang="pl-PL" sz="2800" b="1" dirty="0" smtClean="0">
                <a:solidFill>
                  <a:schemeClr val="accent1"/>
                </a:solidFill>
              </a:rPr>
            </a:br>
            <a:r>
              <a:rPr lang="pl-PL" sz="2800" b="1" dirty="0" smtClean="0">
                <a:solidFill>
                  <a:schemeClr val="accent1"/>
                </a:solidFill>
              </a:rPr>
              <a:t>przesyłanych </a:t>
            </a:r>
            <a:r>
              <a:rPr lang="pl-PL" sz="2800" b="1" dirty="0">
                <a:solidFill>
                  <a:schemeClr val="accent1"/>
                </a:solidFill>
              </a:rPr>
              <a:t>przez nadawców</a:t>
            </a:r>
          </a:p>
          <a:p>
            <a:endParaRPr lang="pl-PL" sz="2000" b="1" dirty="0" smtClean="0"/>
          </a:p>
          <a:p>
            <a:endParaRPr lang="pl-PL" sz="2000" b="1" dirty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pPr algn="r"/>
            <a:r>
              <a:rPr lang="pl-PL" sz="2000" dirty="0" smtClean="0">
                <a:solidFill>
                  <a:schemeClr val="accent1"/>
                </a:solidFill>
              </a:rPr>
              <a:t>Warszawa,  25 sierpnia 2016 r.</a:t>
            </a:r>
            <a:endParaRPr lang="pl-PL" sz="2000" dirty="0">
              <a:solidFill>
                <a:schemeClr val="accent1"/>
              </a:solidFill>
            </a:endParaRP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858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2490191" y="2924944"/>
            <a:ext cx="4045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Dziękujemy </a:t>
            </a:r>
            <a:r>
              <a:rPr lang="pl-PL" sz="2800" b="1" dirty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za </a:t>
            </a:r>
            <a:r>
              <a:rPr lang="pl-PL" sz="2800" b="1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uwagę</a:t>
            </a:r>
            <a:endParaRPr lang="pl-PL" sz="28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2076470" y="3645024"/>
            <a:ext cx="4872937" cy="4616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l-PL"/>
            </a:defPPr>
            <a:lvl1pPr>
              <a:defRPr sz="24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defRPr>
            </a:lvl1pPr>
          </a:lstStyle>
          <a:p>
            <a:r>
              <a:rPr lang="pl-PL" dirty="0"/>
              <a:t>Prezentację przygotował zespół DMP</a:t>
            </a:r>
          </a:p>
        </p:txBody>
      </p:sp>
    </p:spTree>
    <p:extLst>
      <p:ext uri="{BB962C8B-B14F-4D97-AF65-F5344CB8AC3E}">
        <p14:creationId xmlns:p14="http://schemas.microsoft.com/office/powerpoint/2010/main" val="2348217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88690" y="485885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b="1" dirty="0" smtClean="0">
                <a:solidFill>
                  <a:schemeClr val="tx2"/>
                </a:solidFill>
              </a:rPr>
              <a:t>Obecność </a:t>
            </a:r>
            <a:r>
              <a:rPr lang="pl-PL" b="1" dirty="0">
                <a:solidFill>
                  <a:schemeClr val="tx2"/>
                </a:solidFill>
              </a:rPr>
              <a:t>naczelnych organów </a:t>
            </a:r>
            <a:r>
              <a:rPr lang="pl-PL" b="1" dirty="0" smtClean="0">
                <a:solidFill>
                  <a:schemeClr val="tx2"/>
                </a:solidFill>
              </a:rPr>
              <a:t>państwa w </a:t>
            </a:r>
            <a:r>
              <a:rPr lang="pl-PL" b="1" dirty="0">
                <a:solidFill>
                  <a:schemeClr val="tx2"/>
                </a:solidFill>
              </a:rPr>
              <a:t>programach TVP </a:t>
            </a:r>
            <a:r>
              <a:rPr lang="pl-PL" b="1" dirty="0" smtClean="0">
                <a:solidFill>
                  <a:schemeClr val="tx2"/>
                </a:solidFill>
              </a:rPr>
              <a:t>SA i PR SA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sp>
        <p:nvSpPr>
          <p:cNvPr id="2" name="Prostokąt 1"/>
          <p:cNvSpPr/>
          <p:nvPr/>
        </p:nvSpPr>
        <p:spPr>
          <a:xfrm>
            <a:off x="683568" y="2132856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pl-PL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Tabele zawarte w prezentacji zostały </a:t>
            </a:r>
            <a:r>
              <a:rPr lang="pl-PL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przygotowane na podstawie danych miesięcznych przesyłanych do KRRiT przez </a:t>
            </a:r>
            <a:r>
              <a:rPr lang="pl-PL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nadawców. </a:t>
            </a:r>
            <a:endParaRPr lang="pl-PL" altLang="pl-PL" sz="2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683568" y="978987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58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88690" y="116553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b="1" dirty="0" smtClean="0">
                <a:solidFill>
                  <a:schemeClr val="tx2"/>
                </a:solidFill>
              </a:rPr>
              <a:t>Obecność </a:t>
            </a:r>
            <a:r>
              <a:rPr lang="pl-PL" b="1" dirty="0">
                <a:solidFill>
                  <a:schemeClr val="tx2"/>
                </a:solidFill>
              </a:rPr>
              <a:t>naczelnych organów </a:t>
            </a:r>
            <a:r>
              <a:rPr lang="pl-PL" b="1" dirty="0" smtClean="0">
                <a:solidFill>
                  <a:schemeClr val="tx2"/>
                </a:solidFill>
              </a:rPr>
              <a:t>państwa w </a:t>
            </a:r>
            <a:r>
              <a:rPr lang="pl-PL" b="1" dirty="0">
                <a:solidFill>
                  <a:schemeClr val="tx2"/>
                </a:solidFill>
              </a:rPr>
              <a:t>programach TVP </a:t>
            </a:r>
            <a:r>
              <a:rPr lang="pl-PL" b="1" dirty="0" smtClean="0">
                <a:solidFill>
                  <a:schemeClr val="tx2"/>
                </a:solidFill>
              </a:rPr>
              <a:t>SA 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683568" y="62068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ostokąt 6"/>
          <p:cNvSpPr/>
          <p:nvPr/>
        </p:nvSpPr>
        <p:spPr>
          <a:xfrm>
            <a:off x="601013" y="620688"/>
            <a:ext cx="5233292" cy="46166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Porównanie - I kwartału 2015 r. i 2016 r.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37730"/>
              </p:ext>
            </p:extLst>
          </p:nvPr>
        </p:nvGraphicFramePr>
        <p:xfrm>
          <a:off x="683568" y="1196752"/>
          <a:ext cx="8150200" cy="2675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1687"/>
                <a:gridCol w="665810"/>
                <a:gridCol w="966546"/>
                <a:gridCol w="966546"/>
                <a:gridCol w="966546"/>
                <a:gridCol w="1043065"/>
              </a:tblGrid>
              <a:tr h="2316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chemeClr val="bg1"/>
                          </a:solidFill>
                          <a:effectLst/>
                        </a:rPr>
                        <a:t>Obecność naczelnych organów państwa w programach TVP - I </a:t>
                      </a: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</a:rPr>
                        <a:t>kwartał 2015 r.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TVP 1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TVP 2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TVP 3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TVP Info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SUMA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Prezydent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0:41:16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0:12:24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</a:rPr>
                        <a:t>0:05:28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</a:rPr>
                        <a:t>10:25:51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</a:rPr>
                        <a:t>11:24:59</a:t>
                      </a:r>
                      <a:endParaRPr lang="pl-PL" sz="1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Kancelaria Prezydenta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</a:rPr>
                        <a:t>0:28:19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0:02:20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</a:rPr>
                        <a:t>0:44:10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</a:rPr>
                        <a:t>7:39:50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</a:rPr>
                        <a:t>8:54:39</a:t>
                      </a:r>
                      <a:endParaRPr lang="pl-PL" sz="1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Premier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0:35:25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0:11:04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0:08:32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</a:rPr>
                        <a:t>9:44:25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</a:rPr>
                        <a:t>10:39:26</a:t>
                      </a:r>
                      <a:endParaRPr lang="pl-PL" sz="1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Kancelaria Premiera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0:17:10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0:01:12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0:00:00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</a:rPr>
                        <a:t>3:47:14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</a:rPr>
                        <a:t>4:05:36</a:t>
                      </a:r>
                      <a:endParaRPr lang="pl-PL" sz="1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Rząd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</a:rPr>
                        <a:t>4:19:33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0:22:44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5:02:06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31:22:19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</a:rPr>
                        <a:t>41:06:42</a:t>
                      </a:r>
                      <a:endParaRPr lang="pl-PL" sz="1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Marszałek Sejmu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</a:rPr>
                        <a:t>0:03:36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0:01:46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0:00:55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1:56:12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</a:rPr>
                        <a:t>2:02:29</a:t>
                      </a:r>
                      <a:endParaRPr lang="pl-PL" sz="1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Marszałek Senatu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</a:rPr>
                        <a:t>0:01:13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</a:rPr>
                        <a:t>0:00:13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0:00:00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</a:rPr>
                        <a:t>0:39:37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</a:rPr>
                        <a:t>0:41:03</a:t>
                      </a:r>
                      <a:endParaRPr lang="pl-PL" sz="1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Razem 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</a:rPr>
                        <a:t>6:26:32</a:t>
                      </a:r>
                      <a:endParaRPr lang="pl-PL" sz="1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</a:rPr>
                        <a:t>0:51:43</a:t>
                      </a:r>
                      <a:endParaRPr lang="pl-PL" sz="1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</a:rPr>
                        <a:t>6:01:11</a:t>
                      </a:r>
                      <a:endParaRPr lang="pl-PL" sz="1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</a:rPr>
                        <a:t>65:35:28</a:t>
                      </a:r>
                      <a:endParaRPr lang="pl-PL" sz="1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</a:rPr>
                        <a:t>78:54:54</a:t>
                      </a:r>
                      <a:endParaRPr lang="pl-PL" sz="1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187558"/>
              </p:ext>
            </p:extLst>
          </p:nvPr>
        </p:nvGraphicFramePr>
        <p:xfrm>
          <a:off x="683568" y="4077072"/>
          <a:ext cx="8150200" cy="2675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09639"/>
                <a:gridCol w="1097858"/>
                <a:gridCol w="966546"/>
                <a:gridCol w="966546"/>
                <a:gridCol w="966546"/>
                <a:gridCol w="1043065"/>
              </a:tblGrid>
              <a:tr h="2316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chemeClr val="bg1"/>
                          </a:solidFill>
                          <a:effectLst/>
                        </a:rPr>
                        <a:t>Obecność naczelnych organów państwa </a:t>
                      </a:r>
                      <a:br>
                        <a:rPr lang="pl-PL" sz="1200" dirty="0" smtClean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pl-PL" sz="1200" dirty="0" smtClean="0">
                          <a:solidFill>
                            <a:schemeClr val="bg1"/>
                          </a:solidFill>
                          <a:effectLst/>
                        </a:rPr>
                        <a:t>w programach TVP - I </a:t>
                      </a: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</a:rPr>
                        <a:t>kwartał </a:t>
                      </a:r>
                      <a:r>
                        <a:rPr lang="pl-PL" sz="1200" dirty="0" smtClean="0">
                          <a:solidFill>
                            <a:schemeClr val="bg1"/>
                          </a:solidFill>
                          <a:effectLst/>
                        </a:rPr>
                        <a:t>2016 </a:t>
                      </a: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</a:rPr>
                        <a:t>r.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TVP 1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TVP 2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TVP 3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TVP Info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SUMA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Prezydent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0:37:32</a:t>
                      </a:r>
                      <a:endParaRPr lang="pl-PL" sz="16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0:16:08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0:01:48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16:20:27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17:15:55</a:t>
                      </a:r>
                      <a:endParaRPr lang="pl-PL" sz="16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Kancelaria Prezydenta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1:11:52</a:t>
                      </a:r>
                      <a:endParaRPr lang="pl-PL" sz="16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0:17:43</a:t>
                      </a:r>
                      <a:endParaRPr lang="pl-PL" sz="16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0:01:38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13:39:07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15:10:20</a:t>
                      </a:r>
                      <a:endParaRPr lang="pl-PL" sz="16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Premier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0:55:42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0:21:30</a:t>
                      </a:r>
                      <a:endParaRPr lang="pl-PL" sz="16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0:07:31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19:53:29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21:18:12</a:t>
                      </a:r>
                      <a:endParaRPr lang="pl-PL" sz="16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Kancelaria Premiera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0:44:14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0:01:37</a:t>
                      </a:r>
                      <a:endParaRPr lang="pl-PL" sz="16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0:00:00</a:t>
                      </a:r>
                      <a:endParaRPr lang="pl-PL" sz="16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6:02:51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6:48:42</a:t>
                      </a:r>
                      <a:endParaRPr lang="pl-PL" sz="16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Rząd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5:16:37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0:49:42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1:12:53</a:t>
                      </a:r>
                      <a:endParaRPr lang="pl-PL" sz="16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63:10:57</a:t>
                      </a:r>
                      <a:endParaRPr lang="pl-PL" sz="16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70:30:09</a:t>
                      </a:r>
                      <a:endParaRPr lang="pl-PL" sz="16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Marszałek Sejmu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0:01:25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0:00:14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0:00:00</a:t>
                      </a:r>
                      <a:endParaRPr lang="pl-PL" sz="16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0:34:55</a:t>
                      </a:r>
                      <a:endParaRPr lang="pl-PL" sz="16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0:36:34</a:t>
                      </a:r>
                      <a:endParaRPr lang="pl-PL" sz="16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Marszałek Senatu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0:09:55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0:00:48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0:00:00</a:t>
                      </a:r>
                      <a:endParaRPr lang="pl-PL" sz="16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1:26:12</a:t>
                      </a:r>
                      <a:endParaRPr lang="pl-PL" sz="16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1:36:55</a:t>
                      </a:r>
                      <a:endParaRPr lang="pl-PL" sz="16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Razem 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8:57:17</a:t>
                      </a:r>
                      <a:endParaRPr lang="pl-PL" sz="16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1:47:42</a:t>
                      </a:r>
                      <a:endParaRPr lang="pl-PL" sz="16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1:23:50</a:t>
                      </a:r>
                      <a:endParaRPr lang="pl-PL" sz="16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121:07:58</a:t>
                      </a:r>
                      <a:endParaRPr lang="pl-PL" sz="16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133:16:47</a:t>
                      </a:r>
                      <a:endParaRPr lang="pl-PL" sz="16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97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88690" y="116553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b="1" dirty="0" smtClean="0">
                <a:solidFill>
                  <a:schemeClr val="tx2"/>
                </a:solidFill>
              </a:rPr>
              <a:t>Obecność </a:t>
            </a:r>
            <a:r>
              <a:rPr lang="pl-PL" b="1" dirty="0">
                <a:solidFill>
                  <a:schemeClr val="tx2"/>
                </a:solidFill>
              </a:rPr>
              <a:t>naczelnych organów </a:t>
            </a:r>
            <a:r>
              <a:rPr lang="pl-PL" b="1" dirty="0" smtClean="0">
                <a:solidFill>
                  <a:schemeClr val="tx2"/>
                </a:solidFill>
              </a:rPr>
              <a:t>państwa w </a:t>
            </a:r>
            <a:r>
              <a:rPr lang="pl-PL" b="1" dirty="0">
                <a:solidFill>
                  <a:schemeClr val="tx2"/>
                </a:solidFill>
              </a:rPr>
              <a:t>programach TVP </a:t>
            </a:r>
            <a:r>
              <a:rPr lang="pl-PL" b="1" dirty="0" smtClean="0">
                <a:solidFill>
                  <a:schemeClr val="tx2"/>
                </a:solidFill>
              </a:rPr>
              <a:t>SA 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683568" y="62068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ostokąt 6"/>
          <p:cNvSpPr/>
          <p:nvPr/>
        </p:nvSpPr>
        <p:spPr>
          <a:xfrm>
            <a:off x="546398" y="620688"/>
            <a:ext cx="6283259" cy="46166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Porównanie I kwartału 2015 r. i 2016 r. - wnioski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546398" y="1196752"/>
            <a:ext cx="784202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2"/>
                </a:solidFill>
              </a:rPr>
              <a:t>W programach TVP w I kwartale 2016 stwierdzono blisko dwukrotny wzrost czasu obecności naczelnych organów państwowych (wymienionych w tabelach) w porównaniu z analogicznym okresem </a:t>
            </a:r>
            <a:r>
              <a:rPr lang="pl-PL" dirty="0" smtClean="0">
                <a:solidFill>
                  <a:schemeClr val="tx2"/>
                </a:solidFill>
              </a:rPr>
              <a:t>2015 r. </a:t>
            </a:r>
            <a:r>
              <a:rPr lang="pl-PL" dirty="0">
                <a:solidFill>
                  <a:schemeClr val="tx2"/>
                </a:solidFill>
              </a:rPr>
              <a:t>Zajęły one 133 godz. wobec 79 godzin w I kwartale 2015. </a:t>
            </a:r>
          </a:p>
          <a:p>
            <a:pPr algn="just"/>
            <a:r>
              <a:rPr lang="pl-PL" dirty="0">
                <a:solidFill>
                  <a:schemeClr val="tx2"/>
                </a:solidFill>
              </a:rPr>
              <a:t> 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2"/>
                </a:solidFill>
              </a:rPr>
              <a:t>Czas obecności na antenie większości wymienionych naczelnych organów państwa </a:t>
            </a:r>
            <a:r>
              <a:rPr lang="pl-PL" dirty="0" smtClean="0">
                <a:solidFill>
                  <a:schemeClr val="tx2"/>
                </a:solidFill>
              </a:rPr>
              <a:t>w </a:t>
            </a:r>
            <a:r>
              <a:rPr lang="pl-PL" dirty="0">
                <a:solidFill>
                  <a:schemeClr val="tx2"/>
                </a:solidFill>
              </a:rPr>
              <a:t>I kwartale 2016 był wyższy (wyjątek dot. Marszałka Sejmu) niż w analogicznym okresie 2015 (wzrost od 1,5 do 2 razy). W największym stopniu zmiana ta dotyczy </a:t>
            </a:r>
            <a:r>
              <a:rPr lang="pl-PL" dirty="0" smtClean="0">
                <a:solidFill>
                  <a:schemeClr val="tx2"/>
                </a:solidFill>
              </a:rPr>
              <a:t>Prezydenta </a:t>
            </a:r>
            <a:r>
              <a:rPr lang="pl-PL" dirty="0">
                <a:solidFill>
                  <a:schemeClr val="tx2"/>
                </a:solidFill>
              </a:rPr>
              <a:t>i jego kancelarii, </a:t>
            </a:r>
            <a:r>
              <a:rPr lang="pl-PL" dirty="0" smtClean="0">
                <a:solidFill>
                  <a:schemeClr val="tx2"/>
                </a:solidFill>
              </a:rPr>
              <a:t>Premiera </a:t>
            </a:r>
            <a:r>
              <a:rPr lang="pl-PL" dirty="0">
                <a:solidFill>
                  <a:schemeClr val="tx2"/>
                </a:solidFill>
              </a:rPr>
              <a:t>oraz rządu. </a:t>
            </a:r>
          </a:p>
          <a:p>
            <a:pPr algn="just"/>
            <a:r>
              <a:rPr lang="pl-PL" dirty="0">
                <a:solidFill>
                  <a:schemeClr val="tx2"/>
                </a:solidFill>
              </a:rPr>
              <a:t> 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2"/>
                </a:solidFill>
              </a:rPr>
              <a:t>W roku 2016 (I kwartał) zasadniczo zachowano proporcje obecności naczelnych organów państwa w poszczególnych programach TVP (w odniesieniu do 2015). Zwraca uwagę prawie 4-krotnie mniejszy czas obecności instytucji na antenie TVP3. </a:t>
            </a:r>
          </a:p>
          <a:p>
            <a:pPr algn="just"/>
            <a:r>
              <a:rPr lang="pl-PL" dirty="0">
                <a:solidFill>
                  <a:schemeClr val="tx2"/>
                </a:solidFill>
              </a:rPr>
              <a:t> 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2"/>
                </a:solidFill>
              </a:rPr>
              <a:t>Wzrost obecności wymienianych w tabelach instytucji państwowych dotyczy wszystkich anten TVP SA. Najwyraźniej jest on widoczny w odniesieniu do TVP Info (prawie dwukrotny). </a:t>
            </a:r>
          </a:p>
        </p:txBody>
      </p:sp>
    </p:spTree>
    <p:extLst>
      <p:ext uri="{BB962C8B-B14F-4D97-AF65-F5344CB8AC3E}">
        <p14:creationId xmlns:p14="http://schemas.microsoft.com/office/powerpoint/2010/main" val="237571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88690" y="116553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b="1" dirty="0" smtClean="0">
                <a:solidFill>
                  <a:schemeClr val="tx2"/>
                </a:solidFill>
              </a:rPr>
              <a:t>Obecność </a:t>
            </a:r>
            <a:r>
              <a:rPr lang="pl-PL" b="1" dirty="0">
                <a:solidFill>
                  <a:schemeClr val="tx2"/>
                </a:solidFill>
              </a:rPr>
              <a:t>naczelnych organów </a:t>
            </a:r>
            <a:r>
              <a:rPr lang="pl-PL" b="1" dirty="0" smtClean="0">
                <a:solidFill>
                  <a:schemeClr val="tx2"/>
                </a:solidFill>
              </a:rPr>
              <a:t>państwa w </a:t>
            </a:r>
            <a:r>
              <a:rPr lang="pl-PL" b="1" dirty="0">
                <a:solidFill>
                  <a:schemeClr val="tx2"/>
                </a:solidFill>
              </a:rPr>
              <a:t>programach TVP </a:t>
            </a:r>
            <a:r>
              <a:rPr lang="pl-PL" b="1" dirty="0" smtClean="0">
                <a:solidFill>
                  <a:schemeClr val="tx2"/>
                </a:solidFill>
              </a:rPr>
              <a:t>SA 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683568" y="62068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ostokąt 6"/>
          <p:cNvSpPr/>
          <p:nvPr/>
        </p:nvSpPr>
        <p:spPr>
          <a:xfrm>
            <a:off x="560137" y="620688"/>
            <a:ext cx="5315045" cy="46166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Porównanie - II kwartału 2015 r. i 2016 r.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065280"/>
              </p:ext>
            </p:extLst>
          </p:nvPr>
        </p:nvGraphicFramePr>
        <p:xfrm>
          <a:off x="683568" y="1196752"/>
          <a:ext cx="8150200" cy="27677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1687"/>
                <a:gridCol w="665810"/>
                <a:gridCol w="966546"/>
                <a:gridCol w="966546"/>
                <a:gridCol w="966546"/>
                <a:gridCol w="1043065"/>
              </a:tblGrid>
              <a:tr h="3891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chemeClr val="bg1"/>
                          </a:solidFill>
                          <a:effectLst/>
                        </a:rPr>
                        <a:t>Obecność naczelnych organów państwa w programach TVP - II </a:t>
                      </a: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</a:rPr>
                        <a:t>kwartał 2015 r.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TVP 1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TVP 2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TVP 3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TVP Info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SUMA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0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Prezydent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1:31:13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0:07:59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0:06:39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6:35:23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8:21:14</a:t>
                      </a:r>
                      <a:endParaRPr lang="pl-PL" sz="1400" b="1" i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Kancelaria Prezydenta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0:09:00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0:01:20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0:22:35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5:07:38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5:40:33</a:t>
                      </a:r>
                      <a:endParaRPr lang="pl-PL" sz="1400" b="1" i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Premier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0:32:40</a:t>
                      </a:r>
                      <a:endParaRPr lang="pl-PL" sz="1400" b="0" i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0:10:12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0:05:02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10:43:26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11:31:20</a:t>
                      </a:r>
                      <a:endParaRPr lang="pl-PL" sz="1400" b="1" i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Kancelaria Premiera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0:15:31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0:01:54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0:00:00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5:27:39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5:45:04</a:t>
                      </a:r>
                      <a:endParaRPr lang="pl-PL" sz="1400" b="1" i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Rząd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2:59:30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0:26:10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2:03:16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24:31:59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30:00:55</a:t>
                      </a:r>
                      <a:endParaRPr lang="pl-PL" sz="1400" b="1" i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Marszałek Sejmu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0:06:00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0:01:57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0:00:20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2:03:17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2:11:34</a:t>
                      </a:r>
                      <a:endParaRPr lang="pl-PL" sz="1400" b="1" i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Marszałek Senatu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0:14:48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0:02:17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0:00:09</a:t>
                      </a:r>
                      <a:endParaRPr lang="pl-PL" sz="1400" b="0" i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0:19:41</a:t>
                      </a:r>
                      <a:endParaRPr lang="pl-PL" sz="1400" b="0" i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0:36:55</a:t>
                      </a:r>
                      <a:endParaRPr lang="pl-PL" sz="1400" b="1" i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effectLst/>
                        </a:rPr>
                        <a:t>Prezydent elekt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u="none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0:00:59</a:t>
                      </a:r>
                      <a:endParaRPr lang="pl-PL" sz="1400" b="0" i="0" u="none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u="none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0:02:52</a:t>
                      </a:r>
                      <a:endParaRPr lang="pl-PL" sz="1400" b="0" i="0" u="none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u="none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0:02:37</a:t>
                      </a:r>
                      <a:endParaRPr lang="pl-PL" sz="1400" b="0" i="0" u="none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u="none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2:36:59</a:t>
                      </a:r>
                      <a:endParaRPr lang="pl-PL" sz="1400" b="0" i="0" u="none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u="none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2:43:27</a:t>
                      </a:r>
                      <a:endParaRPr lang="pl-PL" sz="1400" b="1" i="0" u="none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Razem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5:49:41</a:t>
                      </a:r>
                      <a:endParaRPr lang="pl-PL" sz="14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0:54:41</a:t>
                      </a:r>
                      <a:endParaRPr lang="pl-PL" sz="14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2:40:38</a:t>
                      </a:r>
                      <a:endParaRPr lang="pl-PL" sz="14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57:26:02</a:t>
                      </a:r>
                      <a:endParaRPr lang="pl-PL" sz="14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66:51:02</a:t>
                      </a:r>
                      <a:endParaRPr lang="pl-PL" sz="14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478764"/>
              </p:ext>
            </p:extLst>
          </p:nvPr>
        </p:nvGraphicFramePr>
        <p:xfrm>
          <a:off x="683568" y="4077072"/>
          <a:ext cx="8150200" cy="2675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09639"/>
                <a:gridCol w="1097858"/>
                <a:gridCol w="966546"/>
                <a:gridCol w="966546"/>
                <a:gridCol w="966546"/>
                <a:gridCol w="1043065"/>
              </a:tblGrid>
              <a:tr h="2316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chemeClr val="bg1"/>
                          </a:solidFill>
                          <a:effectLst/>
                        </a:rPr>
                        <a:t>Obecność naczelnych organów państwa </a:t>
                      </a:r>
                      <a:br>
                        <a:rPr lang="pl-PL" sz="1200" dirty="0" smtClean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pl-PL" sz="1200" dirty="0" smtClean="0">
                          <a:solidFill>
                            <a:schemeClr val="bg1"/>
                          </a:solidFill>
                          <a:effectLst/>
                        </a:rPr>
                        <a:t>w programach TVP - II </a:t>
                      </a: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</a:rPr>
                        <a:t>kwartał </a:t>
                      </a:r>
                      <a:r>
                        <a:rPr lang="pl-PL" sz="1200" dirty="0" smtClean="0">
                          <a:solidFill>
                            <a:schemeClr val="bg1"/>
                          </a:solidFill>
                          <a:effectLst/>
                        </a:rPr>
                        <a:t>2016 </a:t>
                      </a: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</a:rPr>
                        <a:t>r.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TVP 1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TVP 2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TVP 3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TVP Info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SUMA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Prezydent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0:54:05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0:25:39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0:19:34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19:27:43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21:07:01</a:t>
                      </a:r>
                      <a:endParaRPr lang="pl-PL" sz="14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Kancelaria Prezydenta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0:23:43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0:06:19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0:00:26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10:21:29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10:51:57</a:t>
                      </a:r>
                      <a:endParaRPr lang="pl-PL" sz="14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Premier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0:54:05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0:18:35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0:08:10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13:41:49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15:02:39</a:t>
                      </a:r>
                      <a:endParaRPr lang="pl-PL" sz="14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Kancelaria Premiera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0:30:05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0:01:59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0:00:00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4:47:49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5:19:53</a:t>
                      </a:r>
                      <a:endParaRPr lang="pl-PL" sz="14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Rząd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5:31:29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1:00:09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5:47:22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70:10:03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82:29:03</a:t>
                      </a:r>
                      <a:endParaRPr lang="pl-PL" sz="14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Marszałek Sejmu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0:00:40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0:00:33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0:00:30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0:33:40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0:35:23</a:t>
                      </a:r>
                      <a:endParaRPr lang="pl-PL" sz="14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Marszałek Senatu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0:02:46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0:00:27</a:t>
                      </a:r>
                      <a:endParaRPr lang="pl-PL" sz="1400" b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0:00:00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1:03:58</a:t>
                      </a:r>
                      <a:endParaRPr lang="pl-PL" sz="1400" b="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1:07:11</a:t>
                      </a:r>
                      <a:endParaRPr lang="pl-PL" sz="14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Razem 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8:16:53</a:t>
                      </a:r>
                      <a:endParaRPr lang="pl-PL" sz="14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1:53:41</a:t>
                      </a:r>
                      <a:endParaRPr lang="pl-PL" sz="14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6:16:02</a:t>
                      </a:r>
                      <a:endParaRPr lang="pl-PL" sz="14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120:06:31</a:t>
                      </a:r>
                      <a:endParaRPr lang="pl-PL" sz="1400" b="1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136:33:07</a:t>
                      </a:r>
                      <a:endParaRPr lang="pl-PL" sz="1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531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88690" y="116553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b="1" dirty="0" smtClean="0">
                <a:solidFill>
                  <a:schemeClr val="tx2"/>
                </a:solidFill>
              </a:rPr>
              <a:t>Obecność </a:t>
            </a:r>
            <a:r>
              <a:rPr lang="pl-PL" b="1" dirty="0">
                <a:solidFill>
                  <a:schemeClr val="tx2"/>
                </a:solidFill>
              </a:rPr>
              <a:t>naczelnych organów </a:t>
            </a:r>
            <a:r>
              <a:rPr lang="pl-PL" b="1" dirty="0" smtClean="0">
                <a:solidFill>
                  <a:schemeClr val="tx2"/>
                </a:solidFill>
              </a:rPr>
              <a:t>państwa w </a:t>
            </a:r>
            <a:r>
              <a:rPr lang="pl-PL" b="1" dirty="0">
                <a:solidFill>
                  <a:schemeClr val="tx2"/>
                </a:solidFill>
              </a:rPr>
              <a:t>programach TVP </a:t>
            </a:r>
            <a:r>
              <a:rPr lang="pl-PL" b="1" dirty="0" smtClean="0">
                <a:solidFill>
                  <a:schemeClr val="tx2"/>
                </a:solidFill>
              </a:rPr>
              <a:t>SA 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683568" y="62068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ostokąt 6"/>
          <p:cNvSpPr/>
          <p:nvPr/>
        </p:nvSpPr>
        <p:spPr>
          <a:xfrm>
            <a:off x="505522" y="620688"/>
            <a:ext cx="6365012" cy="46166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Porównanie II kwartału 2015 r. i 2016 r. - wnioski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546398" y="1196752"/>
            <a:ext cx="784202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2"/>
                </a:solidFill>
              </a:rPr>
              <a:t>W programach TVP w II kwartale 2016 nastąpił dwukrotny wzrost czasu obecności naczelnych organów państwowych (wymienionych w tabelach) </a:t>
            </a:r>
            <a:r>
              <a:rPr lang="pl-PL" dirty="0" smtClean="0">
                <a:solidFill>
                  <a:schemeClr val="tx2"/>
                </a:solidFill>
              </a:rPr>
              <a:t/>
            </a:r>
            <a:br>
              <a:rPr lang="pl-PL" dirty="0" smtClean="0">
                <a:solidFill>
                  <a:schemeClr val="tx2"/>
                </a:solidFill>
              </a:rPr>
            </a:br>
            <a:r>
              <a:rPr lang="pl-PL" dirty="0" smtClean="0">
                <a:solidFill>
                  <a:schemeClr val="tx2"/>
                </a:solidFill>
              </a:rPr>
              <a:t>w </a:t>
            </a:r>
            <a:r>
              <a:rPr lang="pl-PL" dirty="0">
                <a:solidFill>
                  <a:schemeClr val="tx2"/>
                </a:solidFill>
              </a:rPr>
              <a:t>porównaniu z analogicznym okresem </a:t>
            </a:r>
            <a:r>
              <a:rPr lang="pl-PL" dirty="0" smtClean="0">
                <a:solidFill>
                  <a:schemeClr val="tx2"/>
                </a:solidFill>
              </a:rPr>
              <a:t>2015 r. </a:t>
            </a:r>
            <a:r>
              <a:rPr lang="pl-PL" dirty="0">
                <a:solidFill>
                  <a:schemeClr val="tx2"/>
                </a:solidFill>
              </a:rPr>
              <a:t>Zajęły one 136,5 godz. wobec 67 godzin w II kwartale 2015. </a:t>
            </a:r>
          </a:p>
          <a:p>
            <a:pPr algn="just"/>
            <a:r>
              <a:rPr lang="pl-PL" dirty="0">
                <a:solidFill>
                  <a:schemeClr val="tx2"/>
                </a:solidFill>
              </a:rPr>
              <a:t> 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2"/>
                </a:solidFill>
              </a:rPr>
              <a:t>Obecność na antenie większości wymienionych naczelnych organów państwowych w II kwartale 2016 była wyższa niż w analogicznym okresie 2015. Największa zmiana i wzrost obecności dotyczy </a:t>
            </a:r>
            <a:r>
              <a:rPr lang="pl-PL" dirty="0" smtClean="0">
                <a:solidFill>
                  <a:schemeClr val="tx2"/>
                </a:solidFill>
              </a:rPr>
              <a:t>Prezydenta </a:t>
            </a:r>
            <a:r>
              <a:rPr lang="pl-PL" dirty="0">
                <a:solidFill>
                  <a:schemeClr val="tx2"/>
                </a:solidFill>
              </a:rPr>
              <a:t>oraz rządu; czas obecności był 2-2,5-krotnie dłuższy niż w 2015 r. Jedynie obecność Marszałka Sejmu w 2016 r. była wyraźnie niższa (czterokrotnie) niż rok wcześniej. </a:t>
            </a:r>
          </a:p>
          <a:p>
            <a:pPr algn="just"/>
            <a:r>
              <a:rPr lang="pl-PL" dirty="0">
                <a:solidFill>
                  <a:schemeClr val="tx2"/>
                </a:solidFill>
              </a:rPr>
              <a:t> 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l-PL" dirty="0" smtClean="0">
                <a:solidFill>
                  <a:schemeClr val="tx2"/>
                </a:solidFill>
              </a:rPr>
              <a:t>Wzrost </a:t>
            </a:r>
            <a:r>
              <a:rPr lang="pl-PL" dirty="0">
                <a:solidFill>
                  <a:schemeClr val="tx2"/>
                </a:solidFill>
              </a:rPr>
              <a:t>obecności wymienianych w tabelach instytucji państwowych dotyczy wszystkich anten TVP SA. Najwyraźniej jest on widoczny w odniesieniu do TVP Info (ponad dwukrotny).</a:t>
            </a:r>
            <a:r>
              <a:rPr lang="pl-PL" dirty="0" smtClean="0">
                <a:solidFill>
                  <a:schemeClr val="tx2"/>
                </a:solidFill>
              </a:rPr>
              <a:t> </a:t>
            </a:r>
            <a:endParaRPr lang="pl-PL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88690" y="116553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b="1" dirty="0" smtClean="0">
                <a:solidFill>
                  <a:schemeClr val="tx2"/>
                </a:solidFill>
              </a:rPr>
              <a:t>Obecność </a:t>
            </a:r>
            <a:r>
              <a:rPr lang="pl-PL" b="1" dirty="0">
                <a:solidFill>
                  <a:schemeClr val="tx2"/>
                </a:solidFill>
              </a:rPr>
              <a:t>naczelnych organów </a:t>
            </a:r>
            <a:r>
              <a:rPr lang="pl-PL" b="1" dirty="0" smtClean="0">
                <a:solidFill>
                  <a:schemeClr val="tx2"/>
                </a:solidFill>
              </a:rPr>
              <a:t>państwa w </a:t>
            </a:r>
            <a:r>
              <a:rPr lang="pl-PL" b="1" dirty="0">
                <a:solidFill>
                  <a:schemeClr val="tx2"/>
                </a:solidFill>
              </a:rPr>
              <a:t>programach TVP </a:t>
            </a:r>
            <a:r>
              <a:rPr lang="pl-PL" b="1" dirty="0" smtClean="0">
                <a:solidFill>
                  <a:schemeClr val="tx2"/>
                </a:solidFill>
              </a:rPr>
              <a:t>SA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683568" y="62068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ostokąt 6"/>
          <p:cNvSpPr/>
          <p:nvPr/>
        </p:nvSpPr>
        <p:spPr>
          <a:xfrm>
            <a:off x="581522" y="622251"/>
            <a:ext cx="5442387" cy="46166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Podsumowanie I półrocza 2015 r. i 2016 r.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546398" y="1196752"/>
            <a:ext cx="78420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l-PL" dirty="0" smtClean="0">
                <a:solidFill>
                  <a:schemeClr val="tx2"/>
                </a:solidFill>
              </a:rPr>
              <a:t>W </a:t>
            </a:r>
            <a:r>
              <a:rPr lang="pl-PL" dirty="0">
                <a:solidFill>
                  <a:schemeClr val="tx2"/>
                </a:solidFill>
              </a:rPr>
              <a:t>pierwszym półroczu 2016 w porównaniu do analogicznego okresu roku ubiegłego, widać wyraźny wzrost obecności wszystkich </a:t>
            </a:r>
            <a:r>
              <a:rPr lang="pl-PL" dirty="0" smtClean="0">
                <a:solidFill>
                  <a:schemeClr val="tx2"/>
                </a:solidFill>
              </a:rPr>
              <a:t>naczelnych </a:t>
            </a:r>
            <a:r>
              <a:rPr lang="pl-PL" dirty="0">
                <a:solidFill>
                  <a:schemeClr val="tx2"/>
                </a:solidFill>
              </a:rPr>
              <a:t>organów państwowych na antenach TVP (wyjątkiem jest Marszałek Sejmu). Łączny czas ich obecności wzrósł 2-krotnie. Największa zmiana i wzrost dotyczy czasu obecności rządu oraz </a:t>
            </a:r>
            <a:r>
              <a:rPr lang="pl-PL" dirty="0" smtClean="0">
                <a:solidFill>
                  <a:schemeClr val="tx2"/>
                </a:solidFill>
              </a:rPr>
              <a:t>Prezydenta</a:t>
            </a:r>
            <a:r>
              <a:rPr lang="pl-PL" dirty="0">
                <a:solidFill>
                  <a:schemeClr val="tx2"/>
                </a:solidFill>
              </a:rPr>
              <a:t>. </a:t>
            </a:r>
            <a:endParaRPr lang="pl-PL" dirty="0" smtClean="0">
              <a:solidFill>
                <a:schemeClr val="tx2"/>
              </a:solidFill>
            </a:endParaRPr>
          </a:p>
          <a:p>
            <a:pPr algn="just"/>
            <a:endParaRPr lang="pl-PL" dirty="0">
              <a:solidFill>
                <a:schemeClr val="tx2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2"/>
                </a:solidFill>
              </a:rPr>
              <a:t>Wzrost czasu obecności instytucji państwowych na antenach TVP zasadniczo dotyczy wszystkich wymienionych anten TVP, zaś największą rolę </a:t>
            </a:r>
            <a:r>
              <a:rPr lang="pl-PL" dirty="0" smtClean="0">
                <a:solidFill>
                  <a:schemeClr val="tx2"/>
                </a:solidFill>
              </a:rPr>
              <a:t/>
            </a:r>
            <a:br>
              <a:rPr lang="pl-PL" dirty="0" smtClean="0">
                <a:solidFill>
                  <a:schemeClr val="tx2"/>
                </a:solidFill>
              </a:rPr>
            </a:br>
            <a:r>
              <a:rPr lang="pl-PL" dirty="0" smtClean="0">
                <a:solidFill>
                  <a:schemeClr val="tx2"/>
                </a:solidFill>
              </a:rPr>
              <a:t>w </a:t>
            </a:r>
            <a:r>
              <a:rPr lang="pl-PL" dirty="0">
                <a:solidFill>
                  <a:schemeClr val="tx2"/>
                </a:solidFill>
              </a:rPr>
              <a:t>przekazywaniu informacji dotyczących naczelnych organów państwa  ma TVP Info. </a:t>
            </a:r>
          </a:p>
          <a:p>
            <a:pPr algn="just"/>
            <a:r>
              <a:rPr lang="pl-PL" dirty="0">
                <a:solidFill>
                  <a:schemeClr val="tx2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9255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88690" y="116553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b="1" dirty="0" smtClean="0">
                <a:solidFill>
                  <a:schemeClr val="tx2"/>
                </a:solidFill>
              </a:rPr>
              <a:t>Obecność </a:t>
            </a:r>
            <a:r>
              <a:rPr lang="pl-PL" b="1" dirty="0">
                <a:solidFill>
                  <a:schemeClr val="tx2"/>
                </a:solidFill>
              </a:rPr>
              <a:t>naczelnych organów </a:t>
            </a:r>
            <a:r>
              <a:rPr lang="pl-PL" b="1" dirty="0" smtClean="0">
                <a:solidFill>
                  <a:schemeClr val="tx2"/>
                </a:solidFill>
              </a:rPr>
              <a:t>państwa w </a:t>
            </a:r>
            <a:r>
              <a:rPr lang="pl-PL" b="1" dirty="0">
                <a:solidFill>
                  <a:schemeClr val="tx2"/>
                </a:solidFill>
              </a:rPr>
              <a:t>programach </a:t>
            </a:r>
            <a:r>
              <a:rPr lang="pl-PL" b="1" dirty="0" smtClean="0">
                <a:solidFill>
                  <a:schemeClr val="tx2"/>
                </a:solidFill>
              </a:rPr>
              <a:t>PR SA 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683568" y="62068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ostokąt 6"/>
          <p:cNvSpPr/>
          <p:nvPr/>
        </p:nvSpPr>
        <p:spPr>
          <a:xfrm>
            <a:off x="565621" y="620688"/>
            <a:ext cx="5304081" cy="46166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Porównanie – I półrocza 2015 r. i 2016 r.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770211"/>
              </p:ext>
            </p:extLst>
          </p:nvPr>
        </p:nvGraphicFramePr>
        <p:xfrm>
          <a:off x="683568" y="1196752"/>
          <a:ext cx="7770017" cy="43066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4455"/>
                <a:gridCol w="2177557"/>
                <a:gridCol w="2368005"/>
              </a:tblGrid>
              <a:tr h="562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INSTYTUCJA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Polskie Radio SA  </a:t>
                      </a:r>
                      <a:r>
                        <a:rPr lang="pl-PL" sz="1400" dirty="0" smtClean="0">
                          <a:effectLst/>
                        </a:rPr>
                        <a:t>I półrocze </a:t>
                      </a:r>
                      <a:r>
                        <a:rPr lang="pl-PL" sz="1400" dirty="0">
                          <a:effectLst/>
                        </a:rPr>
                        <a:t>2015 r. 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Polskie Radio SA  </a:t>
                      </a:r>
                      <a:r>
                        <a:rPr lang="pl-PL" sz="1400" dirty="0" smtClean="0">
                          <a:effectLst/>
                        </a:rPr>
                        <a:t>I półrocze </a:t>
                      </a:r>
                      <a:r>
                        <a:rPr lang="pl-PL" sz="1400" dirty="0">
                          <a:effectLst/>
                        </a:rPr>
                        <a:t>2016 r.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15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Prezydent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accent2"/>
                          </a:solidFill>
                          <a:effectLst/>
                        </a:rPr>
                        <a:t>6:13:19</a:t>
                      </a:r>
                      <a:endParaRPr lang="pl-PL" sz="14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solidFill>
                            <a:schemeClr val="accent2"/>
                          </a:solidFill>
                          <a:effectLst/>
                        </a:rPr>
                        <a:t>5:56:45</a:t>
                      </a:r>
                      <a:endParaRPr lang="pl-PL" sz="140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15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Prezydent elekt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accent2"/>
                          </a:solidFill>
                          <a:effectLst/>
                        </a:rPr>
                        <a:t>0:18:31</a:t>
                      </a:r>
                      <a:endParaRPr lang="pl-PL" sz="14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solidFill>
                            <a:schemeClr val="accent2"/>
                          </a:solidFill>
                          <a:effectLst/>
                        </a:rPr>
                        <a:t>-</a:t>
                      </a:r>
                      <a:endParaRPr lang="pl-PL" sz="140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15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Kancelaria Prezydenta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accent2"/>
                          </a:solidFill>
                          <a:effectLst/>
                        </a:rPr>
                        <a:t>12:35:11</a:t>
                      </a:r>
                      <a:endParaRPr lang="pl-PL" sz="14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solidFill>
                            <a:schemeClr val="accent2"/>
                          </a:solidFill>
                          <a:effectLst/>
                        </a:rPr>
                        <a:t>10:35:24</a:t>
                      </a:r>
                      <a:endParaRPr lang="pl-PL" sz="140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15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Premier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accent2"/>
                          </a:solidFill>
                          <a:effectLst/>
                        </a:rPr>
                        <a:t>3:51:31</a:t>
                      </a:r>
                      <a:endParaRPr lang="pl-PL" sz="14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solidFill>
                            <a:schemeClr val="accent2"/>
                          </a:solidFill>
                          <a:effectLst/>
                        </a:rPr>
                        <a:t>5:17:45</a:t>
                      </a:r>
                      <a:endParaRPr lang="pl-PL" sz="140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15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Kancelaria Premiera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accent2"/>
                          </a:solidFill>
                          <a:effectLst/>
                        </a:rPr>
                        <a:t>2:01:50</a:t>
                      </a:r>
                      <a:endParaRPr lang="pl-PL" sz="14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solidFill>
                            <a:schemeClr val="accent2"/>
                          </a:solidFill>
                          <a:effectLst/>
                        </a:rPr>
                        <a:t>3:36:01</a:t>
                      </a:r>
                      <a:endParaRPr lang="pl-PL" sz="140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15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Rząd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accent2"/>
                          </a:solidFill>
                          <a:effectLst/>
                        </a:rPr>
                        <a:t>46:18:25</a:t>
                      </a:r>
                      <a:endParaRPr lang="pl-PL" sz="14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solidFill>
                            <a:schemeClr val="accent2"/>
                          </a:solidFill>
                          <a:effectLst/>
                        </a:rPr>
                        <a:t>46:11:32</a:t>
                      </a:r>
                      <a:endParaRPr lang="pl-PL" sz="140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15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Marszałek Sejmu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accent2"/>
                          </a:solidFill>
                          <a:effectLst/>
                        </a:rPr>
                        <a:t>0:30:28</a:t>
                      </a:r>
                      <a:endParaRPr lang="pl-PL" sz="14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accent2"/>
                          </a:solidFill>
                          <a:effectLst/>
                        </a:rPr>
                        <a:t>0:14:42</a:t>
                      </a:r>
                      <a:endParaRPr lang="pl-PL" sz="14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15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Marszałek Senatu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solidFill>
                            <a:schemeClr val="accent2"/>
                          </a:solidFill>
                          <a:effectLst/>
                        </a:rPr>
                        <a:t>1:11:15</a:t>
                      </a:r>
                      <a:endParaRPr lang="pl-PL" sz="140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accent2"/>
                          </a:solidFill>
                          <a:effectLst/>
                        </a:rPr>
                        <a:t>0:54:56</a:t>
                      </a:r>
                      <a:endParaRPr lang="pl-PL" sz="14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15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Razem 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</a:rPr>
                        <a:t>73:00:30</a:t>
                      </a:r>
                      <a:endParaRPr lang="pl-PL" sz="1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accent2"/>
                          </a:solidFill>
                          <a:effectLst/>
                        </a:rPr>
                        <a:t>72:47:05</a:t>
                      </a:r>
                      <a:endParaRPr lang="pl-PL" sz="1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677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88690" y="116553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b="1" dirty="0" smtClean="0">
                <a:solidFill>
                  <a:schemeClr val="tx2"/>
                </a:solidFill>
              </a:rPr>
              <a:t>Obecność </a:t>
            </a:r>
            <a:r>
              <a:rPr lang="pl-PL" b="1" dirty="0">
                <a:solidFill>
                  <a:schemeClr val="tx2"/>
                </a:solidFill>
              </a:rPr>
              <a:t>naczelnych organów </a:t>
            </a:r>
            <a:r>
              <a:rPr lang="pl-PL" b="1" dirty="0" smtClean="0">
                <a:solidFill>
                  <a:schemeClr val="tx2"/>
                </a:solidFill>
              </a:rPr>
              <a:t>państwa w </a:t>
            </a:r>
            <a:r>
              <a:rPr lang="pl-PL" b="1" dirty="0">
                <a:solidFill>
                  <a:schemeClr val="tx2"/>
                </a:solidFill>
              </a:rPr>
              <a:t>programach </a:t>
            </a:r>
            <a:r>
              <a:rPr lang="pl-PL" b="1" dirty="0" smtClean="0">
                <a:solidFill>
                  <a:schemeClr val="tx2"/>
                </a:solidFill>
              </a:rPr>
              <a:t>PR SA 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683568" y="62068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ostokąt 6"/>
          <p:cNvSpPr/>
          <p:nvPr/>
        </p:nvSpPr>
        <p:spPr>
          <a:xfrm>
            <a:off x="567011" y="641301"/>
            <a:ext cx="5442388" cy="46166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Podsumowanie I półrocza 2015 r. i 2016 r.</a:t>
            </a:r>
          </a:p>
        </p:txBody>
      </p:sp>
      <p:sp>
        <p:nvSpPr>
          <p:cNvPr id="2" name="Prostokąt 1"/>
          <p:cNvSpPr/>
          <p:nvPr/>
        </p:nvSpPr>
        <p:spPr>
          <a:xfrm>
            <a:off x="546398" y="1196752"/>
            <a:ext cx="78420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2"/>
                </a:solidFill>
              </a:rPr>
              <a:t>Porównanie danych za I półrocze 2015 i 2016 r. wskazuje, że w programach PR SA zachowano równowagę czasu obecności naczelnych organów państwa </a:t>
            </a:r>
            <a:br>
              <a:rPr lang="pl-PL" dirty="0">
                <a:solidFill>
                  <a:schemeClr val="tx2"/>
                </a:solidFill>
              </a:rPr>
            </a:br>
            <a:r>
              <a:rPr lang="pl-PL" dirty="0">
                <a:solidFill>
                  <a:schemeClr val="tx2"/>
                </a:solidFill>
              </a:rPr>
              <a:t>(po ok 73 godziny); </a:t>
            </a:r>
          </a:p>
          <a:p>
            <a:pPr algn="just"/>
            <a:r>
              <a:rPr lang="pl-PL" dirty="0">
                <a:solidFill>
                  <a:schemeClr val="tx2"/>
                </a:solidFill>
              </a:rPr>
              <a:t> 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2"/>
                </a:solidFill>
              </a:rPr>
              <a:t>Porównując czas obecności poszczególnych instytucji należy zauważyć zwiększenie czasu obecności Premier i jej kancelarii w I półroczu 2016 </a:t>
            </a:r>
            <a:br>
              <a:rPr lang="pl-PL" dirty="0">
                <a:solidFill>
                  <a:schemeClr val="tx2"/>
                </a:solidFill>
              </a:rPr>
            </a:br>
            <a:r>
              <a:rPr lang="pl-PL" dirty="0">
                <a:solidFill>
                  <a:schemeClr val="tx2"/>
                </a:solidFill>
              </a:rPr>
              <a:t>w porównaniu do analogicznego okresu ubiegłego roku (wzrost po ok. 1,5 godz.), natomiast zmniejszono czas obecności kancelarii Prezydenta o ok. </a:t>
            </a:r>
            <a:br>
              <a:rPr lang="pl-PL" dirty="0">
                <a:solidFill>
                  <a:schemeClr val="tx2"/>
                </a:solidFill>
              </a:rPr>
            </a:br>
            <a:r>
              <a:rPr lang="pl-PL" dirty="0">
                <a:solidFill>
                  <a:schemeClr val="tx2"/>
                </a:solidFill>
              </a:rPr>
              <a:t>2 godziny.</a:t>
            </a:r>
          </a:p>
          <a:p>
            <a:pPr algn="just"/>
            <a:endParaRPr lang="pl-PL" dirty="0">
              <a:solidFill>
                <a:schemeClr val="tx2"/>
              </a:solidFill>
            </a:endParaRPr>
          </a:p>
          <a:p>
            <a:pPr algn="just"/>
            <a:r>
              <a:rPr lang="pl-PL" dirty="0">
                <a:solidFill>
                  <a:schemeClr val="tx2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7145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3549</TotalTime>
  <Words>663</Words>
  <Application>Microsoft Office PowerPoint</Application>
  <PresentationFormat>Pokaz na ekranie (4:3)</PresentationFormat>
  <Paragraphs>300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Firlej Jaroslaw</dc:creator>
  <cp:lastModifiedBy>Czuczman Karolina</cp:lastModifiedBy>
  <cp:revision>253</cp:revision>
  <cp:lastPrinted>2015-12-04T10:55:27Z</cp:lastPrinted>
  <dcterms:created xsi:type="dcterms:W3CDTF">2015-11-27T13:19:25Z</dcterms:created>
  <dcterms:modified xsi:type="dcterms:W3CDTF">2020-10-27T11:21:15Z</dcterms:modified>
</cp:coreProperties>
</file>