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70" r:id="rId5"/>
    <p:sldId id="260" r:id="rId6"/>
    <p:sldId id="261" r:id="rId7"/>
    <p:sldId id="262" r:id="rId8"/>
    <p:sldId id="263" r:id="rId9"/>
    <p:sldId id="264" r:id="rId10"/>
    <p:sldId id="272" r:id="rId11"/>
    <p:sldId id="265" r:id="rId12"/>
    <p:sldId id="266" r:id="rId13"/>
    <p:sldId id="267" r:id="rId14"/>
    <p:sldId id="268" r:id="rId15"/>
    <p:sldId id="269" r:id="rId16"/>
    <p:sldId id="273" r:id="rId17"/>
    <p:sldId id="271" r:id="rId18"/>
    <p:sldId id="274" r:id="rId1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-600" y="-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1025A-A37D-4FBA-BAED-1F96C9362317}" type="datetime1">
              <a:rPr lang="it-IT" smtClean="0"/>
              <a:pPr/>
              <a:t>23/11/2020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6844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3EE19-2533-4F7E-98FC-22F03E32027A}" type="datetime1">
              <a:rPr lang="it-IT" smtClean="0"/>
              <a:pPr/>
              <a:t>23/11/2020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6107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8604F-C9DA-4D98-A3AF-F6AB6ED65F28}" type="datetime1">
              <a:rPr lang="it-IT" smtClean="0"/>
              <a:pPr/>
              <a:t>23/11/2020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64803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5489-178A-4279-A02D-7EB1ADDF1A25}" type="datetime1">
              <a:rPr lang="it-IT" smtClean="0"/>
              <a:pPr/>
              <a:t>23/11/2020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1012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781B4-3DE0-470D-9624-21804ECDCA86}" type="datetime1">
              <a:rPr lang="it-IT" smtClean="0"/>
              <a:pPr/>
              <a:t>23/11/2020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49222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E083-54E8-4F1F-9BCF-041680C23493}" type="datetime1">
              <a:rPr lang="it-IT" smtClean="0"/>
              <a:pPr/>
              <a:t>23/11/2020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97873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A07A0-94B5-4F28-B075-90954B42ACCF}" type="datetime1">
              <a:rPr lang="it-IT" smtClean="0"/>
              <a:pPr/>
              <a:t>23/11/2020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49455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2AD63-3347-4C5D-A8A7-24471589B56D}" type="datetime1">
              <a:rPr lang="it-IT" smtClean="0"/>
              <a:pPr/>
              <a:t>23/11/2020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14166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F45F0-C8B7-4323-8D99-ACE6FA15A30F}" type="datetime1">
              <a:rPr lang="it-IT" smtClean="0"/>
              <a:pPr/>
              <a:t>23/11/2020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12885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B5F82-C83A-4A91-9668-7600D89EC5B2}" type="datetime1">
              <a:rPr lang="it-IT" smtClean="0"/>
              <a:pPr/>
              <a:t>23/11/2020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45902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8BB17-1BD4-4CF2-909C-6CAB4EE7E2F2}" type="datetime1">
              <a:rPr lang="it-IT" smtClean="0"/>
              <a:pPr/>
              <a:t>23/11/2020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27612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809025"/>
            <a:ext cx="10515600" cy="8816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508750"/>
            <a:ext cx="2743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7549C"/>
                </a:solidFill>
              </a:defRPr>
            </a:lvl1pPr>
          </a:lstStyle>
          <a:p>
            <a:fld id="{1129A047-DADB-4248-83C2-239020BE111B}" type="datetime1">
              <a:rPr lang="it-IT" smtClean="0"/>
              <a:pPr/>
              <a:t>23/11/2020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508750"/>
            <a:ext cx="41148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7549C"/>
                </a:solidFill>
              </a:defRPr>
            </a:lvl1pPr>
          </a:lstStyle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508750"/>
            <a:ext cx="2743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7549C"/>
                </a:solidFill>
              </a:defRPr>
            </a:lvl1pPr>
          </a:lstStyle>
          <a:p>
            <a:fld id="{B182B2FC-F4E0-4592-A06C-9E9D50EAD764}" type="slidenum">
              <a:rPr lang="it-IT" smtClean="0"/>
              <a:pPr/>
              <a:t>‹#›</a:t>
            </a:fld>
            <a:endParaRPr lang="it-IT"/>
          </a:p>
        </p:txBody>
      </p:sp>
      <p:sp>
        <p:nvSpPr>
          <p:cNvPr id="7" name="Documento 2"/>
          <p:cNvSpPr/>
          <p:nvPr userDrawn="1"/>
        </p:nvSpPr>
        <p:spPr>
          <a:xfrm>
            <a:off x="-9673" y="1"/>
            <a:ext cx="12201673" cy="1261719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52899"/>
              <a:gd name="connsiteX1" fmla="*/ 21600 w 21600"/>
              <a:gd name="connsiteY1" fmla="*/ 0 h 52899"/>
              <a:gd name="connsiteX2" fmla="*/ 21600 w 21600"/>
              <a:gd name="connsiteY2" fmla="*/ 17322 h 52899"/>
              <a:gd name="connsiteX3" fmla="*/ 5760 w 21600"/>
              <a:gd name="connsiteY3" fmla="*/ 52894 h 52899"/>
              <a:gd name="connsiteX4" fmla="*/ 0 w 21600"/>
              <a:gd name="connsiteY4" fmla="*/ 20172 h 52899"/>
              <a:gd name="connsiteX5" fmla="*/ 0 w 21600"/>
              <a:gd name="connsiteY5" fmla="*/ 0 h 52899"/>
              <a:gd name="connsiteX0" fmla="*/ 0 w 21600"/>
              <a:gd name="connsiteY0" fmla="*/ 0 h 52899"/>
              <a:gd name="connsiteX1" fmla="*/ 21600 w 21600"/>
              <a:gd name="connsiteY1" fmla="*/ 0 h 52899"/>
              <a:gd name="connsiteX2" fmla="*/ 21584 w 21600"/>
              <a:gd name="connsiteY2" fmla="*/ 4596 h 52899"/>
              <a:gd name="connsiteX3" fmla="*/ 5760 w 21600"/>
              <a:gd name="connsiteY3" fmla="*/ 52894 h 52899"/>
              <a:gd name="connsiteX4" fmla="*/ 0 w 21600"/>
              <a:gd name="connsiteY4" fmla="*/ 20172 h 52899"/>
              <a:gd name="connsiteX5" fmla="*/ 0 w 21600"/>
              <a:gd name="connsiteY5" fmla="*/ 0 h 52899"/>
              <a:gd name="connsiteX0" fmla="*/ 0 w 21600"/>
              <a:gd name="connsiteY0" fmla="*/ 0 h 47257"/>
              <a:gd name="connsiteX1" fmla="*/ 21600 w 21600"/>
              <a:gd name="connsiteY1" fmla="*/ 0 h 47257"/>
              <a:gd name="connsiteX2" fmla="*/ 21584 w 21600"/>
              <a:gd name="connsiteY2" fmla="*/ 4596 h 47257"/>
              <a:gd name="connsiteX3" fmla="*/ 2307 w 21600"/>
              <a:gd name="connsiteY3" fmla="*/ 47251 h 47257"/>
              <a:gd name="connsiteX4" fmla="*/ 0 w 21600"/>
              <a:gd name="connsiteY4" fmla="*/ 20172 h 47257"/>
              <a:gd name="connsiteX5" fmla="*/ 0 w 21600"/>
              <a:gd name="connsiteY5" fmla="*/ 0 h 47257"/>
              <a:gd name="connsiteX0" fmla="*/ 0 w 21600"/>
              <a:gd name="connsiteY0" fmla="*/ 0 h 47252"/>
              <a:gd name="connsiteX1" fmla="*/ 21600 w 21600"/>
              <a:gd name="connsiteY1" fmla="*/ 0 h 47252"/>
              <a:gd name="connsiteX2" fmla="*/ 21584 w 21600"/>
              <a:gd name="connsiteY2" fmla="*/ 4596 h 47252"/>
              <a:gd name="connsiteX3" fmla="*/ 12829 w 21600"/>
              <a:gd name="connsiteY3" fmla="*/ 13401 h 47252"/>
              <a:gd name="connsiteX4" fmla="*/ 2307 w 21600"/>
              <a:gd name="connsiteY4" fmla="*/ 47251 h 47252"/>
              <a:gd name="connsiteX5" fmla="*/ 0 w 21600"/>
              <a:gd name="connsiteY5" fmla="*/ 20172 h 47252"/>
              <a:gd name="connsiteX6" fmla="*/ 0 w 21600"/>
              <a:gd name="connsiteY6" fmla="*/ 0 h 47252"/>
              <a:gd name="connsiteX0" fmla="*/ 0 w 21600"/>
              <a:gd name="connsiteY0" fmla="*/ 0 h 47252"/>
              <a:gd name="connsiteX1" fmla="*/ 21600 w 21600"/>
              <a:gd name="connsiteY1" fmla="*/ 0 h 47252"/>
              <a:gd name="connsiteX2" fmla="*/ 21584 w 21600"/>
              <a:gd name="connsiteY2" fmla="*/ 4596 h 47252"/>
              <a:gd name="connsiteX3" fmla="*/ 12829 w 21600"/>
              <a:gd name="connsiteY3" fmla="*/ 13401 h 47252"/>
              <a:gd name="connsiteX4" fmla="*/ 2307 w 21600"/>
              <a:gd name="connsiteY4" fmla="*/ 47251 h 47252"/>
              <a:gd name="connsiteX5" fmla="*/ 0 w 21600"/>
              <a:gd name="connsiteY5" fmla="*/ 20172 h 47252"/>
              <a:gd name="connsiteX6" fmla="*/ 0 w 21600"/>
              <a:gd name="connsiteY6" fmla="*/ 0 h 47252"/>
              <a:gd name="connsiteX0" fmla="*/ 0 w 21617"/>
              <a:gd name="connsiteY0" fmla="*/ 0 h 47252"/>
              <a:gd name="connsiteX1" fmla="*/ 21600 w 21617"/>
              <a:gd name="connsiteY1" fmla="*/ 0 h 47252"/>
              <a:gd name="connsiteX2" fmla="*/ 21617 w 21617"/>
              <a:gd name="connsiteY2" fmla="*/ 30693 h 47252"/>
              <a:gd name="connsiteX3" fmla="*/ 12829 w 21617"/>
              <a:gd name="connsiteY3" fmla="*/ 13401 h 47252"/>
              <a:gd name="connsiteX4" fmla="*/ 2307 w 21617"/>
              <a:gd name="connsiteY4" fmla="*/ 47251 h 47252"/>
              <a:gd name="connsiteX5" fmla="*/ 0 w 21617"/>
              <a:gd name="connsiteY5" fmla="*/ 20172 h 47252"/>
              <a:gd name="connsiteX6" fmla="*/ 0 w 21617"/>
              <a:gd name="connsiteY6" fmla="*/ 0 h 47252"/>
              <a:gd name="connsiteX0" fmla="*/ 0 w 21602"/>
              <a:gd name="connsiteY0" fmla="*/ 0 h 47805"/>
              <a:gd name="connsiteX1" fmla="*/ 21600 w 21602"/>
              <a:gd name="connsiteY1" fmla="*/ 0 h 47805"/>
              <a:gd name="connsiteX2" fmla="*/ 21601 w 21602"/>
              <a:gd name="connsiteY2" fmla="*/ 47621 h 47805"/>
              <a:gd name="connsiteX3" fmla="*/ 12829 w 21602"/>
              <a:gd name="connsiteY3" fmla="*/ 13401 h 47805"/>
              <a:gd name="connsiteX4" fmla="*/ 2307 w 21602"/>
              <a:gd name="connsiteY4" fmla="*/ 47251 h 47805"/>
              <a:gd name="connsiteX5" fmla="*/ 0 w 21602"/>
              <a:gd name="connsiteY5" fmla="*/ 20172 h 47805"/>
              <a:gd name="connsiteX6" fmla="*/ 0 w 21602"/>
              <a:gd name="connsiteY6" fmla="*/ 0 h 47805"/>
              <a:gd name="connsiteX0" fmla="*/ 0 w 21600"/>
              <a:gd name="connsiteY0" fmla="*/ 0 h 47252"/>
              <a:gd name="connsiteX1" fmla="*/ 21600 w 21600"/>
              <a:gd name="connsiteY1" fmla="*/ 0 h 47252"/>
              <a:gd name="connsiteX2" fmla="*/ 21585 w 21600"/>
              <a:gd name="connsiteY2" fmla="*/ 18597 h 47252"/>
              <a:gd name="connsiteX3" fmla="*/ 12829 w 21600"/>
              <a:gd name="connsiteY3" fmla="*/ 13401 h 47252"/>
              <a:gd name="connsiteX4" fmla="*/ 2307 w 21600"/>
              <a:gd name="connsiteY4" fmla="*/ 47251 h 47252"/>
              <a:gd name="connsiteX5" fmla="*/ 0 w 21600"/>
              <a:gd name="connsiteY5" fmla="*/ 20172 h 47252"/>
              <a:gd name="connsiteX6" fmla="*/ 0 w 21600"/>
              <a:gd name="connsiteY6" fmla="*/ 0 h 47252"/>
              <a:gd name="connsiteX0" fmla="*/ 0 w 21600"/>
              <a:gd name="connsiteY0" fmla="*/ 0 h 47252"/>
              <a:gd name="connsiteX1" fmla="*/ 21600 w 21600"/>
              <a:gd name="connsiteY1" fmla="*/ 0 h 47252"/>
              <a:gd name="connsiteX2" fmla="*/ 21585 w 21600"/>
              <a:gd name="connsiteY2" fmla="*/ 18597 h 47252"/>
              <a:gd name="connsiteX3" fmla="*/ 13767 w 21600"/>
              <a:gd name="connsiteY3" fmla="*/ 17954 h 47252"/>
              <a:gd name="connsiteX4" fmla="*/ 2307 w 21600"/>
              <a:gd name="connsiteY4" fmla="*/ 47251 h 47252"/>
              <a:gd name="connsiteX5" fmla="*/ 0 w 21600"/>
              <a:gd name="connsiteY5" fmla="*/ 20172 h 47252"/>
              <a:gd name="connsiteX6" fmla="*/ 0 w 21600"/>
              <a:gd name="connsiteY6" fmla="*/ 0 h 47252"/>
              <a:gd name="connsiteX0" fmla="*/ 0 w 21602"/>
              <a:gd name="connsiteY0" fmla="*/ 0 h 47252"/>
              <a:gd name="connsiteX1" fmla="*/ 21600 w 21602"/>
              <a:gd name="connsiteY1" fmla="*/ 0 h 47252"/>
              <a:gd name="connsiteX2" fmla="*/ 21601 w 21602"/>
              <a:gd name="connsiteY2" fmla="*/ 14613 h 47252"/>
              <a:gd name="connsiteX3" fmla="*/ 13767 w 21602"/>
              <a:gd name="connsiteY3" fmla="*/ 17954 h 47252"/>
              <a:gd name="connsiteX4" fmla="*/ 2307 w 21602"/>
              <a:gd name="connsiteY4" fmla="*/ 47251 h 47252"/>
              <a:gd name="connsiteX5" fmla="*/ 0 w 21602"/>
              <a:gd name="connsiteY5" fmla="*/ 20172 h 47252"/>
              <a:gd name="connsiteX6" fmla="*/ 0 w 21602"/>
              <a:gd name="connsiteY6" fmla="*/ 0 h 47252"/>
              <a:gd name="connsiteX0" fmla="*/ 0 w 21634"/>
              <a:gd name="connsiteY0" fmla="*/ 0 h 47252"/>
              <a:gd name="connsiteX1" fmla="*/ 21600 w 21634"/>
              <a:gd name="connsiteY1" fmla="*/ 0 h 47252"/>
              <a:gd name="connsiteX2" fmla="*/ 21634 w 21634"/>
              <a:gd name="connsiteY2" fmla="*/ 20304 h 47252"/>
              <a:gd name="connsiteX3" fmla="*/ 13767 w 21634"/>
              <a:gd name="connsiteY3" fmla="*/ 17954 h 47252"/>
              <a:gd name="connsiteX4" fmla="*/ 2307 w 21634"/>
              <a:gd name="connsiteY4" fmla="*/ 47251 h 47252"/>
              <a:gd name="connsiteX5" fmla="*/ 0 w 21634"/>
              <a:gd name="connsiteY5" fmla="*/ 20172 h 47252"/>
              <a:gd name="connsiteX6" fmla="*/ 0 w 21634"/>
              <a:gd name="connsiteY6" fmla="*/ 0 h 47252"/>
              <a:gd name="connsiteX0" fmla="*/ 0 w 21634"/>
              <a:gd name="connsiteY0" fmla="*/ 0 h 47252"/>
              <a:gd name="connsiteX1" fmla="*/ 21600 w 21634"/>
              <a:gd name="connsiteY1" fmla="*/ 0 h 47252"/>
              <a:gd name="connsiteX2" fmla="*/ 21634 w 21634"/>
              <a:gd name="connsiteY2" fmla="*/ 20304 h 47252"/>
              <a:gd name="connsiteX3" fmla="*/ 13767 w 21634"/>
              <a:gd name="connsiteY3" fmla="*/ 17954 h 47252"/>
              <a:gd name="connsiteX4" fmla="*/ 2307 w 21634"/>
              <a:gd name="connsiteY4" fmla="*/ 47251 h 47252"/>
              <a:gd name="connsiteX5" fmla="*/ 0 w 21634"/>
              <a:gd name="connsiteY5" fmla="*/ 20172 h 47252"/>
              <a:gd name="connsiteX6" fmla="*/ 0 w 21634"/>
              <a:gd name="connsiteY6" fmla="*/ 0 h 47252"/>
              <a:gd name="connsiteX0" fmla="*/ 0 w 21602"/>
              <a:gd name="connsiteY0" fmla="*/ 0 h 47252"/>
              <a:gd name="connsiteX1" fmla="*/ 21600 w 21602"/>
              <a:gd name="connsiteY1" fmla="*/ 0 h 47252"/>
              <a:gd name="connsiteX2" fmla="*/ 21601 w 21602"/>
              <a:gd name="connsiteY2" fmla="*/ 17458 h 47252"/>
              <a:gd name="connsiteX3" fmla="*/ 13767 w 21602"/>
              <a:gd name="connsiteY3" fmla="*/ 17954 h 47252"/>
              <a:gd name="connsiteX4" fmla="*/ 2307 w 21602"/>
              <a:gd name="connsiteY4" fmla="*/ 47251 h 47252"/>
              <a:gd name="connsiteX5" fmla="*/ 0 w 21602"/>
              <a:gd name="connsiteY5" fmla="*/ 20172 h 47252"/>
              <a:gd name="connsiteX6" fmla="*/ 0 w 21602"/>
              <a:gd name="connsiteY6" fmla="*/ 0 h 47252"/>
              <a:gd name="connsiteX0" fmla="*/ 0 w 21602"/>
              <a:gd name="connsiteY0" fmla="*/ 0 h 59714"/>
              <a:gd name="connsiteX1" fmla="*/ 21600 w 21602"/>
              <a:gd name="connsiteY1" fmla="*/ 0 h 59714"/>
              <a:gd name="connsiteX2" fmla="*/ 21601 w 21602"/>
              <a:gd name="connsiteY2" fmla="*/ 59714 h 59714"/>
              <a:gd name="connsiteX3" fmla="*/ 13767 w 21602"/>
              <a:gd name="connsiteY3" fmla="*/ 17954 h 59714"/>
              <a:gd name="connsiteX4" fmla="*/ 2307 w 21602"/>
              <a:gd name="connsiteY4" fmla="*/ 47251 h 59714"/>
              <a:gd name="connsiteX5" fmla="*/ 0 w 21602"/>
              <a:gd name="connsiteY5" fmla="*/ 20172 h 59714"/>
              <a:gd name="connsiteX6" fmla="*/ 0 w 21602"/>
              <a:gd name="connsiteY6" fmla="*/ 0 h 59714"/>
              <a:gd name="connsiteX0" fmla="*/ 0 w 21602"/>
              <a:gd name="connsiteY0" fmla="*/ 0 h 59714"/>
              <a:gd name="connsiteX1" fmla="*/ 21600 w 21602"/>
              <a:gd name="connsiteY1" fmla="*/ 0 h 59714"/>
              <a:gd name="connsiteX2" fmla="*/ 21601 w 21602"/>
              <a:gd name="connsiteY2" fmla="*/ 59714 h 59714"/>
              <a:gd name="connsiteX3" fmla="*/ 10876 w 21602"/>
              <a:gd name="connsiteY3" fmla="*/ 22482 h 59714"/>
              <a:gd name="connsiteX4" fmla="*/ 2307 w 21602"/>
              <a:gd name="connsiteY4" fmla="*/ 47251 h 59714"/>
              <a:gd name="connsiteX5" fmla="*/ 0 w 21602"/>
              <a:gd name="connsiteY5" fmla="*/ 20172 h 59714"/>
              <a:gd name="connsiteX6" fmla="*/ 0 w 21602"/>
              <a:gd name="connsiteY6" fmla="*/ 0 h 59714"/>
              <a:gd name="connsiteX0" fmla="*/ 0 w 21615"/>
              <a:gd name="connsiteY0" fmla="*/ 0 h 67763"/>
              <a:gd name="connsiteX1" fmla="*/ 21600 w 21615"/>
              <a:gd name="connsiteY1" fmla="*/ 0 h 67763"/>
              <a:gd name="connsiteX2" fmla="*/ 21615 w 21615"/>
              <a:gd name="connsiteY2" fmla="*/ 67763 h 67763"/>
              <a:gd name="connsiteX3" fmla="*/ 10876 w 21615"/>
              <a:gd name="connsiteY3" fmla="*/ 22482 h 67763"/>
              <a:gd name="connsiteX4" fmla="*/ 2307 w 21615"/>
              <a:gd name="connsiteY4" fmla="*/ 47251 h 67763"/>
              <a:gd name="connsiteX5" fmla="*/ 0 w 21615"/>
              <a:gd name="connsiteY5" fmla="*/ 20172 h 67763"/>
              <a:gd name="connsiteX6" fmla="*/ 0 w 21615"/>
              <a:gd name="connsiteY6" fmla="*/ 0 h 67763"/>
              <a:gd name="connsiteX0" fmla="*/ 0 w 21602"/>
              <a:gd name="connsiteY0" fmla="*/ 0 h 69775"/>
              <a:gd name="connsiteX1" fmla="*/ 21600 w 21602"/>
              <a:gd name="connsiteY1" fmla="*/ 0 h 69775"/>
              <a:gd name="connsiteX2" fmla="*/ 21601 w 21602"/>
              <a:gd name="connsiteY2" fmla="*/ 69775 h 69775"/>
              <a:gd name="connsiteX3" fmla="*/ 10876 w 21602"/>
              <a:gd name="connsiteY3" fmla="*/ 22482 h 69775"/>
              <a:gd name="connsiteX4" fmla="*/ 2307 w 21602"/>
              <a:gd name="connsiteY4" fmla="*/ 47251 h 69775"/>
              <a:gd name="connsiteX5" fmla="*/ 0 w 21602"/>
              <a:gd name="connsiteY5" fmla="*/ 20172 h 69775"/>
              <a:gd name="connsiteX6" fmla="*/ 0 w 21602"/>
              <a:gd name="connsiteY6" fmla="*/ 0 h 69775"/>
              <a:gd name="connsiteX0" fmla="*/ 0 w 21602"/>
              <a:gd name="connsiteY0" fmla="*/ 0 h 77742"/>
              <a:gd name="connsiteX1" fmla="*/ 21600 w 21602"/>
              <a:gd name="connsiteY1" fmla="*/ 0 h 77742"/>
              <a:gd name="connsiteX2" fmla="*/ 21601 w 21602"/>
              <a:gd name="connsiteY2" fmla="*/ 77742 h 77742"/>
              <a:gd name="connsiteX3" fmla="*/ 10876 w 21602"/>
              <a:gd name="connsiteY3" fmla="*/ 22482 h 77742"/>
              <a:gd name="connsiteX4" fmla="*/ 2307 w 21602"/>
              <a:gd name="connsiteY4" fmla="*/ 47251 h 77742"/>
              <a:gd name="connsiteX5" fmla="*/ 0 w 21602"/>
              <a:gd name="connsiteY5" fmla="*/ 20172 h 77742"/>
              <a:gd name="connsiteX6" fmla="*/ 0 w 21602"/>
              <a:gd name="connsiteY6" fmla="*/ 0 h 777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602" h="77742">
                <a:moveTo>
                  <a:pt x="0" y="0"/>
                </a:moveTo>
                <a:lnTo>
                  <a:pt x="21600" y="0"/>
                </a:lnTo>
                <a:cubicBezTo>
                  <a:pt x="21595" y="1532"/>
                  <a:pt x="21606" y="76210"/>
                  <a:pt x="21601" y="77742"/>
                </a:cubicBezTo>
                <a:cubicBezTo>
                  <a:pt x="20639" y="76932"/>
                  <a:pt x="19064" y="21016"/>
                  <a:pt x="10876" y="22482"/>
                </a:cubicBezTo>
                <a:cubicBezTo>
                  <a:pt x="7663" y="29591"/>
                  <a:pt x="4961" y="47063"/>
                  <a:pt x="2307" y="47251"/>
                </a:cubicBezTo>
                <a:cubicBezTo>
                  <a:pt x="-347" y="47439"/>
                  <a:pt x="1484" y="23619"/>
                  <a:pt x="0" y="20172"/>
                </a:cubicBezTo>
                <a:lnTo>
                  <a:pt x="0" y="0"/>
                </a:lnTo>
                <a:close/>
              </a:path>
            </a:pathLst>
          </a:custGeom>
          <a:solidFill>
            <a:srgbClr val="0754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bg1"/>
              </a:solidFill>
            </a:endParaRPr>
          </a:p>
        </p:txBody>
      </p:sp>
      <p:pic>
        <p:nvPicPr>
          <p:cNvPr id="8" name="Immagine 7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33953" y="93189"/>
            <a:ext cx="3657917" cy="548688"/>
          </a:xfrm>
          <a:prstGeom prst="rect">
            <a:avLst/>
          </a:prstGeom>
        </p:spPr>
      </p:pic>
      <p:cxnSp>
        <p:nvCxnSpPr>
          <p:cNvPr id="9" name="Connettore 1 8"/>
          <p:cNvCxnSpPr/>
          <p:nvPr userDrawn="1"/>
        </p:nvCxnSpPr>
        <p:spPr>
          <a:xfrm>
            <a:off x="835478" y="6508750"/>
            <a:ext cx="10515600" cy="0"/>
          </a:xfrm>
          <a:prstGeom prst="line">
            <a:avLst/>
          </a:prstGeom>
          <a:ln w="28575">
            <a:solidFill>
              <a:srgbClr val="0754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mmagine 10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7704" y="433711"/>
            <a:ext cx="1178378" cy="353214"/>
          </a:xfrm>
          <a:prstGeom prst="rect">
            <a:avLst/>
          </a:prstGeom>
        </p:spPr>
      </p:pic>
      <p:pic>
        <p:nvPicPr>
          <p:cNvPr id="12" name="Immagine 11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4660" y="72628"/>
            <a:ext cx="1181422" cy="321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8818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it-IT" sz="4400" kern="1200" dirty="0">
          <a:solidFill>
            <a:srgbClr val="07549C"/>
          </a:solidFill>
          <a:latin typeface="Gill Sans MT" panose="020B05020201040202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7549C"/>
          </a:solidFill>
          <a:latin typeface="Gill Sans MT" panose="020B05020201040202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7549C"/>
          </a:solidFill>
          <a:latin typeface="Gill Sans MT" panose="020B05020201040202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7549C"/>
          </a:solidFill>
          <a:latin typeface="Gill Sans MT" panose="020B05020201040202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7549C"/>
          </a:solidFill>
          <a:latin typeface="Gill Sans MT" panose="020B05020201040202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7549C"/>
          </a:solidFill>
          <a:latin typeface="Gill Sans MT" panose="020B05020201040202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sabate@ospedalesantandrea.it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rovanorme.salute.gov.it/norme/dettaglioAtto?id=62811&amp;completo=true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Riconoscimento del fenomeno e Assistenza psicologica alle vittime di violenza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Dott.ssa Simona Abate</a:t>
            </a:r>
          </a:p>
          <a:p>
            <a:pPr algn="r"/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PSICOLOGA – PSICOTERAPEUTA</a:t>
            </a:r>
          </a:p>
          <a:p>
            <a:pPr algn="r"/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E-mail : 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sabate@ospedalesantandrea.it</a:t>
            </a:r>
            <a:endParaRPr lang="it-IT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7045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59873" y="1058407"/>
            <a:ext cx="10515600" cy="881663"/>
          </a:xfrm>
        </p:spPr>
        <p:txBody>
          <a:bodyPr>
            <a:normAutofit fontScale="90000"/>
          </a:bodyPr>
          <a:lstStyle/>
          <a:p>
            <a:pPr algn="ctr" fontAlgn="base"/>
            <a:r>
              <a:rPr lang="it-IT" sz="2200" dirty="0" smtClean="0"/>
              <a:t> </a:t>
            </a:r>
            <a:r>
              <a:rPr lang="it-IT" sz="2200" b="1" u="sng" dirty="0"/>
              <a:t>Linee guida nazionali per le Aziende sanitarie e le Aziende ospedaliere in tema di soccorso e assistenza socio-sanitaria alle donne vittime di violenza. (18A00520)</a:t>
            </a:r>
            <a:br>
              <a:rPr lang="it-IT" sz="2200" b="1" u="sng" dirty="0"/>
            </a:br>
            <a:r>
              <a:rPr lang="it-IT" sz="2200" b="1" u="sng" dirty="0"/>
              <a:t>(G.U. Serie Generale , n. 24 del 30 gennaio 2018)</a:t>
            </a:r>
            <a:br>
              <a:rPr lang="it-IT" sz="2200" b="1" u="sng" dirty="0"/>
            </a:br>
            <a:r>
              <a:rPr lang="it-IT" sz="2200" b="1" u="sng" dirty="0" smtClean="0"/>
              <a:t> </a:t>
            </a:r>
            <a:r>
              <a:rPr lang="it-IT" sz="2200" b="1" u="sng" dirty="0"/>
              <a:t>TRATTAMENTO DIAGNOSTICO-TERAPEUTICO (6)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03564" y="2263774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it-IT" dirty="0" smtClean="0"/>
              <a:t>La violenza </a:t>
            </a:r>
            <a:r>
              <a:rPr lang="it-IT" dirty="0" err="1"/>
              <a:t>puo'</a:t>
            </a:r>
            <a:r>
              <a:rPr lang="it-IT" dirty="0"/>
              <a:t> essere stata vissuta come  una  aggressione  mortale  o</a:t>
            </a:r>
          </a:p>
          <a:p>
            <a:pPr marL="0" indent="0">
              <a:buNone/>
            </a:pPr>
            <a:r>
              <a:rPr lang="it-IT" dirty="0" err="1"/>
              <a:t>puo'</a:t>
            </a:r>
            <a:r>
              <a:rPr lang="it-IT" dirty="0"/>
              <a:t> essere solo l'ultimo di una lunga serie di episodi, per  cui  la</a:t>
            </a:r>
          </a:p>
          <a:p>
            <a:pPr marL="0" indent="0">
              <a:buNone/>
            </a:pPr>
            <a:r>
              <a:rPr lang="it-IT" dirty="0"/>
              <a:t>donna ha sviluppato nel tempo una sorta di anestesia dei  sentimenti.</a:t>
            </a:r>
          </a:p>
          <a:p>
            <a:r>
              <a:rPr lang="it-IT" dirty="0"/>
              <a:t>La  visita  medica  e'  un'occasione   irripetibile   per   garantire</a:t>
            </a:r>
          </a:p>
          <a:p>
            <a:pPr marL="0" indent="0">
              <a:buNone/>
            </a:pPr>
            <a:r>
              <a:rPr lang="it-IT" dirty="0"/>
              <a:t>un'assistenza adeguata alle </a:t>
            </a:r>
            <a:r>
              <a:rPr lang="it-IT" dirty="0" err="1"/>
              <a:t>necessita'</a:t>
            </a:r>
            <a:r>
              <a:rPr lang="it-IT" dirty="0"/>
              <a:t> psicologiche e sanitarie della</a:t>
            </a:r>
          </a:p>
          <a:p>
            <a:pPr marL="0" indent="0">
              <a:buNone/>
            </a:pPr>
            <a:r>
              <a:rPr lang="it-IT" dirty="0"/>
              <a:t>donna. </a:t>
            </a: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 </a:t>
            </a:r>
            <a:r>
              <a:rPr lang="it-IT" u="sng" dirty="0" smtClean="0"/>
              <a:t>-  </a:t>
            </a:r>
            <a:r>
              <a:rPr lang="it-IT" u="sng" dirty="0"/>
              <a:t>Al  contempo  </a:t>
            </a:r>
            <a:r>
              <a:rPr lang="it-IT" u="sng" dirty="0" err="1"/>
              <a:t>sara'</a:t>
            </a:r>
            <a:r>
              <a:rPr lang="it-IT" u="sng" dirty="0"/>
              <a:t>  assicurata  una  successiva   </a:t>
            </a:r>
            <a:r>
              <a:rPr lang="it-IT" u="sng" dirty="0" smtClean="0"/>
              <a:t>assistenza psicologica</a:t>
            </a:r>
            <a:r>
              <a:rPr lang="it-IT" u="sng" dirty="0"/>
              <a:t>,  qualora  la  donna  lo  desideri,  che  </a:t>
            </a:r>
            <a:r>
              <a:rPr lang="it-IT" u="sng" dirty="0" err="1"/>
              <a:t>potra'</a:t>
            </a:r>
            <a:r>
              <a:rPr lang="it-IT" u="sng" dirty="0"/>
              <a:t> </a:t>
            </a:r>
            <a:r>
              <a:rPr lang="it-IT" u="sng" dirty="0" smtClean="0"/>
              <a:t>essere effettuata </a:t>
            </a:r>
            <a:r>
              <a:rPr lang="it-IT" u="sng" dirty="0"/>
              <a:t>dalla psicologa  dell'ospedale,  se  presente,  o  da  </a:t>
            </a:r>
            <a:r>
              <a:rPr lang="it-IT" u="sng" dirty="0" smtClean="0"/>
              <a:t>una professionista </a:t>
            </a:r>
            <a:r>
              <a:rPr lang="it-IT" u="sng" dirty="0"/>
              <a:t>della rete territoriale antiviolenza.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5489-178A-4279-A02D-7EB1ADDF1A25}" type="datetime1">
              <a:rPr lang="it-IT" smtClean="0"/>
              <a:pPr/>
              <a:t>23/11/2020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38183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400" dirty="0"/>
              <a:t>Una volta ipotizzata la probabile condizione di violenza subita, il personale ospedaliero </a:t>
            </a:r>
            <a:r>
              <a:rPr lang="it-IT" sz="2400" dirty="0" smtClean="0"/>
              <a:t>attiva la procedura e gli operatori specializzati 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Attivazione della consulenza psicologica – può essere inoltrata anche sulla base di rilevazione di una sintomatologia post – traumatica da stress in una potenziale vittima di violenza non dichiarata, sarà cura del professionista psicologo acquisire anche il consenso alla propria prestazione sanitaria</a:t>
            </a:r>
          </a:p>
          <a:p>
            <a:r>
              <a:rPr lang="it-IT" dirty="0" smtClean="0"/>
              <a:t>In GIPSE nella richiesta consulenze trovate anche la dicitura: CONSULENZA PSICOLOGICA</a:t>
            </a:r>
          </a:p>
          <a:p>
            <a:r>
              <a:rPr lang="it-IT" dirty="0" smtClean="0"/>
              <a:t>Il numero </a:t>
            </a:r>
            <a:r>
              <a:rPr lang="it-IT" dirty="0" err="1" smtClean="0"/>
              <a:t>dekt</a:t>
            </a:r>
            <a:r>
              <a:rPr lang="it-IT" dirty="0" smtClean="0"/>
              <a:t> della Psicologa è 7724</a:t>
            </a:r>
          </a:p>
          <a:p>
            <a:r>
              <a:rPr lang="it-IT" dirty="0" smtClean="0"/>
              <a:t>La e-mail : sabate@ospedalesantandrea.it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5489-178A-4279-A02D-7EB1ADDF1A25}" type="datetime1">
              <a:rPr lang="it-IT" smtClean="0"/>
              <a:pPr/>
              <a:t>23/11/2020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14699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600" dirty="0" smtClean="0"/>
              <a:t>LA CONSULENZA PSICOLOGICA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Il colloquio clinico psicologico segue un indirizzo di valutazione diagnostica e di operatività terapeutica ma viene anche spiegato alla potenziale vittima la </a:t>
            </a:r>
            <a:r>
              <a:rPr lang="it-IT" dirty="0"/>
              <a:t>finalità </a:t>
            </a:r>
            <a:r>
              <a:rPr lang="it-IT" dirty="0" smtClean="0"/>
              <a:t>della procedura di assistenza sebbene già esplicitata dalla </a:t>
            </a:r>
            <a:r>
              <a:rPr lang="it-IT" dirty="0"/>
              <a:t>normativa sul consenso </a:t>
            </a:r>
            <a:r>
              <a:rPr lang="it-IT" dirty="0" smtClean="0"/>
              <a:t>informato </a:t>
            </a:r>
          </a:p>
          <a:p>
            <a:r>
              <a:rPr lang="it-IT" dirty="0" smtClean="0"/>
              <a:t>la </a:t>
            </a:r>
            <a:r>
              <a:rPr lang="it-IT" dirty="0"/>
              <a:t>donna deve esprimere il consenso per ogni singolo atto e fase del percorso clinico assistenziale, di cui deve esprimere la propria volontà a sottoporvisi o meno. 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5489-178A-4279-A02D-7EB1ADDF1A25}" type="datetime1">
              <a:rPr lang="it-IT" smtClean="0"/>
              <a:pPr/>
              <a:t>23/11/2020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5043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L’OPPORTUNITA’ DI UNA RICHIESTA TEMPESTIVA</a:t>
            </a:r>
            <a:endParaRPr lang="it-IT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In PS I tempi di attesa tra una visita e un’altra sono spesso lunghi per cui l’attivazione tempestiva della consulenza psicologica induce una diminuzione dei comportamenti di rinuncia da parte delle donne vittime di violenza. </a:t>
            </a:r>
          </a:p>
          <a:p>
            <a:r>
              <a:rPr lang="it-IT" dirty="0" smtClean="0"/>
              <a:t>La presa in carico della sfera psicologica determina una maggiore consapevolezza nella vittima della necessità di affidarsi e ciò diventa irrinunciabile nei casi di violenza sessuale. 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5489-178A-4279-A02D-7EB1ADDF1A25}" type="datetime1">
              <a:rPr lang="it-IT" smtClean="0"/>
              <a:pPr/>
              <a:t>23/11/2020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45924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Accoglienza e </a:t>
            </a:r>
            <a:r>
              <a:rPr lang="it-IT" smtClean="0"/>
              <a:t>ascolto attivo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Per iniziare un percorso di </a:t>
            </a:r>
            <a:r>
              <a:rPr lang="it-IT" dirty="0" smtClean="0"/>
              <a:t>fuoriuscita </a:t>
            </a:r>
            <a:r>
              <a:rPr lang="it-IT" dirty="0"/>
              <a:t>dalla </a:t>
            </a:r>
            <a:r>
              <a:rPr lang="it-IT" dirty="0" smtClean="0"/>
              <a:t>violenza occorre </a:t>
            </a:r>
            <a:r>
              <a:rPr lang="it-IT" dirty="0"/>
              <a:t>un lungo lavoro preliminare, </a:t>
            </a:r>
            <a:r>
              <a:rPr lang="it-IT" dirty="0" smtClean="0"/>
              <a:t>che </a:t>
            </a:r>
            <a:r>
              <a:rPr lang="it-IT" dirty="0"/>
              <a:t>riguarda il tipo di </a:t>
            </a:r>
            <a:r>
              <a:rPr lang="it-IT" dirty="0" smtClean="0"/>
              <a:t>ascolto da proporre e che si </a:t>
            </a:r>
            <a:r>
              <a:rPr lang="it-IT" dirty="0"/>
              <a:t>basa sulla capacità di sostenere la donna stessa a uscire dal suo ruolo di vittima. </a:t>
            </a:r>
          </a:p>
          <a:p>
            <a:r>
              <a:rPr lang="it-IT" dirty="0" smtClean="0"/>
              <a:t> </a:t>
            </a:r>
            <a:r>
              <a:rPr lang="it-IT" dirty="0"/>
              <a:t>le </a:t>
            </a:r>
            <a:r>
              <a:rPr lang="it-IT" dirty="0" smtClean="0"/>
              <a:t>vittime </a:t>
            </a:r>
            <a:r>
              <a:rPr lang="it-IT" dirty="0"/>
              <a:t>non vanno sostenute </a:t>
            </a:r>
            <a:r>
              <a:rPr lang="it-IT" dirty="0" smtClean="0"/>
              <a:t>solo per dire </a:t>
            </a:r>
            <a:r>
              <a:rPr lang="it-IT" dirty="0"/>
              <a:t>basta all’uomo che le maltratta, le insulta, le ignora </a:t>
            </a:r>
            <a:r>
              <a:rPr lang="it-IT" dirty="0" smtClean="0"/>
              <a:t>spesso loro </a:t>
            </a:r>
            <a:r>
              <a:rPr lang="it-IT" dirty="0"/>
              <a:t>stesse ne hanno già provate di tutte, fino a rischiare più volte la vita stessa, perché dire basta al proprio partner lo </a:t>
            </a:r>
            <a:r>
              <a:rPr lang="it-IT" dirty="0" smtClean="0"/>
              <a:t>scatena. 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5489-178A-4279-A02D-7EB1ADDF1A25}" type="datetime1">
              <a:rPr lang="it-IT" smtClean="0"/>
              <a:pPr/>
              <a:t>23/11/2020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01234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u="sng" dirty="0"/>
              <a:t>Decreto del presidente del consiglio dei ministri 24 novembre 2017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 Al    termine    del     trattamento     diagnostico-terapeutico,</a:t>
            </a:r>
          </a:p>
          <a:p>
            <a:pPr marL="0" indent="0">
              <a:buNone/>
            </a:pPr>
            <a:r>
              <a:rPr lang="it-IT" dirty="0"/>
              <a:t>l'operatrice/operatore sanitaria/o che ha preso in  carico  la  donna</a:t>
            </a:r>
          </a:p>
          <a:p>
            <a:pPr marL="0" indent="0">
              <a:buNone/>
            </a:pPr>
            <a:r>
              <a:rPr lang="it-IT" dirty="0"/>
              <a:t>utilizza lo strumento di rilevazione </a:t>
            </a:r>
            <a:r>
              <a:rPr lang="it-IT" dirty="0" smtClean="0"/>
              <a:t>"DA5</a:t>
            </a:r>
            <a:r>
              <a:rPr lang="it-IT" dirty="0"/>
              <a:t>"  (4)  ,  indicato  dal  Ministero  </a:t>
            </a:r>
            <a:r>
              <a:rPr lang="it-IT" dirty="0" smtClean="0"/>
              <a:t>della salute</a:t>
            </a:r>
            <a:r>
              <a:rPr lang="it-IT" dirty="0"/>
              <a:t>, per essere coadiuvata/o nella elaborazione e formulazione  </a:t>
            </a:r>
            <a:r>
              <a:rPr lang="it-IT" dirty="0" smtClean="0"/>
              <a:t>di una </a:t>
            </a:r>
            <a:r>
              <a:rPr lang="it-IT" dirty="0"/>
              <a:t>corretta e adeguata rilevazione in Pronto Soccorso del rischio </a:t>
            </a:r>
            <a:r>
              <a:rPr lang="it-IT" dirty="0" smtClean="0"/>
              <a:t>di recidiva </a:t>
            </a:r>
            <a:r>
              <a:rPr lang="it-IT" dirty="0"/>
              <a:t>e </a:t>
            </a:r>
            <a:r>
              <a:rPr lang="it-IT" dirty="0" err="1"/>
              <a:t>letalita'</a:t>
            </a:r>
            <a:r>
              <a:rPr lang="it-IT" dirty="0"/>
              <a:t> e per  adottare  le  opzioni  di  dimissioni  </a:t>
            </a:r>
            <a:r>
              <a:rPr lang="it-IT" dirty="0" smtClean="0"/>
              <a:t>più adatte al caso.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smtClean="0"/>
              <a:t>LINEE GUIDA MINISTERO SALUTE</a:t>
            </a:r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5489-178A-4279-A02D-7EB1ADDF1A25}" type="datetime1">
              <a:rPr lang="it-IT" smtClean="0"/>
              <a:pPr/>
              <a:t>23/11/2020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26297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943962"/>
            <a:ext cx="10515600" cy="881663"/>
          </a:xfrm>
        </p:spPr>
        <p:txBody>
          <a:bodyPr>
            <a:normAutofit fontScale="90000"/>
          </a:bodyPr>
          <a:lstStyle/>
          <a:p>
            <a:pPr marL="228600" lvl="0" indent="-228600">
              <a:spcBef>
                <a:spcPts val="1000"/>
              </a:spcBef>
            </a:pPr>
            <a:r>
              <a:rPr lang="it-IT" sz="2800" dirty="0">
                <a:ea typeface="+mn-ea"/>
                <a:cs typeface="+mn-cs"/>
              </a:rPr>
              <a:t>Allegato B  -RILEVAZIONE  DEL   RISCHIO   DI   REVITTIMIZZAZIONE   NEI   CASI </a:t>
            </a:r>
            <a:r>
              <a:rPr lang="it-IT" sz="2800" dirty="0" smtClean="0">
                <a:ea typeface="+mn-ea"/>
                <a:cs typeface="+mn-cs"/>
              </a:rPr>
              <a:t>DI MALTRATTAMENTO </a:t>
            </a:r>
            <a:r>
              <a:rPr lang="it-IT" sz="2800" dirty="0">
                <a:ea typeface="+mn-ea"/>
                <a:cs typeface="+mn-cs"/>
              </a:rPr>
              <a:t>(7) </a:t>
            </a:r>
            <a:r>
              <a:rPr lang="it-IT" sz="2800" dirty="0" smtClean="0">
                <a:ea typeface="+mn-ea"/>
                <a:cs typeface="+mn-cs"/>
              </a:rPr>
              <a:t>– LINEE GUIDA MINISTERO SALUTE</a:t>
            </a:r>
            <a:r>
              <a:rPr lang="it-IT" sz="2800" dirty="0">
                <a:ea typeface="+mn-ea"/>
                <a:cs typeface="+mn-cs"/>
              </a:rPr>
              <a:t/>
            </a:r>
            <a:br>
              <a:rPr lang="it-IT" sz="2800" dirty="0">
                <a:ea typeface="+mn-ea"/>
                <a:cs typeface="+mn-cs"/>
              </a:rPr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/>
              <a:t>La Brief </a:t>
            </a:r>
            <a:r>
              <a:rPr lang="it-IT" dirty="0" err="1"/>
              <a:t>Risk</a:t>
            </a:r>
            <a:r>
              <a:rPr lang="it-IT" dirty="0"/>
              <a:t> </a:t>
            </a:r>
            <a:r>
              <a:rPr lang="it-IT" dirty="0" err="1"/>
              <a:t>Assessment</a:t>
            </a:r>
            <a:r>
              <a:rPr lang="it-IT" dirty="0"/>
              <a:t> for the  Emergency  </a:t>
            </a:r>
            <a:r>
              <a:rPr lang="it-IT" dirty="0" err="1"/>
              <a:t>Department</a:t>
            </a:r>
            <a:r>
              <a:rPr lang="it-IT" dirty="0"/>
              <a:t>  -  DA5 -</a:t>
            </a:r>
          </a:p>
          <a:p>
            <a:pPr marL="0" indent="0">
              <a:buNone/>
            </a:pPr>
            <a:r>
              <a:rPr lang="it-IT" dirty="0"/>
              <a:t>(</a:t>
            </a:r>
            <a:r>
              <a:rPr lang="it-IT" dirty="0" err="1"/>
              <a:t>Snider</a:t>
            </a:r>
            <a:r>
              <a:rPr lang="it-IT" dirty="0"/>
              <a:t> et al., 2009) e' uno strumento standardizzato e validato  per</a:t>
            </a:r>
          </a:p>
          <a:p>
            <a:pPr marL="0" indent="0">
              <a:buNone/>
            </a:pPr>
            <a:r>
              <a:rPr lang="it-IT" dirty="0"/>
              <a:t>valutare la situazione in cui si e' manifestata la violenza e la  sua</a:t>
            </a:r>
          </a:p>
          <a:p>
            <a:pPr marL="0" indent="0">
              <a:buNone/>
            </a:pPr>
            <a:r>
              <a:rPr lang="it-IT" dirty="0" err="1"/>
              <a:t>pericolosita'</a:t>
            </a:r>
            <a:r>
              <a:rPr lang="it-IT" dirty="0"/>
              <a:t>; misura il rischio di ricomparsa e/o  escalation  della</a:t>
            </a:r>
          </a:p>
          <a:p>
            <a:pPr marL="0" indent="0">
              <a:buNone/>
            </a:pPr>
            <a:r>
              <a:rPr lang="it-IT" dirty="0"/>
              <a:t>violenza, fornendo una rilevazione del rischio di </a:t>
            </a:r>
            <a:r>
              <a:rPr lang="it-IT" dirty="0" err="1"/>
              <a:t>revittimizzazione</a:t>
            </a:r>
            <a:r>
              <a:rPr lang="it-IT" dirty="0"/>
              <a:t>. </a:t>
            </a:r>
          </a:p>
          <a:p>
            <a:r>
              <a:rPr lang="it-IT" dirty="0"/>
              <a:t>    Si tratta di uno strumento di ausilio  alle/agli  operatrici/tori</a:t>
            </a:r>
          </a:p>
          <a:p>
            <a:pPr marL="0" indent="0">
              <a:buNone/>
            </a:pPr>
            <a:r>
              <a:rPr lang="it-IT" dirty="0"/>
              <a:t>dei Pronto Soccorso che consente loro di identificare efficacemente e</a:t>
            </a:r>
          </a:p>
          <a:p>
            <a:pPr marL="0" indent="0">
              <a:buNone/>
            </a:pPr>
            <a:r>
              <a:rPr lang="it-IT" dirty="0"/>
              <a:t>tempestivamente le vittime ad altissimo rischio.  Si  articola  in  5</a:t>
            </a:r>
          </a:p>
          <a:p>
            <a:pPr marL="0" indent="0">
              <a:buNone/>
            </a:pPr>
            <a:r>
              <a:rPr lang="it-IT" dirty="0"/>
              <a:t>item da rilevare durante il colloquio  con  la  donna:  una  risposta</a:t>
            </a:r>
          </a:p>
          <a:p>
            <a:pPr marL="0" indent="0">
              <a:buNone/>
            </a:pPr>
            <a:r>
              <a:rPr lang="it-IT" dirty="0"/>
              <a:t>positiva a 3 domande denota  un  elevato  rischio  di  maltrattamento</a:t>
            </a:r>
          </a:p>
          <a:p>
            <a:pPr marL="0" indent="0">
              <a:buNone/>
            </a:pPr>
            <a:r>
              <a:rPr lang="it-IT" dirty="0"/>
              <a:t>grave. 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5489-178A-4279-A02D-7EB1ADDF1A25}" type="datetime1">
              <a:rPr lang="it-IT" smtClean="0"/>
              <a:pPr/>
              <a:t>23/11/2020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53290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PS – PSICOLOGA – SERVIZIO SOCIALE</a:t>
            </a:r>
            <a:endParaRPr lang="it-IT" dirty="0"/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/>
              <a:t> a) Rilevazione del rischio in Pronto Soccorso basso: </a:t>
            </a:r>
          </a:p>
          <a:p>
            <a:r>
              <a:rPr lang="it-IT" dirty="0"/>
              <a:t>    L'operatrice/operatore  sanitaria/o  informa   la   donna   della</a:t>
            </a:r>
          </a:p>
          <a:p>
            <a:r>
              <a:rPr lang="it-IT" dirty="0"/>
              <a:t>possibilita'  di  rivolgersi  ai  Centri  antiviolenza,  ai   servizi</a:t>
            </a:r>
          </a:p>
          <a:p>
            <a:r>
              <a:rPr lang="it-IT" dirty="0"/>
              <a:t>pubblici  e  privati  della  rete  locale  e  la  rinvia  al  proprio</a:t>
            </a:r>
          </a:p>
          <a:p>
            <a:r>
              <a:rPr lang="it-IT" dirty="0"/>
              <a:t>domicilio; qualora la donna acconsenta, attiva la  rete  antiviolenza</a:t>
            </a:r>
          </a:p>
          <a:p>
            <a:r>
              <a:rPr lang="it-IT" dirty="0"/>
              <a:t>territoriale. </a:t>
            </a:r>
          </a:p>
          <a:p>
            <a:r>
              <a:rPr lang="it-IT" dirty="0"/>
              <a:t>      b) Rilevazione del rischio in Pronto Soccorso medio/alto: </a:t>
            </a:r>
          </a:p>
          <a:p>
            <a:r>
              <a:rPr lang="it-IT" dirty="0"/>
              <a:t>    L'operatrice/operatore  sanitaria/o  informa   la   donna   della</a:t>
            </a:r>
          </a:p>
          <a:p>
            <a:r>
              <a:rPr lang="it-IT" dirty="0"/>
              <a:t>possibilita'  di  rivolgersi  ai  Centri  antiviolenza,  ai   servizi</a:t>
            </a:r>
          </a:p>
          <a:p>
            <a:r>
              <a:rPr lang="it-IT" dirty="0"/>
              <a:t>pubblici e privati della rete locale e, qualora la donna  acconsenta,</a:t>
            </a:r>
          </a:p>
          <a:p>
            <a:r>
              <a:rPr lang="it-IT" dirty="0"/>
              <a:t>attiva la rete antiviolenza territoriale. </a:t>
            </a:r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F45F0-C8B7-4323-8D99-ACE6FA15A30F}" type="datetime1">
              <a:rPr lang="it-IT" smtClean="0"/>
              <a:pPr/>
              <a:t>23/11/2020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07694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1210806"/>
            <a:ext cx="10515600" cy="881663"/>
          </a:xfrm>
        </p:spPr>
        <p:txBody>
          <a:bodyPr>
            <a:noAutofit/>
          </a:bodyPr>
          <a:lstStyle/>
          <a:p>
            <a:pPr algn="ctr"/>
            <a:r>
              <a:rPr lang="it-IT" sz="1800" b="1" u="sng" dirty="0"/>
              <a:t>Decreto del presidente del consiglio dei ministri 24 novembre 2017</a:t>
            </a:r>
            <a:br>
              <a:rPr lang="it-IT" sz="1800" b="1" u="sng" dirty="0"/>
            </a:br>
            <a:r>
              <a:rPr lang="it-IT" sz="1800" b="1" u="sng" dirty="0" smtClean="0"/>
              <a:t>Linee </a:t>
            </a:r>
            <a:r>
              <a:rPr lang="it-IT" sz="1800" b="1" u="sng" dirty="0"/>
              <a:t>guida nazionali per le Aziende sanitarie e le Aziende ospedaliere in tema di soccorso e assistenza socio-sanitaria alle donne vittime di violenza. (18A00520)</a:t>
            </a:r>
            <a:br>
              <a:rPr lang="it-IT" sz="1800" b="1" u="sng" dirty="0"/>
            </a:br>
            <a:r>
              <a:rPr lang="it-IT" sz="1800" b="1" u="sng" dirty="0"/>
              <a:t/>
            </a:r>
            <a:br>
              <a:rPr lang="it-IT" sz="1800" b="1" u="sng" dirty="0"/>
            </a:br>
            <a:r>
              <a:rPr lang="it-IT" sz="1800" b="1" u="sng" dirty="0"/>
              <a:t>(G.U. Serie Generale , n. 24 del 30 gennaio 2018)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4351338"/>
          </a:xfrm>
        </p:spPr>
        <p:txBody>
          <a:bodyPr/>
          <a:lstStyle/>
          <a:p>
            <a:r>
              <a:rPr lang="it-IT" dirty="0"/>
              <a:t>http://www.trovanorme.salute.gov.it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5489-178A-4279-A02D-7EB1ADDF1A25}" type="datetime1">
              <a:rPr lang="it-IT" smtClean="0"/>
              <a:pPr/>
              <a:t>23/11/2020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6074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 Convezione di Istanbul </a:t>
            </a:r>
            <a:r>
              <a:rPr lang="it-IT" dirty="0" smtClean="0"/>
              <a:t>e </a:t>
            </a:r>
            <a:r>
              <a:rPr lang="it-IT" dirty="0"/>
              <a:t>Linee Guida OMS9</a:t>
            </a:r>
          </a:p>
        </p:txBody>
      </p:sp>
      <p:sp>
        <p:nvSpPr>
          <p:cNvPr id="6" name="Sottotitolo 5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/>
              <a:t> l’OMS ritiene fondamentale la formazione dei professionisti sanitari: per accogliere e prendere in carico le vittime di violenza sono necessarie competenze – almeno quelle di base - di tipo psicologico-relazionale, legale e forense, e clinico-assistenziale (Raccomandazioni 30, 31, 32, 33). I programmi formativi rivolti agli operatori sanitari dovrebbero mirare a fornire una preparazione adeguata per identificare e approcciare le eventuali vittime di violenza, avviare le procedure di primo intervento, ma anche attivare i servizi e le strutture esterni a quelli sanitari. </a:t>
            </a:r>
          </a:p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2AD63-3347-4C5D-A8A7-24471589B56D}" type="datetime1">
              <a:rPr lang="it-IT" smtClean="0"/>
              <a:pPr/>
              <a:t>23/11/2020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7659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 Legge di Stabilità 2016 -  (comma 790).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Si riconosce quindi la centralità dell’azione di emersione della violenza al Pronto Soccorso e si delinea la necessità di alcune linee guida volte a rendere operativo il “Percorso di tutela delle vittime di violenza” all’interno delle Aziende sanitarie e ospedaliere. </a:t>
            </a:r>
            <a:endParaRPr lang="it-IT" dirty="0" smtClean="0"/>
          </a:p>
          <a:p>
            <a:r>
              <a:rPr lang="it-IT" dirty="0"/>
              <a:t>Si ribadisce quindi l’importanza di un modello integrato, basato su meccanismi di cooperazione tra i diversi attori coinvolti, che fornisca protezione e sostegno alle vittime di violenza sotto vari aspetti, da quello sanitario a quello giuridico, sociale, economico, psicologico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5489-178A-4279-A02D-7EB1ADDF1A25}" type="datetime1">
              <a:rPr lang="it-IT" smtClean="0"/>
              <a:pPr/>
              <a:t>23/11/2020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40492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/>
          <p:cNvSpPr>
            <a:spLocks noGrp="1"/>
          </p:cNvSpPr>
          <p:nvPr>
            <p:ph type="title"/>
          </p:nvPr>
        </p:nvSpPr>
        <p:spPr>
          <a:xfrm>
            <a:off x="838200" y="3053461"/>
            <a:ext cx="10515600" cy="881663"/>
          </a:xfrm>
        </p:spPr>
        <p:txBody>
          <a:bodyPr>
            <a:normAutofit fontScale="90000"/>
          </a:bodyPr>
          <a:lstStyle/>
          <a:p>
            <a:r>
              <a:rPr lang="it-IT" sz="3100" dirty="0"/>
              <a:t>Il 24 novembre 2017 sono state approvate con DPCM le</a:t>
            </a:r>
            <a:r>
              <a:rPr lang="it-IT" sz="2700" dirty="0"/>
              <a:t> </a:t>
            </a:r>
            <a:r>
              <a:rPr lang="it-IT" sz="2700" dirty="0">
                <a:hlinkClick r:id="rId2" tooltip="apre nuova finestra pagina trovanorme"/>
              </a:rPr>
              <a:t>Linee guida nazionali per le Aziende sanitarie e le Aziende ospedaliere in tema di soccorso e assistenza socio-sanitaria alle donne vittime di violenza</a:t>
            </a:r>
            <a:r>
              <a:rPr lang="it-IT" sz="2700" dirty="0"/>
              <a:t>. </a:t>
            </a:r>
            <a:br>
              <a:rPr lang="it-IT" sz="2700" dirty="0"/>
            </a:br>
            <a:r>
              <a:rPr lang="it-IT" sz="2700" dirty="0"/>
              <a:t>Obiettivo delle linee guida è quello di fornire un intervento adeguato e integrato nel trattamento delle conseguenze fisiche e psicologiche che la violenza maschile produce sulla salute della donna. Il provvedimento prevede, dopo il triage infermieristico, salvo che non sia necessario attribuire un codice di emergenza (rosso o equivalente), che alla donna sia riconosciuta una codifica di urgenza relativa (codice giallo o equivalente) per garantire una visita medica tempestiva (tempo di attesa massimo 20 minuti) e ridurre al minimo il rischio di ripensamenti o allontanamenti volontari. </a:t>
            </a:r>
            <a:br>
              <a:rPr lang="it-IT" sz="2700" dirty="0"/>
            </a:br>
            <a:r>
              <a:rPr lang="it-IT" sz="2700" dirty="0"/>
              <a:t>Le linee guida prevedono, inoltre, l'aggiornamento continuo delle operatrici e operatori, indispensabili per una buona attività di accoglienza, di presa in carico, di rilevazione del rischio e di prevenzione.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5489-178A-4279-A02D-7EB1ADDF1A25}" type="datetime1">
              <a:rPr lang="it-IT" smtClean="0"/>
              <a:pPr/>
              <a:t>23/11/2020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6793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/>
          <p:cNvSpPr>
            <a:spLocks noGrp="1"/>
          </p:cNvSpPr>
          <p:nvPr>
            <p:ph type="title"/>
          </p:nvPr>
        </p:nvSpPr>
        <p:spPr>
          <a:xfrm>
            <a:off x="949036" y="2540843"/>
            <a:ext cx="10515600" cy="881663"/>
          </a:xfrm>
        </p:spPr>
        <p:txBody>
          <a:bodyPr>
            <a:normAutofit fontScale="90000"/>
          </a:bodyPr>
          <a:lstStyle/>
          <a:p>
            <a:r>
              <a:rPr lang="it-IT" sz="3100" dirty="0"/>
              <a:t> </a:t>
            </a:r>
            <a:r>
              <a:rPr lang="it-IT" sz="3100" dirty="0" smtClean="0"/>
              <a:t/>
            </a:r>
            <a:br>
              <a:rPr lang="it-IT" sz="3100" dirty="0" smtClean="0"/>
            </a:br>
            <a:r>
              <a:rPr lang="it-IT" sz="3100" dirty="0" smtClean="0"/>
              <a:t>Il personale </a:t>
            </a:r>
            <a:r>
              <a:rPr lang="it-IT" sz="3100" dirty="0"/>
              <a:t>del triage rappresenta il primo </a:t>
            </a:r>
            <a:r>
              <a:rPr lang="it-IT" sz="3100" dirty="0" smtClean="0"/>
              <a:t>contatto </a:t>
            </a:r>
            <a:r>
              <a:rPr lang="it-IT" sz="3100" dirty="0"/>
              <a:t>che la </a:t>
            </a:r>
            <a:r>
              <a:rPr lang="it-IT" sz="3100" dirty="0" smtClean="0"/>
              <a:t>vittima </a:t>
            </a:r>
            <a:r>
              <a:rPr lang="it-IT" sz="3100" dirty="0"/>
              <a:t>ha con la struttura di Pronto </a:t>
            </a:r>
            <a:r>
              <a:rPr lang="it-IT" sz="3100" dirty="0" smtClean="0"/>
              <a:t>Soccorso, ha una </a:t>
            </a:r>
            <a:r>
              <a:rPr lang="it-IT" sz="3100" dirty="0"/>
              <a:t>funzione molto importante perché </a:t>
            </a:r>
            <a:r>
              <a:rPr lang="it-IT" sz="3100" dirty="0" smtClean="0"/>
              <a:t>il </a:t>
            </a:r>
            <a:r>
              <a:rPr lang="it-IT" sz="3100" dirty="0"/>
              <a:t>suo </a:t>
            </a:r>
            <a:r>
              <a:rPr lang="it-IT" sz="3100" dirty="0" smtClean="0"/>
              <a:t>atteggiamento e le sue modalità comunicative </a:t>
            </a:r>
            <a:r>
              <a:rPr lang="it-IT" sz="3100" dirty="0"/>
              <a:t>possono consentire alla donna di </a:t>
            </a:r>
            <a:r>
              <a:rPr lang="it-IT" sz="3100" dirty="0" smtClean="0"/>
              <a:t>affidarsi e chiedere aiuto.</a:t>
            </a:r>
            <a:br>
              <a:rPr lang="it-IT" sz="3100" dirty="0" smtClean="0"/>
            </a:br>
            <a:r>
              <a:rPr lang="it-IT" sz="3100" dirty="0"/>
              <a:t/>
            </a:r>
            <a:br>
              <a:rPr lang="it-IT" sz="3100" dirty="0"/>
            </a:br>
            <a:r>
              <a:rPr lang="it-IT" sz="3100" dirty="0" smtClean="0"/>
              <a:t>Il </a:t>
            </a:r>
            <a:r>
              <a:rPr lang="it-IT" sz="3100" dirty="0"/>
              <a:t>personale infermieristico di triage </a:t>
            </a:r>
            <a:r>
              <a:rPr lang="it-IT" sz="3100" dirty="0" smtClean="0"/>
              <a:t>è il nodo fondamentale di riconoscimento anche dei </a:t>
            </a:r>
            <a:r>
              <a:rPr lang="it-IT" sz="3100" dirty="0"/>
              <a:t>casi di violenza fisica/ maltrattamento, soprattutto laddove la donna non dichiara l’avvenuta </a:t>
            </a:r>
            <a:r>
              <a:rPr lang="it-IT" sz="3100" dirty="0" smtClean="0"/>
              <a:t>aggressione</a:t>
            </a:r>
            <a:br>
              <a:rPr lang="it-IT" sz="3100" dirty="0" smtClean="0"/>
            </a:br>
            <a:r>
              <a:rPr lang="it-IT" sz="3100" dirty="0"/>
              <a:t/>
            </a:r>
            <a:br>
              <a:rPr lang="it-IT" sz="3100" dirty="0"/>
            </a:br>
            <a:r>
              <a:rPr lang="it-IT" sz="3100" dirty="0"/>
              <a:t>In caso di violenza sospetta e/o </a:t>
            </a:r>
            <a:r>
              <a:rPr lang="it-IT" sz="3100" dirty="0" smtClean="0"/>
              <a:t>dichiarata </a:t>
            </a:r>
            <a:r>
              <a:rPr lang="it-IT" sz="3100" dirty="0"/>
              <a:t>l’infermiere di triage </a:t>
            </a:r>
            <a:r>
              <a:rPr lang="it-IT" sz="3100" dirty="0" smtClean="0"/>
              <a:t>potrebbe anche </a:t>
            </a:r>
            <a:r>
              <a:rPr lang="it-IT" sz="3100" dirty="0"/>
              <a:t>verificare eventuali precedenti accessi </a:t>
            </a:r>
            <a:r>
              <a:rPr lang="it-IT" sz="3100" dirty="0" smtClean="0"/>
              <a:t>nel pronto soccorso e i relativi motivi</a:t>
            </a:r>
            <a:endParaRPr lang="it-IT" sz="3100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5489-178A-4279-A02D-7EB1ADDF1A25}" type="datetime1">
              <a:rPr lang="it-IT" smtClean="0"/>
              <a:pPr/>
              <a:t>23/11/2020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33460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</a:t>
            </a:r>
            <a:r>
              <a:rPr lang="it-IT" sz="3100" dirty="0" smtClean="0"/>
              <a:t>ndicatori </a:t>
            </a:r>
            <a:r>
              <a:rPr lang="it-IT" sz="3100" dirty="0"/>
              <a:t>anamnestici, comportamentali/psicologici e fisici di cui avvalersi per facilitare </a:t>
            </a:r>
            <a:r>
              <a:rPr lang="it-IT" sz="3100" dirty="0" smtClean="0"/>
              <a:t>l’identificazione </a:t>
            </a:r>
            <a:r>
              <a:rPr lang="it-IT" sz="3100" dirty="0"/>
              <a:t>della violenza</a:t>
            </a:r>
          </a:p>
        </p:txBody>
      </p:sp>
      <p:sp>
        <p:nvSpPr>
          <p:cNvPr id="7" name="Segnaposto contenuto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u="sng" dirty="0"/>
              <a:t>Anamnestici </a:t>
            </a:r>
            <a:r>
              <a:rPr lang="it-IT" dirty="0"/>
              <a:t>: Accessi/visite mediche ripetute per incidenti domestici/trauma  accidentale/disturbi cronici in   tempi irragionevoli. </a:t>
            </a:r>
          </a:p>
          <a:p>
            <a:r>
              <a:rPr lang="it-IT" dirty="0"/>
              <a:t> Reticenza o amnesia su alcuni   argomenti o persone.</a:t>
            </a:r>
          </a:p>
          <a:p>
            <a:r>
              <a:rPr lang="it-IT" dirty="0"/>
              <a:t> Ritardo nel chiedere soccorso.</a:t>
            </a:r>
          </a:p>
          <a:p>
            <a:r>
              <a:rPr lang="it-IT" dirty="0"/>
              <a:t> Dinamica non correlabile alle lesioni. </a:t>
            </a:r>
          </a:p>
          <a:p>
            <a:r>
              <a:rPr lang="it-IT" dirty="0"/>
              <a:t> Lesioni/problemi durante la   gravidanza o aborti reiterati.</a:t>
            </a:r>
          </a:p>
          <a:p>
            <a:r>
              <a:rPr lang="it-IT" dirty="0"/>
              <a:t> Depressione.</a:t>
            </a:r>
          </a:p>
          <a:p>
            <a:r>
              <a:rPr lang="it-IT" dirty="0"/>
              <a:t> Disturbi del sonno.</a:t>
            </a:r>
          </a:p>
          <a:p>
            <a:r>
              <a:rPr lang="it-IT" dirty="0"/>
              <a:t> Disturbi del comportamento   alimentare.</a:t>
            </a:r>
          </a:p>
          <a:p>
            <a:r>
              <a:rPr lang="it-IT" dirty="0"/>
              <a:t> Tentati suicidi.</a:t>
            </a:r>
          </a:p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2AD63-3347-4C5D-A8A7-24471589B56D}" type="datetime1">
              <a:rPr lang="it-IT" smtClean="0"/>
              <a:pPr/>
              <a:t>23/11/2020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4565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Indicatori fisici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Ecchimosi, in particolare multi-  stage </a:t>
            </a:r>
            <a:r>
              <a:rPr lang="it-IT" dirty="0" smtClean="0"/>
              <a:t> </a:t>
            </a:r>
            <a:r>
              <a:rPr lang="it-IT" dirty="0"/>
              <a:t>(diversa fase cromatica).</a:t>
            </a:r>
          </a:p>
          <a:p>
            <a:r>
              <a:rPr lang="it-IT" dirty="0"/>
              <a:t> Lesioni traumatiche in: testa e viso, seno, zone genitali, lato ulnare, avambraccio, zone nascoste dagli abiti. Fratture ossee. Ustioni, bruciature. Ferite da arma da taglio. Problematiche ginecologiche. Aborto/nascita prematura/basso  peso neonatale alla nascita/  bambino nato morto. Disturbi ricorrenti e    psicosomatici (cefalea, insonnia, senso di soffocamento, disturbi  gastrointestinali...). Dolore cronico. Sintomatologia vaga e diffusa. Malnutrizione. Avvelenamento intossicazione.</a:t>
            </a:r>
          </a:p>
          <a:p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5489-178A-4279-A02D-7EB1ADDF1A25}" type="datetime1">
              <a:rPr lang="it-IT" smtClean="0"/>
              <a:pPr/>
              <a:t>23/11/2020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07797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Indicatori psicologici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Atteggiamento contraddittorio o evasivo. Riluttanza a parlare in presenza  del partner. Partner dispotico o iperprotettivo o con atteggiamenti di controllo. Atteggiamenti difensivi incongrui. Agitazione, stato d'ansia e paura. Atteggiamento depresso. Sguardo fisso, apatia, mutismo. Senso di vergogna, di colpa o imbarazzo. Comportamento autolesivo/abuso di alcool/droga/</a:t>
            </a:r>
            <a:r>
              <a:rPr lang="it-IT" dirty="0" err="1"/>
              <a:t>cutting</a:t>
            </a:r>
            <a:r>
              <a:rPr lang="it-IT" dirty="0"/>
              <a:t>. Intenzioni suicide. Disforia, umore negativo </a:t>
            </a:r>
            <a:r>
              <a:rPr lang="it-IT" dirty="0" smtClean="0"/>
              <a:t>e </a:t>
            </a:r>
            <a:r>
              <a:rPr lang="it-IT" dirty="0"/>
              <a:t>altalenante. Cambi di umore repentini che rendono difficile relazionarsi ed  entrare in empatia. Rabbia, atteggiamento ostile</a:t>
            </a:r>
            <a:r>
              <a:rPr lang="it-IT" dirty="0" smtClean="0"/>
              <a:t>, </a:t>
            </a:r>
            <a:r>
              <a:rPr lang="it-IT" dirty="0"/>
              <a:t>evasivo.</a:t>
            </a:r>
          </a:p>
          <a:p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5489-178A-4279-A02D-7EB1ADDF1A25}" type="datetime1">
              <a:rPr lang="it-IT" smtClean="0"/>
              <a:pPr/>
              <a:t>23/11/2020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54395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 dirty="0">
                <a:ea typeface="+mn-ea"/>
                <a:cs typeface="+mn-cs"/>
              </a:rPr>
              <a:t>Le </a:t>
            </a:r>
            <a:r>
              <a:rPr lang="it-IT" sz="2400" dirty="0" smtClean="0">
                <a:ea typeface="+mn-ea"/>
                <a:cs typeface="+mn-cs"/>
              </a:rPr>
              <a:t>modalità di interazione </a:t>
            </a:r>
            <a:r>
              <a:rPr lang="it-IT" sz="2400" dirty="0">
                <a:ea typeface="+mn-ea"/>
                <a:cs typeface="+mn-cs"/>
              </a:rPr>
              <a:t>che l’infermiere di </a:t>
            </a:r>
            <a:r>
              <a:rPr lang="it-IT" sz="2400" dirty="0" smtClean="0">
                <a:ea typeface="+mn-ea"/>
                <a:cs typeface="+mn-cs"/>
              </a:rPr>
              <a:t>triage può proporre </a:t>
            </a:r>
            <a:r>
              <a:rPr lang="it-IT" sz="2400" dirty="0">
                <a:ea typeface="+mn-ea"/>
                <a:cs typeface="+mn-cs"/>
              </a:rPr>
              <a:t>durante l’accoglienza della </a:t>
            </a:r>
            <a:r>
              <a:rPr lang="it-IT" sz="2400" dirty="0" smtClean="0">
                <a:ea typeface="+mn-ea"/>
                <a:cs typeface="+mn-cs"/>
              </a:rPr>
              <a:t>vittima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dirty="0" smtClean="0"/>
              <a:t>stabilire una comunicazione di fiducia </a:t>
            </a:r>
            <a:r>
              <a:rPr lang="it-IT" dirty="0"/>
              <a:t>con la donna ed eseguire una prima valutazione dello stato di salute al fine di </a:t>
            </a:r>
            <a:r>
              <a:rPr lang="it-IT" dirty="0" smtClean="0"/>
              <a:t>assegnare </a:t>
            </a:r>
            <a:r>
              <a:rPr lang="it-IT" dirty="0"/>
              <a:t>il </a:t>
            </a:r>
            <a:r>
              <a:rPr lang="it-IT" dirty="0" smtClean="0"/>
              <a:t>codice giallo per operare </a:t>
            </a:r>
            <a:r>
              <a:rPr lang="it-IT" dirty="0"/>
              <a:t>con </a:t>
            </a:r>
            <a:r>
              <a:rPr lang="it-IT" dirty="0" smtClean="0"/>
              <a:t>priorità; </a:t>
            </a:r>
          </a:p>
          <a:p>
            <a:r>
              <a:rPr lang="it-IT" dirty="0" smtClean="0"/>
              <a:t>essere </a:t>
            </a:r>
            <a:r>
              <a:rPr lang="it-IT" dirty="0" err="1" smtClean="0"/>
              <a:t>supportivi</a:t>
            </a:r>
            <a:r>
              <a:rPr lang="it-IT" dirty="0" smtClean="0"/>
              <a:t> rispetto al racconto narrato</a:t>
            </a:r>
          </a:p>
          <a:p>
            <a:r>
              <a:rPr lang="it-IT" dirty="0" smtClean="0"/>
              <a:t>garantire </a:t>
            </a:r>
            <a:r>
              <a:rPr lang="it-IT" dirty="0"/>
              <a:t>riservatezza </a:t>
            </a:r>
            <a:r>
              <a:rPr lang="it-IT" dirty="0" smtClean="0"/>
              <a:t>mediante accoglienza</a:t>
            </a:r>
            <a:r>
              <a:rPr lang="it-IT" dirty="0"/>
              <a:t> </a:t>
            </a:r>
            <a:r>
              <a:rPr lang="it-IT" dirty="0" smtClean="0"/>
              <a:t>e senso di fiducia </a:t>
            </a:r>
            <a:endParaRPr lang="it-IT" dirty="0"/>
          </a:p>
          <a:p>
            <a:r>
              <a:rPr lang="it-IT" dirty="0" smtClean="0"/>
              <a:t>eseguendo </a:t>
            </a:r>
            <a:r>
              <a:rPr lang="it-IT" dirty="0"/>
              <a:t>il triage e facendo entrare la persona in un luogo </a:t>
            </a:r>
            <a:r>
              <a:rPr lang="it-IT" dirty="0" smtClean="0"/>
              <a:t>appartato, anche isolandola </a:t>
            </a:r>
            <a:r>
              <a:rPr lang="it-IT" dirty="0"/>
              <a:t>dall'accompagnatore </a:t>
            </a: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• </a:t>
            </a:r>
            <a:r>
              <a:rPr lang="it-IT" dirty="0"/>
              <a:t>porre attenzione alla violenza non dichiarata/sospetta: in caso di violenza presunta, porre attenzione agli indici di violenza sospetta (anamnestici, comportamentali/psicologici, fisici) e verificare eventuali accessi precedenti della donna in Pronto Soccorso; </a:t>
            </a: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• </a:t>
            </a:r>
            <a:r>
              <a:rPr lang="it-IT" dirty="0"/>
              <a:t>non lasciare la donna in sala d'attesa e comunicare al medico quanto ascoltato sia in caso di violenza dichiarata sia di violenza sospetta; </a:t>
            </a: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• attivare la procedura e contattare il personale specializzato nella linea di assistenza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F5489-178A-4279-A02D-7EB1ADDF1A25}" type="datetime1">
              <a:rPr lang="it-IT" smtClean="0"/>
              <a:pPr/>
              <a:t>23/11/2020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2B2FC-F4E0-4592-A06C-9E9D50EAD764}" type="slidenum">
              <a:rPr lang="it-IT" smtClean="0"/>
              <a:pPr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7205600"/>
      </p:ext>
    </p:extLst>
  </p:cSld>
  <p:clrMapOvr>
    <a:masterClrMapping/>
  </p:clrMapOvr>
</p:sld>
</file>

<file path=ppt/theme/theme1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1451</Words>
  <Application>Microsoft Office PowerPoint</Application>
  <PresentationFormat>Niestandardowy</PresentationFormat>
  <Paragraphs>123</Paragraphs>
  <Slides>18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18</vt:i4>
      </vt:variant>
    </vt:vector>
  </HeadingPairs>
  <TitlesOfParts>
    <vt:vector size="19" baseType="lpstr">
      <vt:lpstr>Personalizza struttura</vt:lpstr>
      <vt:lpstr>Riconoscimento del fenomeno e Assistenza psicologica alle vittime di violenza</vt:lpstr>
      <vt:lpstr> Convezione di Istanbul e Linee Guida OMS9</vt:lpstr>
      <vt:lpstr> Legge di Stabilità 2016 -  (comma 790). </vt:lpstr>
      <vt:lpstr>Il 24 novembre 2017 sono state approvate con DPCM le Linee guida nazionali per le Aziende sanitarie e le Aziende ospedaliere in tema di soccorso e assistenza socio-sanitaria alle donne vittime di violenza.  Obiettivo delle linee guida è quello di fornire un intervento adeguato e integrato nel trattamento delle conseguenze fisiche e psicologiche che la violenza maschile produce sulla salute della donna. Il provvedimento prevede, dopo il triage infermieristico, salvo che non sia necessario attribuire un codice di emergenza (rosso o equivalente), che alla donna sia riconosciuta una codifica di urgenza relativa (codice giallo o equivalente) per garantire una visita medica tempestiva (tempo di attesa massimo 20 minuti) e ridurre al minimo il rischio di ripensamenti o allontanamenti volontari.  Le linee guida prevedono, inoltre, l'aggiornamento continuo delle operatrici e operatori, indispensabili per una buona attività di accoglienza, di presa in carico, di rilevazione del rischio e di prevenzione.</vt:lpstr>
      <vt:lpstr>  Il personale del triage rappresenta il primo contatto che la vittima ha con la struttura di Pronto Soccorso, ha una funzione molto importante perché il suo atteggiamento e le sue modalità comunicative possono consentire alla donna di affidarsi e chiedere aiuto.  Il personale infermieristico di triage è il nodo fondamentale di riconoscimento anche dei casi di violenza fisica/ maltrattamento, soprattutto laddove la donna non dichiara l’avvenuta aggressione  In caso di violenza sospetta e/o dichiarata l’infermiere di triage potrebbe anche verificare eventuali precedenti accessi nel pronto soccorso e i relativi motivi</vt:lpstr>
      <vt:lpstr>indicatori anamnestici, comportamentali/psicologici e fisici di cui avvalersi per facilitare l’identificazione della violenza</vt:lpstr>
      <vt:lpstr>Indicatori fisici</vt:lpstr>
      <vt:lpstr>Indicatori psicologici</vt:lpstr>
      <vt:lpstr>Le modalità di interazione che l’infermiere di triage può proporre durante l’accoglienza della vittima</vt:lpstr>
      <vt:lpstr> Linee guida nazionali per le Aziende sanitarie e le Aziende ospedaliere in tema di soccorso e assistenza socio-sanitaria alle donne vittime di violenza. (18A00520) (G.U. Serie Generale , n. 24 del 30 gennaio 2018)  TRATTAMENTO DIAGNOSTICO-TERAPEUTICO (6) </vt:lpstr>
      <vt:lpstr>Una volta ipotizzata la probabile condizione di violenza subita, il personale ospedaliero attiva la procedura e gli operatori specializzati </vt:lpstr>
      <vt:lpstr>LA CONSULENZA PSICOLOGICA</vt:lpstr>
      <vt:lpstr>L’OPPORTUNITA’ DI UNA RICHIESTA TEMPESTIVA</vt:lpstr>
      <vt:lpstr>Accoglienza e ascolto attivo</vt:lpstr>
      <vt:lpstr>Decreto del presidente del consiglio dei ministri 24 novembre 2017</vt:lpstr>
      <vt:lpstr>Allegato B  -RILEVAZIONE  DEL   RISCHIO   DI   REVITTIMIZZAZIONE   NEI   CASI DI MALTRATTAMENTO (7) – LINEE GUIDA MINISTERO SALUTE </vt:lpstr>
      <vt:lpstr>PS – PSICOLOGA – SERVIZIO SOCIALE</vt:lpstr>
      <vt:lpstr>Decreto del presidente del consiglio dei ministri 24 novembre 2017 Linee guida nazionali per le Aziende sanitarie e le Aziende ospedaliere in tema di soccorso e assistenza socio-sanitaria alle donne vittime di violenza. (18A00520)  (G.U. Serie Generale , n. 24 del 30 gennaio 2018)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Assistenza psicologica vittime di violenza</dc:title>
  <dc:creator>simona abate</dc:creator>
  <cp:lastModifiedBy>Ibek - Wojtasik Agata</cp:lastModifiedBy>
  <cp:revision>25</cp:revision>
  <dcterms:created xsi:type="dcterms:W3CDTF">2018-10-14T16:55:53Z</dcterms:created>
  <dcterms:modified xsi:type="dcterms:W3CDTF">2020-11-23T12:40:06Z</dcterms:modified>
</cp:coreProperties>
</file>