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9" r:id="rId1"/>
    <p:sldMasterId id="2147483748" r:id="rId2"/>
    <p:sldMasterId id="2147483754" r:id="rId3"/>
  </p:sldMasterIdLst>
  <p:notesMasterIdLst>
    <p:notesMasterId r:id="rId38"/>
  </p:notesMasterIdLst>
  <p:handoutMasterIdLst>
    <p:handoutMasterId r:id="rId39"/>
  </p:handoutMasterIdLst>
  <p:sldIdLst>
    <p:sldId id="416" r:id="rId4"/>
    <p:sldId id="437" r:id="rId5"/>
    <p:sldId id="417" r:id="rId6"/>
    <p:sldId id="418" r:id="rId7"/>
    <p:sldId id="419" r:id="rId8"/>
    <p:sldId id="420" r:id="rId9"/>
    <p:sldId id="422" r:id="rId10"/>
    <p:sldId id="421" r:id="rId11"/>
    <p:sldId id="425" r:id="rId12"/>
    <p:sldId id="426" r:id="rId13"/>
    <p:sldId id="424" r:id="rId14"/>
    <p:sldId id="427" r:id="rId15"/>
    <p:sldId id="428" r:id="rId16"/>
    <p:sldId id="438" r:id="rId17"/>
    <p:sldId id="439" r:id="rId18"/>
    <p:sldId id="429" r:id="rId19"/>
    <p:sldId id="430" r:id="rId20"/>
    <p:sldId id="433" r:id="rId21"/>
    <p:sldId id="431" r:id="rId22"/>
    <p:sldId id="262" r:id="rId23"/>
    <p:sldId id="263" r:id="rId24"/>
    <p:sldId id="432" r:id="rId25"/>
    <p:sldId id="264" r:id="rId26"/>
    <p:sldId id="434" r:id="rId27"/>
    <p:sldId id="443" r:id="rId28"/>
    <p:sldId id="444" r:id="rId29"/>
    <p:sldId id="445" r:id="rId30"/>
    <p:sldId id="446" r:id="rId31"/>
    <p:sldId id="447" r:id="rId32"/>
    <p:sldId id="442" r:id="rId33"/>
    <p:sldId id="435" r:id="rId34"/>
    <p:sldId id="436" r:id="rId35"/>
    <p:sldId id="440" r:id="rId36"/>
    <p:sldId id="441" r:id="rId37"/>
  </p:sldIdLst>
  <p:sldSz cx="12192000" cy="6858000"/>
  <p:notesSz cx="6865938" cy="9540875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8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3780" userDrawn="1">
          <p15:clr>
            <a:srgbClr val="A4A3A4"/>
          </p15:clr>
        </p15:guide>
        <p15:guide id="5" pos="390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05" userDrawn="1">
          <p15:clr>
            <a:srgbClr val="A4A3A4"/>
          </p15:clr>
        </p15:guide>
        <p15:guide id="2" pos="2163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cek Podoba" initials="JP" lastIdx="8" clrIdx="0"/>
  <p:cmAuthor id="1" name="Katarzyna Greszta" initials="KG" lastIdx="0" clrIdx="1"/>
  <p:cmAuthor id="2" name="Izabela Snopek" initials="IS" lastIdx="1" clrIdx="2"/>
  <p:cmAuthor id="3" name="Monika Teklak" initials="MT" lastIdx="15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C5799"/>
    <a:srgbClr val="5A8D1D"/>
    <a:srgbClr val="AF0539"/>
    <a:srgbClr val="E65106"/>
    <a:srgbClr val="FFFFFF"/>
    <a:srgbClr val="CA5519"/>
    <a:srgbClr val="F2F2F2"/>
    <a:srgbClr val="623C75"/>
    <a:srgbClr val="6D8C30"/>
    <a:srgbClr val="EB8B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 pośredni 2 — Ak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51" autoAdjust="0"/>
    <p:restoredTop sz="97423" autoAdjust="0"/>
  </p:normalViewPr>
  <p:slideViewPr>
    <p:cSldViewPr snapToObjects="1">
      <p:cViewPr varScale="1">
        <p:scale>
          <a:sx n="86" d="100"/>
          <a:sy n="86" d="100"/>
        </p:scale>
        <p:origin x="715" y="62"/>
      </p:cViewPr>
      <p:guideLst>
        <p:guide orient="horz" pos="278"/>
        <p:guide pos="3840"/>
        <p:guide pos="3780"/>
        <p:guide pos="390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 varScale="1">
        <p:scale>
          <a:sx n="62" d="100"/>
          <a:sy n="62" d="100"/>
        </p:scale>
        <p:origin x="3240" y="48"/>
      </p:cViewPr>
      <p:guideLst>
        <p:guide orient="horz" pos="3005"/>
        <p:guide pos="216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commentAuthors" Target="commentAuthor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5240" cy="477044"/>
          </a:xfrm>
          <a:prstGeom prst="rect">
            <a:avLst/>
          </a:prstGeom>
        </p:spPr>
        <p:txBody>
          <a:bodyPr vert="horz" lIns="91257" tIns="45629" rIns="91257" bIns="45629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9111" y="0"/>
            <a:ext cx="2975240" cy="477044"/>
          </a:xfrm>
          <a:prstGeom prst="rect">
            <a:avLst/>
          </a:prstGeom>
        </p:spPr>
        <p:txBody>
          <a:bodyPr vert="horz" lIns="91257" tIns="45629" rIns="91257" bIns="45629" rtlCol="0"/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4B36EEBF-430B-43AB-AE06-EC30D50D0997}" type="datetime1">
              <a:rPr lang="pl-PL" smtClean="0"/>
              <a:pPr>
                <a:defRPr/>
              </a:pPr>
              <a:t>28-07-2026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062175"/>
            <a:ext cx="2975240" cy="477044"/>
          </a:xfrm>
          <a:prstGeom prst="rect">
            <a:avLst/>
          </a:prstGeom>
        </p:spPr>
        <p:txBody>
          <a:bodyPr vert="horz" lIns="91257" tIns="45629" rIns="91257" bIns="45629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pl-PL"/>
              <a:t>SSSXXXXXX</a:t>
            </a:r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9111" y="9062175"/>
            <a:ext cx="2975240" cy="477044"/>
          </a:xfrm>
          <a:prstGeom prst="rect">
            <a:avLst/>
          </a:prstGeom>
        </p:spPr>
        <p:txBody>
          <a:bodyPr vert="horz" lIns="91257" tIns="45629" rIns="91257" bIns="45629" rtlCol="0" anchor="b"/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BBA90314-0FAB-4A03-9846-17D472E408B0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20321631"/>
      </p:ext>
    </p:extLst>
  </p:cSld>
  <p:clrMap bg1="lt1" tx1="dk1" bg2="lt2" tx2="dk2" accent1="accent1" accent2="accent2" accent3="accent3" accent4="accent4" accent5="accent5" accent6="accent6" hlink="hlink" folHlink="folHlink"/>
  <p:hf sldNum="0"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5240" cy="477044"/>
          </a:xfrm>
          <a:prstGeom prst="rect">
            <a:avLst/>
          </a:prstGeom>
        </p:spPr>
        <p:txBody>
          <a:bodyPr vert="horz" lIns="91257" tIns="45629" rIns="91257" bIns="45629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9111" y="0"/>
            <a:ext cx="2975240" cy="477044"/>
          </a:xfrm>
          <a:prstGeom prst="rect">
            <a:avLst/>
          </a:prstGeom>
        </p:spPr>
        <p:txBody>
          <a:bodyPr vert="horz" lIns="91257" tIns="45629" rIns="91257" bIns="45629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5C2A85BF-189D-41E4-97B1-BB4D9AD7AAB8}" type="datetime1">
              <a:rPr lang="pl-PL" smtClean="0"/>
              <a:pPr>
                <a:defRPr/>
              </a:pPr>
              <a:t>28-07-2026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252413" y="715963"/>
            <a:ext cx="6361112" cy="3578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57" tIns="45629" rIns="91257" bIns="45629" rtlCol="0" anchor="ctr"/>
          <a:lstStyle/>
          <a:p>
            <a:pPr lvl="0"/>
            <a:endParaRPr lang="pl-PL" noProof="0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6595" y="4531916"/>
            <a:ext cx="5492750" cy="4293394"/>
          </a:xfrm>
          <a:prstGeom prst="rect">
            <a:avLst/>
          </a:prstGeom>
        </p:spPr>
        <p:txBody>
          <a:bodyPr vert="horz" lIns="91257" tIns="45629" rIns="91257" bIns="45629" rtlCol="0">
            <a:normAutofit/>
          </a:bodyPr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062175"/>
            <a:ext cx="2975240" cy="477044"/>
          </a:xfrm>
          <a:prstGeom prst="rect">
            <a:avLst/>
          </a:prstGeom>
        </p:spPr>
        <p:txBody>
          <a:bodyPr vert="horz" lIns="91257" tIns="45629" rIns="91257" bIns="45629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pl-PL"/>
              <a:t>SSSXXXXXX</a:t>
            </a:r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9111" y="9062175"/>
            <a:ext cx="2975240" cy="477044"/>
          </a:xfrm>
          <a:prstGeom prst="rect">
            <a:avLst/>
          </a:prstGeom>
        </p:spPr>
        <p:txBody>
          <a:bodyPr vert="horz" lIns="91257" tIns="45629" rIns="91257" bIns="45629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76B449D8-38CA-428E-9027-A112CF47A57C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31020593"/>
      </p:ext>
    </p:extLst>
  </p:cSld>
  <p:clrMap bg1="lt1" tx1="dk1" bg2="lt2" tx2="dk2" accent1="accent1" accent2="accent2" accent3="accent3" accent4="accent4" accent5="accent5" accent6="accent6" hlink="hlink" folHlink="folHlink"/>
  <p:hf sldNum="0" hd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5C2A85BF-189D-41E4-97B1-BB4D9AD7AAB8}" type="datetime1">
              <a:rPr lang="pl-PL" smtClean="0"/>
              <a:pPr>
                <a:defRPr/>
              </a:pPr>
              <a:t>28-07-2026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SSSXXXXXX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326451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5C2A85BF-189D-41E4-97B1-BB4D9AD7AAB8}" type="datetime1">
              <a:rPr lang="pl-PL" smtClean="0"/>
              <a:pPr>
                <a:defRPr/>
              </a:pPr>
              <a:t>28-07-2026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SSSXXXXXX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814761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5C2A85BF-189D-41E4-97B1-BB4D9AD7AAB8}" type="datetime1">
              <a:rPr lang="pl-PL" smtClean="0"/>
              <a:pPr>
                <a:defRPr/>
              </a:pPr>
              <a:t>28-07-2026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SSSXXXXXX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31978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5C2A85BF-189D-41E4-97B1-BB4D9AD7AAB8}" type="datetime1">
              <a:rPr lang="pl-PL" smtClean="0"/>
              <a:pPr>
                <a:defRPr/>
              </a:pPr>
              <a:t>28-07-2026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SSSXXXXXX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112475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5C2A85BF-189D-41E4-97B1-BB4D9AD7AAB8}" type="datetime1">
              <a:rPr lang="pl-PL" smtClean="0"/>
              <a:pPr>
                <a:defRPr/>
              </a:pPr>
              <a:t>28-07-2026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SSSXXXXXX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322413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5C2A85BF-189D-41E4-97B1-BB4D9AD7AAB8}" type="datetime1">
              <a:rPr lang="pl-PL" smtClean="0"/>
              <a:pPr>
                <a:defRPr/>
              </a:pPr>
              <a:t>28-07-2026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SSSXXXXXX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211645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5C2A85BF-189D-41E4-97B1-BB4D9AD7AAB8}" type="datetime1">
              <a:rPr lang="pl-PL" smtClean="0"/>
              <a:pPr>
                <a:defRPr/>
              </a:pPr>
              <a:t>28-07-2026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SSSXXXXXX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323605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5C2A85BF-189D-41E4-97B1-BB4D9AD7AAB8}" type="datetime1">
              <a:rPr lang="pl-PL" smtClean="0"/>
              <a:pPr>
                <a:defRPr/>
              </a:pPr>
              <a:t>28-07-2026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SSSXXXXXX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197068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5C2A85BF-189D-41E4-97B1-BB4D9AD7AAB8}" type="datetime1">
              <a:rPr lang="pl-PL" smtClean="0"/>
              <a:pPr>
                <a:defRPr/>
              </a:pPr>
              <a:t>28-07-2026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SSSXXXXXX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041388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5C2A85BF-189D-41E4-97B1-BB4D9AD7AAB8}" type="datetime1">
              <a:rPr lang="pl-PL" smtClean="0"/>
              <a:pPr>
                <a:defRPr/>
              </a:pPr>
              <a:t>28-07-2026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SSSXXXXXX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381881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5C2A85BF-189D-41E4-97B1-BB4D9AD7AAB8}" type="datetime1">
              <a:rPr lang="pl-PL" smtClean="0"/>
              <a:pPr>
                <a:defRPr/>
              </a:pPr>
              <a:t>28-07-2026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SSSXXXXXX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853265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5C2A85BF-189D-41E4-97B1-BB4D9AD7AAB8}" type="datetime1">
              <a:rPr lang="pl-PL" smtClean="0"/>
              <a:pPr>
                <a:defRPr/>
              </a:pPr>
              <a:t>28-07-2026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SSSXXXXXX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237696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5C2A85BF-189D-41E4-97B1-BB4D9AD7AAB8}" type="datetime1">
              <a:rPr lang="pl-PL" smtClean="0"/>
              <a:pPr>
                <a:defRPr/>
              </a:pPr>
              <a:t>28-07-2026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SSSXXXXXX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456436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5C2A85BF-189D-41E4-97B1-BB4D9AD7AAB8}" type="datetime1">
              <a:rPr lang="pl-PL" smtClean="0"/>
              <a:pPr>
                <a:defRPr/>
              </a:pPr>
              <a:t>28-07-2026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SSSXXXXXX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0053222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5C2A85BF-189D-41E4-97B1-BB4D9AD7AAB8}" type="datetime1">
              <a:rPr lang="pl-PL" smtClean="0"/>
              <a:pPr>
                <a:defRPr/>
              </a:pPr>
              <a:t>28-07-2026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SSSXXXXXX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9965452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5C2A85BF-189D-41E4-97B1-BB4D9AD7AAB8}" type="datetime1">
              <a:rPr lang="pl-PL" smtClean="0"/>
              <a:pPr>
                <a:defRPr/>
              </a:pPr>
              <a:t>28-07-2026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SSSXXXXXX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8648079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5C2A85BF-189D-41E4-97B1-BB4D9AD7AAB8}" type="datetime1">
              <a:rPr lang="pl-PL" smtClean="0"/>
              <a:pPr>
                <a:defRPr/>
              </a:pPr>
              <a:t>28-07-2026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SSSXXXXXX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9144663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5C2A85BF-189D-41E4-97B1-BB4D9AD7AAB8}" type="datetime1">
              <a:rPr lang="pl-PL" smtClean="0"/>
              <a:pPr>
                <a:defRPr/>
              </a:pPr>
              <a:t>28-07-2026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SSSXXXXXX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668086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5C2A85BF-189D-41E4-97B1-BB4D9AD7AAB8}" type="datetime1">
              <a:rPr lang="pl-PL" smtClean="0"/>
              <a:pPr>
                <a:defRPr/>
              </a:pPr>
              <a:t>28-07-2026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SSSXXXXXX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796049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5C2A85BF-189D-41E4-97B1-BB4D9AD7AAB8}" type="datetime1">
              <a:rPr lang="pl-PL" smtClean="0"/>
              <a:pPr>
                <a:defRPr/>
              </a:pPr>
              <a:t>28-07-2026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SSSXXXXXX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0981445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5C2A85BF-189D-41E4-97B1-BB4D9AD7AAB8}" type="datetime1">
              <a:rPr lang="pl-PL" smtClean="0"/>
              <a:pPr>
                <a:defRPr/>
              </a:pPr>
              <a:t>28-07-2026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SSSXXXXXX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1376175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5C2A85BF-189D-41E4-97B1-BB4D9AD7AAB8}" type="datetime1">
              <a:rPr lang="pl-PL" smtClean="0"/>
              <a:pPr>
                <a:defRPr/>
              </a:pPr>
              <a:t>28-07-2026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SSSXXXXXX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88803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5C2A85BF-189D-41E4-97B1-BB4D9AD7AAB8}" type="datetime1">
              <a:rPr lang="pl-PL" smtClean="0"/>
              <a:pPr>
                <a:defRPr/>
              </a:pPr>
              <a:t>28-07-2026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SSSXXXXXX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8399744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5C2A85BF-189D-41E4-97B1-BB4D9AD7AAB8}" type="datetime1">
              <a:rPr lang="pl-PL" smtClean="0"/>
              <a:pPr>
                <a:defRPr/>
              </a:pPr>
              <a:t>28-07-2026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SSSXXXXXX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3245035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5C2A85BF-189D-41E4-97B1-BB4D9AD7AAB8}" type="datetime1">
              <a:rPr lang="pl-PL" smtClean="0"/>
              <a:pPr>
                <a:defRPr/>
              </a:pPr>
              <a:t>28-07-2026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SSSXXXXXX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230380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5C2A85BF-189D-41E4-97B1-BB4D9AD7AAB8}" type="datetime1">
              <a:rPr lang="pl-PL" smtClean="0"/>
              <a:pPr>
                <a:defRPr/>
              </a:pPr>
              <a:t>28-07-2026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SSSXXXXXX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185869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5C2A85BF-189D-41E4-97B1-BB4D9AD7AAB8}" type="datetime1">
              <a:rPr lang="pl-PL" smtClean="0"/>
              <a:pPr>
                <a:defRPr/>
              </a:pPr>
              <a:t>28-07-2026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SSSXXXXXX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958487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5C2A85BF-189D-41E4-97B1-BB4D9AD7AAB8}" type="datetime1">
              <a:rPr lang="pl-PL" smtClean="0"/>
              <a:pPr>
                <a:defRPr/>
              </a:pPr>
              <a:t>28-07-2026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SSSXXXXXX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183376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5C2A85BF-189D-41E4-97B1-BB4D9AD7AAB8}" type="datetime1">
              <a:rPr lang="pl-PL" smtClean="0"/>
              <a:pPr>
                <a:defRPr/>
              </a:pPr>
              <a:t>28-07-2026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SSSXXXXXX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221399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5C2A85BF-189D-41E4-97B1-BB4D9AD7AAB8}" type="datetime1">
              <a:rPr lang="pl-PL" smtClean="0"/>
              <a:pPr>
                <a:defRPr/>
              </a:pPr>
              <a:t>28-07-2026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SSSXXXXXX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516820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5C2A85BF-189D-41E4-97B1-BB4D9AD7AAB8}" type="datetime1">
              <a:rPr lang="pl-PL" smtClean="0"/>
              <a:pPr>
                <a:defRPr/>
              </a:pPr>
              <a:t>28-07-2026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SSSXXXXXX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91531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rona tytułow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Łącznik prosty 18"/>
          <p:cNvCxnSpPr/>
          <p:nvPr userDrawn="1"/>
        </p:nvCxnSpPr>
        <p:spPr>
          <a:xfrm flipH="1">
            <a:off x="2" y="6381328"/>
            <a:ext cx="12191998" cy="0"/>
          </a:xfrm>
          <a:prstGeom prst="line">
            <a:avLst/>
          </a:prstGeom>
          <a:ln w="19050">
            <a:solidFill>
              <a:srgbClr val="AF05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Znalezione obrazy dla zapytania logo psp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48327" y="43239"/>
            <a:ext cx="731911" cy="855069"/>
          </a:xfrm>
          <a:prstGeom prst="rect">
            <a:avLst/>
          </a:prstGeom>
          <a:noFill/>
        </p:spPr>
      </p:pic>
      <p:sp>
        <p:nvSpPr>
          <p:cNvPr id="12" name="pole tekstowe 11"/>
          <p:cNvSpPr txBox="1"/>
          <p:nvPr userDrawn="1"/>
        </p:nvSpPr>
        <p:spPr>
          <a:xfrm>
            <a:off x="9780239" y="188640"/>
            <a:ext cx="2411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3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itka Heading" pitchFamily="2" charset="0"/>
                <a:ea typeface="+mn-ea"/>
                <a:cs typeface="+mn-cs"/>
              </a:rPr>
              <a:t>K</a:t>
            </a:r>
            <a:r>
              <a:rPr kumimoji="0" lang="pl-PL" sz="11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itka Heading" pitchFamily="2" charset="0"/>
                <a:ea typeface="+mn-ea"/>
                <a:cs typeface="+mn-cs"/>
              </a:rPr>
              <a:t>OMENDA </a:t>
            </a:r>
            <a:r>
              <a:rPr kumimoji="0" lang="pl-PL" sz="13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itka Heading" pitchFamily="2" charset="0"/>
                <a:ea typeface="+mn-ea"/>
                <a:cs typeface="+mn-cs"/>
              </a:rPr>
              <a:t>P</a:t>
            </a:r>
            <a:r>
              <a:rPr kumimoji="0" lang="pl-PL" sz="11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itka Heading" pitchFamily="2" charset="0"/>
                <a:ea typeface="+mn-ea"/>
                <a:cs typeface="+mn-cs"/>
              </a:rPr>
              <a:t>OWIATOWA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3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itka Heading" pitchFamily="2" charset="0"/>
                <a:ea typeface="+mn-ea"/>
                <a:cs typeface="+mn-cs"/>
              </a:rPr>
              <a:t>P</a:t>
            </a:r>
            <a:r>
              <a:rPr kumimoji="0" lang="pl-PL" sz="11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itka Heading" pitchFamily="2" charset="0"/>
                <a:ea typeface="+mn-ea"/>
                <a:cs typeface="+mn-cs"/>
              </a:rPr>
              <a:t>AŃSTWOWEJ </a:t>
            </a:r>
            <a:r>
              <a:rPr kumimoji="0" lang="pl-PL" sz="13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itka Heading" pitchFamily="2" charset="0"/>
                <a:ea typeface="+mn-ea"/>
                <a:cs typeface="+mn-cs"/>
              </a:rPr>
              <a:t>S</a:t>
            </a:r>
            <a:r>
              <a:rPr kumimoji="0" lang="pl-PL" sz="11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itka Heading" pitchFamily="2" charset="0"/>
                <a:ea typeface="+mn-ea"/>
                <a:cs typeface="+mn-cs"/>
              </a:rPr>
              <a:t>TRAŻY </a:t>
            </a:r>
            <a:r>
              <a:rPr kumimoji="0" lang="pl-PL" sz="13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itka Heading" pitchFamily="2" charset="0"/>
                <a:ea typeface="+mn-ea"/>
                <a:cs typeface="+mn-cs"/>
              </a:rPr>
              <a:t>P</a:t>
            </a:r>
            <a:r>
              <a:rPr kumimoji="0" lang="pl-PL" sz="11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itka Heading" pitchFamily="2" charset="0"/>
                <a:ea typeface="+mn-ea"/>
                <a:cs typeface="+mn-cs"/>
              </a:rPr>
              <a:t>OŻARNEJ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1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itka Heading" pitchFamily="2" charset="0"/>
                <a:ea typeface="+mn-ea"/>
                <a:cs typeface="+mn-cs"/>
              </a:rPr>
              <a:t>W </a:t>
            </a:r>
            <a:r>
              <a:rPr kumimoji="0" lang="pl-PL" sz="13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itka Heading" pitchFamily="2" charset="0"/>
                <a:ea typeface="+mn-ea"/>
                <a:cs typeface="+mn-cs"/>
              </a:rPr>
              <a:t>M</a:t>
            </a:r>
            <a:r>
              <a:rPr kumimoji="0" lang="pl-PL" sz="11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itka Heading" pitchFamily="2" charset="0"/>
                <a:ea typeface="+mn-ea"/>
                <a:cs typeface="+mn-cs"/>
              </a:rPr>
              <a:t>RĄGOWIE </a:t>
            </a:r>
          </a:p>
        </p:txBody>
      </p:sp>
      <p:cxnSp>
        <p:nvCxnSpPr>
          <p:cNvPr id="14" name="Łącznik prosty 13"/>
          <p:cNvCxnSpPr/>
          <p:nvPr userDrawn="1"/>
        </p:nvCxnSpPr>
        <p:spPr>
          <a:xfrm>
            <a:off x="9780239" y="116632"/>
            <a:ext cx="0" cy="779894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16"/>
          <p:cNvCxnSpPr/>
          <p:nvPr userDrawn="1"/>
        </p:nvCxnSpPr>
        <p:spPr>
          <a:xfrm flipH="1">
            <a:off x="1" y="980728"/>
            <a:ext cx="12191998" cy="0"/>
          </a:xfrm>
          <a:prstGeom prst="line">
            <a:avLst/>
          </a:prstGeom>
          <a:ln w="19050">
            <a:solidFill>
              <a:srgbClr val="AF05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763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>
    <p:ext uri="{DCECCB84-F9BA-43D5-87BE-67443E8EF086}">
      <p15:sldGuideLst xmlns:p15="http://schemas.microsoft.com/office/powerpoint/2012/main">
        <p15:guide id="1" pos="6955">
          <p15:clr>
            <a:srgbClr val="FBAE40"/>
          </p15:clr>
        </p15:guide>
        <p15:guide id="2" orient="horz" pos="1911">
          <p15:clr>
            <a:srgbClr val="FBAE40"/>
          </p15:clr>
        </p15:guide>
        <p15:guide id="3" orient="horz" pos="3430">
          <p15:clr>
            <a:srgbClr val="FBAE40"/>
          </p15:clr>
        </p15:guide>
        <p15:guide id="4" pos="363">
          <p15:clr>
            <a:srgbClr val="FBAE40"/>
          </p15:clr>
        </p15:guide>
        <p15:guide id="5" orient="horz" pos="3067">
          <p15:clr>
            <a:srgbClr val="FBAE40"/>
          </p15:clr>
        </p15:guide>
        <p15:guide id="6" orient="horz" pos="293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az 16" descr="Bez nazwy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" y="0"/>
            <a:ext cx="3233057" cy="6858000"/>
          </a:xfrm>
          <a:prstGeom prst="rect">
            <a:avLst/>
          </a:prstGeom>
        </p:spPr>
      </p:pic>
      <p:pic>
        <p:nvPicPr>
          <p:cNvPr id="7" name="Picture 2" descr="Znalezione obrazy dla zapytania logo psp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6401" y="151870"/>
            <a:ext cx="975881" cy="855069"/>
          </a:xfrm>
          <a:prstGeom prst="rect">
            <a:avLst/>
          </a:prstGeom>
          <a:noFill/>
        </p:spPr>
      </p:pic>
      <p:sp>
        <p:nvSpPr>
          <p:cNvPr id="8" name="pole tekstowe 7"/>
          <p:cNvSpPr txBox="1"/>
          <p:nvPr userDrawn="1"/>
        </p:nvSpPr>
        <p:spPr>
          <a:xfrm>
            <a:off x="9002281" y="151869"/>
            <a:ext cx="3215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K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OMENDA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P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OWIATOWA </a:t>
            </a:r>
          </a:p>
          <a:p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P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AŃSTWOWEJ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S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TRAŻY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P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OŻARNEJ</a:t>
            </a:r>
          </a:p>
          <a:p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W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M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RĄGOWIE </a:t>
            </a:r>
          </a:p>
        </p:txBody>
      </p:sp>
      <p:cxnSp>
        <p:nvCxnSpPr>
          <p:cNvPr id="9" name="Łącznik prosty 8"/>
          <p:cNvCxnSpPr/>
          <p:nvPr userDrawn="1"/>
        </p:nvCxnSpPr>
        <p:spPr>
          <a:xfrm flipH="1">
            <a:off x="2" y="1052736"/>
            <a:ext cx="12191999" cy="0"/>
          </a:xfrm>
          <a:prstGeom prst="line">
            <a:avLst/>
          </a:prstGeom>
          <a:ln w="19050">
            <a:solidFill>
              <a:srgbClr val="AF05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/>
          <p:cNvCxnSpPr/>
          <p:nvPr userDrawn="1"/>
        </p:nvCxnSpPr>
        <p:spPr>
          <a:xfrm flipH="1">
            <a:off x="1" y="6237312"/>
            <a:ext cx="12191999" cy="0"/>
          </a:xfrm>
          <a:prstGeom prst="line">
            <a:avLst/>
          </a:prstGeom>
          <a:ln w="19050">
            <a:solidFill>
              <a:srgbClr val="AF05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rostokąt 13"/>
          <p:cNvSpPr/>
          <p:nvPr userDrawn="1"/>
        </p:nvSpPr>
        <p:spPr>
          <a:xfrm>
            <a:off x="-1" y="6387665"/>
            <a:ext cx="12191999" cy="3426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l-PL" dirty="0"/>
              <a:t>Wydział Operacyjny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AC924D4A-C378-40A9-B9FF-F306498CDA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70093" y="136524"/>
            <a:ext cx="674683" cy="621846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F4B6FD4A-2312-452E-A605-F922DE442B6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9797" y="701074"/>
            <a:ext cx="1975275" cy="37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010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az 16" descr="Bez nazwy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" y="0"/>
            <a:ext cx="3233057" cy="6858000"/>
          </a:xfrm>
          <a:prstGeom prst="rect">
            <a:avLst/>
          </a:prstGeom>
        </p:spPr>
      </p:pic>
      <p:pic>
        <p:nvPicPr>
          <p:cNvPr id="7" name="Picture 2" descr="Znalezione obrazy dla zapytania logo psp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6401" y="151870"/>
            <a:ext cx="975881" cy="855069"/>
          </a:xfrm>
          <a:prstGeom prst="rect">
            <a:avLst/>
          </a:prstGeom>
          <a:noFill/>
        </p:spPr>
      </p:pic>
      <p:sp>
        <p:nvSpPr>
          <p:cNvPr id="8" name="pole tekstowe 7"/>
          <p:cNvSpPr txBox="1"/>
          <p:nvPr userDrawn="1"/>
        </p:nvSpPr>
        <p:spPr>
          <a:xfrm>
            <a:off x="9002281" y="151869"/>
            <a:ext cx="3215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K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OMENDA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P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OWIATOWA </a:t>
            </a:r>
          </a:p>
          <a:p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P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AŃSTWOWEJ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S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TRAŻY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P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OŻARNEJ</a:t>
            </a:r>
          </a:p>
          <a:p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W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M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RĄGOWIE </a:t>
            </a:r>
          </a:p>
        </p:txBody>
      </p:sp>
      <p:cxnSp>
        <p:nvCxnSpPr>
          <p:cNvPr id="9" name="Łącznik prosty 8"/>
          <p:cNvCxnSpPr/>
          <p:nvPr userDrawn="1"/>
        </p:nvCxnSpPr>
        <p:spPr>
          <a:xfrm flipH="1">
            <a:off x="2" y="1052736"/>
            <a:ext cx="12191999" cy="0"/>
          </a:xfrm>
          <a:prstGeom prst="line">
            <a:avLst/>
          </a:prstGeom>
          <a:ln w="19050">
            <a:solidFill>
              <a:srgbClr val="AF05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/>
          <p:cNvCxnSpPr/>
          <p:nvPr userDrawn="1"/>
        </p:nvCxnSpPr>
        <p:spPr>
          <a:xfrm flipH="1">
            <a:off x="1" y="6237312"/>
            <a:ext cx="12191999" cy="0"/>
          </a:xfrm>
          <a:prstGeom prst="line">
            <a:avLst/>
          </a:prstGeom>
          <a:ln w="19050">
            <a:solidFill>
              <a:srgbClr val="AF05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rostokąt 13"/>
          <p:cNvSpPr/>
          <p:nvPr userDrawn="1"/>
        </p:nvSpPr>
        <p:spPr>
          <a:xfrm>
            <a:off x="-1" y="6387665"/>
            <a:ext cx="12191999" cy="3426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l-PL" dirty="0"/>
              <a:t>Wydział Operacyjny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E526DDE6-EBF0-4850-9BB1-792EB06AE18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70093" y="136524"/>
            <a:ext cx="674683" cy="621846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2F3796A5-C110-42B2-9BFC-FC14D8088FA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9797" y="701074"/>
            <a:ext cx="1975275" cy="37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8756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az 16" descr="Bez nazwy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" y="0"/>
            <a:ext cx="3233057" cy="6858000"/>
          </a:xfrm>
          <a:prstGeom prst="rect">
            <a:avLst/>
          </a:prstGeom>
        </p:spPr>
      </p:pic>
      <p:pic>
        <p:nvPicPr>
          <p:cNvPr id="7" name="Picture 2" descr="Znalezione obrazy dla zapytania logo psp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6401" y="151870"/>
            <a:ext cx="975881" cy="855069"/>
          </a:xfrm>
          <a:prstGeom prst="rect">
            <a:avLst/>
          </a:prstGeom>
          <a:noFill/>
        </p:spPr>
      </p:pic>
      <p:sp>
        <p:nvSpPr>
          <p:cNvPr id="8" name="pole tekstowe 7"/>
          <p:cNvSpPr txBox="1"/>
          <p:nvPr userDrawn="1"/>
        </p:nvSpPr>
        <p:spPr>
          <a:xfrm>
            <a:off x="9002281" y="151869"/>
            <a:ext cx="3215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K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OMENDA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P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OWIATOWA </a:t>
            </a:r>
          </a:p>
          <a:p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P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AŃSTWOWEJ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S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TRAŻY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P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OŻARNEJ</a:t>
            </a:r>
          </a:p>
          <a:p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W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M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RĄGOWIE </a:t>
            </a:r>
          </a:p>
        </p:txBody>
      </p:sp>
      <p:cxnSp>
        <p:nvCxnSpPr>
          <p:cNvPr id="9" name="Łącznik prosty 8"/>
          <p:cNvCxnSpPr/>
          <p:nvPr userDrawn="1"/>
        </p:nvCxnSpPr>
        <p:spPr>
          <a:xfrm flipH="1">
            <a:off x="2" y="1052736"/>
            <a:ext cx="12191999" cy="0"/>
          </a:xfrm>
          <a:prstGeom prst="line">
            <a:avLst/>
          </a:prstGeom>
          <a:ln w="19050">
            <a:solidFill>
              <a:srgbClr val="AF05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/>
          <p:cNvCxnSpPr/>
          <p:nvPr userDrawn="1"/>
        </p:nvCxnSpPr>
        <p:spPr>
          <a:xfrm flipH="1">
            <a:off x="1" y="6237312"/>
            <a:ext cx="12191999" cy="0"/>
          </a:xfrm>
          <a:prstGeom prst="line">
            <a:avLst/>
          </a:prstGeom>
          <a:ln w="19050">
            <a:solidFill>
              <a:srgbClr val="AF05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rostokąt 13"/>
          <p:cNvSpPr/>
          <p:nvPr userDrawn="1"/>
        </p:nvSpPr>
        <p:spPr>
          <a:xfrm>
            <a:off x="-1" y="6387665"/>
            <a:ext cx="12191999" cy="3426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l-PL" dirty="0"/>
              <a:t>Wydział Operacyjny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E526DDE6-EBF0-4850-9BB1-792EB06AE18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70093" y="136524"/>
            <a:ext cx="674683" cy="621846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2F3796A5-C110-42B2-9BFC-FC14D8088FA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9797" y="701074"/>
            <a:ext cx="1975275" cy="37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15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az 16" descr="Bez nazwy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" y="0"/>
            <a:ext cx="3233057" cy="6858000"/>
          </a:xfrm>
          <a:prstGeom prst="rect">
            <a:avLst/>
          </a:prstGeom>
        </p:spPr>
      </p:pic>
      <p:pic>
        <p:nvPicPr>
          <p:cNvPr id="7" name="Picture 2" descr="Znalezione obrazy dla zapytania logo psp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6401" y="151870"/>
            <a:ext cx="975881" cy="855069"/>
          </a:xfrm>
          <a:prstGeom prst="rect">
            <a:avLst/>
          </a:prstGeom>
          <a:noFill/>
        </p:spPr>
      </p:pic>
      <p:sp>
        <p:nvSpPr>
          <p:cNvPr id="8" name="pole tekstowe 7"/>
          <p:cNvSpPr txBox="1"/>
          <p:nvPr userDrawn="1"/>
        </p:nvSpPr>
        <p:spPr>
          <a:xfrm>
            <a:off x="9002281" y="151869"/>
            <a:ext cx="3215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K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OMENDA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P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OWIATOWA </a:t>
            </a:r>
          </a:p>
          <a:p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P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AŃSTWOWEJ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S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TRAŻY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P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OŻARNEJ</a:t>
            </a:r>
          </a:p>
          <a:p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W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M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RĄGOWIE </a:t>
            </a:r>
          </a:p>
        </p:txBody>
      </p:sp>
      <p:cxnSp>
        <p:nvCxnSpPr>
          <p:cNvPr id="9" name="Łącznik prosty 8"/>
          <p:cNvCxnSpPr/>
          <p:nvPr userDrawn="1"/>
        </p:nvCxnSpPr>
        <p:spPr>
          <a:xfrm flipH="1">
            <a:off x="2" y="1052736"/>
            <a:ext cx="12191999" cy="0"/>
          </a:xfrm>
          <a:prstGeom prst="line">
            <a:avLst/>
          </a:prstGeom>
          <a:ln w="19050">
            <a:solidFill>
              <a:srgbClr val="AF05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/>
          <p:cNvCxnSpPr/>
          <p:nvPr userDrawn="1"/>
        </p:nvCxnSpPr>
        <p:spPr>
          <a:xfrm flipH="1">
            <a:off x="1" y="6237312"/>
            <a:ext cx="12191999" cy="0"/>
          </a:xfrm>
          <a:prstGeom prst="line">
            <a:avLst/>
          </a:prstGeom>
          <a:ln w="19050">
            <a:solidFill>
              <a:srgbClr val="AF05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rostokąt 13"/>
          <p:cNvSpPr/>
          <p:nvPr userDrawn="1"/>
        </p:nvSpPr>
        <p:spPr>
          <a:xfrm>
            <a:off x="-1" y="6387665"/>
            <a:ext cx="12191999" cy="3426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l-PL" dirty="0"/>
              <a:t>Wydział Operacyjny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E526DDE6-EBF0-4850-9BB1-792EB06AE18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70093" y="136524"/>
            <a:ext cx="674683" cy="621846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2F3796A5-C110-42B2-9BFC-FC14D8088FA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9797" y="701074"/>
            <a:ext cx="1975275" cy="37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344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az 16" descr="Bez nazwy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" y="0"/>
            <a:ext cx="3233057" cy="6858000"/>
          </a:xfrm>
          <a:prstGeom prst="rect">
            <a:avLst/>
          </a:prstGeom>
        </p:spPr>
      </p:pic>
      <p:pic>
        <p:nvPicPr>
          <p:cNvPr id="7" name="Picture 2" descr="Znalezione obrazy dla zapytania logo psp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6401" y="151870"/>
            <a:ext cx="975881" cy="855069"/>
          </a:xfrm>
          <a:prstGeom prst="rect">
            <a:avLst/>
          </a:prstGeom>
          <a:noFill/>
        </p:spPr>
      </p:pic>
      <p:sp>
        <p:nvSpPr>
          <p:cNvPr id="8" name="pole tekstowe 7"/>
          <p:cNvSpPr txBox="1"/>
          <p:nvPr userDrawn="1"/>
        </p:nvSpPr>
        <p:spPr>
          <a:xfrm>
            <a:off x="9002281" y="151869"/>
            <a:ext cx="3215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K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OMENDA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P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OWIATOWA </a:t>
            </a:r>
          </a:p>
          <a:p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P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AŃSTWOWEJ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S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TRAŻY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P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OŻARNEJ</a:t>
            </a:r>
          </a:p>
          <a:p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W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M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RĄGOWIE </a:t>
            </a:r>
          </a:p>
        </p:txBody>
      </p:sp>
      <p:cxnSp>
        <p:nvCxnSpPr>
          <p:cNvPr id="9" name="Łącznik prosty 8"/>
          <p:cNvCxnSpPr/>
          <p:nvPr userDrawn="1"/>
        </p:nvCxnSpPr>
        <p:spPr>
          <a:xfrm flipH="1">
            <a:off x="2" y="1052736"/>
            <a:ext cx="12191999" cy="0"/>
          </a:xfrm>
          <a:prstGeom prst="line">
            <a:avLst/>
          </a:prstGeom>
          <a:ln w="19050">
            <a:solidFill>
              <a:srgbClr val="AF05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/>
          <p:cNvCxnSpPr/>
          <p:nvPr userDrawn="1"/>
        </p:nvCxnSpPr>
        <p:spPr>
          <a:xfrm flipH="1">
            <a:off x="1" y="6237312"/>
            <a:ext cx="12191999" cy="0"/>
          </a:xfrm>
          <a:prstGeom prst="line">
            <a:avLst/>
          </a:prstGeom>
          <a:ln w="19050">
            <a:solidFill>
              <a:srgbClr val="AF05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rostokąt 13"/>
          <p:cNvSpPr/>
          <p:nvPr userDrawn="1"/>
        </p:nvSpPr>
        <p:spPr>
          <a:xfrm>
            <a:off x="-1" y="6387665"/>
            <a:ext cx="12191999" cy="3426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l-PL" dirty="0"/>
              <a:t>Wydział Operacyjny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E526DDE6-EBF0-4850-9BB1-792EB06AE18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70093" y="136524"/>
            <a:ext cx="674683" cy="621846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2F3796A5-C110-42B2-9BFC-FC14D8088FA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9797" y="701074"/>
            <a:ext cx="1975275" cy="37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7485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az 16" descr="Bez nazwy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" y="0"/>
            <a:ext cx="3233057" cy="6858000"/>
          </a:xfrm>
          <a:prstGeom prst="rect">
            <a:avLst/>
          </a:prstGeom>
        </p:spPr>
      </p:pic>
      <p:pic>
        <p:nvPicPr>
          <p:cNvPr id="7" name="Picture 2" descr="Znalezione obrazy dla zapytania logo psp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6401" y="151870"/>
            <a:ext cx="975881" cy="855069"/>
          </a:xfrm>
          <a:prstGeom prst="rect">
            <a:avLst/>
          </a:prstGeom>
          <a:noFill/>
        </p:spPr>
      </p:pic>
      <p:sp>
        <p:nvSpPr>
          <p:cNvPr id="8" name="pole tekstowe 7"/>
          <p:cNvSpPr txBox="1"/>
          <p:nvPr userDrawn="1"/>
        </p:nvSpPr>
        <p:spPr>
          <a:xfrm>
            <a:off x="9002281" y="151869"/>
            <a:ext cx="3215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K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OMENDA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P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OWIATOWA </a:t>
            </a:r>
          </a:p>
          <a:p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P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AŃSTWOWEJ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S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TRAŻY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P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OŻARNEJ</a:t>
            </a:r>
          </a:p>
          <a:p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W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M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RĄGOWIE </a:t>
            </a:r>
          </a:p>
        </p:txBody>
      </p:sp>
      <p:cxnSp>
        <p:nvCxnSpPr>
          <p:cNvPr id="9" name="Łącznik prosty 8"/>
          <p:cNvCxnSpPr/>
          <p:nvPr userDrawn="1"/>
        </p:nvCxnSpPr>
        <p:spPr>
          <a:xfrm flipH="1">
            <a:off x="2" y="1052736"/>
            <a:ext cx="12191999" cy="0"/>
          </a:xfrm>
          <a:prstGeom prst="line">
            <a:avLst/>
          </a:prstGeom>
          <a:ln w="19050">
            <a:solidFill>
              <a:srgbClr val="AF05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/>
          <p:cNvCxnSpPr/>
          <p:nvPr userDrawn="1"/>
        </p:nvCxnSpPr>
        <p:spPr>
          <a:xfrm flipH="1">
            <a:off x="1" y="6237312"/>
            <a:ext cx="12191999" cy="0"/>
          </a:xfrm>
          <a:prstGeom prst="line">
            <a:avLst/>
          </a:prstGeom>
          <a:ln w="19050">
            <a:solidFill>
              <a:srgbClr val="AF05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rostokąt 13"/>
          <p:cNvSpPr/>
          <p:nvPr userDrawn="1"/>
        </p:nvSpPr>
        <p:spPr>
          <a:xfrm>
            <a:off x="-1" y="6387665"/>
            <a:ext cx="12191999" cy="3426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l-PL" dirty="0"/>
              <a:t>Wydział Operacyjny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977D9A88-51E0-4446-B60A-FBB7D1D06BD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70093" y="136524"/>
            <a:ext cx="674683" cy="621846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E0B66F69-4CCD-489F-8491-B6D92DC09B4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9797" y="701074"/>
            <a:ext cx="1975275" cy="37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2325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Znalezione obrazy dla zapytania logo psp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6401" y="151870"/>
            <a:ext cx="975881" cy="855069"/>
          </a:xfrm>
          <a:prstGeom prst="rect">
            <a:avLst/>
          </a:prstGeom>
          <a:noFill/>
        </p:spPr>
      </p:pic>
      <p:sp>
        <p:nvSpPr>
          <p:cNvPr id="8" name="pole tekstowe 7"/>
          <p:cNvSpPr txBox="1"/>
          <p:nvPr userDrawn="1"/>
        </p:nvSpPr>
        <p:spPr>
          <a:xfrm>
            <a:off x="9002281" y="151869"/>
            <a:ext cx="3215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K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OMENDA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P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OWIATOWA </a:t>
            </a:r>
          </a:p>
          <a:p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P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AŃSTWOWEJ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S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TRAŻY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P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OŻARNEJ</a:t>
            </a:r>
          </a:p>
          <a:p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W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M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RĄGOWIE </a:t>
            </a:r>
          </a:p>
        </p:txBody>
      </p:sp>
      <p:cxnSp>
        <p:nvCxnSpPr>
          <p:cNvPr id="9" name="Łącznik prosty 8"/>
          <p:cNvCxnSpPr/>
          <p:nvPr userDrawn="1"/>
        </p:nvCxnSpPr>
        <p:spPr>
          <a:xfrm flipH="1">
            <a:off x="2" y="1052736"/>
            <a:ext cx="12191999" cy="0"/>
          </a:xfrm>
          <a:prstGeom prst="line">
            <a:avLst/>
          </a:prstGeom>
          <a:ln w="19050">
            <a:solidFill>
              <a:srgbClr val="AF05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/>
          <p:cNvCxnSpPr/>
          <p:nvPr userDrawn="1"/>
        </p:nvCxnSpPr>
        <p:spPr>
          <a:xfrm flipH="1">
            <a:off x="1" y="6237312"/>
            <a:ext cx="12191999" cy="0"/>
          </a:xfrm>
          <a:prstGeom prst="line">
            <a:avLst/>
          </a:prstGeom>
          <a:ln w="19050">
            <a:solidFill>
              <a:srgbClr val="AF05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>
            <a:extLst>
              <a:ext uri="{FF2B5EF4-FFF2-40B4-BE49-F238E27FC236}">
                <a16:creationId xmlns:a16="http://schemas.microsoft.com/office/drawing/2014/main" id="{2CDF9127-BA9A-4C47-91CD-3369CF42D14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0093" y="136524"/>
            <a:ext cx="674683" cy="621846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880AC4C9-BD9D-4CC0-A62C-E1647891A7D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9797" y="701074"/>
            <a:ext cx="1975275" cy="37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8126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az 16" descr="Bez nazwy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" y="0"/>
            <a:ext cx="3233057" cy="6858000"/>
          </a:xfrm>
          <a:prstGeom prst="rect">
            <a:avLst/>
          </a:prstGeom>
        </p:spPr>
      </p:pic>
      <p:pic>
        <p:nvPicPr>
          <p:cNvPr id="7" name="Picture 2" descr="Znalezione obrazy dla zapytania logo psp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6401" y="151870"/>
            <a:ext cx="975881" cy="855069"/>
          </a:xfrm>
          <a:prstGeom prst="rect">
            <a:avLst/>
          </a:prstGeom>
          <a:noFill/>
        </p:spPr>
      </p:pic>
      <p:sp>
        <p:nvSpPr>
          <p:cNvPr id="8" name="pole tekstowe 7"/>
          <p:cNvSpPr txBox="1"/>
          <p:nvPr userDrawn="1"/>
        </p:nvSpPr>
        <p:spPr>
          <a:xfrm>
            <a:off x="9002281" y="151869"/>
            <a:ext cx="3215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K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OMENDA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P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OWIATOWA </a:t>
            </a:r>
          </a:p>
          <a:p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P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AŃSTWOWEJ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S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TRAŻY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P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OŻARNEJ</a:t>
            </a:r>
          </a:p>
          <a:p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W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M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RĄGOWIE </a:t>
            </a:r>
          </a:p>
        </p:txBody>
      </p:sp>
      <p:cxnSp>
        <p:nvCxnSpPr>
          <p:cNvPr id="9" name="Łącznik prosty 8"/>
          <p:cNvCxnSpPr/>
          <p:nvPr userDrawn="1"/>
        </p:nvCxnSpPr>
        <p:spPr>
          <a:xfrm flipH="1">
            <a:off x="2" y="1052736"/>
            <a:ext cx="12191999" cy="0"/>
          </a:xfrm>
          <a:prstGeom prst="line">
            <a:avLst/>
          </a:prstGeom>
          <a:ln w="19050">
            <a:solidFill>
              <a:srgbClr val="AF05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/>
          <p:cNvCxnSpPr/>
          <p:nvPr userDrawn="1"/>
        </p:nvCxnSpPr>
        <p:spPr>
          <a:xfrm flipH="1">
            <a:off x="1" y="6237312"/>
            <a:ext cx="12191999" cy="0"/>
          </a:xfrm>
          <a:prstGeom prst="line">
            <a:avLst/>
          </a:prstGeom>
          <a:ln w="19050">
            <a:solidFill>
              <a:srgbClr val="AF05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rostokąt 13"/>
          <p:cNvSpPr/>
          <p:nvPr userDrawn="1"/>
        </p:nvSpPr>
        <p:spPr>
          <a:xfrm>
            <a:off x="-1" y="6387665"/>
            <a:ext cx="12191999" cy="3426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l-PL" dirty="0"/>
              <a:t>sekcja kontrolno-rozpoznawcza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9B631A39-3F97-46F8-B536-301DDAC05D0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70093" y="136524"/>
            <a:ext cx="674683" cy="621846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B8869E4A-49EC-44E9-AACE-769273FD9FF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43339" y="727282"/>
            <a:ext cx="1975275" cy="37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7977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Znalezione obrazy dla zapytania logo psp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6401" y="151870"/>
            <a:ext cx="975881" cy="855069"/>
          </a:xfrm>
          <a:prstGeom prst="rect">
            <a:avLst/>
          </a:prstGeom>
          <a:noFill/>
        </p:spPr>
      </p:pic>
      <p:sp>
        <p:nvSpPr>
          <p:cNvPr id="8" name="pole tekstowe 7"/>
          <p:cNvSpPr txBox="1"/>
          <p:nvPr userDrawn="1"/>
        </p:nvSpPr>
        <p:spPr>
          <a:xfrm>
            <a:off x="9002281" y="151869"/>
            <a:ext cx="3215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K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OMENDA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P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OWIATOWA </a:t>
            </a:r>
          </a:p>
          <a:p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P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AŃSTWOWEJ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S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TRAŻY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P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OŻARNEJ</a:t>
            </a:r>
          </a:p>
          <a:p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W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M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RĄGOWIE </a:t>
            </a:r>
          </a:p>
        </p:txBody>
      </p:sp>
      <p:cxnSp>
        <p:nvCxnSpPr>
          <p:cNvPr id="9" name="Łącznik prosty 8"/>
          <p:cNvCxnSpPr/>
          <p:nvPr userDrawn="1"/>
        </p:nvCxnSpPr>
        <p:spPr>
          <a:xfrm flipH="1">
            <a:off x="2" y="1052736"/>
            <a:ext cx="12191999" cy="0"/>
          </a:xfrm>
          <a:prstGeom prst="line">
            <a:avLst/>
          </a:prstGeom>
          <a:ln w="19050">
            <a:solidFill>
              <a:srgbClr val="AF05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/>
          <p:cNvCxnSpPr/>
          <p:nvPr userDrawn="1"/>
        </p:nvCxnSpPr>
        <p:spPr>
          <a:xfrm flipH="1">
            <a:off x="1" y="6237312"/>
            <a:ext cx="12191999" cy="0"/>
          </a:xfrm>
          <a:prstGeom prst="line">
            <a:avLst/>
          </a:prstGeom>
          <a:ln w="19050">
            <a:solidFill>
              <a:srgbClr val="AF05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rostokąt 13"/>
          <p:cNvSpPr/>
          <p:nvPr userDrawn="1"/>
        </p:nvSpPr>
        <p:spPr>
          <a:xfrm>
            <a:off x="-1" y="6387665"/>
            <a:ext cx="12191999" cy="3426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l-PL" dirty="0"/>
              <a:t>sekcja kontrolno-rozpoznawcza</a:t>
            </a:r>
          </a:p>
        </p:txBody>
      </p:sp>
    </p:spTree>
    <p:extLst>
      <p:ext uri="{BB962C8B-B14F-4D97-AF65-F5344CB8AC3E}">
        <p14:creationId xmlns:p14="http://schemas.microsoft.com/office/powerpoint/2010/main" val="6639506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az 16" descr="Bez nazwy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" y="0"/>
            <a:ext cx="3233057" cy="6858000"/>
          </a:xfrm>
          <a:prstGeom prst="rect">
            <a:avLst/>
          </a:prstGeom>
        </p:spPr>
      </p:pic>
      <p:pic>
        <p:nvPicPr>
          <p:cNvPr id="7" name="Picture 2" descr="Znalezione obrazy dla zapytania logo psp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6401" y="151870"/>
            <a:ext cx="975881" cy="855069"/>
          </a:xfrm>
          <a:prstGeom prst="rect">
            <a:avLst/>
          </a:prstGeom>
          <a:noFill/>
        </p:spPr>
      </p:pic>
      <p:sp>
        <p:nvSpPr>
          <p:cNvPr id="8" name="pole tekstowe 7"/>
          <p:cNvSpPr txBox="1"/>
          <p:nvPr userDrawn="1"/>
        </p:nvSpPr>
        <p:spPr>
          <a:xfrm>
            <a:off x="9002281" y="151869"/>
            <a:ext cx="3215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K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OMENDA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P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OWIATOWA </a:t>
            </a:r>
          </a:p>
          <a:p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P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AŃSTWOWEJ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S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TRAŻY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P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OŻARNEJ</a:t>
            </a:r>
          </a:p>
          <a:p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W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M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RĄGOWIE </a:t>
            </a:r>
          </a:p>
        </p:txBody>
      </p:sp>
      <p:cxnSp>
        <p:nvCxnSpPr>
          <p:cNvPr id="9" name="Łącznik prosty 8"/>
          <p:cNvCxnSpPr/>
          <p:nvPr userDrawn="1"/>
        </p:nvCxnSpPr>
        <p:spPr>
          <a:xfrm flipH="1">
            <a:off x="2" y="1052736"/>
            <a:ext cx="12191999" cy="0"/>
          </a:xfrm>
          <a:prstGeom prst="line">
            <a:avLst/>
          </a:prstGeom>
          <a:ln w="19050">
            <a:solidFill>
              <a:srgbClr val="AF05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/>
          <p:cNvCxnSpPr/>
          <p:nvPr userDrawn="1"/>
        </p:nvCxnSpPr>
        <p:spPr>
          <a:xfrm flipH="1">
            <a:off x="1" y="6237312"/>
            <a:ext cx="12191999" cy="0"/>
          </a:xfrm>
          <a:prstGeom prst="line">
            <a:avLst/>
          </a:prstGeom>
          <a:ln w="19050">
            <a:solidFill>
              <a:srgbClr val="AF05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rostokąt 13"/>
          <p:cNvSpPr/>
          <p:nvPr userDrawn="1"/>
        </p:nvSpPr>
        <p:spPr>
          <a:xfrm>
            <a:off x="-1" y="6387665"/>
            <a:ext cx="12191999" cy="3426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l-PL" dirty="0"/>
              <a:t>Wydział Operacyjny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4DB8E066-5341-4D07-8A77-D635D4A861A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70093" y="136524"/>
            <a:ext cx="674683" cy="621846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B2F903C8-98AC-4826-AB54-5CA85D85279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43339" y="727282"/>
            <a:ext cx="1975275" cy="37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606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5167" y="2125980"/>
            <a:ext cx="1037190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30337" y="3840480"/>
            <a:ext cx="85415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52154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az 16" descr="Bez nazwy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" y="0"/>
            <a:ext cx="3233057" cy="6858000"/>
          </a:xfrm>
          <a:prstGeom prst="rect">
            <a:avLst/>
          </a:prstGeom>
        </p:spPr>
      </p:pic>
      <p:pic>
        <p:nvPicPr>
          <p:cNvPr id="7" name="Picture 2" descr="Znalezione obrazy dla zapytania logo psp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6401" y="151870"/>
            <a:ext cx="975881" cy="855069"/>
          </a:xfrm>
          <a:prstGeom prst="rect">
            <a:avLst/>
          </a:prstGeom>
          <a:noFill/>
        </p:spPr>
      </p:pic>
      <p:sp>
        <p:nvSpPr>
          <p:cNvPr id="8" name="pole tekstowe 7"/>
          <p:cNvSpPr txBox="1"/>
          <p:nvPr userDrawn="1"/>
        </p:nvSpPr>
        <p:spPr>
          <a:xfrm>
            <a:off x="9002281" y="151869"/>
            <a:ext cx="3215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K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OMENDA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P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OWIATOWA </a:t>
            </a:r>
          </a:p>
          <a:p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P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AŃSTWOWEJ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S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TRAŻY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P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OŻARNEJ</a:t>
            </a:r>
          </a:p>
          <a:p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W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M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RĄGOWIE </a:t>
            </a:r>
          </a:p>
        </p:txBody>
      </p:sp>
      <p:cxnSp>
        <p:nvCxnSpPr>
          <p:cNvPr id="9" name="Łącznik prosty 8"/>
          <p:cNvCxnSpPr/>
          <p:nvPr userDrawn="1"/>
        </p:nvCxnSpPr>
        <p:spPr>
          <a:xfrm flipH="1">
            <a:off x="2" y="1052736"/>
            <a:ext cx="12191999" cy="0"/>
          </a:xfrm>
          <a:prstGeom prst="line">
            <a:avLst/>
          </a:prstGeom>
          <a:ln w="19050">
            <a:solidFill>
              <a:srgbClr val="AF05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/>
          <p:cNvCxnSpPr/>
          <p:nvPr userDrawn="1"/>
        </p:nvCxnSpPr>
        <p:spPr>
          <a:xfrm flipH="1">
            <a:off x="1" y="6237312"/>
            <a:ext cx="12191999" cy="0"/>
          </a:xfrm>
          <a:prstGeom prst="line">
            <a:avLst/>
          </a:prstGeom>
          <a:ln w="19050">
            <a:solidFill>
              <a:srgbClr val="AF05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rostokąt 13"/>
          <p:cNvSpPr/>
          <p:nvPr userDrawn="1"/>
        </p:nvSpPr>
        <p:spPr>
          <a:xfrm>
            <a:off x="-1" y="6387665"/>
            <a:ext cx="12191999" cy="3426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l-PL" dirty="0"/>
              <a:t>Wydział Operacyjny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A85058C7-6217-40DD-8774-B9C3AB6C69A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70093" y="136524"/>
            <a:ext cx="674683" cy="621846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D1587F26-870C-4D70-B972-CE8ABF7E2CD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43339" y="727282"/>
            <a:ext cx="1975275" cy="37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2480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az 16" descr="Bez nazwy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" y="0"/>
            <a:ext cx="3233057" cy="6858000"/>
          </a:xfrm>
          <a:prstGeom prst="rect">
            <a:avLst/>
          </a:prstGeom>
        </p:spPr>
      </p:pic>
      <p:pic>
        <p:nvPicPr>
          <p:cNvPr id="7" name="Picture 2" descr="Znalezione obrazy dla zapytania logo psp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6401" y="151870"/>
            <a:ext cx="975881" cy="855069"/>
          </a:xfrm>
          <a:prstGeom prst="rect">
            <a:avLst/>
          </a:prstGeom>
          <a:noFill/>
        </p:spPr>
      </p:pic>
      <p:sp>
        <p:nvSpPr>
          <p:cNvPr id="8" name="pole tekstowe 7"/>
          <p:cNvSpPr txBox="1"/>
          <p:nvPr userDrawn="1"/>
        </p:nvSpPr>
        <p:spPr>
          <a:xfrm>
            <a:off x="9002281" y="151869"/>
            <a:ext cx="3215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K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OMENDA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P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OWIATOWA </a:t>
            </a:r>
          </a:p>
          <a:p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P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AŃSTWOWEJ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S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TRAŻY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P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OŻARNEJ</a:t>
            </a:r>
          </a:p>
          <a:p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W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M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RĄGOWIE </a:t>
            </a:r>
          </a:p>
        </p:txBody>
      </p:sp>
      <p:cxnSp>
        <p:nvCxnSpPr>
          <p:cNvPr id="9" name="Łącznik prosty 8"/>
          <p:cNvCxnSpPr/>
          <p:nvPr userDrawn="1"/>
        </p:nvCxnSpPr>
        <p:spPr>
          <a:xfrm flipH="1">
            <a:off x="2" y="1052736"/>
            <a:ext cx="12191999" cy="0"/>
          </a:xfrm>
          <a:prstGeom prst="line">
            <a:avLst/>
          </a:prstGeom>
          <a:ln w="19050">
            <a:solidFill>
              <a:srgbClr val="AF05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/>
          <p:cNvCxnSpPr/>
          <p:nvPr userDrawn="1"/>
        </p:nvCxnSpPr>
        <p:spPr>
          <a:xfrm flipH="1">
            <a:off x="1" y="6237312"/>
            <a:ext cx="12191999" cy="0"/>
          </a:xfrm>
          <a:prstGeom prst="line">
            <a:avLst/>
          </a:prstGeom>
          <a:ln w="19050">
            <a:solidFill>
              <a:srgbClr val="AF05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rostokąt 13"/>
          <p:cNvSpPr/>
          <p:nvPr userDrawn="1"/>
        </p:nvSpPr>
        <p:spPr>
          <a:xfrm>
            <a:off x="-1" y="6387665"/>
            <a:ext cx="12191999" cy="3426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l-PL" dirty="0"/>
              <a:t>Wydział Operacyjny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61C7D200-5B1D-4512-B749-8F2BF0A90B1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70093" y="136524"/>
            <a:ext cx="674683" cy="621846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5AB55A7A-1E61-4FD6-9B38-EE38FA28F29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43339" y="727282"/>
            <a:ext cx="1975275" cy="37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1210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az 16" descr="Bez nazwy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" y="0"/>
            <a:ext cx="3233057" cy="6858000"/>
          </a:xfrm>
          <a:prstGeom prst="rect">
            <a:avLst/>
          </a:prstGeom>
        </p:spPr>
      </p:pic>
      <p:pic>
        <p:nvPicPr>
          <p:cNvPr id="7" name="Picture 2" descr="Znalezione obrazy dla zapytania logo psp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6401" y="151870"/>
            <a:ext cx="975881" cy="855069"/>
          </a:xfrm>
          <a:prstGeom prst="rect">
            <a:avLst/>
          </a:prstGeom>
          <a:noFill/>
        </p:spPr>
      </p:pic>
      <p:sp>
        <p:nvSpPr>
          <p:cNvPr id="8" name="pole tekstowe 7"/>
          <p:cNvSpPr txBox="1"/>
          <p:nvPr userDrawn="1"/>
        </p:nvSpPr>
        <p:spPr>
          <a:xfrm>
            <a:off x="9002281" y="151869"/>
            <a:ext cx="3215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K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OMENDA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P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OWIATOWA </a:t>
            </a:r>
          </a:p>
          <a:p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P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AŃSTWOWEJ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S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TRAŻY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P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OŻARNEJ</a:t>
            </a:r>
          </a:p>
          <a:p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W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M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RĄGOWIE </a:t>
            </a:r>
          </a:p>
        </p:txBody>
      </p:sp>
      <p:cxnSp>
        <p:nvCxnSpPr>
          <p:cNvPr id="9" name="Łącznik prosty 8"/>
          <p:cNvCxnSpPr/>
          <p:nvPr userDrawn="1"/>
        </p:nvCxnSpPr>
        <p:spPr>
          <a:xfrm flipH="1">
            <a:off x="2" y="1052736"/>
            <a:ext cx="12191999" cy="0"/>
          </a:xfrm>
          <a:prstGeom prst="line">
            <a:avLst/>
          </a:prstGeom>
          <a:ln w="19050">
            <a:solidFill>
              <a:srgbClr val="AF05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/>
          <p:cNvCxnSpPr/>
          <p:nvPr userDrawn="1"/>
        </p:nvCxnSpPr>
        <p:spPr>
          <a:xfrm flipH="1">
            <a:off x="1" y="6237312"/>
            <a:ext cx="12191999" cy="0"/>
          </a:xfrm>
          <a:prstGeom prst="line">
            <a:avLst/>
          </a:prstGeom>
          <a:ln w="19050">
            <a:solidFill>
              <a:srgbClr val="AF05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rostokąt 13"/>
          <p:cNvSpPr/>
          <p:nvPr userDrawn="1"/>
        </p:nvSpPr>
        <p:spPr>
          <a:xfrm>
            <a:off x="-1" y="6387665"/>
            <a:ext cx="12191999" cy="3426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l-PL" dirty="0"/>
              <a:t>Wydział Operacyjny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D83964BB-AD1E-4558-A770-900D08AD611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70093" y="136524"/>
            <a:ext cx="674683" cy="621846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DBCFDB2B-D6C4-4D44-94A7-B4D1567AE40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43339" y="727282"/>
            <a:ext cx="1975275" cy="37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9182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az 16" descr="Bez nazwy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" y="0"/>
            <a:ext cx="3233057" cy="6858000"/>
          </a:xfrm>
          <a:prstGeom prst="rect">
            <a:avLst/>
          </a:prstGeom>
        </p:spPr>
      </p:pic>
      <p:pic>
        <p:nvPicPr>
          <p:cNvPr id="7" name="Picture 2" descr="Znalezione obrazy dla zapytania logo psp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6401" y="151870"/>
            <a:ext cx="975881" cy="855069"/>
          </a:xfrm>
          <a:prstGeom prst="rect">
            <a:avLst/>
          </a:prstGeom>
          <a:noFill/>
        </p:spPr>
      </p:pic>
      <p:sp>
        <p:nvSpPr>
          <p:cNvPr id="8" name="pole tekstowe 7"/>
          <p:cNvSpPr txBox="1"/>
          <p:nvPr userDrawn="1"/>
        </p:nvSpPr>
        <p:spPr>
          <a:xfrm>
            <a:off x="9002281" y="151869"/>
            <a:ext cx="3215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K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OMENDA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P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OWIATOWA </a:t>
            </a:r>
          </a:p>
          <a:p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P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AŃSTWOWEJ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S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TRAŻY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P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OŻARNEJ</a:t>
            </a:r>
          </a:p>
          <a:p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W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M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RĄGOWIE </a:t>
            </a:r>
          </a:p>
        </p:txBody>
      </p:sp>
      <p:cxnSp>
        <p:nvCxnSpPr>
          <p:cNvPr id="9" name="Łącznik prosty 8"/>
          <p:cNvCxnSpPr/>
          <p:nvPr userDrawn="1"/>
        </p:nvCxnSpPr>
        <p:spPr>
          <a:xfrm flipH="1">
            <a:off x="2" y="1052736"/>
            <a:ext cx="12191999" cy="0"/>
          </a:xfrm>
          <a:prstGeom prst="line">
            <a:avLst/>
          </a:prstGeom>
          <a:ln w="19050">
            <a:solidFill>
              <a:srgbClr val="AF05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/>
          <p:cNvCxnSpPr/>
          <p:nvPr userDrawn="1"/>
        </p:nvCxnSpPr>
        <p:spPr>
          <a:xfrm flipH="1">
            <a:off x="1" y="6237312"/>
            <a:ext cx="12191999" cy="0"/>
          </a:xfrm>
          <a:prstGeom prst="line">
            <a:avLst/>
          </a:prstGeom>
          <a:ln w="19050">
            <a:solidFill>
              <a:srgbClr val="AF05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ostokąt 9">
            <a:extLst>
              <a:ext uri="{FF2B5EF4-FFF2-40B4-BE49-F238E27FC236}">
                <a16:creationId xmlns:a16="http://schemas.microsoft.com/office/drawing/2014/main" id="{A956D1D1-33EE-4731-ADE8-2CA22B51C3B9}"/>
              </a:ext>
            </a:extLst>
          </p:cNvPr>
          <p:cNvSpPr/>
          <p:nvPr userDrawn="1"/>
        </p:nvSpPr>
        <p:spPr>
          <a:xfrm>
            <a:off x="-1" y="6387665"/>
            <a:ext cx="12191999" cy="3426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l-PL" dirty="0"/>
              <a:t>Wydział Operacyjny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E2F98E3F-1484-42E8-9308-EB7702B1B3E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70093" y="136524"/>
            <a:ext cx="674683" cy="621846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A7A648D7-2498-45F2-AD0A-C264B5BBBCE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43339" y="727282"/>
            <a:ext cx="1975275" cy="37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8327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az 16" descr="Bez nazwy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" y="0"/>
            <a:ext cx="3233057" cy="6858000"/>
          </a:xfrm>
          <a:prstGeom prst="rect">
            <a:avLst/>
          </a:prstGeom>
        </p:spPr>
      </p:pic>
      <p:pic>
        <p:nvPicPr>
          <p:cNvPr id="7" name="Picture 2" descr="Znalezione obrazy dla zapytania logo psp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6401" y="151870"/>
            <a:ext cx="975881" cy="855069"/>
          </a:xfrm>
          <a:prstGeom prst="rect">
            <a:avLst/>
          </a:prstGeom>
          <a:noFill/>
        </p:spPr>
      </p:pic>
      <p:sp>
        <p:nvSpPr>
          <p:cNvPr id="8" name="pole tekstowe 7"/>
          <p:cNvSpPr txBox="1"/>
          <p:nvPr userDrawn="1"/>
        </p:nvSpPr>
        <p:spPr>
          <a:xfrm>
            <a:off x="9002281" y="151869"/>
            <a:ext cx="3215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K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OMENDA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P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OWIATOWA </a:t>
            </a:r>
          </a:p>
          <a:p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P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AŃSTWOWEJ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S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TRAŻY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P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OŻARNEJ</a:t>
            </a:r>
          </a:p>
          <a:p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W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M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RĄGOWIE </a:t>
            </a:r>
          </a:p>
        </p:txBody>
      </p:sp>
      <p:cxnSp>
        <p:nvCxnSpPr>
          <p:cNvPr id="9" name="Łącznik prosty 8"/>
          <p:cNvCxnSpPr/>
          <p:nvPr userDrawn="1"/>
        </p:nvCxnSpPr>
        <p:spPr>
          <a:xfrm flipH="1">
            <a:off x="2" y="1052736"/>
            <a:ext cx="12191999" cy="0"/>
          </a:xfrm>
          <a:prstGeom prst="line">
            <a:avLst/>
          </a:prstGeom>
          <a:ln w="19050">
            <a:solidFill>
              <a:srgbClr val="AF05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/>
          <p:cNvCxnSpPr/>
          <p:nvPr userDrawn="1"/>
        </p:nvCxnSpPr>
        <p:spPr>
          <a:xfrm flipH="1">
            <a:off x="1" y="6237312"/>
            <a:ext cx="12191999" cy="0"/>
          </a:xfrm>
          <a:prstGeom prst="line">
            <a:avLst/>
          </a:prstGeom>
          <a:ln w="19050">
            <a:solidFill>
              <a:srgbClr val="AF05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rostokąt 13"/>
          <p:cNvSpPr/>
          <p:nvPr userDrawn="1"/>
        </p:nvSpPr>
        <p:spPr>
          <a:xfrm>
            <a:off x="-1" y="6387665"/>
            <a:ext cx="12191999" cy="3426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l-PL" dirty="0"/>
              <a:t>Wydział Operacyjny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D5F9E953-33B0-4723-9DD6-A72D27CD86A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70093" y="136524"/>
            <a:ext cx="674683" cy="621846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BAB2D64F-7C15-4723-8F92-2D046166FAC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43339" y="727282"/>
            <a:ext cx="1975275" cy="37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955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75213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10112" y="1577340"/>
            <a:ext cx="530797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156" y="1577340"/>
            <a:ext cx="530797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96729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89003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37120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az 16" descr="Bez nazwy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" y="0"/>
            <a:ext cx="3233057" cy="6858000"/>
          </a:xfrm>
          <a:prstGeom prst="rect">
            <a:avLst/>
          </a:prstGeom>
        </p:spPr>
      </p:pic>
      <p:pic>
        <p:nvPicPr>
          <p:cNvPr id="7" name="Picture 2" descr="Znalezione obrazy dla zapytania logo psp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6401" y="151870"/>
            <a:ext cx="975881" cy="855069"/>
          </a:xfrm>
          <a:prstGeom prst="rect">
            <a:avLst/>
          </a:prstGeom>
          <a:noFill/>
        </p:spPr>
      </p:pic>
      <p:sp>
        <p:nvSpPr>
          <p:cNvPr id="8" name="pole tekstowe 7"/>
          <p:cNvSpPr txBox="1"/>
          <p:nvPr userDrawn="1"/>
        </p:nvSpPr>
        <p:spPr>
          <a:xfrm>
            <a:off x="9002281" y="151869"/>
            <a:ext cx="3215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K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OMENDA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P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OWIATOWA </a:t>
            </a:r>
          </a:p>
          <a:p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P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AŃSTWOWEJ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S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TRAŻY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P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OŻARNEJ</a:t>
            </a:r>
          </a:p>
          <a:p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W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M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RĄGOWIE </a:t>
            </a:r>
          </a:p>
        </p:txBody>
      </p:sp>
      <p:cxnSp>
        <p:nvCxnSpPr>
          <p:cNvPr id="9" name="Łącznik prosty 8"/>
          <p:cNvCxnSpPr/>
          <p:nvPr userDrawn="1"/>
        </p:nvCxnSpPr>
        <p:spPr>
          <a:xfrm flipH="1">
            <a:off x="2" y="1052736"/>
            <a:ext cx="12191999" cy="0"/>
          </a:xfrm>
          <a:prstGeom prst="line">
            <a:avLst/>
          </a:prstGeom>
          <a:ln w="19050">
            <a:solidFill>
              <a:srgbClr val="AF05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/>
          <p:cNvCxnSpPr/>
          <p:nvPr userDrawn="1"/>
        </p:nvCxnSpPr>
        <p:spPr>
          <a:xfrm flipH="1">
            <a:off x="1" y="6237312"/>
            <a:ext cx="12191999" cy="0"/>
          </a:xfrm>
          <a:prstGeom prst="line">
            <a:avLst/>
          </a:prstGeom>
          <a:ln w="19050">
            <a:solidFill>
              <a:srgbClr val="AF05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rostokąt 13"/>
          <p:cNvSpPr/>
          <p:nvPr userDrawn="1"/>
        </p:nvSpPr>
        <p:spPr>
          <a:xfrm>
            <a:off x="-1" y="6387665"/>
            <a:ext cx="12191999" cy="3426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l-PL" dirty="0"/>
              <a:t>Wydział Operacyjny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91DDD637-292A-4A80-91DB-7F9DF03D3F7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70093" y="136524"/>
            <a:ext cx="674683" cy="621846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D29D9E2E-4432-4F48-9813-8E6405EEA04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9797" y="701074"/>
            <a:ext cx="1975275" cy="37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19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az 16" descr="Bez nazwy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" y="0"/>
            <a:ext cx="3233057" cy="6858000"/>
          </a:xfrm>
          <a:prstGeom prst="rect">
            <a:avLst/>
          </a:prstGeom>
        </p:spPr>
      </p:pic>
      <p:pic>
        <p:nvPicPr>
          <p:cNvPr id="7" name="Picture 2" descr="Znalezione obrazy dla zapytania logo psp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6401" y="151870"/>
            <a:ext cx="975881" cy="855069"/>
          </a:xfrm>
          <a:prstGeom prst="rect">
            <a:avLst/>
          </a:prstGeom>
          <a:noFill/>
        </p:spPr>
      </p:pic>
      <p:sp>
        <p:nvSpPr>
          <p:cNvPr id="8" name="pole tekstowe 7"/>
          <p:cNvSpPr txBox="1"/>
          <p:nvPr userDrawn="1"/>
        </p:nvSpPr>
        <p:spPr>
          <a:xfrm>
            <a:off x="9002281" y="151869"/>
            <a:ext cx="3215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K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OMENDA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P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OWIATOWA </a:t>
            </a:r>
          </a:p>
          <a:p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P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AŃSTWOWEJ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S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TRAŻY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P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OŻARNEJ</a:t>
            </a:r>
          </a:p>
          <a:p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W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M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RĄGOWIE </a:t>
            </a:r>
          </a:p>
        </p:txBody>
      </p:sp>
      <p:cxnSp>
        <p:nvCxnSpPr>
          <p:cNvPr id="9" name="Łącznik prosty 8"/>
          <p:cNvCxnSpPr/>
          <p:nvPr userDrawn="1"/>
        </p:nvCxnSpPr>
        <p:spPr>
          <a:xfrm flipH="1">
            <a:off x="2" y="1052736"/>
            <a:ext cx="12191999" cy="0"/>
          </a:xfrm>
          <a:prstGeom prst="line">
            <a:avLst/>
          </a:prstGeom>
          <a:ln w="19050">
            <a:solidFill>
              <a:srgbClr val="AF05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/>
          <p:cNvCxnSpPr/>
          <p:nvPr userDrawn="1"/>
        </p:nvCxnSpPr>
        <p:spPr>
          <a:xfrm flipH="1">
            <a:off x="1" y="6237312"/>
            <a:ext cx="12191999" cy="0"/>
          </a:xfrm>
          <a:prstGeom prst="line">
            <a:avLst/>
          </a:prstGeom>
          <a:ln w="19050">
            <a:solidFill>
              <a:srgbClr val="AF05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rostokąt 13"/>
          <p:cNvSpPr/>
          <p:nvPr userDrawn="1"/>
        </p:nvSpPr>
        <p:spPr>
          <a:xfrm>
            <a:off x="-1" y="6387665"/>
            <a:ext cx="12191999" cy="3426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l-PL" dirty="0"/>
              <a:t>Wydział Operacyjny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AC924D4A-C378-40A9-B9FF-F306498CDA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70093" y="136524"/>
            <a:ext cx="674683" cy="621846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F4B6FD4A-2312-452E-A605-F922DE442B6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9797" y="701074"/>
            <a:ext cx="1975275" cy="37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359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az 16" descr="Bez nazwy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" y="0"/>
            <a:ext cx="3233057" cy="6858000"/>
          </a:xfrm>
          <a:prstGeom prst="rect">
            <a:avLst/>
          </a:prstGeom>
        </p:spPr>
      </p:pic>
      <p:pic>
        <p:nvPicPr>
          <p:cNvPr id="7" name="Picture 2" descr="Znalezione obrazy dla zapytania logo psp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6401" y="151870"/>
            <a:ext cx="975881" cy="855069"/>
          </a:xfrm>
          <a:prstGeom prst="rect">
            <a:avLst/>
          </a:prstGeom>
          <a:noFill/>
        </p:spPr>
      </p:pic>
      <p:sp>
        <p:nvSpPr>
          <p:cNvPr id="8" name="pole tekstowe 7"/>
          <p:cNvSpPr txBox="1"/>
          <p:nvPr userDrawn="1"/>
        </p:nvSpPr>
        <p:spPr>
          <a:xfrm>
            <a:off x="9002281" y="151869"/>
            <a:ext cx="3215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K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OMENDA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P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OWIATOWA </a:t>
            </a:r>
          </a:p>
          <a:p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P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AŃSTWOWEJ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S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TRAŻY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P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OŻARNEJ</a:t>
            </a:r>
          </a:p>
          <a:p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W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M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RĄGOWIE </a:t>
            </a:r>
          </a:p>
        </p:txBody>
      </p:sp>
      <p:cxnSp>
        <p:nvCxnSpPr>
          <p:cNvPr id="9" name="Łącznik prosty 8"/>
          <p:cNvCxnSpPr/>
          <p:nvPr userDrawn="1"/>
        </p:nvCxnSpPr>
        <p:spPr>
          <a:xfrm flipH="1">
            <a:off x="2" y="1052736"/>
            <a:ext cx="12191999" cy="0"/>
          </a:xfrm>
          <a:prstGeom prst="line">
            <a:avLst/>
          </a:prstGeom>
          <a:ln w="19050">
            <a:solidFill>
              <a:srgbClr val="AF05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/>
          <p:cNvCxnSpPr/>
          <p:nvPr userDrawn="1"/>
        </p:nvCxnSpPr>
        <p:spPr>
          <a:xfrm flipH="1">
            <a:off x="1" y="6237312"/>
            <a:ext cx="12191999" cy="0"/>
          </a:xfrm>
          <a:prstGeom prst="line">
            <a:avLst/>
          </a:prstGeom>
          <a:ln w="19050">
            <a:solidFill>
              <a:srgbClr val="AF05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rostokąt 13"/>
          <p:cNvSpPr/>
          <p:nvPr userDrawn="1"/>
        </p:nvSpPr>
        <p:spPr>
          <a:xfrm>
            <a:off x="-1" y="6387665"/>
            <a:ext cx="12191999" cy="3426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l-PL" dirty="0"/>
              <a:t>Wydział Operacyjny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0F4508C6-47C5-429C-9A87-B488FF3BBB0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70093" y="136524"/>
            <a:ext cx="674683" cy="621846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A463F339-3843-4930-A0F9-B388FB6356A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9797" y="701074"/>
            <a:ext cx="1975275" cy="37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786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9.xml"/><Relationship Id="rId21" Type="http://schemas.openxmlformats.org/officeDocument/2006/relationships/image" Target="../media/image5.png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16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Bez nazwy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-24680" y="29277"/>
            <a:ext cx="2424793" cy="6858000"/>
          </a:xfrm>
          <a:prstGeom prst="rect">
            <a:avLst/>
          </a:prstGeom>
        </p:spPr>
      </p:pic>
      <p:sp>
        <p:nvSpPr>
          <p:cNvPr id="9" name="pole tekstowe 8"/>
          <p:cNvSpPr txBox="1"/>
          <p:nvPr userDrawn="1"/>
        </p:nvSpPr>
        <p:spPr>
          <a:xfrm>
            <a:off x="9780239" y="188640"/>
            <a:ext cx="2411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K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OMENDA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P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OWIATOWA </a:t>
            </a:r>
          </a:p>
          <a:p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P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AŃSTWOWEJ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S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TRAŻY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P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OŻARNEJ</a:t>
            </a:r>
          </a:p>
          <a:p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W </a:t>
            </a:r>
            <a:r>
              <a:rPr lang="pl-PL" sz="1300" dirty="0">
                <a:solidFill>
                  <a:srgbClr val="C00000"/>
                </a:solidFill>
                <a:latin typeface="Sitka Heading" pitchFamily="2" charset="0"/>
              </a:rPr>
              <a:t>M</a:t>
            </a:r>
            <a:r>
              <a:rPr lang="pl-PL" sz="1100" dirty="0">
                <a:solidFill>
                  <a:srgbClr val="C00000"/>
                </a:solidFill>
                <a:latin typeface="Sitka Heading" pitchFamily="2" charset="0"/>
              </a:rPr>
              <a:t>RĄGOWIE </a:t>
            </a:r>
          </a:p>
        </p:txBody>
      </p:sp>
      <p:pic>
        <p:nvPicPr>
          <p:cNvPr id="10" name="Picture 2" descr="Znalezione obrazy dla zapytania logo psp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48327" y="43239"/>
            <a:ext cx="731911" cy="855069"/>
          </a:xfrm>
          <a:prstGeom prst="rect">
            <a:avLst/>
          </a:prstGeom>
          <a:noFill/>
        </p:spPr>
      </p:pic>
      <p:cxnSp>
        <p:nvCxnSpPr>
          <p:cNvPr id="11" name="Łącznik prosty 10"/>
          <p:cNvCxnSpPr/>
          <p:nvPr userDrawn="1"/>
        </p:nvCxnSpPr>
        <p:spPr>
          <a:xfrm flipH="1">
            <a:off x="1" y="980728"/>
            <a:ext cx="12191998" cy="0"/>
          </a:xfrm>
          <a:prstGeom prst="line">
            <a:avLst/>
          </a:prstGeom>
          <a:ln w="19050">
            <a:solidFill>
              <a:srgbClr val="AF05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11"/>
          <p:cNvCxnSpPr/>
          <p:nvPr userDrawn="1"/>
        </p:nvCxnSpPr>
        <p:spPr>
          <a:xfrm flipH="1">
            <a:off x="2" y="6381328"/>
            <a:ext cx="12191998" cy="0"/>
          </a:xfrm>
          <a:prstGeom prst="line">
            <a:avLst/>
          </a:prstGeom>
          <a:ln w="19050">
            <a:solidFill>
              <a:srgbClr val="AF05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rostokąt 12"/>
          <p:cNvSpPr/>
          <p:nvPr userDrawn="1"/>
        </p:nvSpPr>
        <p:spPr>
          <a:xfrm>
            <a:off x="0" y="6453336"/>
            <a:ext cx="12192000" cy="34263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l-PL" b="1" dirty="0"/>
              <a:t>Komenda Powiatowa Państwowej Straży Pożarnej w Mrągowie</a:t>
            </a:r>
          </a:p>
        </p:txBody>
      </p:sp>
      <p:pic>
        <p:nvPicPr>
          <p:cNvPr id="1026" name="Picture 2" descr="Podobny obraz"/>
          <p:cNvPicPr>
            <a:picLocks noChangeAspect="1" noChangeArrowheads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9000" y="96169"/>
            <a:ext cx="505209" cy="620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Prostokąt 14"/>
          <p:cNvSpPr/>
          <p:nvPr userDrawn="1"/>
        </p:nvSpPr>
        <p:spPr>
          <a:xfrm>
            <a:off x="501174" y="704282"/>
            <a:ext cx="1478631" cy="375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 dirty="0">
                <a:solidFill>
                  <a:schemeClr val="tx1"/>
                </a:solidFill>
              </a:rPr>
              <a:t>POWIAT</a:t>
            </a:r>
            <a:r>
              <a:rPr lang="pl-PL" sz="1000" b="1" baseline="0" dirty="0">
                <a:solidFill>
                  <a:schemeClr val="tx1"/>
                </a:solidFill>
              </a:rPr>
              <a:t> MRĄGOWSKI</a:t>
            </a:r>
            <a:endParaRPr lang="pl-PL" sz="1000" b="1" dirty="0">
              <a:solidFill>
                <a:schemeClr val="tx1"/>
              </a:solidFill>
            </a:endParaRPr>
          </a:p>
        </p:txBody>
      </p:sp>
      <p:sp>
        <p:nvSpPr>
          <p:cNvPr id="14" name="Prostokąt 13"/>
          <p:cNvSpPr/>
          <p:nvPr userDrawn="1"/>
        </p:nvSpPr>
        <p:spPr>
          <a:xfrm>
            <a:off x="2" y="6453336"/>
            <a:ext cx="3656150" cy="3426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solidFill>
                  <a:prstClr val="white"/>
                </a:solidFill>
              </a:rPr>
              <a:t> kpt. Bartłomiej Nalazek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0112" y="274320"/>
            <a:ext cx="1098202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0112" y="1577340"/>
            <a:ext cx="1098202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8763" y="6377940"/>
            <a:ext cx="390471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10112" y="6377940"/>
            <a:ext cx="280651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85617" y="6377940"/>
            <a:ext cx="280651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5694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293019">
        <a:defRPr>
          <a:latin typeface="+mn-lt"/>
          <a:ea typeface="+mn-ea"/>
          <a:cs typeface="+mn-cs"/>
        </a:defRPr>
      </a:lvl2pPr>
      <a:lvl3pPr marL="586039">
        <a:defRPr>
          <a:latin typeface="+mn-lt"/>
          <a:ea typeface="+mn-ea"/>
          <a:cs typeface="+mn-cs"/>
        </a:defRPr>
      </a:lvl3pPr>
      <a:lvl4pPr marL="879058">
        <a:defRPr>
          <a:latin typeface="+mn-lt"/>
          <a:ea typeface="+mn-ea"/>
          <a:cs typeface="+mn-cs"/>
        </a:defRPr>
      </a:lvl4pPr>
      <a:lvl5pPr marL="1172078">
        <a:defRPr>
          <a:latin typeface="+mn-lt"/>
          <a:ea typeface="+mn-ea"/>
          <a:cs typeface="+mn-cs"/>
        </a:defRPr>
      </a:lvl5pPr>
      <a:lvl6pPr marL="1465097">
        <a:defRPr>
          <a:latin typeface="+mn-lt"/>
          <a:ea typeface="+mn-ea"/>
          <a:cs typeface="+mn-cs"/>
        </a:defRPr>
      </a:lvl6pPr>
      <a:lvl7pPr marL="1758117">
        <a:defRPr>
          <a:latin typeface="+mn-lt"/>
          <a:ea typeface="+mn-ea"/>
          <a:cs typeface="+mn-cs"/>
        </a:defRPr>
      </a:lvl7pPr>
      <a:lvl8pPr marL="2051136">
        <a:defRPr>
          <a:latin typeface="+mn-lt"/>
          <a:ea typeface="+mn-ea"/>
          <a:cs typeface="+mn-cs"/>
        </a:defRPr>
      </a:lvl8pPr>
      <a:lvl9pPr marL="23441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293019">
        <a:defRPr>
          <a:latin typeface="+mn-lt"/>
          <a:ea typeface="+mn-ea"/>
          <a:cs typeface="+mn-cs"/>
        </a:defRPr>
      </a:lvl2pPr>
      <a:lvl3pPr marL="586039">
        <a:defRPr>
          <a:latin typeface="+mn-lt"/>
          <a:ea typeface="+mn-ea"/>
          <a:cs typeface="+mn-cs"/>
        </a:defRPr>
      </a:lvl3pPr>
      <a:lvl4pPr marL="879058">
        <a:defRPr>
          <a:latin typeface="+mn-lt"/>
          <a:ea typeface="+mn-ea"/>
          <a:cs typeface="+mn-cs"/>
        </a:defRPr>
      </a:lvl4pPr>
      <a:lvl5pPr marL="1172078">
        <a:defRPr>
          <a:latin typeface="+mn-lt"/>
          <a:ea typeface="+mn-ea"/>
          <a:cs typeface="+mn-cs"/>
        </a:defRPr>
      </a:lvl5pPr>
      <a:lvl6pPr marL="1465097">
        <a:defRPr>
          <a:latin typeface="+mn-lt"/>
          <a:ea typeface="+mn-ea"/>
          <a:cs typeface="+mn-cs"/>
        </a:defRPr>
      </a:lvl6pPr>
      <a:lvl7pPr marL="1758117">
        <a:defRPr>
          <a:latin typeface="+mn-lt"/>
          <a:ea typeface="+mn-ea"/>
          <a:cs typeface="+mn-cs"/>
        </a:defRPr>
      </a:lvl7pPr>
      <a:lvl8pPr marL="2051136">
        <a:defRPr>
          <a:latin typeface="+mn-lt"/>
          <a:ea typeface="+mn-ea"/>
          <a:cs typeface="+mn-cs"/>
        </a:defRPr>
      </a:lvl8pPr>
      <a:lvl9pPr marL="2344156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3D9E894C-035A-45CD-83A5-680032765967}"/>
              </a:ext>
            </a:extLst>
          </p:cNvPr>
          <p:cNvSpPr/>
          <p:nvPr userDrawn="1"/>
        </p:nvSpPr>
        <p:spPr>
          <a:xfrm>
            <a:off x="-1" y="6387665"/>
            <a:ext cx="12191999" cy="3426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l-PL" dirty="0"/>
              <a:t>Wydział Operacyjny</a:t>
            </a:r>
          </a:p>
        </p:txBody>
      </p:sp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B7749B-3DEB-44B7-8B8E-6ECBBBAF68BD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BA5A911F-789E-4762-B03A-007FEF925F2A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670093" y="136524"/>
            <a:ext cx="674683" cy="621846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D86B5305-2C49-4037-B972-873818F210EC}"/>
              </a:ext>
            </a:extLst>
          </p:cNvPr>
          <p:cNvPicPr>
            <a:picLocks noChangeAspect="1"/>
          </p:cNvPicPr>
          <p:nvPr userDrawn="1"/>
        </p:nvPicPr>
        <p:blipFill>
          <a:blip r:embed="rId21"/>
          <a:stretch>
            <a:fillRect/>
          </a:stretch>
        </p:blipFill>
        <p:spPr>
          <a:xfrm>
            <a:off x="19797" y="701074"/>
            <a:ext cx="1975275" cy="37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964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6" r:id="rId11"/>
    <p:sldLayoutId id="2147483767" r:id="rId12"/>
    <p:sldLayoutId id="2147483768" r:id="rId13"/>
    <p:sldLayoutId id="2147483769" r:id="rId14"/>
    <p:sldLayoutId id="2147483770" r:id="rId15"/>
    <p:sldLayoutId id="2147483771" r:id="rId16"/>
    <p:sldLayoutId id="2147483772" r:id="rId17"/>
    <p:sldLayoutId id="2147483773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l1.png">
            <a:extLst>
              <a:ext uri="{FF2B5EF4-FFF2-40B4-BE49-F238E27FC236}">
                <a16:creationId xmlns:a16="http://schemas.microsoft.com/office/drawing/2014/main" id="{110E5053-3183-A9FC-8F36-CE89C602FA7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91844" y="922261"/>
            <a:ext cx="2808312" cy="3429301"/>
          </a:xfrm>
          <a:prstGeom prst="rect">
            <a:avLst/>
          </a:prstGeom>
        </p:spPr>
      </p:pic>
      <p:sp>
        <p:nvSpPr>
          <p:cNvPr id="8" name="Tytuł 1">
            <a:extLst>
              <a:ext uri="{FF2B5EF4-FFF2-40B4-BE49-F238E27FC236}">
                <a16:creationId xmlns:a16="http://schemas.microsoft.com/office/drawing/2014/main" id="{5AD1B198-A6B5-5621-89FE-45D97E712118}"/>
              </a:ext>
            </a:extLst>
          </p:cNvPr>
          <p:cNvSpPr txBox="1">
            <a:spLocks/>
          </p:cNvSpPr>
          <p:nvPr/>
        </p:nvSpPr>
        <p:spPr>
          <a:xfrm>
            <a:off x="2279576" y="4221088"/>
            <a:ext cx="7772400" cy="1872208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algn="ctr" defTabSz="1097280" fontAlgn="auto">
              <a:spcAft>
                <a:spcPts val="0"/>
              </a:spcAft>
              <a:defRPr/>
            </a:pPr>
            <a:r>
              <a:rPr lang="pl-PL" sz="4900" spc="-470" dirty="0">
                <a:solidFill>
                  <a:srgbClr val="252525"/>
                </a:solidFill>
                <a:latin typeface="Arial"/>
                <a:cs typeface="Arial"/>
              </a:rPr>
              <a:t>Zasady </a:t>
            </a:r>
            <a:r>
              <a:rPr lang="pl-PL" sz="4900" spc="-320" dirty="0">
                <a:solidFill>
                  <a:srgbClr val="252525"/>
                </a:solidFill>
                <a:latin typeface="Arial"/>
                <a:cs typeface="Arial"/>
              </a:rPr>
              <a:t>łączności </a:t>
            </a:r>
            <a:r>
              <a:rPr lang="pl-PL" sz="4900" spc="-114" dirty="0">
                <a:solidFill>
                  <a:srgbClr val="252525"/>
                </a:solidFill>
                <a:latin typeface="Arial"/>
                <a:cs typeface="Arial"/>
              </a:rPr>
              <a:t>w </a:t>
            </a:r>
            <a:r>
              <a:rPr lang="pl-PL" sz="4900" spc="-285" dirty="0">
                <a:solidFill>
                  <a:srgbClr val="252525"/>
                </a:solidFill>
                <a:latin typeface="Arial"/>
                <a:cs typeface="Arial"/>
              </a:rPr>
              <a:t>sieci </a:t>
            </a:r>
            <a:r>
              <a:rPr lang="pl-PL" sz="4900" spc="-675" dirty="0">
                <a:solidFill>
                  <a:srgbClr val="252525"/>
                </a:solidFill>
                <a:latin typeface="Arial"/>
                <a:cs typeface="Arial"/>
              </a:rPr>
              <a:t>UKF  </a:t>
            </a:r>
            <a:r>
              <a:rPr lang="pl-PL" sz="4900" spc="-320" dirty="0">
                <a:solidFill>
                  <a:srgbClr val="252525"/>
                </a:solidFill>
                <a:latin typeface="Arial"/>
                <a:cs typeface="Arial"/>
              </a:rPr>
              <a:t>na  </a:t>
            </a:r>
            <a:r>
              <a:rPr lang="pl-PL" sz="4900" spc="-229" dirty="0">
                <a:solidFill>
                  <a:srgbClr val="252525"/>
                </a:solidFill>
                <a:latin typeface="Arial"/>
                <a:cs typeface="Arial"/>
              </a:rPr>
              <a:t>potrzeby </a:t>
            </a:r>
            <a:r>
              <a:rPr lang="pl-PL" sz="4900" spc="-275" dirty="0">
                <a:solidFill>
                  <a:srgbClr val="252525"/>
                </a:solidFill>
                <a:latin typeface="Arial"/>
                <a:cs typeface="Arial"/>
              </a:rPr>
              <a:t>działań</a:t>
            </a:r>
            <a:r>
              <a:rPr lang="pl-PL" sz="4900" spc="-48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pl-PL" sz="4900" spc="-265" dirty="0">
                <a:solidFill>
                  <a:srgbClr val="252525"/>
                </a:solidFill>
                <a:latin typeface="Arial"/>
                <a:cs typeface="Arial"/>
              </a:rPr>
              <a:t>ratowniczych</a:t>
            </a:r>
            <a:endParaRPr lang="pl-PL" sz="4900" dirty="0">
              <a:solidFill>
                <a:prstClr val="black"/>
              </a:solidFill>
              <a:latin typeface="Arial"/>
              <a:cs typeface="Arial"/>
            </a:endParaRPr>
          </a:p>
          <a:p>
            <a:pPr algn="ctr" defTabSz="1097280" fontAlgn="auto">
              <a:spcAft>
                <a:spcPts val="0"/>
              </a:spcAft>
              <a:defRPr/>
            </a:pPr>
            <a:endParaRPr lang="pl-PL" sz="5300" dirty="0">
              <a:solidFill>
                <a:prstClr val="black"/>
              </a:solidFill>
              <a:latin typeface="Calibri Light"/>
            </a:endParaRPr>
          </a:p>
          <a:p>
            <a:pPr algn="ctr" defTabSz="1097280" fontAlgn="auto">
              <a:spcAft>
                <a:spcPts val="0"/>
              </a:spcAft>
              <a:defRPr/>
            </a:pPr>
            <a:endParaRPr lang="pl-PL" sz="5300" dirty="0">
              <a:solidFill>
                <a:prstClr val="black"/>
              </a:solidFill>
              <a:latin typeface="Calibri Light"/>
            </a:endParaRPr>
          </a:p>
          <a:p>
            <a:pPr algn="ctr" defTabSz="1097280" fontAlgn="auto">
              <a:spcAft>
                <a:spcPts val="0"/>
              </a:spcAft>
              <a:defRPr/>
            </a:pPr>
            <a:endParaRPr lang="pl-PL" sz="5300" dirty="0">
              <a:solidFill>
                <a:prstClr val="black"/>
              </a:solidFill>
              <a:latin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084134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BE94DD6E-26D8-5F3B-A4BF-0D89B0F10AB7}"/>
              </a:ext>
            </a:extLst>
          </p:cNvPr>
          <p:cNvSpPr/>
          <p:nvPr/>
        </p:nvSpPr>
        <p:spPr>
          <a:xfrm>
            <a:off x="1991544" y="116632"/>
            <a:ext cx="7224464" cy="6463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DZIAŁALNOŚĆ OPERACYJNA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b="1" dirty="0">
                <a:solidFill>
                  <a:srgbClr val="FF0000"/>
                </a:solidFill>
                <a:cs typeface="Arial" pitchFamily="34" charset="0"/>
              </a:rPr>
              <a:t>Łączność w Państwowej Straży Pożarnej</a:t>
            </a:r>
            <a:endParaRPr kumimoji="0" lang="pl-PL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0C5E923C-6913-8A4B-11C0-0D8EF06F1F08}"/>
              </a:ext>
            </a:extLst>
          </p:cNvPr>
          <p:cNvSpPr txBox="1">
            <a:spLocks/>
          </p:cNvSpPr>
          <p:nvPr/>
        </p:nvSpPr>
        <p:spPr>
          <a:xfrm>
            <a:off x="1019048" y="913841"/>
            <a:ext cx="10153903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800" b="0" i="0" u="sng">
                <a:solidFill>
                  <a:srgbClr val="404040"/>
                </a:solidFill>
                <a:latin typeface="Arial"/>
                <a:ea typeface="+mj-ea"/>
                <a:cs typeface="Arial"/>
              </a:defRPr>
            </a:lvl1pPr>
          </a:lstStyle>
          <a:p>
            <a:pPr marL="17399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2519045" algn="l"/>
                <a:tab pos="10140315" algn="l"/>
              </a:tabLst>
              <a:defRPr/>
            </a:pPr>
            <a:r>
              <a:rPr kumimoji="0" lang="pl-PL" sz="4800" b="0" i="0" u="sng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 	</a:t>
            </a:r>
            <a:r>
              <a:rPr kumimoji="0" lang="pl-PL" sz="4800" b="0" i="0" u="sng" strike="noStrike" kern="0" cap="none" spc="-42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Rodzaje</a:t>
            </a:r>
            <a:r>
              <a:rPr kumimoji="0" lang="pl-PL" sz="4800" b="0" i="0" u="sng" strike="noStrike" kern="0" cap="none" spc="-39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pl-PL" sz="4800" b="0" i="0" u="sng" strike="noStrike" kern="0" cap="none" spc="-17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kryptonimów	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390BB630-A3FC-940E-F6E1-3805ED18BEFF}"/>
              </a:ext>
            </a:extLst>
          </p:cNvPr>
          <p:cNvSpPr txBox="1"/>
          <p:nvPr/>
        </p:nvSpPr>
        <p:spPr>
          <a:xfrm>
            <a:off x="1176019" y="1676543"/>
            <a:ext cx="9652635" cy="3108325"/>
          </a:xfrm>
          <a:prstGeom prst="rect">
            <a:avLst/>
          </a:prstGeom>
        </p:spPr>
        <p:txBody>
          <a:bodyPr vert="horz" wrap="square" lIns="0" tIns="140970" rIns="0" bIns="0" rtlCol="0">
            <a:spAutoFit/>
          </a:bodyPr>
          <a:lstStyle/>
          <a:p>
            <a:pPr marL="12700" fontAlgn="auto">
              <a:spcBef>
                <a:spcPts val="1110"/>
              </a:spcBef>
              <a:spcAft>
                <a:spcPts val="0"/>
              </a:spcAft>
            </a:pPr>
            <a:r>
              <a:rPr sz="3200" spc="-40" dirty="0">
                <a:solidFill>
                  <a:srgbClr val="404040"/>
                </a:solidFill>
                <a:latin typeface="Carlito"/>
                <a:cs typeface="Carlito"/>
              </a:rPr>
              <a:t>RATUNEK </a:t>
            </a:r>
            <a:r>
              <a:rPr sz="3200" dirty="0">
                <a:solidFill>
                  <a:srgbClr val="404040"/>
                </a:solidFill>
                <a:latin typeface="Carlito"/>
                <a:cs typeface="Carlito"/>
              </a:rPr>
              <a:t>– </a:t>
            </a:r>
            <a:r>
              <a:rPr sz="3200" spc="-15" dirty="0">
                <a:solidFill>
                  <a:srgbClr val="404040"/>
                </a:solidFill>
                <a:latin typeface="Carlito"/>
                <a:cs typeface="Carlito"/>
              </a:rPr>
              <a:t>sygnał</a:t>
            </a:r>
            <a:r>
              <a:rPr sz="3200" spc="3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3200" dirty="0">
                <a:solidFill>
                  <a:srgbClr val="404040"/>
                </a:solidFill>
                <a:latin typeface="Carlito"/>
                <a:cs typeface="Carlito"/>
              </a:rPr>
              <a:t>alarmowy</a:t>
            </a:r>
            <a:endParaRPr sz="3200" dirty="0">
              <a:solidFill>
                <a:prstClr val="black"/>
              </a:solidFill>
              <a:latin typeface="Carlito"/>
              <a:cs typeface="Carlito"/>
            </a:endParaRPr>
          </a:p>
          <a:p>
            <a:pPr marL="12700" marR="5080" fontAlgn="auto">
              <a:lnSpc>
                <a:spcPts val="4860"/>
              </a:lnSpc>
              <a:spcBef>
                <a:spcPts val="320"/>
              </a:spcBef>
              <a:spcAft>
                <a:spcPts val="0"/>
              </a:spcAft>
            </a:pPr>
            <a:r>
              <a:rPr sz="3200" dirty="0">
                <a:solidFill>
                  <a:srgbClr val="404040"/>
                </a:solidFill>
                <a:latin typeface="Carlito"/>
                <a:cs typeface="Carlito"/>
              </a:rPr>
              <a:t>GEJZER – </a:t>
            </a:r>
            <a:r>
              <a:rPr sz="3200" spc="-15" dirty="0">
                <a:solidFill>
                  <a:srgbClr val="404040"/>
                </a:solidFill>
                <a:latin typeface="Carlito"/>
                <a:cs typeface="Carlito"/>
              </a:rPr>
              <a:t>nakaz </a:t>
            </a:r>
            <a:r>
              <a:rPr sz="3200" spc="-5" dirty="0">
                <a:solidFill>
                  <a:srgbClr val="404040"/>
                </a:solidFill>
                <a:latin typeface="Carlito"/>
                <a:cs typeface="Carlito"/>
              </a:rPr>
              <a:t>alarmowego </a:t>
            </a:r>
            <a:r>
              <a:rPr sz="3200" spc="-20" dirty="0">
                <a:solidFill>
                  <a:srgbClr val="404040"/>
                </a:solidFill>
                <a:latin typeface="Carlito"/>
                <a:cs typeface="Carlito"/>
              </a:rPr>
              <a:t>opuszczenia strefy </a:t>
            </a:r>
            <a:r>
              <a:rPr sz="3200" spc="-25" dirty="0">
                <a:solidFill>
                  <a:srgbClr val="404040"/>
                </a:solidFill>
                <a:latin typeface="Carlito"/>
                <a:cs typeface="Carlito"/>
              </a:rPr>
              <a:t>zagrożonej  </a:t>
            </a:r>
            <a:r>
              <a:rPr sz="3200" spc="-40" dirty="0">
                <a:solidFill>
                  <a:srgbClr val="404040"/>
                </a:solidFill>
                <a:latin typeface="Carlito"/>
                <a:cs typeface="Carlito"/>
              </a:rPr>
              <a:t>REDUTA </a:t>
            </a:r>
            <a:r>
              <a:rPr sz="3200" dirty="0">
                <a:solidFill>
                  <a:srgbClr val="404040"/>
                </a:solidFill>
                <a:latin typeface="Carlito"/>
                <a:cs typeface="Carlito"/>
              </a:rPr>
              <a:t>– </a:t>
            </a:r>
            <a:r>
              <a:rPr sz="3200" spc="-10" dirty="0">
                <a:solidFill>
                  <a:srgbClr val="404040"/>
                </a:solidFill>
                <a:latin typeface="Carlito"/>
                <a:cs typeface="Carlito"/>
              </a:rPr>
              <a:t>rejon </a:t>
            </a:r>
            <a:r>
              <a:rPr sz="3200" spc="-20" dirty="0">
                <a:solidFill>
                  <a:srgbClr val="404040"/>
                </a:solidFill>
                <a:latin typeface="Carlito"/>
                <a:cs typeface="Carlito"/>
              </a:rPr>
              <a:t>koncentracji </a:t>
            </a:r>
            <a:r>
              <a:rPr sz="3200" spc="-5" dirty="0">
                <a:solidFill>
                  <a:srgbClr val="404040"/>
                </a:solidFill>
                <a:latin typeface="Carlito"/>
                <a:cs typeface="Carlito"/>
              </a:rPr>
              <a:t>sił </a:t>
            </a:r>
            <a:r>
              <a:rPr sz="3200" dirty="0">
                <a:solidFill>
                  <a:srgbClr val="404040"/>
                </a:solidFill>
                <a:latin typeface="Carlito"/>
                <a:cs typeface="Carlito"/>
              </a:rPr>
              <a:t>i</a:t>
            </a:r>
            <a:r>
              <a:rPr sz="3200" spc="2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3200" spc="-30" dirty="0">
                <a:solidFill>
                  <a:srgbClr val="404040"/>
                </a:solidFill>
                <a:latin typeface="Carlito"/>
                <a:cs typeface="Carlito"/>
              </a:rPr>
              <a:t>środków</a:t>
            </a:r>
            <a:endParaRPr sz="3200" dirty="0">
              <a:solidFill>
                <a:prstClr val="black"/>
              </a:solidFill>
              <a:latin typeface="Carlito"/>
              <a:cs typeface="Carlito"/>
            </a:endParaRPr>
          </a:p>
          <a:p>
            <a:pPr marL="12700" marR="1289685" fontAlgn="auto">
              <a:lnSpc>
                <a:spcPts val="4850"/>
              </a:lnSpc>
              <a:spcBef>
                <a:spcPts val="15"/>
              </a:spcBef>
              <a:spcAft>
                <a:spcPts val="0"/>
              </a:spcAft>
            </a:pPr>
            <a:r>
              <a:rPr sz="3200" spc="-20" dirty="0">
                <a:solidFill>
                  <a:srgbClr val="404040"/>
                </a:solidFill>
                <a:latin typeface="Carlito"/>
                <a:cs typeface="Carlito"/>
              </a:rPr>
              <a:t>STOPER </a:t>
            </a:r>
            <a:r>
              <a:rPr sz="3200" dirty="0">
                <a:solidFill>
                  <a:srgbClr val="404040"/>
                </a:solidFill>
                <a:latin typeface="Carlito"/>
                <a:cs typeface="Carlito"/>
              </a:rPr>
              <a:t>– </a:t>
            </a:r>
            <a:r>
              <a:rPr sz="3200" spc="-25" dirty="0">
                <a:solidFill>
                  <a:srgbClr val="404040"/>
                </a:solidFill>
                <a:latin typeface="Carlito"/>
                <a:cs typeface="Carlito"/>
              </a:rPr>
              <a:t>stanowisko ratownicze </a:t>
            </a:r>
            <a:r>
              <a:rPr sz="3200" spc="-20" dirty="0">
                <a:solidFill>
                  <a:srgbClr val="404040"/>
                </a:solidFill>
                <a:latin typeface="Carlito"/>
                <a:cs typeface="Carlito"/>
              </a:rPr>
              <a:t>zastępu </a:t>
            </a:r>
            <a:r>
              <a:rPr sz="3200" dirty="0">
                <a:solidFill>
                  <a:srgbClr val="404040"/>
                </a:solidFill>
                <a:latin typeface="Carlito"/>
                <a:cs typeface="Carlito"/>
              </a:rPr>
              <a:t>lub </a:t>
            </a:r>
            <a:r>
              <a:rPr sz="3200" spc="-15" dirty="0">
                <a:solidFill>
                  <a:srgbClr val="404040"/>
                </a:solidFill>
                <a:latin typeface="Carlito"/>
                <a:cs typeface="Carlito"/>
              </a:rPr>
              <a:t>sekcji  </a:t>
            </a:r>
            <a:r>
              <a:rPr sz="3200" spc="-50" dirty="0">
                <a:solidFill>
                  <a:srgbClr val="404040"/>
                </a:solidFill>
                <a:latin typeface="Carlito"/>
                <a:cs typeface="Carlito"/>
              </a:rPr>
              <a:t>KARAT </a:t>
            </a:r>
            <a:r>
              <a:rPr sz="3200" dirty="0">
                <a:solidFill>
                  <a:srgbClr val="404040"/>
                </a:solidFill>
                <a:latin typeface="Carlito"/>
                <a:cs typeface="Carlito"/>
              </a:rPr>
              <a:t>– kierujący </a:t>
            </a:r>
            <a:r>
              <a:rPr sz="3200" spc="-15" dirty="0">
                <a:solidFill>
                  <a:srgbClr val="404040"/>
                </a:solidFill>
                <a:latin typeface="Carlito"/>
                <a:cs typeface="Carlito"/>
              </a:rPr>
              <a:t>akcją ratowniczą</a:t>
            </a:r>
            <a:r>
              <a:rPr sz="320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3200" spc="-5" dirty="0">
                <a:solidFill>
                  <a:srgbClr val="404040"/>
                </a:solidFill>
                <a:latin typeface="Carlito"/>
                <a:cs typeface="Carlito"/>
              </a:rPr>
              <a:t>(KDR)</a:t>
            </a:r>
            <a:endParaRPr sz="3200" dirty="0">
              <a:solidFill>
                <a:prstClr val="black"/>
              </a:solidFill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2256744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BE94DD6E-26D8-5F3B-A4BF-0D89B0F10AB7}"/>
              </a:ext>
            </a:extLst>
          </p:cNvPr>
          <p:cNvSpPr/>
          <p:nvPr/>
        </p:nvSpPr>
        <p:spPr>
          <a:xfrm>
            <a:off x="1991544" y="116632"/>
            <a:ext cx="7224464" cy="6463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DZIAŁALNOŚĆ OPERACYJNA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b="1" dirty="0">
                <a:solidFill>
                  <a:srgbClr val="FF0000"/>
                </a:solidFill>
                <a:cs typeface="Arial" pitchFamily="34" charset="0"/>
              </a:rPr>
              <a:t>Łączność w Państwowej Straży Pożarnej</a:t>
            </a:r>
            <a:endParaRPr kumimoji="0" lang="pl-PL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0C5E923C-6913-8A4B-11C0-0D8EF06F1F08}"/>
              </a:ext>
            </a:extLst>
          </p:cNvPr>
          <p:cNvSpPr txBox="1">
            <a:spLocks/>
          </p:cNvSpPr>
          <p:nvPr/>
        </p:nvSpPr>
        <p:spPr>
          <a:xfrm>
            <a:off x="1019048" y="913841"/>
            <a:ext cx="10153903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800" b="0" i="0" u="sng">
                <a:solidFill>
                  <a:srgbClr val="404040"/>
                </a:solidFill>
                <a:latin typeface="Arial"/>
                <a:ea typeface="+mj-ea"/>
                <a:cs typeface="Arial"/>
              </a:defRPr>
            </a:lvl1pPr>
          </a:lstStyle>
          <a:p>
            <a:pPr marL="17399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2519045" algn="l"/>
                <a:tab pos="10140315" algn="l"/>
              </a:tabLst>
              <a:defRPr/>
            </a:pPr>
            <a:r>
              <a:rPr kumimoji="0" lang="pl-PL" sz="4800" b="0" i="0" u="sng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 	</a:t>
            </a:r>
            <a:r>
              <a:rPr kumimoji="0" lang="pl-PL" sz="4800" b="0" i="0" u="sng" strike="noStrike" kern="0" cap="none" spc="-42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Rodzaje</a:t>
            </a:r>
            <a:r>
              <a:rPr kumimoji="0" lang="pl-PL" sz="4800" b="0" i="0" u="sng" strike="noStrike" kern="0" cap="none" spc="-39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pl-PL" sz="4800" b="0" i="0" u="sng" strike="noStrike" kern="0" cap="none" spc="-17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kryptonimów	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29AAF203-5F3B-ABD8-9AB1-9322225E07FE}"/>
              </a:ext>
            </a:extLst>
          </p:cNvPr>
          <p:cNvSpPr txBox="1"/>
          <p:nvPr/>
        </p:nvSpPr>
        <p:spPr>
          <a:xfrm>
            <a:off x="1343472" y="2182495"/>
            <a:ext cx="7488832" cy="1874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42570" fontAlgn="auto">
              <a:lnSpc>
                <a:spcPct val="126299"/>
              </a:lnSpc>
              <a:spcBef>
                <a:spcPts val="100"/>
              </a:spcBef>
              <a:spcAft>
                <a:spcPts val="0"/>
              </a:spcAft>
            </a:pPr>
            <a:r>
              <a:rPr sz="3200" spc="-15" dirty="0" err="1">
                <a:solidFill>
                  <a:srgbClr val="404040"/>
                </a:solidFill>
                <a:latin typeface="Carlito"/>
                <a:cs typeface="Carlito"/>
              </a:rPr>
              <a:t>Kryptonimy</a:t>
            </a:r>
            <a:r>
              <a:rPr sz="3200" spc="-15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3200" spc="-5" dirty="0" err="1">
                <a:solidFill>
                  <a:srgbClr val="404040"/>
                </a:solidFill>
                <a:latin typeface="Carlito"/>
                <a:cs typeface="Carlito"/>
              </a:rPr>
              <a:t>grupowe</a:t>
            </a:r>
            <a:r>
              <a:rPr lang="pl-PL" sz="3200" spc="-5" dirty="0">
                <a:solidFill>
                  <a:srgbClr val="404040"/>
                </a:solidFill>
                <a:latin typeface="Carlito"/>
                <a:cs typeface="Carlito"/>
              </a:rPr>
              <a:t> i indywidualne</a:t>
            </a:r>
            <a:r>
              <a:rPr sz="3200" spc="-5" dirty="0">
                <a:solidFill>
                  <a:srgbClr val="404040"/>
                </a:solidFill>
                <a:latin typeface="Carlito"/>
                <a:cs typeface="Carlito"/>
              </a:rPr>
              <a:t>:  </a:t>
            </a:r>
            <a:endParaRPr lang="pl-PL" sz="3200" spc="-5" dirty="0">
              <a:solidFill>
                <a:srgbClr val="404040"/>
              </a:solidFill>
              <a:latin typeface="Carlito"/>
              <a:cs typeface="Carlito"/>
            </a:endParaRPr>
          </a:p>
          <a:p>
            <a:pPr marL="12700" fontAlgn="auto">
              <a:spcBef>
                <a:spcPts val="1019"/>
              </a:spcBef>
              <a:spcAft>
                <a:spcPts val="0"/>
              </a:spcAft>
            </a:pPr>
            <a:r>
              <a:rPr lang="pl-PL" sz="3200" dirty="0">
                <a:solidFill>
                  <a:srgbClr val="404040"/>
                </a:solidFill>
                <a:latin typeface="Carlito"/>
                <a:cs typeface="Carlito"/>
              </a:rPr>
              <a:t>N</a:t>
            </a:r>
            <a:r>
              <a:rPr sz="3200" dirty="0">
                <a:solidFill>
                  <a:srgbClr val="404040"/>
                </a:solidFill>
                <a:latin typeface="Carlito"/>
                <a:cs typeface="Carlito"/>
              </a:rPr>
              <a:t>F </a:t>
            </a:r>
            <a:r>
              <a:rPr lang="pl-PL" sz="3200" spc="-5" dirty="0">
                <a:solidFill>
                  <a:srgbClr val="404040"/>
                </a:solidFill>
                <a:latin typeface="Carlito"/>
                <a:cs typeface="Carlito"/>
              </a:rPr>
              <a:t>49</a:t>
            </a:r>
            <a:r>
              <a:rPr sz="3200" spc="-5" dirty="0">
                <a:solidFill>
                  <a:srgbClr val="404040"/>
                </a:solidFill>
                <a:latin typeface="Carlito"/>
                <a:cs typeface="Carlito"/>
              </a:rPr>
              <a:t>1-2</a:t>
            </a:r>
            <a:r>
              <a:rPr lang="pl-PL" sz="3200" spc="-5" dirty="0">
                <a:solidFill>
                  <a:srgbClr val="404040"/>
                </a:solidFill>
                <a:latin typeface="Carlito"/>
                <a:cs typeface="Carlito"/>
              </a:rPr>
              <a:t>1</a:t>
            </a:r>
            <a:r>
              <a:rPr sz="3200" spc="-5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3200" dirty="0">
                <a:solidFill>
                  <a:srgbClr val="404040"/>
                </a:solidFill>
                <a:latin typeface="Carlito"/>
                <a:cs typeface="Carlito"/>
              </a:rPr>
              <a:t>– </a:t>
            </a:r>
            <a:r>
              <a:rPr sz="3200" spc="-15" dirty="0">
                <a:solidFill>
                  <a:srgbClr val="404040"/>
                </a:solidFill>
                <a:latin typeface="Carlito"/>
                <a:cs typeface="Carlito"/>
              </a:rPr>
              <a:t>GBA </a:t>
            </a:r>
            <a:r>
              <a:rPr sz="3200" spc="-5" dirty="0">
                <a:solidFill>
                  <a:srgbClr val="404040"/>
                </a:solidFill>
                <a:latin typeface="Carlito"/>
                <a:cs typeface="Carlito"/>
              </a:rPr>
              <a:t>2.5/</a:t>
            </a:r>
            <a:r>
              <a:rPr lang="pl-PL" sz="3200" spc="-5" dirty="0">
                <a:solidFill>
                  <a:srgbClr val="404040"/>
                </a:solidFill>
                <a:latin typeface="Carlito"/>
                <a:cs typeface="Carlito"/>
              </a:rPr>
              <a:t>16</a:t>
            </a:r>
            <a:r>
              <a:rPr sz="3200" spc="-5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3200" dirty="0">
                <a:solidFill>
                  <a:srgbClr val="404040"/>
                </a:solidFill>
                <a:latin typeface="Carlito"/>
                <a:cs typeface="Carlito"/>
              </a:rPr>
              <a:t> z</a:t>
            </a:r>
            <a:r>
              <a:rPr sz="3200" spc="2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3200" spc="-5" dirty="0">
                <a:solidFill>
                  <a:srgbClr val="404040"/>
                </a:solidFill>
                <a:latin typeface="Carlito"/>
                <a:cs typeface="Carlito"/>
              </a:rPr>
              <a:t>JRG</a:t>
            </a:r>
            <a:endParaRPr sz="3200" dirty="0">
              <a:solidFill>
                <a:prstClr val="black"/>
              </a:solidFill>
              <a:latin typeface="Carlito"/>
              <a:cs typeface="Carlito"/>
            </a:endParaRPr>
          </a:p>
          <a:p>
            <a:pPr marL="12700" fontAlgn="auto">
              <a:spcBef>
                <a:spcPts val="1025"/>
              </a:spcBef>
              <a:spcAft>
                <a:spcPts val="0"/>
              </a:spcAft>
            </a:pPr>
            <a:r>
              <a:rPr lang="pl-PL" sz="3200" spc="-5" dirty="0">
                <a:solidFill>
                  <a:srgbClr val="404040"/>
                </a:solidFill>
                <a:latin typeface="Carlito"/>
                <a:cs typeface="Carlito"/>
              </a:rPr>
              <a:t>N</a:t>
            </a:r>
            <a:r>
              <a:rPr sz="3200" spc="-5" dirty="0">
                <a:solidFill>
                  <a:srgbClr val="404040"/>
                </a:solidFill>
                <a:latin typeface="Carlito"/>
                <a:cs typeface="Carlito"/>
              </a:rPr>
              <a:t>F </a:t>
            </a:r>
            <a:r>
              <a:rPr lang="pl-PL" sz="3200" spc="-5" dirty="0">
                <a:solidFill>
                  <a:srgbClr val="404040"/>
                </a:solidFill>
                <a:latin typeface="Carlito"/>
                <a:cs typeface="Carlito"/>
              </a:rPr>
              <a:t>49</a:t>
            </a:r>
            <a:r>
              <a:rPr sz="3200" spc="-5" dirty="0">
                <a:solidFill>
                  <a:srgbClr val="404040"/>
                </a:solidFill>
                <a:latin typeface="Carlito"/>
                <a:cs typeface="Carlito"/>
              </a:rPr>
              <a:t>1-13 </a:t>
            </a:r>
            <a:r>
              <a:rPr sz="3200" dirty="0">
                <a:solidFill>
                  <a:srgbClr val="404040"/>
                </a:solidFill>
                <a:latin typeface="Carlito"/>
                <a:cs typeface="Carlito"/>
              </a:rPr>
              <a:t>– </a:t>
            </a:r>
            <a:r>
              <a:rPr sz="3200" spc="-10" dirty="0">
                <a:solidFill>
                  <a:srgbClr val="404040"/>
                </a:solidFill>
                <a:latin typeface="Carlito"/>
                <a:cs typeface="Carlito"/>
              </a:rPr>
              <a:t>D-ca </a:t>
            </a:r>
            <a:r>
              <a:rPr sz="3200" spc="-15" dirty="0">
                <a:solidFill>
                  <a:srgbClr val="404040"/>
                </a:solidFill>
                <a:latin typeface="Carlito"/>
                <a:cs typeface="Carlito"/>
              </a:rPr>
              <a:t>zmiany </a:t>
            </a:r>
            <a:r>
              <a:rPr sz="3200" dirty="0">
                <a:solidFill>
                  <a:srgbClr val="404040"/>
                </a:solidFill>
                <a:latin typeface="Carlito"/>
                <a:cs typeface="Carlito"/>
              </a:rPr>
              <a:t>z</a:t>
            </a:r>
            <a:r>
              <a:rPr sz="3200" spc="55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3200" spc="-10" dirty="0">
                <a:solidFill>
                  <a:srgbClr val="404040"/>
                </a:solidFill>
                <a:latin typeface="Carlito"/>
                <a:cs typeface="Carlito"/>
              </a:rPr>
              <a:t>JRG</a:t>
            </a:r>
            <a:endParaRPr sz="3200" dirty="0">
              <a:solidFill>
                <a:prstClr val="black"/>
              </a:solidFill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2493798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BE94DD6E-26D8-5F3B-A4BF-0D89B0F10AB7}"/>
              </a:ext>
            </a:extLst>
          </p:cNvPr>
          <p:cNvSpPr/>
          <p:nvPr/>
        </p:nvSpPr>
        <p:spPr>
          <a:xfrm>
            <a:off x="1991544" y="116632"/>
            <a:ext cx="7224464" cy="6463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DZIAŁALNOŚĆ OPERACYJNA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b="1" dirty="0">
                <a:solidFill>
                  <a:srgbClr val="FF0000"/>
                </a:solidFill>
                <a:cs typeface="Arial" pitchFamily="34" charset="0"/>
              </a:rPr>
              <a:t>Łączność w Państwowej Straży Pożarnej</a:t>
            </a:r>
            <a:endParaRPr kumimoji="0" lang="pl-PL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8BFB11FB-6F0E-A86E-62A2-159EE53D2C04}"/>
              </a:ext>
            </a:extLst>
          </p:cNvPr>
          <p:cNvSpPr txBox="1"/>
          <p:nvPr/>
        </p:nvSpPr>
        <p:spPr>
          <a:xfrm>
            <a:off x="5004942" y="3371469"/>
            <a:ext cx="2615058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fontAlgn="auto">
              <a:spcBef>
                <a:spcPts val="105"/>
              </a:spcBef>
              <a:spcAft>
                <a:spcPts val="0"/>
              </a:spcAft>
            </a:pPr>
            <a:r>
              <a:rPr lang="pl-PL" sz="4400" dirty="0">
                <a:solidFill>
                  <a:srgbClr val="FF0000"/>
                </a:solidFill>
                <a:latin typeface="Carlito"/>
                <a:cs typeface="Carlito"/>
              </a:rPr>
              <a:t>N</a:t>
            </a:r>
            <a:r>
              <a:rPr sz="4400" dirty="0">
                <a:solidFill>
                  <a:srgbClr val="00AFEF"/>
                </a:solidFill>
                <a:latin typeface="Carlito"/>
                <a:cs typeface="Carlito"/>
              </a:rPr>
              <a:t>F</a:t>
            </a:r>
            <a:r>
              <a:rPr sz="4400" spc="-65" dirty="0">
                <a:solidFill>
                  <a:srgbClr val="00AFEF"/>
                </a:solidFill>
                <a:latin typeface="Carlito"/>
                <a:cs typeface="Carlito"/>
              </a:rPr>
              <a:t> </a:t>
            </a:r>
            <a:r>
              <a:rPr lang="pl-PL" sz="4400" spc="-5" dirty="0">
                <a:solidFill>
                  <a:srgbClr val="00AF50"/>
                </a:solidFill>
                <a:latin typeface="Carlito"/>
                <a:cs typeface="Carlito"/>
              </a:rPr>
              <a:t>49</a:t>
            </a:r>
            <a:r>
              <a:rPr sz="4400" spc="-5" dirty="0">
                <a:solidFill>
                  <a:srgbClr val="00AF50"/>
                </a:solidFill>
                <a:latin typeface="Carlito"/>
                <a:cs typeface="Carlito"/>
              </a:rPr>
              <a:t>1</a:t>
            </a:r>
            <a:r>
              <a:rPr sz="4400" spc="-5" dirty="0">
                <a:solidFill>
                  <a:srgbClr val="404040"/>
                </a:solidFill>
                <a:latin typeface="Carlito"/>
                <a:cs typeface="Carlito"/>
              </a:rPr>
              <a:t>-</a:t>
            </a:r>
            <a:r>
              <a:rPr lang="pl-PL" sz="4400" spc="-5" dirty="0">
                <a:solidFill>
                  <a:srgbClr val="FFC000"/>
                </a:solidFill>
                <a:latin typeface="Carlito"/>
                <a:cs typeface="Carlito"/>
              </a:rPr>
              <a:t>25</a:t>
            </a:r>
            <a:endParaRPr sz="4400" dirty="0">
              <a:solidFill>
                <a:prstClr val="black"/>
              </a:solidFill>
              <a:latin typeface="Carlito"/>
              <a:cs typeface="Carlito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0196666D-8C32-C866-DB8C-D5F619D36FCA}"/>
              </a:ext>
            </a:extLst>
          </p:cNvPr>
          <p:cNvSpPr txBox="1"/>
          <p:nvPr/>
        </p:nvSpPr>
        <p:spPr>
          <a:xfrm>
            <a:off x="8244840" y="1871472"/>
            <a:ext cx="2910840" cy="1498487"/>
          </a:xfrm>
          <a:prstGeom prst="rect">
            <a:avLst/>
          </a:prstGeom>
          <a:solidFill>
            <a:srgbClr val="92D050"/>
          </a:solidFill>
        </p:spPr>
        <p:txBody>
          <a:bodyPr vert="horz" wrap="square" lIns="0" tIns="20955" rIns="0" bIns="0" rtlCol="0">
            <a:spAutoFit/>
          </a:bodyPr>
          <a:lstStyle/>
          <a:p>
            <a:pPr marL="212725" marR="204470" algn="ctr" fontAlgn="auto">
              <a:spcBef>
                <a:spcPts val="165"/>
              </a:spcBef>
              <a:spcAft>
                <a:spcPts val="0"/>
              </a:spcAft>
            </a:pPr>
            <a:r>
              <a:rPr sz="3200" spc="-10" dirty="0">
                <a:solidFill>
                  <a:prstClr val="black"/>
                </a:solidFill>
                <a:latin typeface="Carlito"/>
                <a:cs typeface="Carlito"/>
              </a:rPr>
              <a:t>Przydział</a:t>
            </a:r>
            <a:r>
              <a:rPr sz="3200" spc="-80" dirty="0">
                <a:solidFill>
                  <a:prstClr val="black"/>
                </a:solidFill>
                <a:latin typeface="Carlito"/>
                <a:cs typeface="Carlito"/>
              </a:rPr>
              <a:t> </a:t>
            </a:r>
            <a:r>
              <a:rPr sz="3200" spc="-5" dirty="0">
                <a:solidFill>
                  <a:prstClr val="black"/>
                </a:solidFill>
                <a:latin typeface="Carlito"/>
                <a:cs typeface="Carlito"/>
              </a:rPr>
              <a:t>grupy  </a:t>
            </a:r>
            <a:r>
              <a:rPr sz="3200" spc="-10" dirty="0">
                <a:solidFill>
                  <a:prstClr val="black"/>
                </a:solidFill>
                <a:latin typeface="Carlito"/>
                <a:cs typeface="Carlito"/>
              </a:rPr>
              <a:t>cyfrowej </a:t>
            </a:r>
            <a:r>
              <a:rPr sz="3200" spc="-5" dirty="0" err="1">
                <a:solidFill>
                  <a:prstClr val="black"/>
                </a:solidFill>
                <a:latin typeface="Carlito"/>
                <a:cs typeface="Carlito"/>
              </a:rPr>
              <a:t>dla</a:t>
            </a:r>
            <a:r>
              <a:rPr sz="3200" spc="-5" dirty="0">
                <a:solidFill>
                  <a:prstClr val="black"/>
                </a:solidFill>
                <a:latin typeface="Carlito"/>
                <a:cs typeface="Carlito"/>
              </a:rPr>
              <a:t>  JRG</a:t>
            </a:r>
            <a:endParaRPr sz="3200" dirty="0">
              <a:solidFill>
                <a:prstClr val="black"/>
              </a:solidFill>
              <a:latin typeface="Carlito"/>
              <a:cs typeface="Carlito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B685DC2B-91F9-6A1A-EC20-7EFB70A252EE}"/>
              </a:ext>
            </a:extLst>
          </p:cNvPr>
          <p:cNvSpPr txBox="1"/>
          <p:nvPr/>
        </p:nvSpPr>
        <p:spPr>
          <a:xfrm>
            <a:off x="8244840" y="4027932"/>
            <a:ext cx="2910840" cy="2062480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20320" rIns="0" bIns="0" rtlCol="0">
            <a:spAutoFit/>
          </a:bodyPr>
          <a:lstStyle/>
          <a:p>
            <a:pPr marL="217804" marR="205740" indent="-3175" algn="ctr" fontAlgn="auto">
              <a:spcBef>
                <a:spcPts val="160"/>
              </a:spcBef>
              <a:spcAft>
                <a:spcPts val="0"/>
              </a:spcAft>
            </a:pPr>
            <a:r>
              <a:rPr sz="3200" spc="-5" dirty="0">
                <a:solidFill>
                  <a:prstClr val="black"/>
                </a:solidFill>
                <a:latin typeface="Carlito"/>
                <a:cs typeface="Carlito"/>
              </a:rPr>
              <a:t>Grupa </a:t>
            </a:r>
            <a:r>
              <a:rPr sz="3200" spc="-15" dirty="0">
                <a:solidFill>
                  <a:prstClr val="black"/>
                </a:solidFill>
                <a:latin typeface="Carlito"/>
                <a:cs typeface="Carlito"/>
              </a:rPr>
              <a:t>cyfrowa  oznaczająca  </a:t>
            </a:r>
            <a:r>
              <a:rPr sz="3200" spc="-114" dirty="0">
                <a:solidFill>
                  <a:prstClr val="black"/>
                </a:solidFill>
                <a:latin typeface="Carlito"/>
                <a:cs typeface="Carlito"/>
              </a:rPr>
              <a:t>k</a:t>
            </a:r>
            <a:r>
              <a:rPr sz="3200" spc="-5" dirty="0">
                <a:solidFill>
                  <a:prstClr val="black"/>
                </a:solidFill>
                <a:latin typeface="Carlito"/>
                <a:cs typeface="Carlito"/>
              </a:rPr>
              <a:t>o</a:t>
            </a:r>
            <a:r>
              <a:rPr sz="3200" spc="-40" dirty="0">
                <a:solidFill>
                  <a:prstClr val="black"/>
                </a:solidFill>
                <a:latin typeface="Carlito"/>
                <a:cs typeface="Carlito"/>
              </a:rPr>
              <a:t>r</a:t>
            </a:r>
            <a:r>
              <a:rPr sz="3200" dirty="0">
                <a:solidFill>
                  <a:prstClr val="black"/>
                </a:solidFill>
                <a:latin typeface="Carlito"/>
                <a:cs typeface="Carlito"/>
              </a:rPr>
              <a:t>esponde</a:t>
            </a:r>
            <a:r>
              <a:rPr sz="3200" spc="-35" dirty="0">
                <a:solidFill>
                  <a:prstClr val="black"/>
                </a:solidFill>
                <a:latin typeface="Carlito"/>
                <a:cs typeface="Carlito"/>
              </a:rPr>
              <a:t>n</a:t>
            </a:r>
            <a:r>
              <a:rPr sz="3200" spc="-45" dirty="0">
                <a:solidFill>
                  <a:prstClr val="black"/>
                </a:solidFill>
                <a:latin typeface="Carlito"/>
                <a:cs typeface="Carlito"/>
              </a:rPr>
              <a:t>t</a:t>
            </a:r>
            <a:r>
              <a:rPr sz="3200" dirty="0">
                <a:solidFill>
                  <a:prstClr val="black"/>
                </a:solidFill>
                <a:latin typeface="Carlito"/>
                <a:cs typeface="Carlito"/>
              </a:rPr>
              <a:t>a  lub</a:t>
            </a:r>
            <a:r>
              <a:rPr sz="3200" spc="-15" dirty="0">
                <a:solidFill>
                  <a:prstClr val="black"/>
                </a:solidFill>
                <a:latin typeface="Carlito"/>
                <a:cs typeface="Carlito"/>
              </a:rPr>
              <a:t> pojazd</a:t>
            </a:r>
            <a:endParaRPr sz="3200">
              <a:solidFill>
                <a:prstClr val="black"/>
              </a:solidFill>
              <a:latin typeface="Carlito"/>
              <a:cs typeface="Carlito"/>
            </a:endParaRPr>
          </a:p>
        </p:txBody>
      </p:sp>
      <p:sp>
        <p:nvSpPr>
          <p:cNvPr id="8" name="object 9">
            <a:extLst>
              <a:ext uri="{FF2B5EF4-FFF2-40B4-BE49-F238E27FC236}">
                <a16:creationId xmlns:a16="http://schemas.microsoft.com/office/drawing/2014/main" id="{A608DB31-FB5B-959B-6BF7-C6EF9D98C71C}"/>
              </a:ext>
            </a:extLst>
          </p:cNvPr>
          <p:cNvSpPr/>
          <p:nvPr/>
        </p:nvSpPr>
        <p:spPr>
          <a:xfrm>
            <a:off x="4263516" y="4027932"/>
            <a:ext cx="1127760" cy="822325"/>
          </a:xfrm>
          <a:custGeom>
            <a:avLst/>
            <a:gdLst/>
            <a:ahLst/>
            <a:cxnLst/>
            <a:rect l="l" t="t" r="r" b="b"/>
            <a:pathLst>
              <a:path w="1127760" h="822325">
                <a:moveTo>
                  <a:pt x="1062283" y="39696"/>
                </a:moveTo>
                <a:lnTo>
                  <a:pt x="0" y="812038"/>
                </a:lnTo>
                <a:lnTo>
                  <a:pt x="7366" y="822198"/>
                </a:lnTo>
                <a:lnTo>
                  <a:pt x="1069712" y="49902"/>
                </a:lnTo>
                <a:lnTo>
                  <a:pt x="1062283" y="39696"/>
                </a:lnTo>
                <a:close/>
              </a:path>
              <a:path w="1127760" h="822325">
                <a:moveTo>
                  <a:pt x="1110880" y="32258"/>
                </a:moveTo>
                <a:lnTo>
                  <a:pt x="1072515" y="32258"/>
                </a:lnTo>
                <a:lnTo>
                  <a:pt x="1080008" y="42418"/>
                </a:lnTo>
                <a:lnTo>
                  <a:pt x="1069712" y="49902"/>
                </a:lnTo>
                <a:lnTo>
                  <a:pt x="1088390" y="75565"/>
                </a:lnTo>
                <a:lnTo>
                  <a:pt x="1110880" y="32258"/>
                </a:lnTo>
                <a:close/>
              </a:path>
              <a:path w="1127760" h="822325">
                <a:moveTo>
                  <a:pt x="1072515" y="32258"/>
                </a:moveTo>
                <a:lnTo>
                  <a:pt x="1062283" y="39696"/>
                </a:lnTo>
                <a:lnTo>
                  <a:pt x="1069712" y="49902"/>
                </a:lnTo>
                <a:lnTo>
                  <a:pt x="1080008" y="42418"/>
                </a:lnTo>
                <a:lnTo>
                  <a:pt x="1072515" y="32258"/>
                </a:lnTo>
                <a:close/>
              </a:path>
              <a:path w="1127760" h="822325">
                <a:moveTo>
                  <a:pt x="1127633" y="0"/>
                </a:moveTo>
                <a:lnTo>
                  <a:pt x="1043559" y="13970"/>
                </a:lnTo>
                <a:lnTo>
                  <a:pt x="1062283" y="39696"/>
                </a:lnTo>
                <a:lnTo>
                  <a:pt x="1072515" y="32258"/>
                </a:lnTo>
                <a:lnTo>
                  <a:pt x="1110880" y="32258"/>
                </a:lnTo>
                <a:lnTo>
                  <a:pt x="112763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10">
            <a:extLst>
              <a:ext uri="{FF2B5EF4-FFF2-40B4-BE49-F238E27FC236}">
                <a16:creationId xmlns:a16="http://schemas.microsoft.com/office/drawing/2014/main" id="{1639E44A-E9F7-B1F2-4AC6-AD7AD24DEECA}"/>
              </a:ext>
            </a:extLst>
          </p:cNvPr>
          <p:cNvSpPr/>
          <p:nvPr/>
        </p:nvSpPr>
        <p:spPr>
          <a:xfrm>
            <a:off x="4263009" y="2890773"/>
            <a:ext cx="628015" cy="550545"/>
          </a:xfrm>
          <a:custGeom>
            <a:avLst/>
            <a:gdLst/>
            <a:ahLst/>
            <a:cxnLst/>
            <a:rect l="l" t="t" r="r" b="b"/>
            <a:pathLst>
              <a:path w="628014" h="550545">
                <a:moveTo>
                  <a:pt x="566056" y="504889"/>
                </a:moveTo>
                <a:lnTo>
                  <a:pt x="545083" y="528827"/>
                </a:lnTo>
                <a:lnTo>
                  <a:pt x="627506" y="550290"/>
                </a:lnTo>
                <a:lnTo>
                  <a:pt x="612398" y="513206"/>
                </a:lnTo>
                <a:lnTo>
                  <a:pt x="575563" y="513206"/>
                </a:lnTo>
                <a:lnTo>
                  <a:pt x="566056" y="504889"/>
                </a:lnTo>
                <a:close/>
              </a:path>
              <a:path w="628014" h="550545">
                <a:moveTo>
                  <a:pt x="574418" y="495344"/>
                </a:moveTo>
                <a:lnTo>
                  <a:pt x="566056" y="504889"/>
                </a:lnTo>
                <a:lnTo>
                  <a:pt x="575563" y="513206"/>
                </a:lnTo>
                <a:lnTo>
                  <a:pt x="583945" y="503681"/>
                </a:lnTo>
                <a:lnTo>
                  <a:pt x="574418" y="495344"/>
                </a:lnTo>
                <a:close/>
              </a:path>
              <a:path w="628014" h="550545">
                <a:moveTo>
                  <a:pt x="595376" y="471424"/>
                </a:moveTo>
                <a:lnTo>
                  <a:pt x="574418" y="495344"/>
                </a:lnTo>
                <a:lnTo>
                  <a:pt x="583945" y="503681"/>
                </a:lnTo>
                <a:lnTo>
                  <a:pt x="575563" y="513206"/>
                </a:lnTo>
                <a:lnTo>
                  <a:pt x="612398" y="513206"/>
                </a:lnTo>
                <a:lnTo>
                  <a:pt x="595376" y="471424"/>
                </a:lnTo>
                <a:close/>
              </a:path>
              <a:path w="628014" h="550545">
                <a:moveTo>
                  <a:pt x="8381" y="0"/>
                </a:moveTo>
                <a:lnTo>
                  <a:pt x="0" y="9651"/>
                </a:lnTo>
                <a:lnTo>
                  <a:pt x="566056" y="504889"/>
                </a:lnTo>
                <a:lnTo>
                  <a:pt x="574418" y="495344"/>
                </a:lnTo>
                <a:lnTo>
                  <a:pt x="83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id="{D22531D1-54A5-5A0F-7BF5-EAED1F2A1D3D}"/>
              </a:ext>
            </a:extLst>
          </p:cNvPr>
          <p:cNvSpPr/>
          <p:nvPr/>
        </p:nvSpPr>
        <p:spPr>
          <a:xfrm>
            <a:off x="6362700" y="2490723"/>
            <a:ext cx="1698625" cy="951230"/>
          </a:xfrm>
          <a:custGeom>
            <a:avLst/>
            <a:gdLst/>
            <a:ahLst/>
            <a:cxnLst/>
            <a:rect l="l" t="t" r="r" b="b"/>
            <a:pathLst>
              <a:path w="1698625" h="951229">
                <a:moveTo>
                  <a:pt x="48005" y="880745"/>
                </a:moveTo>
                <a:lnTo>
                  <a:pt x="0" y="951102"/>
                </a:lnTo>
                <a:lnTo>
                  <a:pt x="85089" y="947292"/>
                </a:lnTo>
                <a:lnTo>
                  <a:pt x="73058" y="925702"/>
                </a:lnTo>
                <a:lnTo>
                  <a:pt x="58547" y="925702"/>
                </a:lnTo>
                <a:lnTo>
                  <a:pt x="52324" y="914653"/>
                </a:lnTo>
                <a:lnTo>
                  <a:pt x="63445" y="908451"/>
                </a:lnTo>
                <a:lnTo>
                  <a:pt x="48005" y="880745"/>
                </a:lnTo>
                <a:close/>
              </a:path>
              <a:path w="1698625" h="951229">
                <a:moveTo>
                  <a:pt x="63445" y="908451"/>
                </a:moveTo>
                <a:lnTo>
                  <a:pt x="52324" y="914653"/>
                </a:lnTo>
                <a:lnTo>
                  <a:pt x="58547" y="925702"/>
                </a:lnTo>
                <a:lnTo>
                  <a:pt x="69618" y="919528"/>
                </a:lnTo>
                <a:lnTo>
                  <a:pt x="63445" y="908451"/>
                </a:lnTo>
                <a:close/>
              </a:path>
              <a:path w="1698625" h="951229">
                <a:moveTo>
                  <a:pt x="69618" y="919528"/>
                </a:moveTo>
                <a:lnTo>
                  <a:pt x="58547" y="925702"/>
                </a:lnTo>
                <a:lnTo>
                  <a:pt x="73058" y="925702"/>
                </a:lnTo>
                <a:lnTo>
                  <a:pt x="69618" y="919528"/>
                </a:lnTo>
                <a:close/>
              </a:path>
              <a:path w="1698625" h="951229">
                <a:moveTo>
                  <a:pt x="1692402" y="0"/>
                </a:moveTo>
                <a:lnTo>
                  <a:pt x="63445" y="908451"/>
                </a:lnTo>
                <a:lnTo>
                  <a:pt x="69618" y="919528"/>
                </a:lnTo>
                <a:lnTo>
                  <a:pt x="1698498" y="11175"/>
                </a:lnTo>
                <a:lnTo>
                  <a:pt x="1692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AE2FAC21-3920-D4CF-8E9A-B24458C53A0B}"/>
              </a:ext>
            </a:extLst>
          </p:cNvPr>
          <p:cNvSpPr txBox="1">
            <a:spLocks/>
          </p:cNvSpPr>
          <p:nvPr/>
        </p:nvSpPr>
        <p:spPr>
          <a:xfrm>
            <a:off x="1026327" y="913841"/>
            <a:ext cx="10153903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800" b="0" i="0" u="sng">
                <a:solidFill>
                  <a:srgbClr val="404040"/>
                </a:solidFill>
                <a:latin typeface="Arial"/>
                <a:ea typeface="+mj-ea"/>
                <a:cs typeface="Arial"/>
              </a:defRPr>
            </a:lvl1pPr>
          </a:lstStyle>
          <a:p>
            <a:pPr marL="17399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86685" algn="l"/>
                <a:tab pos="10140315" algn="l"/>
              </a:tabLst>
              <a:defRPr/>
            </a:pPr>
            <a:r>
              <a:rPr kumimoji="0" lang="pl-PL" sz="4800" b="0" i="0" u="sng" strike="noStrike" kern="0" cap="none" spc="-25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	</a:t>
            </a:r>
            <a:r>
              <a:rPr kumimoji="0" lang="pl-PL" sz="4800" b="0" i="0" u="sng" strike="noStrike" kern="0" cap="none" spc="-335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Budowa</a:t>
            </a:r>
            <a:r>
              <a:rPr kumimoji="0" lang="pl-PL" sz="4800" b="0" i="0" u="sng" strike="noStrike" kern="0" cap="none" spc="-415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pl-PL" sz="4800" b="0" i="0" u="sng" strike="noStrike" kern="0" cap="none" spc="-17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kryptonimu	</a:t>
            </a:r>
            <a:endParaRPr kumimoji="0" lang="pl-PL" sz="4800" b="0" i="0" u="sng" strike="noStrike" kern="0" cap="none" spc="-17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F27968C6-AA5B-8B59-C3E3-679E48065776}"/>
              </a:ext>
            </a:extLst>
          </p:cNvPr>
          <p:cNvSpPr txBox="1"/>
          <p:nvPr/>
        </p:nvSpPr>
        <p:spPr>
          <a:xfrm>
            <a:off x="1104559" y="2023872"/>
            <a:ext cx="2910840" cy="1076325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20320" rIns="0" bIns="0" rtlCol="0">
            <a:spAutoFit/>
          </a:bodyPr>
          <a:lstStyle/>
          <a:p>
            <a:pPr marL="307975" marR="191135" indent="-108585" fontAlgn="auto">
              <a:spcBef>
                <a:spcPts val="160"/>
              </a:spcBef>
              <a:spcAft>
                <a:spcPts val="0"/>
              </a:spcAft>
            </a:pPr>
            <a:r>
              <a:rPr sz="3200" spc="-5" dirty="0">
                <a:solidFill>
                  <a:prstClr val="black"/>
                </a:solidFill>
                <a:latin typeface="Carlito"/>
                <a:cs typeface="Carlito"/>
              </a:rPr>
              <a:t>Indeks</a:t>
            </a:r>
            <a:r>
              <a:rPr sz="3200" spc="-95" dirty="0">
                <a:solidFill>
                  <a:prstClr val="black"/>
                </a:solidFill>
                <a:latin typeface="Carlito"/>
                <a:cs typeface="Carlito"/>
              </a:rPr>
              <a:t> </a:t>
            </a:r>
            <a:r>
              <a:rPr sz="3200" spc="-10" dirty="0">
                <a:solidFill>
                  <a:prstClr val="black"/>
                </a:solidFill>
                <a:latin typeface="Carlito"/>
                <a:cs typeface="Carlito"/>
              </a:rPr>
              <a:t>literowy  </a:t>
            </a:r>
            <a:r>
              <a:rPr sz="3200" spc="-15" dirty="0">
                <a:solidFill>
                  <a:prstClr val="black"/>
                </a:solidFill>
                <a:latin typeface="Carlito"/>
                <a:cs typeface="Carlito"/>
              </a:rPr>
              <a:t>województwa</a:t>
            </a:r>
            <a:endParaRPr sz="3200" dirty="0">
              <a:solidFill>
                <a:prstClr val="black"/>
              </a:solidFill>
              <a:latin typeface="Carlito"/>
              <a:cs typeface="Carlito"/>
            </a:endParaRPr>
          </a:p>
        </p:txBody>
      </p:sp>
      <p:sp>
        <p:nvSpPr>
          <p:cNvPr id="13" name="object 5">
            <a:extLst>
              <a:ext uri="{FF2B5EF4-FFF2-40B4-BE49-F238E27FC236}">
                <a16:creationId xmlns:a16="http://schemas.microsoft.com/office/drawing/2014/main" id="{95DE8BAA-6362-B229-66B1-07ABD12B7A66}"/>
              </a:ext>
            </a:extLst>
          </p:cNvPr>
          <p:cNvSpPr txBox="1"/>
          <p:nvPr/>
        </p:nvSpPr>
        <p:spPr>
          <a:xfrm>
            <a:off x="1038819" y="4491228"/>
            <a:ext cx="2910840" cy="1569720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20955" rIns="0" bIns="0" rtlCol="0">
            <a:spAutoFit/>
          </a:bodyPr>
          <a:lstStyle/>
          <a:p>
            <a:pPr marL="199390" marR="192405" algn="ctr" fontAlgn="auto">
              <a:spcBef>
                <a:spcPts val="165"/>
              </a:spcBef>
              <a:spcAft>
                <a:spcPts val="0"/>
              </a:spcAft>
            </a:pPr>
            <a:r>
              <a:rPr sz="3200" spc="-5" dirty="0">
                <a:solidFill>
                  <a:prstClr val="black"/>
                </a:solidFill>
                <a:latin typeface="Carlito"/>
                <a:cs typeface="Carlito"/>
              </a:rPr>
              <a:t>Indeks</a:t>
            </a:r>
            <a:r>
              <a:rPr sz="3200" spc="-60" dirty="0">
                <a:solidFill>
                  <a:prstClr val="black"/>
                </a:solidFill>
                <a:latin typeface="Carlito"/>
                <a:cs typeface="Carlito"/>
              </a:rPr>
              <a:t> </a:t>
            </a:r>
            <a:r>
              <a:rPr sz="3200" spc="-15" dirty="0">
                <a:solidFill>
                  <a:prstClr val="black"/>
                </a:solidFill>
                <a:latin typeface="Carlito"/>
                <a:cs typeface="Carlito"/>
              </a:rPr>
              <a:t>literowy  </a:t>
            </a:r>
            <a:r>
              <a:rPr sz="3200" spc="-10" dirty="0">
                <a:solidFill>
                  <a:prstClr val="black"/>
                </a:solidFill>
                <a:latin typeface="Carlito"/>
                <a:cs typeface="Carlito"/>
              </a:rPr>
              <a:t>służby</a:t>
            </a:r>
            <a:endParaRPr sz="3200" dirty="0">
              <a:solidFill>
                <a:prstClr val="black"/>
              </a:solidFill>
              <a:latin typeface="Carlito"/>
              <a:cs typeface="Carlito"/>
            </a:endParaRPr>
          </a:p>
          <a:p>
            <a:pPr marL="635" algn="ctr" fontAlgn="auto">
              <a:spcBef>
                <a:spcPts val="5"/>
              </a:spcBef>
              <a:spcAft>
                <a:spcPts val="0"/>
              </a:spcAft>
            </a:pPr>
            <a:r>
              <a:rPr sz="3200" dirty="0">
                <a:solidFill>
                  <a:prstClr val="black"/>
                </a:solidFill>
                <a:latin typeface="Carlito"/>
                <a:cs typeface="Carlito"/>
              </a:rPr>
              <a:t>F -</a:t>
            </a:r>
            <a:r>
              <a:rPr sz="3200" spc="-20" dirty="0">
                <a:solidFill>
                  <a:prstClr val="black"/>
                </a:solidFill>
                <a:latin typeface="Carlito"/>
                <a:cs typeface="Carlito"/>
              </a:rPr>
              <a:t> </a:t>
            </a:r>
            <a:r>
              <a:rPr sz="3200" dirty="0">
                <a:solidFill>
                  <a:prstClr val="black"/>
                </a:solidFill>
                <a:latin typeface="Carlito"/>
                <a:cs typeface="Carlito"/>
              </a:rPr>
              <a:t>PSP</a:t>
            </a:r>
          </a:p>
        </p:txBody>
      </p:sp>
      <p:sp>
        <p:nvSpPr>
          <p:cNvPr id="3" name="object 11">
            <a:extLst>
              <a:ext uri="{FF2B5EF4-FFF2-40B4-BE49-F238E27FC236}">
                <a16:creationId xmlns:a16="http://schemas.microsoft.com/office/drawing/2014/main" id="{64E67C05-AE96-5CB5-C3E9-8FC2FA0B1700}"/>
              </a:ext>
            </a:extLst>
          </p:cNvPr>
          <p:cNvSpPr/>
          <p:nvPr/>
        </p:nvSpPr>
        <p:spPr>
          <a:xfrm flipV="1">
            <a:off x="7166402" y="4154061"/>
            <a:ext cx="894923" cy="1114386"/>
          </a:xfrm>
          <a:custGeom>
            <a:avLst/>
            <a:gdLst/>
            <a:ahLst/>
            <a:cxnLst/>
            <a:rect l="l" t="t" r="r" b="b"/>
            <a:pathLst>
              <a:path w="1698625" h="951229">
                <a:moveTo>
                  <a:pt x="48005" y="880745"/>
                </a:moveTo>
                <a:lnTo>
                  <a:pt x="0" y="951102"/>
                </a:lnTo>
                <a:lnTo>
                  <a:pt x="85089" y="947292"/>
                </a:lnTo>
                <a:lnTo>
                  <a:pt x="73058" y="925702"/>
                </a:lnTo>
                <a:lnTo>
                  <a:pt x="58547" y="925702"/>
                </a:lnTo>
                <a:lnTo>
                  <a:pt x="52324" y="914653"/>
                </a:lnTo>
                <a:lnTo>
                  <a:pt x="63445" y="908451"/>
                </a:lnTo>
                <a:lnTo>
                  <a:pt x="48005" y="880745"/>
                </a:lnTo>
                <a:close/>
              </a:path>
              <a:path w="1698625" h="951229">
                <a:moveTo>
                  <a:pt x="63445" y="908451"/>
                </a:moveTo>
                <a:lnTo>
                  <a:pt x="52324" y="914653"/>
                </a:lnTo>
                <a:lnTo>
                  <a:pt x="58547" y="925702"/>
                </a:lnTo>
                <a:lnTo>
                  <a:pt x="69618" y="919528"/>
                </a:lnTo>
                <a:lnTo>
                  <a:pt x="63445" y="908451"/>
                </a:lnTo>
                <a:close/>
              </a:path>
              <a:path w="1698625" h="951229">
                <a:moveTo>
                  <a:pt x="69618" y="919528"/>
                </a:moveTo>
                <a:lnTo>
                  <a:pt x="58547" y="925702"/>
                </a:lnTo>
                <a:lnTo>
                  <a:pt x="73058" y="925702"/>
                </a:lnTo>
                <a:lnTo>
                  <a:pt x="69618" y="919528"/>
                </a:lnTo>
                <a:close/>
              </a:path>
              <a:path w="1698625" h="951229">
                <a:moveTo>
                  <a:pt x="1692402" y="0"/>
                </a:moveTo>
                <a:lnTo>
                  <a:pt x="63445" y="908451"/>
                </a:lnTo>
                <a:lnTo>
                  <a:pt x="69618" y="919528"/>
                </a:lnTo>
                <a:lnTo>
                  <a:pt x="1698498" y="11175"/>
                </a:lnTo>
                <a:lnTo>
                  <a:pt x="1692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37093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BE94DD6E-26D8-5F3B-A4BF-0D89B0F10AB7}"/>
              </a:ext>
            </a:extLst>
          </p:cNvPr>
          <p:cNvSpPr/>
          <p:nvPr/>
        </p:nvSpPr>
        <p:spPr>
          <a:xfrm>
            <a:off x="1991544" y="116632"/>
            <a:ext cx="7224464" cy="6463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DZIAŁALNOŚĆ OPERACYJNA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b="1" dirty="0">
                <a:solidFill>
                  <a:srgbClr val="FF0000"/>
                </a:solidFill>
                <a:cs typeface="Arial" pitchFamily="34" charset="0"/>
              </a:rPr>
              <a:t>Łączność w Państwowej Straży Pożarnej</a:t>
            </a:r>
            <a:endParaRPr kumimoji="0" lang="pl-PL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FC552496-9783-0321-B9EB-255E68D4098D}"/>
              </a:ext>
            </a:extLst>
          </p:cNvPr>
          <p:cNvSpPr txBox="1">
            <a:spLocks/>
          </p:cNvSpPr>
          <p:nvPr/>
        </p:nvSpPr>
        <p:spPr>
          <a:xfrm>
            <a:off x="1163813" y="981963"/>
            <a:ext cx="9992360" cy="1379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87630" fontAlgn="auto">
              <a:lnSpc>
                <a:spcPts val="5330"/>
              </a:lnSpc>
              <a:spcBef>
                <a:spcPts val="100"/>
              </a:spcBef>
              <a:spcAft>
                <a:spcPts val="0"/>
              </a:spcAft>
            </a:pPr>
            <a:r>
              <a:rPr lang="pl-PL" spc="-340" dirty="0"/>
              <a:t>Indeksy </a:t>
            </a:r>
            <a:r>
              <a:rPr lang="pl-PL" spc="-145" dirty="0"/>
              <a:t>literowe</a:t>
            </a:r>
            <a:r>
              <a:rPr lang="pl-PL" spc="-380" dirty="0"/>
              <a:t> </a:t>
            </a:r>
            <a:r>
              <a:rPr lang="pl-PL" spc="-225" dirty="0"/>
              <a:t>regionu</a:t>
            </a:r>
          </a:p>
          <a:p>
            <a:pPr fontAlgn="auto">
              <a:lnSpc>
                <a:spcPts val="5330"/>
              </a:lnSpc>
              <a:spcAft>
                <a:spcPts val="0"/>
              </a:spcAft>
              <a:tabLst>
                <a:tab pos="2827655" algn="l"/>
                <a:tab pos="9966325" algn="l"/>
              </a:tabLst>
            </a:pPr>
            <a:r>
              <a:rPr lang="pl-PL" dirty="0">
                <a:latin typeface="Times New Roman"/>
                <a:cs typeface="Times New Roman"/>
              </a:rPr>
              <a:t> 	</a:t>
            </a:r>
            <a:r>
              <a:rPr lang="pl-PL" spc="-275" dirty="0"/>
              <a:t>Powiat</a:t>
            </a:r>
            <a:r>
              <a:rPr lang="pl-PL" spc="-440" dirty="0"/>
              <a:t> </a:t>
            </a:r>
            <a:r>
              <a:rPr lang="pl-PL" spc="-345" dirty="0"/>
              <a:t>mrągowski	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2D4BCEE2-F98F-0817-7A0E-843233C53F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1462538"/>
              </p:ext>
            </p:extLst>
          </p:nvPr>
        </p:nvGraphicFramePr>
        <p:xfrm>
          <a:off x="2018171" y="2580183"/>
          <a:ext cx="8369300" cy="34410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84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84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6890">
                <a:tc gridSpan="2"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800" b="1" spc="-35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POWIAT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lang="pl-PL" sz="1800" b="1" spc="-10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MRĄGOWSKI</a:t>
                      </a:r>
                      <a:endParaRPr sz="1800" dirty="0">
                        <a:latin typeface="Carlito"/>
                        <a:cs typeface="Carlito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01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rlito"/>
                          <a:cs typeface="Carlito"/>
                        </a:rPr>
                        <a:t>K</a:t>
                      </a:r>
                      <a:r>
                        <a:rPr lang="pl-PL" sz="1800" dirty="0">
                          <a:latin typeface="Carlito"/>
                          <a:cs typeface="Carlito"/>
                        </a:rPr>
                        <a:t>P </a:t>
                      </a:r>
                      <a:r>
                        <a:rPr sz="1800" spc="-10" dirty="0">
                          <a:latin typeface="Carlito"/>
                          <a:cs typeface="Carlito"/>
                        </a:rPr>
                        <a:t>PSP</a:t>
                      </a:r>
                      <a:endParaRPr sz="1800" dirty="0">
                        <a:latin typeface="Carlito"/>
                        <a:cs typeface="Carlito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1137920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lang="pl-PL" sz="1800" spc="-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800" spc="-5" dirty="0">
                          <a:latin typeface="Carlito"/>
                          <a:cs typeface="Carlito"/>
                        </a:rPr>
                        <a:t>F </a:t>
                      </a:r>
                      <a:r>
                        <a:rPr lang="pl-PL" sz="1800" spc="-5" dirty="0">
                          <a:latin typeface="Carlito"/>
                          <a:cs typeface="Carlito"/>
                        </a:rPr>
                        <a:t>490</a:t>
                      </a:r>
                      <a:r>
                        <a:rPr sz="1800" spc="-5" dirty="0">
                          <a:latin typeface="Carlito"/>
                          <a:cs typeface="Carlito"/>
                        </a:rPr>
                        <a:t>-01 do</a:t>
                      </a:r>
                      <a:r>
                        <a:rPr sz="1800" spc="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lang="pl-PL" sz="1800" spc="-5" dirty="0">
                          <a:latin typeface="Carlito"/>
                          <a:cs typeface="Carlito"/>
                        </a:rPr>
                        <a:t>490</a:t>
                      </a:r>
                      <a:r>
                        <a:rPr sz="1800" spc="-5" dirty="0">
                          <a:latin typeface="Carlito"/>
                          <a:cs typeface="Carlito"/>
                        </a:rPr>
                        <a:t>-99</a:t>
                      </a:r>
                      <a:endParaRPr sz="1800" dirty="0">
                        <a:latin typeface="Carlito"/>
                        <a:cs typeface="Carlito"/>
                      </a:endParaRPr>
                    </a:p>
                  </a:txBody>
                  <a:tcPr marL="0" marR="0" marT="768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13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rlito"/>
                          <a:cs typeface="Carlito"/>
                        </a:rPr>
                        <a:t>JRG</a:t>
                      </a:r>
                      <a:endParaRPr sz="1800" dirty="0">
                        <a:latin typeface="Carlito"/>
                        <a:cs typeface="Carlito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1137920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lang="pl-PL" sz="1800" spc="-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800" spc="-5" dirty="0">
                          <a:latin typeface="Carlito"/>
                          <a:cs typeface="Carlito"/>
                        </a:rPr>
                        <a:t>F </a:t>
                      </a:r>
                      <a:r>
                        <a:rPr lang="pl-PL" sz="1800" spc="-5" dirty="0">
                          <a:latin typeface="Carlito"/>
                          <a:cs typeface="Carlito"/>
                        </a:rPr>
                        <a:t>491</a:t>
                      </a:r>
                      <a:r>
                        <a:rPr sz="1800" spc="-5" dirty="0">
                          <a:latin typeface="Carlito"/>
                          <a:cs typeface="Carlito"/>
                        </a:rPr>
                        <a:t>-1</a:t>
                      </a:r>
                      <a:r>
                        <a:rPr lang="pl-PL" sz="1800" spc="-5" dirty="0">
                          <a:latin typeface="Carlito"/>
                          <a:cs typeface="Carlito"/>
                        </a:rPr>
                        <a:t>1</a:t>
                      </a:r>
                      <a:r>
                        <a:rPr sz="1800" spc="-5" dirty="0">
                          <a:latin typeface="Carlito"/>
                          <a:cs typeface="Carlito"/>
                        </a:rPr>
                        <a:t> do</a:t>
                      </a:r>
                      <a:r>
                        <a:rPr sz="1800" spc="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lang="pl-PL" sz="1800" spc="-5" dirty="0">
                          <a:latin typeface="Carlito"/>
                          <a:cs typeface="Carlito"/>
                        </a:rPr>
                        <a:t>49</a:t>
                      </a:r>
                      <a:r>
                        <a:rPr sz="1800" spc="-5" dirty="0">
                          <a:latin typeface="Carlito"/>
                          <a:cs typeface="Carlito"/>
                        </a:rPr>
                        <a:t>1-99</a:t>
                      </a:r>
                      <a:endParaRPr sz="1800" dirty="0">
                        <a:latin typeface="Carlito"/>
                        <a:cs typeface="Carlito"/>
                      </a:endParaRPr>
                    </a:p>
                  </a:txBody>
                  <a:tcPr marL="0" marR="0" marT="768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01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rlito"/>
                          <a:cs typeface="Carlito"/>
                        </a:rPr>
                        <a:t>OSP</a:t>
                      </a:r>
                      <a:r>
                        <a:rPr sz="1800" spc="-1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800" spc="-10" dirty="0">
                          <a:latin typeface="Carlito"/>
                          <a:cs typeface="Carlito"/>
                        </a:rPr>
                        <a:t>KSRG</a:t>
                      </a:r>
                      <a:endParaRPr sz="1800">
                        <a:latin typeface="Carlito"/>
                        <a:cs typeface="Carlito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1137920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lang="pl-PL" sz="1800" spc="-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800" spc="-5" dirty="0">
                          <a:latin typeface="Carlito"/>
                          <a:cs typeface="Carlito"/>
                        </a:rPr>
                        <a:t>F </a:t>
                      </a:r>
                      <a:r>
                        <a:rPr lang="pl-PL" sz="1800" spc="-5" dirty="0">
                          <a:latin typeface="Carlito"/>
                          <a:cs typeface="Carlito"/>
                        </a:rPr>
                        <a:t>499</a:t>
                      </a:r>
                      <a:r>
                        <a:rPr sz="1800" spc="-5" dirty="0">
                          <a:latin typeface="Carlito"/>
                          <a:cs typeface="Carlito"/>
                        </a:rPr>
                        <a:t>-21 do</a:t>
                      </a:r>
                      <a:r>
                        <a:rPr sz="1800" spc="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lang="pl-PL" sz="1800" spc="-5" dirty="0">
                          <a:latin typeface="Carlito"/>
                          <a:cs typeface="Carlito"/>
                        </a:rPr>
                        <a:t>499</a:t>
                      </a:r>
                      <a:r>
                        <a:rPr sz="1800" spc="-5" dirty="0">
                          <a:latin typeface="Carlito"/>
                          <a:cs typeface="Carlito"/>
                        </a:rPr>
                        <a:t>-99</a:t>
                      </a:r>
                      <a:endParaRPr sz="1800" dirty="0">
                        <a:latin typeface="Carlito"/>
                        <a:cs typeface="Carlito"/>
                      </a:endParaRPr>
                    </a:p>
                  </a:txBody>
                  <a:tcPr marL="0" marR="0" marT="7683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01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rlito"/>
                          <a:cs typeface="Carlito"/>
                        </a:rPr>
                        <a:t>OSP</a:t>
                      </a:r>
                      <a:endParaRPr sz="1800" dirty="0">
                        <a:latin typeface="Carlito"/>
                        <a:cs typeface="Carlito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1137920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lang="pl-PL" sz="1800" spc="-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800" spc="-5" dirty="0">
                          <a:latin typeface="Carlito"/>
                          <a:cs typeface="Carlito"/>
                        </a:rPr>
                        <a:t>F </a:t>
                      </a:r>
                      <a:r>
                        <a:rPr lang="pl-PL" sz="1800" spc="-5" dirty="0">
                          <a:latin typeface="Carlito"/>
                          <a:cs typeface="Carlito"/>
                        </a:rPr>
                        <a:t>49</a:t>
                      </a:r>
                      <a:r>
                        <a:rPr sz="1800" spc="-5" dirty="0">
                          <a:latin typeface="Carlito"/>
                          <a:cs typeface="Carlito"/>
                        </a:rPr>
                        <a:t>7-21 do</a:t>
                      </a:r>
                      <a:r>
                        <a:rPr sz="1800" spc="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lang="pl-PL" sz="1800" spc="-5" dirty="0">
                          <a:latin typeface="Carlito"/>
                          <a:cs typeface="Carlito"/>
                        </a:rPr>
                        <a:t>49</a:t>
                      </a:r>
                      <a:r>
                        <a:rPr sz="1800" spc="-5" dirty="0">
                          <a:latin typeface="Carlito"/>
                          <a:cs typeface="Carlito"/>
                        </a:rPr>
                        <a:t>7-99</a:t>
                      </a:r>
                      <a:endParaRPr sz="1800" dirty="0">
                        <a:latin typeface="Carlito"/>
                        <a:cs typeface="Carlito"/>
                      </a:endParaRPr>
                    </a:p>
                  </a:txBody>
                  <a:tcPr marL="0" marR="0" marT="7683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7790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BE94DD6E-26D8-5F3B-A4BF-0D89B0F10AB7}"/>
              </a:ext>
            </a:extLst>
          </p:cNvPr>
          <p:cNvSpPr/>
          <p:nvPr/>
        </p:nvSpPr>
        <p:spPr>
          <a:xfrm>
            <a:off x="1991544" y="116632"/>
            <a:ext cx="7224464" cy="6463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DZIAŁALNOŚĆ OPERACYJNA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b="1" dirty="0">
                <a:solidFill>
                  <a:srgbClr val="FF0000"/>
                </a:solidFill>
                <a:cs typeface="Arial" pitchFamily="34" charset="0"/>
              </a:rPr>
              <a:t>Łączność w Państwowej Straży Pożarnej</a:t>
            </a:r>
            <a:endParaRPr kumimoji="0" lang="pl-PL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0AF4CE39-10A1-6C69-780D-641B3D667E7D}"/>
              </a:ext>
            </a:extLst>
          </p:cNvPr>
          <p:cNvSpPr txBox="1">
            <a:spLocks/>
          </p:cNvSpPr>
          <p:nvPr/>
        </p:nvSpPr>
        <p:spPr>
          <a:xfrm>
            <a:off x="3324225" y="913841"/>
            <a:ext cx="561086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800" b="0" i="0" u="sng">
                <a:solidFill>
                  <a:srgbClr val="404040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800" b="0" i="0" u="none" strike="noStrike" kern="0" cap="none" spc="-22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Struktura </a:t>
            </a:r>
            <a:r>
              <a:rPr kumimoji="0" lang="pl-PL" sz="4800" b="0" i="0" u="none" strike="noStrike" kern="0" cap="none" spc="-28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sieci</a:t>
            </a:r>
            <a:r>
              <a:rPr kumimoji="0" lang="pl-PL" sz="4800" b="0" i="0" u="none" strike="noStrike" kern="0" cap="none" spc="-52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pl-PL" sz="4800" b="0" i="0" u="none" strike="noStrike" kern="0" cap="none" spc="-20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radiowej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D50FD72D-BC49-40BB-2767-697627145A1E}"/>
              </a:ext>
            </a:extLst>
          </p:cNvPr>
          <p:cNvSpPr txBox="1"/>
          <p:nvPr/>
        </p:nvSpPr>
        <p:spPr>
          <a:xfrm>
            <a:off x="1127448" y="1822274"/>
            <a:ext cx="993710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b="1" i="0" dirty="0">
                <a:solidFill>
                  <a:srgbClr val="444444"/>
                </a:solidFill>
                <a:effectLst/>
                <a:latin typeface="Lato" panose="020F0502020204030203" pitchFamily="34" charset="0"/>
              </a:rPr>
              <a:t>Najważniejsze kryptonimy funkcyjne JRG to:</a:t>
            </a:r>
            <a:endParaRPr lang="pl-PL" b="0" i="0" dirty="0">
              <a:solidFill>
                <a:srgbClr val="444444"/>
              </a:solidFill>
              <a:effectLst/>
              <a:latin typeface="Lato" panose="020F0502020204030203" pitchFamily="34" charset="0"/>
            </a:endParaRPr>
          </a:p>
          <a:p>
            <a:pPr algn="just"/>
            <a:endParaRPr lang="pl-PL" b="0" i="0" dirty="0">
              <a:solidFill>
                <a:srgbClr val="444444"/>
              </a:solidFill>
              <a:effectLst/>
              <a:latin typeface="Lato" panose="020F0502020204030203" pitchFamily="34" charset="0"/>
            </a:endParaRPr>
          </a:p>
          <a:p>
            <a:pPr algn="just"/>
            <a:r>
              <a:rPr lang="pl-PL" b="0" i="0" dirty="0">
                <a:solidFill>
                  <a:srgbClr val="444444"/>
                </a:solidFill>
                <a:effectLst/>
                <a:latin typeface="Lato" panose="020F0502020204030203" pitchFamily="34" charset="0"/>
              </a:rPr>
              <a:t>10 – Punkt Alarmowy PA (w niektórych miastach, szczególnie większych, także oficer operacyjny)</a:t>
            </a:r>
          </a:p>
          <a:p>
            <a:pPr algn="just"/>
            <a:r>
              <a:rPr lang="pl-PL" b="0" i="0" dirty="0">
                <a:solidFill>
                  <a:srgbClr val="444444"/>
                </a:solidFill>
                <a:effectLst/>
                <a:latin typeface="Lato" panose="020F0502020204030203" pitchFamily="34" charset="0"/>
              </a:rPr>
              <a:t>11 – Dowódca JRG</a:t>
            </a:r>
          </a:p>
          <a:p>
            <a:pPr algn="just"/>
            <a:r>
              <a:rPr lang="pl-PL" b="0" i="0" dirty="0">
                <a:solidFill>
                  <a:srgbClr val="444444"/>
                </a:solidFill>
                <a:effectLst/>
                <a:latin typeface="Lato" panose="020F0502020204030203" pitchFamily="34" charset="0"/>
              </a:rPr>
              <a:t>12 – Z-ca dowódcy JRG</a:t>
            </a:r>
          </a:p>
          <a:p>
            <a:pPr algn="just"/>
            <a:r>
              <a:rPr lang="pl-PL" b="0" i="0" dirty="0">
                <a:solidFill>
                  <a:srgbClr val="444444"/>
                </a:solidFill>
                <a:effectLst/>
                <a:latin typeface="Lato" panose="020F0502020204030203" pitchFamily="34" charset="0"/>
              </a:rPr>
              <a:t>13 – Dowódca zmiany (najczęściej także Kierujący Działaniami Ratowniczymi)</a:t>
            </a:r>
          </a:p>
          <a:p>
            <a:pPr algn="just"/>
            <a:r>
              <a:rPr lang="pl-PL" b="0" i="0" dirty="0">
                <a:solidFill>
                  <a:srgbClr val="444444"/>
                </a:solidFill>
                <a:effectLst/>
                <a:latin typeface="Lato" panose="020F0502020204030203" pitchFamily="34" charset="0"/>
              </a:rPr>
              <a:t>14 – Dowódca grupy </a:t>
            </a:r>
          </a:p>
          <a:p>
            <a:pPr algn="just"/>
            <a:r>
              <a:rPr lang="pl-PL" b="0" i="0" dirty="0">
                <a:solidFill>
                  <a:srgbClr val="444444"/>
                </a:solidFill>
                <a:effectLst/>
                <a:latin typeface="Lato" panose="020F0502020204030203" pitchFamily="34" charset="0"/>
              </a:rPr>
              <a:t>15 – Dowódca zastępu (najczęściej drugiego)</a:t>
            </a:r>
          </a:p>
        </p:txBody>
      </p:sp>
    </p:spTree>
    <p:extLst>
      <p:ext uri="{BB962C8B-B14F-4D97-AF65-F5344CB8AC3E}">
        <p14:creationId xmlns:p14="http://schemas.microsoft.com/office/powerpoint/2010/main" val="3317191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BE94DD6E-26D8-5F3B-A4BF-0D89B0F10AB7}"/>
              </a:ext>
            </a:extLst>
          </p:cNvPr>
          <p:cNvSpPr/>
          <p:nvPr/>
        </p:nvSpPr>
        <p:spPr>
          <a:xfrm>
            <a:off x="1991544" y="116632"/>
            <a:ext cx="7224464" cy="6463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DZIAŁALNOŚĆ OPERACYJNA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b="1" dirty="0">
                <a:solidFill>
                  <a:srgbClr val="FF0000"/>
                </a:solidFill>
                <a:cs typeface="Arial" pitchFamily="34" charset="0"/>
              </a:rPr>
              <a:t>Łączność w Państwowej Straży Pożarnej</a:t>
            </a:r>
            <a:endParaRPr kumimoji="0" lang="pl-PL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0AF4CE39-10A1-6C69-780D-641B3D667E7D}"/>
              </a:ext>
            </a:extLst>
          </p:cNvPr>
          <p:cNvSpPr txBox="1">
            <a:spLocks/>
          </p:cNvSpPr>
          <p:nvPr/>
        </p:nvSpPr>
        <p:spPr>
          <a:xfrm>
            <a:off x="3324225" y="913841"/>
            <a:ext cx="561086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800" b="0" i="0" u="sng">
                <a:solidFill>
                  <a:srgbClr val="404040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800" b="0" i="0" u="none" strike="noStrike" kern="0" cap="none" spc="-22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Struktura </a:t>
            </a:r>
            <a:r>
              <a:rPr kumimoji="0" lang="pl-PL" sz="4800" b="0" i="0" u="none" strike="noStrike" kern="0" cap="none" spc="-28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sieci</a:t>
            </a:r>
            <a:r>
              <a:rPr kumimoji="0" lang="pl-PL" sz="4800" b="0" i="0" u="none" strike="noStrike" kern="0" cap="none" spc="-52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pl-PL" sz="4800" b="0" i="0" u="none" strike="noStrike" kern="0" cap="none" spc="-20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radiowej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81AA1E5F-9D10-24B3-2880-7A583D5A5BFC}"/>
              </a:ext>
            </a:extLst>
          </p:cNvPr>
          <p:cNvSpPr txBox="1"/>
          <p:nvPr/>
        </p:nvSpPr>
        <p:spPr>
          <a:xfrm>
            <a:off x="2351584" y="1822274"/>
            <a:ext cx="774775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+mn-cs"/>
              </a:rPr>
              <a:t>Najważniejsze kryptonimy funkcyjne KM/KP PSP to:</a:t>
            </a:r>
            <a:endParaRPr lang="pl-PL" b="0" i="0" dirty="0">
              <a:solidFill>
                <a:srgbClr val="444444"/>
              </a:solidFill>
              <a:effectLst/>
              <a:latin typeface="Lato" panose="020F0502020204030203" pitchFamily="34" charset="0"/>
            </a:endParaRPr>
          </a:p>
          <a:p>
            <a:pPr algn="just"/>
            <a:r>
              <a:rPr lang="pl-PL" b="0" i="0" dirty="0">
                <a:solidFill>
                  <a:srgbClr val="444444"/>
                </a:solidFill>
                <a:effectLst/>
                <a:latin typeface="Lato" panose="020F0502020204030203" pitchFamily="34" charset="0"/>
              </a:rPr>
              <a:t>01 Komendant Powiatowy</a:t>
            </a:r>
          </a:p>
          <a:p>
            <a:pPr algn="just"/>
            <a:r>
              <a:rPr lang="pl-PL" b="0" i="0" dirty="0">
                <a:solidFill>
                  <a:srgbClr val="444444"/>
                </a:solidFill>
                <a:effectLst/>
                <a:latin typeface="Lato" panose="020F0502020204030203" pitchFamily="34" charset="0"/>
              </a:rPr>
              <a:t>02 I Zastępca Komendanta</a:t>
            </a:r>
          </a:p>
          <a:p>
            <a:pPr algn="just"/>
            <a:r>
              <a:rPr lang="pl-PL" b="0" i="0" dirty="0">
                <a:solidFill>
                  <a:srgbClr val="444444"/>
                </a:solidFill>
                <a:effectLst/>
                <a:latin typeface="Lato" panose="020F0502020204030203" pitchFamily="34" charset="0"/>
              </a:rPr>
              <a:t>05 Naczelnik Wydziału Operacyjnego</a:t>
            </a:r>
          </a:p>
          <a:p>
            <a:pPr algn="just"/>
            <a:r>
              <a:rPr lang="pl-PL" dirty="0">
                <a:solidFill>
                  <a:srgbClr val="444444"/>
                </a:solidFill>
                <a:latin typeface="Lato" panose="020F0502020204030203" pitchFamily="34" charset="0"/>
              </a:rPr>
              <a:t>07 Kwatermistrz</a:t>
            </a:r>
            <a:endParaRPr lang="pl-PL" b="0" i="0" dirty="0">
              <a:solidFill>
                <a:srgbClr val="444444"/>
              </a:solidFill>
              <a:effectLst/>
              <a:latin typeface="Lato" panose="020F0502020204030203" pitchFamily="34" charset="0"/>
            </a:endParaRPr>
          </a:p>
          <a:p>
            <a:pPr algn="just"/>
            <a:r>
              <a:rPr lang="pl-PL" b="0" i="0" dirty="0">
                <a:solidFill>
                  <a:srgbClr val="444444"/>
                </a:solidFill>
                <a:effectLst/>
                <a:latin typeface="Lato" panose="020F0502020204030203" pitchFamily="34" charset="0"/>
              </a:rPr>
              <a:t>10 Oficer Operacyjny </a:t>
            </a:r>
          </a:p>
          <a:p>
            <a:pPr algn="just"/>
            <a:r>
              <a:rPr lang="pl-PL" b="0" i="0" dirty="0">
                <a:solidFill>
                  <a:srgbClr val="444444"/>
                </a:solidFill>
                <a:effectLst/>
                <a:latin typeface="Lato" panose="020F0502020204030203" pitchFamily="34" charset="0"/>
              </a:rPr>
              <a:t>18 Oficer Prasowy</a:t>
            </a:r>
          </a:p>
          <a:p>
            <a:pPr algn="just"/>
            <a:r>
              <a:rPr lang="pl-PL" b="0" i="0" dirty="0">
                <a:solidFill>
                  <a:srgbClr val="444444"/>
                </a:solidFill>
                <a:effectLst/>
                <a:latin typeface="Lato" panose="020F0502020204030203" pitchFamily="34" charset="0"/>
              </a:rPr>
              <a:t>19 Koordynator Ratownictwa Medycznego</a:t>
            </a:r>
          </a:p>
        </p:txBody>
      </p:sp>
    </p:spTree>
    <p:extLst>
      <p:ext uri="{BB962C8B-B14F-4D97-AF65-F5344CB8AC3E}">
        <p14:creationId xmlns:p14="http://schemas.microsoft.com/office/powerpoint/2010/main" val="2859214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BE94DD6E-26D8-5F3B-A4BF-0D89B0F10AB7}"/>
              </a:ext>
            </a:extLst>
          </p:cNvPr>
          <p:cNvSpPr/>
          <p:nvPr/>
        </p:nvSpPr>
        <p:spPr>
          <a:xfrm>
            <a:off x="1991544" y="116632"/>
            <a:ext cx="7224464" cy="6463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DZIAŁALNOŚĆ OPERACYJNA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b="1" dirty="0">
                <a:solidFill>
                  <a:srgbClr val="FF0000"/>
                </a:solidFill>
                <a:cs typeface="Arial" pitchFamily="34" charset="0"/>
              </a:rPr>
              <a:t>Łączność w Państwowej Straży Pożarnej</a:t>
            </a:r>
            <a:endParaRPr kumimoji="0" lang="pl-PL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EB997BF1-7BC0-B096-4200-FD74A8B88467}"/>
              </a:ext>
            </a:extLst>
          </p:cNvPr>
          <p:cNvSpPr txBox="1">
            <a:spLocks/>
          </p:cNvSpPr>
          <p:nvPr/>
        </p:nvSpPr>
        <p:spPr>
          <a:xfrm>
            <a:off x="3324225" y="913841"/>
            <a:ext cx="561086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800" b="0" i="0" u="sng">
                <a:solidFill>
                  <a:srgbClr val="404040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800" b="0" i="0" u="none" strike="noStrike" kern="0" cap="none" spc="-22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Struktura </a:t>
            </a:r>
            <a:r>
              <a:rPr kumimoji="0" lang="pl-PL" sz="4800" b="0" i="0" u="none" strike="noStrike" kern="0" cap="none" spc="-28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sieci</a:t>
            </a:r>
            <a:r>
              <a:rPr kumimoji="0" lang="pl-PL" sz="4800" b="0" i="0" u="none" strike="noStrike" kern="0" cap="none" spc="-52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pl-PL" sz="4800" b="0" i="0" u="none" strike="noStrike" kern="0" cap="none" spc="-20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radiowej</a:t>
            </a: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63568C06-FA08-EA57-100B-BEE91BD57B36}"/>
              </a:ext>
            </a:extLst>
          </p:cNvPr>
          <p:cNvSpPr txBox="1"/>
          <p:nvPr/>
        </p:nvSpPr>
        <p:spPr>
          <a:xfrm>
            <a:off x="1055440" y="1916832"/>
            <a:ext cx="9357995" cy="3205814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56210" indent="-144145" fontAlgn="auto">
              <a:spcBef>
                <a:spcPts val="740"/>
              </a:spcBef>
              <a:spcAft>
                <a:spcPts val="0"/>
              </a:spcAft>
              <a:buClr>
                <a:srgbClr val="E38312"/>
              </a:buClr>
              <a:buSzPct val="96875"/>
              <a:buFont typeface="Arial"/>
              <a:buChar char="•"/>
              <a:tabLst>
                <a:tab pos="156845" algn="l"/>
              </a:tabLst>
            </a:pPr>
            <a:r>
              <a:rPr sz="2400" spc="-20" dirty="0">
                <a:solidFill>
                  <a:srgbClr val="404040"/>
                </a:solidFill>
                <a:latin typeface="Carlito"/>
                <a:cs typeface="Carlito"/>
              </a:rPr>
              <a:t>Krajowa </a:t>
            </a:r>
            <a:r>
              <a:rPr sz="2400" spc="-5" dirty="0">
                <a:solidFill>
                  <a:srgbClr val="404040"/>
                </a:solidFill>
                <a:latin typeface="Carlito"/>
                <a:cs typeface="Carlito"/>
              </a:rPr>
              <a:t>sieć współdziałania </a:t>
            </a:r>
            <a:r>
              <a:rPr sz="2400" spc="-10" dirty="0">
                <a:solidFill>
                  <a:srgbClr val="404040"/>
                </a:solidFill>
                <a:latin typeface="Carlito"/>
                <a:cs typeface="Carlito"/>
              </a:rPr>
              <a:t>(KSW) </a:t>
            </a:r>
            <a:r>
              <a:rPr sz="2400" dirty="0">
                <a:solidFill>
                  <a:srgbClr val="404040"/>
                </a:solidFill>
                <a:latin typeface="Carlito"/>
                <a:cs typeface="Carlito"/>
              </a:rPr>
              <a:t>–</a:t>
            </a:r>
            <a:r>
              <a:rPr sz="2400" spc="-5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2400" dirty="0">
                <a:solidFill>
                  <a:srgbClr val="404040"/>
                </a:solidFill>
                <a:latin typeface="Carlito"/>
                <a:cs typeface="Carlito"/>
              </a:rPr>
              <a:t>B028</a:t>
            </a:r>
            <a:endParaRPr sz="2400" dirty="0">
              <a:solidFill>
                <a:prstClr val="black"/>
              </a:solidFill>
              <a:latin typeface="Carlito"/>
              <a:cs typeface="Carlito"/>
            </a:endParaRPr>
          </a:p>
          <a:p>
            <a:pPr marL="156210" indent="-144145" fontAlgn="auto">
              <a:spcBef>
                <a:spcPts val="635"/>
              </a:spcBef>
              <a:spcAft>
                <a:spcPts val="0"/>
              </a:spcAft>
              <a:buClr>
                <a:srgbClr val="E38312"/>
              </a:buClr>
              <a:buSzPct val="96875"/>
              <a:buFont typeface="Arial"/>
              <a:buChar char="•"/>
              <a:tabLst>
                <a:tab pos="156845" algn="l"/>
              </a:tabLst>
            </a:pPr>
            <a:r>
              <a:rPr sz="2400" spc="-5" dirty="0">
                <a:solidFill>
                  <a:srgbClr val="404040"/>
                </a:solidFill>
                <a:latin typeface="Carlito"/>
                <a:cs typeface="Carlito"/>
              </a:rPr>
              <a:t>Sieć </a:t>
            </a:r>
            <a:r>
              <a:rPr sz="2400" spc="-20" dirty="0">
                <a:solidFill>
                  <a:srgbClr val="404040"/>
                </a:solidFill>
                <a:latin typeface="Carlito"/>
                <a:cs typeface="Carlito"/>
              </a:rPr>
              <a:t>wojewódzka </a:t>
            </a:r>
            <a:r>
              <a:rPr sz="2400" spc="-5" dirty="0">
                <a:solidFill>
                  <a:srgbClr val="404040"/>
                </a:solidFill>
                <a:latin typeface="Carlito"/>
                <a:cs typeface="Carlito"/>
              </a:rPr>
              <a:t>(PW) </a:t>
            </a:r>
            <a:r>
              <a:rPr sz="2400" dirty="0">
                <a:solidFill>
                  <a:srgbClr val="404040"/>
                </a:solidFill>
                <a:latin typeface="Carlito"/>
                <a:cs typeface="Carlito"/>
              </a:rPr>
              <a:t>–</a:t>
            </a:r>
            <a:r>
              <a:rPr sz="2400" spc="3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2400" spc="-5" dirty="0">
                <a:solidFill>
                  <a:srgbClr val="404040"/>
                </a:solidFill>
                <a:latin typeface="Carlito"/>
                <a:cs typeface="Carlito"/>
              </a:rPr>
              <a:t>B0</a:t>
            </a:r>
            <a:r>
              <a:rPr lang="pl-PL" sz="2400" spc="-5" dirty="0">
                <a:solidFill>
                  <a:srgbClr val="404040"/>
                </a:solidFill>
                <a:latin typeface="Carlito"/>
                <a:cs typeface="Carlito"/>
              </a:rPr>
              <a:t>44</a:t>
            </a:r>
          </a:p>
          <a:p>
            <a:pPr marL="156210" indent="-144145" fontAlgn="auto">
              <a:spcBef>
                <a:spcPts val="635"/>
              </a:spcBef>
              <a:spcAft>
                <a:spcPts val="0"/>
              </a:spcAft>
              <a:buClr>
                <a:srgbClr val="E38312"/>
              </a:buClr>
              <a:buSzPct val="96875"/>
              <a:buFont typeface="Arial"/>
              <a:buChar char="•"/>
              <a:tabLst>
                <a:tab pos="156845" algn="l"/>
              </a:tabLst>
            </a:pPr>
            <a:r>
              <a:rPr sz="2400" b="1" dirty="0" err="1">
                <a:solidFill>
                  <a:srgbClr val="404040"/>
                </a:solidFill>
                <a:latin typeface="Carlito"/>
                <a:cs typeface="Carlito"/>
              </a:rPr>
              <a:t>Sieć</a:t>
            </a:r>
            <a:r>
              <a:rPr sz="2400" b="1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2400" b="1" spc="-15" dirty="0">
                <a:solidFill>
                  <a:srgbClr val="404040"/>
                </a:solidFill>
                <a:latin typeface="Carlito"/>
                <a:cs typeface="Carlito"/>
              </a:rPr>
              <a:t>powiatowa </a:t>
            </a:r>
            <a:r>
              <a:rPr sz="2400" b="1" dirty="0">
                <a:solidFill>
                  <a:srgbClr val="404040"/>
                </a:solidFill>
                <a:latin typeface="Carlito"/>
                <a:cs typeface="Carlito"/>
              </a:rPr>
              <a:t>(PR) –</a:t>
            </a:r>
            <a:r>
              <a:rPr sz="2400" b="1" spc="-25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2400" b="1" dirty="0">
                <a:solidFill>
                  <a:srgbClr val="404040"/>
                </a:solidFill>
                <a:latin typeface="Carlito"/>
                <a:cs typeface="Carlito"/>
              </a:rPr>
              <a:t>B0</a:t>
            </a:r>
            <a:r>
              <a:rPr lang="pl-PL" sz="2400" b="1" dirty="0">
                <a:solidFill>
                  <a:srgbClr val="404040"/>
                </a:solidFill>
                <a:latin typeface="Carlito"/>
                <a:cs typeface="Carlito"/>
              </a:rPr>
              <a:t>12</a:t>
            </a:r>
            <a:endParaRPr sz="2400" dirty="0">
              <a:solidFill>
                <a:prstClr val="black"/>
              </a:solidFill>
              <a:latin typeface="Carlito"/>
              <a:cs typeface="Carlito"/>
            </a:endParaRPr>
          </a:p>
          <a:p>
            <a:pPr marL="156210" indent="-144145" fontAlgn="auto">
              <a:spcBef>
                <a:spcPts val="640"/>
              </a:spcBef>
              <a:spcAft>
                <a:spcPts val="0"/>
              </a:spcAft>
              <a:buClr>
                <a:srgbClr val="E38312"/>
              </a:buClr>
              <a:buSzPct val="96875"/>
              <a:buFont typeface="Arial"/>
              <a:buChar char="•"/>
              <a:tabLst>
                <a:tab pos="156845" algn="l"/>
              </a:tabLst>
            </a:pPr>
            <a:r>
              <a:rPr sz="2400" spc="-15" dirty="0">
                <a:solidFill>
                  <a:srgbClr val="404040"/>
                </a:solidFill>
                <a:latin typeface="Carlito"/>
                <a:cs typeface="Carlito"/>
              </a:rPr>
              <a:t>Operacyjny </a:t>
            </a:r>
            <a:r>
              <a:rPr sz="2400" dirty="0">
                <a:solidFill>
                  <a:srgbClr val="404040"/>
                </a:solidFill>
                <a:latin typeface="Carlito"/>
                <a:cs typeface="Carlito"/>
              </a:rPr>
              <a:t>kierunek </a:t>
            </a:r>
            <a:r>
              <a:rPr sz="2400" spc="-10" dirty="0">
                <a:solidFill>
                  <a:srgbClr val="404040"/>
                </a:solidFill>
                <a:latin typeface="Carlito"/>
                <a:cs typeface="Carlito"/>
              </a:rPr>
              <a:t>radiowy </a:t>
            </a:r>
            <a:r>
              <a:rPr sz="2400" spc="-45" dirty="0">
                <a:solidFill>
                  <a:srgbClr val="404040"/>
                </a:solidFill>
                <a:latin typeface="Carlito"/>
                <a:cs typeface="Carlito"/>
              </a:rPr>
              <a:t>(KO) </a:t>
            </a:r>
            <a:r>
              <a:rPr sz="2400" dirty="0">
                <a:solidFill>
                  <a:srgbClr val="404040"/>
                </a:solidFill>
                <a:latin typeface="Carlito"/>
                <a:cs typeface="Carlito"/>
              </a:rPr>
              <a:t>– </a:t>
            </a:r>
            <a:r>
              <a:rPr sz="2400" spc="-5" dirty="0">
                <a:solidFill>
                  <a:srgbClr val="404040"/>
                </a:solidFill>
                <a:latin typeface="Carlito"/>
                <a:cs typeface="Carlito"/>
              </a:rPr>
              <a:t>B018 </a:t>
            </a:r>
            <a:r>
              <a:rPr sz="2400" dirty="0">
                <a:solidFill>
                  <a:srgbClr val="404040"/>
                </a:solidFill>
                <a:latin typeface="Carlito"/>
                <a:cs typeface="Carlito"/>
              </a:rPr>
              <a:t>/</a:t>
            </a:r>
            <a:r>
              <a:rPr sz="2400" spc="55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2400" spc="-5" dirty="0">
                <a:solidFill>
                  <a:srgbClr val="404040"/>
                </a:solidFill>
                <a:latin typeface="Carlito"/>
                <a:cs typeface="Carlito"/>
              </a:rPr>
              <a:t>B053</a:t>
            </a:r>
            <a:endParaRPr sz="2400" dirty="0">
              <a:solidFill>
                <a:prstClr val="black"/>
              </a:solidFill>
              <a:latin typeface="Carlito"/>
              <a:cs typeface="Carlito"/>
            </a:endParaRPr>
          </a:p>
          <a:p>
            <a:pPr marL="156210" indent="-144145" fontAlgn="auto">
              <a:spcBef>
                <a:spcPts val="635"/>
              </a:spcBef>
              <a:spcAft>
                <a:spcPts val="0"/>
              </a:spcAft>
              <a:buClr>
                <a:srgbClr val="E38312"/>
              </a:buClr>
              <a:buSzPct val="96875"/>
              <a:buFont typeface="Arial"/>
              <a:buChar char="•"/>
              <a:tabLst>
                <a:tab pos="156845" algn="l"/>
              </a:tabLst>
            </a:pPr>
            <a:r>
              <a:rPr sz="2400" spc="-5" dirty="0">
                <a:solidFill>
                  <a:srgbClr val="404040"/>
                </a:solidFill>
                <a:latin typeface="Carlito"/>
                <a:cs typeface="Carlito"/>
              </a:rPr>
              <a:t>Sieć </a:t>
            </a:r>
            <a:r>
              <a:rPr sz="2400" spc="-15" dirty="0">
                <a:solidFill>
                  <a:srgbClr val="404040"/>
                </a:solidFill>
                <a:latin typeface="Carlito"/>
                <a:cs typeface="Carlito"/>
              </a:rPr>
              <a:t>dowodzenia </a:t>
            </a:r>
            <a:r>
              <a:rPr sz="2400" dirty="0">
                <a:solidFill>
                  <a:srgbClr val="404040"/>
                </a:solidFill>
                <a:latin typeface="Carlito"/>
                <a:cs typeface="Carlito"/>
              </a:rPr>
              <a:t>i </a:t>
            </a:r>
            <a:r>
              <a:rPr sz="2400" spc="-5" dirty="0">
                <a:solidFill>
                  <a:srgbClr val="404040"/>
                </a:solidFill>
                <a:latin typeface="Carlito"/>
                <a:cs typeface="Carlito"/>
              </a:rPr>
              <a:t>współdziałania (KDW) </a:t>
            </a:r>
            <a:r>
              <a:rPr sz="2400" dirty="0">
                <a:solidFill>
                  <a:srgbClr val="404040"/>
                </a:solidFill>
                <a:latin typeface="Carlito"/>
                <a:cs typeface="Carlito"/>
              </a:rPr>
              <a:t>– </a:t>
            </a:r>
            <a:r>
              <a:rPr sz="2400" spc="-5" dirty="0">
                <a:solidFill>
                  <a:srgbClr val="404040"/>
                </a:solidFill>
                <a:latin typeface="Carlito"/>
                <a:cs typeface="Carlito"/>
              </a:rPr>
              <a:t>B003 </a:t>
            </a:r>
            <a:r>
              <a:rPr sz="2400" dirty="0">
                <a:solidFill>
                  <a:srgbClr val="404040"/>
                </a:solidFill>
                <a:latin typeface="Carlito"/>
                <a:cs typeface="Carlito"/>
              </a:rPr>
              <a:t>/</a:t>
            </a:r>
            <a:r>
              <a:rPr sz="2400" spc="5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2400" spc="-5" dirty="0">
                <a:solidFill>
                  <a:srgbClr val="404040"/>
                </a:solidFill>
                <a:latin typeface="Carlito"/>
                <a:cs typeface="Carlito"/>
              </a:rPr>
              <a:t>B048</a:t>
            </a:r>
            <a:endParaRPr sz="2400" dirty="0">
              <a:solidFill>
                <a:prstClr val="black"/>
              </a:solidFill>
              <a:latin typeface="Carlito"/>
              <a:cs typeface="Carlito"/>
            </a:endParaRPr>
          </a:p>
          <a:p>
            <a:pPr marL="103505" marR="5080" indent="-91440" fontAlgn="auto">
              <a:lnSpc>
                <a:spcPts val="3070"/>
              </a:lnSpc>
              <a:spcBef>
                <a:spcPts val="1370"/>
              </a:spcBef>
              <a:spcAft>
                <a:spcPts val="0"/>
              </a:spcAft>
              <a:buClr>
                <a:srgbClr val="E38312"/>
              </a:buClr>
              <a:buSzPct val="96875"/>
              <a:buFont typeface="Arial"/>
              <a:buChar char="•"/>
              <a:tabLst>
                <a:tab pos="156845" algn="l"/>
              </a:tabLst>
            </a:pPr>
            <a:r>
              <a:rPr sz="2400" b="1" dirty="0">
                <a:solidFill>
                  <a:srgbClr val="404040"/>
                </a:solidFill>
                <a:latin typeface="Carlito"/>
                <a:cs typeface="Carlito"/>
              </a:rPr>
              <a:t>Sieć </a:t>
            </a:r>
            <a:r>
              <a:rPr sz="2400" b="1" spc="-20" dirty="0">
                <a:solidFill>
                  <a:srgbClr val="404040"/>
                </a:solidFill>
                <a:latin typeface="Carlito"/>
                <a:cs typeface="Carlito"/>
              </a:rPr>
              <a:t>ratowniczo-gaśnicza </a:t>
            </a:r>
            <a:r>
              <a:rPr sz="2400" b="1" spc="-10" dirty="0">
                <a:solidFill>
                  <a:srgbClr val="404040"/>
                </a:solidFill>
                <a:latin typeface="Carlito"/>
                <a:cs typeface="Carlito"/>
              </a:rPr>
              <a:t>(KRG) </a:t>
            </a:r>
            <a:r>
              <a:rPr sz="2400" b="1" dirty="0">
                <a:solidFill>
                  <a:srgbClr val="404040"/>
                </a:solidFill>
                <a:latin typeface="Carlito"/>
                <a:cs typeface="Carlito"/>
              </a:rPr>
              <a:t>– B0</a:t>
            </a:r>
            <a:r>
              <a:rPr lang="pl-PL" sz="2400" b="1" dirty="0">
                <a:solidFill>
                  <a:srgbClr val="404040"/>
                </a:solidFill>
                <a:latin typeface="Carlito"/>
                <a:cs typeface="Carlito"/>
              </a:rPr>
              <a:t>41 </a:t>
            </a:r>
            <a:r>
              <a:rPr sz="2400" b="1" dirty="0">
                <a:solidFill>
                  <a:srgbClr val="404040"/>
                </a:solidFill>
                <a:latin typeface="Carlito"/>
                <a:cs typeface="Carlito"/>
              </a:rPr>
              <a:t>(lub </a:t>
            </a:r>
            <a:r>
              <a:rPr sz="2400" b="1" spc="-20" dirty="0">
                <a:solidFill>
                  <a:srgbClr val="404040"/>
                </a:solidFill>
                <a:latin typeface="Carlito"/>
                <a:cs typeface="Carlito"/>
              </a:rPr>
              <a:t>inny  </a:t>
            </a:r>
            <a:r>
              <a:rPr sz="2400" b="1" spc="-10" dirty="0">
                <a:solidFill>
                  <a:srgbClr val="404040"/>
                </a:solidFill>
                <a:latin typeface="Carlito"/>
                <a:cs typeface="Carlito"/>
              </a:rPr>
              <a:t>przydzielony </a:t>
            </a:r>
            <a:r>
              <a:rPr sz="2400" b="1" spc="-20" dirty="0">
                <a:solidFill>
                  <a:srgbClr val="404040"/>
                </a:solidFill>
                <a:latin typeface="Carlito"/>
                <a:cs typeface="Carlito"/>
              </a:rPr>
              <a:t>przez </a:t>
            </a:r>
            <a:r>
              <a:rPr sz="2400" b="1" dirty="0">
                <a:solidFill>
                  <a:srgbClr val="404040"/>
                </a:solidFill>
                <a:latin typeface="Carlito"/>
                <a:cs typeface="Carlito"/>
              </a:rPr>
              <a:t>SK</a:t>
            </a:r>
            <a:r>
              <a:rPr sz="2400" b="1" spc="3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2400" b="1" dirty="0">
                <a:solidFill>
                  <a:srgbClr val="404040"/>
                </a:solidFill>
                <a:latin typeface="Carlito"/>
                <a:cs typeface="Carlito"/>
              </a:rPr>
              <a:t>K</a:t>
            </a:r>
            <a:r>
              <a:rPr lang="pl-PL" sz="2400" b="1" dirty="0">
                <a:solidFill>
                  <a:srgbClr val="404040"/>
                </a:solidFill>
                <a:latin typeface="Carlito"/>
                <a:cs typeface="Carlito"/>
              </a:rPr>
              <a:t>P:B047, B035, B049, B050, B004, B039, B046</a:t>
            </a:r>
            <a:r>
              <a:rPr sz="2400" b="1" dirty="0">
                <a:solidFill>
                  <a:srgbClr val="404040"/>
                </a:solidFill>
                <a:latin typeface="Carlito"/>
                <a:cs typeface="Carlito"/>
              </a:rPr>
              <a:t>)</a:t>
            </a:r>
            <a:endParaRPr sz="2400" dirty="0">
              <a:solidFill>
                <a:prstClr val="black"/>
              </a:solidFill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310219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BE94DD6E-26D8-5F3B-A4BF-0D89B0F10AB7}"/>
              </a:ext>
            </a:extLst>
          </p:cNvPr>
          <p:cNvSpPr/>
          <p:nvPr/>
        </p:nvSpPr>
        <p:spPr>
          <a:xfrm>
            <a:off x="1991544" y="116632"/>
            <a:ext cx="7224464" cy="6463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DZIAŁALNOŚĆ OPERACYJNA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b="1" dirty="0">
                <a:solidFill>
                  <a:srgbClr val="FF0000"/>
                </a:solidFill>
                <a:cs typeface="Arial" pitchFamily="34" charset="0"/>
              </a:rPr>
              <a:t>Łączność w Państwowej Straży Pożarnej</a:t>
            </a:r>
            <a:endParaRPr kumimoji="0" lang="pl-PL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171C4787-3F6E-383C-7AC6-0DDFC2FE7BD7}"/>
              </a:ext>
            </a:extLst>
          </p:cNvPr>
          <p:cNvSpPr txBox="1"/>
          <p:nvPr/>
        </p:nvSpPr>
        <p:spPr>
          <a:xfrm>
            <a:off x="1084580" y="1804238"/>
            <a:ext cx="9688195" cy="2035814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03505" marR="5080" indent="-91440" fontAlgn="auto">
              <a:lnSpc>
                <a:spcPts val="3460"/>
              </a:lnSpc>
              <a:spcBef>
                <a:spcPts val="535"/>
              </a:spcBef>
              <a:spcAft>
                <a:spcPts val="0"/>
              </a:spcAft>
              <a:buClr>
                <a:srgbClr val="E38312"/>
              </a:buClr>
              <a:buSzPct val="96875"/>
              <a:buFont typeface="Arial"/>
              <a:buChar char="•"/>
              <a:tabLst>
                <a:tab pos="156845" algn="l"/>
              </a:tabLst>
            </a:pPr>
            <a:r>
              <a:rPr sz="3200" spc="-5" dirty="0">
                <a:solidFill>
                  <a:srgbClr val="404040"/>
                </a:solidFill>
                <a:latin typeface="Carlito"/>
                <a:cs typeface="Carlito"/>
              </a:rPr>
              <a:t>Sieć </a:t>
            </a:r>
            <a:r>
              <a:rPr sz="3200" spc="-10" dirty="0">
                <a:solidFill>
                  <a:srgbClr val="404040"/>
                </a:solidFill>
                <a:latin typeface="Carlito"/>
                <a:cs typeface="Carlito"/>
              </a:rPr>
              <a:t>alarmowa </a:t>
            </a:r>
            <a:r>
              <a:rPr sz="3200" spc="-55" dirty="0">
                <a:solidFill>
                  <a:srgbClr val="404040"/>
                </a:solidFill>
                <a:latin typeface="Carlito"/>
                <a:cs typeface="Carlito"/>
              </a:rPr>
              <a:t>(PA1, </a:t>
            </a:r>
            <a:r>
              <a:rPr sz="3200" spc="-65" dirty="0">
                <a:solidFill>
                  <a:srgbClr val="404040"/>
                </a:solidFill>
                <a:latin typeface="Carlito"/>
                <a:cs typeface="Carlito"/>
              </a:rPr>
              <a:t>PA2) </a:t>
            </a:r>
            <a:r>
              <a:rPr sz="3200" dirty="0">
                <a:solidFill>
                  <a:srgbClr val="404040"/>
                </a:solidFill>
                <a:latin typeface="Carlito"/>
                <a:cs typeface="Carlito"/>
              </a:rPr>
              <a:t>– </a:t>
            </a:r>
            <a:r>
              <a:rPr sz="3200" spc="-5" dirty="0">
                <a:solidFill>
                  <a:srgbClr val="404040"/>
                </a:solidFill>
                <a:latin typeface="Carlito"/>
                <a:cs typeface="Carlito"/>
              </a:rPr>
              <a:t>alarmowanie  </a:t>
            </a:r>
            <a:r>
              <a:rPr sz="3200" spc="-10" dirty="0">
                <a:solidFill>
                  <a:srgbClr val="404040"/>
                </a:solidFill>
                <a:latin typeface="Carlito"/>
                <a:cs typeface="Carlito"/>
              </a:rPr>
              <a:t>jednostek </a:t>
            </a:r>
            <a:r>
              <a:rPr sz="3200" dirty="0">
                <a:solidFill>
                  <a:srgbClr val="404040"/>
                </a:solidFill>
                <a:latin typeface="Carlito"/>
                <a:cs typeface="Carlito"/>
              </a:rPr>
              <a:t>OSP </a:t>
            </a:r>
            <a:r>
              <a:rPr sz="3200" b="1" spc="-20" dirty="0">
                <a:solidFill>
                  <a:srgbClr val="404040"/>
                </a:solidFill>
                <a:latin typeface="Carlito"/>
                <a:cs typeface="Carlito"/>
              </a:rPr>
              <a:t>tylko </a:t>
            </a:r>
            <a:r>
              <a:rPr sz="3200" b="1" dirty="0">
                <a:solidFill>
                  <a:srgbClr val="404040"/>
                </a:solidFill>
                <a:latin typeface="Carlito"/>
                <a:cs typeface="Carlito"/>
              </a:rPr>
              <a:t>i wyłącznie </a:t>
            </a:r>
            <a:r>
              <a:rPr sz="3200" b="1" spc="-15" dirty="0">
                <a:solidFill>
                  <a:srgbClr val="404040"/>
                </a:solidFill>
                <a:latin typeface="Carlito"/>
                <a:cs typeface="Carlito"/>
              </a:rPr>
              <a:t>(zakaz rozmów </a:t>
            </a:r>
            <a:r>
              <a:rPr sz="3200" b="1" spc="-5" dirty="0">
                <a:solidFill>
                  <a:srgbClr val="404040"/>
                </a:solidFill>
                <a:latin typeface="Carlito"/>
                <a:cs typeface="Carlito"/>
              </a:rPr>
              <a:t>pomiędzy  </a:t>
            </a:r>
            <a:r>
              <a:rPr sz="3200" b="1" spc="-10" dirty="0">
                <a:solidFill>
                  <a:srgbClr val="404040"/>
                </a:solidFill>
                <a:latin typeface="Carlito"/>
                <a:cs typeface="Carlito"/>
              </a:rPr>
              <a:t>jednostkami</a:t>
            </a:r>
            <a:r>
              <a:rPr sz="3200" b="1" spc="-35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3200" b="1" dirty="0">
                <a:solidFill>
                  <a:srgbClr val="404040"/>
                </a:solidFill>
                <a:latin typeface="Carlito"/>
                <a:cs typeface="Carlito"/>
              </a:rPr>
              <a:t>!!)</a:t>
            </a:r>
            <a:endParaRPr sz="3200" dirty="0">
              <a:solidFill>
                <a:prstClr val="black"/>
              </a:solidFill>
              <a:latin typeface="Carlito"/>
              <a:cs typeface="Carlito"/>
            </a:endParaRPr>
          </a:p>
          <a:p>
            <a:pPr marL="156210" indent="-144145" fontAlgn="auto">
              <a:spcBef>
                <a:spcPts val="950"/>
              </a:spcBef>
              <a:spcAft>
                <a:spcPts val="0"/>
              </a:spcAft>
              <a:buClr>
                <a:srgbClr val="E38312"/>
              </a:buClr>
              <a:buSzPct val="96875"/>
              <a:buFont typeface="Arial"/>
              <a:buChar char="•"/>
              <a:tabLst>
                <a:tab pos="156845" algn="l"/>
              </a:tabLst>
            </a:pPr>
            <a:r>
              <a:rPr sz="3200" dirty="0">
                <a:solidFill>
                  <a:srgbClr val="404040"/>
                </a:solidFill>
                <a:latin typeface="Carlito"/>
                <a:cs typeface="Carlito"/>
              </a:rPr>
              <a:t>Łączność </a:t>
            </a:r>
            <a:r>
              <a:rPr sz="3200" spc="-40" dirty="0">
                <a:solidFill>
                  <a:srgbClr val="404040"/>
                </a:solidFill>
                <a:latin typeface="Carlito"/>
                <a:cs typeface="Carlito"/>
              </a:rPr>
              <a:t>ze </a:t>
            </a:r>
            <a:r>
              <a:rPr sz="3200" spc="-25" dirty="0" err="1">
                <a:solidFill>
                  <a:srgbClr val="404040"/>
                </a:solidFill>
                <a:latin typeface="Carlito"/>
                <a:cs typeface="Carlito"/>
              </a:rPr>
              <a:t>statkami</a:t>
            </a:r>
            <a:r>
              <a:rPr sz="3200" spc="-25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3200" spc="-10" dirty="0" err="1">
                <a:solidFill>
                  <a:srgbClr val="404040"/>
                </a:solidFill>
                <a:latin typeface="Carlito"/>
                <a:cs typeface="Carlito"/>
              </a:rPr>
              <a:t>powietrznymi</a:t>
            </a:r>
            <a:r>
              <a:rPr lang="pl-PL" sz="3200" spc="-10" dirty="0">
                <a:solidFill>
                  <a:srgbClr val="404040"/>
                </a:solidFill>
                <a:latin typeface="Carlito"/>
                <a:cs typeface="Carlito"/>
              </a:rPr>
              <a:t> LPR</a:t>
            </a:r>
            <a:r>
              <a:rPr sz="3200" spc="-10" dirty="0">
                <a:solidFill>
                  <a:srgbClr val="404040"/>
                </a:solidFill>
                <a:latin typeface="Carlito"/>
                <a:cs typeface="Carlito"/>
              </a:rPr>
              <a:t> KSWL </a:t>
            </a:r>
            <a:r>
              <a:rPr sz="3200" dirty="0">
                <a:solidFill>
                  <a:srgbClr val="404040"/>
                </a:solidFill>
                <a:latin typeface="Carlito"/>
                <a:cs typeface="Carlito"/>
              </a:rPr>
              <a:t>–</a:t>
            </a:r>
            <a:r>
              <a:rPr sz="3200" spc="8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3200" spc="-10" dirty="0">
                <a:solidFill>
                  <a:srgbClr val="404040"/>
                </a:solidFill>
                <a:latin typeface="Carlito"/>
                <a:cs typeface="Carlito"/>
              </a:rPr>
              <a:t>U02</a:t>
            </a:r>
            <a:endParaRPr sz="3200" dirty="0">
              <a:solidFill>
                <a:prstClr val="black"/>
              </a:solidFill>
              <a:latin typeface="Carlito"/>
              <a:cs typeface="Carlito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0AF4CE39-10A1-6C69-780D-641B3D667E7D}"/>
              </a:ext>
            </a:extLst>
          </p:cNvPr>
          <p:cNvSpPr txBox="1">
            <a:spLocks/>
          </p:cNvSpPr>
          <p:nvPr/>
        </p:nvSpPr>
        <p:spPr>
          <a:xfrm>
            <a:off x="3324225" y="913841"/>
            <a:ext cx="561086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800" b="0" i="0" u="sng">
                <a:solidFill>
                  <a:srgbClr val="404040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800" b="0" i="0" u="none" strike="noStrike" kern="0" cap="none" spc="-22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Struktura </a:t>
            </a:r>
            <a:r>
              <a:rPr kumimoji="0" lang="pl-PL" sz="4800" b="0" i="0" u="none" strike="noStrike" kern="0" cap="none" spc="-28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sieci</a:t>
            </a:r>
            <a:r>
              <a:rPr kumimoji="0" lang="pl-PL" sz="4800" b="0" i="0" u="none" strike="noStrike" kern="0" cap="none" spc="-52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pl-PL" sz="4800" b="0" i="0" u="none" strike="noStrike" kern="0" cap="none" spc="-20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radiowej</a:t>
            </a:r>
          </a:p>
        </p:txBody>
      </p:sp>
    </p:spTree>
    <p:extLst>
      <p:ext uri="{BB962C8B-B14F-4D97-AF65-F5344CB8AC3E}">
        <p14:creationId xmlns:p14="http://schemas.microsoft.com/office/powerpoint/2010/main" val="1494272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BE94DD6E-26D8-5F3B-A4BF-0D89B0F10AB7}"/>
              </a:ext>
            </a:extLst>
          </p:cNvPr>
          <p:cNvSpPr/>
          <p:nvPr/>
        </p:nvSpPr>
        <p:spPr>
          <a:xfrm>
            <a:off x="1991544" y="116632"/>
            <a:ext cx="7224464" cy="6463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DZIAŁALNOŚĆ OPERACYJNA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b="1" dirty="0">
                <a:solidFill>
                  <a:srgbClr val="FF0000"/>
                </a:solidFill>
                <a:cs typeface="Arial" pitchFamily="34" charset="0"/>
              </a:rPr>
              <a:t>Łączność w Państwowej Straży Pożarnej</a:t>
            </a:r>
            <a:endParaRPr kumimoji="0" lang="pl-PL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EEA40B48-FFC0-EAC9-A8E5-15BFA48261A8}"/>
              </a:ext>
            </a:extLst>
          </p:cNvPr>
          <p:cNvSpPr txBox="1">
            <a:spLocks/>
          </p:cNvSpPr>
          <p:nvPr/>
        </p:nvSpPr>
        <p:spPr>
          <a:xfrm>
            <a:off x="1019048" y="913841"/>
            <a:ext cx="10153903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800" b="0" i="0" u="sng">
                <a:solidFill>
                  <a:srgbClr val="404040"/>
                </a:solidFill>
                <a:latin typeface="Arial"/>
                <a:ea typeface="+mj-ea"/>
                <a:cs typeface="Arial"/>
              </a:defRPr>
            </a:lvl1pPr>
          </a:lstStyle>
          <a:p>
            <a:pPr marL="17399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140315" algn="l"/>
              </a:tabLst>
              <a:defRPr/>
            </a:pPr>
            <a:r>
              <a:rPr kumimoji="0" lang="pl-PL" sz="4800" b="0" i="0" u="sng" strike="noStrike" kern="0" cap="none" spc="-79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 </a:t>
            </a:r>
            <a:r>
              <a:rPr kumimoji="0" lang="pl-PL" sz="4800" b="0" i="0" u="sng" strike="noStrike" kern="0" cap="none" spc="-44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Łączność </a:t>
            </a:r>
            <a:r>
              <a:rPr kumimoji="0" lang="pl-PL" sz="4800" b="0" i="0" u="sng" strike="noStrike" kern="0" cap="none" spc="-32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na </a:t>
            </a:r>
            <a:r>
              <a:rPr kumimoji="0" lang="pl-PL" sz="4800" b="0" i="0" u="sng" strike="noStrike" kern="0" cap="none" spc="-17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terenie </a:t>
            </a:r>
            <a:r>
              <a:rPr kumimoji="0" lang="pl-PL" sz="4800" b="0" i="0" u="sng" strike="noStrike" kern="0" cap="none" spc="-27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działań</a:t>
            </a:r>
            <a:r>
              <a:rPr kumimoji="0" lang="pl-PL" sz="4800" b="0" i="0" u="sng" strike="noStrike" kern="0" cap="none" spc="-48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pl-PL" sz="4800" b="0" i="0" u="sng" strike="noStrike" kern="0" cap="none" spc="-26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ratowniczych	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848CEE55-3DBA-3C0C-682A-D7C3F1B71257}"/>
              </a:ext>
            </a:extLst>
          </p:cNvPr>
          <p:cNvSpPr txBox="1"/>
          <p:nvPr/>
        </p:nvSpPr>
        <p:spPr>
          <a:xfrm>
            <a:off x="1125727" y="2420493"/>
            <a:ext cx="10010775" cy="953135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417830" marR="5080" indent="-405765" fontAlgn="auto">
              <a:lnSpc>
                <a:spcPts val="3460"/>
              </a:lnSpc>
              <a:spcBef>
                <a:spcPts val="535"/>
              </a:spcBef>
              <a:spcAft>
                <a:spcPts val="0"/>
              </a:spcAft>
            </a:pPr>
            <a:r>
              <a:rPr sz="3200" dirty="0">
                <a:solidFill>
                  <a:srgbClr val="404040"/>
                </a:solidFill>
                <a:latin typeface="Carlito"/>
                <a:cs typeface="Carlito"/>
              </a:rPr>
              <a:t>Kierujący </a:t>
            </a:r>
            <a:r>
              <a:rPr sz="3200" spc="-5" dirty="0">
                <a:solidFill>
                  <a:srgbClr val="404040"/>
                </a:solidFill>
                <a:latin typeface="Carlito"/>
                <a:cs typeface="Carlito"/>
              </a:rPr>
              <a:t>działaniem </a:t>
            </a:r>
            <a:r>
              <a:rPr sz="3200" spc="-15" dirty="0">
                <a:solidFill>
                  <a:srgbClr val="404040"/>
                </a:solidFill>
                <a:latin typeface="Carlito"/>
                <a:cs typeface="Carlito"/>
              </a:rPr>
              <a:t>ratowniczym </a:t>
            </a:r>
            <a:r>
              <a:rPr sz="3200" spc="-5" dirty="0">
                <a:solidFill>
                  <a:srgbClr val="404040"/>
                </a:solidFill>
                <a:latin typeface="Carlito"/>
                <a:cs typeface="Carlito"/>
              </a:rPr>
              <a:t>(KDR) </a:t>
            </a:r>
            <a:r>
              <a:rPr sz="3200" spc="-10" dirty="0">
                <a:solidFill>
                  <a:srgbClr val="404040"/>
                </a:solidFill>
                <a:latin typeface="Carlito"/>
                <a:cs typeface="Carlito"/>
              </a:rPr>
              <a:t>jest odpowiedzialny  </a:t>
            </a:r>
            <a:r>
              <a:rPr sz="3200" spc="-30" dirty="0">
                <a:solidFill>
                  <a:srgbClr val="404040"/>
                </a:solidFill>
                <a:latin typeface="Carlito"/>
                <a:cs typeface="Carlito"/>
              </a:rPr>
              <a:t>za </a:t>
            </a:r>
            <a:r>
              <a:rPr sz="3200" spc="-15" dirty="0">
                <a:solidFill>
                  <a:srgbClr val="404040"/>
                </a:solidFill>
                <a:latin typeface="Carlito"/>
                <a:cs typeface="Carlito"/>
              </a:rPr>
              <a:t>organizację </a:t>
            </a:r>
            <a:r>
              <a:rPr sz="3200" dirty="0">
                <a:solidFill>
                  <a:srgbClr val="404040"/>
                </a:solidFill>
                <a:latin typeface="Carlito"/>
                <a:cs typeface="Carlito"/>
              </a:rPr>
              <a:t>łączności </a:t>
            </a:r>
            <a:r>
              <a:rPr sz="3200" spc="-5" dirty="0">
                <a:solidFill>
                  <a:srgbClr val="404040"/>
                </a:solidFill>
                <a:latin typeface="Carlito"/>
                <a:cs typeface="Carlito"/>
              </a:rPr>
              <a:t>na </a:t>
            </a:r>
            <a:r>
              <a:rPr sz="3200" spc="-10" dirty="0">
                <a:solidFill>
                  <a:srgbClr val="404040"/>
                </a:solidFill>
                <a:latin typeface="Carlito"/>
                <a:cs typeface="Carlito"/>
              </a:rPr>
              <a:t>terenie </a:t>
            </a:r>
            <a:r>
              <a:rPr sz="3200" spc="-5" dirty="0">
                <a:solidFill>
                  <a:srgbClr val="404040"/>
                </a:solidFill>
                <a:latin typeface="Carlito"/>
                <a:cs typeface="Carlito"/>
              </a:rPr>
              <a:t>działań</a:t>
            </a:r>
            <a:r>
              <a:rPr sz="3200" spc="4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3200" spc="-20" dirty="0">
                <a:solidFill>
                  <a:srgbClr val="404040"/>
                </a:solidFill>
                <a:latin typeface="Carlito"/>
                <a:cs typeface="Carlito"/>
              </a:rPr>
              <a:t>ratowniczych</a:t>
            </a:r>
            <a:endParaRPr sz="3200" dirty="0">
              <a:solidFill>
                <a:prstClr val="black"/>
              </a:solidFill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145972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BE94DD6E-26D8-5F3B-A4BF-0D89B0F10AB7}"/>
              </a:ext>
            </a:extLst>
          </p:cNvPr>
          <p:cNvSpPr/>
          <p:nvPr/>
        </p:nvSpPr>
        <p:spPr>
          <a:xfrm>
            <a:off x="1991544" y="116632"/>
            <a:ext cx="7224464" cy="6463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DZIAŁALNOŚĆ OPERACYJNA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b="1" dirty="0">
                <a:solidFill>
                  <a:srgbClr val="FF0000"/>
                </a:solidFill>
                <a:cs typeface="Arial" pitchFamily="34" charset="0"/>
              </a:rPr>
              <a:t>Łączność w Państwowej Straży Pożarnej</a:t>
            </a:r>
            <a:endParaRPr kumimoji="0" lang="pl-PL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41CB5C1F-AA63-E996-3272-F7C7B66CB5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1464" y="1124744"/>
            <a:ext cx="5266585" cy="4437112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A2E868F3-82F2-36B5-54E3-2CD7475C45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4072" y="1424325"/>
            <a:ext cx="5184576" cy="2371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06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BE94DD6E-26D8-5F3B-A4BF-0D89B0F10AB7}"/>
              </a:ext>
            </a:extLst>
          </p:cNvPr>
          <p:cNvSpPr/>
          <p:nvPr/>
        </p:nvSpPr>
        <p:spPr>
          <a:xfrm>
            <a:off x="1991544" y="116632"/>
            <a:ext cx="7224464" cy="6463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DZIAŁALNOŚĆ OPERACYJNA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b="1" dirty="0">
                <a:solidFill>
                  <a:srgbClr val="FF0000"/>
                </a:solidFill>
                <a:cs typeface="Arial" pitchFamily="34" charset="0"/>
              </a:rPr>
              <a:t>Łączność w Państwowej Straży Pożarnej</a:t>
            </a:r>
            <a:endParaRPr kumimoji="0" lang="pl-PL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778FEDD4-3EC6-6B04-3494-2F25452073B9}"/>
              </a:ext>
            </a:extLst>
          </p:cNvPr>
          <p:cNvSpPr txBox="1">
            <a:spLocks/>
          </p:cNvSpPr>
          <p:nvPr/>
        </p:nvSpPr>
        <p:spPr>
          <a:xfrm>
            <a:off x="1271464" y="1340768"/>
            <a:ext cx="9992360" cy="1379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800" b="0" i="0" u="sng">
                <a:solidFill>
                  <a:srgbClr val="404040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88265" lvl="0" indent="0" algn="ctr" defTabSz="914400" eaLnBrk="1" fontAlgn="auto" latinLnBrk="0" hangingPunct="1">
              <a:lnSpc>
                <a:spcPts val="533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800" b="0" i="0" u="none" strike="noStrike" kern="0" cap="none" spc="-365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Wymagania </a:t>
            </a:r>
            <a:r>
              <a:rPr kumimoji="0" lang="pl-PL" sz="4800" b="0" i="0" u="none" strike="noStrike" kern="0" cap="none" spc="-28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stawiane </a:t>
            </a:r>
            <a:r>
              <a:rPr kumimoji="0" lang="pl-PL" sz="4800" b="0" i="0" u="none" strike="noStrike" kern="0" cap="none" spc="-225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abonentom</a:t>
            </a:r>
            <a:r>
              <a:rPr kumimoji="0" lang="pl-PL" sz="4800" b="0" i="0" u="none" strike="noStrike" kern="0" cap="none" spc="-42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pl-PL" sz="4800" b="0" i="0" u="none" strike="noStrike" kern="0" cap="none" spc="-285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sieci</a:t>
            </a:r>
          </a:p>
          <a:p>
            <a:pPr marL="0" marR="0" lvl="0" indent="0" algn="ctr" defTabSz="914400" eaLnBrk="1" fontAlgn="auto" latinLnBrk="0" hangingPunct="1">
              <a:lnSpc>
                <a:spcPts val="53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701415" algn="l"/>
                <a:tab pos="9966325" algn="l"/>
              </a:tabLst>
              <a:defRPr/>
            </a:pPr>
            <a:r>
              <a:rPr kumimoji="0" lang="pl-PL" sz="4800" b="0" i="0" u="sng" strike="noStrike" kern="0" cap="none" spc="-25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	</a:t>
            </a:r>
            <a:r>
              <a:rPr kumimoji="0" lang="pl-PL" sz="4800" b="0" i="0" u="sng" strike="noStrike" kern="0" cap="none" spc="-245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radiowych	</a:t>
            </a:r>
            <a:endParaRPr kumimoji="0" lang="pl-PL" sz="4800" b="0" i="0" u="sng" strike="noStrike" kern="0" cap="none" spc="-245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A8388332-A344-9B1C-5D2A-1B3EC199B880}"/>
              </a:ext>
            </a:extLst>
          </p:cNvPr>
          <p:cNvSpPr txBox="1">
            <a:spLocks/>
          </p:cNvSpPr>
          <p:nvPr/>
        </p:nvSpPr>
        <p:spPr>
          <a:xfrm>
            <a:off x="1271464" y="2915285"/>
            <a:ext cx="9893299" cy="3942715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>
            <a:lvl1pPr marL="0">
              <a:defRPr sz="3200" b="0" i="0">
                <a:solidFill>
                  <a:srgbClr val="404040"/>
                </a:solidFill>
                <a:latin typeface="Carlito"/>
                <a:ea typeface="+mn-ea"/>
                <a:cs typeface="Carlito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38735" marR="5080" lvl="0" indent="0" defTabSz="914400" eaLnBrk="1" fontAlgn="auto" latinLnBrk="0" hangingPunct="1">
              <a:lnSpc>
                <a:spcPts val="3460"/>
              </a:lnSpc>
              <a:spcBef>
                <a:spcPts val="5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200" b="0" i="0" u="none" strike="noStrike" kern="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Abonentem sieci </a:t>
            </a:r>
            <a:r>
              <a:rPr kumimoji="0" lang="pl-PL" sz="3200" b="0" i="0" u="none" strike="noStrike" kern="0" cap="none" spc="-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radiowej </a:t>
            </a:r>
            <a:r>
              <a:rPr kumimoji="0" lang="pl-PL" sz="32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UKF </a:t>
            </a:r>
            <a:r>
              <a:rPr kumimoji="0" lang="pl-PL" sz="3200" b="0" i="0" u="none" strike="noStrike" kern="0" cap="none" spc="-1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ochrony przeciwpożarowej  </a:t>
            </a:r>
            <a:r>
              <a:rPr kumimoji="0" lang="pl-PL" sz="3200" b="0" i="0" u="none" strike="noStrike" kern="0" cap="none" spc="-3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może </a:t>
            </a:r>
            <a:r>
              <a:rPr kumimoji="0" lang="pl-PL" sz="3200" b="0" i="0" u="none" strike="noStrike" kern="0" cap="none" spc="-1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być </a:t>
            </a:r>
            <a:r>
              <a:rPr kumimoji="0" lang="pl-PL" sz="32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osoba, </a:t>
            </a:r>
            <a:r>
              <a:rPr kumimoji="0" lang="pl-PL" sz="3200" b="0" i="0" u="none" strike="noStrike" kern="0" cap="none" spc="-2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która </a:t>
            </a:r>
            <a:r>
              <a:rPr kumimoji="0" lang="pl-PL" sz="3200" b="0" i="0" u="none" strike="noStrike" kern="0" cap="none" spc="-1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przeszła </a:t>
            </a:r>
            <a:r>
              <a:rPr kumimoji="0" lang="pl-PL" sz="3200" b="0" i="0" u="none" strike="noStrike" kern="0" cap="none" spc="-2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przeszkolenie, </a:t>
            </a:r>
            <a:r>
              <a:rPr kumimoji="0" lang="pl-PL" sz="3200" b="0" i="0" u="none" strike="noStrike" kern="0" cap="none" spc="-1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stosowne </a:t>
            </a:r>
            <a:r>
              <a:rPr kumimoji="0" lang="pl-PL" sz="3200" b="0" i="0" u="none" strike="noStrike" kern="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do  </a:t>
            </a:r>
            <a:r>
              <a:rPr kumimoji="0" lang="pl-PL" sz="3200" b="0" i="0" u="none" strike="noStrike" kern="0" cap="none" spc="-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zajmowanego </a:t>
            </a:r>
            <a:r>
              <a:rPr kumimoji="0" lang="pl-PL" sz="3200" b="0" i="0" u="none" strike="noStrike" kern="0" cap="none" spc="-1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stanowiska.</a:t>
            </a:r>
          </a:p>
          <a:p>
            <a:pPr marL="38735" marR="52705" lvl="0" indent="0" defTabSz="914400" eaLnBrk="1" fontAlgn="auto" latinLnBrk="0" hangingPunct="1">
              <a:lnSpc>
                <a:spcPts val="3460"/>
              </a:lnSpc>
              <a:spcBef>
                <a:spcPts val="13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200" b="0" i="0" u="none" strike="noStrike" kern="0" cap="none" spc="-1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Szkolenia </a:t>
            </a:r>
            <a:r>
              <a:rPr kumimoji="0" lang="pl-PL" sz="3200" b="0" i="0" u="none" strike="noStrike" kern="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dla </a:t>
            </a:r>
            <a:r>
              <a:rPr kumimoji="0" lang="pl-PL" sz="3200" b="0" i="0" u="none" strike="noStrike" kern="0" cap="none" spc="-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jednostek </a:t>
            </a:r>
            <a:r>
              <a:rPr kumimoji="0" lang="pl-PL" sz="32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KM/P </a:t>
            </a:r>
            <a:r>
              <a:rPr kumimoji="0" lang="pl-PL" sz="3200" b="0" i="0" u="none" strike="noStrike" kern="0" cap="none" spc="-9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PSP, </a:t>
            </a:r>
            <a:r>
              <a:rPr kumimoji="0" lang="pl-PL" sz="3200" b="0" i="0" u="none" strike="noStrike" kern="0" cap="none" spc="-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JRG </a:t>
            </a:r>
            <a:r>
              <a:rPr kumimoji="0" lang="pl-PL" sz="3200" b="0" i="0" u="none" strike="noStrike" kern="0" cap="none" spc="-1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oraz </a:t>
            </a:r>
            <a:r>
              <a:rPr kumimoji="0" lang="pl-PL" sz="32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OSP </a:t>
            </a:r>
            <a:r>
              <a:rPr kumimoji="0" lang="pl-PL" sz="3200" b="0" i="0" u="none" strike="noStrike" kern="0" cap="none" spc="-1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organizują  </a:t>
            </a:r>
            <a:r>
              <a:rPr kumimoji="0" lang="pl-PL" sz="32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właściwi </a:t>
            </a:r>
            <a:r>
              <a:rPr kumimoji="0" lang="pl-PL" sz="3200" b="0" i="0" u="none" strike="noStrike" kern="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miejscowo </a:t>
            </a:r>
            <a:r>
              <a:rPr kumimoji="0" lang="pl-PL" sz="3200" b="0" i="0" u="none" strike="noStrike" kern="0" cap="none" spc="-1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komendanci</a:t>
            </a:r>
            <a:r>
              <a:rPr kumimoji="0" lang="pl-PL" sz="3200" b="0" i="0" u="none" strike="noStrike" kern="0" cap="none" spc="-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 </a:t>
            </a:r>
            <a:r>
              <a:rPr kumimoji="0" lang="pl-PL" sz="3200" b="0" i="0" u="none" strike="noStrike" kern="0" cap="none" spc="-2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powiatowi/miejscy.</a:t>
            </a:r>
          </a:p>
        </p:txBody>
      </p:sp>
    </p:spTree>
    <p:extLst>
      <p:ext uri="{BB962C8B-B14F-4D97-AF65-F5344CB8AC3E}">
        <p14:creationId xmlns:p14="http://schemas.microsoft.com/office/powerpoint/2010/main" val="149482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27648" y="14059"/>
            <a:ext cx="5878051" cy="71726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586039" fontAlgn="auto">
              <a:spcBef>
                <a:spcPts val="0"/>
              </a:spcBef>
              <a:spcAft>
                <a:spcPts val="0"/>
              </a:spcAft>
            </a:pPr>
            <a:endParaRPr sz="1154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99656" y="-14557"/>
            <a:ext cx="6336704" cy="67559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586039" fontAlgn="auto">
              <a:spcBef>
                <a:spcPts val="0"/>
              </a:spcBef>
              <a:spcAft>
                <a:spcPts val="0"/>
              </a:spcAft>
            </a:pPr>
            <a:endParaRPr sz="1154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BE94DD6E-26D8-5F3B-A4BF-0D89B0F10AB7}"/>
              </a:ext>
            </a:extLst>
          </p:cNvPr>
          <p:cNvSpPr/>
          <p:nvPr/>
        </p:nvSpPr>
        <p:spPr>
          <a:xfrm>
            <a:off x="1991544" y="116632"/>
            <a:ext cx="7224464" cy="6463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DZIAŁALNOŚĆ OPERACYJNA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b="1" dirty="0">
                <a:solidFill>
                  <a:srgbClr val="FF0000"/>
                </a:solidFill>
                <a:cs typeface="Arial" pitchFamily="34" charset="0"/>
              </a:rPr>
              <a:t>Łączność w Państwowej Straży Pożarnej</a:t>
            </a:r>
            <a:endParaRPr kumimoji="0" lang="pl-PL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EC8B723C-62E4-88DD-AB18-8C5FD190EA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496" y="1093261"/>
            <a:ext cx="8304848" cy="4671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96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74332" y="0"/>
            <a:ext cx="595006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586039" fontAlgn="auto">
              <a:spcBef>
                <a:spcPts val="0"/>
              </a:spcBef>
              <a:spcAft>
                <a:spcPts val="0"/>
              </a:spcAft>
            </a:pPr>
            <a:endParaRPr sz="1154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BE94DD6E-26D8-5F3B-A4BF-0D89B0F10AB7}"/>
              </a:ext>
            </a:extLst>
          </p:cNvPr>
          <p:cNvSpPr/>
          <p:nvPr/>
        </p:nvSpPr>
        <p:spPr>
          <a:xfrm>
            <a:off x="1991544" y="116632"/>
            <a:ext cx="7224464" cy="6463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DZIAŁALNOŚĆ OPERACYJNA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b="1" dirty="0">
                <a:solidFill>
                  <a:srgbClr val="FF0000"/>
                </a:solidFill>
                <a:cs typeface="Arial" pitchFamily="34" charset="0"/>
              </a:rPr>
              <a:t>Łączność w Państwowej Straży Pożarnej</a:t>
            </a:r>
            <a:endParaRPr kumimoji="0" lang="pl-PL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4B4531C6-86C3-B121-9B8E-0DB71215EBBC}"/>
              </a:ext>
            </a:extLst>
          </p:cNvPr>
          <p:cNvSpPr txBox="1">
            <a:spLocks/>
          </p:cNvSpPr>
          <p:nvPr/>
        </p:nvSpPr>
        <p:spPr>
          <a:xfrm>
            <a:off x="1180591" y="1196752"/>
            <a:ext cx="9992360" cy="6510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800" b="0" i="0" u="sng">
                <a:solidFill>
                  <a:srgbClr val="404040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86995" lvl="0" indent="0" algn="ctr" defTabSz="914400" eaLnBrk="1" fontAlgn="auto" latinLnBrk="0" hangingPunct="1">
              <a:lnSpc>
                <a:spcPts val="533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400" b="0" i="0" u="none" strike="noStrike" kern="0" cap="none" spc="-47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Organizacja łączności na poziomie interwencyjnym</a:t>
            </a:r>
            <a:endParaRPr kumimoji="0" lang="pl-PL" sz="4400" b="0" i="0" u="sng" strike="noStrike" kern="0" cap="none" spc="-26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45C9350-487C-5B32-29FA-D7068D8E94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0687" y="1988840"/>
            <a:ext cx="8581777" cy="4202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44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BE94DD6E-26D8-5F3B-A4BF-0D89B0F10AB7}"/>
              </a:ext>
            </a:extLst>
          </p:cNvPr>
          <p:cNvSpPr/>
          <p:nvPr/>
        </p:nvSpPr>
        <p:spPr>
          <a:xfrm>
            <a:off x="1991544" y="116632"/>
            <a:ext cx="7224464" cy="6463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DZIAŁALNOŚĆ OPERACYJNA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b="1" dirty="0">
                <a:solidFill>
                  <a:srgbClr val="FF0000"/>
                </a:solidFill>
                <a:cs typeface="Arial" pitchFamily="34" charset="0"/>
              </a:rPr>
              <a:t>Łączność w Państwowej Straży Pożarnej</a:t>
            </a:r>
            <a:endParaRPr kumimoji="0" lang="pl-PL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4B4531C6-86C3-B121-9B8E-0DB71215EBBC}"/>
              </a:ext>
            </a:extLst>
          </p:cNvPr>
          <p:cNvSpPr txBox="1">
            <a:spLocks/>
          </p:cNvSpPr>
          <p:nvPr/>
        </p:nvSpPr>
        <p:spPr>
          <a:xfrm>
            <a:off x="1180591" y="1196752"/>
            <a:ext cx="9992360" cy="6510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800" b="0" i="0" u="sng">
                <a:solidFill>
                  <a:srgbClr val="404040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86995" lvl="0" indent="0" algn="ctr" defTabSz="914400" eaLnBrk="1" fontAlgn="auto" latinLnBrk="0" hangingPunct="1">
              <a:lnSpc>
                <a:spcPts val="533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400" b="0" i="0" u="none" strike="noStrike" kern="0" cap="none" spc="-47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Organizacja łączności na poziomie interwencyjnym</a:t>
            </a:r>
            <a:endParaRPr kumimoji="0" lang="pl-PL" sz="4400" b="0" i="0" u="sng" strike="noStrike" kern="0" cap="none" spc="-26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43376D5-DD7C-1B1A-4486-839C1A305B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3472" y="1860832"/>
            <a:ext cx="9134475" cy="448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998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BE94DD6E-26D8-5F3B-A4BF-0D89B0F10AB7}"/>
              </a:ext>
            </a:extLst>
          </p:cNvPr>
          <p:cNvSpPr/>
          <p:nvPr/>
        </p:nvSpPr>
        <p:spPr>
          <a:xfrm>
            <a:off x="1991544" y="116632"/>
            <a:ext cx="7224464" cy="6463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DZIAŁALNOŚĆ OPERACYJNA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b="1" dirty="0">
                <a:solidFill>
                  <a:srgbClr val="FF0000"/>
                </a:solidFill>
                <a:cs typeface="Arial" pitchFamily="34" charset="0"/>
              </a:rPr>
              <a:t>Łączność w Państwowej Straży Pożarnej</a:t>
            </a:r>
            <a:endParaRPr kumimoji="0" lang="pl-PL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4B4531C6-86C3-B121-9B8E-0DB71215EBBC}"/>
              </a:ext>
            </a:extLst>
          </p:cNvPr>
          <p:cNvSpPr txBox="1">
            <a:spLocks/>
          </p:cNvSpPr>
          <p:nvPr/>
        </p:nvSpPr>
        <p:spPr>
          <a:xfrm>
            <a:off x="1180591" y="1196752"/>
            <a:ext cx="9992360" cy="6510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800" b="0" i="0" u="sng">
                <a:solidFill>
                  <a:srgbClr val="404040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86995" lvl="0" indent="0" algn="ctr" defTabSz="914400" eaLnBrk="1" fontAlgn="auto" latinLnBrk="0" hangingPunct="1">
              <a:lnSpc>
                <a:spcPts val="533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400" b="0" i="0" u="none" strike="noStrike" kern="0" cap="none" spc="-47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Organizacja łączności na poziomie </a:t>
            </a:r>
            <a:r>
              <a:rPr lang="pl-PL" sz="4400" u="none" kern="0" spc="-470" dirty="0"/>
              <a:t>taktycznym</a:t>
            </a:r>
            <a:endParaRPr kumimoji="0" lang="pl-PL" sz="4400" b="0" i="0" u="sng" strike="noStrike" kern="0" cap="none" spc="-26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ECAC3229-DF02-DAE5-2F47-70CFD13D6A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1464" y="2132856"/>
            <a:ext cx="9134475" cy="309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029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BE94DD6E-26D8-5F3B-A4BF-0D89B0F10AB7}"/>
              </a:ext>
            </a:extLst>
          </p:cNvPr>
          <p:cNvSpPr/>
          <p:nvPr/>
        </p:nvSpPr>
        <p:spPr>
          <a:xfrm>
            <a:off x="1991544" y="116632"/>
            <a:ext cx="7224464" cy="6463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DZIAŁALNOŚĆ OPERACYJNA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b="1" dirty="0">
                <a:solidFill>
                  <a:srgbClr val="FF0000"/>
                </a:solidFill>
                <a:cs typeface="Arial" pitchFamily="34" charset="0"/>
              </a:rPr>
              <a:t>Łączność w Państwowej Straży Pożarnej</a:t>
            </a:r>
            <a:endParaRPr kumimoji="0" lang="pl-PL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4B4531C6-86C3-B121-9B8E-0DB71215EBBC}"/>
              </a:ext>
            </a:extLst>
          </p:cNvPr>
          <p:cNvSpPr txBox="1">
            <a:spLocks/>
          </p:cNvSpPr>
          <p:nvPr/>
        </p:nvSpPr>
        <p:spPr>
          <a:xfrm>
            <a:off x="1180591" y="1196752"/>
            <a:ext cx="9992360" cy="6510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800" b="0" i="0" u="sng">
                <a:solidFill>
                  <a:srgbClr val="404040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86995" lvl="0" indent="0" algn="ctr" defTabSz="914400" eaLnBrk="1" fontAlgn="auto" latinLnBrk="0" hangingPunct="1">
              <a:lnSpc>
                <a:spcPts val="533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400" b="0" i="0" u="none" strike="noStrike" kern="0" cap="none" spc="-47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Organizacja łączności na poziomie </a:t>
            </a:r>
            <a:r>
              <a:rPr lang="pl-PL" sz="4400" u="none" kern="0" spc="-470" dirty="0"/>
              <a:t>taktycznym</a:t>
            </a:r>
            <a:endParaRPr kumimoji="0" lang="pl-PL" sz="4400" b="0" i="0" u="sng" strike="noStrike" kern="0" cap="none" spc="-26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6E8EEA38-2662-DDE8-7E6C-4C7423FF6A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7568" y="1912288"/>
            <a:ext cx="6905402" cy="4407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58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BE94DD6E-26D8-5F3B-A4BF-0D89B0F10AB7}"/>
              </a:ext>
            </a:extLst>
          </p:cNvPr>
          <p:cNvSpPr/>
          <p:nvPr/>
        </p:nvSpPr>
        <p:spPr>
          <a:xfrm>
            <a:off x="1991544" y="116632"/>
            <a:ext cx="7224464" cy="6463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DZIAŁALNOŚĆ OPERACYJNA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b="1" dirty="0">
                <a:solidFill>
                  <a:srgbClr val="FF0000"/>
                </a:solidFill>
                <a:cs typeface="Arial" pitchFamily="34" charset="0"/>
              </a:rPr>
              <a:t>Łączność w Państwowej Straży Pożarnej</a:t>
            </a:r>
            <a:endParaRPr kumimoji="0" lang="pl-PL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4B4531C6-86C3-B121-9B8E-0DB71215EBBC}"/>
              </a:ext>
            </a:extLst>
          </p:cNvPr>
          <p:cNvSpPr txBox="1">
            <a:spLocks/>
          </p:cNvSpPr>
          <p:nvPr/>
        </p:nvSpPr>
        <p:spPr>
          <a:xfrm>
            <a:off x="1180591" y="1196752"/>
            <a:ext cx="9992360" cy="6510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800" b="0" i="0" u="sng">
                <a:solidFill>
                  <a:srgbClr val="404040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86995" lvl="0" indent="0" algn="ctr" defTabSz="914400" eaLnBrk="1" fontAlgn="auto" latinLnBrk="0" hangingPunct="1">
              <a:lnSpc>
                <a:spcPts val="533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400" b="0" i="0" u="none" strike="noStrike" kern="0" cap="none" spc="-47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Organizacja łączności na poziomie </a:t>
            </a:r>
            <a:r>
              <a:rPr lang="pl-PL" sz="4400" u="none" kern="0" spc="-470" dirty="0"/>
              <a:t>taktycznym</a:t>
            </a:r>
            <a:endParaRPr kumimoji="0" lang="pl-PL" sz="4400" b="0" i="0" u="sng" strike="noStrike" kern="0" cap="none" spc="-26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C525865-8729-EFBD-3BCF-74BE2FCC4F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5560" y="1988840"/>
            <a:ext cx="7257058" cy="4082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996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BE94DD6E-26D8-5F3B-A4BF-0D89B0F10AB7}"/>
              </a:ext>
            </a:extLst>
          </p:cNvPr>
          <p:cNvSpPr/>
          <p:nvPr/>
        </p:nvSpPr>
        <p:spPr>
          <a:xfrm>
            <a:off x="1991544" y="116632"/>
            <a:ext cx="7224464" cy="6463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DZIAŁALNOŚĆ OPERACYJNA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b="1" dirty="0">
                <a:solidFill>
                  <a:srgbClr val="FF0000"/>
                </a:solidFill>
                <a:cs typeface="Arial" pitchFamily="34" charset="0"/>
              </a:rPr>
              <a:t>Łączność w Państwowej Straży Pożarnej</a:t>
            </a:r>
            <a:endParaRPr kumimoji="0" lang="pl-PL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4B4531C6-86C3-B121-9B8E-0DB71215EBBC}"/>
              </a:ext>
            </a:extLst>
          </p:cNvPr>
          <p:cNvSpPr txBox="1">
            <a:spLocks/>
          </p:cNvSpPr>
          <p:nvPr/>
        </p:nvSpPr>
        <p:spPr>
          <a:xfrm>
            <a:off x="1180591" y="1196752"/>
            <a:ext cx="9992360" cy="6510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800" b="0" i="0" u="sng">
                <a:solidFill>
                  <a:srgbClr val="404040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86995" lvl="0" indent="0" algn="ctr" defTabSz="914400" eaLnBrk="1" fontAlgn="auto" latinLnBrk="0" hangingPunct="1">
              <a:lnSpc>
                <a:spcPts val="533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400" b="0" i="0" u="none" strike="noStrike" kern="0" cap="none" spc="-47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Organizacja łączności na poziomie </a:t>
            </a:r>
            <a:r>
              <a:rPr lang="pl-PL" sz="4400" u="none" kern="0" spc="-470" dirty="0"/>
              <a:t>taktycznym</a:t>
            </a:r>
            <a:endParaRPr kumimoji="0" lang="pl-PL" sz="4400" b="0" i="0" u="sng" strike="noStrike" kern="0" cap="none" spc="-26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1E0D88D9-05D5-9FE0-A264-5934D1D928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5560" y="2060848"/>
            <a:ext cx="8524875" cy="395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795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BE94DD6E-26D8-5F3B-A4BF-0D89B0F10AB7}"/>
              </a:ext>
            </a:extLst>
          </p:cNvPr>
          <p:cNvSpPr/>
          <p:nvPr/>
        </p:nvSpPr>
        <p:spPr>
          <a:xfrm>
            <a:off x="1991544" y="116632"/>
            <a:ext cx="7224464" cy="6463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DZIAŁALNOŚĆ OPERACYJNA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b="1" dirty="0">
                <a:solidFill>
                  <a:srgbClr val="FF0000"/>
                </a:solidFill>
                <a:cs typeface="Arial" pitchFamily="34" charset="0"/>
              </a:rPr>
              <a:t>Łączność w Państwowej Straży Pożarnej</a:t>
            </a:r>
            <a:endParaRPr kumimoji="0" lang="pl-PL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7CBF5C54-65E8-8261-9F59-13F6C5EAB2EC}"/>
              </a:ext>
            </a:extLst>
          </p:cNvPr>
          <p:cNvSpPr txBox="1"/>
          <p:nvPr/>
        </p:nvSpPr>
        <p:spPr>
          <a:xfrm>
            <a:off x="1271464" y="981963"/>
            <a:ext cx="9992360" cy="1379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88265" algn="ctr" fontAlgn="auto">
              <a:lnSpc>
                <a:spcPts val="5330"/>
              </a:lnSpc>
              <a:spcBef>
                <a:spcPts val="100"/>
              </a:spcBef>
              <a:spcAft>
                <a:spcPts val="0"/>
              </a:spcAft>
            </a:pPr>
            <a:r>
              <a:rPr sz="4800" spc="-365" dirty="0">
                <a:solidFill>
                  <a:srgbClr val="404040"/>
                </a:solidFill>
                <a:latin typeface="Arial"/>
                <a:cs typeface="Arial"/>
              </a:rPr>
              <a:t>Wymagania </a:t>
            </a:r>
            <a:r>
              <a:rPr sz="4800" spc="-280" dirty="0">
                <a:solidFill>
                  <a:srgbClr val="404040"/>
                </a:solidFill>
                <a:latin typeface="Arial"/>
                <a:cs typeface="Arial"/>
              </a:rPr>
              <a:t>stawiane </a:t>
            </a:r>
            <a:r>
              <a:rPr sz="4800" spc="-225" dirty="0">
                <a:solidFill>
                  <a:srgbClr val="404040"/>
                </a:solidFill>
                <a:latin typeface="Arial"/>
                <a:cs typeface="Arial"/>
              </a:rPr>
              <a:t>abonentom</a:t>
            </a:r>
            <a:r>
              <a:rPr sz="4800" spc="-42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4800" spc="-285" dirty="0">
                <a:solidFill>
                  <a:srgbClr val="404040"/>
                </a:solidFill>
                <a:latin typeface="Arial"/>
                <a:cs typeface="Arial"/>
              </a:rPr>
              <a:t>sieci</a:t>
            </a:r>
            <a:endParaRPr sz="4800" dirty="0">
              <a:solidFill>
                <a:prstClr val="black"/>
              </a:solidFill>
              <a:latin typeface="Arial"/>
              <a:cs typeface="Arial"/>
            </a:endParaRPr>
          </a:p>
          <a:p>
            <a:pPr algn="ctr" fontAlgn="auto">
              <a:lnSpc>
                <a:spcPts val="5330"/>
              </a:lnSpc>
              <a:spcBef>
                <a:spcPts val="0"/>
              </a:spcBef>
              <a:spcAft>
                <a:spcPts val="0"/>
              </a:spcAft>
              <a:tabLst>
                <a:tab pos="3701415" algn="l"/>
                <a:tab pos="9966325" algn="l"/>
              </a:tabLst>
            </a:pPr>
            <a:r>
              <a:rPr sz="4800" u="sng" spc="-250" dirty="0">
                <a:solidFill>
                  <a:srgbClr val="404040"/>
                </a:solidFill>
                <a:uFill>
                  <a:solidFill>
                    <a:srgbClr val="7E7E7E"/>
                  </a:solidFill>
                </a:uFill>
                <a:latin typeface="Arial"/>
                <a:cs typeface="Arial"/>
              </a:rPr>
              <a:t> 	</a:t>
            </a:r>
            <a:r>
              <a:rPr sz="4800" u="sng" spc="-245" dirty="0">
                <a:solidFill>
                  <a:srgbClr val="404040"/>
                </a:solidFill>
                <a:uFill>
                  <a:solidFill>
                    <a:srgbClr val="7E7E7E"/>
                  </a:solidFill>
                </a:uFill>
                <a:latin typeface="Arial"/>
                <a:cs typeface="Arial"/>
              </a:rPr>
              <a:t>radiowych	</a:t>
            </a:r>
            <a:endParaRPr sz="48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042AB8BB-F4DC-80B7-2C23-57F7371A304F}"/>
              </a:ext>
            </a:extLst>
          </p:cNvPr>
          <p:cNvSpPr txBox="1"/>
          <p:nvPr/>
        </p:nvSpPr>
        <p:spPr>
          <a:xfrm>
            <a:off x="1176019" y="2378185"/>
            <a:ext cx="9411335" cy="1392555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 marR="5080" fontAlgn="auto">
              <a:lnSpc>
                <a:spcPts val="3460"/>
              </a:lnSpc>
              <a:spcBef>
                <a:spcPts val="535"/>
              </a:spcBef>
              <a:spcAft>
                <a:spcPts val="0"/>
              </a:spcAft>
            </a:pPr>
            <a:r>
              <a:rPr sz="3200" spc="-40" dirty="0">
                <a:solidFill>
                  <a:srgbClr val="404040"/>
                </a:solidFill>
                <a:latin typeface="Carlito"/>
                <a:cs typeface="Carlito"/>
              </a:rPr>
              <a:t>Osoby, </a:t>
            </a:r>
            <a:r>
              <a:rPr sz="3200" spc="-20" dirty="0">
                <a:solidFill>
                  <a:srgbClr val="404040"/>
                </a:solidFill>
                <a:latin typeface="Carlito"/>
                <a:cs typeface="Carlito"/>
              </a:rPr>
              <a:t>które </a:t>
            </a:r>
            <a:r>
              <a:rPr sz="3200" spc="-15" dirty="0">
                <a:solidFill>
                  <a:srgbClr val="404040"/>
                </a:solidFill>
                <a:latin typeface="Carlito"/>
                <a:cs typeface="Carlito"/>
              </a:rPr>
              <a:t>przeszły </a:t>
            </a:r>
            <a:r>
              <a:rPr sz="3200" spc="-20" dirty="0">
                <a:solidFill>
                  <a:srgbClr val="404040"/>
                </a:solidFill>
                <a:latin typeface="Carlito"/>
                <a:cs typeface="Carlito"/>
              </a:rPr>
              <a:t>przeszkolenie </a:t>
            </a:r>
            <a:r>
              <a:rPr sz="3200" spc="-10" dirty="0">
                <a:solidFill>
                  <a:srgbClr val="404040"/>
                </a:solidFill>
                <a:latin typeface="Carlito"/>
                <a:cs typeface="Carlito"/>
              </a:rPr>
              <a:t>potwierdzają </a:t>
            </a:r>
            <a:r>
              <a:rPr sz="3200" spc="-15" dirty="0">
                <a:solidFill>
                  <a:srgbClr val="404040"/>
                </a:solidFill>
                <a:latin typeface="Carlito"/>
                <a:cs typeface="Carlito"/>
              </a:rPr>
              <a:t>ten </a:t>
            </a:r>
            <a:r>
              <a:rPr sz="3200" spc="-20" dirty="0">
                <a:solidFill>
                  <a:srgbClr val="404040"/>
                </a:solidFill>
                <a:latin typeface="Carlito"/>
                <a:cs typeface="Carlito"/>
              </a:rPr>
              <a:t>fakt  </a:t>
            </a:r>
            <a:r>
              <a:rPr sz="3200" spc="-5" dirty="0">
                <a:solidFill>
                  <a:srgbClr val="404040"/>
                </a:solidFill>
                <a:latin typeface="Carlito"/>
                <a:cs typeface="Carlito"/>
              </a:rPr>
              <a:t>własnoręcznym podpisem. </a:t>
            </a:r>
            <a:r>
              <a:rPr sz="3200" spc="-15" dirty="0">
                <a:solidFill>
                  <a:srgbClr val="404040"/>
                </a:solidFill>
                <a:latin typeface="Carlito"/>
                <a:cs typeface="Carlito"/>
              </a:rPr>
              <a:t>Szkolenia powinny być  </a:t>
            </a:r>
            <a:r>
              <a:rPr sz="3200" spc="-10" dirty="0">
                <a:solidFill>
                  <a:srgbClr val="404040"/>
                </a:solidFill>
                <a:latin typeface="Carlito"/>
                <a:cs typeface="Carlito"/>
              </a:rPr>
              <a:t>powtarzane </a:t>
            </a:r>
            <a:r>
              <a:rPr sz="3200" dirty="0">
                <a:solidFill>
                  <a:srgbClr val="404040"/>
                </a:solidFill>
                <a:latin typeface="Carlito"/>
                <a:cs typeface="Carlito"/>
              </a:rPr>
              <a:t>cyklicznie </a:t>
            </a:r>
            <a:r>
              <a:rPr sz="3200" spc="-20" dirty="0">
                <a:solidFill>
                  <a:srgbClr val="404040"/>
                </a:solidFill>
                <a:latin typeface="Carlito"/>
                <a:cs typeface="Carlito"/>
              </a:rPr>
              <a:t>raz </a:t>
            </a:r>
            <a:r>
              <a:rPr sz="3200" spc="-5" dirty="0">
                <a:solidFill>
                  <a:srgbClr val="404040"/>
                </a:solidFill>
                <a:latin typeface="Carlito"/>
                <a:cs typeface="Carlito"/>
              </a:rPr>
              <a:t>na </a:t>
            </a:r>
            <a:r>
              <a:rPr sz="3200" dirty="0">
                <a:solidFill>
                  <a:srgbClr val="404040"/>
                </a:solidFill>
                <a:latin typeface="Carlito"/>
                <a:cs typeface="Carlito"/>
              </a:rPr>
              <a:t>5</a:t>
            </a:r>
            <a:r>
              <a:rPr sz="3200" spc="45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3200" spc="-5" dirty="0">
                <a:solidFill>
                  <a:srgbClr val="404040"/>
                </a:solidFill>
                <a:latin typeface="Carlito"/>
                <a:cs typeface="Carlito"/>
              </a:rPr>
              <a:t>lat.</a:t>
            </a:r>
            <a:endParaRPr sz="3200" dirty="0">
              <a:solidFill>
                <a:prstClr val="black"/>
              </a:solidFill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1282292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BE94DD6E-26D8-5F3B-A4BF-0D89B0F10AB7}"/>
              </a:ext>
            </a:extLst>
          </p:cNvPr>
          <p:cNvSpPr/>
          <p:nvPr/>
        </p:nvSpPr>
        <p:spPr>
          <a:xfrm>
            <a:off x="1991544" y="116632"/>
            <a:ext cx="7224464" cy="6463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DZIAŁALNOŚĆ OPERACYJNA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b="1" dirty="0">
                <a:solidFill>
                  <a:srgbClr val="FF0000"/>
                </a:solidFill>
                <a:cs typeface="Arial" pitchFamily="34" charset="0"/>
              </a:rPr>
              <a:t>Łączność w Państwowej Straży Pożarnej</a:t>
            </a:r>
            <a:endParaRPr kumimoji="0" lang="pl-PL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4B4531C6-86C3-B121-9B8E-0DB71215EBBC}"/>
              </a:ext>
            </a:extLst>
          </p:cNvPr>
          <p:cNvSpPr txBox="1">
            <a:spLocks/>
          </p:cNvSpPr>
          <p:nvPr/>
        </p:nvSpPr>
        <p:spPr>
          <a:xfrm>
            <a:off x="1180591" y="1196752"/>
            <a:ext cx="9992360" cy="1379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800" b="0" i="0" u="sng">
                <a:solidFill>
                  <a:srgbClr val="404040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86995" lvl="0" indent="0" algn="ctr" defTabSz="914400" eaLnBrk="1" fontAlgn="auto" latinLnBrk="0" hangingPunct="1">
              <a:lnSpc>
                <a:spcPts val="533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800" b="0" i="0" u="none" strike="noStrike" kern="0" cap="none" spc="-47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Zasady </a:t>
            </a:r>
            <a:r>
              <a:rPr kumimoji="0" lang="pl-PL" sz="4800" b="0" i="0" u="none" strike="noStrike" kern="0" cap="none" spc="-25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ogólne</a:t>
            </a:r>
            <a:r>
              <a:rPr kumimoji="0" lang="pl-PL" sz="4800" b="0" i="0" u="none" strike="noStrike" kern="0" cap="none" spc="-24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pl-PL" sz="4800" b="0" i="0" u="none" strike="noStrike" kern="0" cap="none" spc="-29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prowadzenia</a:t>
            </a:r>
          </a:p>
          <a:p>
            <a:pPr marL="0" marR="0" lvl="0" indent="0" algn="ctr" defTabSz="914400" eaLnBrk="1" fontAlgn="auto" latinLnBrk="0" hangingPunct="1">
              <a:lnSpc>
                <a:spcPts val="53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112770" algn="l"/>
                <a:tab pos="9966325" algn="l"/>
              </a:tabLst>
              <a:defRPr/>
            </a:pPr>
            <a:r>
              <a:rPr kumimoji="0" lang="pl-PL" sz="4800" b="0" i="0" u="sng" strike="noStrike" kern="0" cap="none" spc="-25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	</a:t>
            </a:r>
            <a:r>
              <a:rPr kumimoji="0" lang="pl-PL" sz="4800" b="0" i="0" u="sng" strike="noStrike" kern="0" cap="none" spc="-26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korespondencji	</a:t>
            </a: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BC0A15BA-505D-861D-C42B-3B10936EE75B}"/>
              </a:ext>
            </a:extLst>
          </p:cNvPr>
          <p:cNvSpPr txBox="1"/>
          <p:nvPr/>
        </p:nvSpPr>
        <p:spPr>
          <a:xfrm>
            <a:off x="1389633" y="2575972"/>
            <a:ext cx="8738815" cy="2283959"/>
          </a:xfrm>
          <a:prstGeom prst="rect">
            <a:avLst/>
          </a:prstGeom>
        </p:spPr>
        <p:txBody>
          <a:bodyPr vert="horz" wrap="square" lIns="0" tIns="140970" rIns="0" bIns="0" rtlCol="0">
            <a:spAutoFit/>
          </a:bodyPr>
          <a:lstStyle/>
          <a:p>
            <a:pPr marL="156210" indent="-144145" fontAlgn="auto">
              <a:spcBef>
                <a:spcPts val="1110"/>
              </a:spcBef>
              <a:spcAft>
                <a:spcPts val="0"/>
              </a:spcAft>
              <a:buClr>
                <a:srgbClr val="E38312"/>
              </a:buClr>
              <a:buSzPct val="96875"/>
              <a:buFont typeface="Arial"/>
              <a:buChar char="•"/>
              <a:tabLst>
                <a:tab pos="156845" algn="l"/>
              </a:tabLst>
            </a:pPr>
            <a:r>
              <a:rPr sz="2400" spc="-5" dirty="0">
                <a:solidFill>
                  <a:srgbClr val="404040"/>
                </a:solidFill>
                <a:latin typeface="Carlito"/>
                <a:cs typeface="Carlito"/>
              </a:rPr>
              <a:t>Naciśnij </a:t>
            </a:r>
            <a:r>
              <a:rPr sz="2400" spc="-10" dirty="0">
                <a:solidFill>
                  <a:srgbClr val="404040"/>
                </a:solidFill>
                <a:latin typeface="Carlito"/>
                <a:cs typeface="Carlito"/>
              </a:rPr>
              <a:t>przycisk </a:t>
            </a:r>
            <a:r>
              <a:rPr sz="2400" spc="-30" dirty="0">
                <a:solidFill>
                  <a:srgbClr val="404040"/>
                </a:solidFill>
                <a:latin typeface="Carlito"/>
                <a:cs typeface="Carlito"/>
              </a:rPr>
              <a:t>mówniczy, </a:t>
            </a:r>
            <a:r>
              <a:rPr sz="2400" spc="-20" dirty="0">
                <a:solidFill>
                  <a:srgbClr val="404040"/>
                </a:solidFill>
                <a:latin typeface="Carlito"/>
                <a:cs typeface="Carlito"/>
              </a:rPr>
              <a:t>weź </a:t>
            </a:r>
            <a:r>
              <a:rPr sz="2400" spc="-5" dirty="0">
                <a:solidFill>
                  <a:srgbClr val="404040"/>
                </a:solidFill>
                <a:latin typeface="Carlito"/>
                <a:cs typeface="Carlito"/>
              </a:rPr>
              <a:t>oddech </a:t>
            </a:r>
            <a:r>
              <a:rPr sz="2400" dirty="0" err="1">
                <a:solidFill>
                  <a:srgbClr val="404040"/>
                </a:solidFill>
                <a:latin typeface="Carlito"/>
                <a:cs typeface="Carlito"/>
              </a:rPr>
              <a:t>i</a:t>
            </a:r>
            <a:r>
              <a:rPr sz="240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2400" spc="-5" dirty="0" err="1">
                <a:solidFill>
                  <a:srgbClr val="404040"/>
                </a:solidFill>
                <a:latin typeface="Carlito"/>
                <a:cs typeface="Carlito"/>
              </a:rPr>
              <a:t>mów</a:t>
            </a:r>
            <a:r>
              <a:rPr lang="pl-PL" sz="2400" spc="-5" dirty="0">
                <a:solidFill>
                  <a:srgbClr val="404040"/>
                </a:solidFill>
                <a:latin typeface="Carlito"/>
                <a:cs typeface="Carlito"/>
              </a:rPr>
              <a:t>;</a:t>
            </a:r>
            <a:endParaRPr sz="2400" dirty="0">
              <a:solidFill>
                <a:prstClr val="black"/>
              </a:solidFill>
              <a:latin typeface="Carlito"/>
              <a:cs typeface="Carlito"/>
            </a:endParaRPr>
          </a:p>
          <a:p>
            <a:pPr marL="156210" indent="-144145" fontAlgn="auto">
              <a:spcBef>
                <a:spcPts val="1010"/>
              </a:spcBef>
              <a:spcAft>
                <a:spcPts val="0"/>
              </a:spcAft>
              <a:buClr>
                <a:srgbClr val="E38312"/>
              </a:buClr>
              <a:buSzPct val="96875"/>
              <a:buFont typeface="Arial"/>
              <a:buChar char="•"/>
              <a:tabLst>
                <a:tab pos="156845" algn="l"/>
              </a:tabLst>
            </a:pPr>
            <a:r>
              <a:rPr sz="2400" spc="-10" dirty="0">
                <a:solidFill>
                  <a:srgbClr val="404040"/>
                </a:solidFill>
                <a:latin typeface="Carlito"/>
                <a:cs typeface="Carlito"/>
              </a:rPr>
              <a:t>Minimalny </a:t>
            </a:r>
            <a:r>
              <a:rPr sz="2400" spc="-15" dirty="0">
                <a:solidFill>
                  <a:srgbClr val="404040"/>
                </a:solidFill>
                <a:latin typeface="Carlito"/>
                <a:cs typeface="Carlito"/>
              </a:rPr>
              <a:t>czas </a:t>
            </a:r>
            <a:r>
              <a:rPr sz="2400" spc="-10" dirty="0">
                <a:solidFill>
                  <a:srgbClr val="404040"/>
                </a:solidFill>
                <a:latin typeface="Carlito"/>
                <a:cs typeface="Carlito"/>
              </a:rPr>
              <a:t>nadawania </a:t>
            </a:r>
            <a:r>
              <a:rPr sz="2400" dirty="0">
                <a:solidFill>
                  <a:srgbClr val="404040"/>
                </a:solidFill>
                <a:latin typeface="Carlito"/>
                <a:cs typeface="Carlito"/>
              </a:rPr>
              <a:t>– </a:t>
            </a:r>
            <a:r>
              <a:rPr sz="2400" spc="-5" dirty="0" err="1">
                <a:solidFill>
                  <a:srgbClr val="404040"/>
                </a:solidFill>
                <a:latin typeface="Carlito"/>
                <a:cs typeface="Carlito"/>
              </a:rPr>
              <a:t>maksimum</a:t>
            </a:r>
            <a:r>
              <a:rPr sz="2400" spc="105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2400" spc="-10" dirty="0" err="1">
                <a:solidFill>
                  <a:srgbClr val="404040"/>
                </a:solidFill>
                <a:latin typeface="Carlito"/>
                <a:cs typeface="Carlito"/>
              </a:rPr>
              <a:t>treści</a:t>
            </a:r>
            <a:r>
              <a:rPr lang="pl-PL" sz="2400" spc="-10" dirty="0">
                <a:solidFill>
                  <a:srgbClr val="404040"/>
                </a:solidFill>
                <a:latin typeface="Carlito"/>
                <a:cs typeface="Carlito"/>
              </a:rPr>
              <a:t>;</a:t>
            </a:r>
            <a:endParaRPr sz="2400" dirty="0">
              <a:solidFill>
                <a:prstClr val="black"/>
              </a:solidFill>
              <a:latin typeface="Carlito"/>
              <a:cs typeface="Carlito"/>
            </a:endParaRPr>
          </a:p>
          <a:p>
            <a:pPr marL="156210" indent="-144145" fontAlgn="auto">
              <a:spcBef>
                <a:spcPts val="1019"/>
              </a:spcBef>
              <a:spcAft>
                <a:spcPts val="0"/>
              </a:spcAft>
              <a:buClr>
                <a:srgbClr val="E38312"/>
              </a:buClr>
              <a:buSzPct val="96875"/>
              <a:buFont typeface="Arial"/>
              <a:buChar char="•"/>
              <a:tabLst>
                <a:tab pos="156845" algn="l"/>
              </a:tabLst>
            </a:pPr>
            <a:r>
              <a:rPr sz="2400" spc="-5" dirty="0">
                <a:solidFill>
                  <a:srgbClr val="404040"/>
                </a:solidFill>
                <a:latin typeface="Carlito"/>
                <a:cs typeface="Carlito"/>
              </a:rPr>
              <a:t>Celem </a:t>
            </a:r>
            <a:r>
              <a:rPr sz="2400" spc="-15" dirty="0">
                <a:solidFill>
                  <a:srgbClr val="404040"/>
                </a:solidFill>
                <a:latin typeface="Carlito"/>
                <a:cs typeface="Carlito"/>
              </a:rPr>
              <a:t>korespondencji</a:t>
            </a:r>
            <a:r>
              <a:rPr sz="2400" spc="-3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Carlito"/>
                <a:cs typeface="Carlito"/>
              </a:rPr>
              <a:t>jest:</a:t>
            </a:r>
            <a:endParaRPr sz="2400" dirty="0">
              <a:solidFill>
                <a:prstClr val="black"/>
              </a:solidFill>
              <a:latin typeface="Carlito"/>
              <a:cs typeface="Carlito"/>
            </a:endParaRPr>
          </a:p>
          <a:p>
            <a:pPr marL="553720" lvl="1" indent="-340360" fontAlgn="auto">
              <a:spcBef>
                <a:spcPts val="60"/>
              </a:spcBef>
              <a:spcAft>
                <a:spcPts val="0"/>
              </a:spcAft>
              <a:buClr>
                <a:srgbClr val="E38312"/>
              </a:buClr>
              <a:buSzPct val="96666"/>
              <a:buFont typeface="Wingdings"/>
              <a:buChar char=""/>
              <a:tabLst>
                <a:tab pos="554355" algn="l"/>
              </a:tabLst>
            </a:pPr>
            <a:r>
              <a:rPr sz="2400" spc="-10" dirty="0">
                <a:solidFill>
                  <a:srgbClr val="404040"/>
                </a:solidFill>
                <a:latin typeface="Carlito"/>
                <a:cs typeface="Carlito"/>
              </a:rPr>
              <a:t>nadawanie </a:t>
            </a:r>
            <a:r>
              <a:rPr sz="2400" dirty="0">
                <a:solidFill>
                  <a:srgbClr val="404040"/>
                </a:solidFill>
                <a:latin typeface="Carlito"/>
                <a:cs typeface="Carlito"/>
              </a:rPr>
              <a:t>i </a:t>
            </a:r>
            <a:r>
              <a:rPr sz="2400" spc="-5" dirty="0">
                <a:solidFill>
                  <a:srgbClr val="404040"/>
                </a:solidFill>
                <a:latin typeface="Carlito"/>
                <a:cs typeface="Carlito"/>
              </a:rPr>
              <a:t>odbiór poleceń </a:t>
            </a:r>
            <a:r>
              <a:rPr sz="2400" dirty="0">
                <a:solidFill>
                  <a:srgbClr val="404040"/>
                </a:solidFill>
                <a:latin typeface="Carlito"/>
                <a:cs typeface="Carlito"/>
              </a:rPr>
              <a:t>i</a:t>
            </a:r>
            <a:r>
              <a:rPr sz="2400" spc="-25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2400" spc="-40" dirty="0">
                <a:solidFill>
                  <a:srgbClr val="404040"/>
                </a:solidFill>
                <a:latin typeface="Carlito"/>
                <a:cs typeface="Carlito"/>
              </a:rPr>
              <a:t>meldunków,</a:t>
            </a:r>
            <a:endParaRPr sz="2400" dirty="0">
              <a:solidFill>
                <a:prstClr val="black"/>
              </a:solidFill>
              <a:latin typeface="Carlito"/>
              <a:cs typeface="Carlito"/>
            </a:endParaRPr>
          </a:p>
          <a:p>
            <a:pPr marL="553720" lvl="1" indent="-340360" fontAlgn="auto">
              <a:spcBef>
                <a:spcPts val="240"/>
              </a:spcBef>
              <a:spcAft>
                <a:spcPts val="0"/>
              </a:spcAft>
              <a:buClr>
                <a:srgbClr val="E38312"/>
              </a:buClr>
              <a:buSzPct val="96666"/>
              <a:buFont typeface="Wingdings"/>
              <a:buChar char=""/>
              <a:tabLst>
                <a:tab pos="554355" algn="l"/>
              </a:tabLst>
            </a:pPr>
            <a:r>
              <a:rPr sz="2400" dirty="0">
                <a:solidFill>
                  <a:srgbClr val="404040"/>
                </a:solidFill>
                <a:latin typeface="Carlito"/>
                <a:cs typeface="Carlito"/>
              </a:rPr>
              <a:t>wymiana </a:t>
            </a:r>
            <a:r>
              <a:rPr sz="2400" dirty="0" err="1">
                <a:solidFill>
                  <a:srgbClr val="404040"/>
                </a:solidFill>
                <a:latin typeface="Carlito"/>
                <a:cs typeface="Carlito"/>
              </a:rPr>
              <a:t>wiadomości</a:t>
            </a:r>
            <a:r>
              <a:rPr sz="2400" spc="-5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2400" spc="-10" dirty="0" err="1">
                <a:solidFill>
                  <a:srgbClr val="404040"/>
                </a:solidFill>
                <a:latin typeface="Carlito"/>
                <a:cs typeface="Carlito"/>
              </a:rPr>
              <a:t>służbowych</a:t>
            </a:r>
            <a:r>
              <a:rPr lang="pl-PL" sz="2400" spc="-10" dirty="0">
                <a:solidFill>
                  <a:srgbClr val="404040"/>
                </a:solidFill>
                <a:latin typeface="Carlito"/>
                <a:cs typeface="Carlito"/>
              </a:rPr>
              <a:t>.</a:t>
            </a:r>
            <a:endParaRPr sz="2400" dirty="0">
              <a:solidFill>
                <a:prstClr val="black"/>
              </a:solidFill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2681357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BE94DD6E-26D8-5F3B-A4BF-0D89B0F10AB7}"/>
              </a:ext>
            </a:extLst>
          </p:cNvPr>
          <p:cNvSpPr/>
          <p:nvPr/>
        </p:nvSpPr>
        <p:spPr>
          <a:xfrm>
            <a:off x="1991544" y="116632"/>
            <a:ext cx="7224464" cy="6463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DZIAŁALNOŚĆ OPERACYJNA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b="1" dirty="0">
                <a:solidFill>
                  <a:srgbClr val="FF0000"/>
                </a:solidFill>
                <a:cs typeface="Arial" pitchFamily="34" charset="0"/>
              </a:rPr>
              <a:t>Łączność w Państwowej Straży Pożarnej</a:t>
            </a:r>
            <a:endParaRPr kumimoji="0" lang="pl-PL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6D8475F0-DAE2-BCDA-172B-8972DA7D4131}"/>
              </a:ext>
            </a:extLst>
          </p:cNvPr>
          <p:cNvSpPr txBox="1"/>
          <p:nvPr/>
        </p:nvSpPr>
        <p:spPr>
          <a:xfrm>
            <a:off x="1244802" y="2276872"/>
            <a:ext cx="9284970" cy="1989006"/>
          </a:xfrm>
          <a:prstGeom prst="rect">
            <a:avLst/>
          </a:prstGeom>
        </p:spPr>
        <p:txBody>
          <a:bodyPr vert="horz" wrap="square" lIns="0" tIns="140970" rIns="0" bIns="0" rtlCol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</a:pPr>
            <a:r>
              <a:rPr sz="2000" b="1" dirty="0">
                <a:solidFill>
                  <a:srgbClr val="404040"/>
                </a:solidFill>
                <a:latin typeface="Carlito"/>
                <a:cs typeface="Carlito"/>
              </a:rPr>
              <a:t>ZABRANIA SIĘ</a:t>
            </a:r>
            <a:r>
              <a:rPr sz="2000" b="1" spc="-25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404040"/>
                </a:solidFill>
                <a:latin typeface="Carlito"/>
                <a:cs typeface="Carlito"/>
              </a:rPr>
              <a:t>!!!:</a:t>
            </a:r>
            <a:endParaRPr sz="2000" dirty="0">
              <a:solidFill>
                <a:prstClr val="black"/>
              </a:solidFill>
              <a:latin typeface="Carlito"/>
              <a:cs typeface="Carlito"/>
            </a:endParaRPr>
          </a:p>
          <a:p>
            <a:pPr marL="156210" indent="-144145" fontAlgn="auto">
              <a:spcBef>
                <a:spcPts val="0"/>
              </a:spcBef>
              <a:spcAft>
                <a:spcPts val="0"/>
              </a:spcAft>
              <a:buClr>
                <a:srgbClr val="E38312"/>
              </a:buClr>
              <a:buSzPct val="96875"/>
              <a:buFont typeface="Arial"/>
              <a:buChar char="•"/>
              <a:tabLst>
                <a:tab pos="156845" algn="l"/>
              </a:tabLst>
            </a:pPr>
            <a:r>
              <a:rPr sz="2000" spc="-10" dirty="0">
                <a:solidFill>
                  <a:srgbClr val="404040"/>
                </a:solidFill>
                <a:latin typeface="Carlito"/>
                <a:cs typeface="Carlito"/>
              </a:rPr>
              <a:t>podawania </a:t>
            </a:r>
            <a:r>
              <a:rPr sz="2000" spc="-20" dirty="0" err="1">
                <a:solidFill>
                  <a:srgbClr val="404040"/>
                </a:solidFill>
                <a:latin typeface="Carlito"/>
                <a:cs typeface="Carlito"/>
              </a:rPr>
              <a:t>stopni</a:t>
            </a:r>
            <a:r>
              <a:rPr sz="2000" spc="4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2000" spc="-10" dirty="0" err="1">
                <a:solidFill>
                  <a:srgbClr val="404040"/>
                </a:solidFill>
                <a:latin typeface="Carlito"/>
                <a:cs typeface="Carlito"/>
              </a:rPr>
              <a:t>służbowych</a:t>
            </a:r>
            <a:r>
              <a:rPr lang="pl-PL" sz="2000" spc="-10" dirty="0">
                <a:solidFill>
                  <a:srgbClr val="404040"/>
                </a:solidFill>
                <a:latin typeface="Carlito"/>
                <a:cs typeface="Carlito"/>
              </a:rPr>
              <a:t>;</a:t>
            </a:r>
            <a:endParaRPr sz="2000" dirty="0">
              <a:solidFill>
                <a:prstClr val="black"/>
              </a:solidFill>
              <a:latin typeface="Carlito"/>
              <a:cs typeface="Carlito"/>
            </a:endParaRPr>
          </a:p>
          <a:p>
            <a:pPr marL="156210" indent="-144145" fontAlgn="auto">
              <a:spcBef>
                <a:spcPts val="0"/>
              </a:spcBef>
              <a:spcAft>
                <a:spcPts val="0"/>
              </a:spcAft>
              <a:buClr>
                <a:srgbClr val="E38312"/>
              </a:buClr>
              <a:buSzPct val="96875"/>
              <a:buFont typeface="Arial"/>
              <a:buChar char="•"/>
              <a:tabLst>
                <a:tab pos="156845" algn="l"/>
              </a:tabLst>
            </a:pPr>
            <a:r>
              <a:rPr sz="2000" spc="-10" dirty="0">
                <a:solidFill>
                  <a:srgbClr val="404040"/>
                </a:solidFill>
                <a:latin typeface="Carlito"/>
                <a:cs typeface="Carlito"/>
              </a:rPr>
              <a:t>nazwisk,</a:t>
            </a:r>
            <a:r>
              <a:rPr sz="2000" spc="-5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2000" spc="-5" dirty="0" err="1">
                <a:solidFill>
                  <a:srgbClr val="404040"/>
                </a:solidFill>
                <a:latin typeface="Carlito"/>
                <a:cs typeface="Carlito"/>
              </a:rPr>
              <a:t>imion</a:t>
            </a:r>
            <a:r>
              <a:rPr lang="pl-PL" sz="2000" spc="-5" dirty="0">
                <a:solidFill>
                  <a:srgbClr val="404040"/>
                </a:solidFill>
                <a:latin typeface="Carlito"/>
                <a:cs typeface="Carlito"/>
              </a:rPr>
              <a:t>;</a:t>
            </a:r>
            <a:endParaRPr sz="2000" dirty="0">
              <a:solidFill>
                <a:prstClr val="black"/>
              </a:solidFill>
              <a:latin typeface="Carlito"/>
              <a:cs typeface="Carlito"/>
            </a:endParaRPr>
          </a:p>
          <a:p>
            <a:pPr marL="156210" indent="-144145" fontAlgn="auto">
              <a:spcBef>
                <a:spcPts val="0"/>
              </a:spcBef>
              <a:spcAft>
                <a:spcPts val="0"/>
              </a:spcAft>
              <a:buClr>
                <a:srgbClr val="E38312"/>
              </a:buClr>
              <a:buSzPct val="96875"/>
              <a:buFont typeface="Arial"/>
              <a:buChar char="•"/>
              <a:tabLst>
                <a:tab pos="156845" algn="l"/>
              </a:tabLst>
            </a:pPr>
            <a:r>
              <a:rPr sz="2000" spc="-15" dirty="0">
                <a:solidFill>
                  <a:srgbClr val="404040"/>
                </a:solidFill>
                <a:latin typeface="Carlito"/>
                <a:cs typeface="Carlito"/>
              </a:rPr>
              <a:t>nazw </a:t>
            </a:r>
            <a:r>
              <a:rPr sz="2000" dirty="0">
                <a:solidFill>
                  <a:srgbClr val="404040"/>
                </a:solidFill>
                <a:latin typeface="Carlito"/>
                <a:cs typeface="Carlito"/>
              </a:rPr>
              <a:t>i </a:t>
            </a:r>
            <a:r>
              <a:rPr sz="2000" spc="-5" dirty="0">
                <a:solidFill>
                  <a:srgbClr val="404040"/>
                </a:solidFill>
                <a:latin typeface="Carlito"/>
                <a:cs typeface="Carlito"/>
              </a:rPr>
              <a:t>czynności </a:t>
            </a:r>
            <a:r>
              <a:rPr sz="2000" dirty="0">
                <a:solidFill>
                  <a:srgbClr val="404040"/>
                </a:solidFill>
                <a:latin typeface="Carlito"/>
                <a:cs typeface="Carlito"/>
              </a:rPr>
              <a:t>o </a:t>
            </a:r>
            <a:r>
              <a:rPr sz="2000" spc="-20" dirty="0" err="1">
                <a:solidFill>
                  <a:srgbClr val="404040"/>
                </a:solidFill>
                <a:latin typeface="Carlito"/>
                <a:cs typeface="Carlito"/>
              </a:rPr>
              <a:t>charakterze</a:t>
            </a:r>
            <a:r>
              <a:rPr sz="2000" spc="-1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2000" spc="-10" dirty="0" err="1">
                <a:solidFill>
                  <a:srgbClr val="404040"/>
                </a:solidFill>
                <a:latin typeface="Carlito"/>
                <a:cs typeface="Carlito"/>
              </a:rPr>
              <a:t>specjalnym</a:t>
            </a:r>
            <a:r>
              <a:rPr lang="pl-PL" sz="2000" spc="-10" dirty="0">
                <a:solidFill>
                  <a:srgbClr val="404040"/>
                </a:solidFill>
                <a:latin typeface="Carlito"/>
                <a:cs typeface="Carlito"/>
              </a:rPr>
              <a:t>;</a:t>
            </a:r>
            <a:endParaRPr sz="2000" dirty="0">
              <a:solidFill>
                <a:prstClr val="black"/>
              </a:solidFill>
              <a:latin typeface="Carlito"/>
              <a:cs typeface="Carlito"/>
            </a:endParaRPr>
          </a:p>
          <a:p>
            <a:pPr marL="103505" marR="5080" indent="-91440" fontAlgn="auto">
              <a:spcBef>
                <a:spcPts val="0"/>
              </a:spcBef>
              <a:spcAft>
                <a:spcPts val="0"/>
              </a:spcAft>
              <a:buClr>
                <a:srgbClr val="E38312"/>
              </a:buClr>
              <a:buSzPct val="96875"/>
              <a:buFont typeface="Arial"/>
              <a:buChar char="•"/>
              <a:tabLst>
                <a:tab pos="156845" algn="l"/>
              </a:tabLst>
            </a:pPr>
            <a:r>
              <a:rPr sz="2000" spc="-20" dirty="0">
                <a:solidFill>
                  <a:srgbClr val="404040"/>
                </a:solidFill>
                <a:latin typeface="Carlito"/>
                <a:cs typeface="Carlito"/>
              </a:rPr>
              <a:t>innych danych </a:t>
            </a:r>
            <a:r>
              <a:rPr sz="2000" spc="-10" dirty="0">
                <a:solidFill>
                  <a:srgbClr val="404040"/>
                </a:solidFill>
                <a:latin typeface="Carlito"/>
                <a:cs typeface="Carlito"/>
              </a:rPr>
              <a:t>wrażliwych, </a:t>
            </a:r>
            <a:r>
              <a:rPr sz="2000" spc="-20" dirty="0">
                <a:solidFill>
                  <a:srgbClr val="404040"/>
                </a:solidFill>
                <a:latin typeface="Carlito"/>
                <a:cs typeface="Carlito"/>
              </a:rPr>
              <a:t>które </a:t>
            </a:r>
            <a:r>
              <a:rPr sz="2000" dirty="0">
                <a:solidFill>
                  <a:srgbClr val="404040"/>
                </a:solidFill>
                <a:latin typeface="Carlito"/>
                <a:cs typeface="Carlito"/>
              </a:rPr>
              <a:t>mogą </a:t>
            </a:r>
            <a:r>
              <a:rPr sz="2000" spc="-15" dirty="0">
                <a:solidFill>
                  <a:srgbClr val="404040"/>
                </a:solidFill>
                <a:latin typeface="Carlito"/>
                <a:cs typeface="Carlito"/>
              </a:rPr>
              <a:t>być </a:t>
            </a:r>
            <a:r>
              <a:rPr sz="2000" spc="-20" dirty="0">
                <a:solidFill>
                  <a:srgbClr val="404040"/>
                </a:solidFill>
                <a:latin typeface="Carlito"/>
                <a:cs typeface="Carlito"/>
              </a:rPr>
              <a:t>narażone </a:t>
            </a:r>
            <a:r>
              <a:rPr sz="2000" spc="-5" dirty="0">
                <a:solidFill>
                  <a:srgbClr val="404040"/>
                </a:solidFill>
                <a:latin typeface="Carlito"/>
                <a:cs typeface="Carlito"/>
              </a:rPr>
              <a:t>na  </a:t>
            </a:r>
            <a:r>
              <a:rPr sz="2000" dirty="0">
                <a:solidFill>
                  <a:srgbClr val="404040"/>
                </a:solidFill>
                <a:latin typeface="Carlito"/>
                <a:cs typeface="Carlito"/>
              </a:rPr>
              <a:t>wyciek </a:t>
            </a:r>
            <a:r>
              <a:rPr sz="2000" spc="-10" dirty="0">
                <a:solidFill>
                  <a:srgbClr val="404040"/>
                </a:solidFill>
                <a:latin typeface="Carlito"/>
                <a:cs typeface="Carlito"/>
              </a:rPr>
              <a:t>podczas </a:t>
            </a:r>
            <a:r>
              <a:rPr sz="2000" spc="-5" dirty="0">
                <a:solidFill>
                  <a:srgbClr val="404040"/>
                </a:solidFill>
                <a:latin typeface="Carlito"/>
                <a:cs typeface="Carlito"/>
              </a:rPr>
              <a:t>podsłuchu </a:t>
            </a:r>
            <a:r>
              <a:rPr sz="2000" spc="-10" dirty="0">
                <a:solidFill>
                  <a:srgbClr val="404040"/>
                </a:solidFill>
                <a:latin typeface="Carlito"/>
                <a:cs typeface="Carlito"/>
              </a:rPr>
              <a:t>korespondencji </a:t>
            </a:r>
            <a:r>
              <a:rPr sz="2000" spc="-25" dirty="0" err="1">
                <a:solidFill>
                  <a:srgbClr val="404040"/>
                </a:solidFill>
                <a:latin typeface="Carlito"/>
                <a:cs typeface="Carlito"/>
              </a:rPr>
              <a:t>przez</a:t>
            </a:r>
            <a:r>
              <a:rPr sz="2000" spc="-25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2000" spc="-5" dirty="0" err="1">
                <a:solidFill>
                  <a:srgbClr val="404040"/>
                </a:solidFill>
                <a:latin typeface="Carlito"/>
                <a:cs typeface="Carlito"/>
              </a:rPr>
              <a:t>osoby</a:t>
            </a:r>
            <a:r>
              <a:rPr lang="pl-PL" sz="2000" spc="-5" dirty="0">
                <a:solidFill>
                  <a:srgbClr val="404040"/>
                </a:solidFill>
                <a:latin typeface="Carlito"/>
                <a:cs typeface="Carlito"/>
              </a:rPr>
              <a:t>;</a:t>
            </a:r>
            <a:r>
              <a:rPr sz="2000" spc="-5" dirty="0">
                <a:solidFill>
                  <a:srgbClr val="404040"/>
                </a:solidFill>
                <a:latin typeface="Carlito"/>
                <a:cs typeface="Carlito"/>
              </a:rPr>
              <a:t>  </a:t>
            </a:r>
            <a:r>
              <a:rPr sz="2000" spc="-5" dirty="0" err="1">
                <a:solidFill>
                  <a:srgbClr val="404040"/>
                </a:solidFill>
                <a:latin typeface="Carlito"/>
                <a:cs typeface="Carlito"/>
              </a:rPr>
              <a:t>nieupoważnione</a:t>
            </a:r>
            <a:r>
              <a:rPr lang="pl-PL" sz="2000" spc="-5" dirty="0">
                <a:solidFill>
                  <a:srgbClr val="404040"/>
                </a:solidFill>
                <a:latin typeface="Carlito"/>
                <a:cs typeface="Carlito"/>
              </a:rPr>
              <a:t>.</a:t>
            </a:r>
            <a:endParaRPr sz="2000" dirty="0">
              <a:solidFill>
                <a:prstClr val="black"/>
              </a:solidFill>
              <a:latin typeface="Carlito"/>
              <a:cs typeface="Carlito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0740296B-F2EC-36FB-7413-DF60B8B6A21D}"/>
              </a:ext>
            </a:extLst>
          </p:cNvPr>
          <p:cNvSpPr txBox="1">
            <a:spLocks/>
          </p:cNvSpPr>
          <p:nvPr/>
        </p:nvSpPr>
        <p:spPr>
          <a:xfrm>
            <a:off x="983432" y="1041668"/>
            <a:ext cx="9992360" cy="1379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800" b="0" i="0" u="sng">
                <a:solidFill>
                  <a:srgbClr val="404040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86995" lvl="0" indent="0" algn="ctr" defTabSz="914400" eaLnBrk="1" fontAlgn="auto" latinLnBrk="0" hangingPunct="1">
              <a:lnSpc>
                <a:spcPts val="533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800" b="0" i="0" u="none" strike="noStrike" kern="0" cap="none" spc="-47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Zasady </a:t>
            </a:r>
            <a:r>
              <a:rPr kumimoji="0" lang="pl-PL" sz="4800" b="0" i="0" u="none" strike="noStrike" kern="0" cap="none" spc="-25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ogólne</a:t>
            </a:r>
            <a:r>
              <a:rPr kumimoji="0" lang="pl-PL" sz="4800" b="0" i="0" u="none" strike="noStrike" kern="0" cap="none" spc="-24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pl-PL" sz="4800" b="0" i="0" u="none" strike="noStrike" kern="0" cap="none" spc="-29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prowadzenia</a:t>
            </a:r>
          </a:p>
          <a:p>
            <a:pPr marL="0" marR="0" lvl="0" indent="0" algn="ctr" defTabSz="914400" eaLnBrk="1" fontAlgn="auto" latinLnBrk="0" hangingPunct="1">
              <a:lnSpc>
                <a:spcPts val="53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112770" algn="l"/>
                <a:tab pos="9966325" algn="l"/>
              </a:tabLst>
              <a:defRPr/>
            </a:pPr>
            <a:r>
              <a:rPr kumimoji="0" lang="pl-PL" sz="4800" b="0" i="0" u="sng" strike="noStrike" kern="0" cap="none" spc="-25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	</a:t>
            </a:r>
            <a:r>
              <a:rPr kumimoji="0" lang="pl-PL" sz="4800" b="0" i="0" u="sng" strike="noStrike" kern="0" cap="none" spc="-26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korespondencji	</a:t>
            </a:r>
          </a:p>
        </p:txBody>
      </p:sp>
    </p:spTree>
    <p:extLst>
      <p:ext uri="{BB962C8B-B14F-4D97-AF65-F5344CB8AC3E}">
        <p14:creationId xmlns:p14="http://schemas.microsoft.com/office/powerpoint/2010/main" val="192027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BE94DD6E-26D8-5F3B-A4BF-0D89B0F10AB7}"/>
              </a:ext>
            </a:extLst>
          </p:cNvPr>
          <p:cNvSpPr/>
          <p:nvPr/>
        </p:nvSpPr>
        <p:spPr>
          <a:xfrm>
            <a:off x="1991544" y="116632"/>
            <a:ext cx="7224464" cy="6463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DZIAŁALNOŚĆ OPERACYJNA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b="1" dirty="0">
                <a:solidFill>
                  <a:srgbClr val="FF0000"/>
                </a:solidFill>
                <a:cs typeface="Arial" pitchFamily="34" charset="0"/>
              </a:rPr>
              <a:t>Łączność w Państwowej Straży Pożarnej</a:t>
            </a:r>
            <a:endParaRPr kumimoji="0" lang="pl-PL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64BFF1BE-778C-32E8-3940-7BBEE8BD2994}"/>
              </a:ext>
            </a:extLst>
          </p:cNvPr>
          <p:cNvSpPr txBox="1"/>
          <p:nvPr/>
        </p:nvSpPr>
        <p:spPr>
          <a:xfrm>
            <a:off x="1030506" y="2420888"/>
            <a:ext cx="9457982" cy="1415131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 marR="5080" fontAlgn="auto">
              <a:lnSpc>
                <a:spcPts val="3460"/>
              </a:lnSpc>
              <a:spcBef>
                <a:spcPts val="535"/>
              </a:spcBef>
              <a:spcAft>
                <a:spcPts val="0"/>
              </a:spcAft>
            </a:pPr>
            <a:r>
              <a:rPr sz="2400" spc="-15" dirty="0">
                <a:solidFill>
                  <a:srgbClr val="404040"/>
                </a:solidFill>
                <a:latin typeface="Carlito"/>
                <a:cs typeface="Carlito"/>
              </a:rPr>
              <a:t>Podczas pracy </a:t>
            </a:r>
            <a:r>
              <a:rPr sz="2400" spc="-10" dirty="0">
                <a:solidFill>
                  <a:srgbClr val="404040"/>
                </a:solidFill>
                <a:latin typeface="Carlito"/>
                <a:cs typeface="Carlito"/>
              </a:rPr>
              <a:t>we własnych </a:t>
            </a:r>
            <a:r>
              <a:rPr sz="2400" spc="-5" dirty="0">
                <a:solidFill>
                  <a:srgbClr val="404040"/>
                </a:solidFill>
                <a:latin typeface="Carlito"/>
                <a:cs typeface="Carlito"/>
              </a:rPr>
              <a:t>sieciach </a:t>
            </a:r>
            <a:r>
              <a:rPr sz="2400" dirty="0">
                <a:solidFill>
                  <a:srgbClr val="404040"/>
                </a:solidFill>
                <a:latin typeface="Carlito"/>
                <a:cs typeface="Carlito"/>
              </a:rPr>
              <a:t>i </a:t>
            </a:r>
            <a:r>
              <a:rPr sz="2400" spc="-5" dirty="0">
                <a:solidFill>
                  <a:srgbClr val="404040"/>
                </a:solidFill>
                <a:latin typeface="Carlito"/>
                <a:cs typeface="Carlito"/>
              </a:rPr>
              <a:t>kierunkach  </a:t>
            </a:r>
            <a:r>
              <a:rPr sz="2400" spc="-15" dirty="0">
                <a:solidFill>
                  <a:srgbClr val="404040"/>
                </a:solidFill>
                <a:latin typeface="Carlito"/>
                <a:cs typeface="Carlito"/>
              </a:rPr>
              <a:t>radiotelefonicznych </a:t>
            </a:r>
            <a:r>
              <a:rPr sz="2400" dirty="0">
                <a:solidFill>
                  <a:srgbClr val="404040"/>
                </a:solidFill>
                <a:latin typeface="Carlito"/>
                <a:cs typeface="Carlito"/>
              </a:rPr>
              <a:t>mogą </a:t>
            </a:r>
            <a:r>
              <a:rPr sz="2400" spc="-15" dirty="0">
                <a:solidFill>
                  <a:srgbClr val="404040"/>
                </a:solidFill>
                <a:latin typeface="Carlito"/>
                <a:cs typeface="Carlito"/>
              </a:rPr>
              <a:t>być stosowane </a:t>
            </a:r>
            <a:r>
              <a:rPr sz="2400" spc="-10" dirty="0" err="1">
                <a:solidFill>
                  <a:srgbClr val="404040"/>
                </a:solidFill>
                <a:latin typeface="Carlito"/>
                <a:cs typeface="Carlito"/>
              </a:rPr>
              <a:t>kryptonimy</a:t>
            </a:r>
            <a:r>
              <a:rPr sz="2400" spc="-1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2400" dirty="0">
                <a:solidFill>
                  <a:srgbClr val="404040"/>
                </a:solidFill>
                <a:latin typeface="Carlito"/>
                <a:cs typeface="Carlito"/>
              </a:rPr>
              <a:t>w  </a:t>
            </a:r>
            <a:r>
              <a:rPr sz="2400" spc="-15" dirty="0">
                <a:solidFill>
                  <a:srgbClr val="404040"/>
                </a:solidFill>
                <a:latin typeface="Carlito"/>
                <a:cs typeface="Carlito"/>
              </a:rPr>
              <a:t>formie </a:t>
            </a:r>
            <a:r>
              <a:rPr sz="2400" spc="-10" dirty="0">
                <a:solidFill>
                  <a:srgbClr val="404040"/>
                </a:solidFill>
                <a:latin typeface="Carlito"/>
                <a:cs typeface="Carlito"/>
              </a:rPr>
              <a:t>skróconej </a:t>
            </a:r>
            <a:r>
              <a:rPr sz="2400" spc="-5" dirty="0">
                <a:solidFill>
                  <a:srgbClr val="404040"/>
                </a:solidFill>
                <a:latin typeface="Carlito"/>
                <a:cs typeface="Carlito"/>
              </a:rPr>
              <a:t>np.: </a:t>
            </a:r>
            <a:r>
              <a:rPr lang="pl-PL" sz="2400" spc="-20" dirty="0">
                <a:solidFill>
                  <a:srgbClr val="404040"/>
                </a:solidFill>
                <a:latin typeface="Carlito"/>
                <a:cs typeface="Carlito"/>
              </a:rPr>
              <a:t>MRĄGOWO</a:t>
            </a:r>
            <a:r>
              <a:rPr sz="2400" spc="-2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2400" dirty="0">
                <a:solidFill>
                  <a:srgbClr val="404040"/>
                </a:solidFill>
                <a:latin typeface="Carlito"/>
                <a:cs typeface="Carlito"/>
              </a:rPr>
              <a:t>26 </a:t>
            </a:r>
            <a:r>
              <a:rPr sz="2400" spc="-5" dirty="0">
                <a:solidFill>
                  <a:srgbClr val="404040"/>
                </a:solidFill>
                <a:latin typeface="Carlito"/>
                <a:cs typeface="Carlito"/>
              </a:rPr>
              <a:t>(</a:t>
            </a:r>
            <a:r>
              <a:rPr sz="2400" spc="-5" dirty="0" err="1">
                <a:solidFill>
                  <a:srgbClr val="404040"/>
                </a:solidFill>
                <a:latin typeface="Carlito"/>
                <a:cs typeface="Carlito"/>
              </a:rPr>
              <a:t>czyli</a:t>
            </a:r>
            <a:r>
              <a:rPr sz="2400" spc="-5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lang="pl-PL" sz="2400" spc="-5" dirty="0">
                <a:solidFill>
                  <a:srgbClr val="404040"/>
                </a:solidFill>
                <a:latin typeface="Carlito"/>
                <a:cs typeface="Carlito"/>
              </a:rPr>
              <a:t>N</a:t>
            </a:r>
            <a:r>
              <a:rPr sz="2400" dirty="0">
                <a:solidFill>
                  <a:srgbClr val="404040"/>
                </a:solidFill>
                <a:latin typeface="Carlito"/>
                <a:cs typeface="Carlito"/>
              </a:rPr>
              <a:t>F</a:t>
            </a:r>
            <a:r>
              <a:rPr sz="2400" spc="7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lang="pl-PL" sz="2400" spc="-10" dirty="0">
                <a:solidFill>
                  <a:srgbClr val="404040"/>
                </a:solidFill>
                <a:latin typeface="Carlito"/>
                <a:cs typeface="Carlito"/>
              </a:rPr>
              <a:t>491</a:t>
            </a:r>
            <a:r>
              <a:rPr sz="2400" spc="-10" dirty="0">
                <a:solidFill>
                  <a:srgbClr val="404040"/>
                </a:solidFill>
                <a:latin typeface="Carlito"/>
                <a:cs typeface="Carlito"/>
              </a:rPr>
              <a:t>-2</a:t>
            </a:r>
            <a:r>
              <a:rPr lang="pl-PL" sz="2400" spc="-10" dirty="0">
                <a:solidFill>
                  <a:srgbClr val="404040"/>
                </a:solidFill>
                <a:latin typeface="Carlito"/>
                <a:cs typeface="Carlito"/>
              </a:rPr>
              <a:t>5</a:t>
            </a:r>
            <a:r>
              <a:rPr sz="2400" spc="-10" dirty="0">
                <a:solidFill>
                  <a:srgbClr val="404040"/>
                </a:solidFill>
                <a:latin typeface="Carlito"/>
                <a:cs typeface="Carlito"/>
              </a:rPr>
              <a:t>)</a:t>
            </a:r>
            <a:r>
              <a:rPr lang="pl-PL" sz="2400" spc="-10" dirty="0">
                <a:solidFill>
                  <a:srgbClr val="404040"/>
                </a:solidFill>
                <a:latin typeface="Carlito"/>
                <a:cs typeface="Carlito"/>
              </a:rPr>
              <a:t>.</a:t>
            </a:r>
            <a:endParaRPr sz="2400" dirty="0">
              <a:solidFill>
                <a:prstClr val="black"/>
              </a:solidFill>
              <a:latin typeface="Carlito"/>
              <a:cs typeface="Carlito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5BF17E09-08F8-3C72-79B9-74AD65F7DBC4}"/>
              </a:ext>
            </a:extLst>
          </p:cNvPr>
          <p:cNvSpPr txBox="1">
            <a:spLocks/>
          </p:cNvSpPr>
          <p:nvPr/>
        </p:nvSpPr>
        <p:spPr>
          <a:xfrm>
            <a:off x="983432" y="1041668"/>
            <a:ext cx="9992360" cy="1379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800" b="0" i="0" u="sng">
                <a:solidFill>
                  <a:srgbClr val="404040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86995" lvl="0" indent="0" algn="ctr" defTabSz="914400" eaLnBrk="1" fontAlgn="auto" latinLnBrk="0" hangingPunct="1">
              <a:lnSpc>
                <a:spcPts val="533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800" b="0" i="0" u="none" strike="noStrike" kern="0" cap="none" spc="-47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Zasady </a:t>
            </a:r>
            <a:r>
              <a:rPr kumimoji="0" lang="pl-PL" sz="4800" b="0" i="0" u="none" strike="noStrike" kern="0" cap="none" spc="-25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ogólne</a:t>
            </a:r>
            <a:r>
              <a:rPr kumimoji="0" lang="pl-PL" sz="4800" b="0" i="0" u="none" strike="noStrike" kern="0" cap="none" spc="-24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pl-PL" sz="4800" b="0" i="0" u="none" strike="noStrike" kern="0" cap="none" spc="-29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prowadzenia</a:t>
            </a:r>
          </a:p>
          <a:p>
            <a:pPr marL="0" marR="0" lvl="0" indent="0" algn="ctr" defTabSz="914400" eaLnBrk="1" fontAlgn="auto" latinLnBrk="0" hangingPunct="1">
              <a:lnSpc>
                <a:spcPts val="53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112770" algn="l"/>
                <a:tab pos="9966325" algn="l"/>
              </a:tabLst>
              <a:defRPr/>
            </a:pPr>
            <a:r>
              <a:rPr kumimoji="0" lang="pl-PL" sz="4800" b="0" i="0" u="sng" strike="noStrike" kern="0" cap="none" spc="-25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	</a:t>
            </a:r>
            <a:r>
              <a:rPr kumimoji="0" lang="pl-PL" sz="4800" b="0" i="0" u="sng" strike="noStrike" kern="0" cap="none" spc="-26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korespondencji	</a:t>
            </a: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59D471E2-751D-ACFF-F0C9-80E8C510B3D0}"/>
              </a:ext>
            </a:extLst>
          </p:cNvPr>
          <p:cNvSpPr txBox="1"/>
          <p:nvPr/>
        </p:nvSpPr>
        <p:spPr>
          <a:xfrm>
            <a:off x="1101339" y="4149080"/>
            <a:ext cx="9210040" cy="953769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 marR="5080" fontAlgn="auto">
              <a:lnSpc>
                <a:spcPts val="3460"/>
              </a:lnSpc>
              <a:spcBef>
                <a:spcPts val="535"/>
              </a:spcBef>
              <a:spcAft>
                <a:spcPts val="0"/>
              </a:spcAft>
            </a:pPr>
            <a:r>
              <a:rPr sz="2400" spc="-20" dirty="0">
                <a:solidFill>
                  <a:srgbClr val="404040"/>
                </a:solidFill>
                <a:latin typeface="Carlito"/>
                <a:cs typeface="Carlito"/>
              </a:rPr>
              <a:t>Zwrot </a:t>
            </a:r>
            <a:r>
              <a:rPr sz="2400" spc="-35" dirty="0">
                <a:solidFill>
                  <a:srgbClr val="404040"/>
                </a:solidFill>
                <a:latin typeface="Carlito"/>
                <a:cs typeface="Carlito"/>
              </a:rPr>
              <a:t>KONIEC </a:t>
            </a:r>
            <a:r>
              <a:rPr sz="2400" dirty="0">
                <a:solidFill>
                  <a:srgbClr val="404040"/>
                </a:solidFill>
                <a:latin typeface="Carlito"/>
                <a:cs typeface="Carlito"/>
              </a:rPr>
              <a:t>lub </a:t>
            </a:r>
            <a:r>
              <a:rPr sz="2400" spc="-5" dirty="0">
                <a:solidFill>
                  <a:srgbClr val="404040"/>
                </a:solidFill>
                <a:latin typeface="Carlito"/>
                <a:cs typeface="Carlito"/>
              </a:rPr>
              <a:t>BEZ ODBIORU </a:t>
            </a:r>
            <a:r>
              <a:rPr sz="2400" spc="-25" dirty="0">
                <a:solidFill>
                  <a:srgbClr val="404040"/>
                </a:solidFill>
                <a:latin typeface="Carlito"/>
                <a:cs typeface="Carlito"/>
              </a:rPr>
              <a:t>kończy </a:t>
            </a:r>
            <a:r>
              <a:rPr sz="2400" dirty="0">
                <a:solidFill>
                  <a:srgbClr val="404040"/>
                </a:solidFill>
                <a:latin typeface="Carlito"/>
                <a:cs typeface="Carlito"/>
              </a:rPr>
              <a:t>łączność w </a:t>
            </a:r>
            <a:r>
              <a:rPr sz="2400" spc="-5" dirty="0">
                <a:solidFill>
                  <a:srgbClr val="404040"/>
                </a:solidFill>
                <a:latin typeface="Carlito"/>
                <a:cs typeface="Carlito"/>
              </a:rPr>
              <a:t>sieci  </a:t>
            </a:r>
            <a:r>
              <a:rPr sz="2400" spc="-15" dirty="0">
                <a:solidFill>
                  <a:srgbClr val="404040"/>
                </a:solidFill>
                <a:latin typeface="Carlito"/>
                <a:cs typeface="Carlito"/>
              </a:rPr>
              <a:t>radiotelefonicznej </a:t>
            </a:r>
            <a:r>
              <a:rPr sz="2400" dirty="0">
                <a:solidFill>
                  <a:srgbClr val="404040"/>
                </a:solidFill>
                <a:latin typeface="Carlito"/>
                <a:cs typeface="Carlito"/>
              </a:rPr>
              <a:t>tzn. </a:t>
            </a:r>
            <a:r>
              <a:rPr sz="2400" spc="-15" dirty="0">
                <a:solidFill>
                  <a:srgbClr val="404040"/>
                </a:solidFill>
                <a:latin typeface="Carlito"/>
                <a:cs typeface="Carlito"/>
              </a:rPr>
              <a:t>oznacza </a:t>
            </a:r>
            <a:r>
              <a:rPr sz="2400" spc="-5" dirty="0">
                <a:solidFill>
                  <a:srgbClr val="404040"/>
                </a:solidFill>
                <a:latin typeface="Carlito"/>
                <a:cs typeface="Carlito"/>
              </a:rPr>
              <a:t>wyłączenie</a:t>
            </a:r>
            <a:r>
              <a:rPr sz="2400" spc="7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Carlito"/>
                <a:cs typeface="Carlito"/>
              </a:rPr>
              <a:t>urządzenia.</a:t>
            </a:r>
            <a:endParaRPr sz="2400" dirty="0">
              <a:solidFill>
                <a:prstClr val="black"/>
              </a:solidFill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3513869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BE94DD6E-26D8-5F3B-A4BF-0D89B0F10AB7}"/>
              </a:ext>
            </a:extLst>
          </p:cNvPr>
          <p:cNvSpPr/>
          <p:nvPr/>
        </p:nvSpPr>
        <p:spPr>
          <a:xfrm>
            <a:off x="1991544" y="116632"/>
            <a:ext cx="7224464" cy="6463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DZIAŁALNOŚĆ OPERACYJNA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b="1" dirty="0">
                <a:solidFill>
                  <a:srgbClr val="FF0000"/>
                </a:solidFill>
                <a:cs typeface="Arial" pitchFamily="34" charset="0"/>
              </a:rPr>
              <a:t>Łączność w Państwowej Straży Pożarnej</a:t>
            </a:r>
            <a:endParaRPr kumimoji="0" lang="pl-PL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5BF17E09-08F8-3C72-79B9-74AD65F7DBC4}"/>
              </a:ext>
            </a:extLst>
          </p:cNvPr>
          <p:cNvSpPr txBox="1">
            <a:spLocks/>
          </p:cNvSpPr>
          <p:nvPr/>
        </p:nvSpPr>
        <p:spPr>
          <a:xfrm>
            <a:off x="983432" y="1041668"/>
            <a:ext cx="9992360" cy="1379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800" b="0" i="0" u="sng">
                <a:solidFill>
                  <a:srgbClr val="404040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86995" lvl="0" indent="0" algn="ctr" defTabSz="914400" eaLnBrk="1" fontAlgn="auto" latinLnBrk="0" hangingPunct="1">
              <a:lnSpc>
                <a:spcPts val="533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800" b="0" i="0" u="none" strike="noStrike" kern="0" cap="none" spc="-47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Zasady </a:t>
            </a:r>
            <a:r>
              <a:rPr kumimoji="0" lang="pl-PL" sz="4800" b="0" i="0" u="none" strike="noStrike" kern="0" cap="none" spc="-25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ogólne</a:t>
            </a:r>
            <a:r>
              <a:rPr kumimoji="0" lang="pl-PL" sz="4800" b="0" i="0" u="none" strike="noStrike" kern="0" cap="none" spc="-24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pl-PL" sz="4800" b="0" i="0" u="none" strike="noStrike" kern="0" cap="none" spc="-29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prowadzenia</a:t>
            </a:r>
          </a:p>
          <a:p>
            <a:pPr marL="0" marR="0" lvl="0" indent="0" algn="ctr" defTabSz="914400" eaLnBrk="1" fontAlgn="auto" latinLnBrk="0" hangingPunct="1">
              <a:lnSpc>
                <a:spcPts val="53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112770" algn="l"/>
                <a:tab pos="9966325" algn="l"/>
              </a:tabLst>
              <a:defRPr/>
            </a:pPr>
            <a:r>
              <a:rPr kumimoji="0" lang="pl-PL" sz="4800" b="0" i="0" u="sng" strike="noStrike" kern="0" cap="none" spc="-25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	</a:t>
            </a:r>
            <a:r>
              <a:rPr kumimoji="0" lang="pl-PL" sz="4800" b="0" i="0" u="sng" strike="noStrike" kern="0" cap="none" spc="-26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korespondencji	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4DBA708C-5BF5-306C-95AC-FCB2B2D634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2912" y="2698852"/>
            <a:ext cx="8153400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355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BE94DD6E-26D8-5F3B-A4BF-0D89B0F10AB7}"/>
              </a:ext>
            </a:extLst>
          </p:cNvPr>
          <p:cNvSpPr/>
          <p:nvPr/>
        </p:nvSpPr>
        <p:spPr>
          <a:xfrm>
            <a:off x="1991544" y="116632"/>
            <a:ext cx="7224464" cy="6463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DZIAŁALNOŚĆ OPERACYJNA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b="1" dirty="0">
                <a:solidFill>
                  <a:srgbClr val="FF0000"/>
                </a:solidFill>
                <a:cs typeface="Arial" pitchFamily="34" charset="0"/>
              </a:rPr>
              <a:t>Łączność w Państwowej Straży Pożarnej</a:t>
            </a:r>
            <a:endParaRPr kumimoji="0" lang="pl-PL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5BF17E09-08F8-3C72-79B9-74AD65F7DBC4}"/>
              </a:ext>
            </a:extLst>
          </p:cNvPr>
          <p:cNvSpPr txBox="1">
            <a:spLocks/>
          </p:cNvSpPr>
          <p:nvPr/>
        </p:nvSpPr>
        <p:spPr>
          <a:xfrm>
            <a:off x="983432" y="1041668"/>
            <a:ext cx="9992360" cy="1379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800" b="0" i="0" u="sng">
                <a:solidFill>
                  <a:srgbClr val="404040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86995" lvl="0" indent="0" algn="ctr" defTabSz="914400" eaLnBrk="1" fontAlgn="auto" latinLnBrk="0" hangingPunct="1">
              <a:lnSpc>
                <a:spcPts val="533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800" b="0" i="0" u="none" strike="noStrike" kern="0" cap="none" spc="-47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Zasady </a:t>
            </a:r>
            <a:r>
              <a:rPr kumimoji="0" lang="pl-PL" sz="4800" b="0" i="0" u="none" strike="noStrike" kern="0" cap="none" spc="-25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ogólne</a:t>
            </a:r>
            <a:r>
              <a:rPr kumimoji="0" lang="pl-PL" sz="4800" b="0" i="0" u="none" strike="noStrike" kern="0" cap="none" spc="-24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pl-PL" sz="4800" b="0" i="0" u="none" strike="noStrike" kern="0" cap="none" spc="-29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prowadzenia</a:t>
            </a:r>
          </a:p>
          <a:p>
            <a:pPr marL="0" marR="0" lvl="0" indent="0" algn="ctr" defTabSz="914400" eaLnBrk="1" fontAlgn="auto" latinLnBrk="0" hangingPunct="1">
              <a:lnSpc>
                <a:spcPts val="53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112770" algn="l"/>
                <a:tab pos="9966325" algn="l"/>
              </a:tabLst>
              <a:defRPr/>
            </a:pPr>
            <a:r>
              <a:rPr kumimoji="0" lang="pl-PL" sz="4800" b="0" i="0" u="sng" strike="noStrike" kern="0" cap="none" spc="-25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	</a:t>
            </a:r>
            <a:r>
              <a:rPr kumimoji="0" lang="pl-PL" sz="4800" b="0" i="0" u="sng" strike="noStrike" kern="0" cap="none" spc="-26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korespondencji	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BEA6E57-191D-E7DC-9FE1-2673C32843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4824" y="2996952"/>
            <a:ext cx="8029575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651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BE94DD6E-26D8-5F3B-A4BF-0D89B0F10AB7}"/>
              </a:ext>
            </a:extLst>
          </p:cNvPr>
          <p:cNvSpPr/>
          <p:nvPr/>
        </p:nvSpPr>
        <p:spPr>
          <a:xfrm>
            <a:off x="1991544" y="116632"/>
            <a:ext cx="7224464" cy="6463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DZIAŁALNOŚĆ OPERACYJNA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b="1" dirty="0">
                <a:solidFill>
                  <a:srgbClr val="FF0000"/>
                </a:solidFill>
                <a:cs typeface="Arial" pitchFamily="34" charset="0"/>
              </a:rPr>
              <a:t>Łączność w Państwowej Straży Pożarnej</a:t>
            </a:r>
            <a:endParaRPr kumimoji="0" lang="pl-PL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B6B3A6AB-EAEA-C2C4-64EE-E05E9C775F01}"/>
              </a:ext>
            </a:extLst>
          </p:cNvPr>
          <p:cNvSpPr txBox="1">
            <a:spLocks/>
          </p:cNvSpPr>
          <p:nvPr/>
        </p:nvSpPr>
        <p:spPr>
          <a:xfrm>
            <a:off x="955548" y="1015453"/>
            <a:ext cx="10153903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800" b="0" i="0" u="sng">
                <a:solidFill>
                  <a:srgbClr val="404040"/>
                </a:solidFill>
                <a:latin typeface="Arial"/>
                <a:ea typeface="+mj-ea"/>
                <a:cs typeface="Arial"/>
              </a:defRPr>
            </a:lvl1pPr>
          </a:lstStyle>
          <a:p>
            <a:pPr marL="17399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2995930" algn="l"/>
                <a:tab pos="10140315" algn="l"/>
              </a:tabLst>
              <a:defRPr/>
            </a:pPr>
            <a:r>
              <a:rPr kumimoji="0" lang="pl-PL" sz="4800" b="0" i="0" u="sng" strike="noStrike" kern="0" cap="none" spc="-25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	</a:t>
            </a:r>
            <a:r>
              <a:rPr kumimoji="0" lang="pl-PL" sz="4800" b="0" i="0" u="sng" strike="noStrike" kern="0" cap="none" spc="-375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Regulacje</a:t>
            </a:r>
            <a:r>
              <a:rPr kumimoji="0" lang="pl-PL" sz="4800" b="0" i="0" u="sng" strike="noStrike" kern="0" cap="none" spc="-395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pl-PL" sz="4800" b="0" i="0" u="sng" strike="noStrike" kern="0" cap="none" spc="-25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prawne	</a:t>
            </a:r>
            <a:endParaRPr kumimoji="0" lang="pl-PL" sz="4800" b="0" i="0" u="sng" strike="noStrike" kern="0" cap="none" spc="-25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DED6A64C-BB5B-1C2C-81BA-23D49B75AA0F}"/>
              </a:ext>
            </a:extLst>
          </p:cNvPr>
          <p:cNvSpPr txBox="1"/>
          <p:nvPr/>
        </p:nvSpPr>
        <p:spPr>
          <a:xfrm>
            <a:off x="1084580" y="1804238"/>
            <a:ext cx="9895840" cy="25141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fontAlgn="auto">
              <a:lnSpc>
                <a:spcPts val="3650"/>
              </a:lnSpc>
              <a:spcBef>
                <a:spcPts val="105"/>
              </a:spcBef>
              <a:spcAft>
                <a:spcPts val="0"/>
              </a:spcAft>
              <a:buClr>
                <a:srgbClr val="E38312"/>
              </a:buClr>
              <a:tabLst>
                <a:tab pos="527685" algn="l"/>
                <a:tab pos="528320" algn="l"/>
              </a:tabLst>
            </a:pPr>
            <a:r>
              <a:rPr sz="3200" dirty="0">
                <a:latin typeface="Carlito"/>
                <a:cs typeface="Carlito"/>
              </a:rPr>
              <a:t>Zasady </a:t>
            </a:r>
            <a:r>
              <a:rPr sz="3200" spc="-15" dirty="0">
                <a:latin typeface="Carlito"/>
                <a:cs typeface="Carlito"/>
              </a:rPr>
              <a:t>organizacji </a:t>
            </a:r>
            <a:r>
              <a:rPr sz="3200" spc="-5" dirty="0">
                <a:latin typeface="Carlito"/>
                <a:cs typeface="Carlito"/>
              </a:rPr>
              <a:t>łączności </a:t>
            </a:r>
            <a:r>
              <a:rPr sz="3200" dirty="0">
                <a:latin typeface="Carlito"/>
                <a:cs typeface="Carlito"/>
              </a:rPr>
              <a:t>i </a:t>
            </a:r>
            <a:r>
              <a:rPr sz="3200" spc="-5" dirty="0" err="1">
                <a:latin typeface="Carlito"/>
                <a:cs typeface="Carlito"/>
              </a:rPr>
              <a:t>alarmowania</a:t>
            </a:r>
            <a:r>
              <a:rPr sz="3200" spc="-5" dirty="0">
                <a:latin typeface="Carlito"/>
                <a:cs typeface="Carlito"/>
              </a:rPr>
              <a:t>,</a:t>
            </a:r>
            <a:r>
              <a:rPr lang="pl-PL" sz="3200" spc="-5" dirty="0">
                <a:latin typeface="Carlito"/>
                <a:cs typeface="Carlito"/>
              </a:rPr>
              <a:t> </a:t>
            </a:r>
            <a:r>
              <a:rPr sz="3200" spc="-5" dirty="0" err="1">
                <a:latin typeface="Carlito"/>
                <a:cs typeface="Carlito"/>
              </a:rPr>
              <a:t>powiadamiania</a:t>
            </a:r>
            <a:r>
              <a:rPr sz="3200" spc="-5" dirty="0">
                <a:latin typeface="Carlito"/>
                <a:cs typeface="Carlito"/>
              </a:rPr>
              <a:t>, </a:t>
            </a:r>
            <a:r>
              <a:rPr sz="3200" spc="-10" dirty="0">
                <a:latin typeface="Carlito"/>
                <a:cs typeface="Carlito"/>
              </a:rPr>
              <a:t>dysponowania </a:t>
            </a:r>
            <a:r>
              <a:rPr sz="3200" spc="-15" dirty="0">
                <a:latin typeface="Carlito"/>
                <a:cs typeface="Carlito"/>
              </a:rPr>
              <a:t>oraz </a:t>
            </a:r>
            <a:r>
              <a:rPr sz="3200" spc="-5" dirty="0">
                <a:latin typeface="Carlito"/>
                <a:cs typeface="Carlito"/>
              </a:rPr>
              <a:t>współdziałania na  </a:t>
            </a:r>
            <a:r>
              <a:rPr sz="3200" spc="-15" dirty="0">
                <a:latin typeface="Carlito"/>
                <a:cs typeface="Carlito"/>
              </a:rPr>
              <a:t>potrzeby </a:t>
            </a:r>
            <a:r>
              <a:rPr sz="3200" spc="-5" dirty="0">
                <a:latin typeface="Carlito"/>
                <a:cs typeface="Carlito"/>
              </a:rPr>
              <a:t>działań </a:t>
            </a:r>
            <a:r>
              <a:rPr sz="3200" spc="-20" dirty="0">
                <a:latin typeface="Carlito"/>
                <a:cs typeface="Carlito"/>
              </a:rPr>
              <a:t>ratowniczych </a:t>
            </a:r>
            <a:r>
              <a:rPr sz="3200" spc="-40" dirty="0">
                <a:latin typeface="Carlito"/>
                <a:cs typeface="Carlito"/>
              </a:rPr>
              <a:t>(KG </a:t>
            </a:r>
            <a:r>
              <a:rPr sz="3200" spc="-100" dirty="0">
                <a:latin typeface="Carlito"/>
                <a:cs typeface="Carlito"/>
              </a:rPr>
              <a:t>PSP, </a:t>
            </a:r>
            <a:r>
              <a:rPr sz="3200" spc="-40" dirty="0">
                <a:latin typeface="Carlito"/>
                <a:cs typeface="Carlito"/>
              </a:rPr>
              <a:t>Warszawa </a:t>
            </a:r>
            <a:r>
              <a:rPr sz="3200" spc="-5" dirty="0">
                <a:latin typeface="Carlito"/>
                <a:cs typeface="Carlito"/>
              </a:rPr>
              <a:t>201</a:t>
            </a:r>
            <a:r>
              <a:rPr lang="pl-PL" sz="3200" spc="-5" dirty="0">
                <a:latin typeface="Carlito"/>
                <a:cs typeface="Carlito"/>
              </a:rPr>
              <a:t>6</a:t>
            </a:r>
            <a:r>
              <a:rPr sz="3200" spc="-10" dirty="0">
                <a:latin typeface="Carlito"/>
                <a:cs typeface="Carlito"/>
              </a:rPr>
              <a:t>)</a:t>
            </a:r>
            <a:endParaRPr sz="3200" dirty="0">
              <a:latin typeface="Carlito"/>
              <a:cs typeface="Carlito"/>
            </a:endParaRPr>
          </a:p>
          <a:p>
            <a:pPr marL="12065" marR="387350" fontAlgn="auto">
              <a:lnSpc>
                <a:spcPts val="3460"/>
              </a:lnSpc>
              <a:spcBef>
                <a:spcPts val="1385"/>
              </a:spcBef>
              <a:spcAft>
                <a:spcPts val="0"/>
              </a:spcAft>
              <a:buClr>
                <a:srgbClr val="E38312"/>
              </a:buClr>
              <a:tabLst>
                <a:tab pos="527685" algn="l"/>
                <a:tab pos="528320" algn="l"/>
              </a:tabLst>
            </a:pPr>
            <a:r>
              <a:rPr sz="3200" spc="-15" dirty="0">
                <a:latin typeface="Carlito"/>
                <a:cs typeface="Carlito"/>
              </a:rPr>
              <a:t>Instrukcja </a:t>
            </a:r>
            <a:r>
              <a:rPr sz="3200" dirty="0">
                <a:latin typeface="Carlito"/>
                <a:cs typeface="Carlito"/>
              </a:rPr>
              <a:t>w </a:t>
            </a:r>
            <a:r>
              <a:rPr sz="3200" spc="-15" dirty="0">
                <a:latin typeface="Carlito"/>
                <a:cs typeface="Carlito"/>
              </a:rPr>
              <a:t>sprawie </a:t>
            </a:r>
            <a:r>
              <a:rPr sz="3200" spc="-20" dirty="0">
                <a:latin typeface="Carlito"/>
                <a:cs typeface="Carlito"/>
              </a:rPr>
              <a:t>organizacji </a:t>
            </a:r>
            <a:r>
              <a:rPr sz="3200" dirty="0">
                <a:latin typeface="Carlito"/>
                <a:cs typeface="Carlito"/>
              </a:rPr>
              <a:t>łączności </a:t>
            </a:r>
            <a:r>
              <a:rPr sz="3200" spc="-15" dirty="0">
                <a:latin typeface="Carlito"/>
                <a:cs typeface="Carlito"/>
              </a:rPr>
              <a:t>radiowej </a:t>
            </a:r>
            <a:r>
              <a:rPr sz="3200" spc="-40" dirty="0">
                <a:latin typeface="Carlito"/>
                <a:cs typeface="Carlito"/>
              </a:rPr>
              <a:t>(KG  </a:t>
            </a:r>
            <a:r>
              <a:rPr sz="3200" spc="-100" dirty="0">
                <a:latin typeface="Carlito"/>
                <a:cs typeface="Carlito"/>
              </a:rPr>
              <a:t>PSP, </a:t>
            </a:r>
            <a:r>
              <a:rPr sz="3200" spc="-40" dirty="0">
                <a:latin typeface="Carlito"/>
                <a:cs typeface="Carlito"/>
              </a:rPr>
              <a:t>Warszawa</a:t>
            </a:r>
            <a:r>
              <a:rPr sz="3200" spc="85" dirty="0">
                <a:latin typeface="Carlito"/>
                <a:cs typeface="Carlito"/>
              </a:rPr>
              <a:t> </a:t>
            </a:r>
            <a:r>
              <a:rPr sz="3200" spc="-5" dirty="0">
                <a:latin typeface="Carlito"/>
                <a:cs typeface="Carlito"/>
              </a:rPr>
              <a:t>2019)</a:t>
            </a:r>
            <a:endParaRPr sz="3200" dirty="0"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2690559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BE94DD6E-26D8-5F3B-A4BF-0D89B0F10AB7}"/>
              </a:ext>
            </a:extLst>
          </p:cNvPr>
          <p:cNvSpPr/>
          <p:nvPr/>
        </p:nvSpPr>
        <p:spPr>
          <a:xfrm>
            <a:off x="1991544" y="116632"/>
            <a:ext cx="7224464" cy="6463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DZIAŁALNOŚĆ OPERACYJNA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b="1" dirty="0">
                <a:solidFill>
                  <a:srgbClr val="FF0000"/>
                </a:solidFill>
                <a:cs typeface="Arial" pitchFamily="34" charset="0"/>
              </a:rPr>
              <a:t>Łączność w Państwowej Straży Pożarnej</a:t>
            </a:r>
            <a:endParaRPr kumimoji="0" lang="pl-PL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B6B3A6AB-EAEA-C2C4-64EE-E05E9C775F01}"/>
              </a:ext>
            </a:extLst>
          </p:cNvPr>
          <p:cNvSpPr txBox="1">
            <a:spLocks/>
          </p:cNvSpPr>
          <p:nvPr/>
        </p:nvSpPr>
        <p:spPr>
          <a:xfrm>
            <a:off x="955548" y="1015453"/>
            <a:ext cx="10153903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800" b="0" i="0" u="sng">
                <a:solidFill>
                  <a:srgbClr val="404040"/>
                </a:solidFill>
                <a:latin typeface="Arial"/>
                <a:ea typeface="+mj-ea"/>
                <a:cs typeface="Arial"/>
              </a:defRPr>
            </a:lvl1pPr>
          </a:lstStyle>
          <a:p>
            <a:pPr marL="17399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2995930" algn="l"/>
                <a:tab pos="10140315" algn="l"/>
              </a:tabLst>
              <a:defRPr/>
            </a:pPr>
            <a:r>
              <a:rPr kumimoji="0" lang="pl-PL" sz="4800" b="0" i="0" u="sng" strike="noStrike" kern="0" cap="none" spc="-25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	</a:t>
            </a:r>
            <a:r>
              <a:rPr kumimoji="0" lang="pl-PL" sz="4800" b="0" i="0" u="sng" strike="noStrike" kern="0" cap="none" spc="-375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Regulacje</a:t>
            </a:r>
            <a:r>
              <a:rPr kumimoji="0" lang="pl-PL" sz="4800" b="0" i="0" u="sng" strike="noStrike" kern="0" cap="none" spc="-395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pl-PL" sz="4800" b="0" i="0" u="sng" strike="noStrike" kern="0" cap="none" spc="-25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prawne	</a:t>
            </a:r>
            <a:endParaRPr kumimoji="0" lang="pl-PL" sz="4800" b="0" i="0" u="sng" strike="noStrike" kern="0" cap="none" spc="-25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E37D1C70-38A6-3991-C347-CBD8A80FD3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549" y="1773008"/>
            <a:ext cx="3571158" cy="4508928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9C58AB44-0746-0822-4FC5-BEA9B5C7E0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9701" y="1773008"/>
            <a:ext cx="3723756" cy="452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684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BE94DD6E-26D8-5F3B-A4BF-0D89B0F10AB7}"/>
              </a:ext>
            </a:extLst>
          </p:cNvPr>
          <p:cNvSpPr/>
          <p:nvPr/>
        </p:nvSpPr>
        <p:spPr>
          <a:xfrm>
            <a:off x="1991544" y="116632"/>
            <a:ext cx="7224464" cy="6463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DZIAŁALNOŚĆ OPERACYJNA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b="1" dirty="0">
                <a:solidFill>
                  <a:srgbClr val="FF0000"/>
                </a:solidFill>
                <a:cs typeface="Arial" pitchFamily="34" charset="0"/>
              </a:rPr>
              <a:t>Łączność w Państwowej Straży Pożarnej</a:t>
            </a:r>
            <a:endParaRPr kumimoji="0" lang="pl-PL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B6B3A6AB-EAEA-C2C4-64EE-E05E9C775F01}"/>
              </a:ext>
            </a:extLst>
          </p:cNvPr>
          <p:cNvSpPr txBox="1">
            <a:spLocks/>
          </p:cNvSpPr>
          <p:nvPr/>
        </p:nvSpPr>
        <p:spPr>
          <a:xfrm>
            <a:off x="955548" y="1015453"/>
            <a:ext cx="10153903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800" b="0" i="0" u="sng">
                <a:solidFill>
                  <a:srgbClr val="404040"/>
                </a:solidFill>
                <a:latin typeface="Arial"/>
                <a:ea typeface="+mj-ea"/>
                <a:cs typeface="Arial"/>
              </a:defRPr>
            </a:lvl1pPr>
          </a:lstStyle>
          <a:p>
            <a:pPr marL="17399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2995930" algn="l"/>
                <a:tab pos="10140315" algn="l"/>
              </a:tabLst>
              <a:defRPr/>
            </a:pPr>
            <a:r>
              <a:rPr kumimoji="0" lang="pl-PL" sz="4800" b="0" i="0" u="sng" strike="noStrike" kern="0" cap="none" spc="-25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	</a:t>
            </a:r>
            <a:r>
              <a:rPr kumimoji="0" lang="pl-PL" sz="4800" b="0" i="0" u="sng" strike="noStrike" kern="0" cap="none" spc="-375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Regulacje</a:t>
            </a:r>
            <a:r>
              <a:rPr kumimoji="0" lang="pl-PL" sz="4800" b="0" i="0" u="sng" strike="noStrike" kern="0" cap="none" spc="-395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pl-PL" sz="4800" b="0" i="0" u="sng" strike="noStrike" kern="0" cap="none" spc="-25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prawne	</a:t>
            </a:r>
            <a:endParaRPr kumimoji="0" lang="pl-PL" sz="4800" b="0" i="0" u="sng" strike="noStrike" kern="0" cap="none" spc="-25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307B0AB2-5B71-D9D4-55C9-305121F6C5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408" y="1773008"/>
            <a:ext cx="3240360" cy="4594323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538BDFC5-EF1D-C23B-5D98-A7039ADAC5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9856" y="2025498"/>
            <a:ext cx="5879332" cy="368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556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BE94DD6E-26D8-5F3B-A4BF-0D89B0F10AB7}"/>
              </a:ext>
            </a:extLst>
          </p:cNvPr>
          <p:cNvSpPr/>
          <p:nvPr/>
        </p:nvSpPr>
        <p:spPr>
          <a:xfrm>
            <a:off x="1991544" y="116632"/>
            <a:ext cx="7224464" cy="6463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DZIAŁALNOŚĆ OPERACYJNA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b="1" dirty="0">
                <a:solidFill>
                  <a:srgbClr val="FF0000"/>
                </a:solidFill>
                <a:cs typeface="Arial" pitchFamily="34" charset="0"/>
              </a:rPr>
              <a:t>Łączność w Państwowej Straży Pożarnej</a:t>
            </a:r>
            <a:endParaRPr kumimoji="0" lang="pl-PL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8DBEABC-59F0-B535-5364-C1D03542A1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392" y="908720"/>
            <a:ext cx="10144623" cy="1280271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391442B4-06D1-3E85-50A3-F3792BC3A5FD}"/>
              </a:ext>
            </a:extLst>
          </p:cNvPr>
          <p:cNvSpPr txBox="1">
            <a:spLocks/>
          </p:cNvSpPr>
          <p:nvPr/>
        </p:nvSpPr>
        <p:spPr>
          <a:xfrm>
            <a:off x="1149350" y="1804238"/>
            <a:ext cx="9893299" cy="3995837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>
            <a:lvl1pPr marL="0">
              <a:defRPr sz="3200" b="0" i="0">
                <a:solidFill>
                  <a:srgbClr val="404040"/>
                </a:solidFill>
                <a:latin typeface="Carlito"/>
                <a:ea typeface="+mn-ea"/>
                <a:cs typeface="Carlito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38735" marR="1299210" lvl="0" indent="0" defTabSz="914400" eaLnBrk="1" fontAlgn="auto" latinLnBrk="0" hangingPunct="1">
              <a:lnSpc>
                <a:spcPts val="3460"/>
              </a:lnSpc>
              <a:spcBef>
                <a:spcPts val="5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200" b="1" i="0" u="none" strike="noStrike" kern="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Abonent</a:t>
            </a:r>
            <a:r>
              <a:rPr kumimoji="0" lang="pl-PL" sz="3200" b="0" i="0" u="none" strike="noStrike" kern="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 </a:t>
            </a:r>
            <a:r>
              <a:rPr kumimoji="0" lang="pl-PL" sz="32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– </a:t>
            </a:r>
            <a:r>
              <a:rPr kumimoji="0" lang="pl-PL" sz="3200" b="0" i="0" u="none" strike="noStrike" kern="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osoba upoważniona </a:t>
            </a:r>
            <a:r>
              <a:rPr kumimoji="0" lang="pl-PL" sz="32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do </a:t>
            </a:r>
            <a:r>
              <a:rPr kumimoji="0" lang="pl-PL" sz="3200" b="0" i="0" u="none" strike="noStrike" kern="0" cap="none" spc="-1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pracy </a:t>
            </a:r>
            <a:r>
              <a:rPr kumimoji="0" lang="pl-PL" sz="32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w sieciach  </a:t>
            </a:r>
            <a:r>
              <a:rPr kumimoji="0" lang="pl-PL" sz="3200" b="0" i="0" u="none" strike="noStrike" kern="0" cap="none" spc="-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radiowych</a:t>
            </a:r>
          </a:p>
          <a:p>
            <a:pPr marL="38735" marR="271780" lvl="0" indent="0" defTabSz="914400" eaLnBrk="1" fontAlgn="auto" latinLnBrk="0" hangingPunct="1">
              <a:lnSpc>
                <a:spcPts val="3460"/>
              </a:lnSpc>
              <a:spcBef>
                <a:spcPts val="13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200" b="1" i="0" u="none" strike="noStrike" kern="0" cap="none" spc="-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Radiotelefon</a:t>
            </a:r>
            <a:r>
              <a:rPr kumimoji="0" lang="pl-PL" sz="3200" b="0" i="0" u="none" strike="noStrike" kern="0" cap="none" spc="-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 </a:t>
            </a:r>
            <a:r>
              <a:rPr kumimoji="0" lang="pl-PL" sz="32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– </a:t>
            </a:r>
            <a:r>
              <a:rPr kumimoji="0" lang="pl-PL" sz="3200" b="0" i="0" u="none" strike="noStrike" kern="0" cap="none" spc="-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urządzenie elektroniczne </a:t>
            </a:r>
            <a:r>
              <a:rPr kumimoji="0" lang="pl-PL" sz="3200" b="0" i="0" u="none" strike="noStrike" kern="0" cap="none" spc="-2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przeznaczone </a:t>
            </a:r>
            <a:r>
              <a:rPr kumimoji="0" lang="pl-PL" sz="3200" b="0" i="0" u="none" strike="noStrike" kern="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do  </a:t>
            </a:r>
            <a:r>
              <a:rPr kumimoji="0" lang="pl-PL" sz="3200" b="0" i="0" u="none" strike="noStrike" kern="0" cap="none" spc="-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transmisji </a:t>
            </a:r>
            <a:r>
              <a:rPr kumimoji="0" lang="pl-PL" sz="32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i odbioru </a:t>
            </a:r>
            <a:r>
              <a:rPr kumimoji="0" lang="pl-PL" sz="3200" b="0" i="0" u="none" strike="noStrike" kern="0" cap="none" spc="-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sygnałów</a:t>
            </a:r>
            <a:r>
              <a:rPr kumimoji="0" lang="pl-PL" sz="3200" b="0" i="0" u="none" strike="noStrike" kern="0" cap="none" spc="3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 </a:t>
            </a:r>
            <a:r>
              <a:rPr kumimoji="0" lang="pl-PL" sz="3200" b="0" i="0" u="none" strike="noStrike" kern="0" cap="none" spc="-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radiowych.</a:t>
            </a:r>
          </a:p>
          <a:p>
            <a:pPr marL="38735" marR="5080" lvl="0" indent="0" defTabSz="914400" eaLnBrk="1" fontAlgn="auto" latinLnBrk="0" hangingPunct="1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200" b="1" i="0" u="none" strike="noStrike" kern="0" cap="none" spc="-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Kanał </a:t>
            </a:r>
            <a:r>
              <a:rPr kumimoji="0" lang="pl-PL" sz="3200" b="1" i="0" u="none" strike="noStrike" kern="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radiowy </a:t>
            </a:r>
            <a:r>
              <a:rPr kumimoji="0" lang="pl-PL" sz="32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– </a:t>
            </a:r>
            <a:r>
              <a:rPr kumimoji="0" lang="pl-PL" sz="3200" b="0" i="0" u="none" strike="noStrike" kern="0" cap="none" spc="-2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tor </a:t>
            </a:r>
            <a:r>
              <a:rPr kumimoji="0" lang="pl-PL" sz="3200" b="0" i="0" u="none" strike="noStrike" kern="0" cap="none" spc="-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transmisji </a:t>
            </a:r>
            <a:r>
              <a:rPr kumimoji="0" lang="pl-PL" sz="3200" b="0" i="0" u="none" strike="noStrike" kern="0" cap="none" spc="-1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określany </a:t>
            </a:r>
            <a:r>
              <a:rPr kumimoji="0" lang="pl-PL" sz="3200" b="0" i="0" u="none" strike="noStrike" kern="0" cap="none" spc="-3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za </a:t>
            </a:r>
            <a:r>
              <a:rPr kumimoji="0" lang="pl-PL" sz="3200" b="0" i="0" u="none" strike="noStrike" kern="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pomocą  </a:t>
            </a:r>
            <a:r>
              <a:rPr kumimoji="0" lang="pl-PL" sz="3200" b="0" i="0" u="none" strike="noStrike" kern="0" cap="none" spc="-1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standardowego </a:t>
            </a:r>
            <a:r>
              <a:rPr kumimoji="0" lang="pl-PL" sz="3200" b="0" i="0" u="none" strike="noStrike" kern="0" cap="none" spc="-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przedziału </a:t>
            </a:r>
            <a:r>
              <a:rPr kumimoji="0" lang="pl-PL" sz="3200" b="0" i="0" u="none" strike="noStrike" kern="0" cap="none" spc="-1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częstotliwości </a:t>
            </a:r>
            <a:r>
              <a:rPr kumimoji="0" lang="pl-PL" sz="32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i </a:t>
            </a:r>
            <a:r>
              <a:rPr kumimoji="0" lang="pl-PL" sz="3200" b="0" i="0" u="none" strike="noStrike" kern="0" cap="none" spc="-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potocznie  </a:t>
            </a:r>
            <a:r>
              <a:rPr kumimoji="0" lang="pl-PL" sz="3200" b="0" i="0" u="none" strike="noStrike" kern="0" cap="none" spc="-2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utożsamiany </a:t>
            </a:r>
            <a:r>
              <a:rPr kumimoji="0" lang="pl-PL" sz="32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z </a:t>
            </a:r>
            <a:r>
              <a:rPr kumimoji="0" lang="pl-PL" sz="3200" b="0" i="0" u="none" strike="noStrike" kern="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numerem </a:t>
            </a:r>
            <a:r>
              <a:rPr kumimoji="0" lang="pl-PL" sz="3200" b="0" i="0" u="none" strike="noStrike" kern="0" cap="none" spc="-1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umownym </a:t>
            </a:r>
            <a:r>
              <a:rPr kumimoji="0" lang="pl-PL" sz="3200" b="0" i="0" u="none" strike="noStrike" kern="0" cap="none" spc="-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przydzielonej </a:t>
            </a:r>
            <a:r>
              <a:rPr kumimoji="0" lang="pl-PL" sz="3200" b="0" i="0" u="none" strike="noStrike" kern="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dla </a:t>
            </a:r>
            <a:r>
              <a:rPr kumimoji="0" lang="pl-PL" sz="3200" b="0" i="0" u="none" strike="noStrike" kern="0" cap="none" spc="-1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stacji  częstotliwości</a:t>
            </a:r>
            <a:r>
              <a:rPr kumimoji="0" lang="pl-PL" sz="32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 </a:t>
            </a:r>
            <a:r>
              <a:rPr kumimoji="0" lang="pl-PL" sz="3200" b="0" i="0" u="none" strike="noStrike" kern="0" cap="none" spc="-4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pracy.</a:t>
            </a:r>
          </a:p>
        </p:txBody>
      </p:sp>
    </p:spTree>
    <p:extLst>
      <p:ext uri="{BB962C8B-B14F-4D97-AF65-F5344CB8AC3E}">
        <p14:creationId xmlns:p14="http://schemas.microsoft.com/office/powerpoint/2010/main" val="3377938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BE94DD6E-26D8-5F3B-A4BF-0D89B0F10AB7}"/>
              </a:ext>
            </a:extLst>
          </p:cNvPr>
          <p:cNvSpPr/>
          <p:nvPr/>
        </p:nvSpPr>
        <p:spPr>
          <a:xfrm>
            <a:off x="1991544" y="116632"/>
            <a:ext cx="7224464" cy="6463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DZIAŁALNOŚĆ OPERACYJNA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b="1" dirty="0">
                <a:solidFill>
                  <a:srgbClr val="FF0000"/>
                </a:solidFill>
                <a:cs typeface="Arial" pitchFamily="34" charset="0"/>
              </a:rPr>
              <a:t>Łączność w Państwowej Straży Pożarnej</a:t>
            </a:r>
            <a:endParaRPr kumimoji="0" lang="pl-PL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8DBEABC-59F0-B535-5364-C1D03542A1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392" y="908720"/>
            <a:ext cx="10144623" cy="1280271"/>
          </a:xfrm>
          <a:prstGeom prst="rect">
            <a:avLst/>
          </a:prstGeom>
        </p:spPr>
      </p:pic>
      <p:sp>
        <p:nvSpPr>
          <p:cNvPr id="7" name="object 3">
            <a:extLst>
              <a:ext uri="{FF2B5EF4-FFF2-40B4-BE49-F238E27FC236}">
                <a16:creationId xmlns:a16="http://schemas.microsoft.com/office/drawing/2014/main" id="{678BE406-A6BC-D60F-E309-EC3751BDF58E}"/>
              </a:ext>
            </a:extLst>
          </p:cNvPr>
          <p:cNvSpPr txBox="1">
            <a:spLocks/>
          </p:cNvSpPr>
          <p:nvPr/>
        </p:nvSpPr>
        <p:spPr>
          <a:xfrm>
            <a:off x="1149349" y="1904001"/>
            <a:ext cx="9893299" cy="34887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lvl1pPr marL="0">
              <a:defRPr sz="3200" b="0" i="0">
                <a:solidFill>
                  <a:srgbClr val="404040"/>
                </a:solidFill>
                <a:latin typeface="Carlito"/>
                <a:ea typeface="+mn-ea"/>
                <a:cs typeface="Carlito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38735" marR="0" lvl="0" indent="0" defTabSz="914400" eaLnBrk="1" fontAlgn="auto" latinLnBrk="0" hangingPunct="1">
              <a:lnSpc>
                <a:spcPts val="365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200" b="1" i="0" u="none" strike="noStrike" kern="0" cap="none" spc="-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Kryptonim</a:t>
            </a:r>
            <a:r>
              <a:rPr kumimoji="0" lang="pl-PL" sz="3200" b="0" i="0" u="none" strike="noStrike" kern="0" cap="none" spc="-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 </a:t>
            </a:r>
            <a:r>
              <a:rPr kumimoji="0" lang="pl-PL" sz="32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– </a:t>
            </a:r>
            <a:r>
              <a:rPr kumimoji="0" lang="pl-PL" sz="3200" b="0" i="0" u="none" strike="noStrike" kern="0" cap="none" spc="-1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umowny </a:t>
            </a:r>
            <a:r>
              <a:rPr kumimoji="0" lang="pl-PL" sz="3200" b="0" i="0" u="none" strike="noStrike" kern="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znak </a:t>
            </a:r>
            <a:r>
              <a:rPr kumimoji="0" lang="pl-PL" sz="3200" b="0" i="0" u="none" strike="noStrike" kern="0" cap="none" spc="-2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rozpoznawczy</a:t>
            </a:r>
            <a:r>
              <a:rPr kumimoji="0" lang="pl-PL" sz="3200" b="0" i="0" u="none" strike="noStrike" kern="0" cap="none" spc="2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 </a:t>
            </a:r>
            <a:r>
              <a:rPr kumimoji="0" lang="pl-PL" sz="3200" b="0" i="0" u="none" strike="noStrike" kern="0" cap="none" spc="-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maskujący</a:t>
            </a:r>
          </a:p>
          <a:p>
            <a:pPr marL="38735" marR="389890" lvl="0" indent="0" defTabSz="914400" eaLnBrk="1" fontAlgn="auto" latinLnBrk="0" hangingPunct="1">
              <a:lnSpc>
                <a:spcPts val="3460"/>
              </a:lnSpc>
              <a:spcBef>
                <a:spcPts val="2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200" b="0" i="0" u="none" strike="noStrike" kern="0" cap="none" spc="-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przynależność </a:t>
            </a:r>
            <a:r>
              <a:rPr kumimoji="0" lang="pl-PL" sz="3200" b="0" i="0" u="none" strike="noStrike" kern="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służbową </a:t>
            </a:r>
            <a:r>
              <a:rPr kumimoji="0" lang="pl-PL" sz="3200" b="0" i="0" u="none" strike="noStrike" kern="0" cap="none" spc="-1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korespondenta </a:t>
            </a:r>
            <a:r>
              <a:rPr kumimoji="0" lang="pl-PL" sz="32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i </a:t>
            </a:r>
            <a:r>
              <a:rPr kumimoji="0" lang="pl-PL" sz="3200" b="0" i="0" u="none" strike="noStrike" kern="0" cap="none" spc="-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stanowiący </a:t>
            </a:r>
            <a:r>
              <a:rPr kumimoji="0" lang="pl-PL" sz="3200" b="0" i="0" u="none" strike="noStrike" kern="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jego  indywidualny </a:t>
            </a:r>
            <a:r>
              <a:rPr kumimoji="0" lang="pl-PL" sz="32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lub </a:t>
            </a:r>
            <a:r>
              <a:rPr kumimoji="0" lang="pl-PL" sz="3200" b="0" i="0" u="none" strike="noStrike" kern="0" cap="none" spc="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grupowy </a:t>
            </a:r>
            <a:r>
              <a:rPr kumimoji="0" lang="pl-PL" sz="3200" b="0" i="0" u="none" strike="noStrike" kern="0" cap="none" spc="-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adres</a:t>
            </a:r>
            <a:r>
              <a:rPr kumimoji="0" lang="pl-PL" sz="3200" b="0" i="0" u="none" strike="noStrike" kern="0" cap="none" spc="5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 </a:t>
            </a:r>
            <a:r>
              <a:rPr kumimoji="0" lang="pl-PL" sz="3200" b="0" i="0" u="none" strike="noStrike" kern="0" cap="none" spc="-1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radiotelefoniczny</a:t>
            </a:r>
          </a:p>
          <a:p>
            <a:pPr marL="38735" marR="1440180" lvl="0" indent="0" defTabSz="914400" eaLnBrk="1" fontAlgn="auto" latinLnBrk="0" hangingPunct="1">
              <a:lnSpc>
                <a:spcPts val="3460"/>
              </a:lnSpc>
              <a:spcBef>
                <a:spcPts val="23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200" b="1" i="0" u="none" strike="noStrike" kern="0" cap="none" spc="-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Kryptonim </a:t>
            </a:r>
            <a:r>
              <a:rPr kumimoji="0" lang="pl-PL" sz="3200" b="1" i="0" u="none" strike="noStrike" kern="0" cap="none" spc="-2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okólnikowy </a:t>
            </a:r>
            <a:r>
              <a:rPr kumimoji="0" lang="pl-PL" sz="3200" b="1" i="0" u="none" strike="noStrike" kern="0" cap="none" spc="-1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(okólnik) </a:t>
            </a:r>
            <a:r>
              <a:rPr kumimoji="0" lang="pl-PL" sz="32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– </a:t>
            </a:r>
            <a:r>
              <a:rPr kumimoji="0" lang="pl-PL" sz="3200" b="0" i="0" u="none" strike="noStrike" kern="0" cap="none" spc="-1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umowny </a:t>
            </a:r>
            <a:r>
              <a:rPr kumimoji="0" lang="pl-PL" sz="3200" b="0" i="0" u="none" strike="noStrike" kern="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znak  </a:t>
            </a:r>
            <a:r>
              <a:rPr kumimoji="0" lang="pl-PL" sz="3200" b="0" i="0" u="none" strike="noStrike" kern="0" cap="none" spc="-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wywoławczy (wyrazowy) </a:t>
            </a:r>
            <a:r>
              <a:rPr kumimoji="0" lang="pl-PL" sz="32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służący do</a:t>
            </a:r>
            <a:r>
              <a:rPr kumimoji="0" lang="pl-PL" sz="3200" b="0" i="0" u="none" strike="noStrike" kern="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 </a:t>
            </a:r>
            <a:r>
              <a:rPr kumimoji="0" lang="pl-PL" sz="3200" b="0" i="0" u="none" strike="noStrike" kern="0" cap="none" spc="-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jednoczesnego</a:t>
            </a:r>
          </a:p>
          <a:p>
            <a:pPr marL="38735" marR="0" lvl="0" indent="0" defTabSz="914400" eaLnBrk="1" fontAlgn="auto" latinLnBrk="0" hangingPunct="1">
              <a:lnSpc>
                <a:spcPts val="321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2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wywołania </a:t>
            </a:r>
            <a:r>
              <a:rPr kumimoji="0" lang="pl-PL" sz="3200" b="0" i="0" u="none" strike="noStrike" kern="0" cap="none" spc="-1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wszystkich stacji </a:t>
            </a:r>
            <a:r>
              <a:rPr kumimoji="0" lang="pl-PL" sz="3200" b="0" i="0" u="none" strike="noStrike" kern="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podległych, </a:t>
            </a:r>
            <a:r>
              <a:rPr kumimoji="0" lang="pl-PL" sz="3200" b="0" i="0" u="none" strike="noStrike" kern="0" cap="none" spc="-2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przez </a:t>
            </a:r>
            <a:r>
              <a:rPr kumimoji="0" lang="pl-PL" sz="3200" b="0" i="0" u="none" strike="noStrike" kern="0" cap="none" spc="-1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stacje</a:t>
            </a:r>
            <a:r>
              <a:rPr kumimoji="0" lang="pl-PL" sz="3200" b="0" i="0" u="none" strike="noStrike" kern="0" cap="none" spc="7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 </a:t>
            </a:r>
            <a:r>
              <a:rPr kumimoji="0" lang="pl-PL" sz="32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główną</a:t>
            </a:r>
          </a:p>
          <a:p>
            <a:pPr marL="38735" marR="0" lvl="0" indent="0" defTabSz="914400" eaLnBrk="1" fontAlgn="auto" latinLnBrk="0" hangingPunct="1">
              <a:lnSpc>
                <a:spcPts val="36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2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w celu </a:t>
            </a:r>
            <a:r>
              <a:rPr kumimoji="0" lang="pl-PL" sz="3200" b="0" i="0" u="none" strike="noStrike" kern="0" cap="none" spc="-2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przekazania </a:t>
            </a:r>
            <a:r>
              <a:rPr kumimoji="0" lang="pl-PL" sz="3200" b="0" i="0" u="none" strike="noStrike" kern="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jednobrzmiącej</a:t>
            </a:r>
            <a:r>
              <a:rPr kumimoji="0" lang="pl-PL" sz="3200" b="0" i="0" u="none" strike="noStrike" kern="0" cap="none" spc="3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 </a:t>
            </a:r>
            <a:r>
              <a:rPr kumimoji="0" lang="pl-PL" sz="3200" b="0" i="0" u="none" strike="noStrike" kern="0" cap="none" spc="-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rlito"/>
                <a:ea typeface="+mn-ea"/>
              </a:rPr>
              <a:t>informacji.</a:t>
            </a:r>
          </a:p>
        </p:txBody>
      </p:sp>
    </p:spTree>
    <p:extLst>
      <p:ext uri="{BB962C8B-B14F-4D97-AF65-F5344CB8AC3E}">
        <p14:creationId xmlns:p14="http://schemas.microsoft.com/office/powerpoint/2010/main" val="1264912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BE94DD6E-26D8-5F3B-A4BF-0D89B0F10AB7}"/>
              </a:ext>
            </a:extLst>
          </p:cNvPr>
          <p:cNvSpPr/>
          <p:nvPr/>
        </p:nvSpPr>
        <p:spPr>
          <a:xfrm>
            <a:off x="1991544" y="116632"/>
            <a:ext cx="7224464" cy="6463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DZIAŁALNOŚĆ OPERACYJNA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b="1" dirty="0">
                <a:solidFill>
                  <a:srgbClr val="FF0000"/>
                </a:solidFill>
                <a:cs typeface="Arial" pitchFamily="34" charset="0"/>
              </a:rPr>
              <a:t>Łączność w Państwowej Straży Pożarnej</a:t>
            </a:r>
            <a:endParaRPr kumimoji="0" lang="pl-PL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0C5E923C-6913-8A4B-11C0-0D8EF06F1F08}"/>
              </a:ext>
            </a:extLst>
          </p:cNvPr>
          <p:cNvSpPr txBox="1">
            <a:spLocks/>
          </p:cNvSpPr>
          <p:nvPr/>
        </p:nvSpPr>
        <p:spPr>
          <a:xfrm>
            <a:off x="1019048" y="913841"/>
            <a:ext cx="10153903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800" b="0" i="0" u="sng">
                <a:solidFill>
                  <a:srgbClr val="404040"/>
                </a:solidFill>
                <a:latin typeface="Arial"/>
                <a:ea typeface="+mj-ea"/>
                <a:cs typeface="Arial"/>
              </a:defRPr>
            </a:lvl1pPr>
          </a:lstStyle>
          <a:p>
            <a:pPr marL="17399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2519045" algn="l"/>
                <a:tab pos="10140315" algn="l"/>
              </a:tabLst>
              <a:defRPr/>
            </a:pPr>
            <a:r>
              <a:rPr kumimoji="0" lang="pl-PL" sz="4800" b="0" i="0" u="sng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 	</a:t>
            </a:r>
            <a:r>
              <a:rPr kumimoji="0" lang="pl-PL" sz="4800" b="0" i="0" u="sng" strike="noStrike" kern="0" cap="none" spc="-42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Rodzaje</a:t>
            </a:r>
            <a:r>
              <a:rPr kumimoji="0" lang="pl-PL" sz="4800" b="0" i="0" u="sng" strike="noStrike" kern="0" cap="none" spc="-39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pl-PL" sz="4800" b="0" i="0" u="sng" strike="noStrike" kern="0" cap="none" spc="-17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kryptonimów	</a:t>
            </a: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7AF5E4B9-C183-5661-A97C-902DFCF208FB}"/>
              </a:ext>
            </a:extLst>
          </p:cNvPr>
          <p:cNvSpPr txBox="1"/>
          <p:nvPr/>
        </p:nvSpPr>
        <p:spPr>
          <a:xfrm>
            <a:off x="1176019" y="1676543"/>
            <a:ext cx="8817610" cy="3370579"/>
          </a:xfrm>
          <a:prstGeom prst="rect">
            <a:avLst/>
          </a:prstGeom>
        </p:spPr>
        <p:txBody>
          <a:bodyPr vert="horz" wrap="square" lIns="0" tIns="140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10"/>
              </a:spcBef>
            </a:pPr>
            <a:r>
              <a:rPr sz="3200" spc="-15" dirty="0">
                <a:solidFill>
                  <a:srgbClr val="404040"/>
                </a:solidFill>
                <a:latin typeface="Carlito"/>
                <a:cs typeface="Carlito"/>
              </a:rPr>
              <a:t>Kryptonimy</a:t>
            </a:r>
            <a:r>
              <a:rPr sz="3200" spc="15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3200" spc="-25" dirty="0">
                <a:solidFill>
                  <a:srgbClr val="404040"/>
                </a:solidFill>
                <a:latin typeface="Carlito"/>
                <a:cs typeface="Carlito"/>
              </a:rPr>
              <a:t>okólnikowe:</a:t>
            </a:r>
            <a:endParaRPr sz="3200" dirty="0">
              <a:latin typeface="Carlito"/>
              <a:cs typeface="Carlito"/>
            </a:endParaRPr>
          </a:p>
          <a:p>
            <a:pPr marL="12700" marR="5080">
              <a:lnSpc>
                <a:spcPts val="3460"/>
              </a:lnSpc>
              <a:spcBef>
                <a:spcPts val="1440"/>
              </a:spcBef>
            </a:pPr>
            <a:r>
              <a:rPr sz="3200" spc="-10" dirty="0">
                <a:solidFill>
                  <a:srgbClr val="404040"/>
                </a:solidFill>
                <a:latin typeface="Carlito"/>
                <a:cs typeface="Carlito"/>
              </a:rPr>
              <a:t>OMEGA </a:t>
            </a:r>
            <a:r>
              <a:rPr sz="3200" dirty="0">
                <a:solidFill>
                  <a:srgbClr val="404040"/>
                </a:solidFill>
                <a:latin typeface="Carlito"/>
                <a:cs typeface="Carlito"/>
              </a:rPr>
              <a:t>– </a:t>
            </a:r>
            <a:r>
              <a:rPr sz="3200" spc="-5" dirty="0">
                <a:solidFill>
                  <a:srgbClr val="404040"/>
                </a:solidFill>
                <a:latin typeface="Carlito"/>
                <a:cs typeface="Carlito"/>
              </a:rPr>
              <a:t>wywołanie </a:t>
            </a:r>
            <a:r>
              <a:rPr sz="3200" spc="-30" dirty="0">
                <a:solidFill>
                  <a:srgbClr val="404040"/>
                </a:solidFill>
                <a:latin typeface="Carlito"/>
                <a:cs typeface="Carlito"/>
              </a:rPr>
              <a:t>okólnikowe </a:t>
            </a:r>
            <a:r>
              <a:rPr sz="3200" spc="-5" dirty="0">
                <a:solidFill>
                  <a:srgbClr val="404040"/>
                </a:solidFill>
                <a:latin typeface="Carlito"/>
                <a:cs typeface="Carlito"/>
              </a:rPr>
              <a:t>dla </a:t>
            </a:r>
            <a:r>
              <a:rPr sz="3200" spc="-15" dirty="0">
                <a:solidFill>
                  <a:srgbClr val="404040"/>
                </a:solidFill>
                <a:latin typeface="Carlito"/>
                <a:cs typeface="Carlito"/>
              </a:rPr>
              <a:t>wszystkich stacji  </a:t>
            </a:r>
            <a:r>
              <a:rPr sz="3200" spc="-10" dirty="0">
                <a:solidFill>
                  <a:srgbClr val="404040"/>
                </a:solidFill>
                <a:latin typeface="Carlito"/>
                <a:cs typeface="Carlito"/>
              </a:rPr>
              <a:t>pracujących </a:t>
            </a:r>
            <a:r>
              <a:rPr sz="3200" dirty="0">
                <a:solidFill>
                  <a:srgbClr val="404040"/>
                </a:solidFill>
                <a:latin typeface="Carlito"/>
                <a:cs typeface="Carlito"/>
              </a:rPr>
              <a:t>w</a:t>
            </a:r>
            <a:r>
              <a:rPr sz="3200" spc="-5" dirty="0">
                <a:solidFill>
                  <a:srgbClr val="404040"/>
                </a:solidFill>
                <a:latin typeface="Carlito"/>
                <a:cs typeface="Carlito"/>
              </a:rPr>
              <a:t> sieci</a:t>
            </a:r>
            <a:endParaRPr sz="3200" dirty="0">
              <a:latin typeface="Carlito"/>
              <a:cs typeface="Carlito"/>
            </a:endParaRPr>
          </a:p>
          <a:p>
            <a:pPr marL="12700" marR="110489">
              <a:lnSpc>
                <a:spcPts val="3460"/>
              </a:lnSpc>
              <a:spcBef>
                <a:spcPts val="1400"/>
              </a:spcBef>
            </a:pPr>
            <a:r>
              <a:rPr sz="3200" dirty="0">
                <a:solidFill>
                  <a:srgbClr val="404040"/>
                </a:solidFill>
                <a:latin typeface="Carlito"/>
                <a:cs typeface="Carlito"/>
              </a:rPr>
              <a:t>GRANIT - </a:t>
            </a:r>
            <a:r>
              <a:rPr sz="3200" spc="-5" dirty="0">
                <a:solidFill>
                  <a:srgbClr val="404040"/>
                </a:solidFill>
                <a:latin typeface="Carlito"/>
                <a:cs typeface="Carlito"/>
              </a:rPr>
              <a:t>wywołanie </a:t>
            </a:r>
            <a:r>
              <a:rPr sz="3200" spc="-30" dirty="0">
                <a:solidFill>
                  <a:srgbClr val="404040"/>
                </a:solidFill>
                <a:latin typeface="Carlito"/>
                <a:cs typeface="Carlito"/>
              </a:rPr>
              <a:t>okólnikowe </a:t>
            </a:r>
            <a:r>
              <a:rPr sz="3200" spc="-5" dirty="0">
                <a:solidFill>
                  <a:srgbClr val="404040"/>
                </a:solidFill>
                <a:latin typeface="Carlito"/>
                <a:cs typeface="Carlito"/>
              </a:rPr>
              <a:t>dla </a:t>
            </a:r>
            <a:r>
              <a:rPr sz="3200" spc="-15" dirty="0">
                <a:solidFill>
                  <a:srgbClr val="404040"/>
                </a:solidFill>
                <a:latin typeface="Carlito"/>
                <a:cs typeface="Carlito"/>
              </a:rPr>
              <a:t>wszystkich stacji  </a:t>
            </a:r>
            <a:r>
              <a:rPr sz="3200" spc="-10" dirty="0">
                <a:solidFill>
                  <a:srgbClr val="404040"/>
                </a:solidFill>
                <a:latin typeface="Carlito"/>
                <a:cs typeface="Carlito"/>
              </a:rPr>
              <a:t>pracujących </a:t>
            </a:r>
            <a:r>
              <a:rPr sz="3200" dirty="0">
                <a:solidFill>
                  <a:srgbClr val="404040"/>
                </a:solidFill>
                <a:latin typeface="Carlito"/>
                <a:cs typeface="Carlito"/>
              </a:rPr>
              <a:t>w </a:t>
            </a:r>
            <a:r>
              <a:rPr sz="3200" spc="-5" dirty="0">
                <a:solidFill>
                  <a:srgbClr val="404040"/>
                </a:solidFill>
                <a:latin typeface="Carlito"/>
                <a:cs typeface="Carlito"/>
              </a:rPr>
              <a:t>sieci</a:t>
            </a:r>
            <a:r>
              <a:rPr sz="3200" spc="-35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3200" spc="-15" dirty="0">
                <a:solidFill>
                  <a:srgbClr val="404040"/>
                </a:solidFill>
                <a:latin typeface="Carlito"/>
                <a:cs typeface="Carlito"/>
              </a:rPr>
              <a:t>KSW</a:t>
            </a:r>
            <a:endParaRPr sz="320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965"/>
              </a:spcBef>
            </a:pPr>
            <a:r>
              <a:rPr sz="3200" spc="-5" dirty="0">
                <a:solidFill>
                  <a:srgbClr val="404040"/>
                </a:solidFill>
                <a:latin typeface="Carlito"/>
                <a:cs typeface="Carlito"/>
              </a:rPr>
              <a:t>NIAGARA </a:t>
            </a:r>
            <a:r>
              <a:rPr sz="3200" dirty="0">
                <a:solidFill>
                  <a:srgbClr val="404040"/>
                </a:solidFill>
                <a:latin typeface="Carlito"/>
                <a:cs typeface="Carlito"/>
              </a:rPr>
              <a:t>– </a:t>
            </a:r>
            <a:r>
              <a:rPr sz="3200" spc="-10" dirty="0">
                <a:solidFill>
                  <a:srgbClr val="404040"/>
                </a:solidFill>
                <a:latin typeface="Carlito"/>
                <a:cs typeface="Carlito"/>
              </a:rPr>
              <a:t>punkt </a:t>
            </a:r>
            <a:r>
              <a:rPr sz="3200" spc="-15" dirty="0">
                <a:solidFill>
                  <a:srgbClr val="404040"/>
                </a:solidFill>
                <a:latin typeface="Carlito"/>
                <a:cs typeface="Carlito"/>
              </a:rPr>
              <a:t>zaopatrzenia</a:t>
            </a:r>
            <a:r>
              <a:rPr sz="3200" spc="35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3200" spc="-10" dirty="0">
                <a:solidFill>
                  <a:srgbClr val="404040"/>
                </a:solidFill>
                <a:latin typeface="Carlito"/>
                <a:cs typeface="Carlito"/>
              </a:rPr>
              <a:t>wodnego</a:t>
            </a:r>
            <a:endParaRPr sz="3200" dirty="0"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2070756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ędrówk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Własny_drogi</Template>
  <TotalTime>5356</TotalTime>
  <Words>1076</Words>
  <Application>Microsoft Office PowerPoint</Application>
  <PresentationFormat>Panoramiczny</PresentationFormat>
  <Paragraphs>237</Paragraphs>
  <Slides>34</Slides>
  <Notes>31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3</vt:i4>
      </vt:variant>
      <vt:variant>
        <vt:lpstr>Tytuły slajdów</vt:lpstr>
      </vt:variant>
      <vt:variant>
        <vt:i4>34</vt:i4>
      </vt:variant>
    </vt:vector>
  </HeadingPairs>
  <TitlesOfParts>
    <vt:vector size="45" baseType="lpstr">
      <vt:lpstr>Arial</vt:lpstr>
      <vt:lpstr>Calibri</vt:lpstr>
      <vt:lpstr>Calibri Light</vt:lpstr>
      <vt:lpstr>Carlito</vt:lpstr>
      <vt:lpstr>Lato</vt:lpstr>
      <vt:lpstr>Sitka Heading</vt:lpstr>
      <vt:lpstr>Times New Roman</vt:lpstr>
      <vt:lpstr>Wingdings</vt:lpstr>
      <vt:lpstr>Projekt niestandardowy</vt:lpstr>
      <vt:lpstr>Office Theme</vt:lpstr>
      <vt:lpstr>1_Projekt niestandardowy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9JHKG4J</dc:creator>
  <cp:lastModifiedBy>M.Kordek (KP Mrągowo)</cp:lastModifiedBy>
  <cp:revision>505</cp:revision>
  <cp:lastPrinted>2022-02-25T07:35:05Z</cp:lastPrinted>
  <dcterms:created xsi:type="dcterms:W3CDTF">2017-11-20T09:39:32Z</dcterms:created>
  <dcterms:modified xsi:type="dcterms:W3CDTF">2026-07-28T07:55:52Z</dcterms:modified>
</cp:coreProperties>
</file>