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1"/>
    <p:sldMasterId id="2147483751" r:id="rId2"/>
  </p:sldMasterIdLst>
  <p:notesMasterIdLst>
    <p:notesMasterId r:id="rId37"/>
  </p:notesMasterIdLst>
  <p:handoutMasterIdLst>
    <p:handoutMasterId r:id="rId38"/>
  </p:handoutMasterIdLst>
  <p:sldIdLst>
    <p:sldId id="1339" r:id="rId3"/>
    <p:sldId id="1390" r:id="rId4"/>
    <p:sldId id="1454" r:id="rId5"/>
    <p:sldId id="1475" r:id="rId6"/>
    <p:sldId id="1460" r:id="rId7"/>
    <p:sldId id="1461" r:id="rId8"/>
    <p:sldId id="1468" r:id="rId9"/>
    <p:sldId id="1464" r:id="rId10"/>
    <p:sldId id="1388" r:id="rId11"/>
    <p:sldId id="1465" r:id="rId12"/>
    <p:sldId id="1478" r:id="rId13"/>
    <p:sldId id="1477" r:id="rId14"/>
    <p:sldId id="1476" r:id="rId15"/>
    <p:sldId id="1467" r:id="rId16"/>
    <p:sldId id="1466" r:id="rId17"/>
    <p:sldId id="1479" r:id="rId18"/>
    <p:sldId id="1457" r:id="rId19"/>
    <p:sldId id="1469" r:id="rId20"/>
    <p:sldId id="1470" r:id="rId21"/>
    <p:sldId id="1452" r:id="rId22"/>
    <p:sldId id="1440" r:id="rId23"/>
    <p:sldId id="1439" r:id="rId24"/>
    <p:sldId id="1438" r:id="rId25"/>
    <p:sldId id="1400" r:id="rId26"/>
    <p:sldId id="1453" r:id="rId27"/>
    <p:sldId id="1442" r:id="rId28"/>
    <p:sldId id="1462" r:id="rId29"/>
    <p:sldId id="1446" r:id="rId30"/>
    <p:sldId id="1449" r:id="rId31"/>
    <p:sldId id="1450" r:id="rId32"/>
    <p:sldId id="1473" r:id="rId33"/>
    <p:sldId id="1471" r:id="rId34"/>
    <p:sldId id="1458" r:id="rId35"/>
    <p:sldId id="871" r:id="rId3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8C01"/>
    <a:srgbClr val="C91111"/>
    <a:srgbClr val="ED51C8"/>
    <a:srgbClr val="EBD253"/>
    <a:srgbClr val="1D6F17"/>
    <a:srgbClr val="1B676B"/>
    <a:srgbClr val="008000"/>
    <a:srgbClr val="245C8D"/>
    <a:srgbClr val="0F539D"/>
    <a:srgbClr val="C126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83659" autoAdjust="0"/>
  </p:normalViewPr>
  <p:slideViewPr>
    <p:cSldViewPr snapToGrid="0">
      <p:cViewPr varScale="1">
        <p:scale>
          <a:sx n="71" d="100"/>
          <a:sy n="71" d="100"/>
        </p:scale>
        <p:origin x="58" y="149"/>
      </p:cViewPr>
      <p:guideLst/>
    </p:cSldViewPr>
  </p:slideViewPr>
  <p:outlineViewPr>
    <p:cViewPr>
      <p:scale>
        <a:sx n="33" d="100"/>
        <a:sy n="33" d="100"/>
      </p:scale>
      <p:origin x="0" y="-187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2785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7912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099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4267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769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Ważne</a:t>
            </a:r>
            <a:r>
              <a:rPr lang="pl-PL" baseline="0" dirty="0"/>
              <a:t> – w tym modelu role to nie są stanowiska – daną rolę może wykonywać cały zespół ludzi, dział czy jednostka – takie podejście sprawdza się szczególnie na bardzo wysokim poziomie zarządzania. Stosując ten model w mniejszych zespołach, faktycznie dana rola może być przypisana do konkretnej jednej osoby.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314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Kiedy obowiązki związane z dostępnością nie są jasno określone i zakomunikowane, często pozostawia się je na zbyt późnym etapie cyklu życia. Na przykład programiści czasami muszą zająć się kwestiami, takimi jak wybór koloru, opis obrazu i identyfikacja nagłówka, które tak naprawdę nie leżą w ich kompetencjach. Takie obowiązki bardziej odpowiednio przypadają innym rolom na wcześniejszym etapie procesu, takim jak projektanci doświadczeń użytkownika (UX), projektanci wizualni i autorzy treści.</a:t>
            </a:r>
          </a:p>
          <a:p>
            <a:r>
              <a:rPr lang="pl-P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ARRM pomaga właściwym rolom zająć się ich odpowiednimi obowiązkami.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649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850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716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D98C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pic>
        <p:nvPicPr>
          <p:cNvPr id="5" name="Obraz 4" descr="skrótowiec MC nad białoczerwoną belką " title="logo skrócone ministerstwa cyfryzacj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D98C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0" y="3354916"/>
            <a:ext cx="685800" cy="423334"/>
          </a:xfrm>
          <a:prstGeom prst="rect">
            <a:avLst/>
          </a:prstGeom>
          <a:solidFill>
            <a:srgbClr val="D98C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98C01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eploy-preview-3--wai-arrm.netlify.app/planning/arr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EO/wiki/Accessibility_Checkpoint_Master_Lis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637575"/>
            <a:ext cx="10425490" cy="2180805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dirty="0">
                <a:latin typeface="Lato Black" panose="020F0A02020204030203" pitchFamily="34" charset="-18"/>
              </a:rPr>
              <a:t>PODZIAŁ ZADAŃ ZWIĄZANYCH</a:t>
            </a:r>
            <a:br>
              <a:rPr lang="pl-PL" dirty="0">
                <a:latin typeface="Lato Black" panose="020F0A02020204030203" pitchFamily="34" charset="-18"/>
              </a:rPr>
            </a:br>
            <a:r>
              <a:rPr lang="pl-PL" dirty="0">
                <a:latin typeface="Lato Black" panose="020F0A02020204030203" pitchFamily="34" charset="-18"/>
              </a:rPr>
              <a:t>Z DOSTĘPNOŚCIĄ CYFROWĄ</a:t>
            </a:r>
            <a:endParaRPr lang="pl-PL" b="1" dirty="0">
              <a:latin typeface="Lato Black" panose="020F0A02020204030203" pitchFamily="34" charset="-18"/>
            </a:endParaRP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591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latin typeface="Open Sans" panose="020B0606030504020204" pitchFamily="34" charset="0"/>
              </a:rPr>
              <a:t>Określ zadania i podziel je na działania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482561"/>
            <a:ext cx="10560424" cy="51156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Na przykład, dodanie napisów rozszerzonych do filmów umieszczonych na kanale YouTube wymaga: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ustalenia standardu tworzenia napisów;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wybrania narzędzia do tworzenia napisów;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przeszkolenia pracowników ze standardów tworzenia napisów i obsługi narzędzia do ich tworzenia;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wybrania priorytetowych filmów i poprawienie ich;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zweryfikowania poprawności napisów z użytkownikami lub ekspertami;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poprawienia ewentualnych błędów;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pracy nad pozostałymi, już opublikowanymi filmami;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dbania o tworzone filmy.</a:t>
            </a:r>
          </a:p>
        </p:txBody>
      </p:sp>
    </p:spTree>
    <p:extLst>
      <p:ext uri="{BB962C8B-B14F-4D97-AF65-F5344CB8AC3E}">
        <p14:creationId xmlns:p14="http://schemas.microsoft.com/office/powerpoint/2010/main" val="2379364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latin typeface="Open Sans" panose="020B0606030504020204" pitchFamily="34" charset="0"/>
              </a:rPr>
              <a:t>Określ, kto może to robić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496574"/>
            <a:ext cx="10560424" cy="51156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Niech decydujące będzie raczej czy dana osoba: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potrafi to robić?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 to w zakresie swoich obowiązków?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się tego nauczyć?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 czas, żeby się tego nauczyć i tym zajmować?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a nie: „dasz radę” lub „no przykro mi, ktoś musi to robić”.</a:t>
            </a:r>
          </a:p>
        </p:txBody>
      </p:sp>
    </p:spTree>
    <p:extLst>
      <p:ext uri="{BB962C8B-B14F-4D97-AF65-F5344CB8AC3E}">
        <p14:creationId xmlns:p14="http://schemas.microsoft.com/office/powerpoint/2010/main" val="2626207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049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Model RACI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542262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latin typeface="Open Sans" panose="020B0606030504020204" pitchFamily="34" charset="0"/>
              </a:rPr>
              <a:t>Role RACI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425677"/>
            <a:ext cx="10560424" cy="5260257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Role organizacyjne wywodzą się z tzw.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modelu RACI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(akronim od angielskich słów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Responsible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Accountable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Consulted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Informed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które oznaczają kluczowe role w procesach):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odpowiedzialny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Accountable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) —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właściciel zadania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odpowiada za jakość i terminowość w zadaniu, podejmuje decyzję związane z tym zadaniem, może także samemu wykonać zadanie, zawsze 1 osoba;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wykonujący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Responsible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)— osoba lub osoby, które wspierają właściciela zadania i wykonują konkretne działania w zadaniu, mogą współdecydować, ale ostateczną decyzję podejmuje właściciel;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konsultujący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Consulted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) — osoba lub osoby (eksperci), którzy udzielają porad, informacji zwrotnych; 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poinformowany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Informed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) — osoba lub osoby, które są informowane o przebiegu zadania i jego efektach.</a:t>
            </a:r>
          </a:p>
        </p:txBody>
      </p:sp>
    </p:spTree>
    <p:extLst>
      <p:ext uri="{BB962C8B-B14F-4D97-AF65-F5344CB8AC3E}">
        <p14:creationId xmlns:p14="http://schemas.microsoft.com/office/powerpoint/2010/main" val="1574901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Tworzenie listy działań w modelu RACI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0"/>
            <a:ext cx="10560424" cy="482357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unikaj banalnych lub ogólnych działań np.: uczestnicz w spotkaniach;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nazwę każdego działania zacznij od czasownika wskazującego konkretne działanie (np. oceń, stwórz, przetestuj, sprawdź);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jeśli działanie wiąże się z oceną lub decyzją możesz to podkreślić, na przykład: oceń oferty podwykonawców, aby wskazać najlepszą z nich;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działania powinny być krótkie, zwięzłe i mieć zastosowanie do roli lub potrzeby, a nie do konkretnej osoby (pamiętając, że role mogą być jednostkami, grupami lub całymi działami).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496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latin typeface="Open Sans" panose="020B0606030504020204" pitchFamily="34" charset="0"/>
              </a:rPr>
              <a:t>Przypisanie ról do pracowników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Zestawiając role z działaniami i przypisując je do konkretnych osób można stworzyć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macierz RACI.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828592"/>
              </p:ext>
            </p:extLst>
          </p:nvPr>
        </p:nvGraphicFramePr>
        <p:xfrm>
          <a:off x="980642" y="2943229"/>
          <a:ext cx="9545030" cy="320204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90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Nazwa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działania</a:t>
                      </a:r>
                      <a:r>
                        <a:rPr lang="pl-PL" sz="1700" dirty="0">
                          <a:latin typeface="Lato" panose="020F0502020204030203" pitchFamily="34" charset="-18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1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2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4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Działanie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Konsultujący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Działanie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(brak zaangażowania)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>
                          <a:latin typeface="Lato" panose="020F0502020204030203" pitchFamily="34" charset="-18"/>
                        </a:rPr>
                        <a:t>(brak zaangażowania)</a:t>
                      </a:r>
                    </a:p>
                    <a:p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Działanie 3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Poinformowany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671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049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Model ARRM czyli RACI dla WCAG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03726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Model </a:t>
            </a:r>
            <a:r>
              <a:rPr lang="en-US" sz="2400" dirty="0">
                <a:latin typeface="Lato" panose="020F0502020204030203" pitchFamily="34" charset="-18"/>
              </a:rPr>
              <a:t>ARRM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875796"/>
            <a:ext cx="10560424" cy="448472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od angielskiego </a:t>
            </a:r>
            <a:r>
              <a:rPr lang="en-US" sz="2100" dirty="0">
                <a:latin typeface="Lato" panose="020F0502020204030203" pitchFamily="34" charset="-18"/>
                <a:hlinkClick r:id="rId3"/>
              </a:rPr>
              <a:t>Accessibility Roles and Responsibilities Mapping</a:t>
            </a:r>
            <a:r>
              <a:rPr lang="pl-PL" sz="2100" dirty="0">
                <a:latin typeface="Lato" panose="020F0502020204030203" pitchFamily="34" charset="-18"/>
              </a:rPr>
              <a:t>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bazuje na modelu RACI;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model konsorcjum W3C (Grupy roboczej ds. edukacji i pomocy) — model jest wciąż tworzony;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określa kluczowe role w projekcie nastawionym na stworzenie rozwiązania cyfrowego dostępnego cyfrowo;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proponuje drzewo decyzji: którą rolę przyporządkować do którego działania;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dąży do stworzenia listy działań związanych z każdym kryterium WCAG i przypisania do ich realizacji konkretnych ról.</a:t>
            </a:r>
          </a:p>
        </p:txBody>
      </p:sp>
    </p:spTree>
    <p:extLst>
      <p:ext uri="{BB962C8B-B14F-4D97-AF65-F5344CB8AC3E}">
        <p14:creationId xmlns:p14="http://schemas.microsoft.com/office/powerpoint/2010/main" val="2673390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Lato" panose="020F0502020204030203" pitchFamily="34" charset="-18"/>
              </a:rPr>
              <a:t>ARRM</a:t>
            </a:r>
            <a:r>
              <a:rPr lang="pl-PL" sz="2400" dirty="0">
                <a:latin typeface="Lato" panose="020F0502020204030203" pitchFamily="34" charset="-18"/>
              </a:rPr>
              <a:t> w uproszczeniu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875796"/>
            <a:ext cx="10560424" cy="44847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</a:rPr>
              <a:t>Każdy ma swoją rolę i swoją odpowiedzialność. Na przykład, żeby spełnić wymagania WCAG wobec nagłówków: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autorzy treści są odpowiedzialni za napisanie tekstu nagłówka;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projektanci są odpowiedzialni za zdefiniowanie wyglądu nagłówków;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deweloperzy są odpowiedzialni za kodowanie lub oznaczanie nagłówków.</a:t>
            </a: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76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Lato" panose="020F0502020204030203" pitchFamily="34" charset="-18"/>
              </a:rPr>
              <a:t>Role w modelu </a:t>
            </a:r>
            <a:r>
              <a:rPr lang="en-US" sz="2400" dirty="0">
                <a:latin typeface="Lato" panose="020F0502020204030203" pitchFamily="34" charset="-18"/>
              </a:rPr>
              <a:t>ARR</a:t>
            </a:r>
            <a:r>
              <a:rPr lang="pl-PL" sz="2400" dirty="0">
                <a:latin typeface="Lato" panose="020F0502020204030203" pitchFamily="34" charset="-18"/>
              </a:rPr>
              <a:t>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875796"/>
            <a:ext cx="10560424" cy="448472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zakłada 6 bazowych ról: analiza biznesowa, tworzenie treści, projektowanie, programowanie, testowanie, administrowanie;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liczba i zakres ról może być zmieniana i dostosowywana do danego projektu — uważaj jednak, żeby nie wrócić do 1-2 ról.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92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Różne typy projektów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99168"/>
            <a:ext cx="10560424" cy="4457700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 związanych z dostępnością cyfrową (i ich podział) zależy od tego, czemu służy projekt (co ma w jego trakcie powstać), np.: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 informatyczny nastawiony na stworzenie cyfrowego systemu np. do realizacji </a:t>
            </a:r>
            <a:b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e-usług, do e-płatności;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projekt, w ramach którego ma powstać aplikacja mobilna do określonej funkcji;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projekt, w którym rozwiązanie cyfrowe to jeden z wielu produktów np. służy do zbierania danych, w celu ich analizowania, i na ich podstawie powstanie publikacja;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projekt, w których Internet służy wyłącznie do informacji i promocji (strona projektowa, media społecznościowe itp.);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miniprojekt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wewnętrzny np. stworzenie i opublikowanie sprawozdania z analiz.</a:t>
            </a:r>
          </a:p>
        </p:txBody>
      </p:sp>
    </p:spTree>
    <p:extLst>
      <p:ext uri="{BB962C8B-B14F-4D97-AF65-F5344CB8AC3E}">
        <p14:creationId xmlns:p14="http://schemas.microsoft.com/office/powerpoint/2010/main" val="1093299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Rola ARRM — analiza biznesowa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zbieranie wymagań biznesowych (tworzenie dokumentacji);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 wstępnych historii użytkowników;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współpraca z interesariuszami wewnętrznymi i zewnętrznymi;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troska, żeby projekt przyniósł ustalone korzyści biznesowe.</a:t>
            </a:r>
          </a:p>
        </p:txBody>
      </p:sp>
    </p:spTree>
    <p:extLst>
      <p:ext uri="{BB962C8B-B14F-4D97-AF65-F5344CB8AC3E}">
        <p14:creationId xmlns:p14="http://schemas.microsoft.com/office/powerpoint/2010/main" val="3098431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Rola ARRM — tworzenie treści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pisanie lub tworzenie treści (autor treści odpowiada za zapewnienie jej dostępności dla osób z niepełnosprawnościami);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 multimediów audio i wideo lub wspieranie ich tworzenia (od strony treści);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publikowanie treści  (np.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tagowanie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 dokumentów PDF, dostosowywanie czasu napisów, tworzenie/edytowanie transkrypcji);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 (przestrzeganie) standardów, jakie powinny spełniać treści.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87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Rola ARRM — projektowanie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0"/>
            <a:ext cx="10560424" cy="46965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przetwarzanie wyników analiz biznesowych na wytyczne i dokumentację, którą później wykorzystują np. programiści;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badania umożliwiające zrozumienia docelowych odbiorców (dla uzyskania wysokiej jakości doświadczeń użytkowników);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 architektury informacji, makiet (makiety ekranów o niskiej wierności), tworzenie prototypów interakcji;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stylizacja wizualna, tworzenie logotypów, </a:t>
            </a:r>
            <a:r>
              <a:rPr lang="pl-PL" sz="2100" dirty="0" err="1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brandingu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animacji, ikon itp.</a:t>
            </a:r>
          </a:p>
        </p:txBody>
      </p:sp>
    </p:spTree>
    <p:extLst>
      <p:ext uri="{BB962C8B-B14F-4D97-AF65-F5344CB8AC3E}">
        <p14:creationId xmlns:p14="http://schemas.microsoft.com/office/powerpoint/2010/main" val="2954768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Rola ARRM — programowanie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tworzenie, kodowanie i dostarczanie produktu na podstawie dostarczonych wymagań;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(front-end) budowanie części produktu, z którymi użytkownik będzie wchodzić w interakcje — w szczególności interfejs użytkownika przy użyciu technologii (np. HTML, CSS i JavaScript), odpowiedzialność za przestrzeganie standardów sieciowych np. WCAG.</a:t>
            </a:r>
          </a:p>
        </p:txBody>
      </p:sp>
    </p:spTree>
    <p:extLst>
      <p:ext uri="{BB962C8B-B14F-4D97-AF65-F5344CB8AC3E}">
        <p14:creationId xmlns:p14="http://schemas.microsoft.com/office/powerpoint/2010/main" val="3847162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Rola ARRM — testowanie 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opracowanie i realizacja automatycznych lub ręcznych testów produktu, aby potwierdzić prawidłowe jego działanie na podstawie dostarczonych wymagań;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Zakłada się, że automatyczne narzędzia wykryją około 30 do 35% potencjalnych problemów z dostępnością na ekranie. Reszta powinna być zidentyfikowana w testach ręcznych.</a:t>
            </a:r>
          </a:p>
        </p:txBody>
      </p:sp>
    </p:spTree>
    <p:extLst>
      <p:ext uri="{BB962C8B-B14F-4D97-AF65-F5344CB8AC3E}">
        <p14:creationId xmlns:p14="http://schemas.microsoft.com/office/powerpoint/2010/main" val="26499081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Rola ARRM — administrowanie (zarządzanie)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Zakres działań: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upewnienie się, że produkty są budowane i dostarczane w sposób spełniający potrzeby biznesowe i potrzeby użytkowników;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posiadanie podstawowej wiedzy na temat wdrażania dostępności cyfrowej w określonym typie rozwiązania, w tym kosztów wdrożenia i wymaganej infrastruktury;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delegowanie decyzji dotyczących projektowania i implementacji innym rolom.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rezultacie zazwyczaj nie są bezpośrednio zaangażowani i nie mają własności w modelu ARRM.</a:t>
            </a:r>
          </a:p>
        </p:txBody>
      </p:sp>
    </p:spTree>
    <p:extLst>
      <p:ext uri="{BB962C8B-B14F-4D97-AF65-F5344CB8AC3E}">
        <p14:creationId xmlns:p14="http://schemas.microsoft.com/office/powerpoint/2010/main" val="2709335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Inne możliwe role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Działania związane z tymi rolami mogą być przypisane do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administrowania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lub ewentualnie mogą być wydzielone: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kadry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rekrutacja pracowników, szkolenie pracowników, szkolenia wprowadzające;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zamówienie publiczne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wymaganie i weryfikowanie spełnienia dostępności cyfrowej przez wykonawców w zamówieniach, umowach, dokumentacji;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promocja/marketing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— na poziomie tworzenia koncepcji promocji oraz przygotowywania i publikowania materiałów. </a:t>
            </a:r>
          </a:p>
        </p:txBody>
      </p:sp>
    </p:spTree>
    <p:extLst>
      <p:ext uri="{BB962C8B-B14F-4D97-AF65-F5344CB8AC3E}">
        <p14:creationId xmlns:p14="http://schemas.microsoft.com/office/powerpoint/2010/main" val="22789843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Dlaczego w modelu ARRM nie ma roli: specjalista do spraw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taki specjalista nie jest konieczny w zespole — kluczowe dla powodzenia projektu to realizacja działań związanych z dostępnością cyfrową przez poszczególnych pracowników;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nie jest właścicielem żadnego działania w projekcie — może jedynie pełnić funkcję (być w roli) eksperta, który konsultuje rozwiązania.</a:t>
            </a:r>
          </a:p>
        </p:txBody>
      </p:sp>
    </p:spTree>
    <p:extLst>
      <p:ext uri="{BB962C8B-B14F-4D97-AF65-F5344CB8AC3E}">
        <p14:creationId xmlns:p14="http://schemas.microsoft.com/office/powerpoint/2010/main" val="1586746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049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Przydzielanie odpowiedzialności za zadania w projekcie (w modelu ARRM)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316076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1040093"/>
          </a:xfrm>
        </p:spPr>
        <p:txBody>
          <a:bodyPr>
            <a:normAutofit/>
          </a:bodyPr>
          <a:lstStyle/>
          <a:p>
            <a:r>
              <a:rPr lang="pl-PL" dirty="0"/>
              <a:t>3 typy odpowiedzialności w modelu </a:t>
            </a:r>
            <a:r>
              <a:rPr lang="en-US" dirty="0"/>
              <a:t>A</a:t>
            </a:r>
            <a:r>
              <a:rPr lang="pl-PL" dirty="0"/>
              <a:t>RRM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główny właściciel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równoważny z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odpowiedzialny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w modelu RACI;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drugorzędny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równoważny z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wykonujący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modelu RACI;</a:t>
            </a:r>
            <a:endParaRPr lang="pl-PL" sz="2100" b="1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współpracownik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równoważny z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konsultujący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modelu RACI,</a:t>
            </a:r>
            <a:endParaRPr lang="pl-PL" sz="2100" b="1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ponieważ wszystkie role właścicieli dostępności cyfrowej zapewniają pewien wkład w projekt, są traktowane jako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poinformowani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065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Różny zakres zarządzania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99168"/>
            <a:ext cx="10560424" cy="44577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wyłącznie rozwiązania cyfrowego tworzonego w projekcie,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czy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wszelkich działań podejmowanych w projekcie i wszystkich produktów (w tym kwestie wykraczające poza pojedynczy projekt np. rekrutacja, zamówienie publiczne, kwestie prawne)?</a:t>
            </a:r>
          </a:p>
        </p:txBody>
      </p:sp>
    </p:spTree>
    <p:extLst>
      <p:ext uri="{BB962C8B-B14F-4D97-AF65-F5344CB8AC3E}">
        <p14:creationId xmlns:p14="http://schemas.microsoft.com/office/powerpoint/2010/main" val="12218347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1040093"/>
          </a:xfrm>
        </p:spPr>
        <p:txBody>
          <a:bodyPr>
            <a:normAutofit/>
          </a:bodyPr>
          <a:lstStyle/>
          <a:p>
            <a:r>
              <a:rPr lang="pl-PL" dirty="0"/>
              <a:t>Fragment macierzy działań związanych z wytycznymi WCAG</a:t>
            </a:r>
            <a:endParaRPr lang="en-US" dirty="0"/>
          </a:p>
        </p:txBody>
      </p:sp>
      <p:pic>
        <p:nvPicPr>
          <p:cNvPr id="5" name="Obraz 4" descr="Fragment macierzy modelu ARRM — zadania związane z wdrożeniem kryteriów WCAG przypisane do poszczególnych specjalistów.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2330" y="1265767"/>
            <a:ext cx="10346613" cy="4864321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858005" y="6376631"/>
            <a:ext cx="7681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Źródło: </a:t>
            </a:r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hlinkClick r:id="rId3"/>
              </a:rPr>
              <a:t>https://www.w3.org/WAI/EO/wiki/Accessibility_Checkpoint_Master_List</a:t>
            </a:r>
            <a:r>
              <a:rPr lang="pl-P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527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557493"/>
          </a:xfrm>
        </p:spPr>
        <p:txBody>
          <a:bodyPr>
            <a:normAutofit/>
          </a:bodyPr>
          <a:lstStyle/>
          <a:p>
            <a:r>
              <a:rPr lang="pl-PL" b="0" dirty="0"/>
              <a:t>Jak ustalić, kto, jaką ma rolę — przykład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498600"/>
            <a:ext cx="10958898" cy="5260709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1800" b="1" dirty="0">
                <a:latin typeface="Lato Black" panose="020F0A02020204030203" pitchFamily="34" charset="-18"/>
              </a:rPr>
              <a:t>Działanie: połącz w pojedyncze linki sąsiednie obrazy i linki tekstowe wskazujące ten sam adres URL:</a:t>
            </a:r>
            <a:endParaRPr lang="pl-PL" sz="1800" b="1" dirty="0">
              <a:latin typeface="Lato Black" panose="020F0A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analiza biznesowa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problem nie dotyczy w ogóle analizy biznesowej;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tworzenie treści —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twórca treści stworzył treść linku (być może też obraz), ale nie odpowiada za sposób ich wdrożenia;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projektowanie UX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projektant mógł wymyślić, że połączenie obrazu i linku jest potrzebne, ale nie odpowiada za wdrożenia; </a:t>
            </a: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być współpracownikiem konsultującym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projektowanie wizualne —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projektant</a:t>
            </a: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zaprojektował umieszczenie obrazu i linki, ale nie sposób ich wdrożenia w kodzie;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programowanie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deweloper odpowiada za wdrożenie tego w kodzie w opisany sposób i decyzję jak to zrobić </a:t>
            </a: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— główny właściciel zadania;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testowanie — tester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przetestować efekt finalny, </a:t>
            </a: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być zatem współpracownikiem konsultującym;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16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administrowanie — </a:t>
            </a:r>
            <a:r>
              <a:rPr lang="pl-PL" sz="16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problem nie dotyczy w ogóle administrowania.</a:t>
            </a:r>
            <a:endParaRPr lang="pl-PL" sz="1600" b="1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3431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0900" y="31922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dirty="0"/>
              <a:t>Spróbujmy w praktyce</a:t>
            </a:r>
            <a:endParaRPr lang="pl-PL" sz="4000" b="0" dirty="0"/>
          </a:p>
        </p:txBody>
      </p:sp>
    </p:spTree>
    <p:extLst>
      <p:ext uri="{BB962C8B-B14F-4D97-AF65-F5344CB8AC3E}">
        <p14:creationId xmlns:p14="http://schemas.microsoft.com/office/powerpoint/2010/main" val="11938199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0900" y="31922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0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9047644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113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Różne podejście do zarządzania dostępnością cyfrową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99168"/>
            <a:ext cx="10560424" cy="44577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Zarządzanie dostępnością cyfrową w projekcie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czy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zarządzanie projektem z uwzględnieniem dostępności cyfrowej?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 może zarządzanie dostępnością cyfrową w organizacji (realizującej projekt)?</a:t>
            </a:r>
          </a:p>
        </p:txBody>
      </p:sp>
    </p:spTree>
    <p:extLst>
      <p:ext uri="{BB962C8B-B14F-4D97-AF65-F5344CB8AC3E}">
        <p14:creationId xmlns:p14="http://schemas.microsoft.com/office/powerpoint/2010/main" val="2201228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049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Powszechne podziały zadań związanych </a:t>
            </a:r>
            <a:br>
              <a:rPr lang="pl-PL" sz="4000" b="1" dirty="0"/>
            </a:br>
            <a:r>
              <a:rPr lang="pl-PL" sz="4000" b="1" dirty="0"/>
              <a:t>z dostępnością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12997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Jednoosobowa odpowiedzialność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99168"/>
            <a:ext cx="10560424" cy="44577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błędne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podejście!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złożenie całej odpowiedzialności na jednego pracownika — najczęściej koordynatora dostępności, informatyka lub specjalistę do spraw dostępności cyfrowej;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większości przypadków osoby te nie są w pełni decyzyjne, w kwestiach, za które mają odpowiadać. Nie mają także wiedzy i umiejętności, żeby wszystko za wszystkich zrobić dobrze;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nawet jeśli przez chwilę się udaje, to powstaje szybko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wąskie gardło w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projekcie.   </a:t>
            </a:r>
          </a:p>
        </p:txBody>
      </p:sp>
    </p:spTree>
    <p:extLst>
      <p:ext uri="{BB962C8B-B14F-4D97-AF65-F5344CB8AC3E}">
        <p14:creationId xmlns:p14="http://schemas.microsoft.com/office/powerpoint/2010/main" val="30192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Podział redaktor — webmaster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99168"/>
            <a:ext cx="10560424" cy="445770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błędne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podejście przy tworzeniu nowych rozwiązań cyfrowych!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polega na: za tworzenie i publikowanie treści odpowiada redaktor, za utrzymanie strony/aplikacji: webmaster — najczęściej są to faktycznie 2 osoby, a nie zespół;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sprawdzi się jedynie przy utrzymywaniu prostych stron internetowych — już przy aplikacjach mobilnych jest problem z tym modelem;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ogranicza zakres zajmowania się dostępnością cyfrową wyłącznie do obszaru, który są w stanie realizować te dwie osoby;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zdejmuje odpowiedzialność z innych pracowników, np. tworzących dokumenty, wymyślających nowe treści lub funkcjonalności.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9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Etapowo (silosowo)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281594"/>
            <a:ext cx="10560424" cy="503425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W złożonych projektach to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błędne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 podejście!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polega na: za ten etap odpowiada ta osoba, za ten etap ta osoba…;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skrajny przykład to: za wpisanie wymogu dostępności cyfrowej odpowiada podmiot publiczny, za jej wdrożenie odpowiada podwykonawca, za rozliczenie wykonania odpowiada podmiot publiczny — to tylko silosy, w których tak naprawdę są dziesiątki działań;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zadziałać w prostych projektach, gdzie etap ograniczy się do jednego lub kilku prostych zadań (np. analiza potrzeb użytkowników co do zmiany wyglądu wyszukiwarki; zaprojektowanie formularza wyszukiwarki; przetestowanie projektu; wdrożenie poprawek; zaprogramowanie nowego formularza; przetestowanie nowego formularza; wdrożenie poprawek). </a:t>
            </a:r>
          </a:p>
        </p:txBody>
      </p:sp>
    </p:spTree>
    <p:extLst>
      <p:ext uri="{BB962C8B-B14F-4D97-AF65-F5344CB8AC3E}">
        <p14:creationId xmlns:p14="http://schemas.microsoft.com/office/powerpoint/2010/main" val="232607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20497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Przyjrzyj się dokładniej, co jest faktycznie do zrobienia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075412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1797</Words>
  <Application>Microsoft Office PowerPoint</Application>
  <PresentationFormat>Panoramiczny</PresentationFormat>
  <Paragraphs>179</Paragraphs>
  <Slides>34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34</vt:i4>
      </vt:variant>
    </vt:vector>
  </HeadingPairs>
  <TitlesOfParts>
    <vt:vector size="43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PODZIAŁ ZADAŃ ZWIĄZANYCH Z DOSTĘPNOŚCIĄ CYFROWĄ</vt:lpstr>
      <vt:lpstr>Różne typy projektów </vt:lpstr>
      <vt:lpstr>Różny zakres zarządzania </vt:lpstr>
      <vt:lpstr>Różne podejście do zarządzania dostępnością cyfrową</vt:lpstr>
      <vt:lpstr>Powszechne podziały zadań związanych  z dostępnością cyfrową</vt:lpstr>
      <vt:lpstr>Jednoosobowa odpowiedzialność </vt:lpstr>
      <vt:lpstr>Podział redaktor — webmaster</vt:lpstr>
      <vt:lpstr>Etapowo (silosowo)</vt:lpstr>
      <vt:lpstr>Przyjrzyj się dokładniej, co jest faktycznie do zrobienia</vt:lpstr>
      <vt:lpstr>Określ zadania i podziel je na działania</vt:lpstr>
      <vt:lpstr>Określ, kto może to robić</vt:lpstr>
      <vt:lpstr>Model RACI</vt:lpstr>
      <vt:lpstr>Role RACI</vt:lpstr>
      <vt:lpstr>Tworzenie listy działań w modelu RACI</vt:lpstr>
      <vt:lpstr>Przypisanie ról do pracowników</vt:lpstr>
      <vt:lpstr>Model ARRM czyli RACI dla WCAG</vt:lpstr>
      <vt:lpstr>Model ARRM</vt:lpstr>
      <vt:lpstr>ARRM w uproszczeniu</vt:lpstr>
      <vt:lpstr>Role w modelu ARRM</vt:lpstr>
      <vt:lpstr>Rola ARRM — analiza biznesowa</vt:lpstr>
      <vt:lpstr>Rola ARRM — tworzenie treści</vt:lpstr>
      <vt:lpstr>Rola ARRM — projektowanie</vt:lpstr>
      <vt:lpstr>Rola ARRM — programowanie</vt:lpstr>
      <vt:lpstr>Rola ARRM — testowanie </vt:lpstr>
      <vt:lpstr>Rola ARRM — administrowanie (zarządzanie)</vt:lpstr>
      <vt:lpstr>Inne możliwe role</vt:lpstr>
      <vt:lpstr>Dlaczego w modelu ARRM nie ma roli: specjalista do spraw dostępności cyfrowej</vt:lpstr>
      <vt:lpstr>Przydzielanie odpowiedzialności za zadania w projekcie (w modelu ARRM)</vt:lpstr>
      <vt:lpstr>3 typy odpowiedzialności w modelu ARRM</vt:lpstr>
      <vt:lpstr>Fragment macierzy działań związanych z wytycznymi WCAG</vt:lpstr>
      <vt:lpstr>Jak ustalić, kto, jaką ma rolę — przykład</vt:lpstr>
      <vt:lpstr>Spróbujmy w praktyce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2023-05-08T12:04:40Z</dcterms:created>
  <dcterms:modified xsi:type="dcterms:W3CDTF">2023-10-18T12:34:45Z</dcterms:modified>
</cp:coreProperties>
</file>