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handoutMasterIdLst>
    <p:handoutMasterId r:id="rId23"/>
  </p:handoutMasterIdLst>
  <p:sldIdLst>
    <p:sldId id="291" r:id="rId5"/>
    <p:sldId id="292" r:id="rId6"/>
    <p:sldId id="274" r:id="rId7"/>
    <p:sldId id="272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90" r:id="rId22"/>
  </p:sldIdLst>
  <p:sldSz cx="12192000" cy="6858000"/>
  <p:notesSz cx="66690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575"/>
    <a:srgbClr val="FDC354"/>
    <a:srgbClr val="1A95A3"/>
    <a:srgbClr val="FFB22D"/>
    <a:srgbClr val="2EBAC9"/>
    <a:srgbClr val="EC9F88"/>
    <a:srgbClr val="BBD578"/>
    <a:srgbClr val="D3E4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68"/>
    <p:restoredTop sz="96267"/>
  </p:normalViewPr>
  <p:slideViewPr>
    <p:cSldViewPr snapToGrid="0" snapToObjects="1">
      <p:cViewPr varScale="1">
        <p:scale>
          <a:sx n="115" d="100"/>
          <a:sy n="115" d="100"/>
        </p:scale>
        <p:origin x="1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74596-8B82-45C7-AE93-3297CC69F311}" type="datetimeFigureOut">
              <a:rPr lang="en-GB" smtClean="0"/>
              <a:t>11/01/2023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96DD2-4C87-4760-B016-D0012F25AA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87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wetlandsday.org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worldwetlandsday.org/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worldwetlandsday.org/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wetlandsday.org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wetlandsday.org/" TargetMode="External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wetlandsday.org/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4CFD6B-833D-BF80-1503-FF30ECB24FA2}"/>
              </a:ext>
            </a:extLst>
          </p:cNvPr>
          <p:cNvSpPr/>
          <p:nvPr userDrawn="1"/>
        </p:nvSpPr>
        <p:spPr>
          <a:xfrm>
            <a:off x="1" y="0"/>
            <a:ext cx="12192000" cy="4597422"/>
          </a:xfrm>
          <a:prstGeom prst="rect">
            <a:avLst/>
          </a:prstGeom>
          <a:gradFill flip="none" rotWithShape="1">
            <a:gsLst>
              <a:gs pos="0">
                <a:srgbClr val="1A95A3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500FFC-4199-28FB-5089-659D12ABEBD2}"/>
              </a:ext>
            </a:extLst>
          </p:cNvPr>
          <p:cNvSpPr/>
          <p:nvPr userDrawn="1"/>
        </p:nvSpPr>
        <p:spPr>
          <a:xfrm>
            <a:off x="715051" y="1067993"/>
            <a:ext cx="10638410" cy="472201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FEE2FC-6D3B-C141-95E1-B69FB014F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C7DD75-6429-B042-996A-350089A4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DCAA9003-A3F6-7AE4-9359-8F3A3B74D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32784"/>
            <a:ext cx="10515600" cy="132556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9FC839AE-8ECF-48CE-9365-768D7D31B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438669"/>
            <a:ext cx="10350500" cy="4351338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1874E25-381E-95C6-BFC8-002993C3EE6E}"/>
              </a:ext>
            </a:extLst>
          </p:cNvPr>
          <p:cNvSpPr txBox="1">
            <a:spLocks/>
          </p:cNvSpPr>
          <p:nvPr userDrawn="1"/>
        </p:nvSpPr>
        <p:spPr>
          <a:xfrm>
            <a:off x="715051" y="6160682"/>
            <a:ext cx="7322876" cy="697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100" kern="0" dirty="0">
                <a:solidFill>
                  <a:srgbClr val="00757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www.worldwetlandsday.org</a:t>
            </a:r>
            <a:r>
              <a:rPr lang="en-US" sz="1100" kern="0" dirty="0">
                <a:solidFill>
                  <a:srgbClr val="00757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fr-CH" sz="1100" dirty="0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fr-CH" sz="1100" dirty="0" err="1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GenerationRestoration</a:t>
            </a:r>
            <a:r>
              <a:rPr lang="fr-CH" sz="1100" dirty="0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#</a:t>
            </a:r>
            <a:r>
              <a:rPr lang="fr-CH" sz="1100" dirty="0" err="1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ForWetlands</a:t>
            </a:r>
            <a:endParaRPr lang="fr-CH" sz="1100" dirty="0">
              <a:solidFill>
                <a:srgbClr val="00757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D5ED5F49-06DA-A9E4-2952-CF37B4C29E7D}"/>
              </a:ext>
            </a:extLst>
          </p:cNvPr>
          <p:cNvSpPr txBox="1">
            <a:spLocks/>
          </p:cNvSpPr>
          <p:nvPr userDrawn="1"/>
        </p:nvSpPr>
        <p:spPr>
          <a:xfrm>
            <a:off x="9390770" y="6099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473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1C4BE8-5DFC-8E41-87EA-450BDD215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B75F4B5-0F02-B449-A18D-243C10FCF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68447C-6C86-594B-ACED-68CFB861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B510E2-23C4-8C4C-A3D3-4C903594B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CE604E-ECC8-B645-B17F-0B043CE91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844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8D9DA02-45D3-6D47-AD8A-A12D3DE8C9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1E47113-8550-BD42-B0C3-747C10613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92BA57-C1F3-2E4D-A626-F697B1BB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C181B2-B853-8541-A1AA-35ACC922A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7C87F8-9989-AC41-9806-89BAC09EC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831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63984A-1B3E-87E9-BBE1-CB9C75DB5188}"/>
              </a:ext>
            </a:extLst>
          </p:cNvPr>
          <p:cNvSpPr/>
          <p:nvPr userDrawn="1"/>
        </p:nvSpPr>
        <p:spPr>
          <a:xfrm>
            <a:off x="1" y="0"/>
            <a:ext cx="12192000" cy="4597422"/>
          </a:xfrm>
          <a:prstGeom prst="rect">
            <a:avLst/>
          </a:prstGeom>
          <a:gradFill flip="none" rotWithShape="1">
            <a:gsLst>
              <a:gs pos="0">
                <a:srgbClr val="1A95A3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2D8785-04CC-7F80-B94C-0FF6EA5393E5}"/>
              </a:ext>
            </a:extLst>
          </p:cNvPr>
          <p:cNvSpPr/>
          <p:nvPr userDrawn="1"/>
        </p:nvSpPr>
        <p:spPr>
          <a:xfrm>
            <a:off x="715051" y="1067993"/>
            <a:ext cx="10638410" cy="4722014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porcelaine&#10;&#10;Description générée automatiquement">
            <a:extLst>
              <a:ext uri="{FF2B5EF4-FFF2-40B4-BE49-F238E27FC236}">
                <a16:creationId xmlns:a16="http://schemas.microsoft.com/office/drawing/2014/main" id="{D62262FE-80FE-D78F-A178-8D2866B0B8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1705"/>
          <a:stretch/>
        </p:blipFill>
        <p:spPr>
          <a:xfrm>
            <a:off x="9061727" y="5358357"/>
            <a:ext cx="3130273" cy="132692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57DB555-E4B3-CDC3-1E41-F0F857E472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75070" y="5033904"/>
            <a:ext cx="1130278" cy="113027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E575B32-0D98-224D-90DD-110BC41FA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32784"/>
            <a:ext cx="10515600" cy="132556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C12B5D-E432-F44D-8CDE-EEF74C4A0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438669"/>
            <a:ext cx="10350500" cy="4351338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547A01-7E47-A440-9C4B-EEA6DD3B8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D30B02-302A-1647-A8F9-80E6CF931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04327" y="6356350"/>
            <a:ext cx="4114800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E0DEDA2-6FEA-8D23-4EFF-DC3B6AF05097}"/>
              </a:ext>
            </a:extLst>
          </p:cNvPr>
          <p:cNvSpPr txBox="1">
            <a:spLocks/>
          </p:cNvSpPr>
          <p:nvPr userDrawn="1"/>
        </p:nvSpPr>
        <p:spPr>
          <a:xfrm>
            <a:off x="715051" y="6160682"/>
            <a:ext cx="7322876" cy="697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100" kern="0" dirty="0">
                <a:solidFill>
                  <a:srgbClr val="00757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www.worldwetlandsday.org</a:t>
            </a:r>
            <a:r>
              <a:rPr lang="en-US" sz="1100" kern="0" dirty="0">
                <a:solidFill>
                  <a:srgbClr val="00757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fr-CH" sz="1100" dirty="0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fr-CH" sz="1100" dirty="0" err="1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GenerationRestoration</a:t>
            </a:r>
            <a:r>
              <a:rPr lang="fr-CH" sz="1100" dirty="0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#</a:t>
            </a:r>
            <a:r>
              <a:rPr lang="fr-CH" sz="1100" dirty="0" err="1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ForWetlands</a:t>
            </a:r>
            <a:endParaRPr lang="fr-CH" sz="1100" dirty="0">
              <a:solidFill>
                <a:srgbClr val="00757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C0DE5FDA-8648-5F4D-C442-6AE10914F05D}"/>
              </a:ext>
            </a:extLst>
          </p:cNvPr>
          <p:cNvSpPr txBox="1">
            <a:spLocks/>
          </p:cNvSpPr>
          <p:nvPr userDrawn="1"/>
        </p:nvSpPr>
        <p:spPr>
          <a:xfrm>
            <a:off x="9390770" y="6099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983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BEAAF7C-B26E-8A5E-1662-74F0CC15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129"/>
            <a:ext cx="12192000" cy="73207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9ABAEB5-CE2E-4801-CED7-C14498DDAB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3561" y="1819879"/>
            <a:ext cx="1130278" cy="113027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C153153-6E7D-A6A6-86E1-DED85814236B}"/>
              </a:ext>
            </a:extLst>
          </p:cNvPr>
          <p:cNvSpPr/>
          <p:nvPr userDrawn="1"/>
        </p:nvSpPr>
        <p:spPr>
          <a:xfrm>
            <a:off x="715051" y="1067993"/>
            <a:ext cx="10600755" cy="4722014"/>
          </a:xfrm>
          <a:prstGeom prst="rect">
            <a:avLst/>
          </a:prstGeom>
          <a:solidFill>
            <a:schemeClr val="bg1">
              <a:alpha val="7493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C00F9A-66D6-C54F-9C3A-12E5BBDE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CBA275-A511-404F-BE93-30D20B60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23C745A0-389E-AAA7-2791-C90BADF70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32784"/>
            <a:ext cx="10515600" cy="132556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7C88F245-B8A2-18C7-FD42-47379D20ABFA}"/>
              </a:ext>
            </a:extLst>
          </p:cNvPr>
          <p:cNvSpPr txBox="1">
            <a:spLocks/>
          </p:cNvSpPr>
          <p:nvPr userDrawn="1"/>
        </p:nvSpPr>
        <p:spPr>
          <a:xfrm>
            <a:off x="9390770" y="6099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E9B866A3-51E7-DAA5-4A68-58E87D41C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438669"/>
            <a:ext cx="10350500" cy="4351338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26AD25C-FADC-9BB3-4FCB-1B38B7269D18}"/>
              </a:ext>
            </a:extLst>
          </p:cNvPr>
          <p:cNvSpPr txBox="1">
            <a:spLocks/>
          </p:cNvSpPr>
          <p:nvPr userDrawn="1"/>
        </p:nvSpPr>
        <p:spPr>
          <a:xfrm>
            <a:off x="715051" y="6160682"/>
            <a:ext cx="7322876" cy="697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100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www.worldwetlandsday.org</a:t>
            </a:r>
            <a:r>
              <a:rPr lang="en-US" sz="1100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fr-CH" sz="11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fr-CH" sz="1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GenerationRestoration</a:t>
            </a:r>
            <a:r>
              <a:rPr lang="fr-CH" sz="11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#</a:t>
            </a:r>
            <a:r>
              <a:rPr lang="fr-CH" sz="1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ForWetlands</a:t>
            </a:r>
            <a:endParaRPr lang="fr-CH" sz="11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22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B81820-AD3D-F24E-A78B-B762AB77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488838-797C-1C43-8C1A-EC135826D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D74E05-3322-43DA-1A0D-ABBDD9948D6F}"/>
              </a:ext>
            </a:extLst>
          </p:cNvPr>
          <p:cNvSpPr/>
          <p:nvPr userDrawn="1"/>
        </p:nvSpPr>
        <p:spPr>
          <a:xfrm>
            <a:off x="1" y="0"/>
            <a:ext cx="12192000" cy="4597422"/>
          </a:xfrm>
          <a:prstGeom prst="rect">
            <a:avLst/>
          </a:prstGeom>
          <a:gradFill flip="none" rotWithShape="1">
            <a:gsLst>
              <a:gs pos="0">
                <a:srgbClr val="1A95A3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1B2896-21D0-A2BF-20B7-2CAC72A9F863}"/>
              </a:ext>
            </a:extLst>
          </p:cNvPr>
          <p:cNvSpPr/>
          <p:nvPr userDrawn="1"/>
        </p:nvSpPr>
        <p:spPr>
          <a:xfrm>
            <a:off x="715051" y="1067993"/>
            <a:ext cx="10638410" cy="4722014"/>
          </a:xfrm>
          <a:prstGeom prst="rect">
            <a:avLst/>
          </a:prstGeom>
          <a:solidFill>
            <a:srgbClr val="92D05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B1D42664-D72F-03C3-5B38-302737EFB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0770" y="6099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66AB52EA-AD4E-DD25-801D-47266F20D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32784"/>
            <a:ext cx="10515600" cy="132556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698ABAD-8769-867B-196F-A9A8B88EB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438669"/>
            <a:ext cx="10350500" cy="4351338"/>
          </a:xfrm>
        </p:spPr>
        <p:txBody>
          <a:bodyPr/>
          <a:lstStyle>
            <a:lvl1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FAC4B60-4E0B-8976-76BD-85DF1C35AB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79642" y="511955"/>
            <a:ext cx="2165456" cy="1526469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28F8947-73D7-500D-D8B2-D0D36D08B797}"/>
              </a:ext>
            </a:extLst>
          </p:cNvPr>
          <p:cNvSpPr txBox="1">
            <a:spLocks/>
          </p:cNvSpPr>
          <p:nvPr userDrawn="1"/>
        </p:nvSpPr>
        <p:spPr>
          <a:xfrm>
            <a:off x="715051" y="6160682"/>
            <a:ext cx="7322876" cy="697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100" kern="0" dirty="0">
                <a:solidFill>
                  <a:srgbClr val="00757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www.worldwetlandsday.org</a:t>
            </a:r>
            <a:r>
              <a:rPr lang="en-US" sz="1100" kern="0" dirty="0">
                <a:solidFill>
                  <a:srgbClr val="00757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fr-CH" sz="1100" dirty="0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fr-CH" sz="1100" dirty="0" err="1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GenerationRestoration</a:t>
            </a:r>
            <a:r>
              <a:rPr lang="fr-CH" sz="1100" dirty="0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#</a:t>
            </a:r>
            <a:r>
              <a:rPr lang="fr-CH" sz="1100" dirty="0" err="1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ForWetlands</a:t>
            </a:r>
            <a:endParaRPr lang="fr-CH" sz="1100" dirty="0">
              <a:solidFill>
                <a:srgbClr val="00757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59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132D4FE-B1E3-52F0-B5C9-9B89025AC2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7129"/>
            <a:ext cx="12204702" cy="6850871"/>
          </a:xfrm>
          <a:prstGeom prst="rect">
            <a:avLst/>
          </a:prstGeom>
        </p:spPr>
      </p:pic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1F3782-25CF-FA45-B51E-C25DF1CD0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290333-0751-1444-867D-A74B803D0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AA33464-4CC0-0EB0-6253-58A6F3C72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32784"/>
            <a:ext cx="10515600" cy="132556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B54B2B0A-D7A8-8822-4395-144574E0C94B}"/>
              </a:ext>
            </a:extLst>
          </p:cNvPr>
          <p:cNvSpPr txBox="1">
            <a:spLocks/>
          </p:cNvSpPr>
          <p:nvPr userDrawn="1"/>
        </p:nvSpPr>
        <p:spPr>
          <a:xfrm>
            <a:off x="9390770" y="6099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DDAD2DE-D123-094F-88E7-3BBCF2505532}"/>
              </a:ext>
            </a:extLst>
          </p:cNvPr>
          <p:cNvSpPr txBox="1">
            <a:spLocks/>
          </p:cNvSpPr>
          <p:nvPr userDrawn="1"/>
        </p:nvSpPr>
        <p:spPr>
          <a:xfrm>
            <a:off x="715051" y="6160682"/>
            <a:ext cx="7322876" cy="697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100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www.worldwetlandsday.org</a:t>
            </a:r>
            <a:r>
              <a:rPr lang="en-US" sz="1100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fr-CH" sz="11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fr-CH" sz="1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GenerationRestoration</a:t>
            </a:r>
            <a:r>
              <a:rPr lang="fr-CH" sz="11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#</a:t>
            </a:r>
            <a:r>
              <a:rPr lang="fr-CH" sz="1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ForWetlands</a:t>
            </a:r>
            <a:endParaRPr lang="fr-CH" sz="11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00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848A66-6690-1147-A8A1-7FBBB5DB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E3C590-5F27-8342-B769-859582959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EB28EE-2D13-E740-9643-2AB107AB0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8C9B013-FC6C-B541-A9FC-9AB1A94CC0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0C2997C-ABD5-D14A-98E5-F12C96D22E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1549385-E0AB-6F4E-9082-CBAEC42D6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1A14F6E-F352-604B-B227-89102C29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CF3EB2F-48BE-344D-B548-702DDDDC2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93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70C8227-3EF1-AB4B-B7B7-D44899E6E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5956805-3BC2-0243-9725-E7DBEEEF8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5BAE74-3840-D024-8627-400C22E382DD}"/>
              </a:ext>
            </a:extLst>
          </p:cNvPr>
          <p:cNvSpPr/>
          <p:nvPr userDrawn="1"/>
        </p:nvSpPr>
        <p:spPr>
          <a:xfrm>
            <a:off x="1" y="0"/>
            <a:ext cx="12192000" cy="4597422"/>
          </a:xfrm>
          <a:prstGeom prst="rect">
            <a:avLst/>
          </a:prstGeom>
          <a:gradFill flip="none" rotWithShape="1">
            <a:gsLst>
              <a:gs pos="0">
                <a:srgbClr val="1A95A3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CE9599-3221-5428-D6E2-3944F818E959}"/>
              </a:ext>
            </a:extLst>
          </p:cNvPr>
          <p:cNvSpPr/>
          <p:nvPr userDrawn="1"/>
        </p:nvSpPr>
        <p:spPr>
          <a:xfrm>
            <a:off x="715051" y="1067993"/>
            <a:ext cx="10638410" cy="4722014"/>
          </a:xfrm>
          <a:prstGeom prst="rect">
            <a:avLst/>
          </a:prstGeom>
          <a:solidFill>
            <a:srgbClr val="92D05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427C9488-C2D5-2A0D-2571-7CA7C7386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0770" y="6099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940C0BE-AAFF-52BB-54F1-78C5BF6F1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32784"/>
            <a:ext cx="10515600" cy="1325563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5DD2F70-15C8-FD49-6122-06DCC48941F5}"/>
              </a:ext>
            </a:extLst>
          </p:cNvPr>
          <p:cNvSpPr txBox="1">
            <a:spLocks/>
          </p:cNvSpPr>
          <p:nvPr userDrawn="1"/>
        </p:nvSpPr>
        <p:spPr>
          <a:xfrm>
            <a:off x="715051" y="6160682"/>
            <a:ext cx="7322876" cy="697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100" kern="0" dirty="0">
                <a:solidFill>
                  <a:srgbClr val="00757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www.worldwetlandsday.org</a:t>
            </a:r>
            <a:r>
              <a:rPr lang="en-US" sz="1100" kern="0" dirty="0">
                <a:solidFill>
                  <a:srgbClr val="00757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fr-CH" sz="1100" dirty="0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fr-CH" sz="1100" dirty="0" err="1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GenerationRestoration</a:t>
            </a:r>
            <a:r>
              <a:rPr lang="fr-CH" sz="1100" dirty="0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#</a:t>
            </a:r>
            <a:r>
              <a:rPr lang="fr-CH" sz="1100" dirty="0" err="1">
                <a:solidFill>
                  <a:srgbClr val="00757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ForWetlands</a:t>
            </a:r>
            <a:endParaRPr lang="fr-CH" sz="1100" dirty="0">
              <a:solidFill>
                <a:srgbClr val="00757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112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E12D81-8CF0-2946-8003-51F9A5606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762F7D-F0FE-E241-8317-4F3C8E945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4242F5-C59D-C44A-B79C-80049C9F9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321E87-1087-0A49-BFE5-69AD450F9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33C075-3762-F64A-A4B7-E5474D5F1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8805FF-5D29-7943-BE04-8D48CB8E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285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5B0917-6DBB-A449-97EA-E1FF1FFB5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37B443A-8D29-1942-A217-E87ACBA0AA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4E86E4-8C92-154C-9B1C-FACD659F5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98C98A-E238-5B44-8DB8-E22C2CE0A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11/01/2023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C2FA8A5-23EC-024F-953B-9D8D5261E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4DE844-5836-9D44-B1C3-89974B858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141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240250-3F44-4846-B50C-5DC94B274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00FF6-0F15-2E45-9044-120B6B643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814CE7-5C6F-374A-8ABF-1DEC5245B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04C09-88F4-D14E-ABCD-B2D4AC3DE463}" type="datetimeFigureOut">
              <a:rPr lang="fr-FR" smtClean="0"/>
              <a:t>11/01/2023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BE1BEB-7C57-8745-A700-2FA7E89F6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6D73EF-A9EC-094E-980B-D201E21F1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587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wetlandsday.org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7D1DD82-7E2C-EA4D-A7CD-16EB82A99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2" y="7129"/>
            <a:ext cx="12204702" cy="6850871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E2511B4-1119-F743-7EC3-48AB5F6678B8}"/>
              </a:ext>
            </a:extLst>
          </p:cNvPr>
          <p:cNvSpPr txBox="1">
            <a:spLocks/>
          </p:cNvSpPr>
          <p:nvPr/>
        </p:nvSpPr>
        <p:spPr>
          <a:xfrm>
            <a:off x="306587" y="5475262"/>
            <a:ext cx="2930637" cy="913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kern="0" dirty="0">
                <a:solidFill>
                  <a:schemeClr val="bg1"/>
                </a:solidFill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www.worldwetlandsday.org</a:t>
            </a:r>
            <a:br>
              <a:rPr lang="en-US" sz="1400" kern="0" dirty="0">
                <a:solidFill>
                  <a:schemeClr val="bg1"/>
                </a:solidFill>
                <a:latin typeface="Helvetica" pitchFamily="2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CH" sz="1400" dirty="0">
                <a:solidFill>
                  <a:schemeClr val="bg1"/>
                </a:solidFill>
                <a:effectLst/>
                <a:latin typeface="Helvetica" pitchFamily="2" charset="0"/>
              </a:rPr>
              <a:t>#</a:t>
            </a:r>
            <a:r>
              <a:rPr lang="fr-CH" sz="1400" dirty="0" err="1">
                <a:solidFill>
                  <a:schemeClr val="bg1"/>
                </a:solidFill>
                <a:effectLst/>
                <a:latin typeface="Helvetica" pitchFamily="2" charset="0"/>
              </a:rPr>
              <a:t>GenerationRestoration</a:t>
            </a:r>
            <a:br>
              <a:rPr lang="fr-CH" sz="1400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fr-CH" sz="1400" dirty="0">
                <a:solidFill>
                  <a:schemeClr val="bg1"/>
                </a:solidFill>
                <a:effectLst/>
                <a:latin typeface="Helvetica" pitchFamily="2" charset="0"/>
              </a:rPr>
              <a:t>#</a:t>
            </a:r>
            <a:r>
              <a:rPr lang="fr-CH" sz="1400" dirty="0" err="1">
                <a:solidFill>
                  <a:schemeClr val="bg1"/>
                </a:solidFill>
                <a:effectLst/>
                <a:latin typeface="Helvetica" pitchFamily="2" charset="0"/>
              </a:rPr>
              <a:t>ForWetlands</a:t>
            </a:r>
            <a:endParaRPr lang="fr-CH" sz="1400" dirty="0">
              <a:solidFill>
                <a:schemeClr val="bg1"/>
              </a:solidFill>
              <a:effectLst/>
              <a:latin typeface="Helvetica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F0B4E06-58B6-B860-9F9D-7B83223A9AE1}"/>
              </a:ext>
            </a:extLst>
          </p:cNvPr>
          <p:cNvSpPr>
            <a:spLocks noGrp="1"/>
          </p:cNvSpPr>
          <p:nvPr/>
        </p:nvSpPr>
        <p:spPr>
          <a:xfrm>
            <a:off x="194133" y="1319678"/>
            <a:ext cx="4276268" cy="29475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pl-PL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Już czas</a:t>
            </a:r>
            <a:endParaRPr lang="en-US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800"/>
              </a:lnSpc>
            </a:pPr>
            <a:r>
              <a:rPr lang="pl-PL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przywrócenie</a:t>
            </a:r>
          </a:p>
          <a:p>
            <a:pPr>
              <a:lnSpc>
                <a:spcPts val="4800"/>
              </a:lnSpc>
            </a:pPr>
            <a:r>
              <a:rPr lang="pl-PL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mokradeł</a:t>
            </a:r>
            <a:endParaRPr lang="en-US" sz="4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DD40E1F2-A6E7-9F81-2709-3DB42D307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9068" y="3889952"/>
            <a:ext cx="3098800" cy="2184400"/>
          </a:xfrm>
          <a:prstGeom prst="rect">
            <a:avLst/>
          </a:prstGeom>
        </p:spPr>
      </p:pic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F7044778-99E3-6764-4BA8-D1626598DC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4777" y="104622"/>
            <a:ext cx="3207749" cy="121505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8366DD9-76CA-DBE2-8498-056DA873280F}"/>
              </a:ext>
            </a:extLst>
          </p:cNvPr>
          <p:cNvSpPr txBox="1">
            <a:spLocks/>
          </p:cNvSpPr>
          <p:nvPr/>
        </p:nvSpPr>
        <p:spPr>
          <a:xfrm>
            <a:off x="306587" y="255275"/>
            <a:ext cx="2930637" cy="913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CH" sz="1400" dirty="0">
                <a:solidFill>
                  <a:schemeClr val="bg1"/>
                </a:solidFill>
                <a:effectLst/>
                <a:latin typeface="Helvetica" pitchFamily="2" charset="0"/>
              </a:rPr>
              <a:t>Da</a:t>
            </a:r>
            <a:r>
              <a:rPr lang="pl-PL" sz="1400" dirty="0">
                <a:solidFill>
                  <a:schemeClr val="bg1"/>
                </a:solidFill>
                <a:effectLst/>
                <a:latin typeface="Helvetica" pitchFamily="2" charset="0"/>
              </a:rPr>
              <a:t>ta</a:t>
            </a:r>
            <a:r>
              <a:rPr lang="fr-CH" sz="1400" dirty="0">
                <a:solidFill>
                  <a:schemeClr val="bg1"/>
                </a:solidFill>
                <a:effectLst/>
                <a:latin typeface="Helvetica" pitchFamily="2" charset="0"/>
              </a:rPr>
              <a:t>: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AE45146-52DB-66C4-DDDD-03E2D2CB8B29}"/>
              </a:ext>
            </a:extLst>
          </p:cNvPr>
          <p:cNvSpPr txBox="1">
            <a:spLocks/>
          </p:cNvSpPr>
          <p:nvPr/>
        </p:nvSpPr>
        <p:spPr>
          <a:xfrm>
            <a:off x="306587" y="4268069"/>
            <a:ext cx="2930637" cy="913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CH" sz="1400" dirty="0">
                <a:solidFill>
                  <a:schemeClr val="bg1"/>
                </a:solidFill>
                <a:effectLst/>
                <a:latin typeface="Helvetica" pitchFamily="2" charset="0"/>
              </a:rPr>
              <a:t>N</a:t>
            </a:r>
            <a:r>
              <a:rPr lang="pl-PL" sz="1400" dirty="0" err="1">
                <a:solidFill>
                  <a:schemeClr val="bg1"/>
                </a:solidFill>
                <a:effectLst/>
                <a:latin typeface="Helvetica" pitchFamily="2" charset="0"/>
              </a:rPr>
              <a:t>azwisko</a:t>
            </a:r>
            <a:r>
              <a:rPr lang="fr-CH" sz="1400" dirty="0">
                <a:solidFill>
                  <a:schemeClr val="bg1"/>
                </a:solidFill>
                <a:effectLst/>
                <a:latin typeface="Helvetica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53968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89B58A-E8CE-963B-5E8B-8942A51A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1" y="32784"/>
            <a:ext cx="10922867" cy="1325563"/>
          </a:xfrm>
        </p:spPr>
        <p:txBody>
          <a:bodyPr>
            <a:normAutofit/>
          </a:bodyPr>
          <a:lstStyle/>
          <a:p>
            <a:r>
              <a:rPr lang="pl-PL" sz="3400" dirty="0"/>
              <a:t>Odtworzone mokradła niosą 7 kluczowych korzyści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061B1E-6B65-81E3-5182-16540934F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438669"/>
            <a:ext cx="10350500" cy="3540219"/>
          </a:xfrm>
        </p:spPr>
        <p:txBody>
          <a:bodyPr numCol="2"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Zwiększają dochody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Tereny podmokłe dają możliwość zarobku w </a:t>
            </a:r>
            <a:b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branży rybactwa i akwakultury, a także dostarczają </a:t>
            </a:r>
            <a:b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dóbr, takich jak trzcina i trawy. </a:t>
            </a:r>
            <a:r>
              <a:rPr lang="pl-PL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ożliwości te często przynoszą korzyści lokalnym społecznościom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DE" sz="1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Rozwijają ekoturystykę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Odtworzone są magnesem przyciągającym turystów; to naturalna atrakcja, która oferuje odwiedzającym wiele możliwości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l-PL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Poprawiają samopoczucie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Odtworzone tereny podmokłe zapewniają miejsce do odpoczynku i doświadczania przyrody oraz pozwalają cieszyć się poczuciem satysfakcji z ich odtworzenia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DE" sz="1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888EE7-D790-C76E-1D79-CD6CC54D99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35" y="1405216"/>
            <a:ext cx="469900" cy="469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F01A124-8E74-0A78-D0D2-E95ECB7A5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910" y="3242231"/>
            <a:ext cx="469900" cy="4699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12DECD-6297-6E1C-1893-175DF2B6A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6100" y="1409213"/>
            <a:ext cx="469900" cy="469900"/>
          </a:xfrm>
          <a:prstGeom prst="rect">
            <a:avLst/>
          </a:prstGeom>
        </p:spPr>
      </p:pic>
      <p:pic>
        <p:nvPicPr>
          <p:cNvPr id="7" name="Image 6" descr="Une image contenant graphiques vectoriels&#10;&#10;Description générée automatiquement">
            <a:extLst>
              <a:ext uri="{FF2B5EF4-FFF2-40B4-BE49-F238E27FC236}">
                <a16:creationId xmlns:a16="http://schemas.microsoft.com/office/drawing/2014/main" id="{1CC5F6CA-F048-E72A-4741-503C31A5A8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6938" y="2689280"/>
            <a:ext cx="3068364" cy="2148888"/>
          </a:xfrm>
          <a:prstGeom prst="rect">
            <a:avLst/>
          </a:prstGeom>
        </p:spPr>
      </p:pic>
      <p:pic>
        <p:nvPicPr>
          <p:cNvPr id="8" name="Image 7" descr="Une image contenant texte, plante&#10;&#10;Description générée automatiquement">
            <a:extLst>
              <a:ext uri="{FF2B5EF4-FFF2-40B4-BE49-F238E27FC236}">
                <a16:creationId xmlns:a16="http://schemas.microsoft.com/office/drawing/2014/main" id="{E0F86BD2-3D25-8D5D-765C-E641085A0A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8550" y="4298731"/>
            <a:ext cx="2354741" cy="25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07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77AC8C-74F6-FD94-67FF-582E157F3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2766218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Odtwarzanie mokradeł to poważne przedsięwzięcie. Kto je realizuje</a:t>
            </a:r>
            <a:r>
              <a:rPr lang="de-DE" dirty="0"/>
              <a:t>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7728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B760FE-4219-30BB-82EE-84F839008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900" dirty="0"/>
              <a:t>7 </a:t>
            </a:r>
            <a:r>
              <a:rPr lang="pl-PL" sz="2900" dirty="0"/>
              <a:t>kluczowych podmiotów prowadzących wspólne działania</a:t>
            </a:r>
            <a:endParaRPr lang="fr-FR" sz="29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499D11-C33E-1926-880F-C66AE76BF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438669"/>
            <a:ext cx="10350500" cy="3780102"/>
          </a:xfrm>
        </p:spPr>
        <p:txBody>
          <a:bodyPr numCol="2"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</a:t>
            </a:r>
            <a:r>
              <a:rPr lang="en-US" sz="1800" b="1" dirty="0" err="1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GenerationRestoration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Entuzjastyczne osoby wspierają odtwarzanie </a:t>
            </a:r>
            <a:b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mokradeł poprzez swoje</a:t>
            </a:r>
            <a:r>
              <a:rPr lang="pl-PL" sz="1400" dirty="0">
                <a:ea typeface="Calibri" panose="020F0502020204030204" pitchFamily="34" charset="0"/>
                <a:cs typeface="Times New Roman" panose="02020603050405020304" pitchFamily="18" charset="0"/>
              </a:rPr>
              <a:t> wybory, opinie </a:t>
            </a:r>
            <a:br>
              <a:rPr lang="pl-PL" sz="14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ea typeface="Calibri" panose="020F0502020204030204" pitchFamily="34" charset="0"/>
                <a:cs typeface="Times New Roman" panose="02020603050405020304" pitchFamily="18" charset="0"/>
              </a:rPr>
              <a:t>i działania, a także poprzez zaangażowanie </a:t>
            </a:r>
            <a:br>
              <a:rPr lang="pl-PL" sz="14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ea typeface="Calibri" panose="020F0502020204030204" pitchFamily="34" charset="0"/>
                <a:cs typeface="Times New Roman" panose="02020603050405020304" pitchFamily="18" charset="0"/>
              </a:rPr>
              <a:t>w lokalne inicjatywy.</a:t>
            </a:r>
            <a:br>
              <a:rPr lang="pl-PL" sz="14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DE" sz="1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 publiczny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Władze lokalne, regionalne i krajowe zazwyczaj umożliwiają</a:t>
            </a:r>
            <a:r>
              <a:rPr lang="pl-PL" sz="1400" dirty="0"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opracowują działania na rzecz odtwarzania mokradeł. Pomagają zebrać </a:t>
            </a:r>
            <a:b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informacje od kluczowych interesariuszy, podejmują decyzje dotyczące rozwiązań kompromisowych, </a:t>
            </a:r>
            <a:b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często prowadzą projekty i zarządzają nimi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4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</a:t>
            </a:r>
            <a:r>
              <a:rPr lang="pl-PL" sz="1800" b="1" dirty="0" err="1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atorzy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Władze, instytucje finansowe, fundacje i osoby prywatne zapewniają fundusze niezbędne do realizacji projektów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DE" sz="1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6C0E31-5126-C19E-6EE2-187FD58C8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12" y="1358347"/>
            <a:ext cx="469900" cy="469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40FA048-D011-3ABD-348F-BC93614D7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12" y="3049166"/>
            <a:ext cx="469900" cy="4699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1924CEA-3FBB-016C-5C3D-50840C98A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8158" y="1358347"/>
            <a:ext cx="4699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84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B760FE-4219-30BB-82EE-84F839008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900" dirty="0"/>
              <a:t>7 </a:t>
            </a:r>
            <a:r>
              <a:rPr lang="pl-PL" sz="2900" dirty="0"/>
              <a:t>kluczowych podmiotów prowadzących wspólne działania</a:t>
            </a:r>
            <a:endParaRPr lang="fr-FR" sz="29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499D11-C33E-1926-880F-C66AE76BF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438669"/>
            <a:ext cx="10350500" cy="3813555"/>
          </a:xfrm>
        </p:spPr>
        <p:txBody>
          <a:bodyPr numCol="2">
            <a:no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Liderzy społeczności lokalnych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Przedstawiciele społeczności lokalnych wiedzą, </a:t>
            </a:r>
            <a:b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które usługi ekosystemowe są najważniejsze dla mieszańców i dbają o to, by mogli oni zabrać </a:t>
            </a:r>
            <a:b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głos w procesie konsultacji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 </a:t>
            </a:r>
            <a:endParaRPr lang="en-DE" sz="1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 prywatny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Lokalne przedsiębiorstwa, rybacy i rolnicy </a:t>
            </a:r>
            <a:b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często są zależni od jakości terenów podmokłych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Rekultywacja mokradeł może wpłynąć na poprawę </a:t>
            </a:r>
            <a:b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ich sytuacji finansowej. Beneficjentami odtwarzania terenów podmokłych są również rolnictwo oraz przemysł spożywczy. </a:t>
            </a:r>
            <a:endParaRPr lang="en-US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</a:t>
            </a:r>
            <a:r>
              <a:rPr lang="pl-PL" sz="1800" b="1" dirty="0" err="1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katorzy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Nauczyciele i inne osoby mające wpływ na podnoszenie świadomości w zakresie korzyści z odtwarzania mokradeł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DE" sz="1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Naukowcy i praktycy zajmujący się terenami podmokłymi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4000" indent="-22225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Eksperci techniczni nieustannie przekazują wiedzę społeczności i liderom projektów. Gwarantują również, że proces odtwarzania mokradeł będzi</a:t>
            </a:r>
            <a:r>
              <a:rPr lang="pl-PL" sz="1400" dirty="0">
                <a:ea typeface="Calibri" panose="020F0502020204030204" pitchFamily="34" charset="0"/>
                <a:cs typeface="Times New Roman" panose="02020603050405020304" pitchFamily="18" charset="0"/>
              </a:rPr>
              <a:t>e bazować na innowacyjnych rozwiązaniach technologicznych oraz na wynikach badań naukowych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DE" sz="1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F1870B-1AF9-34BF-9E25-ABB3FB128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70" y="1379367"/>
            <a:ext cx="469900" cy="469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6F1C7E-15FD-0406-5438-63E2CDF6F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70" y="3059825"/>
            <a:ext cx="469900" cy="4699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8C4C2DE-F2F4-A427-985D-B3D0578C16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7661" y="1379367"/>
            <a:ext cx="469900" cy="4699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DE51634-A7F5-F6F4-4B87-4A617A78B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7661" y="2804950"/>
            <a:ext cx="4699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131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77AC8C-74F6-FD94-67FF-582E157F3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2766218"/>
            <a:ext cx="10515600" cy="1325563"/>
          </a:xfrm>
        </p:spPr>
        <p:txBody>
          <a:bodyPr>
            <a:normAutofit/>
          </a:bodyPr>
          <a:lstStyle/>
          <a:p>
            <a:r>
              <a:rPr lang="pl-PL" dirty="0"/>
              <a:t>Jak mogę osobiście się zaangażować lub wnieść swój wkład</a:t>
            </a:r>
            <a:r>
              <a:rPr lang="de-DE" dirty="0"/>
              <a:t>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9943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C19799-F033-5C3C-8489-F757BD88F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Świadome wybory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FE2F55-38F2-4E0D-A631-4FE9F5C94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612" y="1883734"/>
            <a:ext cx="10350500" cy="3953138"/>
          </a:xfrm>
        </p:spPr>
        <p:txBody>
          <a:bodyPr numCol="2">
            <a:noAutofit/>
          </a:bodyPr>
          <a:lstStyle/>
          <a:p>
            <a:pPr marL="0" lv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DINPro-Regular"/>
                <a:cs typeface="Times New Roman" panose="02020603050405020304" pitchFamily="18" charset="0"/>
              </a:rPr>
              <a:t>Dowiedz się więcej na temat mokradeł</a:t>
            </a:r>
            <a:endParaRPr lang="en-US" sz="1800" dirty="0">
              <a:solidFill>
                <a:srgbClr val="007575"/>
              </a:solidFill>
              <a:effectLst/>
              <a:latin typeface="Arial" panose="020B0604020202020204" pitchFamily="34" charset="0"/>
              <a:ea typeface="DINPro-Regular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cs typeface="Times New Roman" panose="02020603050405020304" pitchFamily="18" charset="0"/>
              </a:rPr>
              <a:t>Poznaj główne zagrożenia dla tego cennego ekosystemu, do których zalicza się między innymi: osuszanie, zanieczyszczenie odpadami i chemikaliami oraz obecność inwazyjnych gatunków</a:t>
            </a:r>
            <a:r>
              <a:rPr lang="en-US" sz="1400" dirty="0">
                <a:cs typeface="Times New Roman" panose="02020603050405020304" pitchFamily="18" charset="0"/>
              </a:rPr>
              <a:t>. 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endParaRPr lang="en-US" sz="1400" dirty="0"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Podejmuj decyzje z korzyścią dla wód i ekosystemów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Oszczędzaj zużycie wody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Stosuj dietę, która będzie miała mniejszy wpływ na środowisko. Unikaj używania środków, które po użyciu mogą trafić na obszary podmokłe. Nie wyrzucaj odpadów lub śmieci na mokradła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DE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1800" dirty="0"/>
          </a:p>
        </p:txBody>
      </p:sp>
      <p:sp>
        <p:nvSpPr>
          <p:cNvPr id="4" name="Rectangle 3"/>
          <p:cNvSpPr/>
          <p:nvPr/>
        </p:nvSpPr>
        <p:spPr>
          <a:xfrm>
            <a:off x="797168" y="1201058"/>
            <a:ext cx="99020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Dokonuj wyborów, które minimalizują zanikanie i degradację mokradeł</a:t>
            </a:r>
            <a:endParaRPr lang="en-US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02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80D080-305D-5BE1-84C0-684ADFF3D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Przekonujące głosy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80CAEF-37D4-543B-AE63-B4F95393D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515" y="1198881"/>
            <a:ext cx="10350500" cy="4612640"/>
          </a:xfrm>
        </p:spPr>
        <p:txBody>
          <a:bodyPr numCol="2"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Zostań orędownikiem terenów podmokłych</a:t>
            </a:r>
            <a:endParaRPr lang="en-US" sz="1800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Opowiadaj się za ochroną lokalnych mokradeł </a:t>
            </a:r>
            <a:b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oraz za przywracaniem do stanu pierwotnego </a:t>
            </a:r>
            <a:b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tych zdegradowanych</a:t>
            </a:r>
            <a:r>
              <a:rPr lang="en-US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endParaRPr lang="pl-PL" sz="1400" b="1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en-US" sz="1400" b="1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Wykorzystaj swoje media społecznościowe </a:t>
            </a:r>
            <a:b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podnoszenia świadomości na temat mokradeł</a:t>
            </a:r>
            <a:endParaRPr lang="en-US" sz="1800" b="1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Zamieść wpisy na </a:t>
            </a:r>
            <a:r>
              <a:rPr lang="pl-PL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Twitterze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Instagramie, Facebooku </a:t>
            </a:r>
            <a:b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innych platformach społecznościowych. Użyj hasztagów #GenerationRestoration #ForWetlands lub #WorldWetlandsDay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dirty="0">
              <a:solidFill>
                <a:srgbClr val="007575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1800" b="1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1800" b="1" dirty="0">
              <a:solidFill>
                <a:srgbClr val="007575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l-PL" sz="1800" b="1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Wybierz się na wycieczkę po terenach podmokłych, aby zobaczyć gdzie potrzebna jest ich rekultywacja</a:t>
            </a:r>
            <a:r>
              <a:rPr lang="en-US" sz="1800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84000">
              <a:lnSpc>
                <a:spcPct val="100000"/>
              </a:lnSpc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dotarciu na miejsce zastanów się co mokradła wnoszą do tego obszaru i czy nie są zdegradowane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4000">
              <a:lnSpc>
                <a:spcPct val="100000"/>
              </a:lnSpc>
            </a:pP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Zorganizuj wykład poświęcony odtwarzaniu terenów podmokłych</a:t>
            </a:r>
            <a:endParaRPr lang="en-US" sz="1800" b="1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Wydarzenie edukacyjne może pomóc w uzyskaniu wsparcia na rzecz przywrócenia miejscowych mokradeł. Wezwij ekspertów od terenów podmokłych oraz mieszkańców, którzy zarabiają na życie dzięki mokradłom, aby podkreślić wagę odtwarzania tych ekosystemów.</a:t>
            </a:r>
            <a:endParaRPr lang="en-DE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DE" sz="1800" dirty="0"/>
          </a:p>
          <a:p>
            <a:pPr>
              <a:lnSpc>
                <a:spcPct val="100000"/>
              </a:lnSpc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369335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411482-B87C-37B1-84BC-DA8FD556A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Odważne działania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B3CC22-A2DB-263A-8238-C056010B2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885" y="1892408"/>
            <a:ext cx="10350500" cy="3735784"/>
          </a:xfrm>
        </p:spPr>
        <p:txBody>
          <a:bodyPr numCol="2">
            <a:noAutofit/>
          </a:bodyPr>
          <a:lstStyle/>
          <a:p>
            <a:pPr marL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Opracuj działania angażujące władze lokalne </a:t>
            </a:r>
            <a:b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krajowe</a:t>
            </a:r>
            <a:endParaRPr lang="en-US" sz="1800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Opracuj działania zachęcające władze lokalne </a:t>
            </a:r>
            <a:b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krajowe do ochrony miejscowych mokradeł i przywracania tych zdegradowanych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DE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00000"/>
              </a:lnSpc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Zorganizuj lub dołącz do akcji sprzątania mokradeł</a:t>
            </a:r>
            <a:endParaRPr lang="en-US" sz="1800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cs typeface="Times New Roman" panose="02020603050405020304" pitchFamily="18" charset="0"/>
              </a:rPr>
              <a:t>Usuń zanieczyszczenia, śmieci i odpady, </a:t>
            </a:r>
            <a:br>
              <a:rPr lang="pl-PL" sz="1400" dirty="0">
                <a:cs typeface="Times New Roman" panose="02020603050405020304" pitchFamily="18" charset="0"/>
              </a:rPr>
            </a:br>
            <a:r>
              <a:rPr lang="pl-PL" sz="1400" dirty="0">
                <a:cs typeface="Times New Roman" panose="02020603050405020304" pitchFamily="18" charset="0"/>
              </a:rPr>
              <a:t>które zostały zgromadzone na mokradłach</a:t>
            </a:r>
            <a:r>
              <a:rPr lang="en-US" sz="1400" dirty="0">
                <a:cs typeface="Times New Roman" panose="02020603050405020304" pitchFamily="18" charset="0"/>
              </a:rPr>
              <a:t>. </a:t>
            </a:r>
          </a:p>
          <a:p>
            <a:pPr marL="11113" lvl="0" indent="-11113">
              <a:lnSpc>
                <a:spcPct val="100000"/>
              </a:lnSpc>
              <a:buNone/>
            </a:pPr>
            <a:endParaRPr lang="pl-PL" sz="1800" b="1" dirty="0">
              <a:solidFill>
                <a:srgbClr val="007575"/>
              </a:solidFill>
              <a:effectLst/>
              <a:latin typeface="Arial" panose="020B0604020202020204" pitchFamily="34" charset="0"/>
              <a:ea typeface="DINPro-Regular"/>
              <a:cs typeface="Times New Roman" panose="02020603050405020304" pitchFamily="18" charset="0"/>
            </a:endParaRPr>
          </a:p>
          <a:p>
            <a:pPr marL="11113" lvl="0" indent="-11113">
              <a:lnSpc>
                <a:spcPct val="100000"/>
              </a:lnSpc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DINPro-Regular"/>
                <a:cs typeface="Times New Roman" panose="02020603050405020304" pitchFamily="18" charset="0"/>
              </a:rPr>
              <a:t>Zaangażuj się bezpośrednio w miejscowy projekt odbudowy terenó</a:t>
            </a:r>
            <a:r>
              <a:rPr lang="pl-PL" sz="1800" b="1" dirty="0">
                <a:solidFill>
                  <a:srgbClr val="007575"/>
                </a:solidFill>
                <a:ea typeface="DINPro-Regular"/>
                <a:cs typeface="Times New Roman" panose="02020603050405020304" pitchFamily="18" charset="0"/>
              </a:rPr>
              <a:t>w podmokłych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DINPro-Regular"/>
                <a:cs typeface="Times New Roman" panose="02020603050405020304" pitchFamily="18" charset="0"/>
              </a:rPr>
              <a:t>. </a:t>
            </a:r>
          </a:p>
          <a:p>
            <a:pPr marL="684000">
              <a:lnSpc>
                <a:spcPct val="100000"/>
              </a:lnSpc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DINPro-Regular"/>
                <a:cs typeface="Times New Roman" panose="02020603050405020304" pitchFamily="18" charset="0"/>
              </a:rPr>
              <a:t>Wnieś swój wkład i pomóż, by wysiłki na rzecz odbudowy </a:t>
            </a:r>
            <a:r>
              <a:rPr lang="pl-PL" sz="1400" dirty="0">
                <a:solidFill>
                  <a:srgbClr val="000000"/>
                </a:solidFill>
                <a:ea typeface="DINPro-Regular"/>
                <a:cs typeface="Times New Roman" panose="02020603050405020304" pitchFamily="18" charset="0"/>
              </a:rPr>
              <a:t>uwzględniały potrzeby lokalnych społeczności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DINPro-Regular"/>
                <a:cs typeface="Times New Roman" panose="02020603050405020304" pitchFamily="18" charset="0"/>
              </a:rPr>
              <a:t>.</a:t>
            </a:r>
            <a:endParaRPr lang="en-DE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113" lvl="0" indent="-11113">
              <a:lnSpc>
                <a:spcPct val="100000"/>
              </a:lnSpc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DINPro-Regular"/>
                <a:cs typeface="Times New Roman" panose="02020603050405020304" pitchFamily="18" charset="0"/>
              </a:rPr>
              <a:t>Dodaj swoje wydarzenie do międzynarodowej mapy i katalogu wyszukiwania</a:t>
            </a:r>
            <a:r>
              <a:rPr lang="en-US" sz="1800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DINPro-Regular"/>
                <a:cs typeface="Times New Roman" panose="02020603050405020304" pitchFamily="18" charset="0"/>
              </a:rPr>
              <a:t>. </a:t>
            </a:r>
          </a:p>
          <a:p>
            <a:pPr marL="684000">
              <a:lnSpc>
                <a:spcPct val="100000"/>
              </a:lnSpc>
            </a:pPr>
            <a:r>
              <a:rPr lang="pl-PL" sz="1400" dirty="0">
                <a:solidFill>
                  <a:srgbClr val="000000"/>
                </a:solidFill>
                <a:ea typeface="DINPro-Regular"/>
                <a:cs typeface="Times New Roman" panose="02020603050405020304" pitchFamily="18" charset="0"/>
              </a:rPr>
              <a:t>Nasza internetowa mapa interaktywna pokazuje jakie wydarzenia i gdzie odbywają się na całym świecie z okazji Światowego Dnia Mokradeł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DINPro-Regular"/>
                <a:cs typeface="Times New Roman" panose="02020603050405020304" pitchFamily="18" charset="0"/>
              </a:rPr>
              <a:t>.</a:t>
            </a:r>
            <a:endParaRPr lang="en-DE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fr-FR" sz="1800" dirty="0"/>
          </a:p>
        </p:txBody>
      </p:sp>
      <p:sp>
        <p:nvSpPr>
          <p:cNvPr id="4" name="Rectangle 3"/>
          <p:cNvSpPr/>
          <p:nvPr/>
        </p:nvSpPr>
        <p:spPr>
          <a:xfrm>
            <a:off x="836245" y="1229808"/>
            <a:ext cx="95191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pl-P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Wykorzystaj swoją własną moc do wprowadzania zmian na poziomie lokalnym, regionalnym lub krajowym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de-DE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479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15F843-A92F-BB98-35CB-42F1E99C8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340797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sz="4000" b="1" dirty="0">
                <a:latin typeface="Arial" panose="020B0604020202020204" pitchFamily="34" charset="0"/>
                <a:cs typeface="Arial" panose="020B0604020202020204" pitchFamily="34" charset="0"/>
              </a:rPr>
              <a:t>Odtworzenie mokradeł jest w twoich rękach</a:t>
            </a:r>
            <a: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de-DE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000" b="1">
                <a:latin typeface="Arial" panose="020B0604020202020204" pitchFamily="34" charset="0"/>
                <a:cs typeface="Arial" panose="020B0604020202020204" pitchFamily="34" charset="0"/>
              </a:rPr>
              <a:t>Dziękujemy</a:t>
            </a:r>
            <a:r>
              <a:rPr lang="de-DE" sz="4000" b="1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fr-FR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dirty="0"/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6C3D3CC-5AA8-7834-8D84-FE50849E6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12" y="250058"/>
            <a:ext cx="3481543" cy="155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950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E58434-19D0-75DC-8F8D-16A28B4D8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Mokradła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727CB7-36AC-9365-8BEC-FE6198CE7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47" y="1782308"/>
            <a:ext cx="5054965" cy="406269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TYPY MOKRADEŁ</a:t>
            </a:r>
            <a:endParaRPr lang="en-US" sz="1800" b="1" dirty="0">
              <a:solidFill>
                <a:srgbClr val="007575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Mokradła śródlądowe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orfowiska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jeziora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rzeki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tereny zalewowe</a:t>
            </a:r>
            <a:r>
              <a:rPr lang="pl-PL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 i bagna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Mokradła przybrzeżne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solniska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estuari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lasy namorzynowe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lag</a:t>
            </a:r>
            <a:r>
              <a:rPr lang="pl-PL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uny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rafy koralowe</a:t>
            </a:r>
            <a:endParaRPr lang="en-US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Mokradła utworzone przez człowieka</a:t>
            </a: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tawy rybne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 ryżowe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pl-PL" sz="1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aliny</a:t>
            </a:r>
            <a:endParaRPr lang="en-DE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DE" sz="1800" dirty="0"/>
          </a:p>
          <a:p>
            <a:pPr>
              <a:lnSpc>
                <a:spcPct val="100000"/>
              </a:lnSpc>
            </a:pPr>
            <a:endParaRPr lang="fr-FR" sz="1800" dirty="0"/>
          </a:p>
        </p:txBody>
      </p:sp>
      <p:sp>
        <p:nvSpPr>
          <p:cNvPr id="4" name="Rectangle 3"/>
          <p:cNvSpPr/>
          <p:nvPr/>
        </p:nvSpPr>
        <p:spPr>
          <a:xfrm>
            <a:off x="972406" y="1207134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pl-PL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Obszary lądowe stale bądź okresowo nasycone lub zalane wodą.</a:t>
            </a: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88" y="1790086"/>
            <a:ext cx="4911392" cy="397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4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89B58A-E8CE-963B-5E8B-8942A51A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32784"/>
            <a:ext cx="10702588" cy="1325563"/>
          </a:xfrm>
        </p:spPr>
        <p:txBody>
          <a:bodyPr>
            <a:normAutofit/>
          </a:bodyPr>
          <a:lstStyle/>
          <a:p>
            <a:r>
              <a:rPr lang="pl-PL" sz="2600" dirty="0"/>
              <a:t>Odtwarzanie mokradeł</a:t>
            </a:r>
            <a:r>
              <a:rPr lang="de-DE" sz="2600" dirty="0"/>
              <a:t>: </a:t>
            </a:r>
            <a:r>
              <a:rPr lang="pl-PL" sz="2600" dirty="0"/>
              <a:t>Dlaczego właśnie teraz</a:t>
            </a:r>
            <a:r>
              <a:rPr lang="de-DE" sz="2600" dirty="0"/>
              <a:t>?</a:t>
            </a:r>
            <a:endParaRPr lang="fr-FR" sz="2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061B1E-6B65-81E3-5182-16540934F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900" y="1206059"/>
            <a:ext cx="911606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Mokradła zanikają trzy razy szybciej niż lasy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Są najbardziej zagrożonym ekosystemem na Ziemi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 1700 roku zanikło ponad 80% wszystkich mokradeł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Tempo zanikania mokradeł wzrasta. Od 1970 roku, na całym świecie ubyło co najmniej 35% mokradeł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DE" sz="1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Działalność człowieka przyczyną degradacji mokradeł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Mokradła są osuszane i zabudowywane na potrzeby rolnictwa i budownictwa miejskiego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Zanieczyszczenie wody, nadmierne połowy ryb oraz inwazyjne gatunki szkodzą ekosystemowi mokradeł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DE" sz="1400" dirty="0"/>
          </a:p>
        </p:txBody>
      </p:sp>
      <p:sp>
        <p:nvSpPr>
          <p:cNvPr id="4" name="Rectangle 3"/>
          <p:cNvSpPr/>
          <p:nvPr/>
        </p:nvSpPr>
        <p:spPr>
          <a:xfrm>
            <a:off x="850900" y="4393731"/>
            <a:ext cx="7182015" cy="1487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pl-PL" b="1" dirty="0">
                <a:solidFill>
                  <a:srgbClr val="007575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Gatunkom wodno-błotnym grozi wyginięcie</a:t>
            </a:r>
            <a:r>
              <a:rPr lang="en-US" b="1" dirty="0">
                <a:solidFill>
                  <a:srgbClr val="007575"/>
                </a:solidFill>
                <a:cs typeface="Times New Roman" panose="02020603050405020304" pitchFamily="18" charset="0"/>
              </a:rPr>
              <a:t>. </a:t>
            </a:r>
          </a:p>
          <a:p>
            <a:pPr marL="742950" lvl="1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 trzeciemu gatunkowi słodkowodnemu oraz 25% wszystkich gatunków wodno-błotnych grozi wyginięcie z powodu zanikania terenów podmokłych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742950" lvl="1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ciągu ostatnich 50 lat zanikło 81% śródlądowych gatunków wodno-błotnych oraz 36% gatunków przybrzeżnych i morskich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DE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317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EBAD09-645D-AED0-8B78-56772F5D4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Mokradła są niezbędne dla ludzkości</a:t>
            </a:r>
            <a:r>
              <a:rPr lang="de-DE" dirty="0"/>
              <a:t>…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7330DF-2F46-B7E2-BF67-5E1F5AFA4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892" y="1351170"/>
            <a:ext cx="5048939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Ilość słodkiej wody jest niewielka. Mokradła dostarczają jej najwięcej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Tylko 2,5% wody na Ziemi stanowią wody słodkie, większość z nich zmagazynowana jest w lodowcach i warstwach wodonośnych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Mniej niż 1% nadaje się do użytku, 0,3% wody znajduje się na terenach podmokłych takich jak rzeki czy jeziora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DE" sz="14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Mokradła magazynują więcej węgla niż lasy</a:t>
            </a:r>
            <a:r>
              <a:rPr lang="en-US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DE" sz="1800" dirty="0">
              <a:solidFill>
                <a:srgbClr val="007575"/>
              </a:solidFill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Torfowiska zajmują 3% naszej planety, ale zgromadzone jest w nich około 30% całego węgla na lądzie</a:t>
            </a:r>
            <a:r>
              <a:rPr lang="en-US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Przybrzeżne mokradła, takie jak lasy namorzynowe, pochłaniają i magazynują węgiel do 55 razy szybciej niż tropikalne lasy deszczowe</a:t>
            </a:r>
            <a:r>
              <a:rPr lang="en-US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DE" sz="14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DE" sz="18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DE" sz="1800" dirty="0"/>
          </a:p>
          <a:p>
            <a:pPr>
              <a:lnSpc>
                <a:spcPct val="100000"/>
              </a:lnSpc>
            </a:pPr>
            <a:endParaRPr lang="fr-FR" sz="1800" dirty="0"/>
          </a:p>
        </p:txBody>
      </p:sp>
      <p:pic>
        <p:nvPicPr>
          <p:cNvPr id="5" name="Image 4" descr="Une image contenant texte, plante&#10;&#10;Description générée automatiquement">
            <a:extLst>
              <a:ext uri="{FF2B5EF4-FFF2-40B4-BE49-F238E27FC236}">
                <a16:creationId xmlns:a16="http://schemas.microsoft.com/office/drawing/2014/main" id="{A749258D-B9BC-EEA6-0249-FC2F68314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711" y="4298731"/>
            <a:ext cx="2354741" cy="2580796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AF7330DF-2F46-B7E2-BF67-5E1F5AFA4D67}"/>
              </a:ext>
            </a:extLst>
          </p:cNvPr>
          <p:cNvSpPr txBox="1">
            <a:spLocks/>
          </p:cNvSpPr>
          <p:nvPr/>
        </p:nvSpPr>
        <p:spPr>
          <a:xfrm>
            <a:off x="6121587" y="1349640"/>
            <a:ext cx="47177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rgbClr val="00757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Mokradła pomagają nam radzić sobie ze sztormami i powodziami</a:t>
            </a:r>
            <a:r>
              <a:rPr lang="en-US" sz="1800" b="1" dirty="0">
                <a:solidFill>
                  <a:srgbClr val="007575"/>
                </a:solidFill>
                <a:cs typeface="Times New Roman" panose="02020603050405020304" pitchFamily="18" charset="0"/>
              </a:rPr>
              <a:t>. 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60% ludzkości mieszka i pracuje na obszarach przybrzeżnych. Solniska, lasy namorzynowe, podmorskie łąki oraz rafy koralowe chronią przybrzeżne społeczności przed ekstremalnymi warunkami pogodowymi</a:t>
            </a:r>
            <a:r>
              <a:rPr lang="en-US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 głębi lądu, jeden hektar trenów podmokłych może wchłonąć do 14 milionów litrów wody pochodzącej z obszarów dotkniętych powodzią</a:t>
            </a:r>
            <a:r>
              <a:rPr lang="en-US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rgbClr val="00757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Mokradła są źródłem utrzymania i pożywienia</a:t>
            </a:r>
            <a:endParaRPr lang="en-US" sz="1800" b="1" dirty="0">
              <a:solidFill>
                <a:srgbClr val="007575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Ponad miliard ludzi utrzymuje się z rybołówstwa, akwakultury i turystyki</a:t>
            </a:r>
            <a:r>
              <a:rPr lang="en-US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Mokradła zapewniają ryż dla 3,5 </a:t>
            </a:r>
            <a:br>
              <a:rPr lang="pl-P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miliarda ludzi</a:t>
            </a:r>
            <a:r>
              <a:rPr lang="en-US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endParaRPr lang="en-US" sz="1800" dirty="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000"/>
              </a:spcAft>
            </a:pPr>
            <a:endParaRPr lang="en-US" sz="1800" dirty="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000"/>
              </a:spcAft>
            </a:pPr>
            <a:endParaRPr lang="en-US" sz="18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endParaRPr lang="en-DE" sz="18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715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77AC8C-74F6-FD94-67FF-582E157F3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246067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dirty="0"/>
              <a:t>Przywrócenie utraconych i zdegradowanych terenów jest pilne</a:t>
            </a:r>
            <a:r>
              <a:rPr lang="de-DE" dirty="0"/>
              <a:t>.</a:t>
            </a:r>
            <a:br>
              <a:rPr lang="de-DE" dirty="0"/>
            </a:br>
            <a:r>
              <a:rPr lang="pl-PL" dirty="0"/>
              <a:t>Jakie są najlepsze sposoby na podjęcie tego tematu</a:t>
            </a:r>
            <a:r>
              <a:rPr lang="de-DE" dirty="0"/>
              <a:t>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6293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E58434-19D0-75DC-8F8D-16A28B4D8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Stosuj siedem dobrych praktyk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727CB7-36AC-9365-8BEC-FE6198CE7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438669"/>
            <a:ext cx="8500208" cy="4351338"/>
          </a:xfrm>
        </p:spPr>
        <p:txBody>
          <a:bodyPr numCol="2">
            <a:no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Przywróć wiele korzyści</a:t>
            </a:r>
            <a:endParaRPr lang="en-US" sz="1800" b="1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Naturalne mokradła pełnią liczne</a:t>
            </a:r>
            <a:br>
              <a:rPr lang="pl-PL" sz="1400" dirty="0"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funkcje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ochrony przeciwpowodziowej </a:t>
            </a:r>
            <a:b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podtrzymywania gospodarki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Dąż do odzyskania wielu korzyści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nie skupiaj się tylko na jednej lub dwóch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Przywróć samoutrzymujący się ekosystem mokradeł</a:t>
            </a:r>
            <a:endParaRPr lang="en-US" sz="1800" b="1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Roślinność, dzikie zwierzęta i ich siedliska korzystają wzajemnie ze swoich zasobów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Dąż do odtworzenia tego samowystarczającego cyklu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Zaangażuj społeczeństwo</a:t>
            </a:r>
            <a:endParaRPr lang="en-US" sz="1800" b="1" dirty="0">
              <a:solidFill>
                <a:srgbClr val="00757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Upewnij się, że mieszkańcy i lokalni przedsiębiorcy mają swój udział w procesie odtwarzania mokradeł</a:t>
            </a:r>
            <a:r>
              <a:rPr lang="en-US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Wyznacz im role w utrzymaniu odtworzonego obszaru</a:t>
            </a:r>
            <a:r>
              <a:rPr lang="en-US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DE" sz="18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en-DE" sz="1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E5F345-7CC0-B8D9-9704-DD84F3ADB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12" y="1358347"/>
            <a:ext cx="469900" cy="469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29C6DF4-0B59-34C7-E372-0C7EB4DBA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379388"/>
            <a:ext cx="469900" cy="4699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DE70ECC-B90F-EDE4-2ACF-008AA3E3E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349" y="1369498"/>
            <a:ext cx="4699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04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E58434-19D0-75DC-8F8D-16A28B4D8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Stosuj siedem dobrych praktyk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727CB7-36AC-9365-8BEC-FE6198CE7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438668"/>
            <a:ext cx="10350500" cy="4438025"/>
          </a:xfrm>
        </p:spPr>
        <p:txBody>
          <a:bodyPr numCol="2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757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Przeciwdziałaj przyczynom degradacji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575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4000" marR="0" lvl="0" indent="-3444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Wyeliminuj lub ogranicz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czynniki, które powodują degradację obszaru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np. nadmierny pobór wody czy zanieczyszczenia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cs typeface="Times New Roman" panose="02020603050405020304" pitchFamily="18" charset="0"/>
              </a:rPr>
              <a:t>Przywróć rodzimą florę i faunę</a:t>
            </a:r>
            <a:endParaRPr lang="en-US" sz="1800" b="1" dirty="0">
              <a:solidFill>
                <a:srgbClr val="007575"/>
              </a:solidFill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cs typeface="Times New Roman" panose="02020603050405020304" pitchFamily="18" charset="0"/>
              </a:rPr>
              <a:t>Odtwórz pierwotne warunki hydrologiczne</a:t>
            </a: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cs typeface="Times New Roman" panose="02020603050405020304" pitchFamily="18" charset="0"/>
              </a:rPr>
              <a:t>Przywróć rodzimą florę i faunę oraz zwalczaj gatunki inwazyjne</a:t>
            </a:r>
            <a:r>
              <a:rPr lang="en-US" sz="1400" dirty="0"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cs typeface="Times New Roman" panose="02020603050405020304" pitchFamily="18" charset="0"/>
              </a:rPr>
              <a:t>Oczyść zdegradowane obszary</a:t>
            </a:r>
            <a:endParaRPr lang="en-US" sz="1800" b="1" dirty="0">
              <a:solidFill>
                <a:srgbClr val="007575"/>
              </a:solidFill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cs typeface="Times New Roman" panose="02020603050405020304" pitchFamily="18" charset="0"/>
              </a:rPr>
              <a:t>Usuń wszelkie zanieczyszczenia, śmieci i odpady, które zostały zgromadzone na mokradłach</a:t>
            </a:r>
            <a:r>
              <a:rPr lang="en-US" sz="1400" dirty="0">
                <a:cs typeface="Times New Roman" panose="02020603050405020304" pitchFamily="18" charset="0"/>
              </a:rPr>
              <a:t>. </a:t>
            </a:r>
            <a:endParaRPr lang="pl-PL" sz="1400" dirty="0"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pl-PL" sz="1800" b="1" dirty="0">
                <a:solidFill>
                  <a:srgbClr val="007575"/>
                </a:solidFill>
                <a:cs typeface="Times New Roman" panose="02020603050405020304" pitchFamily="18" charset="0"/>
              </a:rPr>
              <a:t>Zapewnij społeczeństwu możliwość wykorzystania mokradeł</a:t>
            </a:r>
            <a:endParaRPr lang="en-US" sz="1800" b="1" dirty="0">
              <a:solidFill>
                <a:srgbClr val="007575"/>
              </a:solidFill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</a:pPr>
            <a:r>
              <a:rPr lang="pl-PL" sz="1400" dirty="0">
                <a:cs typeface="Times New Roman" panose="02020603050405020304" pitchFamily="18" charset="0"/>
              </a:rPr>
              <a:t>Stwórz odpowiednią przestrzeń zapewniającą ludziom dostęp do obszaru podmokłego</a:t>
            </a:r>
            <a:r>
              <a:rPr lang="en-US" sz="1400" dirty="0">
                <a:cs typeface="Times New Roman" panose="02020603050405020304" pitchFamily="18" charset="0"/>
              </a:rPr>
              <a:t>.</a:t>
            </a:r>
            <a:r>
              <a:rPr lang="pl-PL" sz="1400" dirty="0">
                <a:cs typeface="Times New Roman" panose="02020603050405020304" pitchFamily="18" charset="0"/>
              </a:rPr>
              <a:t> Zidentyfikuj aktywności pożądane i niepożądane oraz wyznacz strefy, w których dzika przyroda może swobodnie się rozwijać</a:t>
            </a:r>
            <a:r>
              <a:rPr lang="en-US" sz="1400" dirty="0"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0B55ED-555C-FD5A-CCBA-B5843CEBC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38" y="1371485"/>
            <a:ext cx="469900" cy="4699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3F717E4-D919-28FD-6F74-927F9CFA9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870" y="2723965"/>
            <a:ext cx="469900" cy="4699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1280563-F08D-D3D3-C78E-7904ED033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635" y="3931475"/>
            <a:ext cx="469900" cy="4699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BC0D05-081A-3475-B96F-86D04AD50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6100" y="1371485"/>
            <a:ext cx="4699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64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77AC8C-74F6-FD94-67FF-582E157F3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2766218"/>
            <a:ext cx="10515600" cy="1325563"/>
          </a:xfrm>
        </p:spPr>
        <p:txBody>
          <a:bodyPr/>
          <a:lstStyle/>
          <a:p>
            <a:r>
              <a:rPr lang="pl-PL" dirty="0"/>
              <a:t>Dlaczego warto odtwarzać mokradła?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6021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89B58A-E8CE-963B-5E8B-8942A51A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12" y="32784"/>
            <a:ext cx="11006950" cy="1325563"/>
          </a:xfrm>
        </p:spPr>
        <p:txBody>
          <a:bodyPr>
            <a:normAutofit/>
          </a:bodyPr>
          <a:lstStyle/>
          <a:p>
            <a:r>
              <a:rPr lang="pl-PL" sz="3400" dirty="0"/>
              <a:t>Odtworzone mokradła niosą 7 kluczowych korzyści</a:t>
            </a:r>
            <a:endParaRPr lang="fr-FR" sz="3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061B1E-6B65-81E3-5182-16540934F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299" y="1438668"/>
            <a:ext cx="10461869" cy="4504932"/>
          </a:xfrm>
        </p:spPr>
        <p:txBody>
          <a:bodyPr numCol="2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757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Przywracają bioróżnorodność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575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  <a:defRPr/>
            </a:pPr>
            <a:r>
              <a:rPr kumimoji="0" lang="pl-PL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40% gatunków z całego świata żyje lub rozmnaża się na terenach podmokłych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pl-PL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Odtwarzanie mokradeł podtrzymuje działanie łańcucha pokarmowego oraz kształtuje przestrzeń dla dzikiej przyrody.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757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Uzupełniają i filtrują zasoby wodne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575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  <a:defRPr/>
            </a:pPr>
            <a:r>
              <a:rPr kumimoji="0" lang="pl-PL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Mokradła stanowią naturalny filtr wody, usuwają zanieczyszczenia oraz zasilają lokalne zasoby wodne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757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Magazynują węgiel organiczny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575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  <a:defRPr/>
            </a:pPr>
            <a:r>
              <a:rPr kumimoji="0" lang="pl-PL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Poszczególne typy mokradeł, a zwłaszcza torfowiska, lasy namorzynowe, obszary pływowe i podmorskie łąki pochłaniają węgiel z wyjątkową wydajnością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pl-PL" sz="1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4000">
              <a:lnSpc>
                <a:spcPct val="100000"/>
              </a:lnSpc>
              <a:spcAft>
                <a:spcPts val="1000"/>
              </a:spcAft>
              <a:defRPr/>
            </a:pP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7575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Łagodzą skutki powodzi i sztormów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7575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98400" lvl="2">
              <a:lnSpc>
                <a:spcPct val="100000"/>
              </a:lnSpc>
              <a:spcAft>
                <a:spcPts val="1000"/>
              </a:spcAft>
              <a:defRPr/>
            </a:pPr>
            <a:r>
              <a:rPr kumimoji="0" lang="pl-PL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Odtworzone mokradła mogą działać jak gąbki, które pochłaniają nadmiar wody pochodzącej z opadów deszczu oraz z terenów zalanych wskutek powodzi, łagodzą fale sztormowe, a także zapewniają ochronę społeczności przed ekstremalnymi warunkami pogodowymi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C6034B-0804-BC81-CD40-86D503B31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12" y="1391800"/>
            <a:ext cx="469900" cy="469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8C4012D-7C04-B81E-3704-1020CBAB3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12" y="2959100"/>
            <a:ext cx="469900" cy="4699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13F567-B1EA-6E05-2D4E-86F6A492B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12" y="4106632"/>
            <a:ext cx="469900" cy="4699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52E67DB-A767-E0E8-3669-40C6990B64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5787" y="1391800"/>
            <a:ext cx="469900" cy="469900"/>
          </a:xfrm>
          <a:prstGeom prst="rect">
            <a:avLst/>
          </a:prstGeom>
        </p:spPr>
      </p:pic>
      <p:pic>
        <p:nvPicPr>
          <p:cNvPr id="9" name="Image 8" descr="Une image contenant graphiques vectoriels&#10;&#10;Description générée automatiquement">
            <a:extLst>
              <a:ext uri="{FF2B5EF4-FFF2-40B4-BE49-F238E27FC236}">
                <a16:creationId xmlns:a16="http://schemas.microsoft.com/office/drawing/2014/main" id="{D8544F28-1332-CF62-F8BC-FCE2528C5C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8386" y="4162388"/>
            <a:ext cx="3068364" cy="2148888"/>
          </a:xfrm>
          <a:prstGeom prst="rect">
            <a:avLst/>
          </a:prstGeom>
        </p:spPr>
      </p:pic>
      <p:pic>
        <p:nvPicPr>
          <p:cNvPr id="10" name="Image 9" descr="Une image contenant texte, plante&#10;&#10;Description générée automatiquement">
            <a:extLst>
              <a:ext uri="{FF2B5EF4-FFF2-40B4-BE49-F238E27FC236}">
                <a16:creationId xmlns:a16="http://schemas.microsoft.com/office/drawing/2014/main" id="{09FCD600-049B-036F-D3CC-CB8FBD9D8C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8550" y="4298731"/>
            <a:ext cx="2354741" cy="25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960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28499A3D4EBC46A54B223F15BF4755" ma:contentTypeVersion="14" ma:contentTypeDescription="Create a new document." ma:contentTypeScope="" ma:versionID="d3d5f6b086a7ab15a956499acfa0459b">
  <xsd:schema xmlns:xsd="http://www.w3.org/2001/XMLSchema" xmlns:xs="http://www.w3.org/2001/XMLSchema" xmlns:p="http://schemas.microsoft.com/office/2006/metadata/properties" xmlns:ns3="682f1ccd-e5c5-43c9-b9d9-dd72e0a643d0" xmlns:ns4="75035800-fbd9-4494-bf62-86cc10c5d50d" targetNamespace="http://schemas.microsoft.com/office/2006/metadata/properties" ma:root="true" ma:fieldsID="511bc48eb78312e8c3260c6625d820ce" ns3:_="" ns4:_="">
    <xsd:import namespace="682f1ccd-e5c5-43c9-b9d9-dd72e0a643d0"/>
    <xsd:import namespace="75035800-fbd9-4494-bf62-86cc10c5d5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2f1ccd-e5c5-43c9-b9d9-dd72e0a643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035800-fbd9-4494-bf62-86cc10c5d50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5B054F-8548-473B-9AE2-82DB7B4EFC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14DEC0-F9D9-4A49-8D4C-D0B1FA58B8DC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75035800-fbd9-4494-bf62-86cc10c5d50d"/>
    <ds:schemaRef ds:uri="682f1ccd-e5c5-43c9-b9d9-dd72e0a643d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812F664-61FA-4F5A-81D5-194DE546B1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2f1ccd-e5c5-43c9-b9d9-dd72e0a643d0"/>
    <ds:schemaRef ds:uri="75035800-fbd9-4494-bf62-86cc10c5d5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1657</TotalTime>
  <Words>1403</Words>
  <Application>Microsoft Office PowerPoint</Application>
  <PresentationFormat>Panoramiczny</PresentationFormat>
  <Paragraphs>134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Georgia</vt:lpstr>
      <vt:lpstr>Helvetica</vt:lpstr>
      <vt:lpstr>Thème Office</vt:lpstr>
      <vt:lpstr>Prezentacja programu PowerPoint</vt:lpstr>
      <vt:lpstr>Mokradła</vt:lpstr>
      <vt:lpstr>Odtwarzanie mokradeł: Dlaczego właśnie teraz?</vt:lpstr>
      <vt:lpstr>Mokradła są niezbędne dla ludzkości…</vt:lpstr>
      <vt:lpstr>Przywrócenie utraconych i zdegradowanych terenów jest pilne. Jakie są najlepsze sposoby na podjęcie tego tematu?</vt:lpstr>
      <vt:lpstr>Stosuj siedem dobrych praktyk</vt:lpstr>
      <vt:lpstr>Stosuj siedem dobrych praktyk</vt:lpstr>
      <vt:lpstr>Dlaczego warto odtwarzać mokradła?</vt:lpstr>
      <vt:lpstr>Odtworzone mokradła niosą 7 kluczowych korzyści</vt:lpstr>
      <vt:lpstr>Odtworzone mokradła niosą 7 kluczowych korzyści</vt:lpstr>
      <vt:lpstr>Odtwarzanie mokradeł to poważne przedsięwzięcie. Kto je realizuje?</vt:lpstr>
      <vt:lpstr>7 kluczowych podmiotów prowadzących wspólne działania</vt:lpstr>
      <vt:lpstr>7 kluczowych podmiotów prowadzących wspólne działania</vt:lpstr>
      <vt:lpstr>Jak mogę osobiście się zaangażować lub wnieść swój wkład?</vt:lpstr>
      <vt:lpstr>Świadome wybory</vt:lpstr>
      <vt:lpstr>Przekonujące głosy</vt:lpstr>
      <vt:lpstr>Odważne działania</vt:lpstr>
      <vt:lpstr>Odtworzenie mokradeł jest w twoich rękach! Dziękujemy!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Wetlands</dc:title>
  <dc:creator>Damien Gallay</dc:creator>
  <cp:lastModifiedBy>Sylwia Gawrońska</cp:lastModifiedBy>
  <cp:revision>94</cp:revision>
  <cp:lastPrinted>2021-11-25T14:43:02Z</cp:lastPrinted>
  <dcterms:created xsi:type="dcterms:W3CDTF">2021-11-23T15:20:39Z</dcterms:created>
  <dcterms:modified xsi:type="dcterms:W3CDTF">2023-01-11T10:33:19Z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0x0101009528499A3D4EBC46A54B223F15BF4755</vt:lpwstr>
  </property>
</Properties>
</file>