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4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88" r:id="rId10"/>
    <p:sldId id="289" r:id="rId11"/>
    <p:sldId id="265" r:id="rId12"/>
    <p:sldId id="287" r:id="rId13"/>
    <p:sldId id="286" r:id="rId14"/>
    <p:sldId id="266" r:id="rId15"/>
    <p:sldId id="285" r:id="rId16"/>
    <p:sldId id="267" r:id="rId17"/>
    <p:sldId id="271" r:id="rId18"/>
    <p:sldId id="268" r:id="rId19"/>
    <p:sldId id="276" r:id="rId20"/>
    <p:sldId id="277" r:id="rId21"/>
    <p:sldId id="279" r:id="rId22"/>
    <p:sldId id="281" r:id="rId23"/>
    <p:sldId id="284" r:id="rId24"/>
    <p:sldId id="282" r:id="rId25"/>
    <p:sldId id="283" r:id="rId26"/>
    <p:sldId id="270" r:id="rId27"/>
    <p:sldId id="27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7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BA7A72-5597-46C5-8748-519287A92922}" type="datetimeFigureOut">
              <a:rPr lang="pl-PL" smtClean="0"/>
              <a:pPr/>
              <a:t>08.02.2018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97B1DBB-CB76-4DEC-B6D9-7F03F5FDCA5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Nie ma zdrowia bez zdrowia psychicznego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Dr hab. n. med. Barbara Remberk</a:t>
            </a:r>
          </a:p>
          <a:p>
            <a:r>
              <a:rPr lang="pl-PL" dirty="0" smtClean="0"/>
              <a:t>Konsultant krajowy w dziedzinie psychiatrii dzieci i młodzieży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46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Odbiór społeczny?</a:t>
            </a:r>
            <a:endParaRPr lang="pl-PL" dirty="0"/>
          </a:p>
        </p:txBody>
      </p:sp>
      <p:pic>
        <p:nvPicPr>
          <p:cNvPr id="5" name="Symbol zastępczy zawartości 4" descr="tablet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286124"/>
            <a:ext cx="3786214" cy="2043114"/>
          </a:xfr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Prostokąt 3"/>
          <p:cNvSpPr/>
          <p:nvPr/>
        </p:nvSpPr>
        <p:spPr>
          <a:xfrm>
            <a:off x="500034" y="1571612"/>
            <a:ext cx="3786214" cy="1631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Spustoszenie w mózgu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Jakie działanie mają środki przepisywane na ADHD, depresję, czy schizofrenię? Ostatnie badania budzą niepokój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00034" y="5429264"/>
            <a:ext cx="378621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400" b="1" dirty="0" smtClean="0">
                <a:solidFill>
                  <a:schemeClr val="tx1"/>
                </a:solidFill>
              </a:rPr>
              <a:t>Rebecca </a:t>
            </a:r>
            <a:r>
              <a:rPr lang="pl-PL" sz="1400" b="1" dirty="0" err="1" smtClean="0">
                <a:solidFill>
                  <a:schemeClr val="tx1"/>
                </a:solidFill>
              </a:rPr>
              <a:t>Riley</a:t>
            </a:r>
            <a:r>
              <a:rPr lang="pl-PL" sz="1400" b="1" dirty="0" smtClean="0">
                <a:solidFill>
                  <a:schemeClr val="tx1"/>
                </a:solidFill>
              </a:rPr>
              <a:t> miała dwa pół roku, kiedy zapisano jej tabletki na rzekome zaburzenia psychiczne. Półtora roku później dziewczynka spod Bostonu leżała na ziemi - martwa. Jej rodzice stopniowo otruli ją psychotropami.</a:t>
            </a:r>
            <a:endParaRPr lang="pl-PL" sz="1400" b="1" dirty="0">
              <a:solidFill>
                <a:schemeClr val="tx1"/>
              </a:solidFill>
            </a:endParaRPr>
          </a:p>
        </p:txBody>
      </p:sp>
      <p:pic>
        <p:nvPicPr>
          <p:cNvPr id="7" name="Obraz 6" descr="smute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572008"/>
            <a:ext cx="3214678" cy="2142281"/>
          </a:xfrm>
          <a:prstGeom prst="rect">
            <a:avLst/>
          </a:prstGeom>
        </p:spPr>
      </p:pic>
      <p:pic>
        <p:nvPicPr>
          <p:cNvPr id="8" name="Obraz 7" descr="smutek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785926"/>
            <a:ext cx="2087329" cy="3143272"/>
          </a:xfrm>
          <a:prstGeom prst="rect">
            <a:avLst/>
          </a:prstGeom>
        </p:spPr>
      </p:pic>
      <p:pic>
        <p:nvPicPr>
          <p:cNvPr id="9" name="Obraz 8" descr="sumtek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214290"/>
            <a:ext cx="2207862" cy="28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Epidemiologia – wybrane dane - cz II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Dzieci 11-13 lat, Irlandia: jakiekolwiek rozpoznanie </a:t>
            </a:r>
            <a:r>
              <a:rPr lang="pl-PL" dirty="0" err="1" smtClean="0"/>
              <a:t>DSM-IV</a:t>
            </a:r>
            <a:r>
              <a:rPr lang="pl-PL" dirty="0" smtClean="0"/>
              <a:t> obecnie 27,4%, w ciągu życia 36% (</a:t>
            </a:r>
            <a:r>
              <a:rPr lang="pl-PL" dirty="0" err="1" smtClean="0"/>
              <a:t>Coughlan</a:t>
            </a:r>
            <a:r>
              <a:rPr lang="pl-PL" dirty="0" smtClean="0"/>
              <a:t> et al. 2014)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Dzieci 11-12 lat, Brazylia. Zaburzenia psychiczne 10% (</a:t>
            </a:r>
            <a:r>
              <a:rPr lang="pl-PL" dirty="0" err="1" smtClean="0"/>
              <a:t>Cucciaro</a:t>
            </a:r>
            <a:r>
              <a:rPr lang="pl-PL" dirty="0" smtClean="0"/>
              <a:t> et al. 2007)</a:t>
            </a:r>
          </a:p>
          <a:p>
            <a:endParaRPr lang="pl-PL" dirty="0" smtClean="0"/>
          </a:p>
          <a:p>
            <a:r>
              <a:rPr lang="pl-PL" dirty="0" smtClean="0"/>
              <a:t>Depresja:  Stany Zjednoczone, dzieci lat 15 = 3-7%;   dzieci lat 13-18 – 11% (za: </a:t>
            </a:r>
            <a:r>
              <a:rPr lang="pl-PL" dirty="0" err="1" smtClean="0"/>
              <a:t>Rybakowski</a:t>
            </a:r>
            <a:r>
              <a:rPr lang="pl-PL" dirty="0" smtClean="0"/>
              <a:t> 2018)</a:t>
            </a:r>
          </a:p>
          <a:p>
            <a:endParaRPr lang="pl-PL" dirty="0" smtClean="0"/>
          </a:p>
          <a:p>
            <a:r>
              <a:rPr lang="pl-PL" dirty="0" smtClean="0"/>
              <a:t>Myśli samobójcze: Europa 16% nastolatków, badanie uczniów w Łodzi – około 30% (za: </a:t>
            </a:r>
            <a:r>
              <a:rPr lang="pl-PL" dirty="0" err="1" smtClean="0"/>
              <a:t>Gmitrowicz</a:t>
            </a:r>
            <a:r>
              <a:rPr lang="pl-PL" dirty="0" smtClean="0"/>
              <a:t> 2018)</a:t>
            </a:r>
          </a:p>
          <a:p>
            <a:endParaRPr lang="pl-PL" dirty="0" smtClean="0"/>
          </a:p>
          <a:p>
            <a:r>
              <a:rPr lang="pl-PL" dirty="0" smtClean="0"/>
              <a:t>Samobójstwo: </a:t>
            </a:r>
            <a:r>
              <a:rPr lang="pl-PL" b="1" dirty="0" smtClean="0">
                <a:solidFill>
                  <a:srgbClr val="FF0000"/>
                </a:solidFill>
              </a:rPr>
              <a:t>druga co do częstości przyczyna zgonów </a:t>
            </a:r>
            <a:r>
              <a:rPr lang="pl-PL" dirty="0" smtClean="0"/>
              <a:t>adolescentów; w Polsce około </a:t>
            </a:r>
            <a:r>
              <a:rPr lang="pl-PL" b="1" dirty="0" smtClean="0">
                <a:solidFill>
                  <a:srgbClr val="FF0000"/>
                </a:solidFill>
              </a:rPr>
              <a:t>170</a:t>
            </a:r>
            <a:r>
              <a:rPr lang="pl-PL" dirty="0" smtClean="0"/>
              <a:t> zarejestrowanych samobójstw poniżej 19 roku życia rocznie; dane prawdopodobnie zaniżone (za: </a:t>
            </a:r>
            <a:r>
              <a:rPr lang="pl-PL" dirty="0" err="1" smtClean="0"/>
              <a:t>Gmitrowicz</a:t>
            </a:r>
            <a:r>
              <a:rPr lang="pl-PL" dirty="0" smtClean="0"/>
              <a:t> </a:t>
            </a:r>
            <a:r>
              <a:rPr lang="pl-PL" smtClean="0"/>
              <a:t>2018)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Odbiór społeczny?</a:t>
            </a:r>
            <a:endParaRPr lang="pl-PL" dirty="0"/>
          </a:p>
        </p:txBody>
      </p:sp>
      <p:pic>
        <p:nvPicPr>
          <p:cNvPr id="5" name="Symbol zastępczy zawartości 4" descr="4ce957d75329a_o,size,969x565,q,71,h,4b849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887" y="1600200"/>
            <a:ext cx="3666800" cy="2138021"/>
          </a:xfrm>
        </p:spPr>
      </p:pic>
      <p:sp>
        <p:nvSpPr>
          <p:cNvPr id="4" name="Prostokąt 3"/>
          <p:cNvSpPr/>
          <p:nvPr/>
        </p:nvSpPr>
        <p:spPr>
          <a:xfrm>
            <a:off x="714348" y="3786190"/>
            <a:ext cx="3643338" cy="2062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pl-PL" sz="1600" b="1" dirty="0" smtClean="0">
                <a:solidFill>
                  <a:schemeClr val="tx1"/>
                </a:solidFill>
              </a:rPr>
              <a:t>Spełniło się marzenie 12-latki z Chełmka. </a:t>
            </a:r>
            <a:r>
              <a:rPr lang="pl-PL" sz="1600" b="1" dirty="0" smtClean="0">
                <a:solidFill>
                  <a:srgbClr val="FF0000"/>
                </a:solidFill>
              </a:rPr>
              <a:t>Chora na raka kości </a:t>
            </a:r>
            <a:r>
              <a:rPr lang="pl-PL" sz="1600" b="1" dirty="0" smtClean="0">
                <a:solidFill>
                  <a:schemeClr val="tx1"/>
                </a:solidFill>
              </a:rPr>
              <a:t>dziewczynka ma już wytęskniony </a:t>
            </a:r>
            <a:r>
              <a:rPr lang="pl-PL" sz="1600" b="1" dirty="0" smtClean="0">
                <a:solidFill>
                  <a:srgbClr val="FF0000"/>
                </a:solidFill>
              </a:rPr>
              <a:t>pokój w kolorze fioletowym, a w nim piękne meble i dodatki</a:t>
            </a:r>
            <a:r>
              <a:rPr lang="pl-PL" sz="1600" b="1" dirty="0" smtClean="0">
                <a:solidFill>
                  <a:schemeClr val="tx1"/>
                </a:solidFill>
              </a:rPr>
              <a:t>. Wszystko dzięki fundacji "Mam Marzenie", która w miniony weekend urzeczywistniła jedno z jej najskrytszych pragnień. 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4857752" y="1571612"/>
            <a:ext cx="3786214" cy="120032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/>
              <a:t>Samobójstwo 14-latki w Gdańsku. Otworzyła oczy śledczym.</a:t>
            </a:r>
            <a:endParaRPr lang="pl-PL" sz="2400" b="1" dirty="0"/>
          </a:p>
        </p:txBody>
      </p:sp>
      <p:sp>
        <p:nvSpPr>
          <p:cNvPr id="12" name="Prostokąt 11"/>
          <p:cNvSpPr/>
          <p:nvPr/>
        </p:nvSpPr>
        <p:spPr>
          <a:xfrm>
            <a:off x="4857752" y="2857496"/>
            <a:ext cx="3786214" cy="1169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pl-PL" sz="1400" b="1" u="sng" dirty="0" smtClean="0">
                <a:solidFill>
                  <a:schemeClr val="tx1"/>
                </a:solidFill>
              </a:rPr>
              <a:t>Komentarz: TOMI</a:t>
            </a:r>
          </a:p>
          <a:p>
            <a:pPr algn="just"/>
            <a:r>
              <a:rPr lang="pl-PL" sz="1400" b="1" dirty="0" smtClean="0">
                <a:solidFill>
                  <a:schemeClr val="tx1"/>
                </a:solidFill>
              </a:rPr>
              <a:t>Zawsze mnie zastanawiało dlaczego </a:t>
            </a:r>
            <a:r>
              <a:rPr lang="pl-PL" sz="1400" b="1" dirty="0" err="1" smtClean="0">
                <a:solidFill>
                  <a:schemeClr val="tx1"/>
                </a:solidFill>
              </a:rPr>
              <a:t>tw</a:t>
            </a:r>
            <a:r>
              <a:rPr lang="pl-PL" sz="1400" b="1" dirty="0" smtClean="0">
                <a:solidFill>
                  <a:schemeClr val="tx1"/>
                </a:solidFill>
              </a:rPr>
              <a:t> dziewczyny umawiają się ze starymi podejrzanymi dziadami a potem się dziwią że zostały zgwałcone. 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857752" y="4143380"/>
            <a:ext cx="3786214" cy="2462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pl-PL" sz="1400" b="1" u="sng" dirty="0">
                <a:solidFill>
                  <a:schemeClr val="tx1"/>
                </a:solidFill>
              </a:rPr>
              <a:t>Komentarz: </a:t>
            </a:r>
            <a:r>
              <a:rPr lang="pl-PL" sz="1400" b="1" u="sng" dirty="0" smtClean="0">
                <a:solidFill>
                  <a:schemeClr val="tx1"/>
                </a:solidFill>
              </a:rPr>
              <a:t> KOBIETA 32</a:t>
            </a:r>
          </a:p>
          <a:p>
            <a:pPr algn="just"/>
            <a:r>
              <a:rPr lang="pl-PL" sz="1400" b="1" dirty="0" smtClean="0">
                <a:solidFill>
                  <a:schemeClr val="tx1"/>
                </a:solidFill>
              </a:rPr>
              <a:t>Mnie tez to dziwi--- </a:t>
            </a:r>
            <a:r>
              <a:rPr lang="pl-PL" sz="1400" b="1" dirty="0" err="1" smtClean="0">
                <a:solidFill>
                  <a:schemeClr val="tx1"/>
                </a:solidFill>
              </a:rPr>
              <a:t>dzis</a:t>
            </a:r>
            <a:r>
              <a:rPr lang="pl-PL" sz="1400" b="1" dirty="0" smtClean="0">
                <a:solidFill>
                  <a:schemeClr val="tx1"/>
                </a:solidFill>
              </a:rPr>
              <a:t> małolaty pchają sie dorosłym mężczyzną na kolana, </a:t>
            </a:r>
            <a:r>
              <a:rPr lang="pl-PL" sz="1400" b="1" dirty="0" err="1" smtClean="0">
                <a:solidFill>
                  <a:schemeClr val="tx1"/>
                </a:solidFill>
              </a:rPr>
              <a:t>sa</a:t>
            </a:r>
            <a:r>
              <a:rPr lang="pl-PL" sz="1400" b="1" dirty="0" smtClean="0">
                <a:solidFill>
                  <a:schemeClr val="tx1"/>
                </a:solidFill>
              </a:rPr>
              <a:t> umalowane,. tapety tona, </a:t>
            </a:r>
            <a:r>
              <a:rPr lang="pl-PL" sz="1400" b="1" dirty="0" err="1" smtClean="0">
                <a:solidFill>
                  <a:schemeClr val="tx1"/>
                </a:solidFill>
              </a:rPr>
              <a:t>młosy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pl-PL" sz="1400" b="1" dirty="0" err="1" smtClean="0">
                <a:solidFill>
                  <a:schemeClr val="tx1"/>
                </a:solidFill>
              </a:rPr>
              <a:t>zrobione---owszem</a:t>
            </a:r>
            <a:r>
              <a:rPr lang="pl-PL" sz="1400" b="1" dirty="0" smtClean="0">
                <a:solidFill>
                  <a:schemeClr val="tx1"/>
                </a:solidFill>
              </a:rPr>
              <a:t> żal mi </a:t>
            </a:r>
            <a:r>
              <a:rPr lang="pl-PL" sz="1400" b="1" dirty="0" err="1" smtClean="0">
                <a:solidFill>
                  <a:schemeClr val="tx1"/>
                </a:solidFill>
              </a:rPr>
              <a:t>matki---ale</a:t>
            </a:r>
            <a:r>
              <a:rPr lang="pl-PL" sz="1400" b="1" dirty="0" smtClean="0">
                <a:solidFill>
                  <a:schemeClr val="tx1"/>
                </a:solidFill>
              </a:rPr>
              <a:t> ta jej córka wygląda mi na dupo </a:t>
            </a:r>
            <a:r>
              <a:rPr lang="pl-PL" sz="1400" b="1" dirty="0" err="1" smtClean="0">
                <a:solidFill>
                  <a:schemeClr val="tx1"/>
                </a:solidFill>
              </a:rPr>
              <a:t>dajke----a</a:t>
            </a:r>
            <a:r>
              <a:rPr lang="pl-PL" sz="1400" b="1" dirty="0" smtClean="0">
                <a:solidFill>
                  <a:schemeClr val="tx1"/>
                </a:solidFill>
              </a:rPr>
              <a:t> teraz wielce </a:t>
            </a:r>
            <a:r>
              <a:rPr lang="pl-PL" sz="1400" b="1" dirty="0" err="1" smtClean="0">
                <a:solidFill>
                  <a:schemeClr val="tx1"/>
                </a:solidFill>
              </a:rPr>
              <a:t>chca</a:t>
            </a:r>
            <a:r>
              <a:rPr lang="pl-PL" sz="1400" b="1" dirty="0" smtClean="0">
                <a:solidFill>
                  <a:schemeClr val="tx1"/>
                </a:solidFill>
              </a:rPr>
              <a:t> faceta </a:t>
            </a:r>
            <a:r>
              <a:rPr lang="pl-PL" sz="1400" b="1" dirty="0" err="1" smtClean="0">
                <a:solidFill>
                  <a:schemeClr val="tx1"/>
                </a:solidFill>
              </a:rPr>
              <a:t>skazac</a:t>
            </a:r>
            <a:r>
              <a:rPr lang="pl-PL" sz="1400" b="1" dirty="0" smtClean="0">
                <a:solidFill>
                  <a:schemeClr val="tx1"/>
                </a:solidFill>
              </a:rPr>
              <a:t>. Nieletnie </a:t>
            </a:r>
            <a:r>
              <a:rPr lang="pl-PL" sz="1400" b="1" dirty="0" err="1" smtClean="0">
                <a:solidFill>
                  <a:schemeClr val="tx1"/>
                </a:solidFill>
              </a:rPr>
              <a:t>wygladają</a:t>
            </a:r>
            <a:r>
              <a:rPr lang="pl-PL" sz="1400" b="1" dirty="0" smtClean="0">
                <a:solidFill>
                  <a:schemeClr val="tx1"/>
                </a:solidFill>
              </a:rPr>
              <a:t> teraz ja 20 </a:t>
            </a:r>
            <a:r>
              <a:rPr lang="pl-PL" sz="1400" b="1" dirty="0" err="1" smtClean="0">
                <a:solidFill>
                  <a:schemeClr val="tx1"/>
                </a:solidFill>
              </a:rPr>
              <a:t>latki----kto</a:t>
            </a:r>
            <a:r>
              <a:rPr lang="pl-PL" sz="1400" b="1" dirty="0" smtClean="0">
                <a:solidFill>
                  <a:schemeClr val="tx1"/>
                </a:solidFill>
              </a:rPr>
              <a:t> im pozwala sie </a:t>
            </a:r>
            <a:r>
              <a:rPr lang="pl-PL" sz="1400" b="1" dirty="0" err="1" smtClean="0">
                <a:solidFill>
                  <a:schemeClr val="tx1"/>
                </a:solidFill>
              </a:rPr>
              <a:t>malowac</a:t>
            </a:r>
            <a:r>
              <a:rPr lang="pl-PL" sz="1400" b="1" dirty="0" smtClean="0">
                <a:solidFill>
                  <a:schemeClr val="tx1"/>
                </a:solidFill>
              </a:rPr>
              <a:t> jak </a:t>
            </a:r>
            <a:r>
              <a:rPr lang="pl-PL" sz="1400" b="1" dirty="0" err="1" smtClean="0">
                <a:solidFill>
                  <a:schemeClr val="tx1"/>
                </a:solidFill>
              </a:rPr>
              <a:t>prostytutki-----tzw</a:t>
            </a:r>
            <a:r>
              <a:rPr lang="pl-PL" sz="1400" b="1" dirty="0" smtClean="0">
                <a:solidFill>
                  <a:schemeClr val="tx1"/>
                </a:solidFill>
              </a:rPr>
              <a:t>; </a:t>
            </a:r>
            <a:r>
              <a:rPr lang="pl-PL" sz="1400" b="1" dirty="0" err="1" smtClean="0">
                <a:solidFill>
                  <a:schemeClr val="tx1"/>
                </a:solidFill>
              </a:rPr>
              <a:t>galerianki</a:t>
            </a:r>
            <a:r>
              <a:rPr lang="pl-PL" sz="1400" b="1" dirty="0" smtClean="0">
                <a:solidFill>
                  <a:schemeClr val="tx1"/>
                </a:solidFill>
              </a:rPr>
              <a:t> tylko </a:t>
            </a:r>
            <a:r>
              <a:rPr lang="pl-PL" sz="1400" b="1" dirty="0" err="1" smtClean="0">
                <a:solidFill>
                  <a:schemeClr val="tx1"/>
                </a:solidFill>
              </a:rPr>
              <a:t>czekaja</a:t>
            </a:r>
            <a:r>
              <a:rPr lang="pl-PL" sz="1400" b="1" dirty="0" smtClean="0">
                <a:solidFill>
                  <a:schemeClr val="tx1"/>
                </a:solidFill>
              </a:rPr>
              <a:t> na takich facetów---- popatrzcie jak zachowuje sie dzisiaj </a:t>
            </a:r>
            <a:r>
              <a:rPr lang="pl-PL" sz="1400" b="1" dirty="0" err="1" smtClean="0">
                <a:solidFill>
                  <a:schemeClr val="tx1"/>
                </a:solidFill>
              </a:rPr>
              <a:t>młaodzież</a:t>
            </a:r>
            <a:r>
              <a:rPr lang="pl-PL" sz="1400" b="1" dirty="0" smtClean="0">
                <a:solidFill>
                  <a:schemeClr val="tx1"/>
                </a:solidFill>
              </a:rPr>
              <a:t>, </a:t>
            </a:r>
            <a:r>
              <a:rPr lang="pl-PL" sz="1400" b="1" dirty="0" err="1" smtClean="0">
                <a:solidFill>
                  <a:schemeClr val="tx1"/>
                </a:solidFill>
              </a:rPr>
              <a:t>gimbaza--szok</a:t>
            </a:r>
            <a:r>
              <a:rPr lang="pl-PL" sz="1400" b="1" dirty="0" smtClean="0">
                <a:solidFill>
                  <a:schemeClr val="tx1"/>
                </a:solidFill>
              </a:rPr>
              <a:t>!!!!!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Epidemiologia - 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W Polsce około </a:t>
            </a:r>
            <a:r>
              <a:rPr lang="pl-PL" b="1" dirty="0" smtClean="0">
                <a:solidFill>
                  <a:srgbClr val="FF0000"/>
                </a:solidFill>
              </a:rPr>
              <a:t>7 200 000 </a:t>
            </a:r>
            <a:r>
              <a:rPr lang="pl-PL" dirty="0" smtClean="0"/>
              <a:t>osób poniżej 18 roku życia</a:t>
            </a:r>
          </a:p>
          <a:p>
            <a:endParaRPr lang="pl-PL" dirty="0" smtClean="0"/>
          </a:p>
          <a:p>
            <a:r>
              <a:rPr lang="pl-PL" dirty="0" smtClean="0"/>
              <a:t>Rozpowszechnienie zaburzeń psychicznych wśród uczniów około </a:t>
            </a:r>
            <a:r>
              <a:rPr lang="pl-PL" b="1" dirty="0" smtClean="0">
                <a:solidFill>
                  <a:srgbClr val="FF0000"/>
                </a:solidFill>
              </a:rPr>
              <a:t>17% </a:t>
            </a:r>
            <a:r>
              <a:rPr lang="pl-PL" dirty="0" smtClean="0"/>
              <a:t>(Wolańczyk 2002)</a:t>
            </a:r>
          </a:p>
          <a:p>
            <a:endParaRPr lang="pl-PL" dirty="0" smtClean="0"/>
          </a:p>
          <a:p>
            <a:r>
              <a:rPr lang="pl-PL" dirty="0" smtClean="0"/>
              <a:t>Znacząca </a:t>
            </a:r>
            <a:r>
              <a:rPr lang="pl-PL" dirty="0" err="1" smtClean="0"/>
              <a:t>współchorobowość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Odpowiada to danym epidemiologicznym dotyczącym innych obszarów geograficznych</a:t>
            </a: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Około </a:t>
            </a:r>
            <a:r>
              <a:rPr lang="pl-PL" b="1" dirty="0" smtClean="0">
                <a:solidFill>
                  <a:srgbClr val="FF0000"/>
                </a:solidFill>
              </a:rPr>
              <a:t>9% </a:t>
            </a:r>
            <a:r>
              <a:rPr lang="pl-PL" dirty="0" smtClean="0"/>
              <a:t>potrzebuje opieki specjalistycznej (Wolańczyk 2002)</a:t>
            </a:r>
          </a:p>
          <a:p>
            <a:endParaRPr lang="pl-PL" dirty="0" smtClean="0"/>
          </a:p>
          <a:p>
            <a:r>
              <a:rPr lang="pl-PL" dirty="0" smtClean="0"/>
              <a:t>Oznacza to około </a:t>
            </a:r>
            <a:r>
              <a:rPr lang="pl-PL" b="1" dirty="0" smtClean="0">
                <a:solidFill>
                  <a:srgbClr val="FF0000"/>
                </a:solidFill>
              </a:rPr>
              <a:t>400 000 </a:t>
            </a:r>
            <a:r>
              <a:rPr lang="pl-PL" dirty="0" smtClean="0"/>
              <a:t>dzieci potrzebujących opieki specjalistycznej</a:t>
            </a:r>
          </a:p>
          <a:p>
            <a:endParaRPr lang="pl-PL" dirty="0" smtClean="0"/>
          </a:p>
          <a:p>
            <a:r>
              <a:rPr lang="pl-PL" dirty="0" smtClean="0"/>
              <a:t>W Polsce jest obecnie </a:t>
            </a:r>
            <a:r>
              <a:rPr lang="pl-PL" b="1" dirty="0" smtClean="0">
                <a:solidFill>
                  <a:srgbClr val="FF0000"/>
                </a:solidFill>
              </a:rPr>
              <a:t>403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psychiatrów dziecięcych (rejestr NIL)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805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dom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63698"/>
            <a:ext cx="6429388" cy="4179101"/>
          </a:xfrm>
          <a:prstGeom prst="rect">
            <a:avLst/>
          </a:prstGeom>
        </p:spPr>
      </p:pic>
      <p:pic>
        <p:nvPicPr>
          <p:cNvPr id="11" name="Obraz 10" descr="sm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1857388" cy="1393041"/>
          </a:xfrm>
          <a:prstGeom prst="rect">
            <a:avLst/>
          </a:prstGeom>
        </p:spPr>
      </p:pic>
      <p:pic>
        <p:nvPicPr>
          <p:cNvPr id="12" name="Obraz 11" descr="sad f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714356"/>
            <a:ext cx="2071702" cy="2071702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Obecna sytuacja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endParaRPr lang="pl-PL" sz="2400" dirty="0" smtClean="0"/>
          </a:p>
          <a:p>
            <a:r>
              <a:rPr lang="pl-PL" sz="2400" dirty="0" smtClean="0"/>
              <a:t>Współpraca między ośrodkami,  dobra komunikacja</a:t>
            </a:r>
          </a:p>
          <a:p>
            <a:endParaRPr lang="pl-PL" sz="2400" dirty="0" smtClean="0"/>
          </a:p>
          <a:p>
            <a:r>
              <a:rPr lang="pl-PL" sz="2400" dirty="0" smtClean="0"/>
              <a:t>Jest powoływany zespół roboczy ds. psychiatrii dziecięcej przy Ministerstwie Zdrowia </a:t>
            </a:r>
          </a:p>
          <a:p>
            <a:endParaRPr lang="pl-PL" sz="2400" dirty="0" smtClean="0"/>
          </a:p>
          <a:p>
            <a:r>
              <a:rPr lang="pl-PL" sz="2400" dirty="0" smtClean="0"/>
              <a:t>Działa zespół ds. aktywnej polityki wobec zdrowia psychicznego dla dzieci i młodzieży przy Rzeczniku Praw Dziecka</a:t>
            </a:r>
          </a:p>
          <a:p>
            <a:endParaRPr lang="pl-PL" sz="2400" dirty="0" smtClean="0"/>
          </a:p>
          <a:p>
            <a:r>
              <a:rPr lang="pl-PL" sz="2400" dirty="0" smtClean="0"/>
              <a:t>Specjalizacja z psychiatrii dziecięcej jest wśród priorytetowych</a:t>
            </a:r>
          </a:p>
          <a:p>
            <a:endParaRPr lang="pl-PL" sz="2400" dirty="0"/>
          </a:p>
          <a:p>
            <a:r>
              <a:rPr lang="pl-PL" sz="2400" dirty="0" smtClean="0"/>
              <a:t>Wydaje się, że w społeczeństwie i  wśród decydentów rośnie świadomość tego, jak ważne jest zdrowie psychiczne dzieci i młodzieży</a:t>
            </a:r>
            <a:endParaRPr lang="pl-PL" sz="2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dirty="0" smtClean="0"/>
              <a:t>Dramatyczny brak</a:t>
            </a:r>
          </a:p>
          <a:p>
            <a:pPr>
              <a:buNone/>
            </a:pPr>
            <a:endParaRPr lang="pl-PL" dirty="0" smtClean="0"/>
          </a:p>
          <a:p>
            <a:r>
              <a:rPr lang="pl-PL" sz="2400" dirty="0" smtClean="0"/>
              <a:t>Kadry</a:t>
            </a:r>
          </a:p>
          <a:p>
            <a:endParaRPr lang="pl-PL" sz="2400" dirty="0" smtClean="0"/>
          </a:p>
          <a:p>
            <a:r>
              <a:rPr lang="pl-PL" sz="2400" dirty="0" smtClean="0"/>
              <a:t>Opieki ambulatoryjnej</a:t>
            </a:r>
          </a:p>
          <a:p>
            <a:endParaRPr lang="pl-PL" sz="2400" dirty="0" smtClean="0"/>
          </a:p>
          <a:p>
            <a:r>
              <a:rPr lang="pl-PL" sz="2400" dirty="0" smtClean="0"/>
              <a:t>Miejsc w oddziałach całodobowych</a:t>
            </a:r>
          </a:p>
          <a:p>
            <a:endParaRPr lang="pl-PL" sz="2400" dirty="0" smtClean="0"/>
          </a:p>
          <a:p>
            <a:r>
              <a:rPr lang="pl-PL" sz="2400" dirty="0" smtClean="0"/>
              <a:t>Opieki środowiskowej</a:t>
            </a:r>
          </a:p>
          <a:p>
            <a:endParaRPr lang="pl-PL" sz="2400" dirty="0" smtClean="0"/>
          </a:p>
          <a:p>
            <a:r>
              <a:rPr lang="pl-PL" sz="2400" dirty="0" smtClean="0"/>
              <a:t>Finansowania</a:t>
            </a:r>
          </a:p>
          <a:p>
            <a:endParaRPr lang="pl-PL" sz="2400" dirty="0" smtClean="0"/>
          </a:p>
          <a:p>
            <a:r>
              <a:rPr lang="pl-PL" sz="2400" dirty="0" smtClean="0"/>
              <a:t>Koordynacji działań</a:t>
            </a:r>
          </a:p>
          <a:p>
            <a:endParaRPr lang="pl-PL" sz="2600" dirty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build="p"/>
      <p:bldP spid="6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63587"/>
            <a:ext cx="2352151" cy="136596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3" y="4372548"/>
            <a:ext cx="2352151" cy="136596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95" y="620688"/>
            <a:ext cx="2352151" cy="136596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9" y="548680"/>
            <a:ext cx="2352151" cy="1365963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928670"/>
            <a:ext cx="2200262" cy="330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0" y="1714488"/>
            <a:ext cx="307180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System edukacji, nauczyciele, poradnie psychologiczno-pedagogiczne, psychologowie szkolni</a:t>
            </a:r>
            <a:endParaRPr lang="pl-PL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715008" y="1785926"/>
            <a:ext cx="30718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Opieka psychiatryczna</a:t>
            </a:r>
          </a:p>
          <a:p>
            <a:pPr algn="ctr"/>
            <a:r>
              <a:rPr lang="pl-PL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Opieka pediatryczna</a:t>
            </a:r>
            <a:endParaRPr lang="pl-PL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643570" y="4357694"/>
            <a:ext cx="30718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Sądy rodzinne, służba kuratorska</a:t>
            </a:r>
            <a:endParaRPr lang="pl-PL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143504" y="6000768"/>
            <a:ext cx="30718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Placówki opieki zastępczej</a:t>
            </a:r>
            <a:endParaRPr lang="pl-PL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71472" y="5500702"/>
            <a:ext cx="30718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Ośrodki pomocy społecznej, ośrodki interwencji kryzysowej</a:t>
            </a:r>
            <a:endParaRPr lang="pl-PL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68960"/>
            <a:ext cx="2352151" cy="13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l-PL" sz="3200" dirty="0" smtClean="0"/>
              <a:t>Zespół roboczy przy MZ</a:t>
            </a:r>
            <a:br>
              <a:rPr lang="pl-PL" sz="3200" dirty="0" smtClean="0"/>
            </a:br>
            <a:r>
              <a:rPr lang="pl-PL" sz="3200" dirty="0" smtClean="0"/>
              <a:t>Projekt systemu opieki środowiskowej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pl-PL" sz="4500" b="1" dirty="0"/>
              <a:t>Poziom „zero” - poziom profilaktyki </a:t>
            </a:r>
            <a:r>
              <a:rPr lang="pl-PL" sz="4500" dirty="0"/>
              <a:t>– realna dostępność wsparcia psychologicznego w środowisku dziecka: w szkole, przedszkolu, w młodzieżowych ośrodkach socjoterapeutycznych i wychowawczych czy też placówkach opieki zastępczej</a:t>
            </a:r>
            <a:r>
              <a:rPr lang="pl-PL" sz="4500" dirty="0" smtClean="0"/>
              <a:t>.</a:t>
            </a:r>
          </a:p>
          <a:p>
            <a:pPr algn="just"/>
            <a:endParaRPr lang="pl-PL" sz="4500" dirty="0"/>
          </a:p>
          <a:p>
            <a:pPr algn="just"/>
            <a:r>
              <a:rPr lang="pl-PL" sz="4500" b="1" dirty="0"/>
              <a:t>Poziom pierwszy: Środowiskowe Centra Pomocy Psychologicznej </a:t>
            </a:r>
            <a:r>
              <a:rPr lang="pl-PL" sz="4500" dirty="0"/>
              <a:t>– których elementem byłby system istniejących już, a obecnie podlegających intensywnym zmianom, Poradni Psychologiczno-Pedagogicznych. W skład tego systemu mogłyby wejść również Poradnie Psychologiczne działające w ramach kontraktu z NFZ</a:t>
            </a:r>
            <a:r>
              <a:rPr lang="pl-PL" sz="4500" dirty="0" smtClean="0"/>
              <a:t>.</a:t>
            </a:r>
          </a:p>
          <a:p>
            <a:pPr algn="just"/>
            <a:endParaRPr lang="pl-PL" sz="4500" dirty="0"/>
          </a:p>
          <a:p>
            <a:pPr algn="just"/>
            <a:r>
              <a:rPr lang="pl-PL" sz="4500" b="1" dirty="0"/>
              <a:t>Poziom drugi: Środowiskowe Centra Zdrowia Psychicznego dla Dzieci i Młodzieży </a:t>
            </a:r>
            <a:r>
              <a:rPr lang="pl-PL" sz="4500" dirty="0"/>
              <a:t>– których zadaniem byłoby leczenie ambulatoryjne w poradni zdrowia psychicznego lub zespole leczenia środowiskowego. Centrum takie mogłoby też pełnić funkcje dodatkowe organizując np. programy specjalistyczne czy oddziały dzienne</a:t>
            </a:r>
            <a:r>
              <a:rPr lang="pl-PL" sz="4500" dirty="0" smtClean="0"/>
              <a:t>.</a:t>
            </a:r>
          </a:p>
          <a:p>
            <a:pPr algn="just"/>
            <a:endParaRPr lang="pl-PL" sz="4500" dirty="0"/>
          </a:p>
          <a:p>
            <a:pPr algn="just"/>
            <a:r>
              <a:rPr lang="pl-PL" sz="4500" b="1" dirty="0"/>
              <a:t>Poziom trzeci: Specjalistyczne Centrum Zdrowia Psychicznego dla Dzieci i Młodzieży </a:t>
            </a:r>
            <a:r>
              <a:rPr lang="pl-PL" sz="4500" dirty="0"/>
              <a:t>– które zapewnia całodobową możliwość konsultacji psychiatrycznej na Izbie Przyjęć lub w Oddziale Ratunkowym oraz opiekę szpitalną. Ośrodki z poziomu trzeciego mogą też mieć usługi niższego poziomu</a:t>
            </a:r>
            <a:r>
              <a:rPr lang="pl-PL" sz="4500" dirty="0" smtClean="0"/>
              <a:t>.</a:t>
            </a:r>
            <a:endParaRPr lang="pl-PL" sz="4500" dirty="0"/>
          </a:p>
        </p:txBody>
      </p:sp>
      <p:pic>
        <p:nvPicPr>
          <p:cNvPr id="6" name="Obraz 5" descr="sm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1857388" cy="139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000" dirty="0" smtClean="0"/>
              <a:t>Zespół roboczy przy RPD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/>
              <a:t>Włączenie się w prace przygotowawcze do I Kongresu Zdrowia Psychicznego, sesja na temat psychiatrii dzieci i młodzieży</a:t>
            </a:r>
          </a:p>
          <a:p>
            <a:pPr algn="just"/>
            <a:r>
              <a:rPr lang="pl-PL" sz="2400" dirty="0" smtClean="0"/>
              <a:t>Deklaracja Warszawska – aneks dotyczący psychiatrii dzieci i młodzieży</a:t>
            </a:r>
          </a:p>
          <a:p>
            <a:pPr algn="just"/>
            <a:r>
              <a:rPr lang="pl-PL" sz="2400" dirty="0" smtClean="0"/>
              <a:t>Komunikacja między ośrodkami</a:t>
            </a:r>
          </a:p>
          <a:p>
            <a:pPr algn="just"/>
            <a:r>
              <a:rPr lang="pl-PL" sz="2400" dirty="0" smtClean="0"/>
              <a:t>Publikacja (</a:t>
            </a:r>
            <a:r>
              <a:rPr lang="pl-PL" sz="2400" i="1" dirty="0"/>
              <a:t>Psychiatria wieku rozwojowego – badanie ankietowe uczestników I Kongresu Zdrowia </a:t>
            </a:r>
            <a:r>
              <a:rPr lang="pl-PL" sz="2400" i="1" dirty="0" smtClean="0"/>
              <a:t>Psychicznego, </a:t>
            </a:r>
            <a:r>
              <a:rPr lang="pl-PL" sz="2400" dirty="0" smtClean="0"/>
              <a:t>Janik et al., w druku)</a:t>
            </a:r>
          </a:p>
          <a:p>
            <a:pPr algn="just"/>
            <a:r>
              <a:rPr lang="pl-PL" sz="2400" dirty="0" smtClean="0"/>
              <a:t>Planowana konferencja prasowa 7.03.2018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 descr="sm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7" y="44624"/>
            <a:ext cx="1857388" cy="139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Najpilniejsze problemy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Oddziały całodobowe w Polsce: </a:t>
            </a:r>
          </a:p>
          <a:p>
            <a:pPr lvl="1"/>
            <a:r>
              <a:rPr lang="pl-PL" dirty="0" smtClean="0"/>
              <a:t>9 Klinik lub oddziałów klinicznych</a:t>
            </a:r>
          </a:p>
          <a:p>
            <a:pPr lvl="1"/>
            <a:r>
              <a:rPr lang="pl-PL" dirty="0" smtClean="0"/>
              <a:t>Około 10 oddziałów całodobowych niezwiązanych z ośrodkami naukowymi</a:t>
            </a:r>
          </a:p>
          <a:p>
            <a:pPr lvl="1"/>
            <a:r>
              <a:rPr lang="pl-PL" dirty="0"/>
              <a:t>3</a:t>
            </a:r>
            <a:r>
              <a:rPr lang="pl-PL" dirty="0" smtClean="0"/>
              <a:t> szpitale psychiatryczne dla dzieci i młodzieży</a:t>
            </a:r>
          </a:p>
          <a:p>
            <a:pPr lvl="1"/>
            <a:r>
              <a:rPr lang="pl-PL" dirty="0" smtClean="0"/>
              <a:t>Oddziały sądowo-psychiatryczne</a:t>
            </a:r>
          </a:p>
          <a:p>
            <a:pPr lvl="1">
              <a:buNone/>
            </a:pPr>
            <a:endParaRPr lang="pl-PL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dirty="0"/>
              <a:t>Sytuacja kryzysowa  w oddziałach całodobowych</a:t>
            </a:r>
          </a:p>
          <a:p>
            <a:pPr lvl="1">
              <a:buNone/>
            </a:pPr>
            <a:r>
              <a:rPr lang="pl-PL" sz="2400" b="1" dirty="0">
                <a:solidFill>
                  <a:srgbClr val="FF0000"/>
                </a:solidFill>
              </a:rPr>
              <a:t>Które przyjmują pacjentów w stanie zagrożenia życia!</a:t>
            </a:r>
          </a:p>
          <a:p>
            <a:pPr lvl="1">
              <a:buNone/>
            </a:pPr>
            <a:endParaRPr lang="pl-PL" sz="24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pl-PL" sz="2400" b="1" dirty="0">
              <a:solidFill>
                <a:srgbClr val="FF0000"/>
              </a:solidFill>
            </a:endParaRPr>
          </a:p>
          <a:p>
            <a:pPr lvl="2" algn="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Sezonowość!</a:t>
            </a: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4" name="Obraz 3" descr="sad 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-142900"/>
            <a:ext cx="207170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68" y="3547162"/>
            <a:ext cx="4209832" cy="33155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/>
              <a:t>Województwo mazowieckie (listopad/grudzień 2017)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556792"/>
            <a:ext cx="4643470" cy="437356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/>
              <a:t>Październik 2017 – groźba zamknięcia oddziału psychiatrii dziecięcej w Józefowie z powodu braku jakiegokolwiek  specjalisty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/>
              <a:t>Obłożenie oddziałów: </a:t>
            </a:r>
          </a:p>
          <a:p>
            <a:pPr marL="635508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Warszawski Uniwersytet Medyczny (prof. Tomasz Wolańczyk) 165%</a:t>
            </a:r>
          </a:p>
          <a:p>
            <a:pPr marL="635508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Instytut Psychiatrii i Neurologii: 140 %</a:t>
            </a:r>
          </a:p>
          <a:p>
            <a:pPr marL="635508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Mazowieckie Centrum Neuropsychiatrii (Józefów) – około 120% w stosunku do realnej liczby łóżek, 190% w stosunku do kontraktu z NFZ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328661" y="486916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X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13478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Psychiatria dzieci i młodzieży: najczęstsze dolegliwości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205509"/>
              </p:ext>
            </p:extLst>
          </p:nvPr>
        </p:nvGraphicFramePr>
        <p:xfrm>
          <a:off x="467544" y="1916832"/>
          <a:ext cx="8229600" cy="340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2088232"/>
                <a:gridCol w="2057400"/>
                <a:gridCol w="2057400"/>
              </a:tblGrid>
              <a:tr h="432048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0-3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Przedszkole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Szkoła podstawowa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Gimnazjum/liceum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Opóźnienie</a:t>
                      </a:r>
                      <a:r>
                        <a:rPr lang="pl-PL" sz="1400" baseline="0" dirty="0" smtClean="0"/>
                        <a:t> rozwoju psychoruchowego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aseline="0" dirty="0" smtClean="0"/>
                        <a:t>Opóźnienie rozwoju mowy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aseline="0" dirty="0" smtClean="0"/>
                        <a:t>Całościowe zaburzenia rozwoju (autyzm)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Opóźnienie</a:t>
                      </a:r>
                      <a:r>
                        <a:rPr lang="pl-PL" sz="1400" baseline="0" dirty="0" smtClean="0"/>
                        <a:t> rozwoju intelektualnego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aseline="0" dirty="0" smtClean="0"/>
                        <a:t>Całościowe zaburzenia rozwoju (autyzm, zespół Aspergera)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Zaburzenia lękowe, lęk separacyjny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Dysleksja, dysgrafia i inne (SZRUS)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ADHD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Zaburzenia lękowe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Tiki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Natręctwa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Zaburzenia depresyjne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Zaburzenia</a:t>
                      </a:r>
                      <a:r>
                        <a:rPr lang="pl-PL" sz="1400" baseline="0" dirty="0" smtClean="0"/>
                        <a:t> opozycyjno-buntownicze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Niepełnosprawność intelektualna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Zaburzenia nastroju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Zaburzenia adaptacyjne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Zaburzenia odżywiania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dirty="0" smtClean="0"/>
                        <a:t>Zaburzenia</a:t>
                      </a:r>
                      <a:r>
                        <a:rPr lang="pl-PL" sz="1400" baseline="0" dirty="0" smtClean="0"/>
                        <a:t> zachowania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400" baseline="0" dirty="0" smtClean="0"/>
                        <a:t>Psychozy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43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Województwo </a:t>
            </a:r>
            <a:r>
              <a:rPr lang="pl-PL" dirty="0"/>
              <a:t>łódzkie</a:t>
            </a:r>
            <a:br>
              <a:rPr lang="pl-PL" dirty="0"/>
            </a:br>
            <a:r>
              <a:rPr lang="pl-PL" dirty="0"/>
              <a:t>(listopad/grudzień 2017)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Oddział młodzieżowy obłożenie 150%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Oddział w Warcie – mniejsze obłożenie, ale także brak miejsc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Pacjenci powyżej 16 roku życia, zwłaszcza po nadużyciu substancji psychoaktywnych, są hospitalizowani na oddziałach dla dorosłych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48" y="3356992"/>
            <a:ext cx="4209832" cy="331557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13860" y="508518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X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28636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Województwo </a:t>
            </a:r>
            <a:r>
              <a:rPr lang="pl-PL" dirty="0"/>
              <a:t>pomorskie</a:t>
            </a:r>
            <a:br>
              <a:rPr lang="pl-PL" dirty="0"/>
            </a:br>
            <a:r>
              <a:rPr lang="pl-PL" dirty="0"/>
              <a:t>(listopad/grudzień 2017)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Około 40 łóżek dla młodzieży i 18 łóżek dla dzieci; oddziały przepełnione;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10 osób czeka na oddziałach dla dorosłych na przeniesienie na oddział młodzieżowy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Brak kontraktowania nowych świadczeń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68" y="3532819"/>
            <a:ext cx="4209832" cy="331557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300192" y="4005064"/>
            <a:ext cx="48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X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83054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Województwo podlaskie</a:t>
            </a:r>
            <a:br>
              <a:rPr lang="pl-PL" dirty="0" smtClean="0"/>
            </a:br>
            <a:r>
              <a:rPr lang="pl-PL" dirty="0" smtClean="0"/>
              <a:t>(cały czas)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endParaRPr lang="pl-PL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/>
              <a:t>Palący problem - nie ma oddziału całodobowego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/>
              <a:t>Problemy z dostępnością innych usług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52" y="3284984"/>
            <a:ext cx="4353848" cy="3429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96336" y="422108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X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152521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Województwo wielkopolskie </a:t>
            </a:r>
            <a:br>
              <a:rPr lang="pl-PL" dirty="0" smtClean="0"/>
            </a:br>
            <a:r>
              <a:rPr lang="pl-PL" dirty="0" smtClean="0"/>
              <a:t>(styczeń 2018)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Obłożenie oddziału 35 osób na 30 łóżek (117%)</a:t>
            </a:r>
          </a:p>
          <a:p>
            <a:endParaRPr lang="pl-PL" sz="2800" dirty="0" smtClean="0"/>
          </a:p>
          <a:p>
            <a:r>
              <a:rPr lang="pl-PL" sz="2800" dirty="0" smtClean="0"/>
              <a:t>48 osób oczekujących</a:t>
            </a:r>
          </a:p>
          <a:p>
            <a:endParaRPr lang="pl-PL" sz="2800" dirty="0" smtClean="0"/>
          </a:p>
          <a:p>
            <a:r>
              <a:rPr lang="pl-PL" sz="2800" dirty="0" smtClean="0"/>
              <a:t>Pacjenci  w stanie zagrożenia życia przyjmowani na oddziały dla dorosłych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52" y="3356992"/>
            <a:ext cx="4353848" cy="3429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868144" y="419258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X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85159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Województwo </a:t>
            </a:r>
            <a:r>
              <a:rPr lang="pl-PL" dirty="0"/>
              <a:t>dolnośląskie</a:t>
            </a:r>
            <a:br>
              <a:rPr lang="pl-PL" dirty="0"/>
            </a:br>
            <a:r>
              <a:rPr lang="pl-PL" dirty="0"/>
              <a:t>(listopad/grudzień 2017)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4186808" cy="437356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Niedostateczna ilość miejsc stacjonarnych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Zły stan techniczny i brak personelu na oddziale o wzmocnionym zabezpieczeniu w Lubiążu 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sytuacja stałego zagrożenia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52" y="3400904"/>
            <a:ext cx="4353848" cy="3429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508104" y="54452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X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0475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Województwo </a:t>
            </a:r>
            <a:r>
              <a:rPr lang="pl-PL" dirty="0"/>
              <a:t>lubuskie</a:t>
            </a:r>
            <a:br>
              <a:rPr lang="pl-PL" dirty="0"/>
            </a:br>
            <a:r>
              <a:rPr lang="pl-PL" dirty="0"/>
              <a:t>(listopad/grudzień 2017)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42218"/>
            <a:ext cx="4114800" cy="437356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Palący problem z kontraktowaniem usług szpitalnych (i innych też) w związku z brakiem lekarzy psychiatrów dziecięcych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Szpital w Zaborze – według danych z NFZ 56 osób oczekujących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05" y="3429000"/>
            <a:ext cx="4353848" cy="3429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436096" y="50131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X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629491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Powiązane problemy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4257676" cy="4625609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 smtClean="0"/>
              <a:t>Odpływ kadry</a:t>
            </a:r>
          </a:p>
          <a:p>
            <a:endParaRPr lang="pl-PL" sz="2800" dirty="0" smtClean="0"/>
          </a:p>
          <a:p>
            <a:r>
              <a:rPr lang="pl-PL" sz="2800" dirty="0" smtClean="0"/>
              <a:t>Niewielu nowych lekarzy (zwłaszcza chętnych do pracy w publicznej służbie zdrowia)</a:t>
            </a:r>
          </a:p>
          <a:p>
            <a:endParaRPr lang="pl-PL" sz="2800" dirty="0" smtClean="0"/>
          </a:p>
          <a:p>
            <a:r>
              <a:rPr lang="pl-PL" sz="2800" dirty="0" smtClean="0"/>
              <a:t>Nierentowność oddziałów całodobowych</a:t>
            </a:r>
          </a:p>
          <a:p>
            <a:endParaRPr lang="pl-PL" sz="2800" dirty="0" smtClean="0"/>
          </a:p>
          <a:p>
            <a:r>
              <a:rPr lang="pl-PL" sz="2800" dirty="0" smtClean="0"/>
              <a:t>Niedostateczne finansowanie innych usług</a:t>
            </a:r>
          </a:p>
          <a:p>
            <a:endParaRPr lang="pl-PL" dirty="0"/>
          </a:p>
        </p:txBody>
      </p:sp>
      <p:pic>
        <p:nvPicPr>
          <p:cNvPr id="4" name="Obraz 3" descr="sad 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-142900"/>
            <a:ext cx="2071702" cy="2071702"/>
          </a:xfrm>
          <a:prstGeom prst="rect">
            <a:avLst/>
          </a:prstGeom>
        </p:spPr>
      </p:pic>
      <p:pic>
        <p:nvPicPr>
          <p:cNvPr id="5" name="Obraz 4" descr="dom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7" y="3979070"/>
            <a:ext cx="4429124" cy="287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i="1" dirty="0" smtClean="0"/>
              <a:t>Nim słońce wzejdzie, rosa oczy wyje…</a:t>
            </a:r>
            <a:endParaRPr lang="pl-PL" sz="3600" i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3" y="1774825"/>
            <a:ext cx="6941674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71612"/>
            <a:ext cx="2200262" cy="330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714348" y="1714488"/>
            <a:ext cx="2434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Rodzice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71472" y="2786058"/>
            <a:ext cx="27599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Rodzeństwo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285852" y="1071546"/>
            <a:ext cx="2428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Dziadkowie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57224" y="357166"/>
            <a:ext cx="22598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Dalsza rodzina</a:t>
            </a:r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643306" y="357166"/>
            <a:ext cx="2665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Przedszkole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643702" y="785794"/>
            <a:ext cx="1995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Szkoła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500694" y="2000240"/>
            <a:ext cx="22598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Nauczyciele</a:t>
            </a:r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500826" y="2857496"/>
            <a:ext cx="22598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Rówieśnicy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786446" y="3929066"/>
            <a:ext cx="19741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Sąsiedzi</a:t>
            </a:r>
            <a:endParaRPr lang="pl-PL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857884" y="4929198"/>
            <a:ext cx="24027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Dzielnica</a:t>
            </a:r>
            <a:endParaRPr lang="pl-PL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357290" y="5786454"/>
            <a:ext cx="39789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Kultura masowa</a:t>
            </a:r>
            <a:endParaRPr lang="pl-PL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71472" y="4786322"/>
            <a:ext cx="3143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Narodowość</a:t>
            </a:r>
            <a:endParaRPr lang="pl-PL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857356" y="3714752"/>
            <a:ext cx="1304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Kraj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785794"/>
            <a:ext cx="2714644" cy="3214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Pierwszy etap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85786" y="928670"/>
            <a:ext cx="241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I ETAP DIAGNOZY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1538" y="1357298"/>
            <a:ext cx="20191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Wywiad od rodziców</a:t>
            </a:r>
          </a:p>
          <a:p>
            <a:pPr lvl="1"/>
            <a:r>
              <a:rPr lang="pl-PL" sz="1200" b="1" dirty="0" smtClean="0"/>
              <a:t>Rozwój  dziecka</a:t>
            </a:r>
          </a:p>
          <a:p>
            <a:pPr lvl="1"/>
            <a:r>
              <a:rPr lang="pl-PL" sz="1200" b="1" dirty="0" smtClean="0"/>
              <a:t>Przebieg dolegliwości</a:t>
            </a:r>
          </a:p>
          <a:p>
            <a:pPr lvl="1"/>
            <a:r>
              <a:rPr lang="pl-PL" sz="1200" b="1" dirty="0" smtClean="0"/>
              <a:t>Sytuacja rodzinna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71538" y="2285992"/>
            <a:ext cx="2037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Rozmowa z dzieckiem</a:t>
            </a:r>
            <a:endParaRPr lang="pl-PL" sz="16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71538" y="2714620"/>
            <a:ext cx="2348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Badanie fizykalne dziecka</a:t>
            </a:r>
          </a:p>
          <a:p>
            <a:pPr lvl="1"/>
            <a:r>
              <a:rPr lang="pl-PL" sz="1400" b="1" dirty="0" smtClean="0"/>
              <a:t>Pediatryczne</a:t>
            </a:r>
          </a:p>
          <a:p>
            <a:pPr lvl="1"/>
            <a:r>
              <a:rPr lang="pl-PL" sz="1400" b="1" dirty="0" smtClean="0"/>
              <a:t>Neurologiczne</a:t>
            </a:r>
            <a:endParaRPr lang="pl-PL" sz="1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14348" y="3571876"/>
            <a:ext cx="1913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2-3 GODZINY</a:t>
            </a:r>
            <a:endParaRPr lang="pl-PL" sz="2000" b="1" dirty="0">
              <a:solidFill>
                <a:srgbClr val="FF0000"/>
              </a:solidFill>
            </a:endParaRPr>
          </a:p>
        </p:txBody>
      </p:sp>
      <p:cxnSp>
        <p:nvCxnSpPr>
          <p:cNvPr id="9" name="Łącznik prosty ze strzałką 8"/>
          <p:cNvCxnSpPr>
            <a:stCxn id="2" idx="3"/>
          </p:cNvCxnSpPr>
          <p:nvPr/>
        </p:nvCxnSpPr>
        <p:spPr>
          <a:xfrm>
            <a:off x="3428992" y="2393149"/>
            <a:ext cx="2928958" cy="2178859"/>
          </a:xfrm>
          <a:prstGeom prst="straightConnector1">
            <a:avLst/>
          </a:prstGeom>
          <a:ln w="38100" cmpd="sng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4067944" y="785794"/>
            <a:ext cx="157562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Diagnoza psychologiczna</a:t>
            </a:r>
            <a:endParaRPr lang="pl-PL" sz="1600" b="1" dirty="0">
              <a:solidFill>
                <a:schemeClr val="tx1"/>
              </a:solidFill>
            </a:endParaRPr>
          </a:p>
        </p:txBody>
      </p:sp>
      <p:cxnSp>
        <p:nvCxnSpPr>
          <p:cNvPr id="12" name="Łącznik prosty ze strzałką 11"/>
          <p:cNvCxnSpPr>
            <a:stCxn id="10" idx="2"/>
          </p:cNvCxnSpPr>
          <p:nvPr/>
        </p:nvCxnSpPr>
        <p:spPr>
          <a:xfrm flipH="1">
            <a:off x="3857621" y="1643050"/>
            <a:ext cx="998136" cy="10715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929322" y="785794"/>
            <a:ext cx="1500198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Badania laboratoryjne</a:t>
            </a:r>
            <a:endParaRPr lang="pl-PL" sz="1600" b="1" dirty="0">
              <a:solidFill>
                <a:schemeClr val="tx1"/>
              </a:solidFill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 rot="5400000">
            <a:off x="4572001" y="1714487"/>
            <a:ext cx="1643074" cy="1500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6500826" y="1785926"/>
            <a:ext cx="192882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 smtClean="0">
                <a:solidFill>
                  <a:schemeClr val="tx1"/>
                </a:solidFill>
              </a:rPr>
              <a:t>Neuroobrazowanie</a:t>
            </a:r>
            <a:r>
              <a:rPr lang="pl-PL" sz="1600" b="1" dirty="0" smtClean="0">
                <a:solidFill>
                  <a:schemeClr val="tx1"/>
                </a:solidFill>
              </a:rPr>
              <a:t> (czasem)</a:t>
            </a:r>
            <a:endParaRPr lang="pl-PL" sz="1600" b="1" dirty="0">
              <a:solidFill>
                <a:schemeClr val="tx1"/>
              </a:solidFill>
            </a:endParaRPr>
          </a:p>
        </p:txBody>
      </p:sp>
      <p:cxnSp>
        <p:nvCxnSpPr>
          <p:cNvPr id="23" name="Łącznik prosty ze strzałką 22"/>
          <p:cNvCxnSpPr/>
          <p:nvPr/>
        </p:nvCxnSpPr>
        <p:spPr>
          <a:xfrm rot="5400000">
            <a:off x="5161366" y="2411006"/>
            <a:ext cx="1357321" cy="12501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1857356" y="4429132"/>
            <a:ext cx="171451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Opinia ze szkoły</a:t>
            </a:r>
            <a:endParaRPr lang="pl-PL" sz="1600" b="1" dirty="0">
              <a:solidFill>
                <a:schemeClr val="tx1"/>
              </a:solidFill>
            </a:endParaRPr>
          </a:p>
        </p:txBody>
      </p:sp>
      <p:cxnSp>
        <p:nvCxnSpPr>
          <p:cNvPr id="29" name="Łącznik prosty ze strzałką 28"/>
          <p:cNvCxnSpPr>
            <a:stCxn id="27" idx="3"/>
          </p:cNvCxnSpPr>
          <p:nvPr/>
        </p:nvCxnSpPr>
        <p:spPr>
          <a:xfrm flipV="1">
            <a:off x="3571868" y="3429000"/>
            <a:ext cx="1285884" cy="1428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3428992" y="5572140"/>
            <a:ext cx="2143140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tx1"/>
                </a:solidFill>
              </a:rPr>
              <a:t>Konsultacja rodzinna, wywiad od innych członków rodziny (np. rozwiedzionego rodzica)</a:t>
            </a:r>
            <a:endParaRPr lang="pl-PL" sz="1100" b="1" dirty="0">
              <a:solidFill>
                <a:schemeClr val="tx1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4500562" y="4143380"/>
            <a:ext cx="1285884" cy="1428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6357950" y="3143248"/>
            <a:ext cx="2643206" cy="3500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Pierwszy etap</a:t>
            </a:r>
            <a:endParaRPr lang="pl-PL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6357836" y="3286124"/>
            <a:ext cx="247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II ETAP DIAGNOZY</a:t>
            </a:r>
            <a:endParaRPr lang="pl-PL" sz="2400" b="1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6572264" y="3786190"/>
            <a:ext cx="2404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Podsumowanie informacji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6572264" y="414338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Ocena aktualnego stanu dziecka, uzupełnienie wywiadu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6572264" y="500063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Przekazanie diagnozy</a:t>
            </a:r>
          </a:p>
          <a:p>
            <a:endParaRPr lang="pl-PL" sz="1600" b="1" dirty="0" smtClean="0"/>
          </a:p>
        </p:txBody>
      </p:sp>
      <p:sp>
        <p:nvSpPr>
          <p:cNvPr id="38" name="pole tekstowe 37"/>
          <p:cNvSpPr txBox="1"/>
          <p:nvPr/>
        </p:nvSpPr>
        <p:spPr>
          <a:xfrm>
            <a:off x="6572264" y="5357826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Sformułowanie i przekazanie zaleceń</a:t>
            </a:r>
          </a:p>
          <a:p>
            <a:pPr lvl="1"/>
            <a:r>
              <a:rPr lang="pl-PL" sz="1200" b="1" dirty="0" smtClean="0"/>
              <a:t>skierowania</a:t>
            </a:r>
          </a:p>
          <a:p>
            <a:pPr lvl="1"/>
            <a:r>
              <a:rPr lang="pl-PL" sz="1200" b="1" dirty="0" smtClean="0"/>
              <a:t>zaświadczenia </a:t>
            </a:r>
            <a:r>
              <a:rPr lang="pl-PL" sz="1200" b="1" dirty="0" err="1" smtClean="0"/>
              <a:t>itp</a:t>
            </a:r>
            <a:endParaRPr lang="pl-PL" sz="1200" b="1" dirty="0" smtClean="0"/>
          </a:p>
        </p:txBody>
      </p:sp>
      <p:sp>
        <p:nvSpPr>
          <p:cNvPr id="41" name="pole tekstowe 40"/>
          <p:cNvSpPr txBox="1"/>
          <p:nvPr/>
        </p:nvSpPr>
        <p:spPr>
          <a:xfrm>
            <a:off x="7020272" y="6286520"/>
            <a:ext cx="198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1-2 GODZINY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5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5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6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3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2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9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9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4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9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4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9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4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6" grpId="0"/>
      <p:bldP spid="7" grpId="0"/>
      <p:bldP spid="10" grpId="0" animBg="1"/>
      <p:bldP spid="13" grpId="0" animBg="1"/>
      <p:bldP spid="13" grpId="1" animBg="1"/>
      <p:bldP spid="22" grpId="0" animBg="1"/>
      <p:bldP spid="22" grpId="1" animBg="1"/>
      <p:bldP spid="27" grpId="0" animBg="1"/>
      <p:bldP spid="30" grpId="0" animBg="1"/>
      <p:bldP spid="30" grpId="1" animBg="1"/>
      <p:bldP spid="32" grpId="0" animBg="1"/>
      <p:bldP spid="33" grpId="0"/>
      <p:bldP spid="35" grpId="0"/>
      <p:bldP spid="35" grpId="1"/>
      <p:bldP spid="35" grpId="2"/>
      <p:bldP spid="35" grpId="3"/>
      <p:bldP spid="35" grpId="4"/>
      <p:bldP spid="36" grpId="0"/>
      <p:bldP spid="36" grpId="1"/>
      <p:bldP spid="36" grpId="2"/>
      <p:bldP spid="36" grpId="3"/>
      <p:bldP spid="37" grpId="0"/>
      <p:bldP spid="37" grpId="1"/>
      <p:bldP spid="37" grpId="2"/>
      <p:bldP spid="37" grpId="3"/>
      <p:bldP spid="38" grpId="0"/>
      <p:bldP spid="38" grpId="1"/>
      <p:bldP spid="38" grpId="2"/>
      <p:bldP spid="38" grpId="3"/>
      <p:bldP spid="41" grpId="0"/>
      <p:bldP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785926"/>
            <a:ext cx="2200262" cy="330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3929058" y="0"/>
            <a:ext cx="3571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Pomoc psychologiczna</a:t>
            </a:r>
            <a:endParaRPr lang="pl-P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psychoterapia</a:t>
            </a:r>
            <a:endParaRPr lang="pl-PL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7158" y="500042"/>
            <a:ext cx="3307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Psychoedukacja</a:t>
            </a:r>
            <a:endParaRPr lang="pl-PL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643570" y="2000240"/>
            <a:ext cx="32430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Terapia rodzinna</a:t>
            </a:r>
            <a:endParaRPr lang="pl-PL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955284" y="3357562"/>
            <a:ext cx="41887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Dostosowanie sytuacji szkolnej</a:t>
            </a:r>
            <a:endParaRPr lang="pl-PL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86116" y="5143512"/>
            <a:ext cx="571504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Czasem zawiadomienie pomocy społecznej,  sądu rodzinnego, niebieska karta itp.</a:t>
            </a:r>
            <a:endParaRPr lang="pl-PL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42844" y="3929066"/>
            <a:ext cx="3862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Farmakoterapia</a:t>
            </a:r>
            <a:endParaRPr lang="pl-PL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1785926"/>
            <a:ext cx="35004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Czasami uważna obserwacja </a:t>
            </a:r>
            <a:r>
              <a:rPr lang="pl-PL" sz="3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watchful</a:t>
            </a:r>
            <a:r>
              <a:rPr lang="pl-PL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3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waiting</a:t>
            </a:r>
            <a:r>
              <a:rPr lang="pl-PL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pl-PL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1"/>
      <p:bldP spid="9" grpId="0"/>
      <p:bldP spid="11" grpId="0"/>
      <p:bldP spid="11" grpId="2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28802"/>
            <a:ext cx="869330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owy obr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3"/>
            <a:ext cx="9144000" cy="694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Epidemiologia – wybrane dane - cz 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Brak dokładnych danych dotyczących polskiej populacji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Dania, dzieci 1 i ½ roku. Diagnoza na podstawie ICD-10 i DC 0-3. Zaburzenia psychiczne ogółem 18% (</a:t>
            </a:r>
            <a:r>
              <a:rPr lang="pl-PL" dirty="0" err="1" smtClean="0"/>
              <a:t>Skovgaard</a:t>
            </a:r>
            <a:r>
              <a:rPr lang="pl-PL" dirty="0" smtClean="0"/>
              <a:t> 2010)</a:t>
            </a:r>
          </a:p>
          <a:p>
            <a:pPr>
              <a:buNone/>
            </a:pPr>
            <a:r>
              <a:rPr lang="pl-PL" dirty="0" smtClean="0"/>
              <a:t>Dania, dzieci 5-7 lat. Zaburzenia psychiczne ogółem 5,7% (ICD-10) (</a:t>
            </a:r>
            <a:r>
              <a:rPr lang="pl-PL" dirty="0" err="1" smtClean="0"/>
              <a:t>Elberling</a:t>
            </a:r>
            <a:r>
              <a:rPr lang="pl-PL" dirty="0" smtClean="0"/>
              <a:t> et al. 2016)</a:t>
            </a:r>
          </a:p>
          <a:p>
            <a:pPr>
              <a:buNone/>
            </a:pPr>
            <a:r>
              <a:rPr lang="pl-PL" dirty="0" smtClean="0"/>
              <a:t>Dania, dzieci 8-9 lat: 12% (Petersen et al. 2006)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Spektrum autyzmu: Stany Zjednoczone, dzieci 8 lat – 1,5%, na świecie osoby w wieku 0-27 lat rozpowszechnienie 0,8% (</a:t>
            </a:r>
            <a:r>
              <a:rPr lang="pl-PL" dirty="0" err="1" smtClean="0"/>
              <a:t>Baxtrer</a:t>
            </a:r>
            <a:r>
              <a:rPr lang="pl-PL" dirty="0" smtClean="0"/>
              <a:t> et al. 2015)</a:t>
            </a:r>
          </a:p>
          <a:p>
            <a:endParaRPr lang="pl-PL" dirty="0" smtClean="0"/>
          </a:p>
          <a:p>
            <a:r>
              <a:rPr lang="pl-PL" dirty="0" smtClean="0"/>
              <a:t>ADHD: Norwegia – 5,2% (</a:t>
            </a:r>
            <a:r>
              <a:rPr lang="pl-PL" dirty="0" err="1" smtClean="0"/>
              <a:t>Ullebo</a:t>
            </a:r>
            <a:r>
              <a:rPr lang="pl-PL" dirty="0" smtClean="0"/>
              <a:t> et al. 2012); na świecie wśród dzieci w wieku 0-18 – rozpowszechnienie 5,3% (</a:t>
            </a:r>
            <a:r>
              <a:rPr lang="pl-PL" dirty="0" err="1" smtClean="0"/>
              <a:t>Polanczyk</a:t>
            </a:r>
            <a:r>
              <a:rPr lang="pl-PL" dirty="0" smtClean="0"/>
              <a:t> et al. 2007)</a:t>
            </a:r>
          </a:p>
          <a:p>
            <a:endParaRPr lang="pl-PL" dirty="0" smtClean="0"/>
          </a:p>
          <a:p>
            <a:r>
              <a:rPr lang="pl-PL" dirty="0" smtClean="0"/>
              <a:t>Depresja w wieku przedszkolnym: 2% (za: </a:t>
            </a:r>
            <a:r>
              <a:rPr lang="pl-PL" dirty="0" err="1" smtClean="0"/>
              <a:t>Rybakowski</a:t>
            </a:r>
            <a:r>
              <a:rPr lang="pl-PL" dirty="0" smtClean="0"/>
              <a:t> 2018)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Odbiór społeczny?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Generalnie wydaje się, że rośnie świadomość, że problemy psychiczne dzieci wymagają screeningu, uwagi i interwencji</a:t>
            </a:r>
          </a:p>
          <a:p>
            <a:endParaRPr lang="pl-PL" dirty="0"/>
          </a:p>
          <a:p>
            <a:r>
              <a:rPr lang="pl-PL" dirty="0" smtClean="0"/>
              <a:t>Ale psychiatria, a zwłaszcza farmakoterapia często budzi lęk…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729</TotalTime>
  <Words>1436</Words>
  <Application>Microsoft Office PowerPoint</Application>
  <PresentationFormat>Pokaz na ekranie (4:3)</PresentationFormat>
  <Paragraphs>241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Corbel</vt:lpstr>
      <vt:lpstr>Wingdings</vt:lpstr>
      <vt:lpstr>Wingdings 2</vt:lpstr>
      <vt:lpstr>Wingdings 3</vt:lpstr>
      <vt:lpstr>Moduł</vt:lpstr>
      <vt:lpstr>Nie ma zdrowia bez zdrowia psychicznego</vt:lpstr>
      <vt:lpstr>Psychiatria dzieci i młodzieży: najczęstsze dolegliwości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Epidemiologia – wybrane dane - cz I</vt:lpstr>
      <vt:lpstr>Odbiór społeczny?</vt:lpstr>
      <vt:lpstr>Odbiór społeczny?</vt:lpstr>
      <vt:lpstr>Epidemiologia – wybrane dane - cz II</vt:lpstr>
      <vt:lpstr>Odbiór społeczny?</vt:lpstr>
      <vt:lpstr>Epidemiologia - podsumowanie</vt:lpstr>
      <vt:lpstr>Obecna sytuacja</vt:lpstr>
      <vt:lpstr>Prezentacja programu PowerPoint</vt:lpstr>
      <vt:lpstr>Zespół roboczy przy MZ Projekt systemu opieki środowiskowej</vt:lpstr>
      <vt:lpstr>Zespół roboczy przy RPD</vt:lpstr>
      <vt:lpstr>Najpilniejsze problemy</vt:lpstr>
      <vt:lpstr>Województwo mazowieckie (listopad/grudzień 2017)</vt:lpstr>
      <vt:lpstr>Województwo łódzkie (listopad/grudzień 2017)</vt:lpstr>
      <vt:lpstr>Województwo pomorskie (listopad/grudzień 2017)</vt:lpstr>
      <vt:lpstr>Województwo podlaskie (cały czas)</vt:lpstr>
      <vt:lpstr>Województwo wielkopolskie  (styczeń 2018)</vt:lpstr>
      <vt:lpstr>Województwo dolnośląskie (listopad/grudzień 2017)</vt:lpstr>
      <vt:lpstr>Województwo lubuskie (listopad/grudzień 2017)</vt:lpstr>
      <vt:lpstr>Powiązane problemy</vt:lpstr>
      <vt:lpstr>Nim słońce wzejdzie, rosa oczy wyje…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bremberk</dc:creator>
  <cp:lastModifiedBy>pokaz</cp:lastModifiedBy>
  <cp:revision>81</cp:revision>
  <dcterms:created xsi:type="dcterms:W3CDTF">2018-02-05T14:44:45Z</dcterms:created>
  <dcterms:modified xsi:type="dcterms:W3CDTF">2018-02-08T09:48:11Z</dcterms:modified>
</cp:coreProperties>
</file>