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9" r:id="rId11"/>
    <p:sldId id="271" r:id="rId12"/>
    <p:sldId id="270" r:id="rId13"/>
    <p:sldId id="272" r:id="rId14"/>
    <p:sldId id="273" r:id="rId15"/>
    <p:sldId id="274" r:id="rId16"/>
    <p:sldId id="265" r:id="rId17"/>
    <p:sldId id="312" r:id="rId18"/>
    <p:sldId id="336" r:id="rId19"/>
    <p:sldId id="337" r:id="rId20"/>
    <p:sldId id="338" r:id="rId21"/>
    <p:sldId id="314" r:id="rId22"/>
    <p:sldId id="341" r:id="rId23"/>
    <p:sldId id="317" r:id="rId24"/>
    <p:sldId id="349" r:id="rId25"/>
    <p:sldId id="350" r:id="rId26"/>
    <p:sldId id="318" r:id="rId27"/>
    <p:sldId id="344" r:id="rId28"/>
    <p:sldId id="348" r:id="rId29"/>
    <p:sldId id="347" r:id="rId30"/>
    <p:sldId id="266" r:id="rId31"/>
    <p:sldId id="26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5E"/>
    <a:srgbClr val="A9F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3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2033365881353221"/>
          <c:y val="0.10866821010135247"/>
          <c:w val="0.67229942286198774"/>
          <c:h val="0.774236811385761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63F-45CB-9163-328097CB811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63F-45CB-9163-328097CB8117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63F-45CB-9163-328097CB811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Arkusz1!$C$25:$C$27</c:f>
              <c:strCache>
                <c:ptCount val="3"/>
                <c:pt idx="0">
                  <c:v>Tak</c:v>
                </c:pt>
                <c:pt idx="1">
                  <c:v>Nie </c:v>
                </c:pt>
                <c:pt idx="2">
                  <c:v>Trudno powiedzieć</c:v>
                </c:pt>
              </c:strCache>
            </c:strRef>
          </c:cat>
          <c:val>
            <c:numRef>
              <c:f>Arkusz1!$D$25:$D$27</c:f>
              <c:numCache>
                <c:formatCode>General</c:formatCode>
                <c:ptCount val="3"/>
                <c:pt idx="0">
                  <c:v>16</c:v>
                </c:pt>
                <c:pt idx="1">
                  <c:v>27</c:v>
                </c:pt>
                <c:pt idx="2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63F-45CB-9163-328097CB8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3.6662595868501173E-2"/>
          <c:y val="0.20149223560616261"/>
          <c:w val="0.25813671308751096"/>
          <c:h val="0.511493922701722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2B13B9-D257-442C-A09F-EA22A909C3F0}" type="doc">
      <dgm:prSet loTypeId="urn:microsoft.com/office/officeart/2005/8/layout/defaul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pl-PL"/>
        </a:p>
      </dgm:t>
    </dgm:pt>
    <dgm:pt modelId="{3E16396E-0BA3-4C85-B204-AF448ADEF4ED}">
      <dgm:prSet phldrT="[Tekst]"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r>
            <a: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Interdyscyplinarna diagnoza i interwencja</a:t>
          </a:r>
        </a:p>
      </dgm:t>
    </dgm:pt>
    <dgm:pt modelId="{C2860290-01A6-4708-AD4B-E0603A476872}" type="parTrans" cxnId="{399FB92E-BBB5-4BF5-A72F-F18B67CF3F42}">
      <dgm:prSet/>
      <dgm:spPr/>
      <dgm:t>
        <a:bodyPr/>
        <a:lstStyle/>
        <a:p>
          <a:endParaRPr lang="pl-PL"/>
        </a:p>
      </dgm:t>
    </dgm:pt>
    <dgm:pt modelId="{91F09178-9F9A-414D-AB58-93C8B6098F61}" type="sibTrans" cxnId="{399FB92E-BBB5-4BF5-A72F-F18B67CF3F42}">
      <dgm:prSet/>
      <dgm:spPr/>
      <dgm:t>
        <a:bodyPr/>
        <a:lstStyle/>
        <a:p>
          <a:endParaRPr lang="pl-PL"/>
        </a:p>
      </dgm:t>
    </dgm:pt>
    <dgm:pt modelId="{E08C2822-332F-43CF-AE32-3DA564516D45}">
      <dgm:prSet phldrT="[Tekst]"/>
      <dgm:spPr>
        <a:solidFill>
          <a:srgbClr val="E83F4B"/>
        </a:solidFill>
      </dgm:spPr>
      <dgm:t>
        <a:bodyPr/>
        <a:lstStyle/>
        <a:p>
          <a:r>
            <a:rPr lang="pl-PL" dirty="0"/>
            <a:t>Konsultacje dla profesjonalistów</a:t>
          </a:r>
        </a:p>
      </dgm:t>
    </dgm:pt>
    <dgm:pt modelId="{55CF0F86-0021-4221-9F74-F94D677990AD}" type="parTrans" cxnId="{19A0C19D-0E7D-4D8E-95E8-ED7922C68AF2}">
      <dgm:prSet/>
      <dgm:spPr/>
      <dgm:t>
        <a:bodyPr/>
        <a:lstStyle/>
        <a:p>
          <a:endParaRPr lang="pl-PL"/>
        </a:p>
      </dgm:t>
    </dgm:pt>
    <dgm:pt modelId="{1DAB733C-9D5B-4961-9962-F839994A21E3}" type="sibTrans" cxnId="{19A0C19D-0E7D-4D8E-95E8-ED7922C68AF2}">
      <dgm:prSet/>
      <dgm:spPr/>
      <dgm:t>
        <a:bodyPr/>
        <a:lstStyle/>
        <a:p>
          <a:endParaRPr lang="pl-PL"/>
        </a:p>
      </dgm:t>
    </dgm:pt>
    <dgm:pt modelId="{0DB71825-567B-494A-AC34-B1683EE7154B}">
      <dgm:prSet phldrT="[Tekst]"/>
      <dgm:spPr>
        <a:solidFill>
          <a:srgbClr val="CDD500"/>
        </a:solidFill>
      </dgm:spPr>
      <dgm:t>
        <a:bodyPr/>
        <a:lstStyle/>
        <a:p>
          <a:r>
            <a:rPr lang="pl-PL" dirty="0"/>
            <a:t>Klub biegłego psychologa/prawnika</a:t>
          </a:r>
        </a:p>
      </dgm:t>
    </dgm:pt>
    <dgm:pt modelId="{408736B9-69A3-47CE-8E1F-783D0D2C15FF}" type="parTrans" cxnId="{444F84A0-EA9A-49B4-822B-3353FCE8710B}">
      <dgm:prSet/>
      <dgm:spPr/>
      <dgm:t>
        <a:bodyPr/>
        <a:lstStyle/>
        <a:p>
          <a:endParaRPr lang="pl-PL"/>
        </a:p>
      </dgm:t>
    </dgm:pt>
    <dgm:pt modelId="{8F5D034D-6D46-43C9-8F1B-B9FC42212FCA}" type="sibTrans" cxnId="{444F84A0-EA9A-49B4-822B-3353FCE8710B}">
      <dgm:prSet/>
      <dgm:spPr/>
      <dgm:t>
        <a:bodyPr/>
        <a:lstStyle/>
        <a:p>
          <a:endParaRPr lang="pl-PL"/>
        </a:p>
      </dgm:t>
    </dgm:pt>
    <dgm:pt modelId="{1AD3E48A-37A1-4EB8-8DA9-57A1B0661B59}">
      <dgm:prSet phldrT="[Tekst]"/>
      <dgm:spPr>
        <a:solidFill>
          <a:srgbClr val="CDD500"/>
        </a:solidFill>
      </dgm:spPr>
      <dgm:t>
        <a:bodyPr/>
        <a:lstStyle/>
        <a:p>
          <a:pPr algn="ctr"/>
          <a:r>
            <a:rPr lang="pl-PL" dirty="0"/>
            <a:t>Terapia</a:t>
          </a:r>
        </a:p>
      </dgm:t>
    </dgm:pt>
    <dgm:pt modelId="{144F41A9-DBC7-410E-911F-E18E8E8919EB}" type="parTrans" cxnId="{DECB87CE-6D88-4A4B-8B9B-5BA7BCAAD60B}">
      <dgm:prSet/>
      <dgm:spPr/>
      <dgm:t>
        <a:bodyPr/>
        <a:lstStyle/>
        <a:p>
          <a:endParaRPr lang="pl-PL"/>
        </a:p>
      </dgm:t>
    </dgm:pt>
    <dgm:pt modelId="{AF1414BE-62F1-4C03-BCC3-ED23E502AE93}" type="sibTrans" cxnId="{DECB87CE-6D88-4A4B-8B9B-5BA7BCAAD60B}">
      <dgm:prSet/>
      <dgm:spPr/>
      <dgm:t>
        <a:bodyPr/>
        <a:lstStyle/>
        <a:p>
          <a:endParaRPr lang="pl-PL"/>
        </a:p>
      </dgm:t>
    </dgm:pt>
    <dgm:pt modelId="{F43761F5-6BBE-480B-B86C-843F5B4AFEB5}">
      <dgm:prSet phldrT="[Tekst]" custT="1"/>
      <dgm:spPr>
        <a:solidFill>
          <a:srgbClr val="00B0F0"/>
        </a:solidFill>
      </dgm:spPr>
      <dgm:t>
        <a:bodyPr/>
        <a:lstStyle/>
        <a:p>
          <a:r>
            <a:rPr lang="pl-PL" sz="2900" dirty="0"/>
            <a:t>Przyjazny pokój przesłuchań dzieci</a:t>
          </a:r>
        </a:p>
        <a:p>
          <a:r>
            <a:rPr lang="pl-PL" sz="2000" dirty="0"/>
            <a:t>Przygotowanie do przesłuchania</a:t>
          </a:r>
        </a:p>
      </dgm:t>
    </dgm:pt>
    <dgm:pt modelId="{3D2D82E2-009A-4064-93F8-AED1298F779B}" type="parTrans" cxnId="{24CAA70A-7B32-4775-A859-C457F46EA1DD}">
      <dgm:prSet/>
      <dgm:spPr/>
      <dgm:t>
        <a:bodyPr/>
        <a:lstStyle/>
        <a:p>
          <a:endParaRPr lang="pl-PL"/>
        </a:p>
      </dgm:t>
    </dgm:pt>
    <dgm:pt modelId="{A6E04637-9BCD-448C-A149-2818C8245628}" type="sibTrans" cxnId="{24CAA70A-7B32-4775-A859-C457F46EA1DD}">
      <dgm:prSet/>
      <dgm:spPr/>
      <dgm:t>
        <a:bodyPr/>
        <a:lstStyle/>
        <a:p>
          <a:endParaRPr lang="pl-PL"/>
        </a:p>
      </dgm:t>
    </dgm:pt>
    <dgm:pt modelId="{875256CB-1AA5-4F97-8ADD-4694E67F1356}">
      <dgm:prSet phldrT="[Tekst]" custT="1"/>
      <dgm:spPr>
        <a:solidFill>
          <a:srgbClr val="7030A0"/>
        </a:solidFill>
      </dgm:spPr>
      <dgm:t>
        <a:bodyPr/>
        <a:lstStyle/>
        <a:p>
          <a:r>
            <a:rPr lang="pl-PL" sz="2900" dirty="0"/>
            <a:t>Edukacja</a:t>
          </a:r>
        </a:p>
      </dgm:t>
    </dgm:pt>
    <dgm:pt modelId="{236F7C4C-E4D9-4B0C-B8E8-F27F6AF203BA}" type="parTrans" cxnId="{BC7F42BA-E0F8-4474-84E3-FCC749B0E543}">
      <dgm:prSet/>
      <dgm:spPr/>
      <dgm:t>
        <a:bodyPr/>
        <a:lstStyle/>
        <a:p>
          <a:endParaRPr lang="pl-PL"/>
        </a:p>
      </dgm:t>
    </dgm:pt>
    <dgm:pt modelId="{E2AD88DD-45FA-48CA-80FE-7B47F421F840}" type="sibTrans" cxnId="{BC7F42BA-E0F8-4474-84E3-FCC749B0E543}">
      <dgm:prSet/>
      <dgm:spPr/>
      <dgm:t>
        <a:bodyPr/>
        <a:lstStyle/>
        <a:p>
          <a:endParaRPr lang="pl-PL"/>
        </a:p>
      </dgm:t>
    </dgm:pt>
    <dgm:pt modelId="{1BC5E97D-1C82-4798-AFBE-13D22EFFDA38}" type="pres">
      <dgm:prSet presAssocID="{E62B13B9-D257-442C-A09F-EA22A909C3F0}" presName="diagram" presStyleCnt="0">
        <dgm:presLayoutVars>
          <dgm:dir/>
          <dgm:resizeHandles val="exact"/>
        </dgm:presLayoutVars>
      </dgm:prSet>
      <dgm:spPr/>
    </dgm:pt>
    <dgm:pt modelId="{AD8E7911-3C75-4EC1-82D7-7B9B527DAE59}" type="pres">
      <dgm:prSet presAssocID="{3E16396E-0BA3-4C85-B204-AF448ADEF4ED}" presName="node" presStyleLbl="node1" presStyleIdx="0" presStyleCnt="6">
        <dgm:presLayoutVars>
          <dgm:bulletEnabled val="1"/>
        </dgm:presLayoutVars>
      </dgm:prSet>
      <dgm:spPr/>
    </dgm:pt>
    <dgm:pt modelId="{7A830351-6C07-4BB8-99C4-21722C4E4DD1}" type="pres">
      <dgm:prSet presAssocID="{91F09178-9F9A-414D-AB58-93C8B6098F61}" presName="sibTrans" presStyleCnt="0"/>
      <dgm:spPr/>
    </dgm:pt>
    <dgm:pt modelId="{95FEBC3F-A858-4733-9D0B-E8EDC6E34E3C}" type="pres">
      <dgm:prSet presAssocID="{E08C2822-332F-43CF-AE32-3DA564516D45}" presName="node" presStyleLbl="node1" presStyleIdx="1" presStyleCnt="6" custLinFactNeighborX="-831" custLinFactNeighborY="-692">
        <dgm:presLayoutVars>
          <dgm:bulletEnabled val="1"/>
        </dgm:presLayoutVars>
      </dgm:prSet>
      <dgm:spPr/>
    </dgm:pt>
    <dgm:pt modelId="{00A94C43-C7CD-421E-9DA2-9BC141622BF5}" type="pres">
      <dgm:prSet presAssocID="{1DAB733C-9D5B-4961-9962-F839994A21E3}" presName="sibTrans" presStyleCnt="0"/>
      <dgm:spPr/>
    </dgm:pt>
    <dgm:pt modelId="{0B9C4447-5D37-4826-B419-E95A9D67F35C}" type="pres">
      <dgm:prSet presAssocID="{0DB71825-567B-494A-AC34-B1683EE7154B}" presName="node" presStyleLbl="node1" presStyleIdx="2" presStyleCnt="6">
        <dgm:presLayoutVars>
          <dgm:bulletEnabled val="1"/>
        </dgm:presLayoutVars>
      </dgm:prSet>
      <dgm:spPr/>
    </dgm:pt>
    <dgm:pt modelId="{91B8FD1D-FCDC-4896-8AFC-EA059721EAC6}" type="pres">
      <dgm:prSet presAssocID="{8F5D034D-6D46-43C9-8F1B-B9FC42212FCA}" presName="sibTrans" presStyleCnt="0"/>
      <dgm:spPr/>
    </dgm:pt>
    <dgm:pt modelId="{4A0463AB-55F3-487D-9382-1814FBCE7C2A}" type="pres">
      <dgm:prSet presAssocID="{1AD3E48A-37A1-4EB8-8DA9-57A1B0661B59}" presName="node" presStyleLbl="node1" presStyleIdx="3" presStyleCnt="6" custLinFactNeighborX="-376" custLinFactNeighborY="-7878">
        <dgm:presLayoutVars>
          <dgm:bulletEnabled val="1"/>
        </dgm:presLayoutVars>
      </dgm:prSet>
      <dgm:spPr/>
    </dgm:pt>
    <dgm:pt modelId="{2097C48D-6304-4CB1-98BE-F63AA7CD75F1}" type="pres">
      <dgm:prSet presAssocID="{AF1414BE-62F1-4C03-BCC3-ED23E502AE93}" presName="sibTrans" presStyleCnt="0"/>
      <dgm:spPr/>
    </dgm:pt>
    <dgm:pt modelId="{BB5F73EB-FE27-4E08-9B4F-A1A7BFE5B30F}" type="pres">
      <dgm:prSet presAssocID="{F43761F5-6BBE-480B-B86C-843F5B4AFEB5}" presName="node" presStyleLbl="node1" presStyleIdx="4" presStyleCnt="6" custLinFactNeighborY="-5933">
        <dgm:presLayoutVars>
          <dgm:bulletEnabled val="1"/>
        </dgm:presLayoutVars>
      </dgm:prSet>
      <dgm:spPr/>
    </dgm:pt>
    <dgm:pt modelId="{2155BD96-2599-469B-BF34-043D4D6FA0B2}" type="pres">
      <dgm:prSet presAssocID="{A6E04637-9BCD-448C-A149-2818C8245628}" presName="sibTrans" presStyleCnt="0"/>
      <dgm:spPr/>
    </dgm:pt>
    <dgm:pt modelId="{C1F73FC2-1C4E-4244-9AA7-AC049ADAE7BA}" type="pres">
      <dgm:prSet presAssocID="{875256CB-1AA5-4F97-8ADD-4694E67F1356}" presName="node" presStyleLbl="node1" presStyleIdx="5" presStyleCnt="6" custLinFactNeighborX="1061" custLinFactNeighborY="-7262">
        <dgm:presLayoutVars>
          <dgm:bulletEnabled val="1"/>
        </dgm:presLayoutVars>
      </dgm:prSet>
      <dgm:spPr/>
    </dgm:pt>
  </dgm:ptLst>
  <dgm:cxnLst>
    <dgm:cxn modelId="{24CAA70A-7B32-4775-A859-C457F46EA1DD}" srcId="{E62B13B9-D257-442C-A09F-EA22A909C3F0}" destId="{F43761F5-6BBE-480B-B86C-843F5B4AFEB5}" srcOrd="4" destOrd="0" parTransId="{3D2D82E2-009A-4064-93F8-AED1298F779B}" sibTransId="{A6E04637-9BCD-448C-A149-2818C8245628}"/>
    <dgm:cxn modelId="{1941CA17-AF11-4D84-809F-C01D07762DB8}" type="presOf" srcId="{E08C2822-332F-43CF-AE32-3DA564516D45}" destId="{95FEBC3F-A858-4733-9D0B-E8EDC6E34E3C}" srcOrd="0" destOrd="0" presId="urn:microsoft.com/office/officeart/2005/8/layout/default"/>
    <dgm:cxn modelId="{A915B427-7F77-4B87-BE87-10D05AF09F27}" type="presOf" srcId="{875256CB-1AA5-4F97-8ADD-4694E67F1356}" destId="{C1F73FC2-1C4E-4244-9AA7-AC049ADAE7BA}" srcOrd="0" destOrd="0" presId="urn:microsoft.com/office/officeart/2005/8/layout/default"/>
    <dgm:cxn modelId="{399FB92E-BBB5-4BF5-A72F-F18B67CF3F42}" srcId="{E62B13B9-D257-442C-A09F-EA22A909C3F0}" destId="{3E16396E-0BA3-4C85-B204-AF448ADEF4ED}" srcOrd="0" destOrd="0" parTransId="{C2860290-01A6-4708-AD4B-E0603A476872}" sibTransId="{91F09178-9F9A-414D-AB58-93C8B6098F61}"/>
    <dgm:cxn modelId="{54681A37-98ED-47E5-9BF7-7EDDC806287E}" type="presOf" srcId="{1AD3E48A-37A1-4EB8-8DA9-57A1B0661B59}" destId="{4A0463AB-55F3-487D-9382-1814FBCE7C2A}" srcOrd="0" destOrd="0" presId="urn:microsoft.com/office/officeart/2005/8/layout/default"/>
    <dgm:cxn modelId="{FC370C62-EBFE-455F-87F4-ECFC39C1A363}" type="presOf" srcId="{F43761F5-6BBE-480B-B86C-843F5B4AFEB5}" destId="{BB5F73EB-FE27-4E08-9B4F-A1A7BFE5B30F}" srcOrd="0" destOrd="0" presId="urn:microsoft.com/office/officeart/2005/8/layout/default"/>
    <dgm:cxn modelId="{D1C45798-2464-4D77-8F05-4197E73F0D67}" type="presOf" srcId="{3E16396E-0BA3-4C85-B204-AF448ADEF4ED}" destId="{AD8E7911-3C75-4EC1-82D7-7B9B527DAE59}" srcOrd="0" destOrd="0" presId="urn:microsoft.com/office/officeart/2005/8/layout/default"/>
    <dgm:cxn modelId="{19A0C19D-0E7D-4D8E-95E8-ED7922C68AF2}" srcId="{E62B13B9-D257-442C-A09F-EA22A909C3F0}" destId="{E08C2822-332F-43CF-AE32-3DA564516D45}" srcOrd="1" destOrd="0" parTransId="{55CF0F86-0021-4221-9F74-F94D677990AD}" sibTransId="{1DAB733C-9D5B-4961-9962-F839994A21E3}"/>
    <dgm:cxn modelId="{444F84A0-EA9A-49B4-822B-3353FCE8710B}" srcId="{E62B13B9-D257-442C-A09F-EA22A909C3F0}" destId="{0DB71825-567B-494A-AC34-B1683EE7154B}" srcOrd="2" destOrd="0" parTransId="{408736B9-69A3-47CE-8E1F-783D0D2C15FF}" sibTransId="{8F5D034D-6D46-43C9-8F1B-B9FC42212FCA}"/>
    <dgm:cxn modelId="{BC7F42BA-E0F8-4474-84E3-FCC749B0E543}" srcId="{E62B13B9-D257-442C-A09F-EA22A909C3F0}" destId="{875256CB-1AA5-4F97-8ADD-4694E67F1356}" srcOrd="5" destOrd="0" parTransId="{236F7C4C-E4D9-4B0C-B8E8-F27F6AF203BA}" sibTransId="{E2AD88DD-45FA-48CA-80FE-7B47F421F840}"/>
    <dgm:cxn modelId="{DECB87CE-6D88-4A4B-8B9B-5BA7BCAAD60B}" srcId="{E62B13B9-D257-442C-A09F-EA22A909C3F0}" destId="{1AD3E48A-37A1-4EB8-8DA9-57A1B0661B59}" srcOrd="3" destOrd="0" parTransId="{144F41A9-DBC7-410E-911F-E18E8E8919EB}" sibTransId="{AF1414BE-62F1-4C03-BCC3-ED23E502AE93}"/>
    <dgm:cxn modelId="{C110BCF2-1B90-4999-B721-3D539D0ADB12}" type="presOf" srcId="{E62B13B9-D257-442C-A09F-EA22A909C3F0}" destId="{1BC5E97D-1C82-4798-AFBE-13D22EFFDA38}" srcOrd="0" destOrd="0" presId="urn:microsoft.com/office/officeart/2005/8/layout/default"/>
    <dgm:cxn modelId="{D166A5F9-B468-4FF0-B19E-1CC560F85A8F}" type="presOf" srcId="{0DB71825-567B-494A-AC34-B1683EE7154B}" destId="{0B9C4447-5D37-4826-B419-E95A9D67F35C}" srcOrd="0" destOrd="0" presId="urn:microsoft.com/office/officeart/2005/8/layout/default"/>
    <dgm:cxn modelId="{92D96C39-8CD8-4A23-B03D-5B2ED090394E}" type="presParOf" srcId="{1BC5E97D-1C82-4798-AFBE-13D22EFFDA38}" destId="{AD8E7911-3C75-4EC1-82D7-7B9B527DAE59}" srcOrd="0" destOrd="0" presId="urn:microsoft.com/office/officeart/2005/8/layout/default"/>
    <dgm:cxn modelId="{ADA5FFDD-29A9-4975-A0D3-1503C4552513}" type="presParOf" srcId="{1BC5E97D-1C82-4798-AFBE-13D22EFFDA38}" destId="{7A830351-6C07-4BB8-99C4-21722C4E4DD1}" srcOrd="1" destOrd="0" presId="urn:microsoft.com/office/officeart/2005/8/layout/default"/>
    <dgm:cxn modelId="{C485F24A-5838-4D2D-9A03-C43E8BE69DC5}" type="presParOf" srcId="{1BC5E97D-1C82-4798-AFBE-13D22EFFDA38}" destId="{95FEBC3F-A858-4733-9D0B-E8EDC6E34E3C}" srcOrd="2" destOrd="0" presId="urn:microsoft.com/office/officeart/2005/8/layout/default"/>
    <dgm:cxn modelId="{31533D94-0394-4F56-8FCF-018159726EB9}" type="presParOf" srcId="{1BC5E97D-1C82-4798-AFBE-13D22EFFDA38}" destId="{00A94C43-C7CD-421E-9DA2-9BC141622BF5}" srcOrd="3" destOrd="0" presId="urn:microsoft.com/office/officeart/2005/8/layout/default"/>
    <dgm:cxn modelId="{6EDE050A-95AF-461D-AFA3-442AAF1434FD}" type="presParOf" srcId="{1BC5E97D-1C82-4798-AFBE-13D22EFFDA38}" destId="{0B9C4447-5D37-4826-B419-E95A9D67F35C}" srcOrd="4" destOrd="0" presId="urn:microsoft.com/office/officeart/2005/8/layout/default"/>
    <dgm:cxn modelId="{1F85D828-6780-4E46-95D5-EAF724F75BED}" type="presParOf" srcId="{1BC5E97D-1C82-4798-AFBE-13D22EFFDA38}" destId="{91B8FD1D-FCDC-4896-8AFC-EA059721EAC6}" srcOrd="5" destOrd="0" presId="urn:microsoft.com/office/officeart/2005/8/layout/default"/>
    <dgm:cxn modelId="{127A16D4-4997-42C3-BBBF-27349F1086B2}" type="presParOf" srcId="{1BC5E97D-1C82-4798-AFBE-13D22EFFDA38}" destId="{4A0463AB-55F3-487D-9382-1814FBCE7C2A}" srcOrd="6" destOrd="0" presId="urn:microsoft.com/office/officeart/2005/8/layout/default"/>
    <dgm:cxn modelId="{32CC4C53-8E2B-429F-A780-A08403C25ADE}" type="presParOf" srcId="{1BC5E97D-1C82-4798-AFBE-13D22EFFDA38}" destId="{2097C48D-6304-4CB1-98BE-F63AA7CD75F1}" srcOrd="7" destOrd="0" presId="urn:microsoft.com/office/officeart/2005/8/layout/default"/>
    <dgm:cxn modelId="{81D0667C-E64B-4BE3-9A49-EAEE882C8A65}" type="presParOf" srcId="{1BC5E97D-1C82-4798-AFBE-13D22EFFDA38}" destId="{BB5F73EB-FE27-4E08-9B4F-A1A7BFE5B30F}" srcOrd="8" destOrd="0" presId="urn:microsoft.com/office/officeart/2005/8/layout/default"/>
    <dgm:cxn modelId="{18D18580-4D3F-4A06-9107-01CBDE5C0DD4}" type="presParOf" srcId="{1BC5E97D-1C82-4798-AFBE-13D22EFFDA38}" destId="{2155BD96-2599-469B-BF34-043D4D6FA0B2}" srcOrd="9" destOrd="0" presId="urn:microsoft.com/office/officeart/2005/8/layout/default"/>
    <dgm:cxn modelId="{E65556B4-EFC8-4A4D-A271-A910ADB02AA8}" type="presParOf" srcId="{1BC5E97D-1C82-4798-AFBE-13D22EFFDA38}" destId="{C1F73FC2-1C4E-4244-9AA7-AC049ADAE7B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8E7911-3C75-4EC1-82D7-7B9B527DAE59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rgbClr val="7030A0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Interdyscyplinarna diagnoza i interwencja</a:t>
          </a:r>
        </a:p>
      </dsp:txBody>
      <dsp:txXfrm>
        <a:off x="0" y="39687"/>
        <a:ext cx="3286125" cy="1971675"/>
      </dsp:txXfrm>
    </dsp:sp>
    <dsp:sp modelId="{95FEBC3F-A858-4733-9D0B-E8EDC6E34E3C}">
      <dsp:nvSpPr>
        <dsp:cNvPr id="0" name=""/>
        <dsp:cNvSpPr/>
      </dsp:nvSpPr>
      <dsp:spPr>
        <a:xfrm>
          <a:off x="3587429" y="26043"/>
          <a:ext cx="3286125" cy="1971675"/>
        </a:xfrm>
        <a:prstGeom prst="rect">
          <a:avLst/>
        </a:prstGeom>
        <a:solidFill>
          <a:srgbClr val="E83F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Konsultacje dla profesjonalistów</a:t>
          </a:r>
        </a:p>
      </dsp:txBody>
      <dsp:txXfrm>
        <a:off x="3587429" y="26043"/>
        <a:ext cx="3286125" cy="1971675"/>
      </dsp:txXfrm>
    </dsp:sp>
    <dsp:sp modelId="{0B9C4447-5D37-4826-B419-E95A9D67F35C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rgbClr val="CDD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Klub biegłego psychologa/prawnika</a:t>
          </a:r>
        </a:p>
      </dsp:txBody>
      <dsp:txXfrm>
        <a:off x="7229475" y="39687"/>
        <a:ext cx="3286125" cy="1971675"/>
      </dsp:txXfrm>
    </dsp:sp>
    <dsp:sp modelId="{4A0463AB-55F3-487D-9382-1814FBCE7C2A}">
      <dsp:nvSpPr>
        <dsp:cNvPr id="0" name=""/>
        <dsp:cNvSpPr/>
      </dsp:nvSpPr>
      <dsp:spPr>
        <a:xfrm>
          <a:off x="0" y="2184646"/>
          <a:ext cx="3286125" cy="1971675"/>
        </a:xfrm>
        <a:prstGeom prst="rect">
          <a:avLst/>
        </a:prstGeom>
        <a:solidFill>
          <a:srgbClr val="CDD5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Terapia</a:t>
          </a:r>
        </a:p>
      </dsp:txBody>
      <dsp:txXfrm>
        <a:off x="0" y="2184646"/>
        <a:ext cx="3286125" cy="1971675"/>
      </dsp:txXfrm>
    </dsp:sp>
    <dsp:sp modelId="{BB5F73EB-FE27-4E08-9B4F-A1A7BFE5B30F}">
      <dsp:nvSpPr>
        <dsp:cNvPr id="0" name=""/>
        <dsp:cNvSpPr/>
      </dsp:nvSpPr>
      <dsp:spPr>
        <a:xfrm>
          <a:off x="3614737" y="2222995"/>
          <a:ext cx="3286125" cy="197167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/>
            <a:t>Przyjazny pokój przesłuchań dzieci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Przygotowanie do przesłuchania</a:t>
          </a:r>
        </a:p>
      </dsp:txBody>
      <dsp:txXfrm>
        <a:off x="3614737" y="2222995"/>
        <a:ext cx="3286125" cy="1971675"/>
      </dsp:txXfrm>
    </dsp:sp>
    <dsp:sp modelId="{C1F73FC2-1C4E-4244-9AA7-AC049ADAE7BA}">
      <dsp:nvSpPr>
        <dsp:cNvPr id="0" name=""/>
        <dsp:cNvSpPr/>
      </dsp:nvSpPr>
      <dsp:spPr>
        <a:xfrm>
          <a:off x="7229475" y="2196792"/>
          <a:ext cx="3286125" cy="1971675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 dirty="0"/>
            <a:t>Edukacja</a:t>
          </a:r>
        </a:p>
      </dsp:txBody>
      <dsp:txXfrm>
        <a:off x="7229475" y="2196792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19EB0-488B-4DB1-B284-DCD747A8AAB0}" type="datetimeFigureOut">
              <a:rPr lang="pl-PL" smtClean="0"/>
              <a:t>17.10.2024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E6B9D-4DF0-460E-9B2D-78510B2677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754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44488" y="1239838"/>
            <a:ext cx="5956300" cy="3351212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Przyjazne miejsce</a:t>
            </a: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Zależy nam, żeby dla Janka i jego opiekunów Centrum Pomocy Dzieciom było miejscem, w którym czują się ważni i bezpieczni. Dlatego Janka i jego mamę przywita i oprowadzi  personel recepcji. </a:t>
            </a:r>
            <a:endParaRPr lang="pl-PL" baseline="0" dirty="0"/>
          </a:p>
          <a:p>
            <a:endParaRPr lang="en-US" sz="1200" dirty="0">
              <a:solidFill>
                <a:srgbClr val="DBDBDB"/>
              </a:solidFill>
            </a:endParaRPr>
          </a:p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1FEE-6BDA-4B6E-8D12-03F71B11A2DE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9699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44488" y="1239838"/>
            <a:ext cx="5956300" cy="3351212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Wszystkie Centra</a:t>
            </a:r>
            <a:r>
              <a:rPr lang="pl-PL" baseline="0" dirty="0"/>
              <a:t> Pomocy Dzieciom mają zagwarantowaną współpracę z władzami lokalnymi oraz częściowe finansowanie z budżetów samorządowych. Pozostałe środki pozyskiwane są od sponsorów: fundacji, firm i darczyńców indywidualnych. Łączenie zaangażowania różnych podmiotów jest z jednej strony koniecznością, by zapewnić finansowanie placówki, z drugiej strony wynika z filozofii jednoczenia sił w celu ochrony pokrzywdzonych dzieci.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1FEE-6BDA-4B6E-8D12-03F71B11A2DE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9436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1FEE-6BDA-4B6E-8D12-03F71B11A2DE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8481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Chłopiec będzie mógł odwiesić swoją kurtkę na wieszaku dostosowanym do jego wzrostu. Oboje będą mogli skorzystać z kameralnej kuchni, w której poczęstują się herbatą i zdrową przekąską. 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1FEE-6BDA-4B6E-8D12-03F71B11A2DE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4832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Gdy przyjdzie czas konsultacji terapeuta przedstawi się i pokaże pokój, w którym odbędzie się spotkanie. Jeśli Janek lub jego mama będą mieli jakiekolwiek pytania lub wątpliwości, w każdym momencie mogą zwrócić się do personelu recepcji.</a:t>
            </a:r>
            <a:r>
              <a:rPr lang="pl-PL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pl-PL" baseline="0" dirty="0"/>
          </a:p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1FEE-6BDA-4B6E-8D12-03F71B11A2DE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1098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1FEE-6BDA-4B6E-8D12-03F71B11A2DE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2254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44488" y="1239838"/>
            <a:ext cx="5956300" cy="3351212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Janek został pokrzywdzony przestępstwem.  Polskie prawo gwarantuje mu przesłuchanie w przyjaznych warunkach.  W Centrum Pomocy Dzieciom Janek zostanie przesłuchany w przyjaznym pokoju przesłuchań. Zanim to nastąpi on oraz jego rodzice mogą skorzystać z oferty przygotowania do przesłuchania. Psycholog opowie Jankowi, co go czeka, wytłumaczy, jakie ma prawa i dlaczego przyjazny pokój przesłuchań gwarantuje mu bezpieczeństwo.  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Przesłuchanie prowadzi sędzia w towarzystwie biegłego psychologa,. Przesłuchanie będzie zarejestrowane.</a:t>
            </a:r>
          </a:p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1FEE-6BDA-4B6E-8D12-03F71B11A2DE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0289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1FEE-6BDA-4B6E-8D12-03F71B11A2DE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6329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44488" y="1239838"/>
            <a:ext cx="5956300" cy="3351212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CPD pracuje interdyscyplinarny zespół profesjonalistów: terapeuci, psychiatrzy dziecięcy, lekarz, prawnicy,  pracownik socjalny. 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Realizacja standardu współpracy interdyscyplinarnej polega na planowaniu strategii pomocy naszemu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Jankowi i jego </a:t>
            </a:r>
            <a:r>
              <a:rPr lang="pl-P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rodzini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przez zespół interdyscyplinarny w placówce, a również na współpracy z różnymi instytucjami  wspierającymi rodzinę – pomocą społeczną, policja, placówkami ochrony zdrowia i oświaty. Wiemy, że tylko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skoordynaowane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działania wszystkich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zaanagazowanych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insystucji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prowadzą do udzielenia skutecznej pomocy.  </a:t>
            </a:r>
          </a:p>
          <a:p>
            <a:endParaRPr lang="pl-PL" baseline="0" dirty="0"/>
          </a:p>
          <a:p>
            <a:endParaRPr lang="pl-PL" sz="1200" b="1" dirty="0">
              <a:solidFill>
                <a:srgbClr val="DBDBDB"/>
              </a:solidFill>
              <a:latin typeface="Calibri" panose="020F050202020403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pl-PL" baseline="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1FEE-6BDA-4B6E-8D12-03F71B11A2DE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3091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44488" y="1239838"/>
            <a:ext cx="5956300" cy="3351212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1FEE-6BDA-4B6E-8D12-03F71B11A2DE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7871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Centrum Pomocy Dzieciom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zapewnia dziecku i jego opiekunom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pomoc specjalistów znających specyfikę problemu krzywdzenia. Psycholodzy pomagają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dziecku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odzyskać równowagę po traumatycznych wydarzeniach. Również rodzice, których dzieci trafią do Centrum, mają możliwość skorzystania z konsultacji psychologicznych i prawnych, aby mogli lepiej je wspierać. 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Pomoc psychiatryczna często jest niezbędnym komponentem strategii pomocy dzieciom po traumie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Ofertą CPD będzie również ogólna ocena stanu zdrowia dziecka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medyczna diagnoza symptomów krzywdzenia.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Każde dziecko,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które ma zeznawać w charakterze świadka otrzyma w CPD ofertę przygotowania do tej procedury.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CPD prowadzimy również konsultacje, działania edukacyjne skierowane do profesjonalistów pracujących z dziećmi: konferencje lokalne o ogólnopolska, </a:t>
            </a:r>
            <a:r>
              <a:rPr lang="pl-PL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superwizje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klub biegłego psychologa/ klub prawnika (dla adwokatów biorących udział w postępowaniach karnych i cywilnych)</a:t>
            </a: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D7EFE-DBDB-404B-A32C-14ED20728187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4259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61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17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4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>
              <a:buFont typeface="+mj-lt"/>
              <a:buAutoNum type="arabicPeriod"/>
              <a:defRPr/>
            </a:lvl1pPr>
            <a:lvl2pPr marL="228600" indent="-228600">
              <a:buFont typeface="+mj-lt"/>
              <a:buAutoNum type="arabicPeriod"/>
              <a:defRPr/>
            </a:lvl2pPr>
            <a:lvl3pPr marL="2286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>
              <a:buFont typeface="+mj-lt"/>
              <a:buAutoNum type="arabicPeriod"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2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12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28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0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55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74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29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4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+mj-lt"/>
        <a:buAutoNum type="arabicPeriod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9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8.png"/><Relationship Id="rId4" Type="http://schemas.openxmlformats.org/officeDocument/2006/relationships/diagramData" Target="../diagrams/data1.xml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E79CF0-11D2-C9C8-8DEB-61CD528E7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354072"/>
            <a:ext cx="10668000" cy="2387600"/>
          </a:xfrm>
        </p:spPr>
        <p:txBody>
          <a:bodyPr>
            <a:normAutofit fontScale="90000"/>
          </a:bodyPr>
          <a:lstStyle/>
          <a:p>
            <a:r>
              <a:rPr lang="pl-PL" sz="3200" b="1" i="0" dirty="0">
                <a:effectLst/>
                <a:latin typeface="Lato" panose="020F0502020204030203" pitchFamily="34" charset="0"/>
              </a:rPr>
              <a:t>Pomoc dzieciom krzywdzonym</a:t>
            </a:r>
            <a:r>
              <a:rPr lang="pl-PL" sz="3200" b="1" dirty="0">
                <a:latin typeface="Lato" panose="020F0502020204030203" pitchFamily="34" charset="0"/>
              </a:rPr>
              <a:t> na przykładzie </a:t>
            </a:r>
            <a:br>
              <a:rPr lang="pl-PL" sz="3200" b="1" dirty="0">
                <a:latin typeface="Lato" panose="020F0502020204030203" pitchFamily="34" charset="0"/>
              </a:rPr>
            </a:br>
            <a:r>
              <a:rPr lang="pl-PL" sz="3200" b="1" dirty="0">
                <a:latin typeface="Lato" panose="020F0502020204030203" pitchFamily="34" charset="0"/>
              </a:rPr>
              <a:t>Stowarzyszenia ARKA </a:t>
            </a:r>
            <a:r>
              <a:rPr lang="pl-PL" sz="3200" b="1" i="0" dirty="0">
                <a:effectLst/>
                <a:latin typeface="Lato" panose="020F0502020204030203" pitchFamily="34" charset="0"/>
              </a:rPr>
              <a:t>w Olsztynie</a:t>
            </a:r>
            <a:br>
              <a:rPr lang="pl-PL" sz="3200" b="1" i="0" dirty="0">
                <a:effectLst/>
                <a:latin typeface="Lato" panose="020F0502020204030203" pitchFamily="34" charset="0"/>
              </a:rPr>
            </a:br>
            <a:r>
              <a:rPr lang="pl-PL" sz="3200" b="1" dirty="0">
                <a:latin typeface="Lato" panose="020F0502020204030203" pitchFamily="34" charset="0"/>
              </a:rPr>
              <a:t>P</a:t>
            </a:r>
            <a:r>
              <a:rPr lang="pl-PL" sz="3200" i="0" dirty="0">
                <a:effectLst/>
                <a:latin typeface="Lato" panose="020F0502020204030203" pitchFamily="34" charset="0"/>
              </a:rPr>
              <a:t>rezentacja modelu </a:t>
            </a:r>
            <a:r>
              <a:rPr lang="pl-PL" sz="3200" i="0" dirty="0" err="1">
                <a:effectLst/>
                <a:latin typeface="Lato" panose="020F0502020204030203" pitchFamily="34" charset="0"/>
              </a:rPr>
              <a:t>Barnahus</a:t>
            </a:r>
            <a:br>
              <a:rPr lang="pl-PL" sz="3200" i="0" dirty="0">
                <a:effectLst/>
                <a:latin typeface="Lato" panose="020F0502020204030203" pitchFamily="34" charset="0"/>
              </a:rPr>
            </a:br>
            <a:br>
              <a:rPr lang="pl-PL" sz="3200" i="0" dirty="0">
                <a:effectLst/>
                <a:latin typeface="Lato" panose="020F0502020204030203" pitchFamily="34" charset="0"/>
              </a:rPr>
            </a:br>
            <a:br>
              <a:rPr lang="pl-PL" sz="3200" dirty="0">
                <a:latin typeface="Lato" panose="020F0502020204030203" pitchFamily="34" charset="0"/>
              </a:rPr>
            </a:br>
            <a:r>
              <a:rPr lang="pl-PL" sz="2000" i="0" dirty="0">
                <a:effectLst/>
                <a:latin typeface="Lato" panose="020F0502020204030203" pitchFamily="34" charset="0"/>
              </a:rPr>
              <a:t>Tomasz Sztachelski</a:t>
            </a:r>
            <a:endParaRPr lang="pl-PL" sz="2000" dirty="0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7BC207AD-9B1A-244C-1F29-6D1FF6326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775" y="271463"/>
            <a:ext cx="3486150" cy="10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14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33882-3FF6-A937-560A-0D11E5064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9C6812E6-51DF-FD53-D68F-DB8D600AFC3C}"/>
              </a:ext>
            </a:extLst>
          </p:cNvPr>
          <p:cNvSpPr txBox="1">
            <a:spLocks/>
          </p:cNvSpPr>
          <p:nvPr/>
        </p:nvSpPr>
        <p:spPr>
          <a:xfrm>
            <a:off x="539496" y="755777"/>
            <a:ext cx="10722932" cy="50512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+mj-lt"/>
              <a:buAutoNum type="arabicPeriod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+mj-lt"/>
              <a:buAutoNum type="arabicPeriod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+mj-lt"/>
              <a:buAutoNum type="arabicPeriod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+mj-lt"/>
              <a:buAutoNum type="arabicPeriod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+mj-lt"/>
              <a:buAutoNum type="arabicPeriod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endParaRPr lang="pl-PL" sz="6600" b="1" dirty="0"/>
          </a:p>
          <a:p>
            <a:pPr marL="0" indent="0">
              <a:buFont typeface="+mj-lt"/>
              <a:buNone/>
            </a:pPr>
            <a:r>
              <a:rPr lang="pl-PL" sz="7000" b="1" dirty="0"/>
              <a:t>30</a:t>
            </a:r>
          </a:p>
          <a:p>
            <a:pPr marL="0" indent="0">
              <a:buFont typeface="+mj-lt"/>
              <a:buNone/>
            </a:pPr>
            <a:r>
              <a:rPr lang="pl-PL" sz="3600" dirty="0"/>
              <a:t>dzieci rocznie </a:t>
            </a:r>
          </a:p>
          <a:p>
            <a:pPr marL="0" indent="0">
              <a:buFont typeface="+mj-lt"/>
              <a:buNone/>
            </a:pPr>
            <a:r>
              <a:rPr lang="pl-PL" sz="3600" dirty="0"/>
              <a:t>umiera </a:t>
            </a:r>
          </a:p>
          <a:p>
            <a:pPr marL="0" indent="0">
              <a:buFont typeface="+mj-lt"/>
              <a:buNone/>
            </a:pPr>
            <a:r>
              <a:rPr lang="pl-PL" sz="3600" dirty="0"/>
              <a:t>w wyniku krzywdzenia przez dorosłych</a:t>
            </a:r>
          </a:p>
          <a:p>
            <a:pPr marL="0" indent="0">
              <a:buFont typeface="+mj-lt"/>
              <a:buNone/>
            </a:pPr>
            <a:endParaRPr lang="pl-PL" sz="3600" dirty="0"/>
          </a:p>
          <a:p>
            <a:pPr marL="0" indent="0">
              <a:buFont typeface="+mj-lt"/>
              <a:buNone/>
            </a:pPr>
            <a:endParaRPr lang="pl-PL" dirty="0"/>
          </a:p>
          <a:p>
            <a:pPr marL="0" indent="0">
              <a:buFont typeface="+mj-lt"/>
              <a:buNone/>
            </a:pPr>
            <a:endParaRPr lang="pl-PL" dirty="0"/>
          </a:p>
          <a:p>
            <a:pPr marL="0" indent="0">
              <a:buFont typeface="+mj-lt"/>
              <a:buNone/>
            </a:pPr>
            <a:r>
              <a:rPr lang="pl-PL" sz="1400" dirty="0"/>
              <a:t>Źródło: Szacunkowe dane Fundacji Dajemy Dzieciom Siłę</a:t>
            </a:r>
          </a:p>
          <a:p>
            <a:pPr marL="0" indent="0">
              <a:buFont typeface="+mj-lt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2269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2CC4C-E3D7-4850-03E4-742DE116D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70E245D2-ECE2-40F0-4702-F693AD0EF5AF}"/>
              </a:ext>
            </a:extLst>
          </p:cNvPr>
          <p:cNvSpPr txBox="1">
            <a:spLocks/>
          </p:cNvSpPr>
          <p:nvPr/>
        </p:nvSpPr>
        <p:spPr>
          <a:xfrm>
            <a:off x="612648" y="755777"/>
            <a:ext cx="10722932" cy="50512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+mj-lt"/>
              <a:buAutoNum type="arabicPeriod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+mj-lt"/>
              <a:buAutoNum type="arabicPeriod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+mj-lt"/>
              <a:buAutoNum type="arabicPeriod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+mj-lt"/>
              <a:buAutoNum type="arabicPeriod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+mj-lt"/>
              <a:buAutoNum type="arabicPeriod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endParaRPr lang="pl-PL" sz="6600" b="1" dirty="0"/>
          </a:p>
          <a:p>
            <a:pPr marL="0" indent="0" algn="just">
              <a:buNone/>
            </a:pPr>
            <a:r>
              <a:rPr lang="pl-PL" sz="6600" b="1" dirty="0">
                <a:latin typeface="Lato"/>
              </a:rPr>
              <a:t>&gt;2700 </a:t>
            </a:r>
          </a:p>
          <a:p>
            <a:pPr marL="0" indent="0" algn="just">
              <a:buNone/>
            </a:pPr>
            <a:r>
              <a:rPr lang="pl-PL" sz="3000" dirty="0">
                <a:latin typeface="Lato"/>
              </a:rPr>
              <a:t>dzieci do 1. roku życia trafia do szpitali z poważnymi urazami głowy, w tym urazami mózgu </a:t>
            </a:r>
          </a:p>
          <a:p>
            <a:pPr marL="0" indent="0">
              <a:buFont typeface="+mj-lt"/>
              <a:buNone/>
            </a:pPr>
            <a:endParaRPr lang="pl-PL" sz="3600" dirty="0"/>
          </a:p>
          <a:p>
            <a:pPr marL="0" indent="0">
              <a:buFont typeface="+mj-lt"/>
              <a:buNone/>
            </a:pPr>
            <a:endParaRPr lang="pl-PL" dirty="0"/>
          </a:p>
          <a:p>
            <a:pPr marL="0" indent="0">
              <a:buFont typeface="+mj-lt"/>
              <a:buNone/>
            </a:pPr>
            <a:endParaRPr lang="pl-PL" dirty="0"/>
          </a:p>
          <a:p>
            <a:pPr marL="0" indent="0">
              <a:buFont typeface="+mj-lt"/>
              <a:buNone/>
            </a:pPr>
            <a:r>
              <a:rPr lang="pl-PL" sz="1400" dirty="0"/>
              <a:t>Źródło: Narodowy Instytut Zdrowia Publicznego – Państwowy Instytut Badawczy</a:t>
            </a:r>
          </a:p>
          <a:p>
            <a:pPr marL="0" indent="0">
              <a:buFont typeface="+mj-lt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6838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1F09A-4D62-FE3E-47DF-A6E96B2EA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461DAB-39A5-D0F5-6F56-D2D99E6B6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188848"/>
            <a:ext cx="10722932" cy="612965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2800" b="1" dirty="0">
                <a:latin typeface="Lato"/>
              </a:rPr>
              <a:t>Psychologiczne konsekwencje przemocy mogą być bardzo poważne i obejmować szeroki zakres problemów zdrowia psychicznego. </a:t>
            </a:r>
          </a:p>
          <a:p>
            <a:pPr marL="0" indent="0">
              <a:buNone/>
            </a:pPr>
            <a:r>
              <a:rPr lang="pl-PL" b="1" dirty="0">
                <a:latin typeface="Lato"/>
              </a:rPr>
              <a:t>N</a:t>
            </a:r>
            <a:r>
              <a:rPr lang="pl-PL" sz="2800" b="1" dirty="0">
                <a:latin typeface="Lato"/>
              </a:rPr>
              <a:t>iektóre z potencjalnych skutków psychologicznych przemocy:</a:t>
            </a:r>
          </a:p>
          <a:p>
            <a:pPr marL="0" indent="0">
              <a:buNone/>
            </a:pPr>
            <a:endParaRPr lang="pl-PL" sz="2800" dirty="0">
              <a:latin typeface="Lato"/>
            </a:endParaRPr>
          </a:p>
          <a:p>
            <a:pPr>
              <a:buFont typeface="Arial" pitchFamily="34" charset="0"/>
              <a:buChar char="•"/>
            </a:pPr>
            <a:r>
              <a:rPr lang="pl-PL" sz="2800" dirty="0">
                <a:latin typeface="Lato"/>
              </a:rPr>
              <a:t>Trauma psychologiczna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>
                <a:latin typeface="Lato"/>
              </a:rPr>
              <a:t>Zaburzenia depresyjne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>
                <a:latin typeface="Lato"/>
              </a:rPr>
              <a:t>Lęki i zaburzenia lękowe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>
                <a:latin typeface="Lato"/>
              </a:rPr>
              <a:t>Zaburzenia stresu pourazowego (PTSD)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>
                <a:latin typeface="Lato"/>
              </a:rPr>
              <a:t>Zaburzenia jedzenia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>
                <a:latin typeface="Lato"/>
              </a:rPr>
              <a:t>Samookaleczenia i myśli samobójcze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>
                <a:latin typeface="Lato"/>
              </a:rPr>
              <a:t>Zaburzenia osobowości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>
                <a:latin typeface="Lato"/>
              </a:rPr>
              <a:t>Trudności w regulacji emocji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>
                <a:latin typeface="Lato"/>
              </a:rPr>
              <a:t>Uzależnienia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9148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BCCBA-4805-333E-260E-B935410B6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6DF3B8-7F5D-6E3D-5C37-5482341EA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188848"/>
            <a:ext cx="10722932" cy="6129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latin typeface="Lato"/>
              </a:rPr>
              <a:t>Pierwotne skutki doświadczanego krzywdzenia często bywają wzmacniane i utrwalane w procesie </a:t>
            </a:r>
            <a:r>
              <a:rPr lang="pl-PL" b="1" dirty="0">
                <a:latin typeface="Lato"/>
              </a:rPr>
              <a:t>wtórnej </a:t>
            </a:r>
            <a:r>
              <a:rPr lang="pl-PL" b="1" dirty="0" err="1">
                <a:latin typeface="Lato"/>
              </a:rPr>
              <a:t>wiktymizacji</a:t>
            </a:r>
            <a:r>
              <a:rPr lang="pl-PL" b="1" dirty="0">
                <a:latin typeface="Lato"/>
              </a:rPr>
              <a:t>.</a:t>
            </a:r>
          </a:p>
          <a:p>
            <a:pPr marL="0" indent="0">
              <a:buNone/>
            </a:pPr>
            <a:endParaRPr lang="pl-PL" sz="2800" dirty="0">
              <a:latin typeface="Lato"/>
            </a:endParaRPr>
          </a:p>
          <a:p>
            <a:pPr marL="0" indent="0">
              <a:buNone/>
            </a:pPr>
            <a:r>
              <a:rPr lang="pl-PL" sz="2800" dirty="0">
                <a:latin typeface="Lato"/>
              </a:rPr>
              <a:t>Może być ona skutkiem m.in.:</a:t>
            </a:r>
          </a:p>
          <a:p>
            <a:pPr marL="457200" indent="-457200">
              <a:buFontTx/>
              <a:buChar char="-"/>
            </a:pPr>
            <a:r>
              <a:rPr lang="pl-PL" sz="2400" dirty="0">
                <a:latin typeface="Lato"/>
              </a:rPr>
              <a:t>braku empatii</a:t>
            </a:r>
          </a:p>
          <a:p>
            <a:pPr marL="457200" indent="-457200">
              <a:buFontTx/>
              <a:buChar char="-"/>
            </a:pPr>
            <a:r>
              <a:rPr lang="pl-PL" sz="2400" dirty="0">
                <a:latin typeface="Lato"/>
              </a:rPr>
              <a:t>krzywdzących postaw otoczenia</a:t>
            </a:r>
          </a:p>
          <a:p>
            <a:pPr marL="457200" indent="-457200">
              <a:buFontTx/>
              <a:buChar char="-"/>
            </a:pPr>
            <a:r>
              <a:rPr lang="pl-PL" sz="2400" dirty="0">
                <a:latin typeface="Lato"/>
              </a:rPr>
              <a:t>ciekawości</a:t>
            </a:r>
          </a:p>
          <a:p>
            <a:pPr marL="457200" indent="-457200">
              <a:buFontTx/>
              <a:buChar char="-"/>
            </a:pPr>
            <a:r>
              <a:rPr lang="pl-PL" sz="2400" dirty="0">
                <a:latin typeface="Lato"/>
              </a:rPr>
              <a:t>niewiedzy</a:t>
            </a:r>
          </a:p>
          <a:p>
            <a:pPr marL="457200" indent="-457200">
              <a:buFontTx/>
              <a:buChar char="-"/>
            </a:pPr>
            <a:r>
              <a:rPr lang="pl-PL" sz="2400" dirty="0">
                <a:latin typeface="Lato"/>
              </a:rPr>
              <a:t>stereotypów</a:t>
            </a:r>
          </a:p>
          <a:p>
            <a:pPr marL="457200" indent="-457200">
              <a:buFontTx/>
              <a:buChar char="-"/>
            </a:pPr>
            <a:r>
              <a:rPr lang="pl-PL" sz="2400" dirty="0">
                <a:latin typeface="Lato"/>
              </a:rPr>
              <a:t>niewłaściwie udzielanej pomocy</a:t>
            </a:r>
          </a:p>
          <a:p>
            <a:pPr marL="457200" indent="-457200">
              <a:buFontTx/>
              <a:buChar char="-"/>
            </a:pPr>
            <a:r>
              <a:rPr lang="pl-PL" sz="2400" dirty="0">
                <a:latin typeface="Lato"/>
              </a:rPr>
              <a:t>udziałem w procedurach prawnych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5615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70703F-BA56-BC6E-D42E-465F49E28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296EB8F0-B1C3-E27D-E343-B973743815D2}"/>
              </a:ext>
            </a:extLst>
          </p:cNvPr>
          <p:cNvSpPr/>
          <p:nvPr/>
        </p:nvSpPr>
        <p:spPr>
          <a:xfrm>
            <a:off x="-223091" y="-426028"/>
            <a:ext cx="12791558" cy="77100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E2E617EC-9EF0-11D0-608D-7CF498B7A0F7}"/>
              </a:ext>
            </a:extLst>
          </p:cNvPr>
          <p:cNvSpPr txBox="1"/>
          <p:nvPr/>
        </p:nvSpPr>
        <p:spPr>
          <a:xfrm>
            <a:off x="7375114" y="-24714"/>
            <a:ext cx="4816885" cy="2082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>
                <a:latin typeface="Lato Light" charset="0"/>
                <a:ea typeface="Lato Light" charset="0"/>
                <a:cs typeface="Lato Light" charset="0"/>
              </a:rPr>
              <a:t>Barnahus</a:t>
            </a:r>
          </a:p>
          <a:p>
            <a:pPr algn="ctr"/>
            <a:endParaRPr lang="pl-PL" sz="4267" dirty="0">
              <a:solidFill>
                <a:srgbClr val="DBDBDB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pPr algn="ctr"/>
            <a:endParaRPr lang="pl-PL" sz="4267" dirty="0">
              <a:solidFill>
                <a:srgbClr val="DBDBDB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257C9CF4-1270-AE53-17F4-52CA32783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55" y="268734"/>
            <a:ext cx="2800350" cy="1628775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25B014E7-B386-22F4-D317-E9BBD6FBC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063" y="634086"/>
            <a:ext cx="3095625" cy="1476375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EE8F38C3-E7A4-2820-7A70-98C826210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647" y="2161478"/>
            <a:ext cx="2143125" cy="2143125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B513CFC6-8685-7DB7-A7F7-7CCD05BA4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504" y="2014577"/>
            <a:ext cx="3028950" cy="1514475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74A30DB8-1180-BCC9-C397-0AD202A6C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059" y="2110461"/>
            <a:ext cx="1704975" cy="2686050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CD0A48CB-43B3-3C35-0CC8-CB7878B2C8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27" y="3579584"/>
            <a:ext cx="2724150" cy="16764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81A84459-DA92-C104-158E-EFF0E5EAA3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592" y="4599878"/>
            <a:ext cx="2781300" cy="1647825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EE9C3228-2F49-11D8-DC13-EED1472A1A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2" y="5423791"/>
            <a:ext cx="3257550" cy="1400175"/>
          </a:xfrm>
          <a:prstGeom prst="rect">
            <a:avLst/>
          </a:prstGeom>
        </p:spPr>
      </p:pic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F3DE8B26-6388-0CE6-555F-E52EC5D79358}"/>
              </a:ext>
            </a:extLst>
          </p:cNvPr>
          <p:cNvCxnSpPr/>
          <p:nvPr/>
        </p:nvCxnSpPr>
        <p:spPr>
          <a:xfrm>
            <a:off x="6616685" y="335201"/>
            <a:ext cx="19158" cy="6236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Obraz 33">
            <a:extLst>
              <a:ext uri="{FF2B5EF4-FFF2-40B4-BE49-F238E27FC236}">
                <a16:creationId xmlns:a16="http://schemas.microsoft.com/office/drawing/2014/main" id="{3220B152-AC0E-702E-6B6C-15789049E7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7905" y="47791"/>
            <a:ext cx="758430" cy="467014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54890B91-39CE-6718-F70D-390C2CED48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7769" y="978723"/>
            <a:ext cx="3315044" cy="1837572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C1959D87-C117-A0A6-BAC3-370C3B9047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6423" y="2791032"/>
            <a:ext cx="1905000" cy="20574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0AE3704-EEF6-9C44-4CCC-DBDF0837DB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46065" y="2735210"/>
            <a:ext cx="2376031" cy="1864668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50B2F9E8-9830-9A2B-75A8-639C723FF7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64623" y="4346622"/>
            <a:ext cx="2066723" cy="2420322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3476398-E529-DD7B-5F05-437ABED939B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2672"/>
          <a:stretch/>
        </p:blipFill>
        <p:spPr>
          <a:xfrm flipH="1">
            <a:off x="11195392" y="154087"/>
            <a:ext cx="496936" cy="4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84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5019C-C345-B119-2059-E3D78BC56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29EA908B-AB08-605F-ABF5-C31F9D53384B}"/>
              </a:ext>
            </a:extLst>
          </p:cNvPr>
          <p:cNvSpPr txBox="1"/>
          <p:nvPr/>
        </p:nvSpPr>
        <p:spPr>
          <a:xfrm>
            <a:off x="3328255" y="429768"/>
            <a:ext cx="55354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Czym jest </a:t>
            </a:r>
            <a:r>
              <a:rPr lang="pl-PL" sz="4000" i="1" dirty="0">
                <a:solidFill>
                  <a:schemeClr val="bg1"/>
                </a:solidFill>
              </a:rPr>
              <a:t>BARNAHUS?</a:t>
            </a:r>
          </a:p>
          <a:p>
            <a:endParaRPr lang="pl-PL" sz="4000" dirty="0">
              <a:solidFill>
                <a:schemeClr val="bg1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C31AFAE-4DFA-D4E4-396B-B10217D320A9}"/>
              </a:ext>
            </a:extLst>
          </p:cNvPr>
          <p:cNvSpPr txBox="1"/>
          <p:nvPr/>
        </p:nvSpPr>
        <p:spPr>
          <a:xfrm>
            <a:off x="1329320" y="1657199"/>
            <a:ext cx="100158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pl-PL" sz="4000" dirty="0">
                <a:solidFill>
                  <a:schemeClr val="bg1"/>
                </a:solidFill>
              </a:rPr>
              <a:t>dziecko w centrum działań </a:t>
            </a:r>
          </a:p>
          <a:p>
            <a:pPr marL="571500" indent="-571500">
              <a:buFontTx/>
              <a:buChar char="-"/>
            </a:pPr>
            <a:r>
              <a:rPr lang="pl-PL" sz="4000" dirty="0">
                <a:solidFill>
                  <a:schemeClr val="bg1"/>
                </a:solidFill>
              </a:rPr>
              <a:t>interdyscyplinarność</a:t>
            </a:r>
          </a:p>
          <a:p>
            <a:pPr marL="571500" indent="-571500">
              <a:buFontTx/>
              <a:buChar char="-"/>
            </a:pPr>
            <a:r>
              <a:rPr lang="pl-PL" sz="4000" dirty="0">
                <a:solidFill>
                  <a:schemeClr val="bg1"/>
                </a:solidFill>
              </a:rPr>
              <a:t>przyjazna dziecku przestrzeń</a:t>
            </a:r>
          </a:p>
          <a:p>
            <a:pPr marL="571500" indent="-571500">
              <a:buFontTx/>
              <a:buChar char="-"/>
            </a:pPr>
            <a:r>
              <a:rPr lang="pl-PL" sz="4000" dirty="0">
                <a:solidFill>
                  <a:schemeClr val="bg1"/>
                </a:solidFill>
              </a:rPr>
              <a:t>pomoc pod jednym dachem</a:t>
            </a:r>
          </a:p>
          <a:p>
            <a:pPr marL="571500" indent="-571500">
              <a:buFontTx/>
              <a:buChar char="-"/>
            </a:pPr>
            <a:r>
              <a:rPr lang="pl-PL" sz="4000" dirty="0">
                <a:solidFill>
                  <a:schemeClr val="bg1"/>
                </a:solidFill>
              </a:rPr>
              <a:t>praca zespołowa</a:t>
            </a:r>
          </a:p>
          <a:p>
            <a:pPr marL="571500" indent="-571500">
              <a:buFontTx/>
              <a:buChar char="-"/>
            </a:pPr>
            <a:r>
              <a:rPr lang="pl-PL" sz="4000" dirty="0">
                <a:solidFill>
                  <a:schemeClr val="bg1"/>
                </a:solidFill>
              </a:rPr>
              <a:t>rozwój osobisty  i zawodowy</a:t>
            </a:r>
          </a:p>
          <a:p>
            <a:pPr marL="571500" indent="-571500">
              <a:buFontTx/>
              <a:buChar char="-"/>
            </a:pPr>
            <a:endParaRPr lang="pl-PL" sz="4000" dirty="0">
              <a:solidFill>
                <a:schemeClr val="bg1"/>
              </a:solidFill>
            </a:endParaRPr>
          </a:p>
          <a:p>
            <a:pPr marL="571500" indent="-571500">
              <a:buFontTx/>
              <a:buChar char="-"/>
            </a:pPr>
            <a:endParaRPr lang="pl-P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11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diagram, ilustracja, design&#10;&#10;Opis wygenerowany automatycznie">
            <a:extLst>
              <a:ext uri="{FF2B5EF4-FFF2-40B4-BE49-F238E27FC236}">
                <a16:creationId xmlns:a16="http://schemas.microsoft.com/office/drawing/2014/main" id="{C7ECD4CE-EFB3-06AF-F09F-09D83611D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76" y="-75179"/>
            <a:ext cx="6466304" cy="7008357"/>
          </a:xfrm>
        </p:spPr>
      </p:pic>
    </p:spTree>
    <p:extLst>
      <p:ext uri="{BB962C8B-B14F-4D97-AF65-F5344CB8AC3E}">
        <p14:creationId xmlns:p14="http://schemas.microsoft.com/office/powerpoint/2010/main" val="4135597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83943"/>
            <a:ext cx="12192000" cy="6174059"/>
          </a:xfrm>
          <a:prstGeom prst="rect">
            <a:avLst/>
          </a:prstGeom>
          <a:solidFill>
            <a:srgbClr val="009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DBDBD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24800" y="2005781"/>
            <a:ext cx="4042252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267" dirty="0">
                <a:solidFill>
                  <a:srgbClr val="DBDBDB"/>
                </a:solidFill>
                <a:latin typeface="Lato Light" charset="0"/>
                <a:ea typeface="Lato Light" charset="0"/>
                <a:cs typeface="Lato Light" charset="0"/>
              </a:rPr>
              <a:t>MIEJSCE PRZYJAZNE DZIECKU</a:t>
            </a:r>
            <a:endParaRPr lang="en-US" sz="4267" dirty="0">
              <a:solidFill>
                <a:srgbClr val="DBDBDB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2672"/>
          <a:stretch/>
        </p:blipFill>
        <p:spPr>
          <a:xfrm flipH="1">
            <a:off x="11470115" y="105859"/>
            <a:ext cx="496936" cy="479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686" y="105859"/>
            <a:ext cx="889944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Lato Light" charset="0"/>
                <a:ea typeface="Lato Light" charset="0"/>
                <a:cs typeface="Lato Light" charset="0"/>
              </a:rPr>
              <a:t>STANDARDY CENTRUM POMOCY DZIECIOM</a:t>
            </a:r>
            <a:endParaRPr lang="en-US" sz="2400" dirty="0">
              <a:latin typeface="Lato Light" charset="0"/>
              <a:ea typeface="Lato Light" charset="0"/>
              <a:cs typeface="Lato Light" charset="0"/>
            </a:endParaRPr>
          </a:p>
          <a:p>
            <a:endParaRPr lang="en-US" sz="1867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356"/>
            <a:ext cx="7924800" cy="52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05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7483" y="3388779"/>
            <a:ext cx="989703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267" b="1" dirty="0">
                <a:solidFill>
                  <a:srgbClr val="DBDBDB"/>
                </a:solidFill>
                <a:latin typeface="Lato Light" charset="0"/>
                <a:ea typeface="Lato Light" charset="0"/>
                <a:cs typeface="Lato Light" charset="0"/>
              </a:rPr>
              <a:t>MIEJSCE PRZYJAZNE DZIECKU</a:t>
            </a:r>
            <a:endParaRPr lang="en-US" sz="4267" b="1" dirty="0">
              <a:solidFill>
                <a:srgbClr val="DBDBDB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2672"/>
          <a:stretch/>
        </p:blipFill>
        <p:spPr>
          <a:xfrm flipH="1">
            <a:off x="11470115" y="105855"/>
            <a:ext cx="496936" cy="479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945" y="178051"/>
            <a:ext cx="88994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67" dirty="0">
                <a:solidFill>
                  <a:srgbClr val="E83F4B"/>
                </a:solidFill>
                <a:latin typeface="Lato Light" charset="0"/>
                <a:ea typeface="Lato Light" charset="0"/>
                <a:cs typeface="Lato Light" charset="0"/>
              </a:rPr>
              <a:t>STANDARDY CENTRUM POMOCY DZIECIOM</a:t>
            </a:r>
            <a:endParaRPr lang="en-US" sz="1867" dirty="0">
              <a:solidFill>
                <a:srgbClr val="E83F4B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endParaRPr lang="en-US" sz="1867" dirty="0"/>
          </a:p>
        </p:txBody>
      </p:sp>
      <p:sp>
        <p:nvSpPr>
          <p:cNvPr id="2" name="AutoShape 2" descr="fot-Maciej-Krüger180406_MKX05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0" y="-700088"/>
            <a:ext cx="12382500" cy="825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34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7483" y="3388779"/>
            <a:ext cx="989703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267" b="1" dirty="0">
                <a:solidFill>
                  <a:srgbClr val="DBDBDB"/>
                </a:solidFill>
                <a:latin typeface="Lato Light" charset="0"/>
                <a:ea typeface="Lato Light" charset="0"/>
                <a:cs typeface="Lato Light" charset="0"/>
              </a:rPr>
              <a:t>MIEJSCE PRZYJAZNE DZIECKU</a:t>
            </a:r>
            <a:endParaRPr lang="en-US" sz="4267" b="1" dirty="0">
              <a:solidFill>
                <a:srgbClr val="DBDBDB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2672"/>
          <a:stretch/>
        </p:blipFill>
        <p:spPr>
          <a:xfrm flipH="1">
            <a:off x="11470115" y="105855"/>
            <a:ext cx="496936" cy="479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945" y="178051"/>
            <a:ext cx="88994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67" dirty="0">
                <a:solidFill>
                  <a:srgbClr val="E83F4B"/>
                </a:solidFill>
                <a:latin typeface="Lato Light" charset="0"/>
                <a:ea typeface="Lato Light" charset="0"/>
                <a:cs typeface="Lato Light" charset="0"/>
              </a:rPr>
              <a:t>STANDARDY CENTRUM POMOCY DZIECIOM</a:t>
            </a:r>
            <a:endParaRPr lang="en-US" sz="1867" dirty="0">
              <a:solidFill>
                <a:srgbClr val="E83F4B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endParaRPr lang="en-US" sz="1867" dirty="0"/>
          </a:p>
        </p:txBody>
      </p:sp>
      <p:sp>
        <p:nvSpPr>
          <p:cNvPr id="2" name="AutoShape 2" descr="fot-Maciej-Krüger180406_MKX05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0" y="-700088"/>
            <a:ext cx="12382500" cy="825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41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F38C7-EFFC-F4E1-24A2-628DD28F8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8B4EC4-03F4-0ADA-A491-BF9B8D21A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354072"/>
            <a:ext cx="10668000" cy="2387600"/>
          </a:xfrm>
        </p:spPr>
        <p:txBody>
          <a:bodyPr>
            <a:normAutofit/>
          </a:bodyPr>
          <a:lstStyle/>
          <a:p>
            <a:r>
              <a:rPr lang="pl-PL" b="1" i="0" dirty="0">
                <a:effectLst/>
                <a:latin typeface="Lato" panose="020F0502020204030203" pitchFamily="34" charset="0"/>
              </a:rPr>
              <a:t>Diagnoza przemocy wobec dzieci</a:t>
            </a:r>
            <a:br>
              <a:rPr lang="pl-PL" b="1" i="0" dirty="0">
                <a:effectLst/>
                <a:latin typeface="Lato" panose="020F0502020204030203" pitchFamily="34" charset="0"/>
              </a:rPr>
            </a:br>
            <a:r>
              <a:rPr lang="pl-PL" b="1" i="0" dirty="0">
                <a:effectLst/>
                <a:latin typeface="Lato" panose="020F0502020204030203" pitchFamily="34" charset="0"/>
              </a:rPr>
              <a:t>w Polsce 2023</a:t>
            </a:r>
            <a:br>
              <a:rPr lang="pl-PL" b="1" i="0" dirty="0">
                <a:effectLst/>
                <a:latin typeface="Lato" panose="020F0502020204030203" pitchFamily="34" charset="0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6103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7483" y="3388779"/>
            <a:ext cx="989703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267" b="1" dirty="0">
                <a:solidFill>
                  <a:srgbClr val="DBDBDB"/>
                </a:solidFill>
                <a:latin typeface="Lato Light" charset="0"/>
                <a:ea typeface="Lato Light" charset="0"/>
                <a:cs typeface="Lato Light" charset="0"/>
              </a:rPr>
              <a:t>MIEJSCE PRZYJAZNE DZIECKU</a:t>
            </a:r>
            <a:endParaRPr lang="en-US" sz="4267" b="1" dirty="0">
              <a:solidFill>
                <a:srgbClr val="DBDBDB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2672"/>
          <a:stretch/>
        </p:blipFill>
        <p:spPr>
          <a:xfrm flipH="1">
            <a:off x="11470115" y="105855"/>
            <a:ext cx="496936" cy="479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945" y="178051"/>
            <a:ext cx="88994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67" dirty="0">
                <a:solidFill>
                  <a:srgbClr val="E83F4B"/>
                </a:solidFill>
                <a:latin typeface="Lato Light" charset="0"/>
                <a:ea typeface="Lato Light" charset="0"/>
                <a:cs typeface="Lato Light" charset="0"/>
              </a:rPr>
              <a:t>STANDARDY CENTRUM POMOCY DZIECIOM</a:t>
            </a:r>
            <a:endParaRPr lang="en-US" sz="1867" dirty="0">
              <a:solidFill>
                <a:srgbClr val="E83F4B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endParaRPr lang="en-US" sz="1867" dirty="0"/>
          </a:p>
        </p:txBody>
      </p:sp>
      <p:sp>
        <p:nvSpPr>
          <p:cNvPr id="2" name="AutoShape 2" descr="fot-Maciej-Krüger180406_MKX05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0" y="-700088"/>
            <a:ext cx="12382500" cy="825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86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96300"/>
            <a:ext cx="12192000" cy="617405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DBDBD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232" y="2653314"/>
            <a:ext cx="5171768" cy="14056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4267" dirty="0">
                <a:solidFill>
                  <a:srgbClr val="DBDBDB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PRZESŁUCHANIE DZIECKA</a:t>
            </a:r>
            <a:endParaRPr lang="en-US" sz="4267" dirty="0">
              <a:solidFill>
                <a:srgbClr val="DBDBDB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2672"/>
          <a:stretch/>
        </p:blipFill>
        <p:spPr>
          <a:xfrm flipH="1">
            <a:off x="11470115" y="105859"/>
            <a:ext cx="496936" cy="479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947" y="178052"/>
            <a:ext cx="889944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Lato Light" charset="0"/>
                <a:ea typeface="Lato Light" charset="0"/>
                <a:cs typeface="Lato Light" charset="0"/>
              </a:rPr>
              <a:t>STANDARDY CENTRUM POMOCY DZIECIOM</a:t>
            </a:r>
            <a:endParaRPr lang="en-US" sz="2400" dirty="0">
              <a:latin typeface="Lato Light" charset="0"/>
              <a:ea typeface="Lato Light" charset="0"/>
              <a:cs typeface="Lato Light" charset="0"/>
            </a:endParaRPr>
          </a:p>
          <a:p>
            <a:endParaRPr lang="en-US" sz="1867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8305"/>
            <a:ext cx="7276214" cy="48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7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7483" y="3211620"/>
            <a:ext cx="989703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267" b="1" dirty="0">
                <a:solidFill>
                  <a:srgbClr val="DBDBDB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PRZESŁUCHANIE DZIECKA</a:t>
            </a:r>
            <a:endParaRPr lang="en-US" sz="4267" b="1" dirty="0">
              <a:solidFill>
                <a:srgbClr val="DBDBDB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2672"/>
          <a:stretch/>
        </p:blipFill>
        <p:spPr>
          <a:xfrm flipH="1">
            <a:off x="11470115" y="105855"/>
            <a:ext cx="496936" cy="479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945" y="178051"/>
            <a:ext cx="88994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67" dirty="0">
                <a:solidFill>
                  <a:srgbClr val="E83F4B"/>
                </a:solidFill>
                <a:latin typeface="Lato Light" charset="0"/>
                <a:ea typeface="Lato Light" charset="0"/>
                <a:cs typeface="Lato Light" charset="0"/>
              </a:rPr>
              <a:t>STANDARDY CENTRUM POMOCY DZIECIOM</a:t>
            </a:r>
            <a:endParaRPr lang="en-US" sz="1867" dirty="0">
              <a:solidFill>
                <a:srgbClr val="E83F4B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endParaRPr lang="en-US" sz="1867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0" y="-700088"/>
            <a:ext cx="12382500" cy="825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72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83943"/>
            <a:ext cx="12192000" cy="6174059"/>
          </a:xfrm>
          <a:prstGeom prst="rect">
            <a:avLst/>
          </a:prstGeom>
          <a:solidFill>
            <a:srgbClr val="623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DBDBD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2672"/>
          <a:stretch/>
        </p:blipFill>
        <p:spPr>
          <a:xfrm flipH="1">
            <a:off x="11470115" y="105859"/>
            <a:ext cx="496936" cy="479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947" y="178052"/>
            <a:ext cx="889944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STANDARDY CENTRUM POMOCY DZIECIOM</a:t>
            </a:r>
            <a:endParaRPr lang="en-US" sz="24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endParaRPr lang="en-US" sz="1867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2" r="6631" b="-1"/>
          <a:stretch/>
        </p:blipFill>
        <p:spPr>
          <a:xfrm>
            <a:off x="0" y="683943"/>
            <a:ext cx="6051176" cy="6174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970494" y="2457581"/>
            <a:ext cx="6221506" cy="1364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267" dirty="0">
                <a:solidFill>
                  <a:srgbClr val="DBDBDB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WSPÓŁPRACA</a:t>
            </a:r>
          </a:p>
          <a:p>
            <a:pPr algn="ctr"/>
            <a:r>
              <a:rPr lang="pl-PL" sz="4000" dirty="0">
                <a:solidFill>
                  <a:srgbClr val="DBDBDB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INTERDYSCYPLINARNA</a:t>
            </a:r>
            <a:endParaRPr lang="en-US" sz="4000" dirty="0">
              <a:solidFill>
                <a:srgbClr val="DBDBDB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06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92;p49">
            <a:extLst>
              <a:ext uri="{FF2B5EF4-FFF2-40B4-BE49-F238E27FC236}">
                <a16:creationId xmlns:a16="http://schemas.microsoft.com/office/drawing/2014/main" id="{53E5A07E-7D6C-BAF6-2BA5-83CD50F9D1B0}"/>
              </a:ext>
            </a:extLst>
          </p:cNvPr>
          <p:cNvGrpSpPr/>
          <p:nvPr/>
        </p:nvGrpSpPr>
        <p:grpSpPr>
          <a:xfrm>
            <a:off x="2995550" y="761503"/>
            <a:ext cx="6953829" cy="5462651"/>
            <a:chOff x="1514577" y="3194"/>
            <a:chExt cx="6309205" cy="5898266"/>
          </a:xfrm>
        </p:grpSpPr>
        <p:sp>
          <p:nvSpPr>
            <p:cNvPr id="4" name="Google Shape;393;p49">
              <a:extLst>
                <a:ext uri="{FF2B5EF4-FFF2-40B4-BE49-F238E27FC236}">
                  <a16:creationId xmlns:a16="http://schemas.microsoft.com/office/drawing/2014/main" id="{681AE092-58D8-1FEA-B179-BC9BEC5BB174}"/>
                </a:ext>
              </a:extLst>
            </p:cNvPr>
            <p:cNvSpPr/>
            <p:nvPr/>
          </p:nvSpPr>
          <p:spPr>
            <a:xfrm>
              <a:off x="3755302" y="2328627"/>
              <a:ext cx="1670037" cy="1670037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800" dirty="0"/>
                <a:t>  CPD</a:t>
              </a:r>
              <a:endParaRPr sz="2800" dirty="0"/>
            </a:p>
          </p:txBody>
        </p:sp>
        <p:sp>
          <p:nvSpPr>
            <p:cNvPr id="5" name="Google Shape;394;p49">
              <a:extLst>
                <a:ext uri="{FF2B5EF4-FFF2-40B4-BE49-F238E27FC236}">
                  <a16:creationId xmlns:a16="http://schemas.microsoft.com/office/drawing/2014/main" id="{D75F1644-B939-1C02-D67D-0E706427D6EA}"/>
                </a:ext>
              </a:extLst>
            </p:cNvPr>
            <p:cNvSpPr txBox="1"/>
            <p:nvPr/>
          </p:nvSpPr>
          <p:spPr>
            <a:xfrm>
              <a:off x="6642887" y="2193702"/>
              <a:ext cx="1180895" cy="1180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550" tIns="82550" rIns="82550" bIns="82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5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395;p49">
              <a:extLst>
                <a:ext uri="{FF2B5EF4-FFF2-40B4-BE49-F238E27FC236}">
                  <a16:creationId xmlns:a16="http://schemas.microsoft.com/office/drawing/2014/main" id="{A2B42FC6-6801-B5E0-343E-2B969FAC8093}"/>
                </a:ext>
              </a:extLst>
            </p:cNvPr>
            <p:cNvSpPr/>
            <p:nvPr/>
          </p:nvSpPr>
          <p:spPr>
            <a:xfrm rot="5400000">
              <a:off x="4395681" y="1732969"/>
              <a:ext cx="353653" cy="567812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B7B7B"/>
                </a:gs>
                <a:gs pos="80000">
                  <a:srgbClr val="A2A2A2"/>
                </a:gs>
                <a:gs pos="100000">
                  <a:srgbClr val="A3A3A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96;p49">
              <a:extLst>
                <a:ext uri="{FF2B5EF4-FFF2-40B4-BE49-F238E27FC236}">
                  <a16:creationId xmlns:a16="http://schemas.microsoft.com/office/drawing/2014/main" id="{A334DADC-F25C-67D4-810C-231DDE2DEC38}"/>
                </a:ext>
              </a:extLst>
            </p:cNvPr>
            <p:cNvSpPr txBox="1"/>
            <p:nvPr/>
          </p:nvSpPr>
          <p:spPr>
            <a:xfrm rot="5400000">
              <a:off x="4448729" y="1793483"/>
              <a:ext cx="247557" cy="340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397;p49">
              <a:extLst>
                <a:ext uri="{FF2B5EF4-FFF2-40B4-BE49-F238E27FC236}">
                  <a16:creationId xmlns:a16="http://schemas.microsoft.com/office/drawing/2014/main" id="{A770482B-B5AE-9CD2-90DE-2FE91684D738}"/>
                </a:ext>
              </a:extLst>
            </p:cNvPr>
            <p:cNvSpPr/>
            <p:nvPr/>
          </p:nvSpPr>
          <p:spPr>
            <a:xfrm>
              <a:off x="3737489" y="3194"/>
              <a:ext cx="1670037" cy="1670037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98;p49">
              <a:extLst>
                <a:ext uri="{FF2B5EF4-FFF2-40B4-BE49-F238E27FC236}">
                  <a16:creationId xmlns:a16="http://schemas.microsoft.com/office/drawing/2014/main" id="{6A5D40AC-7823-7526-EDEB-F017C0D9FAF7}"/>
                </a:ext>
              </a:extLst>
            </p:cNvPr>
            <p:cNvSpPr txBox="1"/>
            <p:nvPr/>
          </p:nvSpPr>
          <p:spPr>
            <a:xfrm>
              <a:off x="3982060" y="247765"/>
              <a:ext cx="1180895" cy="1180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PLACÓWKI OŚWIATOWE</a:t>
              </a:r>
              <a:endParaRPr sz="16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99;p49">
              <a:extLst>
                <a:ext uri="{FF2B5EF4-FFF2-40B4-BE49-F238E27FC236}">
                  <a16:creationId xmlns:a16="http://schemas.microsoft.com/office/drawing/2014/main" id="{C245DAF7-468A-B104-BEA4-4DEC02CA5D6E}"/>
                </a:ext>
              </a:extLst>
            </p:cNvPr>
            <p:cNvSpPr/>
            <p:nvPr/>
          </p:nvSpPr>
          <p:spPr>
            <a:xfrm rot="9436886">
              <a:off x="5497617" y="2533573"/>
              <a:ext cx="353653" cy="567812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B7B7B"/>
                </a:gs>
                <a:gs pos="80000">
                  <a:srgbClr val="A2A2A2"/>
                </a:gs>
                <a:gs pos="100000">
                  <a:srgbClr val="A3A3A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00;p49">
              <a:extLst>
                <a:ext uri="{FF2B5EF4-FFF2-40B4-BE49-F238E27FC236}">
                  <a16:creationId xmlns:a16="http://schemas.microsoft.com/office/drawing/2014/main" id="{E600995F-96E6-C7E7-CC81-CF3BE9175BC8}"/>
                </a:ext>
              </a:extLst>
            </p:cNvPr>
            <p:cNvSpPr txBox="1"/>
            <p:nvPr/>
          </p:nvSpPr>
          <p:spPr>
            <a:xfrm rot="9436886">
              <a:off x="5599597" y="2626648"/>
              <a:ext cx="247557" cy="340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01;p49">
              <a:extLst>
                <a:ext uri="{FF2B5EF4-FFF2-40B4-BE49-F238E27FC236}">
                  <a16:creationId xmlns:a16="http://schemas.microsoft.com/office/drawing/2014/main" id="{B60BCD82-6764-F184-0B9C-2049896E2769}"/>
                </a:ext>
              </a:extLst>
            </p:cNvPr>
            <p:cNvSpPr/>
            <p:nvPr/>
          </p:nvSpPr>
          <p:spPr>
            <a:xfrm>
              <a:off x="5960401" y="1618234"/>
              <a:ext cx="1670037" cy="167003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02;p49">
              <a:extLst>
                <a:ext uri="{FF2B5EF4-FFF2-40B4-BE49-F238E27FC236}">
                  <a16:creationId xmlns:a16="http://schemas.microsoft.com/office/drawing/2014/main" id="{8D118636-0ED8-5362-64AF-EBA5943D67AA}"/>
                </a:ext>
              </a:extLst>
            </p:cNvPr>
            <p:cNvSpPr txBox="1"/>
            <p:nvPr/>
          </p:nvSpPr>
          <p:spPr>
            <a:xfrm>
              <a:off x="6204972" y="1862805"/>
              <a:ext cx="1180895" cy="1180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b="1" i="0" u="none" strike="noStrike" cap="none">
                  <a:latin typeface="Calibri"/>
                  <a:ea typeface="Calibri"/>
                  <a:cs typeface="Calibri"/>
                  <a:sym typeface="Calibri"/>
                </a:rPr>
                <a:t>POLICJA </a:t>
              </a:r>
              <a:endParaRPr sz="17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403;p49">
              <a:extLst>
                <a:ext uri="{FF2B5EF4-FFF2-40B4-BE49-F238E27FC236}">
                  <a16:creationId xmlns:a16="http://schemas.microsoft.com/office/drawing/2014/main" id="{1BC8166F-F9F0-2DD7-BD6C-F2A4085191AC}"/>
                </a:ext>
              </a:extLst>
            </p:cNvPr>
            <p:cNvSpPr/>
            <p:nvPr/>
          </p:nvSpPr>
          <p:spPr>
            <a:xfrm rot="-7117744">
              <a:off x="5076715" y="3828977"/>
              <a:ext cx="353653" cy="567812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B7B7B"/>
                </a:gs>
                <a:gs pos="80000">
                  <a:srgbClr val="A2A2A2"/>
                </a:gs>
                <a:gs pos="100000">
                  <a:srgbClr val="A3A3A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04;p49">
              <a:extLst>
                <a:ext uri="{FF2B5EF4-FFF2-40B4-BE49-F238E27FC236}">
                  <a16:creationId xmlns:a16="http://schemas.microsoft.com/office/drawing/2014/main" id="{98B2490D-6B8B-AFFA-E98B-46EE711357A3}"/>
                </a:ext>
              </a:extLst>
            </p:cNvPr>
            <p:cNvSpPr txBox="1"/>
            <p:nvPr/>
          </p:nvSpPr>
          <p:spPr>
            <a:xfrm rot="-7117744">
              <a:off x="5155180" y="3989101"/>
              <a:ext cx="247557" cy="340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405;p49">
              <a:extLst>
                <a:ext uri="{FF2B5EF4-FFF2-40B4-BE49-F238E27FC236}">
                  <a16:creationId xmlns:a16="http://schemas.microsoft.com/office/drawing/2014/main" id="{28A81584-35DE-5CED-CCFD-A6D2DE495638}"/>
                </a:ext>
              </a:extLst>
            </p:cNvPr>
            <p:cNvSpPr/>
            <p:nvPr/>
          </p:nvSpPr>
          <p:spPr>
            <a:xfrm>
              <a:off x="5111324" y="4231423"/>
              <a:ext cx="1670037" cy="1670037"/>
            </a:xfrm>
            <a:prstGeom prst="ellipse">
              <a:avLst/>
            </a:prstGeom>
            <a:solidFill>
              <a:srgbClr val="FFFC5E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06;p49">
              <a:extLst>
                <a:ext uri="{FF2B5EF4-FFF2-40B4-BE49-F238E27FC236}">
                  <a16:creationId xmlns:a16="http://schemas.microsoft.com/office/drawing/2014/main" id="{C80927AC-3965-87B5-9C0A-8426B8FAEC9A}"/>
                </a:ext>
              </a:extLst>
            </p:cNvPr>
            <p:cNvSpPr txBox="1"/>
            <p:nvPr/>
          </p:nvSpPr>
          <p:spPr>
            <a:xfrm>
              <a:off x="5355895" y="4475994"/>
              <a:ext cx="1180895" cy="1180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b="1" i="0" u="none" strike="noStrike" cap="none">
                  <a:latin typeface="Calibri"/>
                  <a:ea typeface="Calibri"/>
                  <a:cs typeface="Calibri"/>
                  <a:sym typeface="Calibri"/>
                </a:rPr>
                <a:t>MIEJSKI OŚRODEK POMOCY RODZINIE</a:t>
              </a:r>
              <a:endParaRPr sz="17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407;p49">
              <a:extLst>
                <a:ext uri="{FF2B5EF4-FFF2-40B4-BE49-F238E27FC236}">
                  <a16:creationId xmlns:a16="http://schemas.microsoft.com/office/drawing/2014/main" id="{90874798-E2B8-9D3C-67F4-3ECF9515AB54}"/>
                </a:ext>
              </a:extLst>
            </p:cNvPr>
            <p:cNvSpPr/>
            <p:nvPr/>
          </p:nvSpPr>
          <p:spPr>
            <a:xfrm rot="-3596350">
              <a:off x="3714647" y="3828977"/>
              <a:ext cx="353653" cy="567812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B7B7B"/>
                </a:gs>
                <a:gs pos="80000">
                  <a:srgbClr val="A2A2A2"/>
                </a:gs>
                <a:gs pos="100000">
                  <a:srgbClr val="A3A3A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08;p49">
              <a:extLst>
                <a:ext uri="{FF2B5EF4-FFF2-40B4-BE49-F238E27FC236}">
                  <a16:creationId xmlns:a16="http://schemas.microsoft.com/office/drawing/2014/main" id="{E13BCA53-F308-35BA-8868-4FCDA7DE2CCE}"/>
                </a:ext>
              </a:extLst>
            </p:cNvPr>
            <p:cNvSpPr txBox="1"/>
            <p:nvPr/>
          </p:nvSpPr>
          <p:spPr>
            <a:xfrm rot="7203650">
              <a:off x="3741122" y="3988452"/>
              <a:ext cx="247557" cy="340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409;p49">
              <a:extLst>
                <a:ext uri="{FF2B5EF4-FFF2-40B4-BE49-F238E27FC236}">
                  <a16:creationId xmlns:a16="http://schemas.microsoft.com/office/drawing/2014/main" id="{28A28275-F43A-012F-B0A6-9C7B87CE3BAE}"/>
                </a:ext>
              </a:extLst>
            </p:cNvPr>
            <p:cNvSpPr/>
            <p:nvPr/>
          </p:nvSpPr>
          <p:spPr>
            <a:xfrm>
              <a:off x="2363654" y="4231423"/>
              <a:ext cx="1670037" cy="1670037"/>
            </a:xfrm>
            <a:prstGeom prst="ellipse">
              <a:avLst/>
            </a:prstGeom>
            <a:solidFill>
              <a:srgbClr val="A9F7A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0;p49">
              <a:extLst>
                <a:ext uri="{FF2B5EF4-FFF2-40B4-BE49-F238E27FC236}">
                  <a16:creationId xmlns:a16="http://schemas.microsoft.com/office/drawing/2014/main" id="{84AE78AA-E6B5-8F61-B954-7184C8E91B46}"/>
                </a:ext>
              </a:extLst>
            </p:cNvPr>
            <p:cNvSpPr txBox="1"/>
            <p:nvPr/>
          </p:nvSpPr>
          <p:spPr>
            <a:xfrm>
              <a:off x="2608225" y="4475994"/>
              <a:ext cx="1180895" cy="1180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b="1" i="0" u="none" strike="noStrike" cap="none">
                  <a:latin typeface="Calibri"/>
                  <a:ea typeface="Calibri"/>
                  <a:cs typeface="Calibri"/>
                  <a:sym typeface="Calibri"/>
                </a:rPr>
                <a:t>SĄD</a:t>
              </a:r>
              <a:endParaRPr sz="17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11;p49">
              <a:extLst>
                <a:ext uri="{FF2B5EF4-FFF2-40B4-BE49-F238E27FC236}">
                  <a16:creationId xmlns:a16="http://schemas.microsoft.com/office/drawing/2014/main" id="{0865AD16-5120-9AC3-4F02-EEB82751D987}"/>
                </a:ext>
              </a:extLst>
            </p:cNvPr>
            <p:cNvSpPr/>
            <p:nvPr/>
          </p:nvSpPr>
          <p:spPr>
            <a:xfrm rot="1690554">
              <a:off x="3293744" y="2533573"/>
              <a:ext cx="353653" cy="567812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B7B7B"/>
                </a:gs>
                <a:gs pos="80000">
                  <a:srgbClr val="A2A2A2"/>
                </a:gs>
                <a:gs pos="100000">
                  <a:srgbClr val="A3A3A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12;p49">
              <a:extLst>
                <a:ext uri="{FF2B5EF4-FFF2-40B4-BE49-F238E27FC236}">
                  <a16:creationId xmlns:a16="http://schemas.microsoft.com/office/drawing/2014/main" id="{8F55F5CE-0F98-BB88-4B17-C3744EC4D428}"/>
                </a:ext>
              </a:extLst>
            </p:cNvPr>
            <p:cNvSpPr txBox="1"/>
            <p:nvPr/>
          </p:nvSpPr>
          <p:spPr>
            <a:xfrm rot="-9109446">
              <a:off x="3300030" y="2622087"/>
              <a:ext cx="247557" cy="340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413;p49">
              <a:extLst>
                <a:ext uri="{FF2B5EF4-FFF2-40B4-BE49-F238E27FC236}">
                  <a16:creationId xmlns:a16="http://schemas.microsoft.com/office/drawing/2014/main" id="{375E0607-5A5D-060C-60D7-FC62567C2CBC}"/>
                </a:ext>
              </a:extLst>
            </p:cNvPr>
            <p:cNvSpPr/>
            <p:nvPr/>
          </p:nvSpPr>
          <p:spPr>
            <a:xfrm>
              <a:off x="1514577" y="1618234"/>
              <a:ext cx="1670037" cy="167003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4;p49">
              <a:extLst>
                <a:ext uri="{FF2B5EF4-FFF2-40B4-BE49-F238E27FC236}">
                  <a16:creationId xmlns:a16="http://schemas.microsoft.com/office/drawing/2014/main" id="{0B9CA0A1-2231-A9F1-224D-4E556E37EBA2}"/>
                </a:ext>
              </a:extLst>
            </p:cNvPr>
            <p:cNvSpPr txBox="1"/>
            <p:nvPr/>
          </p:nvSpPr>
          <p:spPr>
            <a:xfrm>
              <a:off x="1759148" y="1862805"/>
              <a:ext cx="1180895" cy="1180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b="1" i="0" u="none" strike="noStrike" cap="none">
                  <a:latin typeface="Calibri"/>
                  <a:ea typeface="Calibri"/>
                  <a:cs typeface="Calibri"/>
                  <a:sym typeface="Calibri"/>
                </a:rPr>
                <a:t>DOM RODZINNY</a:t>
              </a:r>
              <a:endParaRPr sz="17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2351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8E422-D766-5F26-DECD-7C3EC9573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92;p49">
            <a:extLst>
              <a:ext uri="{FF2B5EF4-FFF2-40B4-BE49-F238E27FC236}">
                <a16:creationId xmlns:a16="http://schemas.microsoft.com/office/drawing/2014/main" id="{008AC032-57C0-27E5-D767-3F3B8C40254B}"/>
              </a:ext>
            </a:extLst>
          </p:cNvPr>
          <p:cNvGrpSpPr/>
          <p:nvPr/>
        </p:nvGrpSpPr>
        <p:grpSpPr>
          <a:xfrm>
            <a:off x="2995550" y="761503"/>
            <a:ext cx="6740731" cy="5462651"/>
            <a:chOff x="1514577" y="3194"/>
            <a:chExt cx="6115861" cy="5898266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4" name="Google Shape;393;p49">
              <a:extLst>
                <a:ext uri="{FF2B5EF4-FFF2-40B4-BE49-F238E27FC236}">
                  <a16:creationId xmlns:a16="http://schemas.microsoft.com/office/drawing/2014/main" id="{3301F7B7-5DCE-3579-251D-B530CEFF08B5}"/>
                </a:ext>
              </a:extLst>
            </p:cNvPr>
            <p:cNvSpPr/>
            <p:nvPr/>
          </p:nvSpPr>
          <p:spPr>
            <a:xfrm>
              <a:off x="3777271" y="2316906"/>
              <a:ext cx="1670037" cy="1670037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400" dirty="0"/>
                <a:t>Dziecko</a:t>
              </a:r>
              <a:endParaRPr sz="2400" dirty="0"/>
            </a:p>
          </p:txBody>
        </p:sp>
        <p:sp>
          <p:nvSpPr>
            <p:cNvPr id="6" name="Google Shape;395;p49">
              <a:extLst>
                <a:ext uri="{FF2B5EF4-FFF2-40B4-BE49-F238E27FC236}">
                  <a16:creationId xmlns:a16="http://schemas.microsoft.com/office/drawing/2014/main" id="{E1A9EEEE-158F-8C2F-55BE-2E26C9B71B0B}"/>
                </a:ext>
              </a:extLst>
            </p:cNvPr>
            <p:cNvSpPr/>
            <p:nvPr/>
          </p:nvSpPr>
          <p:spPr>
            <a:xfrm rot="5400000">
              <a:off x="4395681" y="1732969"/>
              <a:ext cx="353653" cy="567812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96;p49">
              <a:extLst>
                <a:ext uri="{FF2B5EF4-FFF2-40B4-BE49-F238E27FC236}">
                  <a16:creationId xmlns:a16="http://schemas.microsoft.com/office/drawing/2014/main" id="{727ED0B2-A77A-E7FD-1D03-F7F4EB5CAC8A}"/>
                </a:ext>
              </a:extLst>
            </p:cNvPr>
            <p:cNvSpPr txBox="1"/>
            <p:nvPr/>
          </p:nvSpPr>
          <p:spPr>
            <a:xfrm rot="5400000">
              <a:off x="4448729" y="1793483"/>
              <a:ext cx="247557" cy="34068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397;p49">
              <a:extLst>
                <a:ext uri="{FF2B5EF4-FFF2-40B4-BE49-F238E27FC236}">
                  <a16:creationId xmlns:a16="http://schemas.microsoft.com/office/drawing/2014/main" id="{5FC67CD9-2802-6AB0-8CE7-1AE0D8B05473}"/>
                </a:ext>
              </a:extLst>
            </p:cNvPr>
            <p:cNvSpPr/>
            <p:nvPr/>
          </p:nvSpPr>
          <p:spPr>
            <a:xfrm>
              <a:off x="3737489" y="3194"/>
              <a:ext cx="1670037" cy="1670037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98;p49">
              <a:extLst>
                <a:ext uri="{FF2B5EF4-FFF2-40B4-BE49-F238E27FC236}">
                  <a16:creationId xmlns:a16="http://schemas.microsoft.com/office/drawing/2014/main" id="{D472632F-78C0-0AD5-1C29-2FB52BCE621E}"/>
                </a:ext>
              </a:extLst>
            </p:cNvPr>
            <p:cNvSpPr txBox="1"/>
            <p:nvPr/>
          </p:nvSpPr>
          <p:spPr>
            <a:xfrm>
              <a:off x="3982060" y="247765"/>
              <a:ext cx="1180895" cy="118089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600" b="1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psycholog</a:t>
              </a:r>
              <a:endParaRPr sz="1600" b="1" i="0" u="none" strike="noStrike" cap="none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99;p49">
              <a:extLst>
                <a:ext uri="{FF2B5EF4-FFF2-40B4-BE49-F238E27FC236}">
                  <a16:creationId xmlns:a16="http://schemas.microsoft.com/office/drawing/2014/main" id="{0C12E208-8CD8-771C-3159-9BA83F3A6F28}"/>
                </a:ext>
              </a:extLst>
            </p:cNvPr>
            <p:cNvSpPr/>
            <p:nvPr/>
          </p:nvSpPr>
          <p:spPr>
            <a:xfrm rot="9436886">
              <a:off x="5497617" y="2533573"/>
              <a:ext cx="353653" cy="567812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00;p49">
              <a:extLst>
                <a:ext uri="{FF2B5EF4-FFF2-40B4-BE49-F238E27FC236}">
                  <a16:creationId xmlns:a16="http://schemas.microsoft.com/office/drawing/2014/main" id="{C3A84B20-9A1E-65D6-ED1C-41ED01289CD5}"/>
                </a:ext>
              </a:extLst>
            </p:cNvPr>
            <p:cNvSpPr txBox="1"/>
            <p:nvPr/>
          </p:nvSpPr>
          <p:spPr>
            <a:xfrm rot="9436886">
              <a:off x="5599597" y="2626648"/>
              <a:ext cx="247557" cy="34068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01;p49">
              <a:extLst>
                <a:ext uri="{FF2B5EF4-FFF2-40B4-BE49-F238E27FC236}">
                  <a16:creationId xmlns:a16="http://schemas.microsoft.com/office/drawing/2014/main" id="{E6ED0C62-530D-9F21-E93C-944B2C1E9A5E}"/>
                </a:ext>
              </a:extLst>
            </p:cNvPr>
            <p:cNvSpPr/>
            <p:nvPr/>
          </p:nvSpPr>
          <p:spPr>
            <a:xfrm>
              <a:off x="5960401" y="1618234"/>
              <a:ext cx="1670037" cy="1670037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02;p49">
              <a:extLst>
                <a:ext uri="{FF2B5EF4-FFF2-40B4-BE49-F238E27FC236}">
                  <a16:creationId xmlns:a16="http://schemas.microsoft.com/office/drawing/2014/main" id="{4458E1DA-CB25-1756-4CBF-8B2AF38261A4}"/>
                </a:ext>
              </a:extLst>
            </p:cNvPr>
            <p:cNvSpPr txBox="1"/>
            <p:nvPr/>
          </p:nvSpPr>
          <p:spPr>
            <a:xfrm>
              <a:off x="6068628" y="1862805"/>
              <a:ext cx="1425466" cy="1180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700" b="1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psychoterapeuta</a:t>
              </a:r>
              <a:endParaRPr sz="1700" b="1" i="0" u="none" strike="noStrike" cap="none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403;p49">
              <a:extLst>
                <a:ext uri="{FF2B5EF4-FFF2-40B4-BE49-F238E27FC236}">
                  <a16:creationId xmlns:a16="http://schemas.microsoft.com/office/drawing/2014/main" id="{CEBB6A60-DE97-8699-4C3D-2B361CB71B4B}"/>
                </a:ext>
              </a:extLst>
            </p:cNvPr>
            <p:cNvSpPr/>
            <p:nvPr/>
          </p:nvSpPr>
          <p:spPr>
            <a:xfrm rot="-7117744">
              <a:off x="5076715" y="3828977"/>
              <a:ext cx="353653" cy="567812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04;p49">
              <a:extLst>
                <a:ext uri="{FF2B5EF4-FFF2-40B4-BE49-F238E27FC236}">
                  <a16:creationId xmlns:a16="http://schemas.microsoft.com/office/drawing/2014/main" id="{F85E7D49-D430-0DF3-B19E-EE1EA390C126}"/>
                </a:ext>
              </a:extLst>
            </p:cNvPr>
            <p:cNvSpPr txBox="1"/>
            <p:nvPr/>
          </p:nvSpPr>
          <p:spPr>
            <a:xfrm rot="-7117744">
              <a:off x="5155180" y="3989101"/>
              <a:ext cx="247557" cy="34068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405;p49">
              <a:extLst>
                <a:ext uri="{FF2B5EF4-FFF2-40B4-BE49-F238E27FC236}">
                  <a16:creationId xmlns:a16="http://schemas.microsoft.com/office/drawing/2014/main" id="{982F1548-697A-B3B4-6292-C1374F6E741E}"/>
                </a:ext>
              </a:extLst>
            </p:cNvPr>
            <p:cNvSpPr/>
            <p:nvPr/>
          </p:nvSpPr>
          <p:spPr>
            <a:xfrm>
              <a:off x="5111324" y="4231423"/>
              <a:ext cx="1670037" cy="1670037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06;p49">
              <a:extLst>
                <a:ext uri="{FF2B5EF4-FFF2-40B4-BE49-F238E27FC236}">
                  <a16:creationId xmlns:a16="http://schemas.microsoft.com/office/drawing/2014/main" id="{D5B27A9C-DEB2-1644-2DCF-1416A9E5A6D4}"/>
                </a:ext>
              </a:extLst>
            </p:cNvPr>
            <p:cNvSpPr txBox="1"/>
            <p:nvPr/>
          </p:nvSpPr>
          <p:spPr>
            <a:xfrm>
              <a:off x="5355895" y="4475994"/>
              <a:ext cx="1180895" cy="118089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700" b="1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lekarz</a:t>
              </a:r>
              <a:endParaRPr sz="1700" b="1" i="0" u="none" strike="noStrike" cap="none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407;p49">
              <a:extLst>
                <a:ext uri="{FF2B5EF4-FFF2-40B4-BE49-F238E27FC236}">
                  <a16:creationId xmlns:a16="http://schemas.microsoft.com/office/drawing/2014/main" id="{D6DC17A6-D1FD-352A-C0DD-31FF982E41CE}"/>
                </a:ext>
              </a:extLst>
            </p:cNvPr>
            <p:cNvSpPr/>
            <p:nvPr/>
          </p:nvSpPr>
          <p:spPr>
            <a:xfrm rot="-3596350">
              <a:off x="3714647" y="3828977"/>
              <a:ext cx="353653" cy="567812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08;p49">
              <a:extLst>
                <a:ext uri="{FF2B5EF4-FFF2-40B4-BE49-F238E27FC236}">
                  <a16:creationId xmlns:a16="http://schemas.microsoft.com/office/drawing/2014/main" id="{1684E154-03AC-D302-59DA-5A5FF2CC2ADB}"/>
                </a:ext>
              </a:extLst>
            </p:cNvPr>
            <p:cNvSpPr txBox="1"/>
            <p:nvPr/>
          </p:nvSpPr>
          <p:spPr>
            <a:xfrm rot="7203650">
              <a:off x="3741122" y="3988452"/>
              <a:ext cx="247557" cy="34068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409;p49">
              <a:extLst>
                <a:ext uri="{FF2B5EF4-FFF2-40B4-BE49-F238E27FC236}">
                  <a16:creationId xmlns:a16="http://schemas.microsoft.com/office/drawing/2014/main" id="{938FFC2C-133E-849C-AAAF-861369DE4190}"/>
                </a:ext>
              </a:extLst>
            </p:cNvPr>
            <p:cNvSpPr/>
            <p:nvPr/>
          </p:nvSpPr>
          <p:spPr>
            <a:xfrm>
              <a:off x="2363654" y="4231423"/>
              <a:ext cx="1670037" cy="1670037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0;p49">
              <a:extLst>
                <a:ext uri="{FF2B5EF4-FFF2-40B4-BE49-F238E27FC236}">
                  <a16:creationId xmlns:a16="http://schemas.microsoft.com/office/drawing/2014/main" id="{CD14015F-2809-38DD-5860-66D54D0E716E}"/>
                </a:ext>
              </a:extLst>
            </p:cNvPr>
            <p:cNvSpPr txBox="1"/>
            <p:nvPr/>
          </p:nvSpPr>
          <p:spPr>
            <a:xfrm>
              <a:off x="2608225" y="4475994"/>
              <a:ext cx="1180895" cy="118089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700" b="1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prawnik</a:t>
              </a:r>
              <a:endParaRPr sz="1700" b="1" i="0" u="none" strike="noStrike" cap="none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11;p49">
              <a:extLst>
                <a:ext uri="{FF2B5EF4-FFF2-40B4-BE49-F238E27FC236}">
                  <a16:creationId xmlns:a16="http://schemas.microsoft.com/office/drawing/2014/main" id="{9D176032-6171-4746-1DF7-2400AA8E8BC4}"/>
                </a:ext>
              </a:extLst>
            </p:cNvPr>
            <p:cNvSpPr/>
            <p:nvPr/>
          </p:nvSpPr>
          <p:spPr>
            <a:xfrm rot="1690554">
              <a:off x="3293744" y="2533573"/>
              <a:ext cx="353653" cy="567812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12;p49">
              <a:extLst>
                <a:ext uri="{FF2B5EF4-FFF2-40B4-BE49-F238E27FC236}">
                  <a16:creationId xmlns:a16="http://schemas.microsoft.com/office/drawing/2014/main" id="{5E43F751-EA49-5A5B-6EAC-987E4FE290F3}"/>
                </a:ext>
              </a:extLst>
            </p:cNvPr>
            <p:cNvSpPr txBox="1"/>
            <p:nvPr/>
          </p:nvSpPr>
          <p:spPr>
            <a:xfrm rot="-9109446">
              <a:off x="3300030" y="2622087"/>
              <a:ext cx="247557" cy="34068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413;p49">
              <a:extLst>
                <a:ext uri="{FF2B5EF4-FFF2-40B4-BE49-F238E27FC236}">
                  <a16:creationId xmlns:a16="http://schemas.microsoft.com/office/drawing/2014/main" id="{4F85CF9A-7E1C-3BB4-68DE-0EEA574D2723}"/>
                </a:ext>
              </a:extLst>
            </p:cNvPr>
            <p:cNvSpPr/>
            <p:nvPr/>
          </p:nvSpPr>
          <p:spPr>
            <a:xfrm>
              <a:off x="1514577" y="1618234"/>
              <a:ext cx="1670037" cy="1670037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4;p49">
              <a:extLst>
                <a:ext uri="{FF2B5EF4-FFF2-40B4-BE49-F238E27FC236}">
                  <a16:creationId xmlns:a16="http://schemas.microsoft.com/office/drawing/2014/main" id="{BF8BB791-49A9-36CC-6F41-5DFCFDECFB4B}"/>
                </a:ext>
              </a:extLst>
            </p:cNvPr>
            <p:cNvSpPr txBox="1"/>
            <p:nvPr/>
          </p:nvSpPr>
          <p:spPr>
            <a:xfrm>
              <a:off x="1759148" y="1862805"/>
              <a:ext cx="1180895" cy="118089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700" b="1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pedagog</a:t>
              </a:r>
              <a:endParaRPr sz="1700" b="1" i="0" u="none" strike="noStrike" cap="none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000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83943"/>
            <a:ext cx="12192000" cy="6174059"/>
          </a:xfrm>
          <a:prstGeom prst="rect">
            <a:avLst/>
          </a:prstGeom>
          <a:solidFill>
            <a:srgbClr val="CD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DBDBD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2672"/>
          <a:stretch/>
        </p:blipFill>
        <p:spPr>
          <a:xfrm flipH="1">
            <a:off x="11470115" y="81146"/>
            <a:ext cx="496936" cy="479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3947" y="151926"/>
            <a:ext cx="8899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STANDARDY CENTRUM POMOCY DZIECIOM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7669161" y="2271251"/>
            <a:ext cx="4522839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267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KOMPLEKSOWA POMOC DZIECKU </a:t>
            </a:r>
          </a:p>
          <a:p>
            <a:pPr algn="ctr"/>
            <a:r>
              <a:rPr lang="pl-PL" sz="4267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 RODZINIE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56853"/>
            <a:ext cx="7582188" cy="505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/>
          <p:nvPr/>
        </p:nvSpPr>
        <p:spPr>
          <a:xfrm>
            <a:off x="0" y="651753"/>
            <a:ext cx="12192000" cy="6417899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DBDBDB"/>
              </a:solidFill>
            </a:endParaRPr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1340"/>
          <a:stretch/>
        </p:blipFill>
        <p:spPr>
          <a:xfrm rot="815708">
            <a:off x="6402742" y="2207352"/>
            <a:ext cx="6097181" cy="572801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3182" y="84582"/>
            <a:ext cx="10240617" cy="56717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OFERTA 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975690" y="78908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7427" y="5071357"/>
            <a:ext cx="3292125" cy="1975275"/>
          </a:xfrm>
          <a:prstGeom prst="rect">
            <a:avLst/>
          </a:prstGeom>
          <a:solidFill>
            <a:srgbClr val="FFD966"/>
          </a:solidFill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9164" y="5094377"/>
            <a:ext cx="3292125" cy="19752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689" y="5094377"/>
            <a:ext cx="3292125" cy="1975275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2672"/>
          <a:stretch/>
        </p:blipFill>
        <p:spPr>
          <a:xfrm flipH="1">
            <a:off x="11470115" y="81146"/>
            <a:ext cx="496936" cy="4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24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83943"/>
            <a:ext cx="12192000" cy="6417899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DBDBDB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2672"/>
          <a:stretch/>
        </p:blipFill>
        <p:spPr>
          <a:xfrm flipH="1">
            <a:off x="11470115" y="105859"/>
            <a:ext cx="496936" cy="479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1340"/>
          <a:stretch/>
        </p:blipFill>
        <p:spPr>
          <a:xfrm rot="815708">
            <a:off x="6141895" y="808650"/>
            <a:ext cx="6097181" cy="572801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5" y="3672655"/>
            <a:ext cx="5057204" cy="337252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675" y="-10062275"/>
            <a:ext cx="3600000" cy="6400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7934" y="4457528"/>
            <a:ext cx="2110179" cy="281357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8998" y="702277"/>
            <a:ext cx="2068053" cy="36869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32174"/>
            <a:ext cx="5030200" cy="335475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148666" y="74211"/>
            <a:ext cx="6082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WSPÓŁFINANSOWANIE I WSPÓŁPRACA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53028" y="683943"/>
            <a:ext cx="3737457" cy="498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54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Wyzwania Centrów Pomocy Dzieciom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pl-PL" b="1" dirty="0"/>
              <a:t>Zespół</a:t>
            </a:r>
            <a:r>
              <a:rPr lang="pl-PL" dirty="0"/>
              <a:t> z odpowiednimi kompetencjami</a:t>
            </a:r>
          </a:p>
          <a:p>
            <a:r>
              <a:rPr lang="pl-PL" b="1" dirty="0"/>
              <a:t>Współpraca interdyscyplinarna</a:t>
            </a:r>
            <a:r>
              <a:rPr lang="pl-PL" dirty="0"/>
              <a:t>- organizacja pozarządowa nie nie jest częścią systemu ochrony dzieci przed krzywdzeniem</a:t>
            </a:r>
          </a:p>
          <a:p>
            <a:r>
              <a:rPr lang="pl-PL" b="1" dirty="0"/>
              <a:t>Przesłuchania dzieci- </a:t>
            </a:r>
            <a:r>
              <a:rPr lang="pl-PL" dirty="0"/>
              <a:t>brak wpływu na przebieg oraz brak przeszkolonych profesjonalistów</a:t>
            </a:r>
          </a:p>
          <a:p>
            <a:r>
              <a:rPr lang="pl-PL" b="1" dirty="0"/>
              <a:t>Osamotnienie związane z pracą z trudnymi przypadkami</a:t>
            </a:r>
            <a:r>
              <a:rPr lang="pl-PL" dirty="0"/>
              <a:t> , bardzo obciążająca praca, zagrożenie wypaleniem</a:t>
            </a:r>
          </a:p>
        </p:txBody>
      </p:sp>
    </p:spTree>
    <p:extLst>
      <p:ext uri="{BB962C8B-B14F-4D97-AF65-F5344CB8AC3E}">
        <p14:creationId xmlns:p14="http://schemas.microsoft.com/office/powerpoint/2010/main" val="1718896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157639-746A-4744-F296-23FF5793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Jaka jest skala przemocy wobec dzieci i nastolatków w Polsce?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FC760F-9718-C7A7-3625-26EAE4B70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5400" b="1" dirty="0"/>
              <a:t>79%</a:t>
            </a:r>
            <a:r>
              <a:rPr lang="pl-PL" dirty="0"/>
              <a:t>  dzieci i nastolatków doświadczyło w swoim życiu choć raz przemocy lub zaniedbania.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W roku poprzedzającym badanie było to 52% respondentów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1400" dirty="0"/>
              <a:t>Źródło: Raport Diagnoza przemocy wobec dzieci 2023 – Fundacja Dajemy Dzieciom Siłę</a:t>
            </a:r>
          </a:p>
        </p:txBody>
      </p:sp>
    </p:spTree>
    <p:extLst>
      <p:ext uri="{BB962C8B-B14F-4D97-AF65-F5344CB8AC3E}">
        <p14:creationId xmlns:p14="http://schemas.microsoft.com/office/powerpoint/2010/main" val="757709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3FE81C-08EA-387F-EDC4-F4E6FF6A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tekst, zrzut ekranu, diagram, krąg">
            <a:extLst>
              <a:ext uri="{FF2B5EF4-FFF2-40B4-BE49-F238E27FC236}">
                <a16:creationId xmlns:a16="http://schemas.microsoft.com/office/drawing/2014/main" id="{89B43D49-BD3F-B702-39C2-203B14736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" y="24358"/>
            <a:ext cx="12148697" cy="6833642"/>
          </a:xfrm>
        </p:spPr>
      </p:pic>
    </p:spTree>
    <p:extLst>
      <p:ext uri="{BB962C8B-B14F-4D97-AF65-F5344CB8AC3E}">
        <p14:creationId xmlns:p14="http://schemas.microsoft.com/office/powerpoint/2010/main" val="1815202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6845C7-8D21-D52E-3303-D35B273CC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74" y="2505009"/>
            <a:ext cx="10722932" cy="1325563"/>
          </a:xfrm>
        </p:spPr>
        <p:txBody>
          <a:bodyPr/>
          <a:lstStyle/>
          <a:p>
            <a:pPr algn="ctr"/>
            <a:r>
              <a:rPr lang="pl-PL" dirty="0"/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3836678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157639-746A-4744-F296-23FF5793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Jakiej przemocy doświadczają dzieci i nastolatki?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FC760F-9718-C7A7-3625-26EAE4B70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1576"/>
            <a:ext cx="10722932" cy="53080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4000" b="1" dirty="0"/>
              <a:t>66% </a:t>
            </a:r>
            <a:r>
              <a:rPr lang="pl-PL" dirty="0"/>
              <a:t>przemoc ze strony rówieśników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4000" b="1" dirty="0"/>
              <a:t>32% </a:t>
            </a:r>
            <a:r>
              <a:rPr lang="pl-PL" dirty="0"/>
              <a:t>przemoc ze strony bliskiego dorosłego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4000" b="1" dirty="0"/>
              <a:t>26% </a:t>
            </a:r>
            <a:r>
              <a:rPr lang="pl-PL" dirty="0"/>
              <a:t>wykorzystanie seksualnie bez kontaktu fizycznego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4000" b="1" dirty="0"/>
              <a:t>8% </a:t>
            </a:r>
            <a:r>
              <a:rPr lang="pl-PL" dirty="0"/>
              <a:t>wykorzystywania seksualne z kontaktem fizycznym</a:t>
            </a:r>
          </a:p>
          <a:p>
            <a:pPr marL="0" indent="0">
              <a:buNone/>
            </a:pPr>
            <a:endParaRPr lang="pl-PL" sz="1500" dirty="0"/>
          </a:p>
          <a:p>
            <a:pPr marL="0" indent="0">
              <a:buNone/>
            </a:pPr>
            <a:r>
              <a:rPr lang="pl-PL" sz="1500" dirty="0"/>
              <a:t>Źródło: Raport Diagnoza przemocy wobec dzieci 2023 – Fundacja Dajemy Dzieciom Siłę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2338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157639-746A-4744-F296-23FF5793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/>
              <a:t>Kto najczęściej stosuje przemoc wobec dzieci i nastolatków?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FC760F-9718-C7A7-3625-26EAE4B70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1577"/>
            <a:ext cx="10722932" cy="50512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Sprawcami przemocy psychicznej i fizycznej wobec dzieci ze strony bliskich dorosłych najczęściej byli rodzice – ojcowie (odpowiednio, </a:t>
            </a:r>
            <a:r>
              <a:rPr lang="pl-PL" sz="2800" b="1" dirty="0"/>
              <a:t>39% i 35%</a:t>
            </a:r>
            <a:r>
              <a:rPr lang="pl-PL" sz="2800" dirty="0"/>
              <a:t>) i matki (odpowiednio </a:t>
            </a:r>
            <a:r>
              <a:rPr lang="pl-PL" sz="2800" b="1" dirty="0"/>
              <a:t>43% i 31%</a:t>
            </a:r>
            <a:r>
              <a:rPr lang="pl-PL" sz="2800" dirty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Sprawcami psychicznej przemocy rówieśniczej (</a:t>
            </a:r>
            <a:r>
              <a:rPr lang="pl-PL" sz="2800" b="1" dirty="0"/>
              <a:t>87%</a:t>
            </a:r>
            <a:r>
              <a:rPr lang="pl-PL" sz="2800" dirty="0"/>
              <a:t>), znęcania się (</a:t>
            </a:r>
            <a:r>
              <a:rPr lang="pl-PL" sz="2800" b="1" dirty="0"/>
              <a:t>76%</a:t>
            </a:r>
            <a:r>
              <a:rPr lang="pl-PL" sz="2800" dirty="0"/>
              <a:t>) lub fizycznej przemocy rówieśniczej (</a:t>
            </a:r>
            <a:r>
              <a:rPr lang="pl-PL" sz="2800" b="1" dirty="0"/>
              <a:t>54%</a:t>
            </a:r>
            <a:r>
              <a:rPr lang="pl-PL" sz="2800" dirty="0"/>
              <a:t>) były najczęściej dzieci i nastolatki spoza rodziny.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Sprawcami wykorzystywania seksualnego najczęściej byli mężczyźni</a:t>
            </a:r>
          </a:p>
          <a:p>
            <a:pPr marL="0" indent="0">
              <a:buNone/>
            </a:pPr>
            <a:r>
              <a:rPr lang="pl-PL" sz="1200" dirty="0"/>
              <a:t>Źródło: Raport Diagnoza przemocy wobec dzieci 2023 – Fundacja Dajemy Dzieciom Siłę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3435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157639-746A-4744-F296-23FF5793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Do kogo zwracają się dzieci i nastolatki w trudnej sytuacji?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FC760F-9718-C7A7-3625-26EAE4B70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1577"/>
            <a:ext cx="10722932" cy="50512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• matka (65%), </a:t>
            </a:r>
          </a:p>
          <a:p>
            <a:pPr marL="0" indent="0">
              <a:buNone/>
            </a:pPr>
            <a:r>
              <a:rPr lang="pl-PL" dirty="0"/>
              <a:t>• rówieśnicy spoza rodziny (64%), </a:t>
            </a:r>
          </a:p>
          <a:p>
            <a:pPr marL="0" indent="0">
              <a:buNone/>
            </a:pPr>
            <a:r>
              <a:rPr lang="pl-PL" dirty="0"/>
              <a:t>• ojciec (45%), </a:t>
            </a:r>
          </a:p>
          <a:p>
            <a:pPr marL="0" indent="0">
              <a:buNone/>
            </a:pPr>
            <a:r>
              <a:rPr lang="pl-PL" dirty="0"/>
              <a:t>• rodzeństwo lub inne dziecko z rodziny (38%), </a:t>
            </a:r>
          </a:p>
          <a:p>
            <a:pPr marL="0" indent="0">
              <a:buNone/>
            </a:pPr>
            <a:r>
              <a:rPr lang="pl-PL" dirty="0"/>
              <a:t>• inny dorosły z rodziny (26%), </a:t>
            </a:r>
          </a:p>
          <a:p>
            <a:pPr marL="0" indent="0">
              <a:buNone/>
            </a:pPr>
            <a:r>
              <a:rPr lang="pl-PL" dirty="0"/>
              <a:t>• psycholog lub pedagog (13%) </a:t>
            </a:r>
          </a:p>
          <a:p>
            <a:pPr marL="0" indent="0">
              <a:buNone/>
            </a:pPr>
            <a:r>
              <a:rPr lang="pl-PL" dirty="0"/>
              <a:t>• oraz nauczyciel lub nauczycielka (11%)</a:t>
            </a:r>
          </a:p>
        </p:txBody>
      </p:sp>
    </p:spTree>
    <p:extLst>
      <p:ext uri="{BB962C8B-B14F-4D97-AF65-F5344CB8AC3E}">
        <p14:creationId xmlns:p14="http://schemas.microsoft.com/office/powerpoint/2010/main" val="1334111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FC760F-9718-C7A7-3625-26EAE4B70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1577"/>
            <a:ext cx="10722932" cy="5051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dirty="0"/>
              <a:t>8% </a:t>
            </a:r>
          </a:p>
          <a:p>
            <a:pPr marL="0" indent="0">
              <a:buNone/>
            </a:pPr>
            <a:r>
              <a:rPr lang="pl-PL" dirty="0"/>
              <a:t>dzieci i nastolatków przyznaje natomiast, że nie miało ani jednej osoby, do której mogło się zwrócić w trudnej sytuacji.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2 dzieci w klasie szkolnej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1400" dirty="0"/>
              <a:t>Źródło: Raport Diagnoza przemocy wobec dzieci 2023 – Fundacja Dajemy Dzieciom Siłę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8446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FC760F-9718-C7A7-3625-26EAE4B70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289433"/>
            <a:ext cx="11170988" cy="121018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Czy profesjonaliści w Olsztynie spotykają się z przypadkami przemocy wobec dzieci w swojej pracy?</a:t>
            </a:r>
            <a:endParaRPr lang="pl-PL" sz="3600" dirty="0">
              <a:latin typeface="+mj-lt"/>
            </a:endParaRPr>
          </a:p>
          <a:p>
            <a:pPr marL="0" indent="0">
              <a:buNone/>
            </a:pPr>
            <a:endParaRPr lang="pl-PL" dirty="0">
              <a:latin typeface="+mj-lt"/>
            </a:endParaRP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48833189-DB82-D58A-C190-26844C39FB76}"/>
              </a:ext>
            </a:extLst>
          </p:cNvPr>
          <p:cNvSpPr txBox="1">
            <a:spLocks/>
          </p:cNvSpPr>
          <p:nvPr/>
        </p:nvSpPr>
        <p:spPr>
          <a:xfrm>
            <a:off x="402336" y="2313432"/>
            <a:ext cx="11170988" cy="4169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+mj-lt"/>
              <a:buAutoNum type="arabicPeriod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+mj-lt"/>
              <a:buAutoNum type="arabicPeriod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+mj-lt"/>
              <a:buAutoNum type="arabicPeriod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+mj-lt"/>
              <a:buAutoNum type="arabicPeriod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+mj-lt"/>
              <a:buAutoNum type="arabicPeriod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83% zaniedbywanie</a:t>
            </a:r>
          </a:p>
          <a:p>
            <a:pPr marL="0" indent="0">
              <a:buFont typeface="+mj-lt"/>
              <a:buNone/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79% przemoc psychiczna</a:t>
            </a:r>
          </a:p>
          <a:p>
            <a:pPr marL="0" indent="0">
              <a:buFont typeface="+mj-lt"/>
              <a:buNone/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66% przemoc fizyczna</a:t>
            </a:r>
          </a:p>
          <a:p>
            <a:pPr marL="0" indent="0">
              <a:buFont typeface="+mj-lt"/>
              <a:buNone/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25% przemoc seksualna</a:t>
            </a:r>
          </a:p>
          <a:p>
            <a:pPr marL="0" indent="0">
              <a:buFont typeface="+mj-lt"/>
              <a:buNone/>
            </a:pP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+mj-lt"/>
              <a:buNone/>
            </a:pP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+mj-lt"/>
              <a:buNone/>
            </a:pP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9AB90EB-4AF1-CCD3-FD6D-C741448A7AFD}"/>
              </a:ext>
            </a:extLst>
          </p:cNvPr>
          <p:cNvSpPr txBox="1"/>
          <p:nvPr/>
        </p:nvSpPr>
        <p:spPr>
          <a:xfrm>
            <a:off x="402336" y="5995448"/>
            <a:ext cx="8823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l-PL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Źródło: Badania własne 2022-23</a:t>
            </a:r>
          </a:p>
          <a:p>
            <a:pPr marL="0" indent="0">
              <a:buNone/>
            </a:pPr>
            <a:r>
              <a:rPr lang="pl-PL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Opracowanie: </a:t>
            </a:r>
            <a:r>
              <a:rPr lang="pl-PL" sz="1800" dirty="0">
                <a:solidFill>
                  <a:schemeClr val="bg1"/>
                </a:solidFill>
              </a:rPr>
              <a:t>Pracownia Strategii i Projektów Społecznych - </a:t>
            </a:r>
            <a:r>
              <a:rPr lang="pl-PL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Izabela </a:t>
            </a:r>
            <a:r>
              <a:rPr lang="pl-PL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Jurzyńska</a:t>
            </a:r>
            <a:endParaRPr lang="pl-P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50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FC760F-9718-C7A7-3625-26EAE4B70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289433"/>
            <a:ext cx="11170988" cy="1987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Czy profesjonaliści w Olsztynie i okolicach mają gdzie skonsultować (telefonicznie bądź osobiście) dylematy związane z podejrzeniem krzywdzenia dziecka i udzielaniem? 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B741AE31-D106-D90C-5317-F605C936DB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2188410"/>
              </p:ext>
            </p:extLst>
          </p:nvPr>
        </p:nvGraphicFramePr>
        <p:xfrm>
          <a:off x="1179954" y="2467193"/>
          <a:ext cx="8651832" cy="3445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37CDACB9-9D22-44E3-B44B-0343C351DB54}"/>
              </a:ext>
            </a:extLst>
          </p:cNvPr>
          <p:cNvSpPr txBox="1"/>
          <p:nvPr/>
        </p:nvSpPr>
        <p:spPr>
          <a:xfrm>
            <a:off x="402336" y="5995448"/>
            <a:ext cx="8823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l-PL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Źródło: Badania własne 2022-23</a:t>
            </a:r>
          </a:p>
          <a:p>
            <a:pPr marL="0" indent="0">
              <a:buNone/>
            </a:pPr>
            <a:r>
              <a:rPr lang="pl-PL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Opracowanie: </a:t>
            </a:r>
            <a:r>
              <a:rPr lang="pl-PL" sz="1800" dirty="0">
                <a:solidFill>
                  <a:schemeClr val="bg1"/>
                </a:solidFill>
              </a:rPr>
              <a:t>Pracownia Strategii i Projektów Społecznych - </a:t>
            </a:r>
            <a:r>
              <a:rPr lang="pl-PL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Izabela </a:t>
            </a:r>
            <a:r>
              <a:rPr lang="pl-PL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Jurzyńska</a:t>
            </a:r>
            <a:endParaRPr lang="pl-P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86950"/>
      </p:ext>
    </p:extLst>
  </p:cSld>
  <p:clrMapOvr>
    <a:masterClrMapping/>
  </p:clrMapOvr>
</p:sld>
</file>

<file path=ppt/theme/theme1.xml><?xml version="1.0" encoding="utf-8"?>
<a:theme xmlns:a="http://schemas.openxmlformats.org/drawingml/2006/main" name="SineVTI">
  <a:themeElements>
    <a:clrScheme name="Custom 51">
      <a:dk1>
        <a:sysClr val="windowText" lastClr="000000"/>
      </a:dk1>
      <a:lt1>
        <a:sysClr val="window" lastClr="FFFFFF"/>
      </a:lt1>
      <a:dk2>
        <a:srgbClr val="12154E"/>
      </a:dk2>
      <a:lt2>
        <a:srgbClr val="EEEEEE"/>
      </a:lt2>
      <a:accent1>
        <a:srgbClr val="FD8686"/>
      </a:accent1>
      <a:accent2>
        <a:srgbClr val="B495C2"/>
      </a:accent2>
      <a:accent3>
        <a:srgbClr val="8F99BB"/>
      </a:accent3>
      <a:accent4>
        <a:srgbClr val="A3A3C1"/>
      </a:accent4>
      <a:accent5>
        <a:srgbClr val="7162FE"/>
      </a:accent5>
      <a:accent6>
        <a:srgbClr val="1EBE9B"/>
      </a:accent6>
      <a:hlink>
        <a:srgbClr val="EF08F7"/>
      </a:hlink>
      <a:folHlink>
        <a:srgbClr val="8477FE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Sinus</Template>
  <TotalTime>176</TotalTime>
  <Words>1160</Words>
  <Application>Microsoft Office PowerPoint</Application>
  <PresentationFormat>Panoramiczny</PresentationFormat>
  <Paragraphs>169</Paragraphs>
  <Slides>31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9" baseType="lpstr">
      <vt:lpstr>Aptos</vt:lpstr>
      <vt:lpstr>Arial</vt:lpstr>
      <vt:lpstr>Avenir Next LT Pro</vt:lpstr>
      <vt:lpstr>Calibri</vt:lpstr>
      <vt:lpstr>Lato</vt:lpstr>
      <vt:lpstr>Lato Light</vt:lpstr>
      <vt:lpstr>Posterama</vt:lpstr>
      <vt:lpstr>SineVTI</vt:lpstr>
      <vt:lpstr>Pomoc dzieciom krzywdzonym na przykładzie  Stowarzyszenia ARKA w Olsztynie Prezentacja modelu Barnahus   Tomasz Sztachelski</vt:lpstr>
      <vt:lpstr>Diagnoza przemocy wobec dzieci w Polsce 2023 </vt:lpstr>
      <vt:lpstr>Jaka jest skala przemocy wobec dzieci i nastolatków w Polsce? </vt:lpstr>
      <vt:lpstr>Jakiej przemocy doświadczają dzieci i nastolatki? </vt:lpstr>
      <vt:lpstr>Kto najczęściej stosuje przemoc wobec dzieci i nastolatków?</vt:lpstr>
      <vt:lpstr>Do kogo zwracają się dzieci i nastolatki w trudnej sytuacji?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OFERTA </vt:lpstr>
      <vt:lpstr>Prezentacja programu PowerPoint</vt:lpstr>
      <vt:lpstr>Wyzwania Centrów Pomocy Dzieciom</vt:lpstr>
      <vt:lpstr>Prezentacja programu PowerPoint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Tomasz Sztachelski</dc:creator>
  <cp:lastModifiedBy>Tomasz Sztachelski</cp:lastModifiedBy>
  <cp:revision>5</cp:revision>
  <dcterms:created xsi:type="dcterms:W3CDTF">2024-09-17T17:59:55Z</dcterms:created>
  <dcterms:modified xsi:type="dcterms:W3CDTF">2024-10-17T09:33:40Z</dcterms:modified>
</cp:coreProperties>
</file>