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72" r:id="rId10"/>
    <p:sldId id="263" r:id="rId11"/>
    <p:sldId id="271" r:id="rId12"/>
    <p:sldId id="265" r:id="rId13"/>
    <p:sldId id="266" r:id="rId14"/>
    <p:sldId id="267" r:id="rId15"/>
    <p:sldId id="268" r:id="rId16"/>
    <p:sldId id="269" r:id="rId17"/>
    <p:sldId id="270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1F7DE3-3AE2-B293-A0D9-5B284A71EA73}" name="Magdalena Dorożała" initials="MD" userId="S-1-5-21-888239153-1836652211-2255672584-1112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6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3125967" y="-393700"/>
            <a:ext cx="18135603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Heron flying low over a beach with a short fence in the foreground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andy path between two hills leading to the ocean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andy path between two hills leading to the ocean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3" name="Heron flying low over a beach with a short fence in the foreground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4" name="View of beach and sea from a grassy sand dune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  <a:lvl2pPr marL="1025769" indent="-390769" algn="ctr">
              <a:spcBef>
                <a:spcPts val="0"/>
              </a:spcBef>
              <a:defRPr sz="3200" i="1"/>
            </a:lvl2pPr>
            <a:lvl3pPr marL="1660769" indent="-390769" algn="ctr">
              <a:spcBef>
                <a:spcPts val="0"/>
              </a:spcBef>
              <a:defRPr sz="3200" i="1"/>
            </a:lvl3pPr>
            <a:lvl4pPr marL="2295769" indent="-390769" algn="ctr">
              <a:spcBef>
                <a:spcPts val="0"/>
              </a:spcBef>
              <a:defRPr sz="3200" i="1"/>
            </a:lvl4pPr>
            <a:lvl5pPr marL="2930769" indent="-390769" algn="ctr">
              <a:spcBef>
                <a:spcPts val="0"/>
              </a:spcBef>
              <a:defRPr sz="32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“Type a quote here.”"/>
          <p:cNvSpPr txBox="1">
            <a:spLocks noGrp="1"/>
          </p:cNvSpPr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76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39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503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66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ODPISUJEMY UMOWĘ NA 3 ETAP…"/>
          <p:cNvSpPr txBox="1"/>
          <p:nvPr/>
        </p:nvSpPr>
        <p:spPr>
          <a:xfrm>
            <a:off x="2792552" y="4234067"/>
            <a:ext cx="11658527" cy="455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80000"/>
              </a:lnSpc>
              <a:spcBef>
                <a:spcPts val="800"/>
              </a:spcBef>
              <a:defRPr sz="88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Rozwiązania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88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dla kultury</a:t>
            </a:r>
            <a:endParaRPr sz="6000" b="1"/>
          </a:p>
          <a:p>
            <a:pPr defTabSz="449580">
              <a:lnSpc>
                <a:spcPct val="80000"/>
              </a:lnSpc>
              <a:spcBef>
                <a:spcPts val="800"/>
              </a:spcBef>
              <a:defRPr sz="88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endParaRPr sz="6000" b="1"/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b="1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Stan prac legislacyjnych</a:t>
            </a:r>
          </a:p>
        </p:txBody>
      </p:sp>
      <p:sp>
        <p:nvSpPr>
          <p:cNvPr id="129" name="Line"/>
          <p:cNvSpPr/>
          <p:nvPr/>
        </p:nvSpPr>
        <p:spPr>
          <a:xfrm>
            <a:off x="2864193" y="3920663"/>
            <a:ext cx="11658527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30" name="Line"/>
          <p:cNvSpPr/>
          <p:nvPr/>
        </p:nvSpPr>
        <p:spPr>
          <a:xfrm>
            <a:off x="2864193" y="7244952"/>
            <a:ext cx="11658527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3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0750" y="11827284"/>
            <a:ext cx="4676418" cy="13129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Line"/>
          <p:cNvSpPr/>
          <p:nvPr/>
        </p:nvSpPr>
        <p:spPr>
          <a:xfrm>
            <a:off x="995828" y="3106204"/>
            <a:ext cx="4907769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34" name="PODPISUJEMY UMOWĘ NA 3 ETAP…"/>
          <p:cNvSpPr txBox="1"/>
          <p:nvPr/>
        </p:nvSpPr>
        <p:spPr>
          <a:xfrm>
            <a:off x="995829" y="1040415"/>
            <a:ext cx="4818127" cy="1849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Legislacja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w liczbach</a:t>
            </a:r>
          </a:p>
        </p:txBody>
      </p:sp>
      <p:sp>
        <p:nvSpPr>
          <p:cNvPr id="135" name="Line"/>
          <p:cNvSpPr/>
          <p:nvPr/>
        </p:nvSpPr>
        <p:spPr>
          <a:xfrm>
            <a:off x="1001486" y="823747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3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0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pole tekstowe 2"/>
          <p:cNvSpPr txBox="1"/>
          <p:nvPr/>
        </p:nvSpPr>
        <p:spPr>
          <a:xfrm>
            <a:off x="980831" y="3495245"/>
            <a:ext cx="8152888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0"/>
              </a:spcBef>
              <a:defRPr sz="3600">
                <a:solidFill>
                  <a:srgbClr val="F0EACC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/>
              <a:t>2</a:t>
            </a:r>
            <a:r>
              <a:rPr lang="pl-PL" dirty="0"/>
              <a:t>1</a:t>
            </a:r>
            <a:r>
              <a:rPr dirty="0"/>
              <a:t> PROJEKTÓW LEGISLACYJNYCH </a:t>
            </a:r>
          </a:p>
          <a:p>
            <a:pPr>
              <a:spcBef>
                <a:spcPts val="0"/>
              </a:spcBef>
              <a:defRPr sz="3600">
                <a:solidFill>
                  <a:srgbClr val="F0EACC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/>
              <a:t>I PROGRAMOWYCH OD POCZĄTKU </a:t>
            </a:r>
          </a:p>
          <a:p>
            <a:pPr>
              <a:spcBef>
                <a:spcPts val="0"/>
              </a:spcBef>
              <a:defRPr sz="3600">
                <a:solidFill>
                  <a:srgbClr val="F0EACC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/>
              <a:t>KADENCJI</a:t>
            </a:r>
          </a:p>
          <a:p>
            <a:pPr>
              <a:spcBef>
                <a:spcPts val="0"/>
              </a:spcBef>
              <a:defRPr sz="3600">
                <a:solidFill>
                  <a:srgbClr val="F0EACC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endParaRPr dirty="0"/>
          </a:p>
        </p:txBody>
      </p:sp>
      <p:sp>
        <p:nvSpPr>
          <p:cNvPr id="138" name="70"/>
          <p:cNvSpPr txBox="1"/>
          <p:nvPr/>
        </p:nvSpPr>
        <p:spPr>
          <a:xfrm>
            <a:off x="11038374" y="1189954"/>
            <a:ext cx="1270763" cy="24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49580">
              <a:lnSpc>
                <a:spcPct val="107916"/>
              </a:lnSpc>
              <a:spcBef>
                <a:spcPts val="0"/>
              </a:spcBef>
              <a:defRPr sz="15700">
                <a:solidFill>
                  <a:srgbClr val="FF968D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t>9</a:t>
            </a:r>
          </a:p>
        </p:txBody>
      </p:sp>
      <p:sp>
        <p:nvSpPr>
          <p:cNvPr id="139" name="projektów…"/>
          <p:cNvSpPr txBox="1"/>
          <p:nvPr/>
        </p:nvSpPr>
        <p:spPr>
          <a:xfrm>
            <a:off x="12504292" y="2325998"/>
            <a:ext cx="252431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projektów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zakończonych</a:t>
            </a:r>
          </a:p>
        </p:txBody>
      </p:sp>
      <p:sp>
        <p:nvSpPr>
          <p:cNvPr id="140" name="70"/>
          <p:cNvSpPr txBox="1"/>
          <p:nvPr/>
        </p:nvSpPr>
        <p:spPr>
          <a:xfrm>
            <a:off x="10944281" y="4834997"/>
            <a:ext cx="1270763" cy="24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49580">
              <a:lnSpc>
                <a:spcPct val="107916"/>
              </a:lnSpc>
              <a:spcBef>
                <a:spcPts val="0"/>
              </a:spcBef>
              <a:defRPr sz="15700">
                <a:solidFill>
                  <a:srgbClr val="FF968D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t>4</a:t>
            </a:r>
          </a:p>
        </p:txBody>
      </p:sp>
      <p:sp>
        <p:nvSpPr>
          <p:cNvPr id="141" name="projekty ustaw…"/>
          <p:cNvSpPr txBox="1"/>
          <p:nvPr/>
        </p:nvSpPr>
        <p:spPr>
          <a:xfrm>
            <a:off x="12537199" y="5971041"/>
            <a:ext cx="2766633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projekty ustaw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w Sejmie </a:t>
            </a:r>
          </a:p>
        </p:txBody>
      </p:sp>
      <p:sp>
        <p:nvSpPr>
          <p:cNvPr id="142" name="70"/>
          <p:cNvSpPr txBox="1"/>
          <p:nvPr/>
        </p:nvSpPr>
        <p:spPr>
          <a:xfrm>
            <a:off x="10944281" y="8476871"/>
            <a:ext cx="1269578" cy="2488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49580">
              <a:lnSpc>
                <a:spcPct val="107916"/>
              </a:lnSpc>
              <a:spcBef>
                <a:spcPts val="0"/>
              </a:spcBef>
              <a:defRPr sz="15700">
                <a:solidFill>
                  <a:srgbClr val="FF968D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lang="pl-PL" dirty="0"/>
              <a:t>8</a:t>
            </a:r>
            <a:endParaRPr dirty="0"/>
          </a:p>
        </p:txBody>
      </p:sp>
      <p:sp>
        <p:nvSpPr>
          <p:cNvPr id="143" name="projektów w toku…"/>
          <p:cNvSpPr txBox="1"/>
          <p:nvPr/>
        </p:nvSpPr>
        <p:spPr>
          <a:xfrm>
            <a:off x="12521865" y="9612534"/>
            <a:ext cx="3150871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projektów w toku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prac rządowych </a:t>
            </a:r>
          </a:p>
        </p:txBody>
      </p:sp>
      <p:sp>
        <p:nvSpPr>
          <p:cNvPr id="144" name="5 ustaw ogłoszonych w Dzienniku Ustaw…"/>
          <p:cNvSpPr txBox="1"/>
          <p:nvPr/>
        </p:nvSpPr>
        <p:spPr>
          <a:xfrm>
            <a:off x="12495614" y="3802748"/>
            <a:ext cx="7049263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0"/>
              </a:spcBef>
              <a:defRPr sz="3000">
                <a:solidFill>
                  <a:srgbClr val="F0EACC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>
                <a:solidFill>
                  <a:srgbClr val="F19B91"/>
                </a:solidFill>
                <a:latin typeface="Lato Black"/>
                <a:ea typeface="Lato Black"/>
                <a:cs typeface="Lato Black"/>
                <a:sym typeface="Lato Black"/>
              </a:rPr>
              <a:t>5 ustaw</a:t>
            </a:r>
            <a:r>
              <a:t> ogłoszonych w Dzienniku Ustaw</a:t>
            </a:r>
          </a:p>
          <a:p>
            <a:pPr>
              <a:spcBef>
                <a:spcPts val="0"/>
              </a:spcBef>
              <a:defRPr sz="3000">
                <a:solidFill>
                  <a:srgbClr val="F0EACC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>
                <a:solidFill>
                  <a:srgbClr val="F19B91"/>
                </a:solidFill>
                <a:latin typeface="Lato Black"/>
                <a:ea typeface="Lato Black"/>
                <a:cs typeface="Lato Black"/>
                <a:sym typeface="Lato Black"/>
              </a:rPr>
              <a:t>4 uchwały</a:t>
            </a:r>
            <a:r>
              <a:t> przyjęte przez Radę Ministrów</a:t>
            </a:r>
          </a:p>
        </p:txBody>
      </p:sp>
      <p:sp>
        <p:nvSpPr>
          <p:cNvPr id="145" name="Wszystkie przyjęte przez Radę Ministrów…"/>
          <p:cNvSpPr txBox="1"/>
          <p:nvPr/>
        </p:nvSpPr>
        <p:spPr>
          <a:xfrm>
            <a:off x="12535282" y="7473396"/>
            <a:ext cx="7035737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0"/>
              </a:spcBef>
              <a:defRPr sz="3000">
                <a:solidFill>
                  <a:srgbClr val="F0EACC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>
                <a:solidFill>
                  <a:srgbClr val="F19B91"/>
                </a:solidFill>
                <a:latin typeface="Lato Black"/>
                <a:ea typeface="Lato Black"/>
                <a:cs typeface="Lato Black"/>
                <a:sym typeface="Lato Black"/>
              </a:rPr>
              <a:t>Wszystkie</a:t>
            </a:r>
            <a:r>
              <a:t> przyjęte przez Radę Ministrów</a:t>
            </a:r>
          </a:p>
          <a:p>
            <a:pPr>
              <a:spcBef>
                <a:spcPts val="0"/>
              </a:spcBef>
              <a:defRPr sz="3000">
                <a:solidFill>
                  <a:srgbClr val="F0EACC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>
                <a:solidFill>
                  <a:srgbClr val="F19B91"/>
                </a:solidFill>
                <a:latin typeface="Lato Black"/>
                <a:ea typeface="Lato Black"/>
                <a:cs typeface="Lato Black"/>
                <a:sym typeface="Lato Black"/>
              </a:rPr>
              <a:t>Wszystkie</a:t>
            </a:r>
            <a:r>
              <a:t> po pierwszym czytaniu</a:t>
            </a:r>
          </a:p>
        </p:txBody>
      </p:sp>
      <p:sp>
        <p:nvSpPr>
          <p:cNvPr id="146" name="4 projekty wpisane do Wykazu prac…"/>
          <p:cNvSpPr txBox="1"/>
          <p:nvPr/>
        </p:nvSpPr>
        <p:spPr>
          <a:xfrm>
            <a:off x="12543891" y="11029745"/>
            <a:ext cx="7236525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0"/>
              </a:spcBef>
              <a:defRPr sz="3000">
                <a:solidFill>
                  <a:srgbClr val="F0EACC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>
                <a:solidFill>
                  <a:srgbClr val="F19B91"/>
                </a:solidFill>
                <a:latin typeface="Lato Black"/>
                <a:ea typeface="Lato Black"/>
                <a:cs typeface="Lato Black"/>
                <a:sym typeface="Lato Black"/>
              </a:rPr>
              <a:t>4 </a:t>
            </a:r>
            <a:r>
              <a:rPr dirty="0" err="1">
                <a:solidFill>
                  <a:srgbClr val="F19B91"/>
                </a:solidFill>
                <a:latin typeface="Lato Black"/>
                <a:ea typeface="Lato Black"/>
                <a:cs typeface="Lato Black"/>
                <a:sym typeface="Lato Black"/>
              </a:rPr>
              <a:t>projekty</a:t>
            </a:r>
            <a:r>
              <a:rPr dirty="0"/>
              <a:t> </a:t>
            </a:r>
            <a:r>
              <a:rPr dirty="0" err="1"/>
              <a:t>wpisane</a:t>
            </a:r>
            <a:r>
              <a:rPr dirty="0"/>
              <a:t> do </a:t>
            </a:r>
            <a:r>
              <a:rPr dirty="0" err="1"/>
              <a:t>Wykazu</a:t>
            </a:r>
            <a:r>
              <a:rPr dirty="0"/>
              <a:t> </a:t>
            </a:r>
            <a:r>
              <a:rPr dirty="0" err="1"/>
              <a:t>prac</a:t>
            </a:r>
            <a:r>
              <a:rPr dirty="0"/>
              <a:t> </a:t>
            </a:r>
          </a:p>
          <a:p>
            <a:pPr>
              <a:spcBef>
                <a:spcPts val="0"/>
              </a:spcBef>
              <a:defRPr sz="3000">
                <a:solidFill>
                  <a:srgbClr val="F0EACC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legislacyjnych</a:t>
            </a:r>
            <a:r>
              <a:rPr dirty="0"/>
              <a:t> i </a:t>
            </a:r>
            <a:r>
              <a:rPr dirty="0" err="1"/>
              <a:t>programowych</a:t>
            </a:r>
            <a:r>
              <a:rPr dirty="0"/>
              <a:t> RM</a:t>
            </a:r>
          </a:p>
          <a:p>
            <a:pPr>
              <a:spcBef>
                <a:spcPts val="0"/>
              </a:spcBef>
              <a:defRPr sz="3000">
                <a:solidFill>
                  <a:srgbClr val="F0EACC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>
                <a:solidFill>
                  <a:srgbClr val="F19B91"/>
                </a:solidFill>
                <a:latin typeface="Lato Black"/>
                <a:ea typeface="Lato Black"/>
                <a:cs typeface="Lato Black"/>
                <a:sym typeface="Lato Black"/>
              </a:rPr>
              <a:t>4</a:t>
            </a:r>
            <a:r>
              <a:rPr dirty="0">
                <a:solidFill>
                  <a:srgbClr val="F19B91"/>
                </a:solidFill>
                <a:latin typeface="Lato Black"/>
                <a:ea typeface="Lato Black"/>
                <a:cs typeface="Lato Black"/>
                <a:sym typeface="Lato Black"/>
              </a:rPr>
              <a:t> </a:t>
            </a:r>
            <a:r>
              <a:rPr dirty="0" err="1">
                <a:solidFill>
                  <a:srgbClr val="F19B91"/>
                </a:solidFill>
                <a:latin typeface="Lato Black"/>
                <a:ea typeface="Lato Black"/>
                <a:cs typeface="Lato Black"/>
                <a:sym typeface="Lato Black"/>
              </a:rPr>
              <a:t>projekty</a:t>
            </a:r>
            <a:r>
              <a:rPr dirty="0"/>
              <a:t> </a:t>
            </a:r>
            <a:r>
              <a:rPr dirty="0" err="1"/>
              <a:t>oczekujące</a:t>
            </a:r>
            <a:r>
              <a:rPr dirty="0"/>
              <a:t> na </a:t>
            </a:r>
            <a:r>
              <a:rPr dirty="0" err="1"/>
              <a:t>wpis</a:t>
            </a:r>
            <a:r>
              <a:rPr dirty="0"/>
              <a:t> do </a:t>
            </a:r>
            <a:r>
              <a:rPr dirty="0" err="1"/>
              <a:t>Wykazu</a:t>
            </a:r>
            <a:r>
              <a:rPr dirty="0"/>
              <a:t> </a:t>
            </a:r>
          </a:p>
          <a:p>
            <a:pPr>
              <a:spcBef>
                <a:spcPts val="0"/>
              </a:spcBef>
              <a:defRPr sz="3000">
                <a:solidFill>
                  <a:srgbClr val="F0EACC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prac</a:t>
            </a:r>
            <a:r>
              <a:rPr dirty="0"/>
              <a:t> </a:t>
            </a:r>
            <a:r>
              <a:rPr dirty="0" err="1"/>
              <a:t>legislacyjnych</a:t>
            </a:r>
            <a:r>
              <a:rPr dirty="0"/>
              <a:t> i </a:t>
            </a:r>
            <a:r>
              <a:rPr dirty="0" err="1"/>
              <a:t>programowych</a:t>
            </a:r>
            <a:r>
              <a:rPr dirty="0"/>
              <a:t> RM</a:t>
            </a:r>
          </a:p>
        </p:txBody>
      </p:sp>
      <p:pic>
        <p:nvPicPr>
          <p:cNvPr id="14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289" y="3892745"/>
            <a:ext cx="480044" cy="3730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289" y="4395621"/>
            <a:ext cx="480044" cy="3730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289" y="7543427"/>
            <a:ext cx="480044" cy="3730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289" y="8046303"/>
            <a:ext cx="480044" cy="373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289" y="11120633"/>
            <a:ext cx="480044" cy="373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3289" y="12029083"/>
            <a:ext cx="480044" cy="37306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9" name="Group"/>
          <p:cNvGrpSpPr/>
          <p:nvPr/>
        </p:nvGrpSpPr>
        <p:grpSpPr>
          <a:xfrm>
            <a:off x="10917211" y="2080541"/>
            <a:ext cx="8729757" cy="8748599"/>
            <a:chOff x="0" y="0"/>
            <a:chExt cx="8729755" cy="8748597"/>
          </a:xfrm>
        </p:grpSpPr>
        <p:sp>
          <p:nvSpPr>
            <p:cNvPr id="153" name="Line"/>
            <p:cNvSpPr/>
            <p:nvPr/>
          </p:nvSpPr>
          <p:spPr>
            <a:xfrm>
              <a:off x="28008" y="1506912"/>
              <a:ext cx="8687222" cy="1"/>
            </a:xfrm>
            <a:prstGeom prst="line">
              <a:avLst/>
            </a:prstGeom>
            <a:noFill/>
            <a:ln w="127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54" name="Line"/>
            <p:cNvSpPr/>
            <p:nvPr/>
          </p:nvSpPr>
          <p:spPr>
            <a:xfrm>
              <a:off x="0" y="8748597"/>
              <a:ext cx="8687222" cy="1"/>
            </a:xfrm>
            <a:prstGeom prst="line">
              <a:avLst/>
            </a:prstGeom>
            <a:noFill/>
            <a:ln w="127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55" name="Line"/>
            <p:cNvSpPr/>
            <p:nvPr/>
          </p:nvSpPr>
          <p:spPr>
            <a:xfrm>
              <a:off x="0" y="5162377"/>
              <a:ext cx="8687222" cy="1"/>
            </a:xfrm>
            <a:prstGeom prst="line">
              <a:avLst/>
            </a:prstGeom>
            <a:noFill/>
            <a:ln w="127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56" name="Line"/>
            <p:cNvSpPr/>
            <p:nvPr/>
          </p:nvSpPr>
          <p:spPr>
            <a:xfrm>
              <a:off x="1433309" y="0"/>
              <a:ext cx="7296447" cy="0"/>
            </a:xfrm>
            <a:prstGeom prst="line">
              <a:avLst/>
            </a:prstGeom>
            <a:noFill/>
            <a:ln w="127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57" name="Line"/>
            <p:cNvSpPr/>
            <p:nvPr/>
          </p:nvSpPr>
          <p:spPr>
            <a:xfrm>
              <a:off x="1433309" y="3660021"/>
              <a:ext cx="7296447" cy="1"/>
            </a:xfrm>
            <a:prstGeom prst="line">
              <a:avLst/>
            </a:prstGeom>
            <a:noFill/>
            <a:ln w="127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58" name="Line"/>
            <p:cNvSpPr/>
            <p:nvPr/>
          </p:nvSpPr>
          <p:spPr>
            <a:xfrm>
              <a:off x="1433309" y="7282209"/>
              <a:ext cx="7296447" cy="1"/>
            </a:xfrm>
            <a:prstGeom prst="line">
              <a:avLst/>
            </a:prstGeom>
            <a:noFill/>
            <a:ln w="127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0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Przygotowanie dokumentacji…"/>
          <p:cNvSpPr txBox="1"/>
          <p:nvPr/>
        </p:nvSpPr>
        <p:spPr>
          <a:xfrm>
            <a:off x="1245327" y="4995321"/>
            <a:ext cx="4455804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Transparentność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i stabilność organizacyjna</a:t>
            </a:r>
          </a:p>
        </p:txBody>
      </p:sp>
      <p:sp>
        <p:nvSpPr>
          <p:cNvPr id="163" name="Etap:…"/>
          <p:cNvSpPr txBox="1"/>
          <p:nvPr/>
        </p:nvSpPr>
        <p:spPr>
          <a:xfrm>
            <a:off x="1289742" y="6359620"/>
            <a:ext cx="5422959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Etap</a:t>
            </a:r>
            <a:r>
              <a:rPr dirty="0"/>
              <a:t>: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wniosek o wpis do wykazu prac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legislacyjnych i programowych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Rady Ministrów</a:t>
            </a:r>
          </a:p>
        </p:txBody>
      </p:sp>
      <p:sp>
        <p:nvSpPr>
          <p:cNvPr id="164" name="Line"/>
          <p:cNvSpPr/>
          <p:nvPr/>
        </p:nvSpPr>
        <p:spPr>
          <a:xfrm>
            <a:off x="1289742" y="4455776"/>
            <a:ext cx="4907768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65" name="PODPISUJEMY UMOWĘ NA 3 ETAP…"/>
          <p:cNvSpPr txBox="1"/>
          <p:nvPr/>
        </p:nvSpPr>
        <p:spPr>
          <a:xfrm>
            <a:off x="1245327" y="1190314"/>
            <a:ext cx="5786629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6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Konstytucja </a:t>
            </a:r>
          </a:p>
          <a:p>
            <a:pPr defTabSz="449580">
              <a:spcBef>
                <a:spcPts val="0"/>
              </a:spcBef>
              <a:defRPr sz="6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dla kultury</a:t>
            </a:r>
          </a:p>
        </p:txBody>
      </p:sp>
      <p:sp>
        <p:nvSpPr>
          <p:cNvPr id="166" name="Line"/>
          <p:cNvSpPr/>
          <p:nvPr/>
        </p:nvSpPr>
        <p:spPr>
          <a:xfrm>
            <a:off x="1295400" y="1068675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169" name="Oval"/>
          <p:cNvGrpSpPr/>
          <p:nvPr/>
        </p:nvGrpSpPr>
        <p:grpSpPr>
          <a:xfrm>
            <a:off x="7247226" y="7044218"/>
            <a:ext cx="5011235" cy="4909096"/>
            <a:chOff x="0" y="0"/>
            <a:chExt cx="5011234" cy="4909094"/>
          </a:xfrm>
        </p:grpSpPr>
        <p:sp>
          <p:nvSpPr>
            <p:cNvPr id="167" name="Oval"/>
            <p:cNvSpPr/>
            <p:nvPr/>
          </p:nvSpPr>
          <p:spPr>
            <a:xfrm>
              <a:off x="-1" y="-1"/>
              <a:ext cx="5011236" cy="4909096"/>
            </a:xfrm>
            <a:prstGeom prst="ellipse">
              <a:avLst/>
            </a:prstGeom>
            <a:solidFill>
              <a:srgbClr val="F0EACC"/>
            </a:solidFill>
            <a:ln w="254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000">
                  <a:solidFill>
                    <a:srgbClr val="F0EACC"/>
                  </a:solidFill>
                  <a:uFill>
                    <a:solidFill>
                      <a:srgbClr val="000000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/>
            </a:p>
          </p:txBody>
        </p:sp>
        <p:sp>
          <p:nvSpPr>
            <p:cNvPr id="168" name="Społeczne Instytucje Kultury"/>
            <p:cNvSpPr txBox="1"/>
            <p:nvPr/>
          </p:nvSpPr>
          <p:spPr>
            <a:xfrm>
              <a:off x="746578" y="1997347"/>
              <a:ext cx="3518078" cy="914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457200">
                <a:spcBef>
                  <a:spcPts val="0"/>
                </a:spcBef>
                <a:defRPr sz="3000">
                  <a:solidFill>
                    <a:srgbClr val="000069"/>
                  </a:solidFill>
                  <a:uFill>
                    <a:solidFill>
                      <a:srgbClr val="FF0000"/>
                    </a:solidFill>
                  </a:uFill>
                  <a:latin typeface="Lato Medium"/>
                  <a:ea typeface="Lato Medium"/>
                  <a:cs typeface="Lato Medium"/>
                  <a:sym typeface="Lato Medium"/>
                </a:defRPr>
              </a:lvl1pPr>
            </a:lstStyle>
            <a:p>
              <a:r>
                <a:t>Społeczne Instytucje Kultury</a:t>
              </a:r>
            </a:p>
          </p:txBody>
        </p:sp>
      </p:grpSp>
      <p:grpSp>
        <p:nvGrpSpPr>
          <p:cNvPr id="172" name="Oval"/>
          <p:cNvGrpSpPr/>
          <p:nvPr/>
        </p:nvGrpSpPr>
        <p:grpSpPr>
          <a:xfrm>
            <a:off x="12851622" y="7044218"/>
            <a:ext cx="5011236" cy="4909096"/>
            <a:chOff x="0" y="0"/>
            <a:chExt cx="5011234" cy="4909094"/>
          </a:xfrm>
        </p:grpSpPr>
        <p:sp>
          <p:nvSpPr>
            <p:cNvPr id="170" name="Oval"/>
            <p:cNvSpPr/>
            <p:nvPr/>
          </p:nvSpPr>
          <p:spPr>
            <a:xfrm>
              <a:off x="-1" y="-1"/>
              <a:ext cx="5011236" cy="4909096"/>
            </a:xfrm>
            <a:prstGeom prst="ellipse">
              <a:avLst/>
            </a:prstGeom>
            <a:solidFill>
              <a:srgbClr val="F0EACC"/>
            </a:solidFill>
            <a:ln w="254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000">
                  <a:solidFill>
                    <a:srgbClr val="000069"/>
                  </a:solidFill>
                  <a:uFill>
                    <a:solidFill>
                      <a:srgbClr val="FF0000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/>
            </a:p>
          </p:txBody>
        </p:sp>
        <p:sp>
          <p:nvSpPr>
            <p:cNvPr id="171" name="Regulacja współprowadzeń"/>
            <p:cNvSpPr txBox="1"/>
            <p:nvPr/>
          </p:nvSpPr>
          <p:spPr>
            <a:xfrm>
              <a:off x="746578" y="1997347"/>
              <a:ext cx="3518078" cy="914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457200">
                <a:spcBef>
                  <a:spcPts val="0"/>
                </a:spcBef>
                <a:defRPr sz="3000">
                  <a:solidFill>
                    <a:srgbClr val="000069"/>
                  </a:solidFill>
                  <a:uFill>
                    <a:solidFill>
                      <a:srgbClr val="FF0000"/>
                    </a:solidFill>
                  </a:uFill>
                  <a:latin typeface="Lato Medium"/>
                  <a:ea typeface="Lato Medium"/>
                  <a:cs typeface="Lato Medium"/>
                  <a:sym typeface="Lato Medium"/>
                </a:defRPr>
              </a:lvl1pPr>
            </a:lstStyle>
            <a:p>
              <a:r>
                <a:t>Regulacja współprowadzeń</a:t>
              </a:r>
            </a:p>
          </p:txBody>
        </p:sp>
      </p:grpSp>
      <p:grpSp>
        <p:nvGrpSpPr>
          <p:cNvPr id="175" name="Oval"/>
          <p:cNvGrpSpPr/>
          <p:nvPr/>
        </p:nvGrpSpPr>
        <p:grpSpPr>
          <a:xfrm>
            <a:off x="18456019" y="7044218"/>
            <a:ext cx="5011235" cy="4909096"/>
            <a:chOff x="0" y="0"/>
            <a:chExt cx="5011234" cy="4909094"/>
          </a:xfrm>
        </p:grpSpPr>
        <p:sp>
          <p:nvSpPr>
            <p:cNvPr id="173" name="Oval"/>
            <p:cNvSpPr/>
            <p:nvPr/>
          </p:nvSpPr>
          <p:spPr>
            <a:xfrm>
              <a:off x="-1" y="-1"/>
              <a:ext cx="5011236" cy="4909096"/>
            </a:xfrm>
            <a:prstGeom prst="ellipse">
              <a:avLst/>
            </a:prstGeom>
            <a:solidFill>
              <a:srgbClr val="F0EACC"/>
            </a:solidFill>
            <a:ln w="254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000">
                  <a:solidFill>
                    <a:srgbClr val="F0EACC"/>
                  </a:solidFill>
                  <a:uFill>
                    <a:solidFill>
                      <a:srgbClr val="000000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/>
            </a:p>
          </p:txBody>
        </p:sp>
        <p:sp>
          <p:nvSpPr>
            <p:cNvPr id="174" name="Jasne zasady powoływania dyrektorów instytucji samorządowych…"/>
            <p:cNvSpPr txBox="1"/>
            <p:nvPr/>
          </p:nvSpPr>
          <p:spPr>
            <a:xfrm>
              <a:off x="746578" y="1082947"/>
              <a:ext cx="3518078" cy="2743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 defTabSz="457200">
                <a:spcBef>
                  <a:spcPts val="0"/>
                </a:spcBef>
                <a:defRPr sz="3000">
                  <a:solidFill>
                    <a:srgbClr val="000069"/>
                  </a:solidFill>
                  <a:uFill>
                    <a:solidFill>
                      <a:srgbClr val="FF0000"/>
                    </a:solidFill>
                  </a:uFill>
                  <a:latin typeface="Lato Medium"/>
                  <a:ea typeface="Lato Medium"/>
                  <a:cs typeface="Lato Medium"/>
                  <a:sym typeface="Lato Medium"/>
                </a:defRPr>
              </a:pPr>
              <a:r>
                <a:rPr lang="pl-PL" dirty="0"/>
                <a:t>Transparentne</a:t>
              </a:r>
              <a:r>
                <a:rPr dirty="0"/>
                <a:t> </a:t>
              </a:r>
              <a:r>
                <a:rPr dirty="0" err="1"/>
                <a:t>zasady</a:t>
              </a:r>
              <a:r>
                <a:rPr dirty="0"/>
                <a:t> </a:t>
              </a:r>
              <a:r>
                <a:rPr dirty="0" err="1"/>
                <a:t>powoływania</a:t>
              </a:r>
              <a:r>
                <a:rPr dirty="0"/>
                <a:t> </a:t>
              </a:r>
              <a:r>
                <a:rPr dirty="0" err="1"/>
                <a:t>dyrektorów</a:t>
              </a:r>
              <a:r>
                <a:rPr dirty="0"/>
                <a:t> </a:t>
              </a:r>
              <a:r>
                <a:rPr dirty="0" err="1"/>
                <a:t>instytucji</a:t>
              </a:r>
              <a:r>
                <a:rPr dirty="0"/>
                <a:t> </a:t>
              </a:r>
              <a:r>
                <a:rPr dirty="0" err="1"/>
                <a:t>samorządowych</a:t>
              </a:r>
              <a:r>
                <a:rPr dirty="0"/>
                <a:t> </a:t>
              </a:r>
            </a:p>
            <a:p>
              <a:pPr algn="ctr" defTabSz="457200">
                <a:spcBef>
                  <a:spcPts val="0"/>
                </a:spcBef>
                <a:defRPr sz="3000">
                  <a:solidFill>
                    <a:srgbClr val="000069"/>
                  </a:solidFill>
                  <a:uFill>
                    <a:solidFill>
                      <a:srgbClr val="FF0000"/>
                    </a:solidFill>
                  </a:uFill>
                  <a:latin typeface="Lato Medium"/>
                  <a:ea typeface="Lato Medium"/>
                  <a:cs typeface="Lato Medium"/>
                  <a:sym typeface="Lato Medium"/>
                </a:defRPr>
              </a:pPr>
              <a:r>
                <a:rPr dirty="0"/>
                <a:t>i </a:t>
              </a:r>
              <a:r>
                <a:rPr lang="pl-PL" dirty="0"/>
                <a:t>państwowych</a:t>
              </a:r>
              <a:endParaRPr dirty="0"/>
            </a:p>
          </p:txBody>
        </p:sp>
      </p:grpSp>
      <p:sp>
        <p:nvSpPr>
          <p:cNvPr id="176" name="PODPISUJEMY UMOWĘ NA 3 ETAP…"/>
          <p:cNvSpPr txBox="1"/>
          <p:nvPr/>
        </p:nvSpPr>
        <p:spPr>
          <a:xfrm>
            <a:off x="1289742" y="3207720"/>
            <a:ext cx="475240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2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Nowelizacja ustawy </a:t>
            </a:r>
            <a:endParaRPr sz="6000"/>
          </a:p>
          <a:p>
            <a:pPr defTabSz="449580">
              <a:spcBef>
                <a:spcPts val="0"/>
              </a:spcBef>
              <a:defRPr sz="2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o organizowaniu i prowadzeniu </a:t>
            </a:r>
            <a:endParaRPr sz="6000"/>
          </a:p>
          <a:p>
            <a:pPr defTabSz="449580">
              <a:spcBef>
                <a:spcPts val="0"/>
              </a:spcBef>
              <a:defRPr sz="2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działalności kulturalnej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0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70"/>
          <p:cNvSpPr txBox="1"/>
          <p:nvPr/>
        </p:nvSpPr>
        <p:spPr>
          <a:xfrm>
            <a:off x="16539993" y="6747353"/>
            <a:ext cx="1983335" cy="156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49580">
              <a:lnSpc>
                <a:spcPct val="107916"/>
              </a:lnSpc>
              <a:spcBef>
                <a:spcPts val="0"/>
              </a:spcBef>
              <a:defRPr sz="9600">
                <a:solidFill>
                  <a:srgbClr val="FF968D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t>3-5</a:t>
            </a:r>
          </a:p>
        </p:txBody>
      </p:sp>
      <p:sp>
        <p:nvSpPr>
          <p:cNvPr id="180" name="uwag od ponad 120…"/>
          <p:cNvSpPr txBox="1"/>
          <p:nvPr/>
        </p:nvSpPr>
        <p:spPr>
          <a:xfrm>
            <a:off x="18894079" y="6782539"/>
            <a:ext cx="3948461" cy="139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Lat/sezonów art. </a:t>
            </a:r>
            <a:endParaRPr sz="3000"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- maksymalna kadencja </a:t>
            </a:r>
            <a:endParaRPr sz="3000"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dyrektora</a:t>
            </a:r>
          </a:p>
        </p:txBody>
      </p:sp>
      <p:sp>
        <p:nvSpPr>
          <p:cNvPr id="181" name="Przejrzyste zasady…"/>
          <p:cNvSpPr txBox="1"/>
          <p:nvPr/>
        </p:nvSpPr>
        <p:spPr>
          <a:xfrm>
            <a:off x="18894079" y="9395086"/>
            <a:ext cx="3750693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Obowiązkowy konkurs </a:t>
            </a:r>
            <a:endParaRPr sz="3000"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po drugiej kadencji</a:t>
            </a:r>
          </a:p>
        </p:txBody>
      </p:sp>
      <p:sp>
        <p:nvSpPr>
          <p:cNvPr id="182" name="Narzędzia finansowe…"/>
          <p:cNvSpPr txBox="1"/>
          <p:nvPr/>
        </p:nvSpPr>
        <p:spPr>
          <a:xfrm>
            <a:off x="18894079" y="4068393"/>
            <a:ext cx="4561732" cy="139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Ujednolicenie zasad </a:t>
            </a:r>
            <a:endParaRPr sz="3000"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powoływania i odwoływania </a:t>
            </a:r>
            <a:endParaRPr sz="3000"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dyrektorów instytucji</a:t>
            </a:r>
          </a:p>
        </p:txBody>
      </p:sp>
      <p:pic>
        <p:nvPicPr>
          <p:cNvPr id="18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2040" y="4072363"/>
            <a:ext cx="1526172" cy="15976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47650" y="9305380"/>
            <a:ext cx="1487345" cy="1487588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uwag od ponad 120…"/>
          <p:cNvSpPr txBox="1"/>
          <p:nvPr/>
        </p:nvSpPr>
        <p:spPr>
          <a:xfrm>
            <a:off x="16451883" y="1238924"/>
            <a:ext cx="7304885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600" b="1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Transparentne</a:t>
            </a:r>
            <a:r>
              <a:rPr dirty="0"/>
              <a:t> </a:t>
            </a:r>
            <a:r>
              <a:rPr dirty="0" err="1"/>
              <a:t>zasady</a:t>
            </a:r>
            <a:r>
              <a:rPr dirty="0"/>
              <a:t> </a:t>
            </a:r>
            <a:r>
              <a:rPr dirty="0" err="1"/>
              <a:t>powoływania</a:t>
            </a:r>
            <a:r>
              <a:rPr dirty="0"/>
              <a:t> </a:t>
            </a:r>
          </a:p>
          <a:p>
            <a:pPr defTabSz="457200">
              <a:spcBef>
                <a:spcPts val="0"/>
              </a:spcBef>
              <a:defRPr sz="3600" b="1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dyrektorów</a:t>
            </a:r>
            <a:r>
              <a:rPr dirty="0"/>
              <a:t> </a:t>
            </a:r>
            <a:r>
              <a:rPr dirty="0" err="1"/>
              <a:t>instytucji</a:t>
            </a:r>
            <a:r>
              <a:rPr dirty="0"/>
              <a:t> </a:t>
            </a:r>
          </a:p>
          <a:p>
            <a:pPr defTabSz="457200">
              <a:spcBef>
                <a:spcPts val="0"/>
              </a:spcBef>
              <a:defRPr sz="3600" b="1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samorządowych</a:t>
            </a:r>
            <a:r>
              <a:rPr dirty="0"/>
              <a:t> i </a:t>
            </a:r>
            <a:r>
              <a:rPr lang="pl-PL" dirty="0"/>
              <a:t>państwo</a:t>
            </a:r>
            <a:r>
              <a:rPr dirty="0" err="1"/>
              <a:t>wych</a:t>
            </a:r>
            <a:endParaRPr dirty="0"/>
          </a:p>
        </p:txBody>
      </p:sp>
      <p:sp>
        <p:nvSpPr>
          <p:cNvPr id="186" name="Sprawniejsze wykorzystanie…"/>
          <p:cNvSpPr txBox="1"/>
          <p:nvPr/>
        </p:nvSpPr>
        <p:spPr>
          <a:xfrm>
            <a:off x="8877135" y="1564406"/>
            <a:ext cx="3797574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600" b="1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Regulacja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600" b="1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współprowadzeń</a:t>
            </a:r>
          </a:p>
        </p:txBody>
      </p:sp>
      <p:sp>
        <p:nvSpPr>
          <p:cNvPr id="187" name="Narzędzia finansowe…"/>
          <p:cNvSpPr txBox="1"/>
          <p:nvPr/>
        </p:nvSpPr>
        <p:spPr>
          <a:xfrm>
            <a:off x="2157024" y="1524316"/>
            <a:ext cx="4763766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600" b="1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Społeczne Instytucje </a:t>
            </a:r>
          </a:p>
          <a:p>
            <a:pPr defTabSz="457200">
              <a:spcBef>
                <a:spcPts val="0"/>
              </a:spcBef>
              <a:defRPr sz="3600" b="1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Kultury</a:t>
            </a:r>
          </a:p>
        </p:txBody>
      </p:sp>
      <p:sp>
        <p:nvSpPr>
          <p:cNvPr id="188" name="Przejrzyste zasady…"/>
          <p:cNvSpPr txBox="1"/>
          <p:nvPr/>
        </p:nvSpPr>
        <p:spPr>
          <a:xfrm>
            <a:off x="3750067" y="6764187"/>
            <a:ext cx="2288879" cy="139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Stabilne </a:t>
            </a:r>
            <a:endParaRPr sz="3000"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finansowanie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na 3-5 lat</a:t>
            </a:r>
          </a:p>
        </p:txBody>
      </p:sp>
      <p:sp>
        <p:nvSpPr>
          <p:cNvPr id="189" name="Narzędzia finansowe…"/>
          <p:cNvSpPr txBox="1"/>
          <p:nvPr/>
        </p:nvSpPr>
        <p:spPr>
          <a:xfrm>
            <a:off x="3763150" y="4058334"/>
            <a:ext cx="3435029" cy="139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Nowe możliwości </a:t>
            </a: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finansowania kultury </a:t>
            </a: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pozarządowej</a:t>
            </a:r>
          </a:p>
        </p:txBody>
      </p:sp>
      <p:sp>
        <p:nvSpPr>
          <p:cNvPr id="190" name="Narzędzia finansowe…"/>
          <p:cNvSpPr txBox="1"/>
          <p:nvPr/>
        </p:nvSpPr>
        <p:spPr>
          <a:xfrm>
            <a:off x="3724667" y="9385190"/>
            <a:ext cx="3039146" cy="182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Możliwość </a:t>
            </a: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finansowania </a:t>
            </a:r>
            <a:endParaRPr sz="3000"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kosztów </a:t>
            </a: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administracyjnych </a:t>
            </a:r>
          </a:p>
        </p:txBody>
      </p:sp>
      <p:sp>
        <p:nvSpPr>
          <p:cNvPr id="191" name="uwag od ponad 120…"/>
          <p:cNvSpPr txBox="1"/>
          <p:nvPr/>
        </p:nvSpPr>
        <p:spPr>
          <a:xfrm>
            <a:off x="11758090" y="6782539"/>
            <a:ext cx="3454997" cy="139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Finansowania – </a:t>
            </a:r>
            <a:endParaRPr sz="3000"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min. zaangażowanie </a:t>
            </a:r>
            <a:endParaRPr sz="3000"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współorganizatora</a:t>
            </a:r>
          </a:p>
        </p:txBody>
      </p:sp>
      <p:sp>
        <p:nvSpPr>
          <p:cNvPr id="192" name="70"/>
          <p:cNvSpPr txBox="1"/>
          <p:nvPr/>
        </p:nvSpPr>
        <p:spPr>
          <a:xfrm>
            <a:off x="8780984" y="6747353"/>
            <a:ext cx="2153032" cy="156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107916"/>
              </a:lnSpc>
              <a:spcBef>
                <a:spcPts val="0"/>
              </a:spcBef>
              <a:defRPr sz="9600">
                <a:solidFill>
                  <a:srgbClr val="FF968D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10</a:t>
            </a:r>
            <a:r>
              <a:rPr sz="6000"/>
              <a:t>%</a:t>
            </a:r>
          </a:p>
        </p:txBody>
      </p:sp>
      <p:sp>
        <p:nvSpPr>
          <p:cNvPr id="193" name="uwag od ponad 120…"/>
          <p:cNvSpPr txBox="1"/>
          <p:nvPr/>
        </p:nvSpPr>
        <p:spPr>
          <a:xfrm>
            <a:off x="11758090" y="9200510"/>
            <a:ext cx="4034360" cy="182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Możliwość przekazania przez JST instytucji do </a:t>
            </a:r>
            <a:r>
              <a:rPr lang="pl-PL" dirty="0" err="1"/>
              <a:t>MKiDN</a:t>
            </a:r>
            <a:r>
              <a:rPr lang="pl-PL" dirty="0"/>
              <a:t> i przekształcenia w państwową instytucję</a:t>
            </a:r>
            <a:endParaRPr dirty="0"/>
          </a:p>
        </p:txBody>
      </p:sp>
      <p:sp>
        <p:nvSpPr>
          <p:cNvPr id="195" name="70"/>
          <p:cNvSpPr txBox="1"/>
          <p:nvPr/>
        </p:nvSpPr>
        <p:spPr>
          <a:xfrm>
            <a:off x="7893019" y="3665167"/>
            <a:ext cx="3989876" cy="2330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49580">
              <a:lnSpc>
                <a:spcPct val="90000"/>
              </a:lnSpc>
              <a:spcBef>
                <a:spcPts val="0"/>
              </a:spcBef>
              <a:defRPr sz="9600">
                <a:solidFill>
                  <a:srgbClr val="FF968D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10 </a:t>
            </a:r>
          </a:p>
          <a:p>
            <a:pPr algn="ctr" defTabSz="449580">
              <a:lnSpc>
                <a:spcPct val="90000"/>
              </a:lnSpc>
              <a:spcBef>
                <a:spcPts val="0"/>
              </a:spcBef>
              <a:defRPr sz="9600">
                <a:solidFill>
                  <a:srgbClr val="FF968D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rPr sz="6000"/>
              <a:t>lat</a:t>
            </a:r>
          </a:p>
        </p:txBody>
      </p:sp>
      <p:sp>
        <p:nvSpPr>
          <p:cNvPr id="196" name="uwag od ponad 120…"/>
          <p:cNvSpPr txBox="1"/>
          <p:nvPr/>
        </p:nvSpPr>
        <p:spPr>
          <a:xfrm>
            <a:off x="11758090" y="3719984"/>
            <a:ext cx="3863237" cy="2257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/>
              <a:t>Maks. </a:t>
            </a: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trwania</a:t>
            </a:r>
            <a:r>
              <a:rPr dirty="0"/>
              <a:t> </a:t>
            </a:r>
            <a:endParaRPr sz="3000" dirty="0"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umowy</a:t>
            </a:r>
            <a:r>
              <a:rPr dirty="0"/>
              <a:t> na </a:t>
            </a:r>
            <a:endParaRPr sz="3000" dirty="0"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współprowadzenie</a:t>
            </a:r>
            <a:r>
              <a:rPr dirty="0"/>
              <a:t>, </a:t>
            </a:r>
            <a:endParaRPr sz="3000" dirty="0"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/>
              <a:t>z </a:t>
            </a:r>
            <a:r>
              <a:rPr dirty="0" err="1"/>
              <a:t>możliwością</a:t>
            </a:r>
            <a:r>
              <a:rPr dirty="0"/>
              <a:t> </a:t>
            </a:r>
            <a:r>
              <a:rPr dirty="0" err="1"/>
              <a:t>ewaluacji</a:t>
            </a:r>
            <a:r>
              <a:rPr lang="pl-PL" dirty="0"/>
              <a:t> </a:t>
            </a:r>
          </a:p>
          <a:p>
            <a:pPr defTabSz="457200">
              <a:spcBef>
                <a:spcPts val="0"/>
              </a:spcBef>
              <a:defRPr sz="28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i przedłużenia umowy</a:t>
            </a:r>
            <a:endParaRPr dirty="0"/>
          </a:p>
        </p:txBody>
      </p:sp>
      <p:sp>
        <p:nvSpPr>
          <p:cNvPr id="197" name="Line"/>
          <p:cNvSpPr/>
          <p:nvPr/>
        </p:nvSpPr>
        <p:spPr>
          <a:xfrm>
            <a:off x="2090679" y="3276531"/>
            <a:ext cx="21161712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98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777" y="4137553"/>
            <a:ext cx="1526172" cy="15261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580" y="6431706"/>
            <a:ext cx="1477613" cy="14777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6794" y="9226968"/>
            <a:ext cx="1231469" cy="14777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E2402C1F-BED9-EE16-D9D1-D1076E1CFE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4386" y="9226968"/>
            <a:ext cx="1741536" cy="14777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0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Przygotowanie dokumentacji…"/>
          <p:cNvSpPr txBox="1"/>
          <p:nvPr/>
        </p:nvSpPr>
        <p:spPr>
          <a:xfrm>
            <a:off x="1239693" y="4068690"/>
            <a:ext cx="5238268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Stabilny rynek książki,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większy wybór dla czytelników</a:t>
            </a:r>
          </a:p>
        </p:txBody>
      </p:sp>
      <p:sp>
        <p:nvSpPr>
          <p:cNvPr id="204" name="Etap:…"/>
          <p:cNvSpPr txBox="1"/>
          <p:nvPr/>
        </p:nvSpPr>
        <p:spPr>
          <a:xfrm>
            <a:off x="1263750" y="5892800"/>
            <a:ext cx="5429512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Etap</a:t>
            </a:r>
            <a:r>
              <a:rPr dirty="0"/>
              <a:t>: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wniosek</a:t>
            </a:r>
            <a:r>
              <a:rPr dirty="0"/>
              <a:t> o </a:t>
            </a:r>
            <a:r>
              <a:rPr dirty="0" err="1"/>
              <a:t>wpis</a:t>
            </a:r>
            <a:r>
              <a:rPr dirty="0"/>
              <a:t> do </a:t>
            </a:r>
            <a:r>
              <a:rPr dirty="0" err="1"/>
              <a:t>wykazu</a:t>
            </a:r>
            <a:r>
              <a:rPr dirty="0"/>
              <a:t> </a:t>
            </a:r>
            <a:r>
              <a:rPr dirty="0" err="1"/>
              <a:t>prac</a:t>
            </a:r>
            <a:endParaRPr dirty="0"/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legislacyjnych</a:t>
            </a:r>
            <a:r>
              <a:rPr dirty="0"/>
              <a:t> i </a:t>
            </a:r>
            <a:r>
              <a:rPr dirty="0" err="1"/>
              <a:t>programowych</a:t>
            </a:r>
            <a:r>
              <a:rPr dirty="0"/>
              <a:t>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/>
              <a:t>Rady </a:t>
            </a:r>
            <a:r>
              <a:rPr dirty="0" err="1"/>
              <a:t>Ministrów</a:t>
            </a:r>
            <a:endParaRPr dirty="0"/>
          </a:p>
        </p:txBody>
      </p:sp>
      <p:sp>
        <p:nvSpPr>
          <p:cNvPr id="205" name="Line"/>
          <p:cNvSpPr/>
          <p:nvPr/>
        </p:nvSpPr>
        <p:spPr>
          <a:xfrm>
            <a:off x="1239693" y="3899858"/>
            <a:ext cx="4907769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6" name="PODPISUJEMY UMOWĘ NA 3 ETAP…"/>
          <p:cNvSpPr txBox="1"/>
          <p:nvPr/>
        </p:nvSpPr>
        <p:spPr>
          <a:xfrm>
            <a:off x="1218262" y="1143146"/>
            <a:ext cx="5950840" cy="2682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Ustawa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o ochronie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rynku książki</a:t>
            </a:r>
          </a:p>
        </p:txBody>
      </p:sp>
      <p:sp>
        <p:nvSpPr>
          <p:cNvPr id="207" name="Line"/>
          <p:cNvSpPr/>
          <p:nvPr/>
        </p:nvSpPr>
        <p:spPr>
          <a:xfrm>
            <a:off x="1263751" y="904803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08" name="70"/>
          <p:cNvSpPr txBox="1"/>
          <p:nvPr/>
        </p:nvSpPr>
        <p:spPr>
          <a:xfrm>
            <a:off x="8795346" y="2373434"/>
            <a:ext cx="2427225" cy="24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49580">
              <a:lnSpc>
                <a:spcPct val="107916"/>
              </a:lnSpc>
              <a:spcBef>
                <a:spcPts val="0"/>
              </a:spcBef>
              <a:defRPr sz="15700">
                <a:solidFill>
                  <a:srgbClr val="FF968D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t>12</a:t>
            </a:r>
          </a:p>
        </p:txBody>
      </p:sp>
      <p:sp>
        <p:nvSpPr>
          <p:cNvPr id="209" name="70"/>
          <p:cNvSpPr txBox="1"/>
          <p:nvPr/>
        </p:nvSpPr>
        <p:spPr>
          <a:xfrm>
            <a:off x="13870457" y="2373434"/>
            <a:ext cx="3467990" cy="24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107916"/>
              </a:lnSpc>
              <a:spcBef>
                <a:spcPts val="0"/>
              </a:spcBef>
              <a:defRPr sz="15700">
                <a:solidFill>
                  <a:srgbClr val="FF968D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45</a:t>
            </a:r>
            <a:r>
              <a:rPr sz="10000"/>
              <a:t>%</a:t>
            </a:r>
          </a:p>
        </p:txBody>
      </p:sp>
      <p:sp>
        <p:nvSpPr>
          <p:cNvPr id="210" name="12 miesięcy od premiery:…"/>
          <p:cNvSpPr txBox="1"/>
          <p:nvPr/>
        </p:nvSpPr>
        <p:spPr>
          <a:xfrm>
            <a:off x="9040714" y="5025277"/>
            <a:ext cx="2600071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m</a:t>
            </a:r>
            <a:r>
              <a:rPr dirty="0" err="1"/>
              <a:t>iesięcy</a:t>
            </a:r>
            <a:r>
              <a:rPr lang="pl-PL" dirty="0"/>
              <a:t>:</a:t>
            </a:r>
            <a:endParaRPr dirty="0"/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jednolita</a:t>
            </a:r>
            <a:r>
              <a:rPr dirty="0"/>
              <a:t> </a:t>
            </a:r>
            <a:r>
              <a:rPr dirty="0" err="1"/>
              <a:t>cena</a:t>
            </a:r>
            <a:r>
              <a:rPr dirty="0"/>
              <a:t>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książki</a:t>
            </a:r>
            <a:endParaRPr dirty="0"/>
          </a:p>
        </p:txBody>
      </p:sp>
      <p:sp>
        <p:nvSpPr>
          <p:cNvPr id="211" name="proponowany…"/>
          <p:cNvSpPr txBox="1"/>
          <p:nvPr/>
        </p:nvSpPr>
        <p:spPr>
          <a:xfrm>
            <a:off x="14034103" y="5025277"/>
            <a:ext cx="4049185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jednolitej ceny książki</a:t>
            </a:r>
            <a:r>
              <a:rPr dirty="0"/>
              <a:t>–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proponowany</a:t>
            </a:r>
            <a:r>
              <a:rPr dirty="0"/>
              <a:t>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maksymalny</a:t>
            </a:r>
            <a:r>
              <a:rPr dirty="0"/>
              <a:t> </a:t>
            </a:r>
            <a:r>
              <a:rPr dirty="0" smtClean="0">
                <a:latin typeface="Lato Black"/>
                <a:ea typeface="Lato Black"/>
                <a:cs typeface="Lato Black"/>
                <a:sym typeface="Lato Black"/>
              </a:rPr>
              <a:t>rabat</a:t>
            </a:r>
            <a:r>
              <a:rPr dirty="0" smtClean="0"/>
              <a:t> </a:t>
            </a:r>
            <a:endParaRPr dirty="0"/>
          </a:p>
        </p:txBody>
      </p:sp>
      <p:sp>
        <p:nvSpPr>
          <p:cNvPr id="212" name="Raportowanie sprzedaży…"/>
          <p:cNvSpPr txBox="1"/>
          <p:nvPr/>
        </p:nvSpPr>
        <p:spPr>
          <a:xfrm>
            <a:off x="19731765" y="4499069"/>
            <a:ext cx="3523768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/>
              <a:t>Taka </a:t>
            </a:r>
            <a:r>
              <a:rPr dirty="0" err="1"/>
              <a:t>sama</a:t>
            </a:r>
            <a:r>
              <a:rPr dirty="0"/>
              <a:t> </a:t>
            </a:r>
            <a:r>
              <a:rPr dirty="0" err="1"/>
              <a:t>cena</a:t>
            </a:r>
            <a:r>
              <a:rPr dirty="0"/>
              <a:t>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/>
              <a:t>w </a:t>
            </a:r>
            <a:r>
              <a:rPr dirty="0" err="1"/>
              <a:t>księgarni</a:t>
            </a:r>
            <a:r>
              <a:rPr dirty="0"/>
              <a:t> </a:t>
            </a:r>
            <a:r>
              <a:rPr dirty="0" err="1"/>
              <a:t>lokalnej</a:t>
            </a:r>
            <a:r>
              <a:rPr dirty="0"/>
              <a:t>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/>
              <a:t>i </a:t>
            </a:r>
            <a:r>
              <a:rPr dirty="0" err="1"/>
              <a:t>sprzedaży</a:t>
            </a:r>
            <a:r>
              <a:rPr dirty="0"/>
              <a:t>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internetowej</a:t>
            </a:r>
            <a:endParaRPr dirty="0"/>
          </a:p>
        </p:txBody>
      </p:sp>
      <p:sp>
        <p:nvSpPr>
          <p:cNvPr id="213" name="Propozycja minimalnych…"/>
          <p:cNvSpPr txBox="1"/>
          <p:nvPr/>
        </p:nvSpPr>
        <p:spPr>
          <a:xfrm>
            <a:off x="9040714" y="10501023"/>
            <a:ext cx="3757241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Państwowy system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raportowania danych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o sprzedaży</a:t>
            </a:r>
          </a:p>
        </p:txBody>
      </p:sp>
      <p:pic>
        <p:nvPicPr>
          <p:cNvPr id="21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0685" y="2791267"/>
            <a:ext cx="2129217" cy="15519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1461" y="8226896"/>
            <a:ext cx="1635754" cy="1936872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70"/>
          <p:cNvSpPr txBox="1"/>
          <p:nvPr/>
        </p:nvSpPr>
        <p:spPr>
          <a:xfrm>
            <a:off x="19736232" y="8076522"/>
            <a:ext cx="2311528" cy="24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107916"/>
              </a:lnSpc>
              <a:spcBef>
                <a:spcPts val="0"/>
              </a:spcBef>
              <a:defRPr sz="15700">
                <a:solidFill>
                  <a:srgbClr val="FF968D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3</a:t>
            </a:r>
            <a:r>
              <a:rPr sz="10000"/>
              <a:t>%</a:t>
            </a:r>
          </a:p>
        </p:txBody>
      </p:sp>
      <p:sp>
        <p:nvSpPr>
          <p:cNvPr id="217" name="70"/>
          <p:cNvSpPr txBox="1"/>
          <p:nvPr/>
        </p:nvSpPr>
        <p:spPr>
          <a:xfrm>
            <a:off x="14048257" y="8042841"/>
            <a:ext cx="3467990" cy="24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107916"/>
              </a:lnSpc>
              <a:spcBef>
                <a:spcPts val="0"/>
              </a:spcBef>
              <a:defRPr sz="15700">
                <a:solidFill>
                  <a:srgbClr val="FF968D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10</a:t>
            </a:r>
            <a:r>
              <a:rPr sz="10000"/>
              <a:t>%</a:t>
            </a:r>
          </a:p>
        </p:txBody>
      </p:sp>
      <p:sp>
        <p:nvSpPr>
          <p:cNvPr id="218" name="12 miesięcy od premiery:…"/>
          <p:cNvSpPr txBox="1"/>
          <p:nvPr/>
        </p:nvSpPr>
        <p:spPr>
          <a:xfrm>
            <a:off x="19761968" y="10498790"/>
            <a:ext cx="360859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Min. wynagrodzenie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dla tłumaczy</a:t>
            </a:r>
          </a:p>
        </p:txBody>
      </p:sp>
      <p:sp>
        <p:nvSpPr>
          <p:cNvPr id="219" name="proponowany…"/>
          <p:cNvSpPr txBox="1"/>
          <p:nvPr/>
        </p:nvSpPr>
        <p:spPr>
          <a:xfrm>
            <a:off x="14129446" y="10498790"/>
            <a:ext cx="360859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Min. wynagrodzenia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dla autora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0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Przygotowanie dokumentacji…"/>
          <p:cNvSpPr txBox="1"/>
          <p:nvPr/>
        </p:nvSpPr>
        <p:spPr>
          <a:xfrm>
            <a:off x="1239694" y="4068690"/>
            <a:ext cx="4476453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Bezpieczeństwo twórców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i jakość dla czytelników</a:t>
            </a:r>
          </a:p>
        </p:txBody>
      </p:sp>
      <p:sp>
        <p:nvSpPr>
          <p:cNvPr id="223" name="Etap:…"/>
          <p:cNvSpPr txBox="1"/>
          <p:nvPr/>
        </p:nvSpPr>
        <p:spPr>
          <a:xfrm>
            <a:off x="1263750" y="5892800"/>
            <a:ext cx="5429512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Etap</a:t>
            </a:r>
            <a:r>
              <a:rPr dirty="0"/>
              <a:t>: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wniosek</a:t>
            </a:r>
            <a:r>
              <a:rPr dirty="0"/>
              <a:t> o </a:t>
            </a:r>
            <a:r>
              <a:rPr dirty="0" err="1"/>
              <a:t>wpis</a:t>
            </a:r>
            <a:r>
              <a:rPr dirty="0"/>
              <a:t> do </a:t>
            </a:r>
            <a:r>
              <a:rPr dirty="0" err="1"/>
              <a:t>wykazu</a:t>
            </a:r>
            <a:r>
              <a:rPr dirty="0"/>
              <a:t> </a:t>
            </a:r>
            <a:r>
              <a:rPr dirty="0" err="1"/>
              <a:t>prac</a:t>
            </a:r>
            <a:endParaRPr dirty="0"/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legislacyjnych</a:t>
            </a:r>
            <a:r>
              <a:rPr dirty="0"/>
              <a:t> i </a:t>
            </a:r>
            <a:r>
              <a:rPr dirty="0" err="1"/>
              <a:t>programowych</a:t>
            </a:r>
            <a:r>
              <a:rPr dirty="0"/>
              <a:t>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/>
              <a:t>Rady </a:t>
            </a:r>
            <a:r>
              <a:rPr dirty="0" err="1"/>
              <a:t>Ministrów</a:t>
            </a:r>
            <a:endParaRPr dirty="0"/>
          </a:p>
        </p:txBody>
      </p:sp>
      <p:sp>
        <p:nvSpPr>
          <p:cNvPr id="224" name="Propozycja minimalnych…"/>
          <p:cNvSpPr txBox="1"/>
          <p:nvPr/>
        </p:nvSpPr>
        <p:spPr>
          <a:xfrm>
            <a:off x="11970247" y="10642074"/>
            <a:ext cx="2780730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Automatyzacja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raportowania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danych z rynku</a:t>
            </a:r>
          </a:p>
        </p:txBody>
      </p:sp>
      <p:sp>
        <p:nvSpPr>
          <p:cNvPr id="225" name="Uwzględnienie…"/>
          <p:cNvSpPr txBox="1"/>
          <p:nvPr/>
        </p:nvSpPr>
        <p:spPr>
          <a:xfrm>
            <a:off x="9272104" y="5214291"/>
            <a:ext cx="2933495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Uwzględnienie</a:t>
            </a:r>
            <a:r>
              <a:rPr dirty="0"/>
              <a:t>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/>
              <a:t>cyfrowych form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/>
              <a:t>książki</a:t>
            </a:r>
            <a:endParaRPr dirty="0"/>
          </a:p>
        </p:txBody>
      </p:sp>
      <p:sp>
        <p:nvSpPr>
          <p:cNvPr id="226" name="Wsparcie różnorodności…"/>
          <p:cNvSpPr txBox="1"/>
          <p:nvPr/>
        </p:nvSpPr>
        <p:spPr>
          <a:xfrm>
            <a:off x="18673522" y="5219882"/>
            <a:ext cx="3847148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Godne warunki pracy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dla ludzi tworzących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książki</a:t>
            </a:r>
          </a:p>
        </p:txBody>
      </p:sp>
      <p:pic>
        <p:nvPicPr>
          <p:cNvPr id="22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6266" y="3003763"/>
            <a:ext cx="1315675" cy="18916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37372" y="2768745"/>
            <a:ext cx="1964038" cy="21132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3423" y="8248868"/>
            <a:ext cx="1683119" cy="1992956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Uwzględnienie…"/>
          <p:cNvSpPr txBox="1"/>
          <p:nvPr/>
        </p:nvSpPr>
        <p:spPr>
          <a:xfrm>
            <a:off x="13852209" y="5195040"/>
            <a:ext cx="4325431" cy="2410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/>
              <a:t>Preferencyjne rabaty</a:t>
            </a:r>
            <a:endParaRPr b="1" dirty="0">
              <a:latin typeface="Lato Regular"/>
              <a:ea typeface="Lato Regular"/>
              <a:cs typeface="Lato Regular"/>
              <a:sym typeface="Lato Regular"/>
            </a:endParaRP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bibliotek</a:t>
            </a:r>
            <a:r>
              <a:rPr dirty="0"/>
              <a:t>, </a:t>
            </a:r>
            <a:r>
              <a:rPr lang="pl-PL" dirty="0"/>
              <a:t>instytucji kultury, uczelni, instytutów badawczych </a:t>
            </a:r>
            <a:br>
              <a:rPr lang="pl-PL" dirty="0"/>
            </a:br>
            <a:r>
              <a:rPr lang="pl-PL" dirty="0"/>
              <a:t>i targów książki</a:t>
            </a:r>
          </a:p>
        </p:txBody>
      </p:sp>
      <p:sp>
        <p:nvSpPr>
          <p:cNvPr id="231" name="Uwzględnienie…"/>
          <p:cNvSpPr txBox="1"/>
          <p:nvPr/>
        </p:nvSpPr>
        <p:spPr>
          <a:xfrm>
            <a:off x="19130691" y="5445123"/>
            <a:ext cx="102657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endParaRPr lang="pl-PL" dirty="0"/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endParaRPr dirty="0"/>
          </a:p>
        </p:txBody>
      </p:sp>
      <p:sp>
        <p:nvSpPr>
          <p:cNvPr id="232" name="Propozycja minimalnych…"/>
          <p:cNvSpPr txBox="1"/>
          <p:nvPr/>
        </p:nvSpPr>
        <p:spPr>
          <a:xfrm>
            <a:off x="16550353" y="10638839"/>
            <a:ext cx="4061587" cy="1936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>
                <a:latin typeface="Lato Black"/>
                <a:ea typeface="Lato Black"/>
                <a:cs typeface="Lato Black"/>
                <a:sym typeface="Lato Black"/>
              </a:rPr>
              <a:t>Dane służące państwu</a:t>
            </a:r>
            <a:r>
              <a:t>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do kształtowania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skutecznego wsparcia</a:t>
            </a:r>
          </a:p>
        </p:txBody>
      </p:sp>
      <p:pic>
        <p:nvPicPr>
          <p:cNvPr id="233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94085" y="3252347"/>
            <a:ext cx="2021195" cy="147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83344" y="8735090"/>
            <a:ext cx="1591305" cy="1473201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Line"/>
          <p:cNvSpPr/>
          <p:nvPr/>
        </p:nvSpPr>
        <p:spPr>
          <a:xfrm>
            <a:off x="1239693" y="3899858"/>
            <a:ext cx="4907769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7" name="PODPISUJEMY UMOWĘ NA 3 ETAP…"/>
          <p:cNvSpPr txBox="1"/>
          <p:nvPr/>
        </p:nvSpPr>
        <p:spPr>
          <a:xfrm>
            <a:off x="1218262" y="1143146"/>
            <a:ext cx="5950840" cy="2682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Ustawa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o ochronie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rynku książki</a:t>
            </a:r>
          </a:p>
        </p:txBody>
      </p:sp>
      <p:sp>
        <p:nvSpPr>
          <p:cNvPr id="238" name="Line"/>
          <p:cNvSpPr/>
          <p:nvPr/>
        </p:nvSpPr>
        <p:spPr>
          <a:xfrm>
            <a:off x="1263751" y="904803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0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Przygotowanie dokumentacji…"/>
          <p:cNvSpPr txBox="1"/>
          <p:nvPr/>
        </p:nvSpPr>
        <p:spPr>
          <a:xfrm>
            <a:off x="1239693" y="4283256"/>
            <a:ext cx="7208566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Więcej środków dla twórców książek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bez dodatkowych kosztów dla czytelników</a:t>
            </a:r>
          </a:p>
        </p:txBody>
      </p:sp>
      <p:sp>
        <p:nvSpPr>
          <p:cNvPr id="268" name="Etap:…"/>
          <p:cNvSpPr txBox="1"/>
          <p:nvPr/>
        </p:nvSpPr>
        <p:spPr>
          <a:xfrm>
            <a:off x="1239694" y="6520495"/>
            <a:ext cx="5440592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Etap</a:t>
            </a:r>
            <a:r>
              <a:rPr dirty="0"/>
              <a:t>: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projekt</a:t>
            </a:r>
            <a:r>
              <a:rPr dirty="0"/>
              <a:t> </a:t>
            </a:r>
            <a:r>
              <a:rPr dirty="0" err="1"/>
              <a:t>procedowany</a:t>
            </a:r>
            <a:r>
              <a:rPr dirty="0"/>
              <a:t> </a:t>
            </a:r>
            <a:r>
              <a:rPr lang="pl-PL" dirty="0"/>
              <a:t>do Senatu</a:t>
            </a:r>
            <a:endParaRPr dirty="0"/>
          </a:p>
        </p:txBody>
      </p:sp>
      <p:sp>
        <p:nvSpPr>
          <p:cNvPr id="269" name="Line"/>
          <p:cNvSpPr/>
          <p:nvPr/>
        </p:nvSpPr>
        <p:spPr>
          <a:xfrm>
            <a:off x="1289742" y="4026265"/>
            <a:ext cx="4907768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70" name="PODPISUJEMY UMOWĘ NA 3 ETAP…"/>
          <p:cNvSpPr txBox="1"/>
          <p:nvPr/>
        </p:nvSpPr>
        <p:spPr>
          <a:xfrm>
            <a:off x="1239694" y="1206350"/>
            <a:ext cx="6627877" cy="2682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System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wypożyczeń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bibliotecznych</a:t>
            </a:r>
          </a:p>
        </p:txBody>
      </p:sp>
      <p:sp>
        <p:nvSpPr>
          <p:cNvPr id="271" name="Line"/>
          <p:cNvSpPr/>
          <p:nvPr/>
        </p:nvSpPr>
        <p:spPr>
          <a:xfrm>
            <a:off x="1295400" y="1068675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72" name="Podniesienie limitu środków…"/>
          <p:cNvSpPr txBox="1"/>
          <p:nvPr/>
        </p:nvSpPr>
        <p:spPr>
          <a:xfrm>
            <a:off x="9755104" y="5625797"/>
            <a:ext cx="4507941" cy="1936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Dwukrotne zwiększenie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>
                <a:latin typeface="Lato Black"/>
                <a:ea typeface="Lato Black"/>
                <a:cs typeface="Lato Black"/>
                <a:sym typeface="Lato Black"/>
              </a:rPr>
              <a:t>kwoty</a:t>
            </a:r>
            <a:r>
              <a:t> na wynagrodzenia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dla twórców i wydawców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za wypożyczenia</a:t>
            </a:r>
          </a:p>
        </p:txBody>
      </p:sp>
      <p:sp>
        <p:nvSpPr>
          <p:cNvPr id="273" name="Uprawnieni: pisarze,…"/>
          <p:cNvSpPr txBox="1"/>
          <p:nvPr/>
        </p:nvSpPr>
        <p:spPr>
          <a:xfrm>
            <a:off x="15268443" y="5647517"/>
            <a:ext cx="3798355" cy="1479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>
                <a:latin typeface="Lato Black"/>
                <a:ea typeface="Lato Black"/>
                <a:cs typeface="Lato Black"/>
                <a:sym typeface="Lato Black"/>
              </a:rPr>
              <a:t>Uprawnieni:</a:t>
            </a:r>
            <a:r>
              <a:t> pisarze,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tłumacze, ilustratorzy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i wydawcy</a:t>
            </a:r>
          </a:p>
        </p:txBody>
      </p:sp>
      <p:sp>
        <p:nvSpPr>
          <p:cNvPr id="274" name="Podział wynagrodzeń:…"/>
          <p:cNvSpPr txBox="1"/>
          <p:nvPr/>
        </p:nvSpPr>
        <p:spPr>
          <a:xfrm>
            <a:off x="19795935" y="5644282"/>
            <a:ext cx="3947742" cy="1486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Podział wynagrodzeń: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>
                <a:solidFill>
                  <a:srgbClr val="F19B91"/>
                </a:solidFill>
                <a:latin typeface="Lato Black"/>
                <a:ea typeface="Lato Black"/>
                <a:cs typeface="Lato Black"/>
                <a:sym typeface="Lato Black"/>
              </a:rPr>
              <a:t>75%</a:t>
            </a:r>
            <a:r>
              <a:t> dla twórców,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>
                <a:solidFill>
                  <a:srgbClr val="F19B91"/>
                </a:solidFill>
                <a:latin typeface="Lato Black"/>
                <a:ea typeface="Lato Black"/>
                <a:cs typeface="Lato Black"/>
                <a:sym typeface="Lato Black"/>
              </a:rPr>
              <a:t>25%</a:t>
            </a:r>
            <a:r>
              <a:t> dla wydawców</a:t>
            </a:r>
          </a:p>
        </p:txBody>
      </p:sp>
      <p:sp>
        <p:nvSpPr>
          <p:cNvPr id="275" name="Finansowanie nadal…"/>
          <p:cNvSpPr txBox="1"/>
          <p:nvPr/>
        </p:nvSpPr>
        <p:spPr>
          <a:xfrm>
            <a:off x="11928851" y="11072585"/>
            <a:ext cx="3762312" cy="1479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Finansowanie nadal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z </a:t>
            </a:r>
            <a:r>
              <a:rPr>
                <a:latin typeface="Lato Black"/>
                <a:ea typeface="Lato Black"/>
                <a:cs typeface="Lato Black"/>
                <a:sym typeface="Lato Black"/>
              </a:rPr>
              <a:t>Funduszu Promocji </a:t>
            </a:r>
            <a:endParaRPr>
              <a:uFill>
                <a:solidFill>
                  <a:srgbClr val="000000"/>
                </a:solidFill>
              </a:uFill>
              <a:latin typeface="Lato Black"/>
              <a:ea typeface="Lato Black"/>
              <a:cs typeface="Lato Black"/>
              <a:sym typeface="Lato Black"/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Kultury</a:t>
            </a:r>
          </a:p>
        </p:txBody>
      </p:sp>
      <p:sp>
        <p:nvSpPr>
          <p:cNvPr id="276" name="Wypożyczanie książek…"/>
          <p:cNvSpPr txBox="1"/>
          <p:nvPr/>
        </p:nvSpPr>
        <p:spPr>
          <a:xfrm>
            <a:off x="17357179" y="11050420"/>
            <a:ext cx="4049316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Wypożyczanie książek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pozostaje bezpłatne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dla czytelników</a:t>
            </a:r>
          </a:p>
        </p:txBody>
      </p:sp>
      <p:pic>
        <p:nvPicPr>
          <p:cNvPr id="27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2518" y="3447408"/>
            <a:ext cx="3934971" cy="1764963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Arrow"/>
          <p:cNvSpPr/>
          <p:nvPr/>
        </p:nvSpPr>
        <p:spPr>
          <a:xfrm>
            <a:off x="11107528" y="4048512"/>
            <a:ext cx="802814" cy="693740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F19B9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19B91"/>
                </a:solidFill>
              </a:defRPr>
            </a:pPr>
            <a:endParaRPr/>
          </a:p>
        </p:txBody>
      </p:sp>
      <p:pic>
        <p:nvPicPr>
          <p:cNvPr id="27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0578" y="3483881"/>
            <a:ext cx="2020015" cy="17649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6359" y="3512901"/>
            <a:ext cx="1787890" cy="17649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73563" y="9248262"/>
            <a:ext cx="1626749" cy="15713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62936" y="8949129"/>
            <a:ext cx="2179582" cy="18705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Line"/>
          <p:cNvSpPr/>
          <p:nvPr/>
        </p:nvSpPr>
        <p:spPr>
          <a:xfrm>
            <a:off x="1289742" y="4521565"/>
            <a:ext cx="4907768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1" name="PODPISUJEMY UMOWĘ NA 3 ETAP…"/>
          <p:cNvSpPr txBox="1"/>
          <p:nvPr/>
        </p:nvSpPr>
        <p:spPr>
          <a:xfrm>
            <a:off x="1127228" y="1533235"/>
            <a:ext cx="6854441" cy="2523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Zabezpieczenie</a:t>
            </a:r>
            <a:r>
              <a:rPr dirty="0"/>
              <a:t>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 smtClean="0"/>
              <a:t>SPOŁECZNE</a:t>
            </a:r>
            <a:endParaRPr dirty="0"/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artystów</a:t>
            </a:r>
            <a:endParaRPr dirty="0"/>
          </a:p>
        </p:txBody>
      </p:sp>
      <p:sp>
        <p:nvSpPr>
          <p:cNvPr id="242" name="Line"/>
          <p:cNvSpPr/>
          <p:nvPr/>
        </p:nvSpPr>
        <p:spPr>
          <a:xfrm>
            <a:off x="1295400" y="1068675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4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0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Przygotowanie dokumentacji…"/>
          <p:cNvSpPr txBox="1"/>
          <p:nvPr/>
        </p:nvSpPr>
        <p:spPr>
          <a:xfrm>
            <a:off x="1127228" y="4796088"/>
            <a:ext cx="6404708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Dostęp do ubezpieczeń społecznych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uwzględniający specyfikę pracy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artystycznej</a:t>
            </a:r>
          </a:p>
        </p:txBody>
      </p:sp>
      <p:sp>
        <p:nvSpPr>
          <p:cNvPr id="245" name="Etap:…"/>
          <p:cNvSpPr txBox="1"/>
          <p:nvPr/>
        </p:nvSpPr>
        <p:spPr>
          <a:xfrm>
            <a:off x="1128307" y="6537460"/>
            <a:ext cx="7122803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Etap: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prace w komisji sejmowej (druk nr 2644),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skierowany do II czytania w Sejmie</a:t>
            </a:r>
          </a:p>
        </p:txBody>
      </p:sp>
      <p:pic>
        <p:nvPicPr>
          <p:cNvPr id="246" name="Obraz 2" descr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0778" y="503802"/>
            <a:ext cx="10275452" cy="127083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Line"/>
          <p:cNvSpPr/>
          <p:nvPr/>
        </p:nvSpPr>
        <p:spPr>
          <a:xfrm>
            <a:off x="1289742" y="4521565"/>
            <a:ext cx="4907768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1" name="PODPISUJEMY UMOWĘ NA 3 ETAP…"/>
          <p:cNvSpPr txBox="1"/>
          <p:nvPr/>
        </p:nvSpPr>
        <p:spPr>
          <a:xfrm>
            <a:off x="1199378" y="1533236"/>
            <a:ext cx="6854441" cy="2523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Zabezpieczenie</a:t>
            </a:r>
            <a:r>
              <a:rPr dirty="0"/>
              <a:t>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 smtClean="0"/>
              <a:t>SPOŁECZNE</a:t>
            </a:r>
            <a:r>
              <a:rPr dirty="0" smtClean="0"/>
              <a:t> </a:t>
            </a:r>
            <a:endParaRPr dirty="0"/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artystów</a:t>
            </a:r>
            <a:endParaRPr dirty="0"/>
          </a:p>
        </p:txBody>
      </p:sp>
      <p:sp>
        <p:nvSpPr>
          <p:cNvPr id="242" name="Line"/>
          <p:cNvSpPr/>
          <p:nvPr/>
        </p:nvSpPr>
        <p:spPr>
          <a:xfrm>
            <a:off x="1295400" y="1068675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4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0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Etap:…"/>
          <p:cNvSpPr txBox="1"/>
          <p:nvPr/>
        </p:nvSpPr>
        <p:spPr>
          <a:xfrm>
            <a:off x="1289742" y="4933643"/>
            <a:ext cx="7122803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Etap</a:t>
            </a:r>
            <a:r>
              <a:rPr dirty="0"/>
              <a:t>: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prace</a:t>
            </a:r>
            <a:r>
              <a:rPr dirty="0"/>
              <a:t> w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sejmowej</a:t>
            </a:r>
            <a:r>
              <a:rPr dirty="0"/>
              <a:t> (</a:t>
            </a:r>
            <a:r>
              <a:rPr dirty="0" err="1"/>
              <a:t>druk</a:t>
            </a:r>
            <a:r>
              <a:rPr dirty="0"/>
              <a:t> nr 2644),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skierowany</a:t>
            </a:r>
            <a:r>
              <a:rPr dirty="0"/>
              <a:t> do II </a:t>
            </a:r>
            <a:r>
              <a:rPr dirty="0" err="1"/>
              <a:t>czytania</a:t>
            </a:r>
            <a:r>
              <a:rPr dirty="0"/>
              <a:t> w </a:t>
            </a:r>
            <a:r>
              <a:rPr dirty="0" err="1"/>
              <a:t>Sejmie</a:t>
            </a:r>
            <a:endParaRPr dirty="0"/>
          </a:p>
        </p:txBody>
      </p:sp>
      <p:grpSp>
        <p:nvGrpSpPr>
          <p:cNvPr id="2" name="Oval">
            <a:extLst>
              <a:ext uri="{FF2B5EF4-FFF2-40B4-BE49-F238E27FC236}">
                <a16:creationId xmlns:a16="http://schemas.microsoft.com/office/drawing/2014/main" id="{7F325904-FE9F-2D90-2BB0-5D29BC0976BE}"/>
              </a:ext>
            </a:extLst>
          </p:cNvPr>
          <p:cNvGrpSpPr/>
          <p:nvPr/>
        </p:nvGrpSpPr>
        <p:grpSpPr>
          <a:xfrm>
            <a:off x="7247225" y="7044217"/>
            <a:ext cx="5011237" cy="4909098"/>
            <a:chOff x="-1" y="-1"/>
            <a:chExt cx="5011236" cy="4909096"/>
          </a:xfrm>
        </p:grpSpPr>
        <p:sp>
          <p:nvSpPr>
            <p:cNvPr id="3" name="Oval">
              <a:extLst>
                <a:ext uri="{FF2B5EF4-FFF2-40B4-BE49-F238E27FC236}">
                  <a16:creationId xmlns:a16="http://schemas.microsoft.com/office/drawing/2014/main" id="{51EDF4A0-D6ED-CC72-E3FD-B8AFEB007159}"/>
                </a:ext>
              </a:extLst>
            </p:cNvPr>
            <p:cNvSpPr/>
            <p:nvPr/>
          </p:nvSpPr>
          <p:spPr>
            <a:xfrm>
              <a:off x="-1" y="-1"/>
              <a:ext cx="5011236" cy="4909096"/>
            </a:xfrm>
            <a:prstGeom prst="ellipse">
              <a:avLst/>
            </a:prstGeom>
            <a:solidFill>
              <a:srgbClr val="F0EACC"/>
            </a:solidFill>
            <a:ln w="254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000">
                  <a:solidFill>
                    <a:srgbClr val="F0EACC"/>
                  </a:solidFill>
                  <a:uFill>
                    <a:solidFill>
                      <a:srgbClr val="000000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/>
            </a:p>
          </p:txBody>
        </p:sp>
        <p:sp>
          <p:nvSpPr>
            <p:cNvPr id="4" name="Społeczne Instytucje Kultury">
              <a:extLst>
                <a:ext uri="{FF2B5EF4-FFF2-40B4-BE49-F238E27FC236}">
                  <a16:creationId xmlns:a16="http://schemas.microsoft.com/office/drawing/2014/main" id="{2E3BF14D-0CF1-C434-D436-346D614D1EA4}"/>
                </a:ext>
              </a:extLst>
            </p:cNvPr>
            <p:cNvSpPr txBox="1"/>
            <p:nvPr/>
          </p:nvSpPr>
          <p:spPr>
            <a:xfrm>
              <a:off x="746578" y="838724"/>
              <a:ext cx="3518078" cy="32316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457200">
                <a:spcBef>
                  <a:spcPts val="0"/>
                </a:spcBef>
                <a:defRPr sz="3000">
                  <a:solidFill>
                    <a:srgbClr val="000069"/>
                  </a:solidFill>
                  <a:uFill>
                    <a:solidFill>
                      <a:srgbClr val="FF0000"/>
                    </a:solidFill>
                  </a:uFill>
                  <a:latin typeface="Lato Medium"/>
                  <a:ea typeface="Lato Medium"/>
                  <a:cs typeface="Lato Medium"/>
                  <a:sym typeface="Lato Medium"/>
                </a:defRPr>
              </a:lvl1pPr>
            </a:lstStyle>
            <a:p>
              <a:r>
                <a:rPr lang="pl-PL" dirty="0"/>
                <a:t>To nie świadczenie dla artystów, ale DOSTĘP do ubezpieczeń – nie wypłaca beneficjentom gotówki</a:t>
              </a:r>
              <a:endParaRPr dirty="0"/>
            </a:p>
          </p:txBody>
        </p:sp>
      </p:grpSp>
      <p:grpSp>
        <p:nvGrpSpPr>
          <p:cNvPr id="5" name="Oval">
            <a:extLst>
              <a:ext uri="{FF2B5EF4-FFF2-40B4-BE49-F238E27FC236}">
                <a16:creationId xmlns:a16="http://schemas.microsoft.com/office/drawing/2014/main" id="{0FCC7AEC-1FA8-B606-DC50-0E10E1A92CA1}"/>
              </a:ext>
            </a:extLst>
          </p:cNvPr>
          <p:cNvGrpSpPr/>
          <p:nvPr/>
        </p:nvGrpSpPr>
        <p:grpSpPr>
          <a:xfrm>
            <a:off x="12851621" y="7044217"/>
            <a:ext cx="5011238" cy="4909098"/>
            <a:chOff x="-1" y="-1"/>
            <a:chExt cx="5011236" cy="4909096"/>
          </a:xfrm>
        </p:grpSpPr>
        <p:sp>
          <p:nvSpPr>
            <p:cNvPr id="6" name="Oval">
              <a:extLst>
                <a:ext uri="{FF2B5EF4-FFF2-40B4-BE49-F238E27FC236}">
                  <a16:creationId xmlns:a16="http://schemas.microsoft.com/office/drawing/2014/main" id="{ECF4A4C4-9B86-C66D-6A53-031EFD8BC93C}"/>
                </a:ext>
              </a:extLst>
            </p:cNvPr>
            <p:cNvSpPr/>
            <p:nvPr/>
          </p:nvSpPr>
          <p:spPr>
            <a:xfrm>
              <a:off x="-1" y="-1"/>
              <a:ext cx="5011236" cy="4909096"/>
            </a:xfrm>
            <a:prstGeom prst="ellipse">
              <a:avLst/>
            </a:prstGeom>
            <a:solidFill>
              <a:srgbClr val="F0EACC"/>
            </a:solidFill>
            <a:ln w="254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000">
                  <a:solidFill>
                    <a:srgbClr val="000069"/>
                  </a:solidFill>
                  <a:uFill>
                    <a:solidFill>
                      <a:srgbClr val="FF0000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/>
            </a:p>
          </p:txBody>
        </p:sp>
        <p:sp>
          <p:nvSpPr>
            <p:cNvPr id="7" name="Regulacja współprowadzeń">
              <a:extLst>
                <a:ext uri="{FF2B5EF4-FFF2-40B4-BE49-F238E27FC236}">
                  <a16:creationId xmlns:a16="http://schemas.microsoft.com/office/drawing/2014/main" id="{0F14A6FC-868A-A400-5E29-22A120C4862B}"/>
                </a:ext>
              </a:extLst>
            </p:cNvPr>
            <p:cNvSpPr txBox="1"/>
            <p:nvPr/>
          </p:nvSpPr>
          <p:spPr>
            <a:xfrm>
              <a:off x="746578" y="1531219"/>
              <a:ext cx="3518078" cy="1846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457200">
                <a:spcBef>
                  <a:spcPts val="0"/>
                </a:spcBef>
                <a:defRPr sz="3000">
                  <a:solidFill>
                    <a:srgbClr val="000069"/>
                  </a:solidFill>
                  <a:uFill>
                    <a:solidFill>
                      <a:srgbClr val="FF0000"/>
                    </a:solidFill>
                  </a:uFill>
                  <a:latin typeface="Lato Medium"/>
                  <a:ea typeface="Lato Medium"/>
                  <a:cs typeface="Lato Medium"/>
                  <a:sym typeface="Lato Medium"/>
                </a:defRPr>
              </a:lvl1pPr>
            </a:lstStyle>
            <a:p>
              <a:r>
                <a:rPr lang="pl-PL" dirty="0"/>
                <a:t>Dotyczy aktywnych zawodowo artystów o najniższych dochodach</a:t>
              </a:r>
              <a:endParaRPr dirty="0"/>
            </a:p>
          </p:txBody>
        </p:sp>
      </p:grpSp>
      <p:grpSp>
        <p:nvGrpSpPr>
          <p:cNvPr id="8" name="Oval">
            <a:extLst>
              <a:ext uri="{FF2B5EF4-FFF2-40B4-BE49-F238E27FC236}">
                <a16:creationId xmlns:a16="http://schemas.microsoft.com/office/drawing/2014/main" id="{C3266886-0D0C-28BD-9447-1F49688F9C23}"/>
              </a:ext>
            </a:extLst>
          </p:cNvPr>
          <p:cNvGrpSpPr/>
          <p:nvPr/>
        </p:nvGrpSpPr>
        <p:grpSpPr>
          <a:xfrm>
            <a:off x="18456018" y="7044217"/>
            <a:ext cx="5011237" cy="4909098"/>
            <a:chOff x="-1" y="-1"/>
            <a:chExt cx="5011236" cy="4909096"/>
          </a:xfrm>
        </p:grpSpPr>
        <p:sp>
          <p:nvSpPr>
            <p:cNvPr id="9" name="Oval">
              <a:extLst>
                <a:ext uri="{FF2B5EF4-FFF2-40B4-BE49-F238E27FC236}">
                  <a16:creationId xmlns:a16="http://schemas.microsoft.com/office/drawing/2014/main" id="{BCF41072-569E-0AE4-B442-89F70616E73D}"/>
                </a:ext>
              </a:extLst>
            </p:cNvPr>
            <p:cNvSpPr/>
            <p:nvPr/>
          </p:nvSpPr>
          <p:spPr>
            <a:xfrm>
              <a:off x="-1" y="-1"/>
              <a:ext cx="5011236" cy="4909096"/>
            </a:xfrm>
            <a:prstGeom prst="ellipse">
              <a:avLst/>
            </a:prstGeom>
            <a:solidFill>
              <a:srgbClr val="F0EACC"/>
            </a:solidFill>
            <a:ln w="254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000">
                  <a:solidFill>
                    <a:srgbClr val="F0EACC"/>
                  </a:solidFill>
                  <a:uFill>
                    <a:solidFill>
                      <a:srgbClr val="000000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/>
            </a:p>
          </p:txBody>
        </p:sp>
        <p:sp>
          <p:nvSpPr>
            <p:cNvPr id="10" name="Jasne zasady powoływania dyrektorów instytucji samorządowych…">
              <a:extLst>
                <a:ext uri="{FF2B5EF4-FFF2-40B4-BE49-F238E27FC236}">
                  <a16:creationId xmlns:a16="http://schemas.microsoft.com/office/drawing/2014/main" id="{7EF2B0BA-CD2D-715D-045D-49BA818A7E91}"/>
                </a:ext>
              </a:extLst>
            </p:cNvPr>
            <p:cNvSpPr txBox="1"/>
            <p:nvPr/>
          </p:nvSpPr>
          <p:spPr>
            <a:xfrm>
              <a:off x="746578" y="1300386"/>
              <a:ext cx="3518078" cy="23083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algn="ctr" defTabSz="457200">
                <a:spcBef>
                  <a:spcPts val="0"/>
                </a:spcBef>
                <a:defRPr sz="3000">
                  <a:solidFill>
                    <a:srgbClr val="000069"/>
                  </a:solidFill>
                  <a:uFill>
                    <a:solidFill>
                      <a:srgbClr val="FF0000"/>
                    </a:solidFill>
                  </a:uFill>
                  <a:latin typeface="Lato Medium"/>
                  <a:ea typeface="Lato Medium"/>
                  <a:cs typeface="Lato Medium"/>
                  <a:sym typeface="Lato Medium"/>
                </a:defRPr>
              </a:pPr>
              <a:r>
                <a:rPr lang="pl-PL" dirty="0"/>
                <a:t>System celowany i ograniczony z coroczną weryfikacją prawa </a:t>
              </a:r>
              <a:r>
                <a:rPr lang="pl-PL"/>
                <a:t>do wsparcia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6147537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0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Przygotowanie dokumentacji…"/>
          <p:cNvSpPr txBox="1"/>
          <p:nvPr/>
        </p:nvSpPr>
        <p:spPr>
          <a:xfrm>
            <a:off x="1239694" y="3915180"/>
            <a:ext cx="485763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Nowoczesna administracja,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zachowane dziedzictwo</a:t>
            </a:r>
          </a:p>
        </p:txBody>
      </p:sp>
      <p:sp>
        <p:nvSpPr>
          <p:cNvPr id="250" name="Etap:…"/>
          <p:cNvSpPr txBox="1"/>
          <p:nvPr/>
        </p:nvSpPr>
        <p:spPr>
          <a:xfrm>
            <a:off x="1239694" y="6021949"/>
            <a:ext cx="4751971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Etap: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projekt skierowany do prac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w komisjach sejmowych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(druk nr 3000)</a:t>
            </a:r>
          </a:p>
        </p:txBody>
      </p:sp>
      <p:sp>
        <p:nvSpPr>
          <p:cNvPr id="251" name="Line"/>
          <p:cNvSpPr/>
          <p:nvPr/>
        </p:nvSpPr>
        <p:spPr>
          <a:xfrm>
            <a:off x="1289742" y="3683365"/>
            <a:ext cx="4907768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52" name="PODPISUJEMY UMOWĘ NA 3 ETAP…"/>
          <p:cNvSpPr txBox="1"/>
          <p:nvPr/>
        </p:nvSpPr>
        <p:spPr>
          <a:xfrm>
            <a:off x="1263750" y="1485235"/>
            <a:ext cx="5633467" cy="1849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Ustawa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O archiwach</a:t>
            </a:r>
          </a:p>
        </p:txBody>
      </p:sp>
      <p:sp>
        <p:nvSpPr>
          <p:cNvPr id="253" name="Line"/>
          <p:cNvSpPr/>
          <p:nvPr/>
        </p:nvSpPr>
        <p:spPr>
          <a:xfrm>
            <a:off x="1295400" y="1068675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54" name="Oval"/>
          <p:cNvSpPr/>
          <p:nvPr/>
        </p:nvSpPr>
        <p:spPr>
          <a:xfrm>
            <a:off x="16520166" y="2531939"/>
            <a:ext cx="3861182" cy="3782483"/>
          </a:xfrm>
          <a:prstGeom prst="ellipse">
            <a:avLst/>
          </a:prstGeom>
          <a:solidFill>
            <a:srgbClr val="F0EACC"/>
          </a:solidFill>
          <a:ln w="25400">
            <a:solidFill>
              <a:srgbClr val="F1EAC9"/>
            </a:solidFill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5" name="Oval"/>
          <p:cNvSpPr/>
          <p:nvPr/>
        </p:nvSpPr>
        <p:spPr>
          <a:xfrm>
            <a:off x="10782548" y="8252792"/>
            <a:ext cx="3682052" cy="3607003"/>
          </a:xfrm>
          <a:prstGeom prst="ellipse">
            <a:avLst/>
          </a:prstGeom>
          <a:solidFill>
            <a:srgbClr val="F0EACC"/>
          </a:solidFill>
          <a:ln w="25400">
            <a:solidFill>
              <a:srgbClr val="F1EAC9"/>
            </a:solidFill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6" name="Oval"/>
          <p:cNvSpPr/>
          <p:nvPr/>
        </p:nvSpPr>
        <p:spPr>
          <a:xfrm>
            <a:off x="16400542" y="8106921"/>
            <a:ext cx="3979863" cy="3898745"/>
          </a:xfrm>
          <a:prstGeom prst="ellipse">
            <a:avLst/>
          </a:prstGeom>
          <a:solidFill>
            <a:srgbClr val="F0EACC"/>
          </a:solidFill>
          <a:ln w="25400">
            <a:solidFill>
              <a:srgbClr val="F1EAC9"/>
            </a:solidFill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Możliwość…"/>
          <p:cNvSpPr txBox="1"/>
          <p:nvPr/>
        </p:nvSpPr>
        <p:spPr>
          <a:xfrm>
            <a:off x="16941532" y="3448554"/>
            <a:ext cx="3018454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Ograniczenie</a:t>
            </a:r>
            <a:endParaRPr dirty="0"/>
          </a:p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przechowywania</a:t>
            </a:r>
            <a:r>
              <a:rPr dirty="0"/>
              <a:t> </a:t>
            </a:r>
          </a:p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dokument</a:t>
            </a:r>
            <a:r>
              <a:rPr lang="pl-PL" dirty="0"/>
              <a:t>ów</a:t>
            </a:r>
            <a:r>
              <a:rPr dirty="0"/>
              <a:t> </a:t>
            </a:r>
          </a:p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p</a:t>
            </a:r>
            <a:r>
              <a:rPr dirty="0" err="1"/>
              <a:t>apierow</a:t>
            </a:r>
            <a:r>
              <a:rPr lang="pl-PL" dirty="0" err="1"/>
              <a:t>ych</a:t>
            </a:r>
            <a:endParaRPr dirty="0"/>
          </a:p>
        </p:txBody>
      </p:sp>
      <p:sp>
        <p:nvSpPr>
          <p:cNvPr id="258" name="Działalność…"/>
          <p:cNvSpPr txBox="1"/>
          <p:nvPr/>
        </p:nvSpPr>
        <p:spPr>
          <a:xfrm>
            <a:off x="11422867" y="9319694"/>
            <a:ext cx="2401417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Nowe funkcje</a:t>
            </a:r>
          </a:p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edukacyjne </a:t>
            </a:r>
          </a:p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archiwów</a:t>
            </a:r>
          </a:p>
        </p:txBody>
      </p:sp>
      <p:sp>
        <p:nvSpPr>
          <p:cNvPr id="259" name="Odznaczenie…"/>
          <p:cNvSpPr txBox="1"/>
          <p:nvPr/>
        </p:nvSpPr>
        <p:spPr>
          <a:xfrm>
            <a:off x="16850915" y="8862495"/>
            <a:ext cx="3079143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Brak obowiązku </a:t>
            </a:r>
          </a:p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wdrażania </a:t>
            </a:r>
          </a:p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nowego systemu </a:t>
            </a:r>
          </a:p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informatycznego </a:t>
            </a:r>
          </a:p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przez podmioty</a:t>
            </a:r>
          </a:p>
        </p:txBody>
      </p:sp>
      <p:sp>
        <p:nvSpPr>
          <p:cNvPr id="260" name="Łącznik prosty ze strzałką 2"/>
          <p:cNvSpPr/>
          <p:nvPr/>
        </p:nvSpPr>
        <p:spPr>
          <a:xfrm>
            <a:off x="12644594" y="6892524"/>
            <a:ext cx="1" cy="1660021"/>
          </a:xfrm>
          <a:prstGeom prst="line">
            <a:avLst/>
          </a:prstGeom>
          <a:ln w="25400">
            <a:solidFill>
              <a:srgbClr val="F0EACC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61" name="Łącznik prosty ze strzałką 3"/>
          <p:cNvSpPr/>
          <p:nvPr/>
        </p:nvSpPr>
        <p:spPr>
          <a:xfrm>
            <a:off x="13908286" y="5959320"/>
            <a:ext cx="3300633" cy="2799098"/>
          </a:xfrm>
          <a:prstGeom prst="line">
            <a:avLst/>
          </a:prstGeom>
          <a:ln w="25400">
            <a:solidFill>
              <a:srgbClr val="F0EACC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62" name="Łącznik prosty ze strzałką 5"/>
          <p:cNvSpPr/>
          <p:nvPr/>
        </p:nvSpPr>
        <p:spPr>
          <a:xfrm>
            <a:off x="15202499" y="4421138"/>
            <a:ext cx="1729574" cy="1"/>
          </a:xfrm>
          <a:prstGeom prst="line">
            <a:avLst/>
          </a:prstGeom>
          <a:ln w="25400">
            <a:solidFill>
              <a:srgbClr val="F0EACC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63" name="Oval"/>
          <p:cNvSpPr/>
          <p:nvPr/>
        </p:nvSpPr>
        <p:spPr>
          <a:xfrm>
            <a:off x="10178243" y="1968633"/>
            <a:ext cx="5011235" cy="4909095"/>
          </a:xfrm>
          <a:prstGeom prst="ellipse">
            <a:avLst/>
          </a:prstGeom>
          <a:solidFill>
            <a:srgbClr val="EEEAC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4" name="Cyfrowe…"/>
          <p:cNvSpPr txBox="1"/>
          <p:nvPr/>
        </p:nvSpPr>
        <p:spPr>
          <a:xfrm>
            <a:off x="10426214" y="3305579"/>
            <a:ext cx="4515296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5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Cyfrowe  </a:t>
            </a:r>
          </a:p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5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dokumenty </a:t>
            </a:r>
          </a:p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5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uzyskują moc prawną </a:t>
            </a:r>
          </a:p>
          <a:p>
            <a:pPr algn="ctr" defTabSz="449580">
              <a:spcBef>
                <a:spcPts val="0"/>
              </a:spcBef>
              <a:tabLst>
                <a:tab pos="457200" algn="l"/>
              </a:tabLst>
              <a:defRPr sz="3500">
                <a:solidFill>
                  <a:srgbClr val="00006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oryginału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0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Przygotowanie dokumentacji…"/>
          <p:cNvSpPr txBox="1"/>
          <p:nvPr/>
        </p:nvSpPr>
        <p:spPr>
          <a:xfrm>
            <a:off x="1239693" y="4278296"/>
            <a:ext cx="5788444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Dostosowanie prawa autorskiego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do specyfiki rynku gier wideo.</a:t>
            </a:r>
            <a:endParaRPr dirty="0"/>
          </a:p>
        </p:txBody>
      </p:sp>
      <p:sp>
        <p:nvSpPr>
          <p:cNvPr id="268" name="Etap:…"/>
          <p:cNvSpPr txBox="1"/>
          <p:nvPr/>
        </p:nvSpPr>
        <p:spPr>
          <a:xfrm>
            <a:off x="1239694" y="6058830"/>
            <a:ext cx="5296322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Etap</a:t>
            </a:r>
            <a:r>
              <a:rPr dirty="0"/>
              <a:t>: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wniosek o wpis do wykazu prac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legislacyjnych i programowych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Rady Ministrów</a:t>
            </a:r>
          </a:p>
        </p:txBody>
      </p:sp>
      <p:sp>
        <p:nvSpPr>
          <p:cNvPr id="269" name="Line"/>
          <p:cNvSpPr/>
          <p:nvPr/>
        </p:nvSpPr>
        <p:spPr>
          <a:xfrm>
            <a:off x="1289742" y="4026265"/>
            <a:ext cx="4907768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70" name="PODPISUJEMY UMOWĘ NA 3 ETAP…"/>
          <p:cNvSpPr txBox="1"/>
          <p:nvPr/>
        </p:nvSpPr>
        <p:spPr>
          <a:xfrm>
            <a:off x="1239694" y="1285586"/>
            <a:ext cx="7681590" cy="2523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/>
              <a:t>Prawa autorskie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/>
              <a:t>w sektorze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/>
              <a:t>gier wideo</a:t>
            </a:r>
            <a:endParaRPr dirty="0"/>
          </a:p>
        </p:txBody>
      </p:sp>
      <p:sp>
        <p:nvSpPr>
          <p:cNvPr id="271" name="Line"/>
          <p:cNvSpPr/>
          <p:nvPr/>
        </p:nvSpPr>
        <p:spPr>
          <a:xfrm>
            <a:off x="1295400" y="1068675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72" name="Podniesienie limitu środków…"/>
          <p:cNvSpPr txBox="1"/>
          <p:nvPr/>
        </p:nvSpPr>
        <p:spPr>
          <a:xfrm>
            <a:off x="11755540" y="5549032"/>
            <a:ext cx="4272003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/>
              <a:t>Wprowadzenie terminu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/>
              <a:t>„gra wideo” jako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/>
              <a:t>przykładowego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/>
              <a:t>rodzaju utworu</a:t>
            </a:r>
            <a:endParaRPr dirty="0"/>
          </a:p>
        </p:txBody>
      </p:sp>
      <p:sp>
        <p:nvSpPr>
          <p:cNvPr id="273" name="Uprawnieni: pisarze,…"/>
          <p:cNvSpPr txBox="1"/>
          <p:nvPr/>
        </p:nvSpPr>
        <p:spPr>
          <a:xfrm>
            <a:off x="17096556" y="5549032"/>
            <a:ext cx="3611566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>
                <a:latin typeface="Lato Black"/>
                <a:ea typeface="Lato Black"/>
                <a:cs typeface="Lato Black"/>
                <a:sym typeface="Lato Black"/>
              </a:rPr>
              <a:t>Prostsze zasady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>
                <a:latin typeface="Lato Black"/>
                <a:ea typeface="Lato Black"/>
                <a:cs typeface="Lato Black"/>
                <a:sym typeface="Lato Black"/>
              </a:rPr>
              <a:t>przenoszenia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>
                <a:latin typeface="Lato Black"/>
                <a:ea typeface="Lato Black"/>
                <a:cs typeface="Lato Black"/>
                <a:sym typeface="Lato Black"/>
              </a:rPr>
              <a:t>praw autorskich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>
                <a:latin typeface="Lato Black"/>
                <a:ea typeface="Lato Black"/>
                <a:cs typeface="Lato Black"/>
                <a:sym typeface="Lato Black"/>
              </a:rPr>
              <a:t>i licencji wyłącznych</a:t>
            </a:r>
            <a:endParaRPr dirty="0"/>
          </a:p>
        </p:txBody>
      </p:sp>
      <p:sp>
        <p:nvSpPr>
          <p:cNvPr id="275" name="Finansowanie nadal…"/>
          <p:cNvSpPr txBox="1"/>
          <p:nvPr/>
        </p:nvSpPr>
        <p:spPr>
          <a:xfrm>
            <a:off x="11755540" y="9980544"/>
            <a:ext cx="3924151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Dostosowanie prawa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odstąpienia od umowy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 do cyklu produkcji gry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– termin do 20 lat</a:t>
            </a:r>
            <a:endParaRPr dirty="0"/>
          </a:p>
        </p:txBody>
      </p:sp>
      <p:sp>
        <p:nvSpPr>
          <p:cNvPr id="276" name="Wypożyczanie książek…"/>
          <p:cNvSpPr txBox="1"/>
          <p:nvPr/>
        </p:nvSpPr>
        <p:spPr>
          <a:xfrm>
            <a:off x="17096556" y="9981964"/>
            <a:ext cx="4672754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Dłuższy okres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obowiązywania licencji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udzielanych przez twórców</a:t>
            </a:r>
            <a:endParaRPr dirty="0"/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E80B8636-8070-DCDD-28F3-C8D2BEB5B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074" y="3603223"/>
            <a:ext cx="2012920" cy="1626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347EF32F-C53E-6508-51BF-C9216720A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6556" y="3512251"/>
            <a:ext cx="1783321" cy="171787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B4484B5C-83DB-980A-9EA1-0EB4EAD9E3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5540" y="8150737"/>
            <a:ext cx="1215502" cy="1626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E070588C-30CB-CF43-6241-AE3062D85A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96556" y="8227587"/>
            <a:ext cx="1473201" cy="14732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2803884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0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Przygotowanie dokumentacji…"/>
          <p:cNvSpPr txBox="1"/>
          <p:nvPr/>
        </p:nvSpPr>
        <p:spPr>
          <a:xfrm>
            <a:off x="1197620" y="3022939"/>
            <a:ext cx="6637066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Stabilne warunki dla polskiej produkcji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audiowizualnej. Wsparcie realizacji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międzynarodowych koprodukcji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serialowych</a:t>
            </a:r>
          </a:p>
        </p:txBody>
      </p:sp>
      <p:sp>
        <p:nvSpPr>
          <p:cNvPr id="286" name="Etap:…"/>
          <p:cNvSpPr txBox="1"/>
          <p:nvPr/>
        </p:nvSpPr>
        <p:spPr>
          <a:xfrm>
            <a:off x="1218098" y="5659968"/>
            <a:ext cx="5313955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Etap</a:t>
            </a:r>
            <a:r>
              <a:rPr dirty="0"/>
              <a:t>: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Projekty</a:t>
            </a:r>
            <a:r>
              <a:rPr dirty="0"/>
              <a:t> </a:t>
            </a:r>
            <a:r>
              <a:rPr dirty="0" err="1"/>
              <a:t>skierowane</a:t>
            </a:r>
            <a:r>
              <a:rPr dirty="0"/>
              <a:t> do Se</a:t>
            </a:r>
            <a:r>
              <a:rPr lang="pl-PL" dirty="0" err="1"/>
              <a:t>natu</a:t>
            </a:r>
            <a:endParaRPr dirty="0"/>
          </a:p>
        </p:txBody>
      </p:sp>
      <p:sp>
        <p:nvSpPr>
          <p:cNvPr id="287" name="Line"/>
          <p:cNvSpPr/>
          <p:nvPr/>
        </p:nvSpPr>
        <p:spPr>
          <a:xfrm>
            <a:off x="1284086" y="2694014"/>
            <a:ext cx="4907769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88" name="PODPISUJEMY UMOWĘ NA 3 ETAP…"/>
          <p:cNvSpPr txBox="1"/>
          <p:nvPr/>
        </p:nvSpPr>
        <p:spPr>
          <a:xfrm>
            <a:off x="1197620" y="1349089"/>
            <a:ext cx="6896863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49580">
              <a:spcBef>
                <a:spcPts val="0"/>
              </a:spcBef>
              <a:defRPr sz="6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t>kinematografiA</a:t>
            </a:r>
          </a:p>
        </p:txBody>
      </p:sp>
      <p:sp>
        <p:nvSpPr>
          <p:cNvPr id="289" name="Line"/>
          <p:cNvSpPr/>
          <p:nvPr/>
        </p:nvSpPr>
        <p:spPr>
          <a:xfrm>
            <a:off x="1295400" y="1068675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90" name="Mniejsze obciążenia…"/>
          <p:cNvSpPr txBox="1"/>
          <p:nvPr/>
        </p:nvSpPr>
        <p:spPr>
          <a:xfrm>
            <a:off x="19700329" y="5804571"/>
            <a:ext cx="3651016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Mniejsze obciążenia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administracyjne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producentów i kin</a:t>
            </a:r>
          </a:p>
        </p:txBody>
      </p:sp>
      <p:sp>
        <p:nvSpPr>
          <p:cNvPr id="291" name="Przedłużenie programu…"/>
          <p:cNvSpPr txBox="1"/>
          <p:nvPr/>
        </p:nvSpPr>
        <p:spPr>
          <a:xfrm>
            <a:off x="8795546" y="5809271"/>
            <a:ext cx="4159264" cy="102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Przedłużenie programu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zachęt do </a:t>
            </a:r>
            <a:r>
              <a:rPr>
                <a:latin typeface="Lato Black"/>
                <a:ea typeface="Lato Black"/>
                <a:cs typeface="Lato Black"/>
                <a:sym typeface="Lato Black"/>
              </a:rPr>
              <a:t>2037</a:t>
            </a:r>
            <a:r>
              <a:t> r.</a:t>
            </a:r>
          </a:p>
        </p:txBody>
      </p:sp>
      <p:sp>
        <p:nvSpPr>
          <p:cNvPr id="292" name="Minimum 100 mln zł…"/>
          <p:cNvSpPr txBox="1"/>
          <p:nvPr/>
        </p:nvSpPr>
        <p:spPr>
          <a:xfrm>
            <a:off x="13858521" y="5809271"/>
            <a:ext cx="4413015" cy="102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Minimum </a:t>
            </a:r>
            <a:r>
              <a:rPr>
                <a:latin typeface="Lato Black"/>
                <a:ea typeface="Lato Black"/>
                <a:cs typeface="Lato Black"/>
                <a:sym typeface="Lato Black"/>
              </a:rPr>
              <a:t>100 mln zł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rocznie na system zachęt</a:t>
            </a:r>
          </a:p>
        </p:txBody>
      </p:sp>
      <p:pic>
        <p:nvPicPr>
          <p:cNvPr id="293" name="Image" descr="Imag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063301" y="3864795"/>
            <a:ext cx="1473053" cy="14730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0643" y="3795318"/>
            <a:ext cx="1646874" cy="16121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9062" y="4448847"/>
            <a:ext cx="1662548" cy="1016002"/>
          </a:xfrm>
          <a:prstGeom prst="rect">
            <a:avLst/>
          </a:prstGeom>
          <a:ln w="12700">
            <a:miter lim="400000"/>
          </a:ln>
        </p:spPr>
      </p:pic>
      <p:sp>
        <p:nvSpPr>
          <p:cNvPr id="296" name="pole tekstowe 2"/>
          <p:cNvSpPr txBox="1"/>
          <p:nvPr/>
        </p:nvSpPr>
        <p:spPr>
          <a:xfrm>
            <a:off x="16798772" y="9798374"/>
            <a:ext cx="4174657" cy="1469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Łatwiejszy dostęp </a:t>
            </a:r>
            <a:endParaRPr>
              <a:solidFill>
                <a:srgbClr val="000069"/>
              </a:solid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do </a:t>
            </a:r>
            <a:r>
              <a:rPr>
                <a:latin typeface="Lato Black"/>
                <a:ea typeface="Lato Black"/>
                <a:cs typeface="Lato Black"/>
                <a:sym typeface="Lato Black"/>
              </a:rPr>
              <a:t>zagranicznych </a:t>
            </a:r>
            <a:endParaRPr>
              <a:solidFill>
                <a:srgbClr val="000069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źródeł finansowania</a:t>
            </a:r>
          </a:p>
        </p:txBody>
      </p:sp>
      <p:sp>
        <p:nvSpPr>
          <p:cNvPr id="297" name="Pierwszy traktat…"/>
          <p:cNvSpPr txBox="1"/>
          <p:nvPr/>
        </p:nvSpPr>
        <p:spPr>
          <a:xfrm>
            <a:off x="10149719" y="9805202"/>
            <a:ext cx="4921635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Pierwszy traktat </a:t>
            </a:r>
            <a:endParaRPr>
              <a:solidFill>
                <a:srgbClr val="000069"/>
              </a:solid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Rady Europy ustanawiający </a:t>
            </a:r>
            <a:endParaRPr>
              <a:solidFill>
                <a:srgbClr val="000069"/>
              </a:solid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zasady międzynarodowej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koprodukcji seriali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(podpisany przez Polskę </a:t>
            </a:r>
            <a:endParaRPr>
              <a:solidFill>
                <a:srgbClr val="000069"/>
              </a:solid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26 marca 2026 r.)</a:t>
            </a:r>
          </a:p>
        </p:txBody>
      </p:sp>
      <p:sp>
        <p:nvSpPr>
          <p:cNvPr id="298" name="PODPISUJEMY UMOWĘ NA 3 ETAP…"/>
          <p:cNvSpPr txBox="1"/>
          <p:nvPr/>
        </p:nvSpPr>
        <p:spPr>
          <a:xfrm>
            <a:off x="1218098" y="8967319"/>
            <a:ext cx="5350003" cy="2682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Konwencja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Rady europy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Z lille</a:t>
            </a:r>
          </a:p>
        </p:txBody>
      </p:sp>
      <p:sp>
        <p:nvSpPr>
          <p:cNvPr id="299" name="Line"/>
          <p:cNvSpPr/>
          <p:nvPr/>
        </p:nvSpPr>
        <p:spPr>
          <a:xfrm>
            <a:off x="1284086" y="8665275"/>
            <a:ext cx="4907769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00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25370" y="8127216"/>
            <a:ext cx="1473201" cy="14281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6268" y="7961203"/>
            <a:ext cx="1577224" cy="147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50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Przygotowanie dokumentacji…"/>
          <p:cNvSpPr txBox="1"/>
          <p:nvPr/>
        </p:nvSpPr>
        <p:spPr>
          <a:xfrm>
            <a:off x="1239693" y="3979956"/>
            <a:ext cx="5831906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Niezależne media publiczne,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przejrzyste zarządzanie i stabilne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finansowanie</a:t>
            </a:r>
          </a:p>
        </p:txBody>
      </p:sp>
      <p:sp>
        <p:nvSpPr>
          <p:cNvPr id="305" name="Etap:…"/>
          <p:cNvSpPr txBox="1"/>
          <p:nvPr/>
        </p:nvSpPr>
        <p:spPr>
          <a:xfrm>
            <a:off x="1263750" y="5682407"/>
            <a:ext cx="6158737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Etap</a:t>
            </a:r>
            <a:r>
              <a:rPr dirty="0"/>
              <a:t>: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projekt</a:t>
            </a:r>
            <a:r>
              <a:rPr dirty="0"/>
              <a:t> </a:t>
            </a:r>
            <a:r>
              <a:rPr lang="pl-PL" dirty="0"/>
              <a:t>oczekuje na procedowanie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Przez </a:t>
            </a:r>
            <a:r>
              <a:rPr dirty="0" err="1"/>
              <a:t>Stały</a:t>
            </a:r>
            <a:r>
              <a:rPr dirty="0"/>
              <a:t> </a:t>
            </a:r>
            <a:r>
              <a:rPr dirty="0" err="1"/>
              <a:t>Komitet</a:t>
            </a:r>
            <a:r>
              <a:rPr dirty="0"/>
              <a:t> Rady </a:t>
            </a:r>
            <a:r>
              <a:rPr dirty="0" err="1"/>
              <a:t>Ministrów</a:t>
            </a:r>
            <a:endParaRPr dirty="0"/>
          </a:p>
        </p:txBody>
      </p:sp>
      <p:sp>
        <p:nvSpPr>
          <p:cNvPr id="306" name="Line"/>
          <p:cNvSpPr/>
          <p:nvPr/>
        </p:nvSpPr>
        <p:spPr>
          <a:xfrm>
            <a:off x="1289742" y="3683365"/>
            <a:ext cx="4907768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07" name="PODPISUJEMY UMOWĘ NA 3 ETAP…"/>
          <p:cNvSpPr txBox="1"/>
          <p:nvPr/>
        </p:nvSpPr>
        <p:spPr>
          <a:xfrm>
            <a:off x="1253567" y="1537654"/>
            <a:ext cx="3847720" cy="1849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reforma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Mediów</a:t>
            </a:r>
          </a:p>
        </p:txBody>
      </p:sp>
      <p:sp>
        <p:nvSpPr>
          <p:cNvPr id="308" name="Line"/>
          <p:cNvSpPr/>
          <p:nvPr/>
        </p:nvSpPr>
        <p:spPr>
          <a:xfrm>
            <a:off x="1295400" y="1068675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09" name="Przejrzyste konkursy…"/>
          <p:cNvSpPr txBox="1"/>
          <p:nvPr/>
        </p:nvSpPr>
        <p:spPr>
          <a:xfrm>
            <a:off x="8940078" y="5677021"/>
            <a:ext cx="3759948" cy="1479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>
                <a:latin typeface="Lato Black"/>
                <a:ea typeface="Lato Black"/>
                <a:cs typeface="Lato Black"/>
                <a:sym typeface="Lato Black"/>
              </a:rPr>
              <a:t>Przejrzyste</a:t>
            </a:r>
            <a:r>
              <a:t> konkursy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na kierownictwo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mediów publicznych</a:t>
            </a:r>
          </a:p>
        </p:txBody>
      </p:sp>
      <p:sp>
        <p:nvSpPr>
          <p:cNvPr id="310" name="Wymogi kompetencyjne…"/>
          <p:cNvSpPr txBox="1"/>
          <p:nvPr/>
        </p:nvSpPr>
        <p:spPr>
          <a:xfrm>
            <a:off x="13937330" y="5673560"/>
            <a:ext cx="4567152" cy="1022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Wymogi kompetencyjne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i dotyczące </a:t>
            </a:r>
            <a:r>
              <a:rPr>
                <a:latin typeface="Lato Black"/>
                <a:ea typeface="Lato Black"/>
                <a:cs typeface="Lato Black"/>
                <a:sym typeface="Lato Black"/>
              </a:rPr>
              <a:t>apolityczności</a:t>
            </a:r>
          </a:p>
        </p:txBody>
      </p:sp>
      <p:sp>
        <p:nvSpPr>
          <p:cNvPr id="311" name="Finansowanie mediów…"/>
          <p:cNvSpPr txBox="1"/>
          <p:nvPr/>
        </p:nvSpPr>
        <p:spPr>
          <a:xfrm>
            <a:off x="19697698" y="5673991"/>
            <a:ext cx="3989785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Finansowanie mediów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publicznych z budżetu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Państwa na poziomie 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2,5 mld zł</a:t>
            </a:r>
          </a:p>
        </p:txBody>
      </p:sp>
      <p:sp>
        <p:nvSpPr>
          <p:cNvPr id="312" name="Nowe zasady działania…"/>
          <p:cNvSpPr txBox="1"/>
          <p:nvPr/>
        </p:nvSpPr>
        <p:spPr>
          <a:xfrm>
            <a:off x="10803638" y="10218315"/>
            <a:ext cx="4895571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Nowe</a:t>
            </a:r>
            <a:r>
              <a:rPr dirty="0"/>
              <a:t> </a:t>
            </a:r>
            <a:r>
              <a:rPr dirty="0" err="1"/>
              <a:t>zasady</a:t>
            </a:r>
            <a:r>
              <a:rPr dirty="0"/>
              <a:t> </a:t>
            </a:r>
            <a:r>
              <a:rPr dirty="0" err="1"/>
              <a:t>działania</a:t>
            </a:r>
            <a:r>
              <a:rPr dirty="0"/>
              <a:t> </a:t>
            </a:r>
            <a:endParaRPr dirty="0">
              <a:uFill>
                <a:solidFill>
                  <a:srgbClr val="000000"/>
                </a:solidFill>
              </a:uFill>
            </a:endParaRP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KRRiT</a:t>
            </a:r>
            <a:r>
              <a:rPr lang="pl-PL" dirty="0"/>
              <a:t>, 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likwidacja abonamentu</a:t>
            </a:r>
          </a:p>
          <a:p>
            <a:pPr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 i Rady Mediów Narodowych</a:t>
            </a:r>
            <a:endParaRPr dirty="0"/>
          </a:p>
        </p:txBody>
      </p:sp>
      <p:sp>
        <p:nvSpPr>
          <p:cNvPr id="313" name="Dostosowanie przepisów…"/>
          <p:cNvSpPr txBox="1"/>
          <p:nvPr/>
        </p:nvSpPr>
        <p:spPr>
          <a:xfrm>
            <a:off x="16684079" y="10224225"/>
            <a:ext cx="3629343" cy="194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Wdrożenie</a:t>
            </a: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Europejskiego </a:t>
            </a:r>
            <a:r>
              <a:rPr>
                <a:latin typeface="Lato Black"/>
                <a:ea typeface="Lato Black"/>
                <a:cs typeface="Lato Black"/>
                <a:sym typeface="Lato Black"/>
              </a:rPr>
              <a:t>Aktu </a:t>
            </a:r>
            <a:endParaRPr>
              <a:uFill>
                <a:solidFill>
                  <a:srgbClr val="000000"/>
                </a:solidFill>
              </a:uFill>
              <a:latin typeface="Lato Black"/>
              <a:ea typeface="Lato Black"/>
              <a:cs typeface="Lato Black"/>
              <a:sym typeface="Lato Black"/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>
                <a:latin typeface="Lato Black"/>
                <a:ea typeface="Lato Black"/>
                <a:cs typeface="Lato Black"/>
                <a:sym typeface="Lato Black"/>
              </a:rPr>
              <a:t>o Wolności Mediów</a:t>
            </a:r>
            <a:r>
              <a:t> </a:t>
            </a:r>
            <a:endParaRPr>
              <a:uFill>
                <a:solidFill>
                  <a:srgbClr val="000000"/>
                </a:solidFill>
              </a:uFill>
            </a:endParaRPr>
          </a:p>
          <a:p>
            <a:pPr defTabSz="449580">
              <a:spcBef>
                <a:spcPts val="0"/>
              </a:spcBef>
              <a:tabLst>
                <a:tab pos="457200" algn="l"/>
              </a:tabLst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do polskiego prawa</a:t>
            </a:r>
          </a:p>
        </p:txBody>
      </p:sp>
      <p:pic>
        <p:nvPicPr>
          <p:cNvPr id="31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5467" y="3280573"/>
            <a:ext cx="2028310" cy="2028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3807" y="3281221"/>
            <a:ext cx="2027720" cy="20277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10522" y="3170375"/>
            <a:ext cx="1608669" cy="193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54720" y="7946064"/>
            <a:ext cx="2030390" cy="20283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63479" y="7928345"/>
            <a:ext cx="1964038" cy="19662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roup"/>
          <p:cNvGrpSpPr/>
          <p:nvPr/>
        </p:nvGrpSpPr>
        <p:grpSpPr>
          <a:xfrm>
            <a:off x="10348626" y="1877767"/>
            <a:ext cx="10468356" cy="10333462"/>
            <a:chOff x="0" y="0"/>
            <a:chExt cx="10468354" cy="10333460"/>
          </a:xfrm>
        </p:grpSpPr>
        <p:sp>
          <p:nvSpPr>
            <p:cNvPr id="320" name="Oval"/>
            <p:cNvSpPr/>
            <p:nvPr/>
          </p:nvSpPr>
          <p:spPr>
            <a:xfrm>
              <a:off x="0" y="75081"/>
              <a:ext cx="4934406" cy="4833833"/>
            </a:xfrm>
            <a:prstGeom prst="ellipse">
              <a:avLst/>
            </a:prstGeom>
            <a:solidFill>
              <a:srgbClr val="F0EACC"/>
            </a:solidFill>
            <a:ln w="254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000">
                  <a:solidFill>
                    <a:srgbClr val="F0EACC"/>
                  </a:solidFill>
                  <a:uFill>
                    <a:solidFill>
                      <a:srgbClr val="000000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/>
            </a:p>
          </p:txBody>
        </p:sp>
        <p:sp>
          <p:nvSpPr>
            <p:cNvPr id="321" name="Oval"/>
            <p:cNvSpPr/>
            <p:nvPr/>
          </p:nvSpPr>
          <p:spPr>
            <a:xfrm>
              <a:off x="5500256" y="0"/>
              <a:ext cx="4934406" cy="4833832"/>
            </a:xfrm>
            <a:prstGeom prst="ellipse">
              <a:avLst/>
            </a:prstGeom>
            <a:solidFill>
              <a:srgbClr val="F0EACC"/>
            </a:solidFill>
            <a:ln w="254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000">
                  <a:solidFill>
                    <a:srgbClr val="000069"/>
                  </a:solidFill>
                  <a:uFill>
                    <a:solidFill>
                      <a:srgbClr val="FF0000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/>
            </a:p>
          </p:txBody>
        </p:sp>
        <p:sp>
          <p:nvSpPr>
            <p:cNvPr id="322" name="Oval"/>
            <p:cNvSpPr/>
            <p:nvPr/>
          </p:nvSpPr>
          <p:spPr>
            <a:xfrm>
              <a:off x="33692" y="5499628"/>
              <a:ext cx="4934407" cy="4833833"/>
            </a:xfrm>
            <a:prstGeom prst="ellipse">
              <a:avLst/>
            </a:prstGeom>
            <a:solidFill>
              <a:srgbClr val="F0EACC"/>
            </a:solidFill>
            <a:ln w="254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000">
                  <a:solidFill>
                    <a:srgbClr val="F0EACC"/>
                  </a:solidFill>
                  <a:uFill>
                    <a:solidFill>
                      <a:srgbClr val="000000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/>
            </a:p>
          </p:txBody>
        </p:sp>
        <p:sp>
          <p:nvSpPr>
            <p:cNvPr id="323" name="Oval"/>
            <p:cNvSpPr/>
            <p:nvPr/>
          </p:nvSpPr>
          <p:spPr>
            <a:xfrm>
              <a:off x="5533949" y="5424547"/>
              <a:ext cx="4934406" cy="4833833"/>
            </a:xfrm>
            <a:prstGeom prst="ellipse">
              <a:avLst/>
            </a:prstGeom>
            <a:solidFill>
              <a:srgbClr val="F0EACC"/>
            </a:solidFill>
            <a:ln w="25400" cap="flat">
              <a:solidFill>
                <a:srgbClr val="F1EAC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57200">
                <a:spcBef>
                  <a:spcPts val="0"/>
                </a:spcBef>
                <a:defRPr sz="3000">
                  <a:solidFill>
                    <a:srgbClr val="000069"/>
                  </a:solidFill>
                  <a:uFill>
                    <a:solidFill>
                      <a:srgbClr val="FF0000"/>
                    </a:solidFill>
                  </a:uFill>
                  <a:latin typeface="Lato Regular"/>
                  <a:ea typeface="Lato Regular"/>
                  <a:cs typeface="Lato Regular"/>
                  <a:sym typeface="Lato Regular"/>
                </a:defRPr>
              </a:pPr>
              <a:endParaRPr/>
            </a:p>
          </p:txBody>
        </p:sp>
      </p:grpSp>
      <p:sp>
        <p:nvSpPr>
          <p:cNvPr id="325" name="Line"/>
          <p:cNvSpPr/>
          <p:nvPr/>
        </p:nvSpPr>
        <p:spPr>
          <a:xfrm>
            <a:off x="1289742" y="4455776"/>
            <a:ext cx="4907768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26" name="PODPISUJEMY UMOWĘ NA 3 ETAP…"/>
          <p:cNvSpPr txBox="1"/>
          <p:nvPr/>
        </p:nvSpPr>
        <p:spPr>
          <a:xfrm>
            <a:off x="1239694" y="1349519"/>
            <a:ext cx="8545450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6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Ustawa o ochronie </a:t>
            </a:r>
          </a:p>
          <a:p>
            <a:pPr defTabSz="449580">
              <a:spcBef>
                <a:spcPts val="0"/>
              </a:spcBef>
              <a:defRPr sz="6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Zabytków i opiece</a:t>
            </a:r>
          </a:p>
          <a:p>
            <a:pPr defTabSz="449580">
              <a:spcBef>
                <a:spcPts val="0"/>
              </a:spcBef>
              <a:defRPr sz="6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Nad zabytkami</a:t>
            </a:r>
          </a:p>
        </p:txBody>
      </p:sp>
      <p:sp>
        <p:nvSpPr>
          <p:cNvPr id="327" name="Line"/>
          <p:cNvSpPr/>
          <p:nvPr/>
        </p:nvSpPr>
        <p:spPr>
          <a:xfrm>
            <a:off x="1295400" y="1068675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28" name="Dobrowolny system publicznego wsparcia…"/>
          <p:cNvSpPr txBox="1"/>
          <p:nvPr/>
        </p:nvSpPr>
        <p:spPr>
          <a:xfrm>
            <a:off x="16681805" y="9743168"/>
            <a:ext cx="3523108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Większe</a:t>
            </a:r>
            <a:r>
              <a:rPr dirty="0"/>
              <a:t> </a:t>
            </a:r>
            <a:r>
              <a:rPr dirty="0" err="1"/>
              <a:t>gwarancje</a:t>
            </a:r>
            <a:r>
              <a:rPr dirty="0"/>
              <a:t> </a:t>
            </a:r>
          </a:p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proceduralne</a:t>
            </a:r>
            <a:r>
              <a:rPr dirty="0"/>
              <a:t> </a:t>
            </a:r>
          </a:p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właścicieli</a:t>
            </a:r>
            <a:endParaRPr dirty="0"/>
          </a:p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endParaRPr dirty="0"/>
          </a:p>
        </p:txBody>
      </p:sp>
      <p:sp>
        <p:nvSpPr>
          <p:cNvPr id="329" name="Etap:…"/>
          <p:cNvSpPr txBox="1"/>
          <p:nvPr/>
        </p:nvSpPr>
        <p:spPr>
          <a:xfrm>
            <a:off x="1239694" y="8819180"/>
            <a:ext cx="3777891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endParaRPr dirty="0"/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Etap</a:t>
            </a:r>
            <a:r>
              <a:rPr dirty="0"/>
              <a:t>: </a:t>
            </a:r>
            <a:r>
              <a:rPr dirty="0" err="1"/>
              <a:t>wniosek</a:t>
            </a:r>
            <a:r>
              <a:rPr dirty="0"/>
              <a:t> o </a:t>
            </a:r>
            <a:r>
              <a:rPr dirty="0" err="1"/>
              <a:t>wpis</a:t>
            </a:r>
            <a:r>
              <a:rPr dirty="0"/>
              <a:t>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/>
              <a:t>do </a:t>
            </a:r>
            <a:r>
              <a:rPr dirty="0" err="1"/>
              <a:t>Wykazu</a:t>
            </a:r>
            <a:r>
              <a:rPr dirty="0"/>
              <a:t> </a:t>
            </a:r>
            <a:r>
              <a:rPr dirty="0" err="1"/>
              <a:t>prac</a:t>
            </a:r>
            <a:r>
              <a:rPr dirty="0"/>
              <a:t>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legislacyjnych</a:t>
            </a:r>
            <a:r>
              <a:rPr dirty="0"/>
              <a:t> RM</a:t>
            </a:r>
          </a:p>
        </p:txBody>
      </p:sp>
      <p:sp>
        <p:nvSpPr>
          <p:cNvPr id="330" name="pole tekstowe 9"/>
          <p:cNvSpPr txBox="1"/>
          <p:nvPr/>
        </p:nvSpPr>
        <p:spPr>
          <a:xfrm>
            <a:off x="1239694" y="8672646"/>
            <a:ext cx="643033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49580">
              <a:spcBef>
                <a:spcPts val="0"/>
              </a:spcBef>
              <a:defRPr sz="3000" b="1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rPr dirty="0" err="1"/>
              <a:t>Skuteczniejsza</a:t>
            </a:r>
            <a:r>
              <a:rPr dirty="0"/>
              <a:t> </a:t>
            </a:r>
            <a:r>
              <a:rPr dirty="0" err="1"/>
              <a:t>ochrona</a:t>
            </a:r>
            <a:endParaRPr dirty="0"/>
          </a:p>
        </p:txBody>
      </p:sp>
      <p:pic>
        <p:nvPicPr>
          <p:cNvPr id="33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912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Przygotowanie dokumentacji…"/>
          <p:cNvSpPr txBox="1"/>
          <p:nvPr/>
        </p:nvSpPr>
        <p:spPr>
          <a:xfrm>
            <a:off x="1239694" y="4645206"/>
            <a:ext cx="4188647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Skuteczniejsza</a:t>
            </a:r>
            <a:r>
              <a:rPr dirty="0"/>
              <a:t> </a:t>
            </a:r>
            <a:r>
              <a:rPr dirty="0" err="1"/>
              <a:t>ochrona</a:t>
            </a:r>
            <a:r>
              <a:rPr dirty="0"/>
              <a:t>,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prostsze</a:t>
            </a:r>
            <a:r>
              <a:rPr dirty="0"/>
              <a:t> </a:t>
            </a:r>
            <a:r>
              <a:rPr dirty="0" err="1"/>
              <a:t>procedury</a:t>
            </a:r>
            <a:r>
              <a:rPr lang="pl-PL" dirty="0"/>
              <a:t>,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cyfrowy rejestr.</a:t>
            </a:r>
            <a:endParaRPr dirty="0"/>
          </a:p>
        </p:txBody>
      </p:sp>
      <p:sp>
        <p:nvSpPr>
          <p:cNvPr id="333" name="Więcej środków…"/>
          <p:cNvSpPr txBox="1"/>
          <p:nvPr/>
        </p:nvSpPr>
        <p:spPr>
          <a:xfrm>
            <a:off x="10621347" y="4481439"/>
            <a:ext cx="4456349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Więcej</a:t>
            </a:r>
            <a:r>
              <a:rPr dirty="0"/>
              <a:t> </a:t>
            </a:r>
            <a:r>
              <a:rPr dirty="0" err="1"/>
              <a:t>środków</a:t>
            </a:r>
            <a:r>
              <a:rPr dirty="0"/>
              <a:t> </a:t>
            </a:r>
          </a:p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pl-PL" dirty="0"/>
              <a:t>w</a:t>
            </a:r>
            <a:r>
              <a:rPr dirty="0"/>
              <a:t> </a:t>
            </a:r>
            <a:r>
              <a:rPr dirty="0">
                <a:latin typeface="Lato Black"/>
                <a:ea typeface="Lato Black"/>
                <a:cs typeface="Lato Black"/>
                <a:sym typeface="Lato Black"/>
              </a:rPr>
              <a:t>Narodowy</a:t>
            </a:r>
            <a:r>
              <a:rPr lang="pl-PL" dirty="0">
                <a:latin typeface="Lato Black"/>
                <a:ea typeface="Lato Black"/>
                <a:cs typeface="Lato Black"/>
                <a:sym typeface="Lato Black"/>
              </a:rPr>
              <a:t>m</a:t>
            </a:r>
            <a:r>
              <a:rPr dirty="0">
                <a:latin typeface="Lato Black"/>
                <a:ea typeface="Lato Black"/>
                <a:cs typeface="Lato Black"/>
                <a:sym typeface="Lato Black"/>
              </a:rPr>
              <a:t> </a:t>
            </a:r>
            <a:r>
              <a:rPr dirty="0" err="1">
                <a:latin typeface="Lato Black"/>
                <a:ea typeface="Lato Black"/>
                <a:cs typeface="Lato Black"/>
                <a:sym typeface="Lato Black"/>
              </a:rPr>
              <a:t>Fundusz</a:t>
            </a:r>
            <a:r>
              <a:rPr lang="pl-PL" dirty="0">
                <a:latin typeface="Lato Black"/>
                <a:ea typeface="Lato Black"/>
                <a:cs typeface="Lato Black"/>
                <a:sym typeface="Lato Black"/>
              </a:rPr>
              <a:t>u</a:t>
            </a:r>
            <a:r>
              <a:rPr dirty="0">
                <a:latin typeface="Lato Black"/>
                <a:ea typeface="Lato Black"/>
                <a:cs typeface="Lato Black"/>
                <a:sym typeface="Lato Black"/>
              </a:rPr>
              <a:t> </a:t>
            </a:r>
          </a:p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/>
              <a:t>Ochrony </a:t>
            </a:r>
            <a:r>
              <a:rPr dirty="0" err="1"/>
              <a:t>Zabytków</a:t>
            </a:r>
            <a:endParaRPr dirty="0"/>
          </a:p>
        </p:txBody>
      </p:sp>
      <p:sp>
        <p:nvSpPr>
          <p:cNvPr id="334" name="Silniejsza ochrona…"/>
          <p:cNvSpPr txBox="1"/>
          <p:nvPr/>
        </p:nvSpPr>
        <p:spPr>
          <a:xfrm>
            <a:off x="16723628" y="4488631"/>
            <a:ext cx="3220403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Silniejsza</a:t>
            </a:r>
            <a:r>
              <a:rPr dirty="0"/>
              <a:t> </a:t>
            </a:r>
            <a:r>
              <a:rPr dirty="0" err="1">
                <a:latin typeface="Lato Black"/>
                <a:ea typeface="Lato Black"/>
                <a:cs typeface="Lato Black"/>
                <a:sym typeface="Lato Black"/>
              </a:rPr>
              <a:t>ochrona</a:t>
            </a:r>
            <a:r>
              <a:rPr dirty="0"/>
              <a:t> </a:t>
            </a:r>
          </a:p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miejsc</a:t>
            </a:r>
            <a:r>
              <a:rPr dirty="0"/>
              <a:t> </a:t>
            </a:r>
            <a:r>
              <a:rPr dirty="0">
                <a:latin typeface="Lato Black"/>
                <a:ea typeface="Lato Black"/>
                <a:cs typeface="Lato Black"/>
                <a:sym typeface="Lato Black"/>
              </a:rPr>
              <a:t>UNESCO</a:t>
            </a:r>
          </a:p>
        </p:txBody>
      </p:sp>
      <p:sp>
        <p:nvSpPr>
          <p:cNvPr id="335" name="Weryfikacja gminnej…"/>
          <p:cNvSpPr txBox="1"/>
          <p:nvPr/>
        </p:nvSpPr>
        <p:spPr>
          <a:xfrm>
            <a:off x="10983955" y="9327181"/>
            <a:ext cx="3731134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Weryfikacja</a:t>
            </a:r>
            <a:r>
              <a:rPr dirty="0"/>
              <a:t> </a:t>
            </a:r>
            <a:r>
              <a:rPr dirty="0" err="1"/>
              <a:t>gminnej</a:t>
            </a:r>
            <a:r>
              <a:rPr dirty="0"/>
              <a:t> </a:t>
            </a:r>
          </a:p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ewidencji</a:t>
            </a:r>
            <a:r>
              <a:rPr dirty="0"/>
              <a:t> </a:t>
            </a:r>
          </a:p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/>
              <a:t>i </a:t>
            </a:r>
            <a:r>
              <a:rPr dirty="0" err="1"/>
              <a:t>skuteczniejsza</a:t>
            </a:r>
            <a:r>
              <a:rPr dirty="0"/>
              <a:t> </a:t>
            </a:r>
          </a:p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ochrona</a:t>
            </a:r>
            <a:r>
              <a:rPr dirty="0"/>
              <a:t> </a:t>
            </a:r>
            <a:r>
              <a:rPr dirty="0" err="1"/>
              <a:t>zabytków</a:t>
            </a:r>
            <a:endParaRPr dirty="0"/>
          </a:p>
          <a:p>
            <a:pPr algn="ctr" defTabSz="457200">
              <a:spcBef>
                <a:spcPts val="0"/>
              </a:spcBef>
              <a:defRPr sz="30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endParaRPr dirty="0"/>
          </a:p>
        </p:txBody>
      </p:sp>
      <p:pic>
        <p:nvPicPr>
          <p:cNvPr id="33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2308" y="7794358"/>
            <a:ext cx="1322103" cy="1756577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6483" y="2212975"/>
            <a:ext cx="1930403" cy="1930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88313" y="7675780"/>
            <a:ext cx="1612089" cy="1612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72778" y="2441575"/>
            <a:ext cx="1322104" cy="16446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912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342" name="Line"/>
          <p:cNvSpPr/>
          <p:nvPr/>
        </p:nvSpPr>
        <p:spPr>
          <a:xfrm>
            <a:off x="1289742" y="4455776"/>
            <a:ext cx="4907768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43" name="PODPISUJEMY UMOWĘ NA 3 ETAP…"/>
          <p:cNvSpPr txBox="1"/>
          <p:nvPr/>
        </p:nvSpPr>
        <p:spPr>
          <a:xfrm>
            <a:off x="1239694" y="1349519"/>
            <a:ext cx="8545450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6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Ustawa o ochronie </a:t>
            </a:r>
          </a:p>
          <a:p>
            <a:pPr defTabSz="449580">
              <a:spcBef>
                <a:spcPts val="0"/>
              </a:spcBef>
              <a:defRPr sz="6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Zabytków i opiece</a:t>
            </a:r>
          </a:p>
          <a:p>
            <a:pPr defTabSz="449580">
              <a:spcBef>
                <a:spcPts val="0"/>
              </a:spcBef>
              <a:defRPr sz="6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Nad zabytkami</a:t>
            </a:r>
          </a:p>
        </p:txBody>
      </p:sp>
      <p:sp>
        <p:nvSpPr>
          <p:cNvPr id="344" name="Line"/>
          <p:cNvSpPr/>
          <p:nvPr/>
        </p:nvSpPr>
        <p:spPr>
          <a:xfrm>
            <a:off x="1295400" y="1068675"/>
            <a:ext cx="489645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46" name="Etap:…"/>
          <p:cNvSpPr txBox="1"/>
          <p:nvPr/>
        </p:nvSpPr>
        <p:spPr>
          <a:xfrm>
            <a:off x="1215266" y="5618503"/>
            <a:ext cx="5916737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endParaRPr/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Etap: wpis do prac legislacyjnych,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uzgodnienia międzyresortowe</a:t>
            </a:r>
          </a:p>
        </p:txBody>
      </p:sp>
      <p:sp>
        <p:nvSpPr>
          <p:cNvPr id="347" name="pole tekstowe 9"/>
          <p:cNvSpPr txBox="1"/>
          <p:nvPr/>
        </p:nvSpPr>
        <p:spPr>
          <a:xfrm>
            <a:off x="1215266" y="5361695"/>
            <a:ext cx="643033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49580">
              <a:spcBef>
                <a:spcPts val="0"/>
              </a:spcBef>
              <a:defRPr sz="3000" b="1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rPr dirty="0" err="1"/>
              <a:t>Prostsze</a:t>
            </a:r>
            <a:r>
              <a:rPr dirty="0"/>
              <a:t> </a:t>
            </a:r>
            <a:r>
              <a:rPr dirty="0" err="1"/>
              <a:t>inwestycje</a:t>
            </a:r>
            <a:endParaRPr dirty="0"/>
          </a:p>
        </p:txBody>
      </p:sp>
      <p:sp>
        <p:nvSpPr>
          <p:cNvPr id="350" name="Etap:…"/>
          <p:cNvSpPr txBox="1"/>
          <p:nvPr/>
        </p:nvSpPr>
        <p:spPr>
          <a:xfrm>
            <a:off x="16695848" y="5669805"/>
            <a:ext cx="5764932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endParaRPr dirty="0"/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Etap</a:t>
            </a:r>
            <a:r>
              <a:rPr dirty="0"/>
              <a:t>: </a:t>
            </a:r>
            <a:r>
              <a:rPr dirty="0" err="1"/>
              <a:t>wniosek</a:t>
            </a:r>
            <a:r>
              <a:rPr dirty="0"/>
              <a:t> o </a:t>
            </a:r>
            <a:r>
              <a:rPr dirty="0" err="1"/>
              <a:t>wpis</a:t>
            </a:r>
            <a:r>
              <a:rPr dirty="0"/>
              <a:t> do </a:t>
            </a:r>
            <a:r>
              <a:rPr dirty="0" err="1"/>
              <a:t>Wykazu</a:t>
            </a:r>
            <a:r>
              <a:rPr dirty="0"/>
              <a:t> </a:t>
            </a:r>
          </a:p>
          <a:p>
            <a:pPr defTabSz="449580">
              <a:spcBef>
                <a:spcPts val="0"/>
              </a:spcBef>
              <a:defRPr sz="3000">
                <a:solidFill>
                  <a:srgbClr val="F19B91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prac</a:t>
            </a:r>
            <a:r>
              <a:rPr dirty="0"/>
              <a:t> </a:t>
            </a:r>
            <a:r>
              <a:rPr dirty="0" err="1"/>
              <a:t>legislacyjnych</a:t>
            </a:r>
            <a:r>
              <a:rPr dirty="0"/>
              <a:t> RM</a:t>
            </a:r>
          </a:p>
        </p:txBody>
      </p:sp>
      <p:sp>
        <p:nvSpPr>
          <p:cNvPr id="351" name="Oval"/>
          <p:cNvSpPr/>
          <p:nvPr/>
        </p:nvSpPr>
        <p:spPr>
          <a:xfrm>
            <a:off x="1149857" y="7936792"/>
            <a:ext cx="3719898" cy="3644079"/>
          </a:xfrm>
          <a:prstGeom prst="ellipse">
            <a:avLst/>
          </a:prstGeom>
          <a:solidFill>
            <a:srgbClr val="F0EACC"/>
          </a:solidFill>
          <a:ln w="25400">
            <a:solidFill>
              <a:srgbClr val="F1EAC9"/>
            </a:solidFill>
          </a:ln>
        </p:spPr>
        <p:txBody>
          <a:bodyPr lIns="0" tIns="0" rIns="0" bIns="0" anchor="ctr"/>
          <a:lstStyle/>
          <a:p>
            <a:pPr algn="ctr"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endParaRPr/>
          </a:p>
        </p:txBody>
      </p:sp>
      <p:sp>
        <p:nvSpPr>
          <p:cNvPr id="352" name="Oval"/>
          <p:cNvSpPr/>
          <p:nvPr/>
        </p:nvSpPr>
        <p:spPr>
          <a:xfrm>
            <a:off x="5311731" y="7917480"/>
            <a:ext cx="3719898" cy="3644079"/>
          </a:xfrm>
          <a:prstGeom prst="ellipse">
            <a:avLst/>
          </a:prstGeom>
          <a:solidFill>
            <a:srgbClr val="F0EACC"/>
          </a:solidFill>
          <a:ln w="25400">
            <a:solidFill>
              <a:srgbClr val="F1EAC9"/>
            </a:solidFill>
          </a:ln>
        </p:spPr>
        <p:txBody>
          <a:bodyPr lIns="0" tIns="0" rIns="0" bIns="0" anchor="ctr"/>
          <a:lstStyle/>
          <a:p>
            <a:pPr algn="ctr" defTabSz="457200">
              <a:spcBef>
                <a:spcPts val="0"/>
              </a:spcBef>
              <a:defRPr sz="3000">
                <a:solidFill>
                  <a:srgbClr val="000069"/>
                </a:solidFill>
                <a:uFill>
                  <a:solidFill>
                    <a:srgbClr val="FF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endParaRPr/>
          </a:p>
        </p:txBody>
      </p:sp>
      <p:sp>
        <p:nvSpPr>
          <p:cNvPr id="353" name="Oval"/>
          <p:cNvSpPr/>
          <p:nvPr/>
        </p:nvSpPr>
        <p:spPr>
          <a:xfrm>
            <a:off x="9499495" y="7936792"/>
            <a:ext cx="3719898" cy="3644079"/>
          </a:xfrm>
          <a:prstGeom prst="ellipse">
            <a:avLst/>
          </a:prstGeom>
          <a:solidFill>
            <a:srgbClr val="F0EACC"/>
          </a:solidFill>
          <a:ln w="25400">
            <a:solidFill>
              <a:srgbClr val="F1EAC9"/>
            </a:solidFill>
          </a:ln>
        </p:spPr>
        <p:txBody>
          <a:bodyPr lIns="0" tIns="0" rIns="0" bIns="0" anchor="ctr"/>
          <a:lstStyle/>
          <a:p>
            <a:pPr algn="ctr"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endParaRPr/>
          </a:p>
        </p:txBody>
      </p:sp>
      <p:sp>
        <p:nvSpPr>
          <p:cNvPr id="354" name="Sankcje za naruszenie…"/>
          <p:cNvSpPr txBox="1"/>
          <p:nvPr/>
        </p:nvSpPr>
        <p:spPr>
          <a:xfrm>
            <a:off x="9702669" y="9857288"/>
            <a:ext cx="337023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>
                <a:latin typeface="Lato Black"/>
                <a:ea typeface="Lato Black"/>
                <a:cs typeface="Lato Black"/>
                <a:sym typeface="Lato Black"/>
              </a:rPr>
              <a:t>Sankcje </a:t>
            </a:r>
            <a:r>
              <a:t>za naruszenie </a:t>
            </a:r>
          </a:p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t>obowiązków</a:t>
            </a:r>
          </a:p>
        </p:txBody>
      </p:sp>
      <p:sp>
        <p:nvSpPr>
          <p:cNvPr id="355" name="Sprawniejsze…"/>
          <p:cNvSpPr txBox="1"/>
          <p:nvPr/>
        </p:nvSpPr>
        <p:spPr>
          <a:xfrm>
            <a:off x="1589177" y="9811492"/>
            <a:ext cx="284125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Sprawniejsze</a:t>
            </a:r>
            <a:r>
              <a:rPr dirty="0"/>
              <a:t> </a:t>
            </a:r>
          </a:p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>
                <a:latin typeface="Lato Black"/>
                <a:ea typeface="Lato Black"/>
                <a:cs typeface="Lato Black"/>
                <a:sym typeface="Lato Black"/>
              </a:rPr>
              <a:t>remonty</a:t>
            </a:r>
            <a:r>
              <a:rPr dirty="0"/>
              <a:t> </a:t>
            </a:r>
            <a:r>
              <a:rPr dirty="0" err="1"/>
              <a:t>zabytków</a:t>
            </a:r>
            <a:endParaRPr dirty="0"/>
          </a:p>
        </p:txBody>
      </p:sp>
      <p:sp>
        <p:nvSpPr>
          <p:cNvPr id="356" name="Możliwość przenoszenia…"/>
          <p:cNvSpPr txBox="1"/>
          <p:nvPr/>
        </p:nvSpPr>
        <p:spPr>
          <a:xfrm>
            <a:off x="5813135" y="9386533"/>
            <a:ext cx="2717090" cy="1703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Możliwość</a:t>
            </a:r>
            <a:r>
              <a:rPr dirty="0"/>
              <a:t> </a:t>
            </a:r>
            <a:endParaRPr lang="pl-PL" dirty="0"/>
          </a:p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>
                <a:latin typeface="Lato Black"/>
                <a:ea typeface="Lato Black"/>
                <a:cs typeface="Lato Black"/>
                <a:sym typeface="Lato Black"/>
              </a:rPr>
              <a:t>przenoszenia</a:t>
            </a:r>
            <a:r>
              <a:rPr dirty="0">
                <a:latin typeface="Lato Black"/>
                <a:ea typeface="Lato Black"/>
                <a:cs typeface="Lato Black"/>
                <a:sym typeface="Lato Black"/>
              </a:rPr>
              <a:t> </a:t>
            </a:r>
          </a:p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pozwoleń</a:t>
            </a:r>
            <a:r>
              <a:rPr dirty="0"/>
              <a:t> </a:t>
            </a:r>
          </a:p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konserwatorskich</a:t>
            </a:r>
            <a:endParaRPr dirty="0"/>
          </a:p>
        </p:txBody>
      </p:sp>
      <p:pic>
        <p:nvPicPr>
          <p:cNvPr id="35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1949" y="8375907"/>
            <a:ext cx="1339851" cy="13398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875" y="8269530"/>
            <a:ext cx="825501" cy="1104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3363" y="8561372"/>
            <a:ext cx="1339851" cy="1142426"/>
          </a:xfrm>
          <a:prstGeom prst="rect">
            <a:avLst/>
          </a:prstGeom>
          <a:ln w="12700">
            <a:miter lim="400000"/>
          </a:ln>
        </p:spPr>
      </p:pic>
      <p:sp>
        <p:nvSpPr>
          <p:cNvPr id="361" name="Oval"/>
          <p:cNvSpPr/>
          <p:nvPr/>
        </p:nvSpPr>
        <p:spPr>
          <a:xfrm>
            <a:off x="16695848" y="7781287"/>
            <a:ext cx="3719898" cy="3644079"/>
          </a:xfrm>
          <a:prstGeom prst="ellipse">
            <a:avLst/>
          </a:prstGeom>
          <a:solidFill>
            <a:srgbClr val="F0EACC"/>
          </a:solidFill>
          <a:ln w="25400">
            <a:solidFill>
              <a:srgbClr val="F1EAC9"/>
            </a:solidFill>
          </a:ln>
        </p:spPr>
        <p:txBody>
          <a:bodyPr lIns="0" tIns="0" rIns="0" bIns="0" anchor="ctr"/>
          <a:lstStyle/>
          <a:p>
            <a:pPr algn="ctr" defTabSz="457200">
              <a:spcBef>
                <a:spcPts val="0"/>
              </a:spcBef>
              <a:defRPr sz="30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pPr>
            <a:endParaRPr/>
          </a:p>
        </p:txBody>
      </p:sp>
      <p:sp>
        <p:nvSpPr>
          <p:cNvPr id="362" name="Elektroniczny rejestr…"/>
          <p:cNvSpPr txBox="1"/>
          <p:nvPr/>
        </p:nvSpPr>
        <p:spPr>
          <a:xfrm>
            <a:off x="16942217" y="9294736"/>
            <a:ext cx="3249550" cy="254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Elektroniczny</a:t>
            </a:r>
            <a:r>
              <a:rPr dirty="0"/>
              <a:t> </a:t>
            </a:r>
            <a:r>
              <a:rPr dirty="0" err="1"/>
              <a:t>rejestr</a:t>
            </a:r>
            <a:r>
              <a:rPr dirty="0"/>
              <a:t> </a:t>
            </a:r>
          </a:p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zabytków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</a:p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publiczny</a:t>
            </a:r>
            <a:r>
              <a:rPr dirty="0"/>
              <a:t> </a:t>
            </a:r>
            <a:r>
              <a:rPr dirty="0" err="1"/>
              <a:t>rejestr</a:t>
            </a:r>
            <a:r>
              <a:rPr dirty="0"/>
              <a:t> </a:t>
            </a:r>
          </a:p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dirty="0" err="1"/>
              <a:t>urzędowy</a:t>
            </a:r>
            <a:endParaRPr dirty="0"/>
          </a:p>
          <a:p>
            <a:pPr algn="ctr" defTabSz="457200">
              <a:spcBef>
                <a:spcPts val="0"/>
              </a:spcBef>
              <a:defRPr sz="2600">
                <a:solidFill>
                  <a:srgbClr val="000064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endParaRPr dirty="0"/>
          </a:p>
        </p:txBody>
      </p:sp>
      <p:pic>
        <p:nvPicPr>
          <p:cNvPr id="363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27644" y="8443854"/>
            <a:ext cx="1078696" cy="94406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ole tekstowe 9">
            <a:extLst>
              <a:ext uri="{FF2B5EF4-FFF2-40B4-BE49-F238E27FC236}">
                <a16:creationId xmlns:a16="http://schemas.microsoft.com/office/drawing/2014/main" id="{6B299D7C-BC7F-2A73-E1F5-32AA3DE31E25}"/>
              </a:ext>
            </a:extLst>
          </p:cNvPr>
          <p:cNvSpPr txBox="1"/>
          <p:nvPr/>
        </p:nvSpPr>
        <p:spPr>
          <a:xfrm>
            <a:off x="16713968" y="5469518"/>
            <a:ext cx="643033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49580">
              <a:spcBef>
                <a:spcPts val="0"/>
              </a:spcBef>
              <a:defRPr sz="3000" b="1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r>
              <a:rPr lang="pl-PL" dirty="0"/>
              <a:t>Cyfrowy rejestr</a:t>
            </a:r>
            <a:endParaRPr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ODPISUJEMY UMOWĘ NA 3 ETAP…"/>
          <p:cNvSpPr txBox="1"/>
          <p:nvPr/>
        </p:nvSpPr>
        <p:spPr>
          <a:xfrm>
            <a:off x="16863226" y="1928438"/>
            <a:ext cx="730569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49580">
              <a:lnSpc>
                <a:spcPct val="80000"/>
              </a:lnSpc>
              <a:spcBef>
                <a:spcPts val="800"/>
              </a:spcBef>
              <a:defRPr sz="3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dirty="0"/>
              <a:t>RM</a:t>
            </a:r>
          </a:p>
        </p:txBody>
      </p:sp>
      <p:sp>
        <p:nvSpPr>
          <p:cNvPr id="366" name="PODPISUJEMY UMOWĘ NA 3 ETAP…"/>
          <p:cNvSpPr txBox="1"/>
          <p:nvPr/>
        </p:nvSpPr>
        <p:spPr>
          <a:xfrm>
            <a:off x="8109473" y="1026668"/>
            <a:ext cx="2521078" cy="1493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49580">
              <a:lnSpc>
                <a:spcPct val="80000"/>
              </a:lnSpc>
              <a:spcBef>
                <a:spcPts val="800"/>
              </a:spcBef>
              <a:defRPr sz="3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Wniosek </a:t>
            </a:r>
            <a:endParaRPr>
              <a:solidFill>
                <a:srgbClr val="FF968D"/>
              </a:solidFill>
            </a:endParaRPr>
          </a:p>
          <a:p>
            <a:pPr algn="ctr" defTabSz="449580">
              <a:lnSpc>
                <a:spcPct val="80000"/>
              </a:lnSpc>
              <a:spcBef>
                <a:spcPts val="800"/>
              </a:spcBef>
              <a:defRPr sz="3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o wpis </a:t>
            </a:r>
            <a:endParaRPr>
              <a:solidFill>
                <a:srgbClr val="FF968D"/>
              </a:solidFill>
            </a:endParaRPr>
          </a:p>
          <a:p>
            <a:pPr algn="ctr" defTabSz="449580">
              <a:lnSpc>
                <a:spcPct val="80000"/>
              </a:lnSpc>
              <a:spcBef>
                <a:spcPts val="800"/>
              </a:spcBef>
              <a:defRPr sz="3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do wykazu</a:t>
            </a:r>
          </a:p>
        </p:txBody>
      </p:sp>
      <p:sp>
        <p:nvSpPr>
          <p:cNvPr id="367" name="mniejsze koszty…"/>
          <p:cNvSpPr txBox="1"/>
          <p:nvPr/>
        </p:nvSpPr>
        <p:spPr>
          <a:xfrm>
            <a:off x="880204" y="5475822"/>
            <a:ext cx="6621203" cy="868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49580">
              <a:spcBef>
                <a:spcPts val="0"/>
              </a:spcBef>
              <a:defRPr sz="25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rPr dirty="0" err="1"/>
              <a:t>Ustawa</a:t>
            </a:r>
            <a:r>
              <a:rPr dirty="0"/>
              <a:t> o </a:t>
            </a:r>
            <a:r>
              <a:rPr dirty="0" err="1">
                <a:latin typeface="Lato Black"/>
                <a:ea typeface="Lato Black"/>
                <a:cs typeface="Lato Black"/>
                <a:sym typeface="Lato Black"/>
              </a:rPr>
              <a:t>zabezpieczeniu</a:t>
            </a:r>
            <a:r>
              <a:rPr dirty="0">
                <a:latin typeface="Lato Black"/>
                <a:ea typeface="Lato Black"/>
                <a:cs typeface="Lato Black"/>
                <a:sym typeface="Lato Black"/>
              </a:rPr>
              <a:t> </a:t>
            </a:r>
          </a:p>
          <a:p>
            <a:pPr defTabSz="449580">
              <a:spcBef>
                <a:spcPts val="0"/>
              </a:spcBef>
              <a:defRPr sz="25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lang="pl-PL" dirty="0" smtClean="0"/>
              <a:t>społecznym</a:t>
            </a:r>
            <a:r>
              <a:rPr dirty="0" smtClean="0"/>
              <a:t> </a:t>
            </a:r>
            <a:r>
              <a:rPr dirty="0" err="1"/>
              <a:t>artystów</a:t>
            </a:r>
            <a:endParaRPr dirty="0"/>
          </a:p>
        </p:txBody>
      </p:sp>
      <p:sp>
        <p:nvSpPr>
          <p:cNvPr id="368" name="mniejsze koszty…"/>
          <p:cNvSpPr txBox="1"/>
          <p:nvPr/>
        </p:nvSpPr>
        <p:spPr>
          <a:xfrm>
            <a:off x="884032" y="4502461"/>
            <a:ext cx="6042717" cy="48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25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Ustawa o </a:t>
            </a:r>
            <a:r>
              <a:rPr>
                <a:latin typeface="Lato Black"/>
                <a:ea typeface="Lato Black"/>
                <a:cs typeface="Lato Black"/>
                <a:sym typeface="Lato Black"/>
              </a:rPr>
              <a:t>ochronie rynku książki</a:t>
            </a:r>
          </a:p>
        </p:txBody>
      </p:sp>
      <p:sp>
        <p:nvSpPr>
          <p:cNvPr id="369" name="mniejsze koszty…"/>
          <p:cNvSpPr txBox="1"/>
          <p:nvPr/>
        </p:nvSpPr>
        <p:spPr>
          <a:xfrm>
            <a:off x="878272" y="11263404"/>
            <a:ext cx="3472435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49580">
              <a:spcBef>
                <a:spcPts val="0"/>
              </a:spcBef>
              <a:defRPr sz="25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t>Ustawa medialna</a:t>
            </a:r>
          </a:p>
        </p:txBody>
      </p:sp>
      <p:sp>
        <p:nvSpPr>
          <p:cNvPr id="370" name="mniejsze koszty…"/>
          <p:cNvSpPr txBox="1"/>
          <p:nvPr/>
        </p:nvSpPr>
        <p:spPr>
          <a:xfrm>
            <a:off x="892902" y="3205796"/>
            <a:ext cx="6621203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spcBef>
                <a:spcPts val="0"/>
              </a:spcBef>
              <a:defRPr sz="25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Ustawa o organizowaniu i prowadzeniu </a:t>
            </a:r>
          </a:p>
          <a:p>
            <a:pPr defTabSz="457200">
              <a:spcBef>
                <a:spcPts val="0"/>
              </a:spcBef>
              <a:defRPr sz="25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działalności kulturalnej</a:t>
            </a:r>
          </a:p>
        </p:txBody>
      </p:sp>
      <p:sp>
        <p:nvSpPr>
          <p:cNvPr id="371" name="Oval"/>
          <p:cNvSpPr/>
          <p:nvPr/>
        </p:nvSpPr>
        <p:spPr>
          <a:xfrm>
            <a:off x="9037231" y="3210880"/>
            <a:ext cx="617031" cy="604455"/>
          </a:xfrm>
          <a:prstGeom prst="ellipse">
            <a:avLst/>
          </a:prstGeom>
          <a:gradFill>
            <a:gsLst>
              <a:gs pos="0">
                <a:srgbClr val="FFF5EB"/>
              </a:gs>
              <a:gs pos="62815">
                <a:srgbClr val="F19B91"/>
              </a:gs>
              <a:gs pos="100000">
                <a:srgbClr val="F19B91"/>
              </a:gs>
            </a:gsLst>
            <a:path>
              <a:fillToRect l="48642" t="38595" r="51357" b="61404"/>
            </a:path>
          </a:gradFill>
          <a:ln w="12700">
            <a:miter lim="400000"/>
          </a:ln>
          <a:effectLst>
            <a:reflection stA="50000" endPos="40000" dir="5400000" sy="-100000" algn="bl" rotWithShape="0"/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2" name="mniejsze koszty…"/>
          <p:cNvSpPr txBox="1"/>
          <p:nvPr/>
        </p:nvSpPr>
        <p:spPr>
          <a:xfrm>
            <a:off x="888881" y="6719343"/>
            <a:ext cx="4902046" cy="487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49580">
              <a:lnSpc>
                <a:spcPct val="90000"/>
              </a:lnSpc>
              <a:spcBef>
                <a:spcPts val="0"/>
              </a:spcBef>
              <a:defRPr sz="25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Ustawa </a:t>
            </a:r>
            <a:r>
              <a:rPr>
                <a:latin typeface="Lato Black"/>
                <a:ea typeface="Lato Black"/>
                <a:cs typeface="Lato Black"/>
                <a:sym typeface="Lato Black"/>
              </a:rPr>
              <a:t>o archiwach</a:t>
            </a:r>
          </a:p>
        </p:txBody>
      </p:sp>
      <p:sp>
        <p:nvSpPr>
          <p:cNvPr id="373" name="PODPISUJEMY UMOWĘ NA 3 ETAP…"/>
          <p:cNvSpPr txBox="1"/>
          <p:nvPr/>
        </p:nvSpPr>
        <p:spPr>
          <a:xfrm>
            <a:off x="18327560" y="1917089"/>
            <a:ext cx="1075373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49580">
              <a:lnSpc>
                <a:spcPct val="80000"/>
              </a:lnSpc>
              <a:spcBef>
                <a:spcPts val="800"/>
              </a:spcBef>
              <a:defRPr sz="3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dirty="0"/>
              <a:t>Sejm</a:t>
            </a:r>
          </a:p>
        </p:txBody>
      </p:sp>
      <p:sp>
        <p:nvSpPr>
          <p:cNvPr id="374" name="PODPISUJEMY UMOWĘ NA 3 ETAP…"/>
          <p:cNvSpPr txBox="1"/>
          <p:nvPr/>
        </p:nvSpPr>
        <p:spPr>
          <a:xfrm>
            <a:off x="19857115" y="1875396"/>
            <a:ext cx="1315594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49580">
              <a:lnSpc>
                <a:spcPct val="80000"/>
              </a:lnSpc>
              <a:spcBef>
                <a:spcPts val="800"/>
              </a:spcBef>
              <a:defRPr sz="3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dirty="0" err="1"/>
              <a:t>senat</a:t>
            </a:r>
            <a:endParaRPr dirty="0"/>
          </a:p>
        </p:txBody>
      </p:sp>
      <p:sp>
        <p:nvSpPr>
          <p:cNvPr id="375" name="PODPISUJEMY UMOWĘ NA 3 ETAP…"/>
          <p:cNvSpPr txBox="1"/>
          <p:nvPr/>
        </p:nvSpPr>
        <p:spPr>
          <a:xfrm>
            <a:off x="21626891" y="893544"/>
            <a:ext cx="1789939" cy="1493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49580">
              <a:lnSpc>
                <a:spcPct val="80000"/>
              </a:lnSpc>
              <a:spcBef>
                <a:spcPts val="800"/>
              </a:spcBef>
              <a:defRPr sz="3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Podpis</a:t>
            </a:r>
            <a:r>
              <a:rPr dirty="0"/>
              <a:t>/</a:t>
            </a:r>
            <a:endParaRPr dirty="0">
              <a:solidFill>
                <a:srgbClr val="FF968D"/>
              </a:solidFill>
            </a:endParaRPr>
          </a:p>
          <a:p>
            <a:pPr algn="ctr" defTabSz="449580">
              <a:lnSpc>
                <a:spcPct val="80000"/>
              </a:lnSpc>
              <a:spcBef>
                <a:spcPts val="800"/>
              </a:spcBef>
              <a:defRPr sz="3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 err="1"/>
              <a:t>wejście</a:t>
            </a:r>
            <a:r>
              <a:rPr dirty="0"/>
              <a:t> </a:t>
            </a:r>
            <a:endParaRPr dirty="0">
              <a:solidFill>
                <a:srgbClr val="FF968D"/>
              </a:solidFill>
            </a:endParaRPr>
          </a:p>
          <a:p>
            <a:pPr algn="ctr" defTabSz="449580">
              <a:lnSpc>
                <a:spcPct val="80000"/>
              </a:lnSpc>
              <a:spcBef>
                <a:spcPts val="800"/>
              </a:spcBef>
              <a:defRPr sz="3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rPr dirty="0"/>
              <a:t>w </a:t>
            </a:r>
            <a:r>
              <a:rPr dirty="0" err="1"/>
              <a:t>życie</a:t>
            </a:r>
            <a:endParaRPr dirty="0"/>
          </a:p>
        </p:txBody>
      </p:sp>
      <p:sp>
        <p:nvSpPr>
          <p:cNvPr id="376" name="pole tekstowe 5"/>
          <p:cNvSpPr txBox="1"/>
          <p:nvPr/>
        </p:nvSpPr>
        <p:spPr>
          <a:xfrm>
            <a:off x="868393" y="12070017"/>
            <a:ext cx="6274163" cy="858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spcBef>
                <a:spcPts val="0"/>
              </a:spcBef>
              <a:defRPr sz="25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Ustawa </a:t>
            </a:r>
            <a:r>
              <a:rPr>
                <a:latin typeface="Lato Black"/>
                <a:ea typeface="Lato Black"/>
                <a:cs typeface="Lato Black"/>
                <a:sym typeface="Lato Black"/>
              </a:rPr>
              <a:t>o ochronie zabytków </a:t>
            </a:r>
          </a:p>
          <a:p>
            <a:pPr defTabSz="457200">
              <a:spcBef>
                <a:spcPts val="0"/>
              </a:spcBef>
              <a:defRPr sz="25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i opiece nad zabytkami</a:t>
            </a:r>
          </a:p>
        </p:txBody>
      </p:sp>
      <p:sp>
        <p:nvSpPr>
          <p:cNvPr id="377" name="pole tekstowe 7"/>
          <p:cNvSpPr txBox="1"/>
          <p:nvPr/>
        </p:nvSpPr>
        <p:spPr>
          <a:xfrm>
            <a:off x="880205" y="7590776"/>
            <a:ext cx="5452797" cy="4778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spcBef>
                <a:spcPts val="0"/>
              </a:spcBef>
              <a:defRPr sz="25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pl-PL" dirty="0"/>
              <a:t>System </a:t>
            </a:r>
            <a:r>
              <a:rPr lang="pl-PL" dirty="0" err="1">
                <a:latin typeface="Lato Black"/>
                <a:ea typeface="Lato Black"/>
                <a:cs typeface="Lato Black"/>
                <a:sym typeface="Lato Black"/>
              </a:rPr>
              <a:t>Wypożyczeń</a:t>
            </a:r>
            <a:r>
              <a:rPr lang="pl-PL" dirty="0">
                <a:latin typeface="Lato Black"/>
                <a:ea typeface="Lato Black"/>
                <a:cs typeface="Lato Black"/>
                <a:sym typeface="Lato Black"/>
              </a:rPr>
              <a:t> Bibliotecznych</a:t>
            </a:r>
          </a:p>
        </p:txBody>
      </p:sp>
      <p:sp>
        <p:nvSpPr>
          <p:cNvPr id="378" name="pole tekstowe 9"/>
          <p:cNvSpPr txBox="1"/>
          <p:nvPr/>
        </p:nvSpPr>
        <p:spPr>
          <a:xfrm>
            <a:off x="892490" y="10463473"/>
            <a:ext cx="12103671" cy="4778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49580">
              <a:lnSpc>
                <a:spcPct val="90000"/>
              </a:lnSpc>
              <a:spcBef>
                <a:spcPts val="0"/>
              </a:spcBef>
              <a:defRPr sz="25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Deregulacja </a:t>
            </a:r>
            <a:r>
              <a:rPr>
                <a:latin typeface="Lato Black"/>
                <a:ea typeface="Lato Black"/>
                <a:cs typeface="Lato Black"/>
                <a:sym typeface="Lato Black"/>
              </a:rPr>
              <a:t>w kinematografii</a:t>
            </a:r>
          </a:p>
        </p:txBody>
      </p:sp>
      <p:sp>
        <p:nvSpPr>
          <p:cNvPr id="379" name="pole tekstowe 11"/>
          <p:cNvSpPr txBox="1"/>
          <p:nvPr/>
        </p:nvSpPr>
        <p:spPr>
          <a:xfrm>
            <a:off x="870180" y="9320201"/>
            <a:ext cx="7576290" cy="833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spcBef>
                <a:spcPts val="0"/>
              </a:spcBef>
              <a:defRPr sz="24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t>Konwencja Rady Europy dotycząca </a:t>
            </a:r>
            <a:endParaRPr>
              <a:solidFill>
                <a:srgbClr val="000069"/>
              </a:solidFill>
            </a:endParaRPr>
          </a:p>
          <a:p>
            <a:pPr defTabSz="457200">
              <a:spcBef>
                <a:spcPts val="0"/>
              </a:spcBef>
              <a:defRPr sz="24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rPr>
                <a:latin typeface="Lato Black"/>
                <a:ea typeface="Lato Black"/>
                <a:cs typeface="Lato Black"/>
                <a:sym typeface="Lato Black"/>
              </a:rPr>
              <a:t>koprodukcji seriali</a:t>
            </a:r>
            <a:r>
              <a:t> audiowizualnych</a:t>
            </a:r>
          </a:p>
        </p:txBody>
      </p:sp>
      <p:sp>
        <p:nvSpPr>
          <p:cNvPr id="380" name="PODPISUJEMY UMOWĘ NA 3 ETAP…"/>
          <p:cNvSpPr txBox="1"/>
          <p:nvPr/>
        </p:nvSpPr>
        <p:spPr>
          <a:xfrm>
            <a:off x="11247121" y="1917077"/>
            <a:ext cx="2830450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49580">
              <a:lnSpc>
                <a:spcPct val="80000"/>
              </a:lnSpc>
              <a:spcBef>
                <a:spcPts val="800"/>
              </a:spcBef>
              <a:defRPr sz="3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dirty="0" err="1"/>
              <a:t>Konsultacje</a:t>
            </a:r>
            <a:r>
              <a:rPr dirty="0"/>
              <a:t> </a:t>
            </a:r>
          </a:p>
        </p:txBody>
      </p:sp>
      <p:sp>
        <p:nvSpPr>
          <p:cNvPr id="381" name="Line"/>
          <p:cNvSpPr/>
          <p:nvPr/>
        </p:nvSpPr>
        <p:spPr>
          <a:xfrm>
            <a:off x="868393" y="2895531"/>
            <a:ext cx="22647214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82" name="Oval"/>
          <p:cNvSpPr/>
          <p:nvPr/>
        </p:nvSpPr>
        <p:spPr>
          <a:xfrm>
            <a:off x="9037231" y="4397924"/>
            <a:ext cx="617031" cy="604455"/>
          </a:xfrm>
          <a:prstGeom prst="ellipse">
            <a:avLst/>
          </a:prstGeom>
          <a:gradFill>
            <a:gsLst>
              <a:gs pos="0">
                <a:srgbClr val="FFF5EB"/>
              </a:gs>
              <a:gs pos="62815">
                <a:srgbClr val="F19B91"/>
              </a:gs>
              <a:gs pos="100000">
                <a:srgbClr val="F19B91"/>
              </a:gs>
            </a:gsLst>
            <a:path>
              <a:fillToRect l="48642" t="38595" r="51357" b="61404"/>
            </a:path>
          </a:gradFill>
          <a:ln w="12700">
            <a:miter lim="400000"/>
          </a:ln>
          <a:effectLst>
            <a:reflection stA="50000" endPos="40000" dir="5400000" sy="-100000" algn="bl" rotWithShape="0"/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3" name="Oval"/>
          <p:cNvSpPr/>
          <p:nvPr/>
        </p:nvSpPr>
        <p:spPr>
          <a:xfrm>
            <a:off x="18559045" y="5608090"/>
            <a:ext cx="617031" cy="604455"/>
          </a:xfrm>
          <a:prstGeom prst="ellipse">
            <a:avLst/>
          </a:prstGeom>
          <a:gradFill>
            <a:gsLst>
              <a:gs pos="0">
                <a:srgbClr val="FFF5EB"/>
              </a:gs>
              <a:gs pos="62815">
                <a:srgbClr val="F19B91"/>
              </a:gs>
              <a:gs pos="100000">
                <a:srgbClr val="F19B91"/>
              </a:gs>
            </a:gsLst>
            <a:path>
              <a:fillToRect l="48642" t="38595" r="51357" b="61404"/>
            </a:path>
          </a:gradFill>
          <a:ln w="12700">
            <a:miter lim="400000"/>
          </a:ln>
          <a:effectLst>
            <a:reflection stA="50000" endPos="40000" dir="5400000" sy="-100000" algn="bl" rotWithShape="0"/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8" name="Oval"/>
          <p:cNvSpPr/>
          <p:nvPr/>
        </p:nvSpPr>
        <p:spPr>
          <a:xfrm>
            <a:off x="12353830" y="12007489"/>
            <a:ext cx="617031" cy="604455"/>
          </a:xfrm>
          <a:prstGeom prst="ellipse">
            <a:avLst/>
          </a:prstGeom>
          <a:gradFill>
            <a:gsLst>
              <a:gs pos="0">
                <a:srgbClr val="FFF5EB"/>
              </a:gs>
              <a:gs pos="62815">
                <a:srgbClr val="F19B91"/>
              </a:gs>
              <a:gs pos="100000">
                <a:srgbClr val="F19B91"/>
              </a:gs>
            </a:gsLst>
            <a:path>
              <a:fillToRect l="48642" t="38595" r="51357" b="61404"/>
            </a:path>
          </a:gradFill>
          <a:ln w="12700">
            <a:miter lim="400000"/>
          </a:ln>
          <a:effectLst>
            <a:reflection stA="50000" endPos="40000" dir="5400000" sy="-100000" algn="bl" rotWithShape="0"/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0" name="Oval"/>
          <p:cNvSpPr/>
          <p:nvPr/>
        </p:nvSpPr>
        <p:spPr>
          <a:xfrm>
            <a:off x="15109429" y="11213596"/>
            <a:ext cx="617031" cy="604455"/>
          </a:xfrm>
          <a:prstGeom prst="ellipse">
            <a:avLst/>
          </a:prstGeom>
          <a:gradFill>
            <a:gsLst>
              <a:gs pos="0">
                <a:srgbClr val="FFF5EB"/>
              </a:gs>
              <a:gs pos="62815">
                <a:srgbClr val="F19B91"/>
              </a:gs>
              <a:gs pos="100000">
                <a:srgbClr val="F19B91"/>
              </a:gs>
            </a:gsLst>
            <a:path>
              <a:fillToRect l="48642" t="38595" r="51357" b="61404"/>
            </a:path>
          </a:gradFill>
          <a:ln w="12700">
            <a:miter lim="400000"/>
          </a:ln>
          <a:effectLst>
            <a:reflection stA="50000" endPos="40000" dir="5400000" sy="-100000" algn="bl" rotWithShape="0"/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1" name="Line"/>
          <p:cNvSpPr/>
          <p:nvPr/>
        </p:nvSpPr>
        <p:spPr>
          <a:xfrm>
            <a:off x="7159713" y="3513107"/>
            <a:ext cx="1460157" cy="1"/>
          </a:xfrm>
          <a:prstGeom prst="line">
            <a:avLst/>
          </a:prstGeom>
          <a:ln w="6350">
            <a:solidFill>
              <a:srgbClr val="DDDDDD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2" name="Line"/>
          <p:cNvSpPr/>
          <p:nvPr/>
        </p:nvSpPr>
        <p:spPr>
          <a:xfrm>
            <a:off x="5826213" y="4773957"/>
            <a:ext cx="2830450" cy="1"/>
          </a:xfrm>
          <a:prstGeom prst="line">
            <a:avLst/>
          </a:prstGeom>
          <a:ln w="6350">
            <a:solidFill>
              <a:srgbClr val="DDDDDD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3" name="Line"/>
          <p:cNvSpPr/>
          <p:nvPr/>
        </p:nvSpPr>
        <p:spPr>
          <a:xfrm flipV="1">
            <a:off x="4918098" y="5872261"/>
            <a:ext cx="13132157" cy="38057"/>
          </a:xfrm>
          <a:prstGeom prst="line">
            <a:avLst/>
          </a:prstGeom>
          <a:ln w="6350">
            <a:solidFill>
              <a:srgbClr val="DDDDDD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4" name="Line"/>
          <p:cNvSpPr/>
          <p:nvPr/>
        </p:nvSpPr>
        <p:spPr>
          <a:xfrm flipV="1">
            <a:off x="4918098" y="6880804"/>
            <a:ext cx="13113870" cy="73896"/>
          </a:xfrm>
          <a:prstGeom prst="line">
            <a:avLst/>
          </a:prstGeom>
          <a:ln w="6350">
            <a:solidFill>
              <a:srgbClr val="DDDDDD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5" name="Line"/>
          <p:cNvSpPr/>
          <p:nvPr/>
        </p:nvSpPr>
        <p:spPr>
          <a:xfrm flipV="1">
            <a:off x="6333001" y="7791853"/>
            <a:ext cx="13524114" cy="8665"/>
          </a:xfrm>
          <a:prstGeom prst="line">
            <a:avLst/>
          </a:prstGeom>
          <a:ln w="6350">
            <a:solidFill>
              <a:srgbClr val="DDDDDD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6" name="Line"/>
          <p:cNvSpPr/>
          <p:nvPr/>
        </p:nvSpPr>
        <p:spPr>
          <a:xfrm flipV="1">
            <a:off x="6717665" y="9592018"/>
            <a:ext cx="13139450" cy="8662"/>
          </a:xfrm>
          <a:prstGeom prst="line">
            <a:avLst/>
          </a:prstGeom>
          <a:ln w="6350">
            <a:solidFill>
              <a:srgbClr val="DDDDDD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7" name="Line"/>
          <p:cNvSpPr/>
          <p:nvPr/>
        </p:nvSpPr>
        <p:spPr>
          <a:xfrm flipV="1">
            <a:off x="5920287" y="10699691"/>
            <a:ext cx="13936828" cy="1"/>
          </a:xfrm>
          <a:prstGeom prst="line">
            <a:avLst/>
          </a:prstGeom>
          <a:ln w="6350">
            <a:solidFill>
              <a:srgbClr val="DDDDDD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8" name="Line"/>
          <p:cNvSpPr/>
          <p:nvPr/>
        </p:nvSpPr>
        <p:spPr>
          <a:xfrm>
            <a:off x="4218488" y="11504704"/>
            <a:ext cx="10613532" cy="1"/>
          </a:xfrm>
          <a:prstGeom prst="line">
            <a:avLst/>
          </a:prstGeom>
          <a:ln w="6350">
            <a:solidFill>
              <a:srgbClr val="DDDDDD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9" name="Line"/>
          <p:cNvSpPr/>
          <p:nvPr/>
        </p:nvSpPr>
        <p:spPr>
          <a:xfrm flipV="1">
            <a:off x="5697144" y="12350522"/>
            <a:ext cx="6274163" cy="2"/>
          </a:xfrm>
          <a:prstGeom prst="line">
            <a:avLst/>
          </a:prstGeom>
          <a:ln w="6350">
            <a:solidFill>
              <a:srgbClr val="DDDDDD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40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912" y="12211229"/>
            <a:ext cx="3308872" cy="92898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ole tekstowe 7">
            <a:extLst>
              <a:ext uri="{FF2B5EF4-FFF2-40B4-BE49-F238E27FC236}">
                <a16:creationId xmlns:a16="http://schemas.microsoft.com/office/drawing/2014/main" id="{FA2E8760-9B01-7D30-D64A-C965D35A676C}"/>
              </a:ext>
            </a:extLst>
          </p:cNvPr>
          <p:cNvSpPr txBox="1"/>
          <p:nvPr/>
        </p:nvSpPr>
        <p:spPr>
          <a:xfrm>
            <a:off x="846265" y="8401741"/>
            <a:ext cx="5871400" cy="477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spcBef>
                <a:spcPts val="0"/>
              </a:spcBef>
              <a:defRPr sz="2500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old"/>
                <a:ea typeface="Lato Bold"/>
                <a:cs typeface="Lato Bold"/>
                <a:sym typeface="Lato Bold"/>
              </a:defRPr>
            </a:pPr>
            <a:r>
              <a:rPr lang="pl-PL" dirty="0">
                <a:latin typeface="Lato Black"/>
                <a:ea typeface="Lato Black"/>
                <a:cs typeface="Lato Black"/>
                <a:sym typeface="Lato Black"/>
              </a:rPr>
              <a:t>Prawa autorskie w sektorze gier wideo</a:t>
            </a: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FF4C8D5A-7465-38FD-A6CA-52A86F59776B}"/>
              </a:ext>
            </a:extLst>
          </p:cNvPr>
          <p:cNvSpPr/>
          <p:nvPr/>
        </p:nvSpPr>
        <p:spPr>
          <a:xfrm>
            <a:off x="9020074" y="8320650"/>
            <a:ext cx="617031" cy="604455"/>
          </a:xfrm>
          <a:prstGeom prst="ellipse">
            <a:avLst/>
          </a:prstGeom>
          <a:gradFill>
            <a:gsLst>
              <a:gs pos="0">
                <a:srgbClr val="FFF5EB"/>
              </a:gs>
              <a:gs pos="62815">
                <a:srgbClr val="F19B91"/>
              </a:gs>
              <a:gs pos="100000">
                <a:srgbClr val="F19B91"/>
              </a:gs>
            </a:gsLst>
            <a:path>
              <a:fillToRect l="48642" t="38595" r="51357" b="61404"/>
            </a:path>
          </a:gradFill>
          <a:ln w="12700">
            <a:miter lim="400000"/>
          </a:ln>
          <a:effectLst>
            <a:reflection stA="50000" endPos="40000" dir="5400000" sy="-100000" algn="bl" rotWithShape="0"/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C59111D8-3285-F703-5DE9-74CD41AD6159}"/>
              </a:ext>
            </a:extLst>
          </p:cNvPr>
          <p:cNvSpPr/>
          <p:nvPr/>
        </p:nvSpPr>
        <p:spPr>
          <a:xfrm flipV="1">
            <a:off x="6717665" y="8638050"/>
            <a:ext cx="1938997" cy="0"/>
          </a:xfrm>
          <a:prstGeom prst="line">
            <a:avLst/>
          </a:prstGeom>
          <a:ln w="6350">
            <a:solidFill>
              <a:srgbClr val="DDDDDD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" name="PODPISUJEMY UMOWĘ NA 3 ETAP…">
            <a:extLst>
              <a:ext uri="{FF2B5EF4-FFF2-40B4-BE49-F238E27FC236}">
                <a16:creationId xmlns:a16="http://schemas.microsoft.com/office/drawing/2014/main" id="{63796420-6F4E-D907-F5DE-F9E3AB3BCF11}"/>
              </a:ext>
            </a:extLst>
          </p:cNvPr>
          <p:cNvSpPr txBox="1"/>
          <p:nvPr/>
        </p:nvSpPr>
        <p:spPr>
          <a:xfrm>
            <a:off x="14819222" y="1960515"/>
            <a:ext cx="1197444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449580">
              <a:lnSpc>
                <a:spcPct val="80000"/>
              </a:lnSpc>
              <a:spcBef>
                <a:spcPts val="800"/>
              </a:spcBef>
              <a:defRPr sz="3000" cap="all">
                <a:solidFill>
                  <a:srgbClr val="F0EACC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pl-PL" dirty="0" err="1"/>
              <a:t>sk</a:t>
            </a:r>
            <a:r>
              <a:rPr dirty="0"/>
              <a:t>RM</a:t>
            </a:r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C5DD8448-7F91-42AA-7086-7314E4CF1D02}"/>
              </a:ext>
            </a:extLst>
          </p:cNvPr>
          <p:cNvSpPr/>
          <p:nvPr/>
        </p:nvSpPr>
        <p:spPr>
          <a:xfrm>
            <a:off x="18556730" y="6555772"/>
            <a:ext cx="617031" cy="604455"/>
          </a:xfrm>
          <a:prstGeom prst="ellipse">
            <a:avLst/>
          </a:prstGeom>
          <a:gradFill>
            <a:gsLst>
              <a:gs pos="0">
                <a:srgbClr val="FFF5EB"/>
              </a:gs>
              <a:gs pos="62815">
                <a:srgbClr val="F19B91"/>
              </a:gs>
              <a:gs pos="100000">
                <a:srgbClr val="F19B91"/>
              </a:gs>
            </a:gsLst>
            <a:path>
              <a:fillToRect l="48642" t="38595" r="51357" b="61404"/>
            </a:path>
          </a:gradFill>
          <a:ln w="12700">
            <a:miter lim="400000"/>
          </a:ln>
          <a:effectLst>
            <a:reflection stA="50000" endPos="40000" dir="5400000" sy="-100000" algn="bl" rotWithShape="0"/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FF6D848C-1B95-B4A8-9D1E-4E5C23C4A83B}"/>
              </a:ext>
            </a:extLst>
          </p:cNvPr>
          <p:cNvSpPr/>
          <p:nvPr/>
        </p:nvSpPr>
        <p:spPr>
          <a:xfrm>
            <a:off x="20206396" y="7464155"/>
            <a:ext cx="617031" cy="604455"/>
          </a:xfrm>
          <a:prstGeom prst="ellipse">
            <a:avLst/>
          </a:prstGeom>
          <a:gradFill>
            <a:gsLst>
              <a:gs pos="0">
                <a:srgbClr val="FFF5EB"/>
              </a:gs>
              <a:gs pos="62815">
                <a:srgbClr val="F19B91"/>
              </a:gs>
              <a:gs pos="100000">
                <a:srgbClr val="F19B91"/>
              </a:gs>
            </a:gsLst>
            <a:path>
              <a:fillToRect l="48642" t="38595" r="51357" b="61404"/>
            </a:path>
          </a:gradFill>
          <a:ln w="12700">
            <a:miter lim="400000"/>
          </a:ln>
          <a:effectLst>
            <a:reflection stA="50000" endPos="40000" dir="5400000" sy="-100000" algn="bl" rotWithShape="0"/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BD1C0624-1F4F-AC3F-94CA-85767A75C207}"/>
              </a:ext>
            </a:extLst>
          </p:cNvPr>
          <p:cNvSpPr/>
          <p:nvPr/>
        </p:nvSpPr>
        <p:spPr>
          <a:xfrm>
            <a:off x="20206396" y="9233237"/>
            <a:ext cx="617031" cy="604455"/>
          </a:xfrm>
          <a:prstGeom prst="ellipse">
            <a:avLst/>
          </a:prstGeom>
          <a:gradFill>
            <a:gsLst>
              <a:gs pos="0">
                <a:srgbClr val="FFF5EB"/>
              </a:gs>
              <a:gs pos="62815">
                <a:srgbClr val="F19B91"/>
              </a:gs>
              <a:gs pos="100000">
                <a:srgbClr val="F19B91"/>
              </a:gs>
            </a:gsLst>
            <a:path>
              <a:fillToRect l="48642" t="38595" r="51357" b="61404"/>
            </a:path>
          </a:gradFill>
          <a:ln w="12700">
            <a:miter lim="400000"/>
          </a:ln>
          <a:effectLst>
            <a:reflection stA="50000" endPos="40000" dir="5400000" sy="-100000" algn="bl" rotWithShape="0"/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4FD4FF29-AB1E-E7F8-1E1F-852D059DEE9B}"/>
              </a:ext>
            </a:extLst>
          </p:cNvPr>
          <p:cNvSpPr/>
          <p:nvPr/>
        </p:nvSpPr>
        <p:spPr>
          <a:xfrm>
            <a:off x="20206395" y="10407350"/>
            <a:ext cx="617031" cy="604455"/>
          </a:xfrm>
          <a:prstGeom prst="ellipse">
            <a:avLst/>
          </a:prstGeom>
          <a:gradFill>
            <a:gsLst>
              <a:gs pos="0">
                <a:srgbClr val="FFF5EB"/>
              </a:gs>
              <a:gs pos="62815">
                <a:srgbClr val="F19B91"/>
              </a:gs>
              <a:gs pos="100000">
                <a:srgbClr val="F19B91"/>
              </a:gs>
            </a:gsLst>
            <a:path>
              <a:fillToRect l="48642" t="38595" r="51357" b="61404"/>
            </a:path>
          </a:gradFill>
          <a:ln w="12700">
            <a:miter lim="400000"/>
          </a:ln>
          <a:effectLst>
            <a:reflection stA="50000" endPos="40000" dir="5400000" sy="-100000" algn="bl" rotWithShape="0"/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ODPISUJEMY UMOWĘ NA 3 ETAP…"/>
          <p:cNvSpPr txBox="1"/>
          <p:nvPr/>
        </p:nvSpPr>
        <p:spPr>
          <a:xfrm>
            <a:off x="2792552" y="4234068"/>
            <a:ext cx="11658527" cy="455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49580">
              <a:lnSpc>
                <a:spcPct val="80000"/>
              </a:lnSpc>
              <a:spcBef>
                <a:spcPts val="800"/>
              </a:spcBef>
              <a:defRPr sz="88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Rozwiązania </a:t>
            </a:r>
          </a:p>
          <a:p>
            <a:pPr defTabSz="449580">
              <a:lnSpc>
                <a:spcPct val="80000"/>
              </a:lnSpc>
              <a:spcBef>
                <a:spcPts val="800"/>
              </a:spcBef>
              <a:defRPr sz="88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dla kultury</a:t>
            </a:r>
            <a:endParaRPr sz="6000" b="1"/>
          </a:p>
          <a:p>
            <a:pPr defTabSz="449580">
              <a:lnSpc>
                <a:spcPct val="80000"/>
              </a:lnSpc>
              <a:spcBef>
                <a:spcPts val="800"/>
              </a:spcBef>
              <a:defRPr sz="8800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endParaRPr sz="6000" b="1"/>
          </a:p>
          <a:p>
            <a:pPr defTabSz="449580">
              <a:lnSpc>
                <a:spcPct val="80000"/>
              </a:lnSpc>
              <a:spcBef>
                <a:spcPts val="800"/>
              </a:spcBef>
              <a:defRPr sz="6000" b="1" cap="all">
                <a:solidFill>
                  <a:srgbClr val="F1EAC9"/>
                </a:solidFill>
                <a:uFill>
                  <a:solidFill>
                    <a:srgbClr val="000000"/>
                  </a:solidFill>
                </a:uFill>
                <a:latin typeface="Lato Black"/>
                <a:ea typeface="Lato Black"/>
                <a:cs typeface="Lato Black"/>
                <a:sym typeface="Lato Black"/>
              </a:defRPr>
            </a:pPr>
            <a:r>
              <a:t>Stan prac legislacyjnych</a:t>
            </a:r>
          </a:p>
        </p:txBody>
      </p:sp>
      <p:sp>
        <p:nvSpPr>
          <p:cNvPr id="404" name="Line"/>
          <p:cNvSpPr/>
          <p:nvPr/>
        </p:nvSpPr>
        <p:spPr>
          <a:xfrm>
            <a:off x="2864193" y="3920663"/>
            <a:ext cx="11658527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05" name="Line"/>
          <p:cNvSpPr/>
          <p:nvPr/>
        </p:nvSpPr>
        <p:spPr>
          <a:xfrm>
            <a:off x="2864193" y="7244952"/>
            <a:ext cx="11658527" cy="1"/>
          </a:xfrm>
          <a:prstGeom prst="line">
            <a:avLst/>
          </a:prstGeom>
          <a:ln w="12700">
            <a:solidFill>
              <a:srgbClr val="F1EAC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40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0751" y="11827285"/>
            <a:ext cx="4676417" cy="13129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897</Words>
  <Application>Microsoft Office PowerPoint</Application>
  <PresentationFormat>Niestandardowy</PresentationFormat>
  <Paragraphs>347</Paragraphs>
  <Slides>17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5" baseType="lpstr">
      <vt:lpstr>Helvetica Neue</vt:lpstr>
      <vt:lpstr>Helvetica Neue Light</vt:lpstr>
      <vt:lpstr>Helvetica Neue Medium</vt:lpstr>
      <vt:lpstr>Lato Black</vt:lpstr>
      <vt:lpstr>Lato Bold</vt:lpstr>
      <vt:lpstr>Lato Medium</vt:lpstr>
      <vt:lpstr>Lato Regular</vt:lpstr>
      <vt:lpstr>White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Magdalena Dorożała</dc:creator>
  <cp:lastModifiedBy>Piotr Jędrzejowski</cp:lastModifiedBy>
  <cp:revision>18</cp:revision>
  <dcterms:modified xsi:type="dcterms:W3CDTF">2026-09-21T11:30:04Z</dcterms:modified>
</cp:coreProperties>
</file>