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274" r:id="rId3"/>
    <p:sldId id="279" r:id="rId4"/>
    <p:sldId id="276" r:id="rId5"/>
    <p:sldId id="273" r:id="rId6"/>
    <p:sldId id="296" r:id="rId7"/>
    <p:sldId id="262" r:id="rId8"/>
    <p:sldId id="263" r:id="rId9"/>
    <p:sldId id="303" r:id="rId10"/>
    <p:sldId id="304" r:id="rId11"/>
    <p:sldId id="305" r:id="rId12"/>
    <p:sldId id="264" r:id="rId13"/>
    <p:sldId id="265" r:id="rId14"/>
    <p:sldId id="266" r:id="rId15"/>
    <p:sldId id="302" r:id="rId16"/>
    <p:sldId id="267" r:id="rId17"/>
    <p:sldId id="277" r:id="rId18"/>
    <p:sldId id="275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743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E94808-12CD-4547-A011-74D5D934B76B}" type="datetimeFigureOut">
              <a:rPr lang="pl-PL"/>
              <a:pPr>
                <a:defRPr/>
              </a:pPr>
              <a:t>2018-11-14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FE962E-86BD-42C6-8D83-92A4F30F21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62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83F6B-3E54-4261-8DEF-641FEDB5BF95}" type="datetimeFigureOut">
              <a:rPr lang="pl-PL"/>
              <a:pPr>
                <a:defRPr/>
              </a:pPr>
              <a:t>2018-11-14</a:t>
            </a:fld>
            <a:endParaRPr lang="pl-PL"/>
          </a:p>
        </p:txBody>
      </p:sp>
      <p:sp>
        <p:nvSpPr>
          <p:cNvPr id="10" name="Symbol zastępczy notatek 9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1" name="Symbol zastępczy nagłówka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obrazu slajdu 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A8B7FE-0661-44E0-9992-88ED96C707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8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6757-CF70-4CCF-B456-9F012CFCA0D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10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8B7FE-0661-44E0-9992-88ED96C707F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19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F5B1-ADDB-492D-A4F8-DAC50A350C73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0294-D76F-4150-B7F6-7440C8A7847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330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5362-02E7-424A-8176-038AE02DEE01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5B16-8101-4AB7-B9E7-D32D65F7FB5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47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5F12-01D3-469D-A784-FF4397FBBE16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18BA-7544-41BD-ABC3-DCB66E4146B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B1AC-2369-4C81-97B0-DDA212AF5FCE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E48A-9CB7-4E38-8132-4FDB7C60263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41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D37D-D99A-4B69-8315-0EE332ADF31E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ACBB-DF70-4F60-9FDD-B424F6A973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93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3D2B-2251-4853-A2AF-0F4671A476A6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0075-04FF-46D5-AB9F-3704DCD30C7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49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6024-B417-4BCE-8EFD-38A3D0EEC58B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7B02-8226-496A-A36D-090001A4C8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93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3FD3-B211-4EA9-8F42-93D3732B95B7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0E0C-4A91-42D0-8D6C-602245518B7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4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103C-1F9C-4C3C-9D81-A96B7DE82270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4FE2-DE6B-4735-A0E3-B77B87844C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6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B56B-154E-489A-9619-4A7E07E1CEE6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18B8-79BB-49D4-A55D-60FDA58283A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57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CABC-BBBF-422E-865A-1AD36FDF9A37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54B3-C213-435B-85FC-E2735807D0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2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525588" y="6356350"/>
            <a:ext cx="95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E115E-F42F-4E5C-A602-D84CEC1C56E3}" type="datetime1">
              <a:rPr lang="pl-PL"/>
              <a:pPr>
                <a:defRPr/>
              </a:pPr>
              <a:t>2018-11-14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4897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631113" y="6356350"/>
            <a:ext cx="105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5A7E9-7DE6-4FB9-AEDE-15FD9D95266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7AB27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7AB27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7AB2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7AB2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7AB27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04856" cy="25202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pl-PL" altLang="pl-PL" sz="2800" b="1" dirty="0" smtClean="0">
                <a:solidFill>
                  <a:srgbClr val="008000"/>
                </a:solidFill>
                <a:ea typeface="+mn-ea"/>
                <a:cs typeface="+mn-cs"/>
              </a:rPr>
              <a:t>Projekt nr POIS.02.04.00-00-0100/16 </a:t>
            </a:r>
            <a:r>
              <a:rPr lang="pl-PL" altLang="pl-PL" sz="2800" b="1" i="1" dirty="0" smtClean="0">
                <a:solidFill>
                  <a:srgbClr val="008000"/>
                </a:solidFill>
                <a:ea typeface="+mn-ea"/>
                <a:cs typeface="+mn-cs"/>
              </a:rPr>
              <a:t>Opracowanie </a:t>
            </a:r>
            <a:r>
              <a:rPr lang="pl-PL" altLang="pl-PL" sz="2800" b="1" i="1" dirty="0">
                <a:solidFill>
                  <a:srgbClr val="008000"/>
                </a:solidFill>
                <a:ea typeface="+mn-ea"/>
                <a:cs typeface="+mn-cs"/>
              </a:rPr>
              <a:t>zasad kontroli </a:t>
            </a:r>
            <a:r>
              <a:rPr lang="pl-PL" altLang="pl-PL" sz="2800" b="1" i="1" dirty="0" smtClean="0">
                <a:solidFill>
                  <a:srgbClr val="008000"/>
                </a:solidFill>
                <a:ea typeface="+mn-ea"/>
                <a:cs typeface="+mn-cs"/>
              </a:rPr>
              <a:t/>
            </a:r>
            <a:br>
              <a:rPr lang="pl-PL" altLang="pl-PL" sz="2800" b="1" i="1" dirty="0" smtClean="0">
                <a:solidFill>
                  <a:srgbClr val="008000"/>
                </a:solidFill>
                <a:ea typeface="+mn-ea"/>
                <a:cs typeface="+mn-cs"/>
              </a:rPr>
            </a:br>
            <a:r>
              <a:rPr lang="pl-PL" altLang="pl-PL" sz="2800" b="1" i="1" dirty="0" smtClean="0">
                <a:solidFill>
                  <a:srgbClr val="008000"/>
                </a:solidFill>
                <a:ea typeface="+mn-ea"/>
                <a:cs typeface="+mn-cs"/>
              </a:rPr>
              <a:t>i </a:t>
            </a:r>
            <a:r>
              <a:rPr lang="pl-PL" altLang="pl-PL" sz="2800" b="1" i="1" dirty="0">
                <a:solidFill>
                  <a:srgbClr val="008000"/>
                </a:solidFill>
                <a:ea typeface="+mn-ea"/>
                <a:cs typeface="+mn-cs"/>
              </a:rPr>
              <a:t>zwalczania inwazyjnych gatunków obcych wraz z przeprowadzeniem pilotażowych działań i </a:t>
            </a:r>
            <a:r>
              <a:rPr lang="pl-PL" altLang="pl-PL" sz="2800" b="1" i="1" dirty="0" smtClean="0">
                <a:solidFill>
                  <a:srgbClr val="008000"/>
                </a:solidFill>
                <a:ea typeface="+mn-ea"/>
                <a:cs typeface="+mn-cs"/>
              </a:rPr>
              <a:t>edukacją społeczną</a:t>
            </a:r>
            <a:endParaRPr lang="pl-PL" altLang="pl-PL" sz="2800" b="1" dirty="0">
              <a:solidFill>
                <a:srgbClr val="008000"/>
              </a:solidFill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4844506"/>
            <a:ext cx="6840760" cy="1152128"/>
          </a:xfrm>
        </p:spPr>
        <p:txBody>
          <a:bodyPr/>
          <a:lstStyle/>
          <a:p>
            <a:pPr algn="r"/>
            <a:r>
              <a:rPr lang="pl-PL" sz="1600" b="1" dirty="0" smtClean="0">
                <a:solidFill>
                  <a:srgbClr val="008000"/>
                </a:solidFill>
              </a:rPr>
              <a:t>Izabela </a:t>
            </a:r>
            <a:r>
              <a:rPr lang="pl-PL" sz="1600" b="1" dirty="0" err="1" smtClean="0">
                <a:solidFill>
                  <a:srgbClr val="008000"/>
                </a:solidFill>
              </a:rPr>
              <a:t>Skwierczyńska</a:t>
            </a:r>
            <a:r>
              <a:rPr lang="pl-PL" sz="1600" b="1" dirty="0" smtClean="0">
                <a:solidFill>
                  <a:srgbClr val="008000"/>
                </a:solidFill>
              </a:rPr>
              <a:t> </a:t>
            </a:r>
          </a:p>
          <a:p>
            <a:pPr algn="r"/>
            <a:r>
              <a:rPr lang="pl-PL" sz="1600" dirty="0" smtClean="0">
                <a:solidFill>
                  <a:srgbClr val="008000"/>
                </a:solidFill>
              </a:rPr>
              <a:t>Departament Realizacji Projektów Środowiskowych</a:t>
            </a:r>
          </a:p>
          <a:p>
            <a:pPr algn="r"/>
            <a:r>
              <a:rPr lang="pl-PL" sz="1600" dirty="0" smtClean="0">
                <a:solidFill>
                  <a:srgbClr val="008000"/>
                </a:solidFill>
              </a:rPr>
              <a:t>Generalna Dyrekcja Ochrony Środowiska</a:t>
            </a:r>
            <a:endParaRPr lang="pl-PL" sz="1600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hp\Downloads\FE-POIŚ+GDOŚ+UE-FS poziom 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996634"/>
            <a:ext cx="5357850" cy="627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3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pl-PL" sz="2800" b="1" i="1" dirty="0" smtClean="0">
                <a:solidFill>
                  <a:srgbClr val="008000"/>
                </a:solidFill>
              </a:rPr>
              <a:t>Efekty ETAPU I</a:t>
            </a:r>
            <a:br>
              <a:rPr lang="pl-PL" sz="2800" b="1" i="1" dirty="0" smtClean="0">
                <a:solidFill>
                  <a:srgbClr val="008000"/>
                </a:solidFill>
              </a:rPr>
            </a:br>
            <a:r>
              <a:rPr lang="pl-PL" sz="2800" b="1" i="1" dirty="0" smtClean="0">
                <a:solidFill>
                  <a:srgbClr val="008000"/>
                </a:solidFill>
              </a:rPr>
              <a:t>Priorytetowe inwazyjne gatunki obce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E48A-9CB7-4E38-8132-4FDB7C60263C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0031"/>
            <a:ext cx="3848260" cy="38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4305295" cy="94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436096" y="41397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Lista uzupełniająca </a:t>
            </a:r>
            <a:endParaRPr lang="pl-PL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15567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Lista priorytetowych inwazyjnych gatunków obcych  </a:t>
            </a:r>
          </a:p>
        </p:txBody>
      </p:sp>
    </p:spTree>
    <p:extLst>
      <p:ext uri="{BB962C8B-B14F-4D97-AF65-F5344CB8AC3E}">
        <p14:creationId xmlns:p14="http://schemas.microsoft.com/office/powerpoint/2010/main" val="9685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l-PL" sz="2800" b="1" i="1" dirty="0" smtClean="0">
                <a:solidFill>
                  <a:srgbClr val="008000"/>
                </a:solidFill>
              </a:rPr>
              <a:t>Efekty ETAPU 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Analiza </a:t>
            </a:r>
            <a:r>
              <a:rPr lang="pl-PL" sz="1800" b="1" dirty="0"/>
              <a:t>dróg niezamierzonego wprowadzania lub rozprzestrzeniania </a:t>
            </a:r>
            <a:r>
              <a:rPr lang="pl-PL" sz="1800" dirty="0"/>
              <a:t>się</a:t>
            </a:r>
            <a:r>
              <a:rPr lang="pl-PL" sz="1800" b="1" dirty="0"/>
              <a:t> </a:t>
            </a:r>
            <a:r>
              <a:rPr lang="pl-PL" sz="1800" dirty="0"/>
              <a:t>inwazyjnych gatunków </a:t>
            </a:r>
            <a:r>
              <a:rPr lang="pl-PL" sz="1800" dirty="0" smtClean="0"/>
              <a:t>obcych (jedne z pierwszych opracowań w UE)</a:t>
            </a:r>
          </a:p>
          <a:p>
            <a:r>
              <a:rPr lang="pl-PL" sz="1800" dirty="0" smtClean="0"/>
              <a:t>Określenie </a:t>
            </a:r>
            <a:r>
              <a:rPr lang="pl-PL" sz="1800" b="1" dirty="0" smtClean="0"/>
              <a:t>dróg priorytetowych </a:t>
            </a:r>
            <a:endParaRPr lang="pl-PL" sz="1800" b="1" dirty="0"/>
          </a:p>
          <a:p>
            <a:r>
              <a:rPr lang="pl-PL" sz="1800" dirty="0" smtClean="0"/>
              <a:t>Opracowanie  </a:t>
            </a:r>
            <a:r>
              <a:rPr lang="pl-PL" sz="1800" b="1" dirty="0" smtClean="0"/>
              <a:t>planów </a:t>
            </a:r>
            <a:r>
              <a:rPr lang="pl-PL" sz="1800" b="1" dirty="0"/>
              <a:t>działania </a:t>
            </a:r>
            <a:r>
              <a:rPr lang="pl-PL" sz="1800" b="1" dirty="0" smtClean="0"/>
              <a:t>dla priorytetowych dróg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E48A-9CB7-4E38-8132-4FDB7C60263C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84529"/>
            <a:ext cx="2160240" cy="299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03" y="3084529"/>
            <a:ext cx="2012026" cy="299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41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Planowane działania w projekcie - ETAP I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277071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dirty="0" smtClean="0"/>
              <a:t>Przygotowanie opracowania na temat </a:t>
            </a:r>
            <a:r>
              <a:rPr lang="pl-PL" altLang="pl-PL" sz="2000" b="1" dirty="0" smtClean="0"/>
              <a:t>metod zwalczania lub kontroli priorytetowych inwazyjnych gatunków obcych</a:t>
            </a:r>
            <a:endParaRPr lang="pl-PL" altLang="pl-PL" sz="2000" dirty="0" smtClean="0"/>
          </a:p>
          <a:p>
            <a:pPr marL="0" indent="0">
              <a:buNone/>
            </a:pPr>
            <a:endParaRPr lang="pl-PL" altLang="pl-PL" sz="2000" dirty="0" smtClean="0"/>
          </a:p>
          <a:p>
            <a:pPr marL="0" indent="0">
              <a:buNone/>
            </a:pPr>
            <a:endParaRPr lang="pl-PL" alt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75416-5381-471E-BC91-0EA5213E9893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20621"/>
              </p:ext>
            </p:extLst>
          </p:nvPr>
        </p:nvGraphicFramePr>
        <p:xfrm>
          <a:off x="1547664" y="2348880"/>
          <a:ext cx="5976665" cy="342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99"/>
                <a:gridCol w="3345357"/>
                <a:gridCol w="2195509"/>
              </a:tblGrid>
              <a:tr h="41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LP.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NAZWA ŁACIŃSKA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NAZWA POLSKA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1.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Cabomba caroliniana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Kabomba karolińska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2.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Impatiens capensis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Niecierpek pomarańczowy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Impatiens glandulifera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Niecierpek gruczołowaty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3.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Ondatra zibethicus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Piżmak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4.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Orconectes limosus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Rak pręgowany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Pacifastacus leniusculus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Rak sygnałowy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Procambarus clarkii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Rak luizjański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Procambarus fallax f. </a:t>
                      </a:r>
                      <a:r>
                        <a:rPr lang="pl-PL" sz="700" dirty="0" smtClean="0">
                          <a:effectLst/>
                        </a:rPr>
                        <a:t>virginalis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Rak marmurkowy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5.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Procyon lotor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Szop pracz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6.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Azolla filiculoides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Azolla drobna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7.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Echinocystis lobata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Kolczurka klapowana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8.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Elodea nuttallii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Moczarka delikatna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9.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Branta canadensis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Bernikla kanadyjska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10.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Ulex europaeus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Kolcolist zachodni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11.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Chelydra serpentina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Żółw jaszczurowaty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Chrysemys picta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Żółw malowany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Grapthemys pseudogeographica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Żółw ostrogrzbiety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Trachemys scripta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Żółw ozdobny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12.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Heracleum mantegazzianum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Barszcz Mantegazziego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Heracleum sosnowskyi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Barszcz Sosnowskiego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13.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Reynoutria japonica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Rdestowiec japoński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Reynoutria sachalinensis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Rdestowiec sachaliński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0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effectLst/>
                        </a:rPr>
                        <a:t>Reynoutria x bohemica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Rdestowiec czeski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dirty="0" smtClean="0"/>
              <a:t>Przeprowadzenie działań pilotażowych w terenie na podstawie otrzymanych w I etapie opracowań.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000" dirty="0" smtClean="0"/>
              <a:t>Kluczowe działanie w projekcie realizowane </a:t>
            </a:r>
            <a:r>
              <a:rPr lang="pl-PL" altLang="pl-PL" sz="2000" dirty="0"/>
              <a:t>od 2019 </a:t>
            </a:r>
            <a:r>
              <a:rPr lang="pl-PL" altLang="pl-PL" sz="2000" dirty="0" smtClean="0"/>
              <a:t>r. – mające na celu przetestowanie zaproponowanych metod zwalczania gatunków inwazyjnych i ocenę ich skuteczności;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000" dirty="0" smtClean="0"/>
              <a:t>Szukanie metod: </a:t>
            </a:r>
            <a:r>
              <a:rPr lang="pl-PL" altLang="pl-PL" sz="2000" b="1" dirty="0"/>
              <a:t>najbardziej efektywnych, </a:t>
            </a:r>
            <a:r>
              <a:rPr lang="pl-PL" altLang="pl-PL" sz="2000" b="1" dirty="0" smtClean="0"/>
              <a:t>nisko </a:t>
            </a:r>
            <a:r>
              <a:rPr lang="pl-PL" altLang="pl-PL" sz="2000" b="1" dirty="0"/>
              <a:t>kosztowych </a:t>
            </a: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2000" b="1" dirty="0" smtClean="0"/>
              <a:t>i </a:t>
            </a:r>
            <a:r>
              <a:rPr lang="pl-PL" altLang="pl-PL" sz="2000" b="1" dirty="0"/>
              <a:t>nie oddziaływujących szkodliwie na zdrowie ludzkie, środowisko lub inne </a:t>
            </a:r>
            <a:r>
              <a:rPr lang="pl-PL" altLang="pl-PL" sz="2000" b="1" dirty="0" smtClean="0"/>
              <a:t>gatunki.</a:t>
            </a:r>
          </a:p>
          <a:p>
            <a:pPr marL="0" indent="0">
              <a:buNone/>
            </a:pPr>
            <a:endParaRPr lang="pl-PL" alt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D48EC-2C06-4875-B09E-F6152F0E3E5E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pic>
        <p:nvPicPr>
          <p:cNvPr id="7" name="Obraz 6" descr="C:\Solarz\IAS\Ministerstwo\GDOŚ\Gatunki obce total\Merytoryka\Etap IV I V\Zdjęcia do strategii\Odłowy żółwi Fot. Bartłomiej Gorzkowsk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58041"/>
            <a:ext cx="2598187" cy="1791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Y:\POIŚ - II Wydział Projektowy\POIŚ - projekt IAS\B2+B3_analiza\REALIZACJA\IV etap\ODBIÓR III\1-Sprawozdanie_Zadanie III w Części I Dzieła\Zdjęcia do strategii\Ryc. 2.1 Marian Szewczy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14613" r="20345" b="17412"/>
          <a:stretch/>
        </p:blipFill>
        <p:spPr bwMode="auto">
          <a:xfrm>
            <a:off x="4860032" y="3789040"/>
            <a:ext cx="2664296" cy="206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Planowane działania w projekcie - ETAP II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788024" y="58772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Fot. GDOŚ, Mechaniczna kontrola barszczu Sosnowskiego (autor: M. Szewczyk)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06591" y="587727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Fot. </a:t>
            </a:r>
            <a:r>
              <a:rPr lang="pl-PL" sz="8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GDOŚ, </a:t>
            </a:r>
            <a:r>
              <a:rPr lang="pl-PL" sz="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Odłowy obcych gatunków żółwi (autor: B. Gorzkowski)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dirty="0" smtClean="0"/>
              <a:t>Przeprowadzenie szkoleń i warsztatów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000" dirty="0" smtClean="0"/>
              <a:t>łącznie ok. 16 dla min. 25 osób każde - dla służb przyrodniczych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000" dirty="0" smtClean="0"/>
              <a:t>3 szkolenia dla min. 20 osób każde - dla służb celnych, fitosanitarnych/weterynaryjnych.</a:t>
            </a:r>
          </a:p>
          <a:p>
            <a:endParaRPr lang="pl-PL" altLang="pl-PL" sz="2000" dirty="0" smtClean="0"/>
          </a:p>
          <a:p>
            <a:endParaRPr lang="pl-PL" altLang="pl-PL" dirty="0" smtClean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644009" y="5877272"/>
            <a:ext cx="2929242" cy="432048"/>
          </a:xfrm>
        </p:spPr>
        <p:txBody>
          <a:bodyPr/>
          <a:lstStyle/>
          <a:p>
            <a:pPr algn="r">
              <a:defRPr/>
            </a:pPr>
            <a:r>
              <a:rPr lang="pl-PL" dirty="0" smtClean="0"/>
              <a:t>Fot. GDOŚ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FEC8-BA8D-4D77-B3C2-C4754D7455E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18438" name="Picture 6" descr="Q:\LIFE +\DRUK\zdjęcia wykorzystane w publikacji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3357563"/>
            <a:ext cx="3096964" cy="205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933056"/>
            <a:ext cx="292924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Planowane działania w projekcie - ETAP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pl-PL" altLang="pl-PL" sz="2800" b="1" i="1" dirty="0">
                <a:solidFill>
                  <a:srgbClr val="008000"/>
                </a:solidFill>
              </a:rPr>
              <a:t>Działania </a:t>
            </a:r>
            <a:r>
              <a:rPr lang="pl-PL" sz="2800" b="1" i="1" dirty="0">
                <a:solidFill>
                  <a:srgbClr val="008000"/>
                </a:solidFill>
              </a:rPr>
              <a:t>edukacyjne i informacyjne </a:t>
            </a:r>
            <a:r>
              <a:rPr lang="pl-PL" sz="2800" b="1" i="1" dirty="0" smtClean="0">
                <a:solidFill>
                  <a:srgbClr val="008000"/>
                </a:solidFill>
              </a:rPr>
              <a:t/>
            </a:r>
            <a:br>
              <a:rPr lang="pl-PL" sz="2800" b="1" i="1" dirty="0" smtClean="0">
                <a:solidFill>
                  <a:srgbClr val="008000"/>
                </a:solidFill>
              </a:rPr>
            </a:br>
            <a:r>
              <a:rPr lang="pl-PL" altLang="pl-PL" sz="2800" b="1" i="1" dirty="0" smtClean="0">
                <a:solidFill>
                  <a:srgbClr val="008000"/>
                </a:solidFill>
              </a:rPr>
              <a:t>w projekcie </a:t>
            </a:r>
            <a:r>
              <a:rPr lang="pl-PL" sz="2800" b="1" i="1" dirty="0" smtClean="0">
                <a:solidFill>
                  <a:srgbClr val="008000"/>
                </a:solidFill>
              </a:rPr>
              <a:t>w </a:t>
            </a:r>
            <a:r>
              <a:rPr lang="pl-PL" sz="2800" b="1" i="1" dirty="0">
                <a:solidFill>
                  <a:srgbClr val="008000"/>
                </a:solidFill>
              </a:rPr>
              <a:t>latach </a:t>
            </a:r>
            <a:r>
              <a:rPr lang="pl-PL" sz="2800" b="1" i="1" dirty="0" smtClean="0">
                <a:solidFill>
                  <a:srgbClr val="008000"/>
                </a:solidFill>
              </a:rPr>
              <a:t>2018-2021</a:t>
            </a:r>
            <a:endParaRPr lang="pl-PL" sz="2800" b="1" i="1" dirty="0">
              <a:solidFill>
                <a:srgbClr val="008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działania promocyjne będą </a:t>
            </a:r>
            <a:r>
              <a:rPr lang="pl-PL" sz="2000" dirty="0"/>
              <a:t>poprzedzały działania  </a:t>
            </a:r>
            <a:r>
              <a:rPr lang="pl-PL" sz="2000" dirty="0" smtClean="0"/>
              <a:t>pilotażowe – </a:t>
            </a:r>
            <a:br>
              <a:rPr lang="pl-PL" sz="2000" dirty="0" smtClean="0"/>
            </a:br>
            <a:r>
              <a:rPr lang="pl-PL" sz="2000" dirty="0" smtClean="0"/>
              <a:t>mają na celu zbudowanie pozytywnego nastawienia odbiorców/ mieszkańców terenów, na których będą realizowane działania pilotażowe do tych działań;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sz="2000" dirty="0"/>
              <a:t>s</a:t>
            </a:r>
            <a:r>
              <a:rPr lang="pl-PL" sz="2000" dirty="0" smtClean="0"/>
              <a:t>tała komunikacja na stronie internetowej GDOŚ, </a:t>
            </a:r>
            <a:r>
              <a:rPr lang="pl-PL" sz="2000" dirty="0" err="1" smtClean="0"/>
              <a:t>geoserwisie</a:t>
            </a:r>
            <a:r>
              <a:rPr lang="pl-PL" sz="2000" dirty="0" smtClean="0"/>
              <a:t>;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sz="2000" dirty="0"/>
              <a:t>o</a:t>
            </a:r>
            <a:r>
              <a:rPr lang="pl-PL" sz="2000" dirty="0" smtClean="0"/>
              <a:t>becność stoisk informacyjnych GDOŚ na 5 wydarzeniach regionalnych;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sz="2000" dirty="0"/>
              <a:t>działania komunikacyjne i informacyjne w prasie i </a:t>
            </a:r>
            <a:r>
              <a:rPr lang="pl-PL" sz="2000" dirty="0" smtClean="0"/>
              <a:t>radio;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przygotowanie</a:t>
            </a:r>
            <a:r>
              <a:rPr lang="pl-PL" sz="2000" dirty="0"/>
              <a:t>, produkcja i emisja 2 filmów nt. gatunków </a:t>
            </a:r>
            <a:r>
              <a:rPr lang="pl-PL" sz="2000" dirty="0" smtClean="0"/>
              <a:t>inwazyjnych.</a:t>
            </a:r>
            <a:endParaRPr lang="pl-PL" sz="2000" dirty="0"/>
          </a:p>
          <a:p>
            <a:pPr marL="0" indent="0" algn="ctr">
              <a:spcBef>
                <a:spcPct val="0"/>
              </a:spcBef>
              <a:buNone/>
            </a:pPr>
            <a:endParaRPr lang="pl-PL" sz="2800" b="1" i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E48A-9CB7-4E38-8132-4FDB7C60263C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58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sz="2000" dirty="0" smtClean="0"/>
              <a:t>Podsumowanie i ocena skuteczności realizacji działań w ramach projektu (opracowanie raportu końcowego projektu) - ocena I </a:t>
            </a:r>
            <a:r>
              <a:rPr lang="pl-PL" altLang="pl-PL" sz="2000" dirty="0" err="1" smtClean="0"/>
              <a:t>i</a:t>
            </a:r>
            <a:r>
              <a:rPr lang="pl-PL" altLang="pl-PL" sz="2000" dirty="0" smtClean="0"/>
              <a:t> II etapu projektu.</a:t>
            </a:r>
          </a:p>
          <a:p>
            <a:pPr marL="0" indent="0">
              <a:buNone/>
            </a:pPr>
            <a:endParaRPr lang="pl-PL" alt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altLang="pl-PL" sz="2000" b="1" dirty="0" smtClean="0"/>
              <a:t>Raport  </a:t>
            </a:r>
            <a:r>
              <a:rPr lang="pl-PL" altLang="pl-PL" sz="2000" b="1" dirty="0"/>
              <a:t>będzie </a:t>
            </a:r>
            <a:r>
              <a:rPr lang="pl-PL" altLang="pl-PL" sz="2000" b="1" dirty="0" smtClean="0"/>
              <a:t>zawierał podsumowanie </a:t>
            </a:r>
            <a:r>
              <a:rPr lang="pl-PL" altLang="pl-PL" sz="2000" b="1" dirty="0"/>
              <a:t>działań</a:t>
            </a:r>
            <a:r>
              <a:rPr lang="pl-PL" altLang="pl-PL" sz="2000" dirty="0"/>
              <a:t>, wniosków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i </a:t>
            </a:r>
            <a:r>
              <a:rPr lang="pl-PL" altLang="pl-PL" sz="2000" dirty="0"/>
              <a:t>rekomendacji realizowanych w ramach </a:t>
            </a:r>
            <a:r>
              <a:rPr lang="pl-PL" altLang="pl-PL" sz="2000" dirty="0" smtClean="0"/>
              <a:t>projektu</a:t>
            </a:r>
            <a:r>
              <a:rPr lang="pl-PL" altLang="pl-PL" sz="2000" dirty="0"/>
              <a:t> </a:t>
            </a:r>
            <a:r>
              <a:rPr lang="pl-PL" altLang="pl-PL" sz="2000" dirty="0" smtClean="0"/>
              <a:t>i będzie stanowił wytyczne w zakresie najlepszych dostępnych metod zwalczania inwazyjnych gatunków obcych.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0FC8-08A2-4833-8649-F4E90841C277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/>
          <a:lstStyle/>
          <a:p>
            <a:r>
              <a:rPr lang="pl-PL" altLang="pl-PL" sz="2800" b="1" i="1" dirty="0">
                <a:solidFill>
                  <a:srgbClr val="008000"/>
                </a:solidFill>
              </a:rPr>
              <a:t>Planowane działania w projekcie </a:t>
            </a:r>
            <a:r>
              <a:rPr lang="pl-PL" altLang="pl-PL" sz="2800" b="1" i="1" dirty="0" smtClean="0">
                <a:solidFill>
                  <a:srgbClr val="008000"/>
                </a:solidFill>
              </a:rPr>
              <a:t>- ETAP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4096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Spodziewane efekty projektu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1309"/>
            <a:ext cx="843528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altLang="pl-PL" sz="2000" b="1" dirty="0" smtClean="0"/>
              <a:t>Podniesienie świadomości społeczeństwa</a:t>
            </a:r>
            <a:r>
              <a:rPr lang="pl-PL" altLang="pl-PL" sz="2000" dirty="0" smtClean="0"/>
              <a:t>, co pozwoli na </a:t>
            </a:r>
            <a:r>
              <a:rPr lang="pl-PL" altLang="pl-PL" sz="2000" b="1" dirty="0" smtClean="0"/>
              <a:t>uzyskanie akceptacji do </a:t>
            </a:r>
            <a:r>
              <a:rPr lang="pl-PL" altLang="pl-PL" sz="2000" dirty="0" smtClean="0"/>
              <a:t>zwalczania inwazyjnych gatunków obcych.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dirty="0" smtClean="0"/>
              <a:t>Na podstawie opracowanych zasad kontroli i zwalczania wybranych gatunków obcych, właściwe </a:t>
            </a:r>
            <a:r>
              <a:rPr lang="pl-PL" altLang="pl-PL" sz="2000" b="1" dirty="0" smtClean="0"/>
              <a:t>organy jak również zarządcy nieruchomości uzyskają wiedzę, jakie działania należy podjąć w celu usuwania gatunków inwazyjnych.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b="1" dirty="0" smtClean="0"/>
              <a:t>Określenie/wskazanie i opisanie kluczowych gatunków inwazyjnych </a:t>
            </a:r>
            <a:r>
              <a:rPr lang="pl-PL" altLang="pl-PL" sz="2000" dirty="0" smtClean="0"/>
              <a:t>do zwalczania na terenie całego kraju.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b="1" dirty="0" smtClean="0"/>
              <a:t>Wybranie/wskazanie najbardziej skutecznych metod</a:t>
            </a:r>
            <a:r>
              <a:rPr lang="pl-PL" altLang="pl-PL" sz="2000" dirty="0" smtClean="0"/>
              <a:t>  wskazanych do eliminacji inwazyjnych gatunków obcych.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dirty="0" smtClean="0"/>
              <a:t>Zgromadzenie i publiczne udostępnienie wszystkich informacji i danych na temat gatunków inwazyjnych występujących na terenie kraju oraz UE.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5738A-B76F-4FCD-A686-2BB681D196E8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l-PL" sz="2800" b="1" i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sz="2800" b="1" i="1" dirty="0">
                <a:solidFill>
                  <a:srgbClr val="008000"/>
                </a:solidFill>
              </a:rPr>
              <a:t>Zapraszamy Państwa do współpracy podczas realizacji projektu</a:t>
            </a:r>
            <a:r>
              <a:rPr lang="pl-PL" sz="2800" b="1" i="1" dirty="0" smtClean="0">
                <a:solidFill>
                  <a:srgbClr val="008000"/>
                </a:solidFill>
              </a:rPr>
              <a:t>.</a:t>
            </a:r>
            <a:endParaRPr lang="pl-PL" sz="2800" b="1" i="1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l-PL" sz="2000" b="1" i="1" dirty="0" smtClean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sz="2000" b="1" i="1" dirty="0" smtClean="0"/>
              <a:t> </a:t>
            </a:r>
            <a:r>
              <a:rPr lang="pl-PL" sz="2000" b="1" i="1" dirty="0">
                <a:solidFill>
                  <a:srgbClr val="008000"/>
                </a:solidFill>
              </a:rPr>
              <a:t>Dziękuję za uwagę.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l-PL" sz="2400" b="1" i="1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l-PL" sz="2000" i="1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pl-PL" sz="2000" u="sng" dirty="0"/>
              <a:t>izabela.skwierczynska@gdos.gov.pl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871C1-87AE-4B86-BD79-FE49FB153E3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pic>
        <p:nvPicPr>
          <p:cNvPr id="4" name="Picture 2" descr="C:\Users\hp\Downloads\FE-POIŚ+GDOŚ+UE-FS poziom 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996634"/>
            <a:ext cx="5357850" cy="62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2800" b="1" i="1" dirty="0" smtClean="0">
                <a:solidFill>
                  <a:srgbClr val="008000"/>
                </a:solidFill>
              </a:rPr>
              <a:t>Informacje o projekcie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pl-PL" altLang="pl-PL" sz="2000" dirty="0" smtClean="0"/>
          </a:p>
          <a:p>
            <a:pPr marL="0" indent="0">
              <a:buFont typeface="Arial" charset="0"/>
              <a:buNone/>
            </a:pPr>
            <a:r>
              <a:rPr lang="pl-PL" altLang="pl-PL" sz="2000" b="1" dirty="0" smtClean="0"/>
              <a:t>Program Operacyjny:</a:t>
            </a:r>
            <a:r>
              <a:rPr lang="pl-PL" altLang="pl-PL" sz="2000" dirty="0" smtClean="0"/>
              <a:t>		Infrastruktura i Środowisko</a:t>
            </a:r>
          </a:p>
          <a:p>
            <a:pPr marL="0" indent="0">
              <a:buFont typeface="Arial" charset="0"/>
              <a:buNone/>
            </a:pPr>
            <a:r>
              <a:rPr lang="pl-PL" altLang="pl-PL" sz="2000" b="1" dirty="0" smtClean="0"/>
              <a:t>Priorytet: </a:t>
            </a:r>
            <a:r>
              <a:rPr lang="pl-PL" altLang="pl-PL" sz="2000" dirty="0" smtClean="0"/>
              <a:t>			II Ochrona środowiska, w tym 					adaptacja do zmian klimatu</a:t>
            </a:r>
          </a:p>
          <a:p>
            <a:pPr marL="0" indent="0">
              <a:buFont typeface="Arial" charset="0"/>
              <a:buNone/>
            </a:pPr>
            <a:r>
              <a:rPr lang="pl-PL" altLang="pl-PL" sz="2000" b="1" dirty="0" smtClean="0"/>
              <a:t>Działanie:</a:t>
            </a:r>
            <a:r>
              <a:rPr lang="pl-PL" altLang="pl-PL" sz="2000" dirty="0" smtClean="0"/>
              <a:t>			2.4 Ochrona przyrody i edukacja   				ekologiczna </a:t>
            </a:r>
          </a:p>
          <a:p>
            <a:pPr marL="0" indent="0">
              <a:buFont typeface="Arial" charset="0"/>
              <a:buNone/>
            </a:pPr>
            <a:r>
              <a:rPr lang="pl-PL" altLang="pl-PL" sz="2000" dirty="0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pl-PL" altLang="pl-PL" sz="2000" b="1" dirty="0" smtClean="0"/>
              <a:t>Wartość projektu:</a:t>
            </a:r>
            <a:r>
              <a:rPr lang="pl-PL" altLang="pl-PL" sz="2000" dirty="0" smtClean="0"/>
              <a:t>		20.000.000 PLN (85 % </a:t>
            </a:r>
            <a:r>
              <a:rPr lang="pl-PL" altLang="pl-PL" sz="2000" dirty="0" err="1" smtClean="0"/>
              <a:t>POIiŚ</a:t>
            </a:r>
            <a:r>
              <a:rPr lang="pl-PL" altLang="pl-PL" sz="2000" dirty="0" smtClean="0"/>
              <a:t>)</a:t>
            </a:r>
          </a:p>
          <a:p>
            <a:pPr marL="0" indent="0">
              <a:buFont typeface="Arial" charset="0"/>
              <a:buNone/>
            </a:pPr>
            <a:r>
              <a:rPr lang="pl-PL" altLang="pl-PL" sz="2000" b="1" dirty="0" smtClean="0"/>
              <a:t>Termin realizacji projektu:  </a:t>
            </a:r>
            <a:r>
              <a:rPr lang="pl-PL" altLang="pl-PL" sz="2000" dirty="0" smtClean="0"/>
              <a:t>	29.12.2016 – 30.06.2021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E6CC-2685-4666-93C3-EC6A46E901C6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Cel główny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pl-PL" sz="2000" b="1" dirty="0" smtClean="0"/>
          </a:p>
          <a:p>
            <a:pPr marL="0" indent="0" algn="ctr">
              <a:buFont typeface="Arial" charset="0"/>
              <a:buNone/>
              <a:defRPr/>
            </a:pPr>
            <a:endParaRPr lang="pl-PL" sz="2000" b="1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pl-PL" sz="2000" b="1" dirty="0" smtClean="0"/>
              <a:t>Ochrona i przywrócenie różnorodności biologicznej </a:t>
            </a:r>
            <a:r>
              <a:rPr lang="pl-PL" sz="2000" dirty="0" smtClean="0"/>
              <a:t>oraz wzrost odporności rodzimych ekosystemów na presję inwazyjnych gatunków obcych poprzez </a:t>
            </a:r>
            <a:r>
              <a:rPr lang="pl-PL" sz="2000" b="1" dirty="0" smtClean="0"/>
              <a:t>określenie stopnia ich inwazyjności </a:t>
            </a:r>
            <a:r>
              <a:rPr lang="pl-PL" sz="2000" dirty="0" smtClean="0"/>
              <a:t>oraz </a:t>
            </a:r>
            <a:r>
              <a:rPr lang="pl-PL" sz="2000" b="1" dirty="0" smtClean="0"/>
              <a:t>weryfikację skuteczności metod eliminacji </a:t>
            </a:r>
            <a:r>
              <a:rPr lang="pl-PL" sz="2000" dirty="0" smtClean="0"/>
              <a:t>najbardziej inwazyjnych gatunków obcych na terenie kraju. 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9F270-B5C6-470F-A01D-D837CD925C83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Cele szczegółowe projektu 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altLang="pl-PL" sz="2000" dirty="0" smtClean="0"/>
              <a:t>określenie/wskazanie i opisanie </a:t>
            </a:r>
            <a:r>
              <a:rPr lang="pl-PL" altLang="pl-PL" sz="2000" b="1" dirty="0" smtClean="0"/>
              <a:t>kluczowych gatunków inwazyjnych do zwalczania</a:t>
            </a:r>
            <a:r>
              <a:rPr lang="pl-PL" altLang="pl-PL" sz="2000" dirty="0" smtClean="0"/>
              <a:t> na terenie całego kraju;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 smtClean="0"/>
              <a:t>weryfikacja w środowisku naturalnym skuteczności metod </a:t>
            </a:r>
            <a:r>
              <a:rPr lang="pl-PL" altLang="pl-PL" sz="2000" dirty="0" smtClean="0"/>
              <a:t>wskazanych do eliminacji inwazyjnych gatunków obcych;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 smtClean="0"/>
              <a:t>zidentyfikowanie dróg niezamierzonego wprowadzania</a:t>
            </a:r>
            <a:r>
              <a:rPr lang="pl-PL" altLang="pl-PL" sz="2000" dirty="0" smtClean="0"/>
              <a:t> lub rozprzestrzeniania się inwazyjnych gatunków obcych stwarzających zagrożenie dla UE wraz ze </a:t>
            </a:r>
            <a:r>
              <a:rPr lang="pl-PL" altLang="pl-PL" sz="2000" b="1" dirty="0" smtClean="0"/>
              <a:t>wskazaniem dróg, które wymagają działań priorytetowych;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dirty="0" smtClean="0"/>
              <a:t>opracowanie i weryfikacja skuteczności planów działania dotyczących dróg priorytetowych rozprzestrzeniania się  gatunków inwazyjnych;</a:t>
            </a:r>
            <a:endParaRPr lang="pl-PL" alt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B23E9-D261-46A8-A831-AE5CF47F7D9D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Cele szczegółowe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/>
              <a:t>podniesienie poziomu świadomości społeczeństwa</a:t>
            </a:r>
            <a:r>
              <a:rPr lang="pl-PL" sz="2000" dirty="0" smtClean="0"/>
              <a:t> na temat zagrożeń jakie stwarzają inwazyjne gatunki obce dla człowieka,  środowiska naturalnego i gospodarki;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r</a:t>
            </a:r>
            <a:r>
              <a:rPr lang="pl-PL" sz="2000" b="1" dirty="0" smtClean="0"/>
              <a:t>ozpowszechnienie informacji na temat skutecznych/ sprawdzonych metod </a:t>
            </a:r>
            <a:r>
              <a:rPr lang="pl-PL" sz="2000" dirty="0" smtClean="0"/>
              <a:t>kontroli lub eliminacji ze środowiska inwazyjnych gatunków obcych;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zgromadzenie i publiczne udostępnienie wszystkich informacji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</a:t>
            </a:r>
            <a:r>
              <a:rPr lang="pl-PL" sz="2000" b="1" dirty="0"/>
              <a:t>danych na temat gatunków inwazyjnych </a:t>
            </a:r>
            <a:r>
              <a:rPr lang="pl-PL" sz="2000" dirty="0"/>
              <a:t>występujących na terenie kraju oraz </a:t>
            </a:r>
            <a:r>
              <a:rPr lang="pl-PL" sz="2000" dirty="0" smtClean="0"/>
              <a:t>UE.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F2D2D-751F-4094-98BA-7CFBD51B39CA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152128"/>
          </a:xfrm>
        </p:spPr>
        <p:txBody>
          <a:bodyPr/>
          <a:lstStyle/>
          <a:p>
            <a:r>
              <a:rPr lang="pl-PL" sz="2800" b="1" i="1" dirty="0" smtClean="0">
                <a:solidFill>
                  <a:srgbClr val="008000"/>
                </a:solidFill>
              </a:rPr>
              <a:t>Rozporządzenie </a:t>
            </a:r>
            <a:r>
              <a:rPr lang="pl-PL" sz="2800" b="1" i="1" dirty="0">
                <a:solidFill>
                  <a:srgbClr val="008000"/>
                </a:solidFill>
              </a:rPr>
              <a:t>Parlamentu Europejskiego i Rady (UE) nr 1143/2014 z dnia 22 października 2014 r.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ramach ww. rozporządzenia państwa członkowskie </a:t>
            </a:r>
            <a:r>
              <a:rPr lang="pl-PL" sz="2000" dirty="0" smtClean="0"/>
              <a:t>UE będą </a:t>
            </a:r>
            <a:r>
              <a:rPr lang="pl-PL" sz="2000" dirty="0"/>
              <a:t>musiały m. in</a:t>
            </a:r>
            <a:r>
              <a:rPr lang="pl-PL" sz="2000" dirty="0" smtClean="0"/>
              <a:t>.: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przeprowadzić </a:t>
            </a:r>
            <a:r>
              <a:rPr lang="pl-PL" sz="2000" dirty="0"/>
              <a:t>analizę dróg niezamierzonego wprowadzania lub rozprzestrzeniania się inwazyjnych gatunków obcych</a:t>
            </a:r>
            <a:r>
              <a:rPr lang="pl-PL" sz="20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opracować </a:t>
            </a:r>
            <a:r>
              <a:rPr lang="pl-PL" sz="2000" dirty="0"/>
              <a:t>plany działania dotyczące priorytetowych dróg przedostawania się gatunków</a:t>
            </a:r>
            <a:r>
              <a:rPr lang="pl-PL" sz="20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stworzyć </a:t>
            </a:r>
            <a:r>
              <a:rPr lang="pl-PL" sz="2000" dirty="0"/>
              <a:t>centralny rejestr inwazyjnych gatunków obcych,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zwalczać </a:t>
            </a:r>
            <a:r>
              <a:rPr lang="pl-PL" sz="2000" dirty="0"/>
              <a:t>bądź kontrolować inwazyjne gatunki obce, które znajdą się na liście UE</a:t>
            </a:r>
            <a:r>
              <a:rPr lang="pl-PL" sz="20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wdrożyć </a:t>
            </a:r>
            <a:r>
              <a:rPr lang="pl-PL" sz="2000" dirty="0"/>
              <a:t>plany działania dotyczące dróg przedostawania się inwazyjnych gatunków </a:t>
            </a:r>
            <a:r>
              <a:rPr lang="pl-PL" sz="2000" dirty="0" smtClean="0"/>
              <a:t>obcych.</a:t>
            </a:r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E48A-9CB7-4E38-8132-4FDB7C60263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4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2800" b="1" i="1" dirty="0" smtClean="0">
                <a:solidFill>
                  <a:srgbClr val="008000"/>
                </a:solidFill>
              </a:rPr>
              <a:t>Działania w projekcie ETAP I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pl-PL" altLang="pl-PL" sz="2000" dirty="0" smtClean="0"/>
              <a:t>Stworzenie i utrzymanie systemu informacyjnego na temat inwazyjnych gatunków  obcych: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000" dirty="0" smtClean="0"/>
              <a:t>warstwy GIS na </a:t>
            </a:r>
            <a:r>
              <a:rPr lang="pl-PL" altLang="pl-PL" sz="2000" dirty="0" err="1" smtClean="0"/>
              <a:t>geoserwisie</a:t>
            </a:r>
            <a:r>
              <a:rPr lang="pl-PL" altLang="pl-PL" sz="2000" dirty="0" smtClean="0"/>
              <a:t> GDOŚ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2000" dirty="0" smtClean="0"/>
              <a:t>	</a:t>
            </a:r>
            <a:r>
              <a:rPr lang="pl-PL" altLang="pl-PL" sz="1800" u="sng" dirty="0" smtClean="0">
                <a:solidFill>
                  <a:srgbClr val="002060"/>
                </a:solidFill>
              </a:rPr>
              <a:t>www.geoserwis.gdos.gov.pl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altLang="pl-PL" sz="2000" dirty="0"/>
          </a:p>
          <a:p>
            <a:pPr marL="0" indent="0">
              <a:buNone/>
              <a:defRPr/>
            </a:pPr>
            <a:endParaRPr lang="pl-PL" altLang="pl-PL" sz="2000" dirty="0" smtClean="0"/>
          </a:p>
          <a:p>
            <a:pPr marL="0" indent="0">
              <a:buFont typeface="Arial" charset="0"/>
              <a:buNone/>
              <a:defRPr/>
            </a:pPr>
            <a:endParaRPr lang="pl-PL" altLang="pl-PL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altLang="pl-PL" sz="2000" dirty="0" smtClean="0"/>
              <a:t>podstrona projektowa na stronie GDOŚ</a:t>
            </a:r>
          </a:p>
          <a:p>
            <a:pPr marL="0" indent="0">
              <a:buNone/>
              <a:defRPr/>
            </a:pPr>
            <a:r>
              <a:rPr lang="pl-PL" altLang="pl-PL" sz="2000" dirty="0"/>
              <a:t>	</a:t>
            </a:r>
            <a:r>
              <a:rPr lang="pl-PL" altLang="pl-PL" sz="1800" u="sng" dirty="0">
                <a:solidFill>
                  <a:srgbClr val="002060"/>
                </a:solidFill>
              </a:rPr>
              <a:t>www.projekty.gdos.gov.pl/igo-o-projekcie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C0FD-8F3E-42BE-93B7-24D1E91EB036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989138"/>
            <a:ext cx="1436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5"/>
          <p:cNvSpPr/>
          <p:nvPr/>
        </p:nvSpPr>
        <p:spPr>
          <a:xfrm>
            <a:off x="4029274" y="2924944"/>
            <a:ext cx="576262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21" y="4670564"/>
            <a:ext cx="6096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4442757"/>
            <a:ext cx="1465263" cy="144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pl-PL" altLang="pl-PL" sz="2800" b="1" i="1" dirty="0" smtClean="0">
                <a:solidFill>
                  <a:srgbClr val="008000"/>
                </a:solidFill>
              </a:rPr>
              <a:t>Działania w projekcie ETAP I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4"/>
            <a:ext cx="8229600" cy="48964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800" i="1" dirty="0" smtClean="0"/>
              <a:t>Opracowanie: „Analiza stopnia inwazyjności gatunków obcych w Polsce wraz ze wskazaniem gatunków istotnie zagrażających rodzimej florze i faunie oraz propozycją działań strategicznych w zakresie możliwości ich zwalczania</a:t>
            </a:r>
            <a:r>
              <a:rPr lang="pl-PL" altLang="pl-PL" sz="1800" i="1" dirty="0"/>
              <a:t> oraz </a:t>
            </a:r>
            <a:r>
              <a:rPr lang="pl-PL" altLang="pl-PL" sz="1800" i="1" dirty="0" smtClean="0"/>
              <a:t>analiza </a:t>
            </a:r>
            <a:r>
              <a:rPr lang="pl-PL" altLang="pl-PL" sz="1800" i="1" dirty="0"/>
              <a:t>dróg niezamierzonego wprowadzania lub rozprzestrzeniania się inwazyjnych gatunków obcych wraz z opracowaniem planów działania dla dróg </a:t>
            </a:r>
            <a:r>
              <a:rPr lang="pl-PL" altLang="pl-PL" sz="1800" i="1" dirty="0" smtClean="0"/>
              <a:t>priorytetowych”.</a:t>
            </a:r>
          </a:p>
          <a:p>
            <a:pPr marL="0" indent="0">
              <a:buNone/>
            </a:pPr>
            <a:r>
              <a:rPr lang="pl-PL" altLang="pl-PL" sz="1800" i="1" dirty="0"/>
              <a:t>Cel:</a:t>
            </a:r>
          </a:p>
          <a:p>
            <a:pPr>
              <a:buFont typeface="+mj-lt"/>
              <a:buAutoNum type="arabicParenR"/>
              <a:defRPr/>
            </a:pPr>
            <a:r>
              <a:rPr lang="pl-PL" sz="1800" i="1" dirty="0" smtClean="0"/>
              <a:t>określenie </a:t>
            </a:r>
            <a:r>
              <a:rPr lang="pl-PL" sz="1800" b="1" i="1" dirty="0"/>
              <a:t>długofalowej strategii rozwiązania </a:t>
            </a:r>
            <a:r>
              <a:rPr lang="pl-PL" sz="1800" b="1" i="1" dirty="0" smtClean="0"/>
              <a:t>problemu</a:t>
            </a:r>
            <a:r>
              <a:rPr lang="pl-PL" sz="1800" b="1" i="1" dirty="0"/>
              <a:t>	inwazyjnych gatunków obcych w perspektywie do 2030 r.; </a:t>
            </a:r>
          </a:p>
          <a:p>
            <a:pPr>
              <a:buFont typeface="+mj-lt"/>
              <a:buAutoNum type="arabicParenR"/>
              <a:defRPr/>
            </a:pPr>
            <a:r>
              <a:rPr lang="pl-PL" sz="1800" i="1" dirty="0" smtClean="0"/>
              <a:t>określenie </a:t>
            </a:r>
            <a:r>
              <a:rPr lang="pl-PL" sz="1800" b="1" i="1" dirty="0"/>
              <a:t>założeń i kierunków </a:t>
            </a:r>
            <a:r>
              <a:rPr lang="pl-PL" sz="1800" i="1" dirty="0" smtClean="0"/>
              <a:t>działań </a:t>
            </a:r>
            <a:r>
              <a:rPr lang="pl-PL" sz="1800" i="1" dirty="0"/>
              <a:t>służących ograniczeniu </a:t>
            </a:r>
            <a:r>
              <a:rPr lang="pl-PL" sz="1800" i="1" dirty="0" smtClean="0"/>
              <a:t>szkód powodowanych przez inwazyjne </a:t>
            </a:r>
            <a:r>
              <a:rPr lang="pl-PL" sz="1800" i="1" dirty="0"/>
              <a:t>gatunki obce w Polsce </a:t>
            </a:r>
            <a:r>
              <a:rPr lang="pl-PL" sz="1800" i="1" dirty="0" smtClean="0"/>
              <a:t>poprzez wskazanie tych gatunków</a:t>
            </a:r>
            <a:r>
              <a:rPr lang="pl-PL" sz="1800" i="1" dirty="0"/>
              <a:t>, które stwarzają </a:t>
            </a:r>
            <a:r>
              <a:rPr lang="pl-PL" sz="1800" i="1" dirty="0" smtClean="0"/>
              <a:t>największe zagrożenie </a:t>
            </a:r>
            <a:r>
              <a:rPr lang="pl-PL" sz="1800" i="1" dirty="0"/>
              <a:t>i powinny być eliminowane, </a:t>
            </a:r>
            <a:r>
              <a:rPr lang="pl-PL" sz="1800" i="1" dirty="0" smtClean="0"/>
              <a:t>kontrolowane lub izolowane w </a:t>
            </a:r>
            <a:r>
              <a:rPr lang="pl-PL" sz="1800" i="1" dirty="0"/>
              <a:t>pierwszej kolejności (biorąc pod uwagę m.in. aspekty </a:t>
            </a:r>
            <a:r>
              <a:rPr lang="pl-PL" sz="1800" i="1" dirty="0" smtClean="0"/>
              <a:t>techniczne </a:t>
            </a:r>
            <a:r>
              <a:rPr lang="pl-PL" sz="1800" i="1" dirty="0"/>
              <a:t>i ekonomiczne</a:t>
            </a:r>
            <a:r>
              <a:rPr lang="pl-PL" sz="1800" i="1" dirty="0" smtClean="0"/>
              <a:t>).</a:t>
            </a:r>
            <a:endParaRPr lang="pl-PL" alt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44869-978D-4F5A-901F-E4B577614C33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i="1" dirty="0" smtClean="0">
                <a:solidFill>
                  <a:srgbClr val="008000"/>
                </a:solidFill>
              </a:rPr>
              <a:t>Efekty ETAPU I</a:t>
            </a:r>
            <a:endParaRPr lang="pl-PL" sz="2800" b="1" i="1" dirty="0">
              <a:solidFill>
                <a:srgbClr val="008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i="1" dirty="0" smtClean="0"/>
              <a:t>Analiza stopnia inwazyjności dla 118 inwazyjnych gatunków obcych… </a:t>
            </a:r>
          </a:p>
          <a:p>
            <a:r>
              <a:rPr lang="pl-PL" sz="1800" b="1" dirty="0" smtClean="0"/>
              <a:t>Wskazanie priorytetowych gatunków do zwalczania </a:t>
            </a:r>
          </a:p>
          <a:p>
            <a:r>
              <a:rPr lang="pl-PL" sz="1800" dirty="0" smtClean="0"/>
              <a:t>Przygotowanie </a:t>
            </a:r>
            <a:r>
              <a:rPr lang="pl-PL" sz="1800" b="1" i="1" dirty="0" smtClean="0"/>
              <a:t>Strategii</a:t>
            </a:r>
            <a:r>
              <a:rPr lang="pl-PL" sz="1800" b="1" dirty="0" smtClean="0"/>
              <a:t> i </a:t>
            </a:r>
            <a:r>
              <a:rPr lang="pl-PL" sz="1800" b="1" i="1" dirty="0" smtClean="0"/>
              <a:t>Planu działań do 2030 r.;</a:t>
            </a:r>
          </a:p>
          <a:p>
            <a:r>
              <a:rPr lang="pl-PL" sz="1800" dirty="0" smtClean="0"/>
              <a:t>Przygotowanie </a:t>
            </a:r>
            <a:r>
              <a:rPr lang="pl-PL" sz="1800" b="1" i="1" dirty="0" smtClean="0"/>
              <a:t>Planów działań dla 10 priorytetowych inwazyjnych gatunków obcych;</a:t>
            </a:r>
          </a:p>
          <a:p>
            <a:pPr lvl="1"/>
            <a:endParaRPr lang="pl-PL" sz="14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E48A-9CB7-4E38-8132-4FDB7C60263C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8621"/>
            <a:ext cx="1582613" cy="252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22070"/>
            <a:ext cx="2858279" cy="191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5613"/>
            <a:ext cx="60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9201"/>
            <a:ext cx="60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IA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prezentacja_IAS</Template>
  <TotalTime>1059</TotalTime>
  <Words>849</Words>
  <Application>Microsoft Office PowerPoint</Application>
  <PresentationFormat>Pokaz na ekranie (4:3)</PresentationFormat>
  <Paragraphs>177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prezentacja_IAS</vt:lpstr>
      <vt:lpstr>Projekt nr POIS.02.04.00-00-0100/16 Opracowanie zasad kontroli  i zwalczania inwazyjnych gatunków obcych wraz z przeprowadzeniem pilotażowych działań i edukacją społeczną</vt:lpstr>
      <vt:lpstr> Informacje o projekcie </vt:lpstr>
      <vt:lpstr>Cel główny projektu </vt:lpstr>
      <vt:lpstr>Cele szczegółowe projektu </vt:lpstr>
      <vt:lpstr>Cele szczegółowe projektu</vt:lpstr>
      <vt:lpstr>Rozporządzenie Parlamentu Europejskiego i Rady (UE) nr 1143/2014 z dnia 22 października 2014 r. </vt:lpstr>
      <vt:lpstr> Działania w projekcie ETAP I </vt:lpstr>
      <vt:lpstr>Działania w projekcie ETAP I</vt:lpstr>
      <vt:lpstr>Efekty ETAPU I</vt:lpstr>
      <vt:lpstr>Efekty ETAPU I Priorytetowe inwazyjne gatunki obce</vt:lpstr>
      <vt:lpstr>Efekty ETAPU I</vt:lpstr>
      <vt:lpstr>Planowane działania w projekcie - ETAP I</vt:lpstr>
      <vt:lpstr>Planowane działania w projekcie - ETAP II</vt:lpstr>
      <vt:lpstr>Planowane działania w projekcie - ETAP II</vt:lpstr>
      <vt:lpstr>Działania edukacyjne i informacyjne  w projekcie w latach 2018-2021</vt:lpstr>
      <vt:lpstr>Planowane działania w projekcie - ETAP III</vt:lpstr>
      <vt:lpstr>Spodziewane efekty projektu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Izabela Skwierczyńska</dc:creator>
  <cp:lastModifiedBy>MK</cp:lastModifiedBy>
  <cp:revision>72</cp:revision>
  <dcterms:created xsi:type="dcterms:W3CDTF">2016-06-15T13:52:58Z</dcterms:created>
  <dcterms:modified xsi:type="dcterms:W3CDTF">2018-11-14T07:01:49Z</dcterms:modified>
</cp:coreProperties>
</file>