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77" r:id="rId6"/>
    <p:sldId id="259" r:id="rId7"/>
    <p:sldId id="260" r:id="rId8"/>
    <p:sldId id="261" r:id="rId9"/>
    <p:sldId id="264" r:id="rId10"/>
    <p:sldId id="269" r:id="rId11"/>
    <p:sldId id="270" r:id="rId12"/>
    <p:sldId id="271" r:id="rId13"/>
    <p:sldId id="272" r:id="rId14"/>
    <p:sldId id="275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7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Maciej Zacharczuk" initials="MZ" lastIdx="9" clrIdx="1">
    <p:extLst>
      <p:ext uri="{19B8F6BF-5375-455C-9EA6-DF929625EA0E}">
        <p15:presenceInfo xmlns:p15="http://schemas.microsoft.com/office/powerpoint/2012/main" userId="S::maciej.zacharczuk@wodr.poznan.pl::6cfc3e95-82b7-477f-a472-7b9afed4a7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Arkusz1!$K$3</c:f>
              <c:strCache>
                <c:ptCount val="1"/>
                <c:pt idx="0">
                  <c:v>ogółem w zł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Arkusz1!$L$2:$M$2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Arkusz1!$L$3:$M$3</c:f>
              <c:numCache>
                <c:formatCode>#,##0.00</c:formatCode>
                <c:ptCount val="2"/>
                <c:pt idx="0">
                  <c:v>20902508.02</c:v>
                </c:pt>
                <c:pt idx="1">
                  <c:v>19864032.960000001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6E-4511-B11E-C390BCA6A9E2}"/>
            </c:ext>
          </c:extLst>
        </c:ser>
        <c:ser>
          <c:idx val="1"/>
          <c:order val="1"/>
          <c:tx>
            <c:strRef>
              <c:f>Arkusz1!$K$4</c:f>
              <c:strCache>
                <c:ptCount val="1"/>
                <c:pt idx="0">
                  <c:v>w tym środki UE w zł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Arkusz1!$L$2:$M$2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Arkusz1!$L$4:$M$4</c:f>
              <c:numCache>
                <c:formatCode>#,##0.00</c:formatCode>
                <c:ptCount val="2"/>
                <c:pt idx="0">
                  <c:v>17562653.620000001</c:v>
                </c:pt>
                <c:pt idx="1">
                  <c:v>16810956.48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86E-4511-B11E-C390BCA6A9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9780824"/>
        <c:axId val="229783176"/>
      </c:barChart>
      <c:catAx>
        <c:axId val="229780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9783176"/>
        <c:crosses val="autoZero"/>
        <c:auto val="1"/>
        <c:lblAlgn val="ctr"/>
        <c:lblOffset val="100"/>
        <c:noMultiLvlLbl val="0"/>
      </c:catAx>
      <c:valAx>
        <c:axId val="229783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9780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9B637-8B1B-4A7F-A13C-BD0A57AD140B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5F957-FFF8-4CA6-901C-4B5F31FE8C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260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i="1" dirty="0">
                <a:solidFill>
                  <a:srgbClr val="0070C0"/>
                </a:solidFill>
              </a:rPr>
              <a:t>&lt;&lt;Należy wskazać najważniejsze ryzyka dotyczące zapewnienia trwałości projektu, w tym</a:t>
            </a:r>
            <a:r>
              <a:rPr lang="pl-PL" sz="1200" i="1" baseline="0" dirty="0">
                <a:solidFill>
                  <a:srgbClr val="0070C0"/>
                </a:solidFill>
              </a:rPr>
              <a:t> odnoszące się do zwrotu środków na realizację projektu</a:t>
            </a:r>
            <a:r>
              <a:rPr lang="pl-PL" sz="1200" i="1" dirty="0">
                <a:solidFill>
                  <a:srgbClr val="0070C0"/>
                </a:solidFill>
              </a:rPr>
              <a:t>&gt;&gt;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B753F-7840-4037-9092-09F0FB7A68B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495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i="1" dirty="0">
                <a:solidFill>
                  <a:srgbClr val="0070C0"/>
                </a:solidFill>
              </a:rPr>
              <a:t>&lt;&lt;Należy wskazać najważniejsze ryzyka dotyczące zapewnienia trwałości projektu, w tym</a:t>
            </a:r>
            <a:r>
              <a:rPr lang="pl-PL" sz="1200" i="1" baseline="0" dirty="0">
                <a:solidFill>
                  <a:srgbClr val="0070C0"/>
                </a:solidFill>
              </a:rPr>
              <a:t> odnoszące się do zwrotu środków na realizację projektu</a:t>
            </a:r>
            <a:r>
              <a:rPr lang="pl-PL" sz="1200" i="1" dirty="0">
                <a:solidFill>
                  <a:srgbClr val="0070C0"/>
                </a:solidFill>
              </a:rPr>
              <a:t>&gt;&gt;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B753F-7840-4037-9092-09F0FB7A68B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8060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i="1" dirty="0">
                <a:solidFill>
                  <a:srgbClr val="0070C0"/>
                </a:solidFill>
              </a:rPr>
              <a:t>&lt;&lt;Należy wskazać najważniejsze ryzyka dotyczące zapewnienia trwałości projektu, w tym</a:t>
            </a:r>
            <a:r>
              <a:rPr lang="pl-PL" sz="1200" i="1" baseline="0" dirty="0">
                <a:solidFill>
                  <a:srgbClr val="0070C0"/>
                </a:solidFill>
              </a:rPr>
              <a:t> odnoszące się do zwrotu środków na realizację projektu</a:t>
            </a:r>
            <a:r>
              <a:rPr lang="pl-PL" sz="1200" i="1" dirty="0">
                <a:solidFill>
                  <a:srgbClr val="0070C0"/>
                </a:solidFill>
              </a:rPr>
              <a:t>&gt;&gt;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B753F-7840-4037-9092-09F0FB7A68B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137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i="1" dirty="0">
                <a:solidFill>
                  <a:srgbClr val="0070C0"/>
                </a:solidFill>
              </a:rPr>
              <a:t>&lt;&lt;Należy wskazać najważniejsze ryzyka dotyczące zapewnienia trwałości projektu, w tym</a:t>
            </a:r>
            <a:r>
              <a:rPr lang="pl-PL" sz="1200" i="1" baseline="0" dirty="0">
                <a:solidFill>
                  <a:srgbClr val="0070C0"/>
                </a:solidFill>
              </a:rPr>
              <a:t> odnoszące się do zwrotu środków na realizację projektu</a:t>
            </a:r>
            <a:r>
              <a:rPr lang="pl-PL" sz="1200" i="1" dirty="0">
                <a:solidFill>
                  <a:srgbClr val="0070C0"/>
                </a:solidFill>
              </a:rPr>
              <a:t>&gt;&gt;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B753F-7840-4037-9092-09F0FB7A68B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109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Internetowa Platforma Doradztwa i Wspomagania Decyzji w Integrowanej Ochronie Roślin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901114" y="107049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490342" y="1544537"/>
            <a:ext cx="11101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Najważniejsze ryzyka </a:t>
            </a:r>
            <a:r>
              <a:rPr kumimoji="0" lang="pl-P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(2):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6D0259B7-0A40-4769-B854-31160575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925137"/>
              </p:ext>
            </p:extLst>
          </p:nvPr>
        </p:nvGraphicFramePr>
        <p:xfrm>
          <a:off x="307974" y="2006647"/>
          <a:ext cx="11695955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47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756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963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6076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62319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Wymagane aktualizacje systemów informatycznych, spowodują niekompatybilność części oprogramowania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Zastosowane zostaną najnowsze, stabilne i bezpieczne wersje systemów, aktualizowane w miarę niezbędnych aktualizacji, na wersjach w środowisku testowym, następnie wdrażane/aktualizowane w systemach produkcyjnych. W razie niekompatybilności partner IT – PCSS dostosuje kod do nowszych bibliotek. Monitorowanie wersji oprogramowania poprzez wprowadzenie „wersjonowania” oprogramowania. Spodziewane efekty to utrzymanie produktu projektu – platformy doradczej na odpowiednim poziomie technologicznych </a:t>
                      </a:r>
                      <a:r>
                        <a:rPr lang="pl-P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i 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funkcjonalnym. Prawdopodobieństwo wystąpienia ryzyka obniżyło się </a:t>
                      </a:r>
                      <a:r>
                        <a:rPr lang="pl-P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w 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stosunku do poprzedniego okresu sprawozdawczego.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1033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Zmiana interfejsów API zewnętrznych usług lub specyfikacji użytego standardu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razie niekompatybilności partner IT – PCSS dostosuje kod do nowszych API. Zostanie zaktualizowana dokumentacja. </a:t>
                      </a:r>
                    </a:p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Monitorowanie wersji oprogramowania poprzez wprowadzenie „wersjonowania” oprogramowania.</a:t>
                      </a:r>
                    </a:p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Spodziewane efekty to utrzymanie produktu projektu – platformy doradczej </a:t>
                      </a:r>
                      <a:r>
                        <a:rPr lang="pl-P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na 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odpowiednim poziomie technologicznych i funkcjonalnym.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236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901112" y="121073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68838" y="1828256"/>
            <a:ext cx="11101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Najważniejsze ryzyka </a:t>
            </a:r>
            <a:r>
              <a:rPr kumimoji="0" lang="pl-P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(3):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6D0259B7-0A40-4769-B854-31160575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494917"/>
              </p:ext>
            </p:extLst>
          </p:nvPr>
        </p:nvGraphicFramePr>
        <p:xfrm>
          <a:off x="271396" y="2243877"/>
          <a:ext cx="11695955" cy="2141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16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99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14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128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6076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62319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Atak na serwisy informatyczne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Wszystkie dane będą replikowane i archiwizowane, w razie potrzeby zostaną odtworzone. Serwisy będą replikowane i dostępne z poziomu odseparowanych sieci komputerowych i infrastruktury sprzętowej zapewniając niezawodność.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Sporządzanie raportów  bezpieczeństwa.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Spodziewane efekty to utrzymanie produktu projektu – platformy doradczej na odpowiednim poziomie dostępności usług.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702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F63A8025-C4EF-1690-524D-ABC20516CE4C}"/>
              </a:ext>
            </a:extLst>
          </p:cNvPr>
          <p:cNvSpPr txBox="1"/>
          <p:nvPr/>
        </p:nvSpPr>
        <p:spPr>
          <a:xfrm>
            <a:off x="801590" y="4543935"/>
            <a:ext cx="8040291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</a:rPr>
              <a:t>Maciej Zacharczuk</a:t>
            </a:r>
          </a:p>
          <a:p>
            <a:r>
              <a:rPr lang="pl-PL" sz="1600" b="1" dirty="0">
                <a:solidFill>
                  <a:schemeClr val="bg1"/>
                </a:solidFill>
              </a:rPr>
              <a:t>Wielkopolski Ośrodek Doradztwa Rolniczego w Poznaniu</a:t>
            </a:r>
          </a:p>
          <a:p>
            <a:r>
              <a:rPr lang="pl-PL" sz="1600" b="1" dirty="0">
                <a:solidFill>
                  <a:schemeClr val="bg1"/>
                </a:solidFill>
              </a:rPr>
              <a:t>Kierownik projektu </a:t>
            </a:r>
            <a:r>
              <a:rPr lang="pl-PL" sz="1600" b="1" dirty="0" err="1">
                <a:solidFill>
                  <a:schemeClr val="bg1"/>
                </a:solidFill>
              </a:rPr>
              <a:t>eDWIN</a:t>
            </a:r>
            <a:r>
              <a:rPr lang="pl-PL" sz="1600" b="1" dirty="0">
                <a:solidFill>
                  <a:schemeClr val="bg1"/>
                </a:solidFill>
              </a:rPr>
              <a:t>, kierownik Działu Teleinformatyki</a:t>
            </a:r>
          </a:p>
          <a:p>
            <a:r>
              <a:rPr lang="pl-PL" sz="1600" b="1" dirty="0">
                <a:solidFill>
                  <a:schemeClr val="bg1"/>
                </a:solidFill>
              </a:rPr>
              <a:t>maciej.zacharczuk@wodr.poznan.pl</a:t>
            </a:r>
          </a:p>
          <a:p>
            <a:r>
              <a:rPr lang="pl-PL" sz="1600" b="1" dirty="0">
                <a:solidFill>
                  <a:schemeClr val="bg1"/>
                </a:solidFill>
              </a:rPr>
              <a:t>Tel. 723 678 001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5" y="1240142"/>
            <a:ext cx="11578493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Rolnictwa I Rozwoju Wsi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Wielkopolski Ośrodek Doradztwa Rolniczego w Poznaniu (WODR)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Instytut Chemii Bioorganicznej PAN – Poznańskie Centrum Superkomputerowo-Sieciowe (PCSS),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Instytut Ochrony Roślin – Państwowy Instytut Badawczy,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Centrum Doradztwa Rolniczego w Brwinowie,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15 Wojewódzkich Ośrodków Doradztwa Rolniczego: Pomorski Ośrodek Doradztwa Rolniczego w Lubaniu, Mazowiecki Ośrodek Doradztwa Rolniczego w Warszawie, Lubuski Ośrodek Doradztwa Rolniczego, Dolnośląski Ośrodek Doradztwa Rolniczego we Wrocławiu, Kujawsko-Pomorski Ośrodek Doradztwa Rolniczego w Minikowie, Lubelski Ośrodek Doradztwa Rolniczego w Końskowoli, Łódzki Ośrodek Doradztwa Rolniczego w Bratoszewicach, Małopolski Ośrodek Doradztwa Rolniczego w Karniowicach, Opolski Ośrodek Doradztwa Rolniczego w Łosiowie, Podkarpacki Ośrodek Doradztwa Rolniczego w Boguchwale, Podlaski Ośrodek Doradztwa Rolniczego w Szepietowie, Śląski Ośrodek Doradztwa Rolniczego w Częstochowie, Świętokrzyski Ośrodek Doradztwa Rolniczego w Modliszewicach, Warmińsko-Mazurski Ośrodek Doradztwa Rolniczego w Olsztynie, Zachodniopomorski Ośrodek Doradztwa Rolniczego w Barzkowicach.</a:t>
            </a:r>
          </a:p>
        </p:txBody>
      </p:sp>
    </p:spTree>
    <p:extLst>
      <p:ext uri="{BB962C8B-B14F-4D97-AF65-F5344CB8AC3E}">
        <p14:creationId xmlns:p14="http://schemas.microsoft.com/office/powerpoint/2010/main" val="68291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/>
          <p:cNvSpPr txBox="1">
            <a:spLocks/>
          </p:cNvSpPr>
          <p:nvPr/>
        </p:nvSpPr>
        <p:spPr>
          <a:xfrm>
            <a:off x="0" y="388936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388605" y="4639964"/>
            <a:ext cx="115784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Głównym celem strategicznym projektu jest stworzenie 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krajowego systemu informatycznego na rzecz ochrony roślin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obejmującego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4 e-usługi publiczne: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Wirtualne gospodarstwo,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Śledzenie pochodzenia produktów oznaczonych jako pochodzące z rolnictwa i stosowanych środków ochrony roślin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Raportowanie zagrożeń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Udostępnianie danych meteorologicznych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859449" y="140879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199776"/>
              </p:ext>
            </p:extLst>
          </p:nvPr>
        </p:nvGraphicFramePr>
        <p:xfrm>
          <a:off x="802821" y="2142939"/>
          <a:ext cx="10908001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5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152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152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2019-06-01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2022-05-31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2019-06-01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2022-10-31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90768" y="1283950"/>
            <a:ext cx="11391008" cy="100855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Źródło finansowania: Program Operacyjny Polska Cyfrowa na lata 2014-2020, II Oś priorytetowa POPC – „E-administracja i otwarty rząd”, Działanie 2.1 „Wysoka dostępność i jakość e-usług publicznych”; budżet państwa - część 27 - informatyzacja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l-PL" sz="9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pl-PL" sz="9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48191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="" xmlns:a16="http://schemas.microsoft.com/office/drawing/2014/main" id="{C30628D7-0E7E-4856-AA73-9C28CE462E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973252"/>
              </p:ext>
            </p:extLst>
          </p:nvPr>
        </p:nvGraphicFramePr>
        <p:xfrm>
          <a:off x="1450520" y="3421926"/>
          <a:ext cx="9290960" cy="3124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80270" y="116626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437142"/>
              </p:ext>
            </p:extLst>
          </p:nvPr>
        </p:nvGraphicFramePr>
        <p:xfrm>
          <a:off x="461309" y="1814156"/>
          <a:ext cx="10783008" cy="4847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15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6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1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6341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706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36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informatyczny </a:t>
                      </a:r>
                      <a:r>
                        <a:rPr lang="pl-PL" sz="1200" b="1" i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eDwin</a:t>
                      </a: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tym infrastruktura chmurowa i zestaw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API,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tym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katalog </a:t>
                      </a:r>
                      <a:r>
                        <a:rPr lang="pl-PL" sz="1200" b="0" i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agrofagów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</a:rPr>
                        <a:t>2022-10-31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89220275"/>
                  </a:ext>
                </a:extLst>
              </a:tr>
              <a:tr h="833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Wirtualne Gospodarstwo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(odbiorcy: rolnicy i producenci żywności, typ usługi: A2C/A2B,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dojrzałość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5 – personalizacja)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2022-05-31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2022-06-04 (drugie wydanie 10.2022)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3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Śledzenie pochodzenia produktów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(odbiorcy: konsumenci, przetwórcy żywności, typ usługi: A2C/A2B, dojrzałość: 4 – transakcja)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2022-10-31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96081112"/>
                  </a:ext>
                </a:extLst>
              </a:tr>
              <a:tr h="833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Raportowanie zagrożeń 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(odbiorcy: administracja publiczna, instytucje naukowe, samorządy i inne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usługi: A2A z opcją otwarcia danych dla A2B)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2022-10-31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336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Dane agrometeorologiczne 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(odbiorcy: samorządy, instytucje publiczne i naukowe, inni 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usługi: A2A, dane otwarte również dla A2B i A2C)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tym dane z sieci stacji meteorologicznych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2022-05-31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2022-06-08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(API – 10.2022)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834050" y="35637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Rejestr zarejestrowanych środków ochrony roślin </a:t>
            </a:r>
            <a:r>
              <a:rPr lang="pl-PL" sz="1200" i="1" dirty="0" err="1">
                <a:solidFill>
                  <a:schemeClr val="bg1"/>
                </a:solidFill>
              </a:rPr>
              <a:t>MRiRW</a:t>
            </a:r>
            <a:endParaRPr lang="pl-PL" sz="12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7216142" y="2602885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Sygnalizacja </a:t>
            </a:r>
            <a:r>
              <a:rPr lang="pl-PL" sz="1200" i="1" dirty="0" err="1">
                <a:solidFill>
                  <a:schemeClr val="bg1"/>
                </a:solidFill>
              </a:rPr>
              <a:t>agrofagów</a:t>
            </a:r>
            <a:r>
              <a:rPr lang="pl-PL" sz="1200" i="1" dirty="0">
                <a:solidFill>
                  <a:schemeClr val="bg1"/>
                </a:solidFill>
              </a:rPr>
              <a:t> Instytutu Ochrony Roślin</a:t>
            </a:r>
            <a:endParaRPr lang="pl-PL" sz="12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i="1" dirty="0">
                <a:solidFill>
                  <a:schemeClr val="tx2"/>
                </a:solidFill>
              </a:rPr>
              <a:t>Platforma Doradcza </a:t>
            </a:r>
            <a:r>
              <a:rPr lang="pl-PL" sz="1100" i="1" dirty="0" err="1">
                <a:solidFill>
                  <a:schemeClr val="tx2"/>
                </a:solidFill>
              </a:rPr>
              <a:t>eDWIN</a:t>
            </a:r>
            <a:endParaRPr lang="pl-PL" sz="1100" b="1" i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738682" y="2635828"/>
            <a:ext cx="3268801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Systemy informatyczne instytucji okołorolniczych, </a:t>
            </a:r>
          </a:p>
          <a:p>
            <a:pPr algn="ctr"/>
            <a:r>
              <a:rPr lang="pl-PL" sz="1200" dirty="0">
                <a:solidFill>
                  <a:schemeClr val="bg1"/>
                </a:solidFill>
              </a:rPr>
              <a:t>ARiMR, KOWR, IUNG, itp.</a:t>
            </a:r>
          </a:p>
          <a:p>
            <a:pPr algn="ctr"/>
            <a:r>
              <a:rPr lang="pl-PL" sz="1200" dirty="0">
                <a:solidFill>
                  <a:schemeClr val="bg1"/>
                </a:solidFill>
              </a:rPr>
              <a:t>(koncepcja Zintegrowanej Platformy Doradczej)</a:t>
            </a:r>
          </a:p>
        </p:txBody>
      </p:sp>
      <p:cxnSp>
        <p:nvCxnSpPr>
          <p:cNvPr id="68" name="Łącznik prosty 67"/>
          <p:cNvCxnSpPr>
            <a:cxnSpLocks/>
          </p:cNvCxnSpPr>
          <p:nvPr/>
        </p:nvCxnSpPr>
        <p:spPr>
          <a:xfrm flipV="1">
            <a:off x="5475591" y="3137065"/>
            <a:ext cx="0" cy="69552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>
            <a:cxnSpLocks/>
          </p:cNvCxnSpPr>
          <p:nvPr/>
        </p:nvCxnSpPr>
        <p:spPr>
          <a:xfrm flipH="1">
            <a:off x="4029938" y="3153413"/>
            <a:ext cx="144565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>
            <a:cxnSpLocks/>
          </p:cNvCxnSpPr>
          <p:nvPr/>
        </p:nvCxnSpPr>
        <p:spPr>
          <a:xfrm>
            <a:off x="3857002" y="4400478"/>
            <a:ext cx="138866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6739662" y="4041354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>
            <a:cxnSpLocks/>
          </p:cNvCxnSpPr>
          <p:nvPr/>
        </p:nvCxnSpPr>
        <p:spPr>
          <a:xfrm flipV="1">
            <a:off x="6901848" y="2998929"/>
            <a:ext cx="0" cy="104523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>
            <a:cxnSpLocks/>
          </p:cNvCxnSpPr>
          <p:nvPr/>
        </p:nvCxnSpPr>
        <p:spPr>
          <a:xfrm>
            <a:off x="6901848" y="2998929"/>
            <a:ext cx="34018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>
            <a:cxnSpLocks/>
          </p:cNvCxnSpPr>
          <p:nvPr/>
        </p:nvCxnSpPr>
        <p:spPr>
          <a:xfrm flipH="1">
            <a:off x="6435275" y="5320784"/>
            <a:ext cx="60150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5254236" y="5386052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6280431" y="575283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TERYT</a:t>
            </a:r>
            <a:endParaRPr lang="pl-PL" sz="12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 flipV="1">
            <a:off x="6435275" y="4634192"/>
            <a:ext cx="0" cy="68659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30318E5B-25FF-439E-3504-6400C0113179}"/>
              </a:ext>
            </a:extLst>
          </p:cNvPr>
          <p:cNvSpPr/>
          <p:nvPr/>
        </p:nvSpPr>
        <p:spPr>
          <a:xfrm>
            <a:off x="7846084" y="465831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Zewnętrzne serwisy danych meteorologicznych</a:t>
            </a:r>
          </a:p>
          <a:p>
            <a:pPr algn="ctr"/>
            <a:r>
              <a:rPr lang="pl-PL" sz="1200" i="1" dirty="0">
                <a:solidFill>
                  <a:schemeClr val="bg1"/>
                </a:solidFill>
              </a:rPr>
              <a:t>(IUNG, ICM, </a:t>
            </a:r>
            <a:r>
              <a:rPr lang="pl-PL" sz="1200" i="1" dirty="0" err="1">
                <a:solidFill>
                  <a:schemeClr val="bg1"/>
                </a:solidFill>
              </a:rPr>
              <a:t>IMiGW</a:t>
            </a:r>
            <a:r>
              <a:rPr lang="pl-PL" sz="1200" i="1" dirty="0">
                <a:solidFill>
                  <a:schemeClr val="bg1"/>
                </a:solidFill>
              </a:rPr>
              <a:t>, inne)</a:t>
            </a:r>
            <a:endParaRPr lang="pl-PL" sz="1200" dirty="0">
              <a:solidFill>
                <a:schemeClr val="bg1"/>
              </a:solidFill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299D4795-618D-20C3-601E-66FBFC225900}"/>
              </a:ext>
            </a:extLst>
          </p:cNvPr>
          <p:cNvSpPr/>
          <p:nvPr/>
        </p:nvSpPr>
        <p:spPr>
          <a:xfrm>
            <a:off x="4490353" y="575283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Krajowy Węzeł Identyfikacji Elektronicznej</a:t>
            </a:r>
            <a:endParaRPr lang="pl-PL" sz="1200" dirty="0">
              <a:solidFill>
                <a:schemeClr val="bg1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="" xmlns:a16="http://schemas.microsoft.com/office/drawing/2014/main" id="{8FBFDBF8-B301-86ED-0A46-61963300B5C4}"/>
              </a:ext>
            </a:extLst>
          </p:cNvPr>
          <p:cNvSpPr/>
          <p:nvPr/>
        </p:nvSpPr>
        <p:spPr>
          <a:xfrm>
            <a:off x="2819686" y="520603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Usługa lokalizacji działek ewidencyjnych GUGIK</a:t>
            </a:r>
            <a:endParaRPr lang="pl-PL" sz="1200" dirty="0">
              <a:solidFill>
                <a:schemeClr val="bg1"/>
              </a:solidFill>
            </a:endParaRPr>
          </a:p>
        </p:txBody>
      </p:sp>
      <p:cxnSp>
        <p:nvCxnSpPr>
          <p:cNvPr id="6" name="Łącznik prosty ze strzałką 5">
            <a:extLst>
              <a:ext uri="{FF2B5EF4-FFF2-40B4-BE49-F238E27FC236}">
                <a16:creationId xmlns="" xmlns:a16="http://schemas.microsoft.com/office/drawing/2014/main" id="{C756DE13-8527-CE09-7607-88FF14955DDB}"/>
              </a:ext>
            </a:extLst>
          </p:cNvPr>
          <p:cNvCxnSpPr>
            <a:cxnSpLocks/>
          </p:cNvCxnSpPr>
          <p:nvPr/>
        </p:nvCxnSpPr>
        <p:spPr>
          <a:xfrm flipH="1">
            <a:off x="6739662" y="4238148"/>
            <a:ext cx="5755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="" xmlns:a16="http://schemas.microsoft.com/office/drawing/2014/main" id="{1F11FA9C-54C6-84B7-F5EA-36481170504C}"/>
              </a:ext>
            </a:extLst>
          </p:cNvPr>
          <p:cNvCxnSpPr>
            <a:cxnSpLocks/>
          </p:cNvCxnSpPr>
          <p:nvPr/>
        </p:nvCxnSpPr>
        <p:spPr>
          <a:xfrm flipH="1">
            <a:off x="6713772" y="4465455"/>
            <a:ext cx="60142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="" xmlns:a16="http://schemas.microsoft.com/office/drawing/2014/main" id="{CB049330-A150-CCFD-6F5B-55E3A3630F64}"/>
              </a:ext>
            </a:extLst>
          </p:cNvPr>
          <p:cNvCxnSpPr>
            <a:cxnSpLocks/>
            <a:endCxn id="62" idx="1"/>
          </p:cNvCxnSpPr>
          <p:nvPr/>
        </p:nvCxnSpPr>
        <p:spPr>
          <a:xfrm>
            <a:off x="7315200" y="3959839"/>
            <a:ext cx="5188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="" xmlns:a16="http://schemas.microsoft.com/office/drawing/2014/main" id="{F01333DA-0484-C1DC-0FA0-C2D28DAEF45A}"/>
              </a:ext>
            </a:extLst>
          </p:cNvPr>
          <p:cNvCxnSpPr>
            <a:cxnSpLocks/>
          </p:cNvCxnSpPr>
          <p:nvPr/>
        </p:nvCxnSpPr>
        <p:spPr>
          <a:xfrm flipH="1" flipV="1">
            <a:off x="7315200" y="3959839"/>
            <a:ext cx="1598" cy="27742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>
            <a:extLst>
              <a:ext uri="{FF2B5EF4-FFF2-40B4-BE49-F238E27FC236}">
                <a16:creationId xmlns="" xmlns:a16="http://schemas.microsoft.com/office/drawing/2014/main" id="{6737C6A3-E467-683A-7DEF-8CAC7E2771A9}"/>
              </a:ext>
            </a:extLst>
          </p:cNvPr>
          <p:cNvCxnSpPr>
            <a:cxnSpLocks/>
          </p:cNvCxnSpPr>
          <p:nvPr/>
        </p:nvCxnSpPr>
        <p:spPr>
          <a:xfrm flipH="1" flipV="1">
            <a:off x="7313602" y="4465455"/>
            <a:ext cx="13632" cy="58890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21">
            <a:extLst>
              <a:ext uri="{FF2B5EF4-FFF2-40B4-BE49-F238E27FC236}">
                <a16:creationId xmlns="" xmlns:a16="http://schemas.microsoft.com/office/drawing/2014/main" id="{7B4C3B28-1D70-3357-7513-38B5B76F4259}"/>
              </a:ext>
            </a:extLst>
          </p:cNvPr>
          <p:cNvCxnSpPr>
            <a:cxnSpLocks/>
          </p:cNvCxnSpPr>
          <p:nvPr/>
        </p:nvCxnSpPr>
        <p:spPr>
          <a:xfrm>
            <a:off x="7327234" y="5054358"/>
            <a:ext cx="5188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="" xmlns:a16="http://schemas.microsoft.com/office/drawing/2014/main" id="{D0CBAD73-2ADD-FA88-DFBC-6F48395B4F66}"/>
              </a:ext>
            </a:extLst>
          </p:cNvPr>
          <p:cNvCxnSpPr/>
          <p:nvPr/>
        </p:nvCxnSpPr>
        <p:spPr>
          <a:xfrm flipV="1">
            <a:off x="7027431" y="5320784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10E8731E-43CF-5217-0A0B-CC746262B531}"/>
              </a:ext>
            </a:extLst>
          </p:cNvPr>
          <p:cNvCxnSpPr>
            <a:cxnSpLocks/>
          </p:cNvCxnSpPr>
          <p:nvPr/>
        </p:nvCxnSpPr>
        <p:spPr>
          <a:xfrm flipH="1" flipV="1">
            <a:off x="5984353" y="4634192"/>
            <a:ext cx="8309" cy="7518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29">
            <a:extLst>
              <a:ext uri="{FF2B5EF4-FFF2-40B4-BE49-F238E27FC236}">
                <a16:creationId xmlns="" xmlns:a16="http://schemas.microsoft.com/office/drawing/2014/main" id="{1A2C3F56-C834-B377-4EE1-82F4D952EC11}"/>
              </a:ext>
            </a:extLst>
          </p:cNvPr>
          <p:cNvCxnSpPr>
            <a:cxnSpLocks/>
          </p:cNvCxnSpPr>
          <p:nvPr/>
        </p:nvCxnSpPr>
        <p:spPr>
          <a:xfrm flipH="1">
            <a:off x="5254236" y="5386052"/>
            <a:ext cx="73011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="" xmlns:a16="http://schemas.microsoft.com/office/drawing/2014/main" id="{CA6AC0BE-29AC-3EAB-7B1D-C90971748A52}"/>
              </a:ext>
            </a:extLst>
          </p:cNvPr>
          <p:cNvCxnSpPr>
            <a:cxnSpLocks/>
          </p:cNvCxnSpPr>
          <p:nvPr/>
        </p:nvCxnSpPr>
        <p:spPr>
          <a:xfrm>
            <a:off x="5125202" y="5248777"/>
            <a:ext cx="0" cy="504056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36">
            <a:extLst>
              <a:ext uri="{FF2B5EF4-FFF2-40B4-BE49-F238E27FC236}">
                <a16:creationId xmlns="" xmlns:a16="http://schemas.microsoft.com/office/drawing/2014/main" id="{95C998A5-1910-4BFF-46F0-AA4CCF9D66C0}"/>
              </a:ext>
            </a:extLst>
          </p:cNvPr>
          <p:cNvCxnSpPr>
            <a:cxnSpLocks/>
          </p:cNvCxnSpPr>
          <p:nvPr/>
        </p:nvCxnSpPr>
        <p:spPr>
          <a:xfrm>
            <a:off x="5874205" y="4634192"/>
            <a:ext cx="0" cy="61681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>
            <a:extLst>
              <a:ext uri="{FF2B5EF4-FFF2-40B4-BE49-F238E27FC236}">
                <a16:creationId xmlns="" xmlns:a16="http://schemas.microsoft.com/office/drawing/2014/main" id="{0F9686FB-85BE-6DD2-EC89-880B60BF7C4F}"/>
              </a:ext>
            </a:extLst>
          </p:cNvPr>
          <p:cNvCxnSpPr>
            <a:cxnSpLocks/>
          </p:cNvCxnSpPr>
          <p:nvPr/>
        </p:nvCxnSpPr>
        <p:spPr>
          <a:xfrm>
            <a:off x="5125202" y="5251010"/>
            <a:ext cx="74900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47">
            <a:extLst>
              <a:ext uri="{FF2B5EF4-FFF2-40B4-BE49-F238E27FC236}">
                <a16:creationId xmlns="" xmlns:a16="http://schemas.microsoft.com/office/drawing/2014/main" id="{2E8A6770-1EE4-B890-C37C-C92B77AD9D71}"/>
              </a:ext>
            </a:extLst>
          </p:cNvPr>
          <p:cNvCxnSpPr>
            <a:cxnSpLocks/>
          </p:cNvCxnSpPr>
          <p:nvPr/>
        </p:nvCxnSpPr>
        <p:spPr>
          <a:xfrm flipV="1">
            <a:off x="3566686" y="4936561"/>
            <a:ext cx="0" cy="28958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49">
            <a:extLst>
              <a:ext uri="{FF2B5EF4-FFF2-40B4-BE49-F238E27FC236}">
                <a16:creationId xmlns="" xmlns:a16="http://schemas.microsoft.com/office/drawing/2014/main" id="{33F30043-DB52-8FD1-E4E8-FE428AED1FE3}"/>
              </a:ext>
            </a:extLst>
          </p:cNvPr>
          <p:cNvCxnSpPr>
            <a:cxnSpLocks/>
          </p:cNvCxnSpPr>
          <p:nvPr/>
        </p:nvCxnSpPr>
        <p:spPr>
          <a:xfrm flipH="1" flipV="1">
            <a:off x="3566686" y="4936561"/>
            <a:ext cx="1933017" cy="604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ze strzałką 53">
            <a:extLst>
              <a:ext uri="{FF2B5EF4-FFF2-40B4-BE49-F238E27FC236}">
                <a16:creationId xmlns="" xmlns:a16="http://schemas.microsoft.com/office/drawing/2014/main" id="{8ED8435D-3FAB-5389-4A6E-38AD18A8393F}"/>
              </a:ext>
            </a:extLst>
          </p:cNvPr>
          <p:cNvCxnSpPr>
            <a:cxnSpLocks/>
          </p:cNvCxnSpPr>
          <p:nvPr/>
        </p:nvCxnSpPr>
        <p:spPr>
          <a:xfrm flipV="1">
            <a:off x="5499703" y="4630765"/>
            <a:ext cx="0" cy="3057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Prostokąt 56">
            <a:extLst>
              <a:ext uri="{FF2B5EF4-FFF2-40B4-BE49-F238E27FC236}">
                <a16:creationId xmlns="" xmlns:a16="http://schemas.microsoft.com/office/drawing/2014/main" id="{20A585D8-2247-1E71-5215-F06327B4EA7C}"/>
              </a:ext>
            </a:extLst>
          </p:cNvPr>
          <p:cNvSpPr/>
          <p:nvPr/>
        </p:nvSpPr>
        <p:spPr>
          <a:xfrm>
            <a:off x="2363002" y="3950116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Wewnętrzne systemy doradztwa rolniczego,  np.. </a:t>
            </a:r>
            <a:r>
              <a:rPr lang="pl-PL" sz="1200" i="1" dirty="0" err="1">
                <a:solidFill>
                  <a:schemeClr val="bg1"/>
                </a:solidFill>
              </a:rPr>
              <a:t>eODR</a:t>
            </a:r>
            <a:r>
              <a:rPr lang="pl-PL" sz="1200" i="1" dirty="0">
                <a:solidFill>
                  <a:schemeClr val="bg1"/>
                </a:solidFill>
              </a:rPr>
              <a:t> 2.0, EPSU</a:t>
            </a:r>
            <a:endParaRPr lang="pl-PL" sz="1200" dirty="0">
              <a:solidFill>
                <a:schemeClr val="bg1"/>
              </a:solidFill>
            </a:endParaRPr>
          </a:p>
        </p:txBody>
      </p:sp>
      <p:cxnSp>
        <p:nvCxnSpPr>
          <p:cNvPr id="59" name="Łącznik prosty ze strzałką 58">
            <a:extLst>
              <a:ext uri="{FF2B5EF4-FFF2-40B4-BE49-F238E27FC236}">
                <a16:creationId xmlns="" xmlns:a16="http://schemas.microsoft.com/office/drawing/2014/main" id="{CD6FA4D2-F9FD-FF0C-4FD1-8FA0720000F0}"/>
              </a:ext>
            </a:extLst>
          </p:cNvPr>
          <p:cNvCxnSpPr>
            <a:cxnSpLocks/>
            <a:stCxn id="64" idx="1"/>
          </p:cNvCxnSpPr>
          <p:nvPr/>
        </p:nvCxnSpPr>
        <p:spPr>
          <a:xfrm flipH="1">
            <a:off x="3857002" y="4238148"/>
            <a:ext cx="1388660" cy="260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Łącznik prosty ze strzałką 91">
            <a:extLst>
              <a:ext uri="{FF2B5EF4-FFF2-40B4-BE49-F238E27FC236}">
                <a16:creationId xmlns="" xmlns:a16="http://schemas.microsoft.com/office/drawing/2014/main" id="{2308FA38-05AA-AFC0-A20E-DF56C3BA587E}"/>
              </a:ext>
            </a:extLst>
          </p:cNvPr>
          <p:cNvCxnSpPr>
            <a:cxnSpLocks/>
          </p:cNvCxnSpPr>
          <p:nvPr/>
        </p:nvCxnSpPr>
        <p:spPr>
          <a:xfrm>
            <a:off x="5619294" y="2906162"/>
            <a:ext cx="0" cy="93594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Łącznik prosty 97">
            <a:extLst>
              <a:ext uri="{FF2B5EF4-FFF2-40B4-BE49-F238E27FC236}">
                <a16:creationId xmlns="" xmlns:a16="http://schemas.microsoft.com/office/drawing/2014/main" id="{20C3B6A6-CF48-EA7F-7A2F-1AB9A9F2CE7C}"/>
              </a:ext>
            </a:extLst>
          </p:cNvPr>
          <p:cNvCxnSpPr>
            <a:cxnSpLocks/>
          </p:cNvCxnSpPr>
          <p:nvPr/>
        </p:nvCxnSpPr>
        <p:spPr>
          <a:xfrm>
            <a:off x="4029938" y="2906162"/>
            <a:ext cx="158935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1328" y="131182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57847"/>
              </p:ext>
            </p:extLst>
          </p:nvPr>
        </p:nvGraphicFramePr>
        <p:xfrm>
          <a:off x="265469" y="1924770"/>
          <a:ext cx="11641393" cy="4624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8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09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99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345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785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538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Liczba usług publicznych udostępnionych on-line o stopniu dojrzałości co najmniej 4 – transakcja 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usług wewnątrzadministracyjnych (A2A)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38193261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 (ogółem, kobiety, mężczyźni)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os.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Ogółem 2000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(Kobiety-1200;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Mężczyźni-800)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Ogółem 2117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(Kobiety-1363;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Mężczyźni-754)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Przestrzeń dyskowa serwerowni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64870206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załatwionych spraw poprzez udostępnioną on-line usługę publiczną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(planowano 100 000 szt./rok w ciągu 12 miesięcy od udostępnienia e-usług)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46836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832016" y="127229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6317" y="2297599"/>
            <a:ext cx="1110107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Okres trwałości: 5 lat</a:t>
            </a:r>
          </a:p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Źródło finansowania utrzymania produktów projektu: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dirty="0">
                <a:solidFill>
                  <a:srgbClr val="002060"/>
                </a:solidFill>
                <a:latin typeface="Calibri" panose="020F0502020204030204"/>
              </a:rPr>
              <a:t>W roku 2023 -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dotacja z budżetu Państwa dla Wojewódzkich Ośrodków Doradztwa Rolniczego;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dirty="0">
                <a:solidFill>
                  <a:srgbClr val="002060"/>
                </a:solidFill>
                <a:latin typeface="Calibri" panose="020F0502020204030204"/>
              </a:rPr>
              <a:t>Podstawą utrzymania produktu, Platformy Doradczej </a:t>
            </a:r>
            <a:r>
              <a:rPr lang="pl-PL" dirty="0" err="1">
                <a:solidFill>
                  <a:srgbClr val="002060"/>
                </a:solidFill>
                <a:latin typeface="Calibri" panose="020F0502020204030204"/>
              </a:rPr>
              <a:t>eDWIN</a:t>
            </a:r>
            <a:r>
              <a:rPr lang="pl-PL" dirty="0">
                <a:solidFill>
                  <a:srgbClr val="002060"/>
                </a:solidFill>
                <a:latin typeface="Calibri" panose="020F0502020204030204"/>
              </a:rPr>
              <a:t>, jest umowa o podziale zadań, praw i obowiązków między Partnerami. Umowa przewiduje 2 warianty finansowania - ze środków własnych Partnerów oraz dotacji pochodzącej z Ministerstwa Rolnictwa i Rozwoju Wsi.</a:t>
            </a:r>
          </a:p>
        </p:txBody>
      </p:sp>
    </p:spTree>
    <p:extLst>
      <p:ext uri="{BB962C8B-B14F-4D97-AF65-F5344CB8AC3E}">
        <p14:creationId xmlns:p14="http://schemas.microsoft.com/office/powerpoint/2010/main" val="937794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981370" y="119097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782949" y="1796715"/>
            <a:ext cx="11101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Najważniejsze ryzyka (1):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6D0259B7-0A40-4769-B854-31160575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994768"/>
              </p:ext>
            </p:extLst>
          </p:nvPr>
        </p:nvGraphicFramePr>
        <p:xfrm>
          <a:off x="416635" y="2172482"/>
          <a:ext cx="11358729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27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72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81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470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Zmienność klimatyczna</a:t>
                      </a:r>
                    </a:p>
                    <a:p>
                      <a:endParaRPr lang="pl-PL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i="1" dirty="0">
                          <a:solidFill>
                            <a:schemeClr val="tx1"/>
                          </a:solidFill>
                        </a:rPr>
                        <a:t>Wypracowanie procedur testowania i ciągłej walidacji modeli matematycznych oraz zapewnienie środków w trakcie utrzymania projektu.</a:t>
                      </a:r>
                    </a:p>
                    <a:p>
                      <a:pPr algn="l"/>
                      <a:r>
                        <a:rPr lang="pl-PL" sz="1400" i="1" dirty="0">
                          <a:solidFill>
                            <a:schemeClr val="tx1"/>
                          </a:solidFill>
                        </a:rPr>
                        <a:t>Coroczny monitoring i  analiza danych meteorologicznych pod względem zmienności klimatycznej.</a:t>
                      </a:r>
                    </a:p>
                    <a:p>
                      <a:pPr algn="l"/>
                      <a:r>
                        <a:rPr lang="pl-PL" sz="1400" i="1" dirty="0">
                          <a:solidFill>
                            <a:schemeClr val="tx1"/>
                          </a:solidFill>
                        </a:rPr>
                        <a:t>Spodziewane efekty to utrzymanie poprawności działania systemu </a:t>
                      </a:r>
                      <a:r>
                        <a:rPr lang="pl-PL" sz="1400" i="1" dirty="0" smtClean="0">
                          <a:solidFill>
                            <a:schemeClr val="tx1"/>
                          </a:solidFill>
                        </a:rPr>
                        <a:t>               i </a:t>
                      </a:r>
                      <a:r>
                        <a:rPr lang="pl-PL" sz="1400" i="1" dirty="0">
                          <a:solidFill>
                            <a:schemeClr val="tx1"/>
                          </a:solidFill>
                        </a:rPr>
                        <a:t>zawartych w nim modeli pomimo zmian klimatycznych.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wiedzy rolników, nieświadomość korzyści z wykorzystania systemu</a:t>
                      </a:r>
                      <a:endParaRPr lang="pl-PL" sz="14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duże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Promocja systemu, zaplanowanie szkoleń dla rolników, uczniów i studentów przez ośrodki doradztwa rolniczego. Ankietyzacja rolników przez doradców podczas spotkań i szkoleń, mająca na celu ustalenie bieżącej wiedzy na temat działania systemu i jego zakresu.</a:t>
                      </a:r>
                    </a:p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Spodziewane efekty to osiągnięcie wskaźnika projektu i utrzymanie oraz wzrost liczby użytkowników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057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3095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978</Words>
  <Application>Microsoft Office PowerPoint</Application>
  <PresentationFormat>Panoramiczny</PresentationFormat>
  <Paragraphs>178</Paragraphs>
  <Slides>12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110</cp:revision>
  <dcterms:created xsi:type="dcterms:W3CDTF">2017-01-27T12:50:17Z</dcterms:created>
  <dcterms:modified xsi:type="dcterms:W3CDTF">2023-01-25T09:03:17Z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