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7"/>
  </p:notesMasterIdLst>
  <p:sldIdLst>
    <p:sldId id="256" r:id="rId2"/>
    <p:sldId id="272" r:id="rId3"/>
    <p:sldId id="274" r:id="rId4"/>
    <p:sldId id="270" r:id="rId5"/>
    <p:sldId id="273" r:id="rId6"/>
  </p:sldIdLst>
  <p:sldSz cx="9144000" cy="6858000" type="screen4x3"/>
  <p:notesSz cx="6797675" cy="987266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147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1D7D"/>
    <a:srgbClr val="03BD83"/>
    <a:srgbClr val="07B9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651" autoAdjust="0"/>
    <p:restoredTop sz="96433" autoAdjust="0"/>
  </p:normalViewPr>
  <p:slideViewPr>
    <p:cSldViewPr>
      <p:cViewPr varScale="1">
        <p:scale>
          <a:sx n="113" d="100"/>
          <a:sy n="113" d="100"/>
        </p:scale>
        <p:origin x="3396" y="96"/>
      </p:cViewPr>
      <p:guideLst>
        <p:guide orient="horz" pos="2160"/>
        <p:guide pos="147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41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41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414EDB-AA3B-459C-B0C6-AAAA08619697}" type="datetimeFigureOut">
              <a:rPr lang="pl-PL" smtClean="0"/>
              <a:t>2018-12-05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689239"/>
            <a:ext cx="5438775" cy="444293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376899"/>
            <a:ext cx="2946400" cy="4941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376899"/>
            <a:ext cx="2946400" cy="4941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05396-CDA6-44A7-8DBF-C7B902CD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30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&lt;&lt;należy wskazać cel projektu oraz informację w realizację jakiego celu strategicznego wpisuje się ten cel&gt;&gt;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i="1" dirty="0"/>
              <a:t>Cel 1 Automatyzacja zbierania danych do rejestrów onkologicznych poprzez stworzenie rozwiązań informatycznych.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i="1" dirty="0"/>
              <a:t>Poprawa działania systemu gromadzenia danych o nowotworach, w tym działania ukierunkowane na zapewnienie sprawnej wymiany danych w formie dokumentów elektronicznych oraz stworzenie środowiska do bezpiecznego ich przechowywania, przetwarzania i analizy umożliwiającej wczesne podejmowanie decyzji o znaczeniu kierunkowym. Cel 1 projektu wpisuje się w poniższe strategie i programy: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i="1" dirty="0"/>
              <a:t>Cel 2 Poprawa jakości i kompletności wypełnienia KZNZ.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i="1" dirty="0"/>
              <a:t>Gromadzenie wysokiej jakości danych w celu umożliwienia wczesnego podejmowanie decyzji o znaczeniu kierunkowym leczenia.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i="1" dirty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805396-CDA6-44A7-8DBF-C7B902CD5245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9018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&lt;&lt;należy wskazać cel projektu oraz informację w realizację jakiego celu strategicznego wpisuje się ten cel&gt;&gt;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i="1" dirty="0"/>
              <a:t>Cel 1 Automatyzacja zbierania danych do rejestrów onkologicznych poprzez stworzenie rozwiązań informatycznych.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i="1" dirty="0"/>
              <a:t>Poprawa działania systemu gromadzenia danych o nowotworach, w tym działania ukierunkowane na zapewnienie sprawnej wymiany danych w formie dokumentów elektronicznych oraz stworzenie środowiska do bezpiecznego ich przechowywania, przetwarzania i analizy umożliwiającej wczesne podejmowanie decyzji o znaczeniu kierunkowym. Cel 1 projektu wpisuje się w poniższe strategie i programy: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i="1" dirty="0"/>
              <a:t>Cel 2 Poprawa jakości i kompletności wypełnienia KZNZ.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i="1" dirty="0"/>
              <a:t>Gromadzenie wysokiej jakości danych w celu umożliwienia wczesnego podejmowanie decyzji o znaczeniu kierunkowym leczenia.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i="1" dirty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805396-CDA6-44A7-8DBF-C7B902CD5245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96545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&lt;&lt;należy wskazać cel projektu oraz informację w realizację jakiego celu strategicznego wpisuje się ten cel&gt;&gt;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i="1" dirty="0"/>
              <a:t>Cel 1 Automatyzacja zbierania danych do rejestrów onkologicznych poprzez stworzenie rozwiązań informatycznych.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i="1" dirty="0"/>
              <a:t>Poprawa działania systemu gromadzenia danych o nowotworach, w tym działania ukierunkowane na zapewnienie sprawnej wymiany danych w formie dokumentów elektronicznych oraz stworzenie środowiska do bezpiecznego ich przechowywania, przetwarzania i analizy umożliwiającej wczesne podejmowanie decyzji o znaczeniu kierunkowym. Cel 1 projektu wpisuje się w poniższe strategie i programy: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i="1" dirty="0"/>
              <a:t>Cel 2 Poprawa jakości i kompletności wypełnienia KZNZ.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i="1" dirty="0"/>
              <a:t>Gromadzenie wysokiej jakości danych w celu umożliwienia wczesnego podejmowanie decyzji o znaczeniu kierunkowym leczenia.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i="1" dirty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805396-CDA6-44A7-8DBF-C7B902CD5245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06558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221C-92EB-4A90-B3F5-6BB71D799148}" type="datetime1">
              <a:rPr lang="pl-PL" smtClean="0"/>
              <a:t>2018-12-05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9774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36492-9B3C-439B-B520-B23332D81885}" type="datetime1">
              <a:rPr lang="pl-PL" smtClean="0"/>
              <a:t>2018-12-05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6698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31D0B-3683-4EAD-95BE-D65C1A923AEE}" type="datetime1">
              <a:rPr lang="pl-PL" smtClean="0"/>
              <a:t>2018-12-05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6892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4B11-5202-46C0-AE34-CF98D30CFCFB}" type="datetime1">
              <a:rPr lang="pl-PL" smtClean="0"/>
              <a:t>2018-12-05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5670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62979-6210-4E2B-BFC6-26AF6214CB7A}" type="datetime1">
              <a:rPr lang="pl-PL" smtClean="0"/>
              <a:t>2018-12-05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6265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025AE-94D0-4B34-9F51-0D597FB8B39F}" type="datetime1">
              <a:rPr lang="pl-PL" smtClean="0"/>
              <a:t>2018-12-05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6249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56344-3ABA-4C5F-B581-F50F24F7726F}" type="datetime1">
              <a:rPr lang="pl-PL" smtClean="0"/>
              <a:t>2018-12-05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0741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D061-F7E9-467D-8F3E-036FD6E7587B}" type="datetime1">
              <a:rPr lang="pl-PL" smtClean="0"/>
              <a:t>2018-12-05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1705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C8779-5DA1-4FB1-9D3B-A9733A3C4E93}" type="datetime1">
              <a:rPr lang="pl-PL" smtClean="0"/>
              <a:t>2018-12-05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6599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63404-4897-40A8-B3C0-B5171F81D481}" type="datetime1">
              <a:rPr lang="pl-PL" smtClean="0"/>
              <a:t>2018-12-05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7128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78B7C-5EE2-45E2-A1E5-39309B7BFA70}" type="datetime1">
              <a:rPr lang="pl-PL" smtClean="0"/>
              <a:t>2018-12-05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1149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23B8D-EC39-477D-9B51-5625BC5145C7}" type="datetime1">
              <a:rPr lang="pl-PL" smtClean="0"/>
              <a:t>2018-12-05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5266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83440" y="1268760"/>
            <a:ext cx="8411692" cy="1152128"/>
          </a:xfrm>
        </p:spPr>
        <p:txBody>
          <a:bodyPr>
            <a:noAutofit/>
          </a:bodyPr>
          <a:lstStyle/>
          <a:p>
            <a:pPr algn="l"/>
            <a:r>
              <a:rPr lang="pl-PL" sz="1600" dirty="0" smtClean="0"/>
              <a:t>Prezentacja projektu</a:t>
            </a:r>
            <a:r>
              <a:rPr lang="pl-PL" sz="1600" dirty="0"/>
              <a:t>: </a:t>
            </a:r>
            <a:r>
              <a:rPr lang="pl-PL" sz="1600" dirty="0" smtClean="0"/>
              <a:t>„</a:t>
            </a:r>
            <a:r>
              <a:rPr lang="pl-PL" sz="1600" i="1" dirty="0" smtClean="0"/>
              <a:t>Budowa </a:t>
            </a:r>
            <a:r>
              <a:rPr lang="pl-PL" sz="1600" i="1" dirty="0"/>
              <a:t>nowoczesnej platformy gromadzenia i analizy danych z Krajowego Rejestru Nowotworów oraz onkologicznych rejestrów narządowych,  zintegrowanej z bazami świadczeniodawców leczących choroby onkologiczne (e-KRN</a:t>
            </a:r>
            <a:r>
              <a:rPr lang="pl-PL" sz="1600" i="1" dirty="0" smtClean="0"/>
              <a:t>+)” </a:t>
            </a:r>
            <a:r>
              <a:rPr lang="pl-PL" sz="1600" dirty="0" smtClean="0"/>
              <a:t/>
            </a:r>
            <a:br>
              <a:rPr lang="pl-PL" sz="1600" dirty="0" smtClean="0"/>
            </a:br>
            <a:r>
              <a:rPr lang="pl-PL" sz="1600" dirty="0" smtClean="0"/>
              <a:t>Posiedzenie </a:t>
            </a:r>
            <a:r>
              <a:rPr lang="pl-PL" sz="1600" dirty="0"/>
              <a:t>KOMITETU RADY </a:t>
            </a:r>
            <a:r>
              <a:rPr lang="pl-PL" sz="1600" dirty="0" smtClean="0"/>
              <a:t>MINISTRÓW DO </a:t>
            </a:r>
            <a:r>
              <a:rPr lang="pl-PL" sz="1600" dirty="0"/>
              <a:t>SPRAW </a:t>
            </a:r>
            <a:r>
              <a:rPr lang="pl-PL" sz="1600" dirty="0" smtClean="0"/>
              <a:t>CYFRYZACJI w dniu 6 grudnia 2018 r </a:t>
            </a:r>
            <a:endParaRPr lang="en-US" sz="1600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="" xmlns:a16="http://schemas.microsoft.com/office/drawing/2014/main" id="{47A0A94D-B128-40E2-948B-3C74487B8E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4792" y="2564904"/>
            <a:ext cx="7859216" cy="3879696"/>
          </a:xfrm>
        </p:spPr>
        <p:txBody>
          <a:bodyPr>
            <a:normAutofit lnSpcReduction="10000"/>
          </a:bodyPr>
          <a:lstStyle/>
          <a:p>
            <a:r>
              <a:rPr lang="pl-PL" sz="1800" b="1" dirty="0">
                <a:solidFill>
                  <a:schemeClr val="accent1">
                    <a:lumMod val="75000"/>
                  </a:schemeClr>
                </a:solidFill>
              </a:rPr>
              <a:t>Wnioskodawca</a:t>
            </a:r>
            <a:r>
              <a:rPr lang="pl-PL" sz="1800" dirty="0"/>
              <a:t> Minister Zdrowia</a:t>
            </a:r>
          </a:p>
          <a:p>
            <a:r>
              <a:rPr lang="pl-PL" sz="1800" b="1" dirty="0">
                <a:solidFill>
                  <a:schemeClr val="accent1">
                    <a:lumMod val="75000"/>
                  </a:schemeClr>
                </a:solidFill>
              </a:rPr>
              <a:t>Beneficjent</a:t>
            </a:r>
            <a:r>
              <a:rPr lang="pl-PL" sz="1800" dirty="0"/>
              <a:t> Centrum Onkologii – Instytut im. Marii Skłodowskiej-Curie w Warszawie ul. Wawelska 15B, 02-034 Warszawa (wraz z oddziałami w Gliwicach i w Krakowie)</a:t>
            </a:r>
          </a:p>
          <a:p>
            <a:r>
              <a:rPr lang="pl-PL" sz="1800" b="1" dirty="0">
                <a:solidFill>
                  <a:schemeClr val="accent1">
                    <a:lumMod val="75000"/>
                  </a:schemeClr>
                </a:solidFill>
              </a:rPr>
              <a:t>Partner</a:t>
            </a:r>
            <a:r>
              <a:rPr lang="pl-PL" sz="1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1800" dirty="0"/>
              <a:t>Instytut Hematologii i Transfuzjologii w Warszawie</a:t>
            </a:r>
          </a:p>
          <a:p>
            <a:r>
              <a:rPr lang="pl-PL" sz="1800" b="1" dirty="0">
                <a:solidFill>
                  <a:schemeClr val="accent1">
                    <a:lumMod val="75000"/>
                  </a:schemeClr>
                </a:solidFill>
              </a:rPr>
              <a:t>Źródło finansowania </a:t>
            </a:r>
            <a:r>
              <a:rPr lang="pl-PL" sz="1800" dirty="0"/>
              <a:t>Dofinansowanie wynosi 100% wydatków kwalifikowanych projektu, z czego</a:t>
            </a:r>
            <a:r>
              <a:rPr lang="pl-PL" sz="1800" dirty="0" smtClean="0"/>
              <a:t>: </a:t>
            </a:r>
          </a:p>
          <a:p>
            <a:pPr lvl="1">
              <a:buFont typeface="Calibri" panose="020F0502020204030204" pitchFamily="34" charset="0"/>
              <a:buChar char="‒"/>
            </a:pPr>
            <a:r>
              <a:rPr lang="pl-PL" sz="1600" dirty="0" smtClean="0"/>
              <a:t>84,63 </a:t>
            </a:r>
            <a:r>
              <a:rPr lang="pl-PL" sz="1600" dirty="0"/>
              <a:t>% stanowią środki UE (EFRR) w ramach Programu Operacyjnego Polska Cyfrowa na lata 2014-2020 II Oś priorytetowa „E-administracja i otwarty rząd” Działanie 2.2 „Cyfryzacja procesów </a:t>
            </a:r>
            <a:r>
              <a:rPr lang="pl-PL" sz="1600" dirty="0" err="1"/>
              <a:t>back-office</a:t>
            </a:r>
            <a:r>
              <a:rPr lang="pl-PL" sz="1600" dirty="0"/>
              <a:t> w administracji rządowej”, </a:t>
            </a:r>
            <a:endParaRPr lang="pl-PL" sz="1600" dirty="0" smtClean="0"/>
          </a:p>
          <a:p>
            <a:pPr lvl="1">
              <a:buFont typeface="Calibri" panose="020F0502020204030204" pitchFamily="34" charset="0"/>
              <a:buChar char="‒"/>
            </a:pPr>
            <a:r>
              <a:rPr lang="pl-PL" sz="1600" dirty="0" smtClean="0"/>
              <a:t>15,37 </a:t>
            </a:r>
            <a:r>
              <a:rPr lang="pl-PL" sz="1600" dirty="0"/>
              <a:t>% stanowi współfinansowanie krajowe z budżetu państwa.</a:t>
            </a:r>
          </a:p>
          <a:p>
            <a:r>
              <a:rPr lang="pl-PL" sz="1800" dirty="0">
                <a:solidFill>
                  <a:schemeClr val="tx2"/>
                </a:solidFill>
              </a:rPr>
              <a:t>Wartość projektu</a:t>
            </a:r>
            <a:r>
              <a:rPr lang="pl-PL" sz="1800" dirty="0"/>
              <a:t>:  16 843 877,97  zł brutto</a:t>
            </a:r>
          </a:p>
          <a:p>
            <a:r>
              <a:rPr lang="pl-PL" sz="1800" dirty="0">
                <a:solidFill>
                  <a:schemeClr val="tx2"/>
                </a:solidFill>
              </a:rPr>
              <a:t>Okres realizacji projektu</a:t>
            </a:r>
            <a:r>
              <a:rPr lang="pl-PL" sz="1800" dirty="0"/>
              <a:t>: 04-2019 do 03-2022</a:t>
            </a: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1</a:t>
            </a:fld>
            <a:endParaRPr lang="pl-PL"/>
          </a:p>
        </p:txBody>
      </p:sp>
      <p:pic>
        <p:nvPicPr>
          <p:cNvPr id="9" name="Picture 2">
            <a:extLst>
              <a:ext uri="{FF2B5EF4-FFF2-40B4-BE49-F238E27FC236}">
                <a16:creationId xmlns="" xmlns:a16="http://schemas.microsoft.com/office/drawing/2014/main" id="{DC36F98E-7ED7-48F6-9DF1-DB1D8457D9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186" y="94983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420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idx="1"/>
          </p:nvPr>
        </p:nvSpPr>
        <p:spPr>
          <a:xfrm>
            <a:off x="333375" y="1455739"/>
            <a:ext cx="8559105" cy="5069606"/>
          </a:xfrm>
        </p:spPr>
        <p:txBody>
          <a:bodyPr>
            <a:normAutofit fontScale="40000" lnSpcReduction="20000"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pl-PL" sz="4500" b="1" dirty="0">
                <a:solidFill>
                  <a:srgbClr val="002060"/>
                </a:solidFill>
                <a:cs typeface="Times New Roman" pitchFamily="18" charset="0"/>
              </a:rPr>
              <a:t>CEL PROJEKTU  </a:t>
            </a:r>
            <a:r>
              <a:rPr lang="pl-PL" sz="4500" dirty="0"/>
              <a:t>Usprawnienie funkcjonowania administracji poprzez cyfryzację procesów i procedur dotyczących gromadzenia i analizy danych o chorobach nowotworowych. </a:t>
            </a:r>
          </a:p>
          <a:p>
            <a:pPr marL="533400" indent="-533400">
              <a:buNone/>
            </a:pPr>
            <a:r>
              <a:rPr lang="pl-PL" sz="4500" dirty="0"/>
              <a:t>Cel 1 Automatyzacja zbierania danych do rejestrów onkologicznych poprzez stworzenie rozwiązań informatycznych. </a:t>
            </a:r>
          </a:p>
          <a:p>
            <a:pPr marL="533400" indent="-533400">
              <a:buNone/>
            </a:pPr>
            <a:r>
              <a:rPr lang="pl-PL" sz="4500" dirty="0"/>
              <a:t>Cel 2 Poprawa jakości i kompletności informacji o Przypadkach zachorowań na nowotwory zgłaszanych do </a:t>
            </a:r>
            <a:r>
              <a:rPr lang="pl-PL" sz="4500" dirty="0" smtClean="0"/>
              <a:t>rejestrów nowotworowych. </a:t>
            </a:r>
          </a:p>
          <a:p>
            <a:pPr marL="533400" indent="-53340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Cel wpisuje się w następujące strategie i programy </a:t>
            </a:r>
          </a:p>
          <a:p>
            <a:pPr marL="0" indent="0">
              <a:buNone/>
            </a:pPr>
            <a:r>
              <a:rPr lang="pl-PL" b="1" dirty="0"/>
              <a:t>Strategia Sprawne Państwo 2020 </a:t>
            </a:r>
          </a:p>
          <a:p>
            <a:pPr marL="0" indent="0">
              <a:buNone/>
            </a:pPr>
            <a:r>
              <a:rPr lang="pl-PL" sz="3000" dirty="0"/>
              <a:t>Kierunek interwencji 2.3.2 Efektywne wykorzystanie nowoczesnych technologii cyfrowych </a:t>
            </a:r>
          </a:p>
          <a:p>
            <a:pPr marL="0" indent="0">
              <a:buNone/>
            </a:pPr>
            <a:r>
              <a:rPr lang="pl-PL" sz="3000" dirty="0"/>
              <a:t>“ZWIĘKSZENIE SPRAWNOŚCI INSTYTUCJONALNEJ PAŃSTWA” Gromadzenie, zabezpieczanie i udostępnianie w długim czasie materiałów archiwalnych, wytworzonych w postaci elektronicznej. Zapewnienie infrastruktury technologicznej umożliwiającej odpowiednie zabezpieczenie przejmowanej do systemu dokumentacji elektronicznej.  Zapewniona infrastruktura dla świadczonych usług planowanych do realizacji w ramach projektu, w szczególności środowisko do bezpiecznego przechowywania dokumentów elektronicznych. </a:t>
            </a:r>
          </a:p>
          <a:p>
            <a:pPr marL="0" indent="0">
              <a:buNone/>
            </a:pPr>
            <a:r>
              <a:rPr lang="pl-PL" b="1" dirty="0"/>
              <a:t>Program Zintegrowanej Informatyzacji </a:t>
            </a:r>
            <a:r>
              <a:rPr lang="pl-PL" b="1" dirty="0" smtClean="0"/>
              <a:t>Państwa.</a:t>
            </a:r>
            <a:endParaRPr lang="pl-PL" b="1" dirty="0"/>
          </a:p>
          <a:p>
            <a:pPr marL="0" indent="0">
              <a:buNone/>
            </a:pPr>
            <a:r>
              <a:rPr lang="pl-PL" dirty="0"/>
              <a:t>Wyznaczanie standardów i tworzenie warunków dla efektywnej i bezpiecznej e-administracji. </a:t>
            </a:r>
            <a:endParaRPr lang="pl-PL" dirty="0" smtClean="0"/>
          </a:p>
          <a:p>
            <a:pPr marL="0" indent="0">
              <a:buNone/>
            </a:pPr>
            <a:r>
              <a:rPr lang="pl-PL" b="1" dirty="0" smtClean="0"/>
              <a:t>Narodowy </a:t>
            </a:r>
            <a:r>
              <a:rPr lang="pl-PL" b="1" dirty="0"/>
              <a:t>Program Zwalczania Chorób Nowotworowych 2016-2018 - Program </a:t>
            </a:r>
            <a:r>
              <a:rPr lang="pl-PL" b="1" dirty="0" smtClean="0"/>
              <a:t>wieloletni, zadanie: “Wspomaganie </a:t>
            </a:r>
            <a:r>
              <a:rPr lang="pl-PL" b="1" dirty="0"/>
              <a:t>systemu rejestracji nowotworów”. </a:t>
            </a:r>
          </a:p>
          <a:p>
            <a:pPr marL="0" indent="0">
              <a:buNone/>
            </a:pPr>
            <a:r>
              <a:rPr lang="pl-PL" dirty="0"/>
              <a:t>W ramach tego priorytetu planuje się podjęcie działań mających na celu poprawę działania systemu zbierania i gromadzenia danych o nowotworach, w tym działania ukierunkowane na zapewnienie sprawnej wymiany danych, ich weryfikacji i analizy, tworząc podstawy wspierające podejmowanie decyzji o znaczeniu kierunkowym. </a:t>
            </a:r>
          </a:p>
          <a:p>
            <a:pPr marL="0" indent="0">
              <a:buNone/>
            </a:pPr>
            <a:r>
              <a:rPr lang="pl-PL" b="1" dirty="0"/>
              <a:t>Program Operacyjny Polska Cyfrowa na lata 2014-2020 </a:t>
            </a:r>
          </a:p>
          <a:p>
            <a:pPr marL="0" indent="0">
              <a:buNone/>
            </a:pPr>
            <a:r>
              <a:rPr lang="pl-PL" dirty="0"/>
              <a:t>II Oś priorytetowa „E-administracja i otwarty rząd,  działanie 2.2 „Cyfryzacja procesów </a:t>
            </a:r>
            <a:r>
              <a:rPr lang="pl-PL" dirty="0" err="1"/>
              <a:t>back-office</a:t>
            </a:r>
            <a:r>
              <a:rPr lang="pl-PL" dirty="0"/>
              <a:t> w administracji rządowej”.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2</a:t>
            </a:fld>
            <a:endParaRPr lang="pl-PL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2">
            <a:extLst>
              <a:ext uri="{FF2B5EF4-FFF2-40B4-BE49-F238E27FC236}">
                <a16:creationId xmlns="" xmlns:a16="http://schemas.microsoft.com/office/drawing/2014/main" id="{2AA4AF92-BBCA-423F-8414-F53BC4EBB9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978" y="92865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6151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3</a:t>
            </a:fld>
            <a:endParaRPr lang="pl-PL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2">
            <a:extLst>
              <a:ext uri="{FF2B5EF4-FFF2-40B4-BE49-F238E27FC236}">
                <a16:creationId xmlns="" xmlns:a16="http://schemas.microsoft.com/office/drawing/2014/main" id="{2AA4AF92-BBCA-423F-8414-F53BC4EBB9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273" y="94719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5399" y="1292143"/>
            <a:ext cx="8283232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600" dirty="0" smtClean="0"/>
              <a:t>PLANOWANY </a:t>
            </a:r>
            <a:r>
              <a:rPr lang="pl-PL" sz="1600" dirty="0" smtClean="0"/>
              <a:t>EFEKT PROJEKTU</a:t>
            </a:r>
          </a:p>
          <a:p>
            <a:pPr>
              <a:lnSpc>
                <a:spcPct val="120000"/>
              </a:lnSpc>
            </a:pPr>
            <a:r>
              <a:rPr lang="pl-PL" sz="1800" dirty="0" smtClean="0"/>
              <a:t>System elektronicznego zasilania bazy KRN oraz rejestrów narządowych </a:t>
            </a:r>
            <a:r>
              <a:rPr lang="pl-PL" sz="1800" dirty="0"/>
              <a:t>bezpośrednio </a:t>
            </a:r>
            <a:r>
              <a:rPr lang="pl-PL" sz="1800" dirty="0" smtClean="0"/>
              <a:t>z systemów informatycznych (w ramach projektu 4 systemy).</a:t>
            </a:r>
            <a:endParaRPr lang="pl-PL" sz="1800" dirty="0"/>
          </a:p>
          <a:p>
            <a:pPr>
              <a:lnSpc>
                <a:spcPct val="120000"/>
              </a:lnSpc>
            </a:pPr>
            <a:r>
              <a:rPr lang="pl-PL" sz="1800" dirty="0" smtClean="0"/>
              <a:t>Utworzenie </a:t>
            </a:r>
            <a:r>
              <a:rPr lang="pl-PL" sz="1800" dirty="0"/>
              <a:t>platformy </a:t>
            </a:r>
            <a:r>
              <a:rPr lang="pl-PL" sz="1800" dirty="0" smtClean="0"/>
              <a:t>informatycznej dla rejestrów narządowych. </a:t>
            </a:r>
          </a:p>
          <a:p>
            <a:pPr lvl="1">
              <a:lnSpc>
                <a:spcPct val="120000"/>
              </a:lnSpc>
            </a:pPr>
            <a:r>
              <a:rPr lang="pl-PL" sz="1700" dirty="0" smtClean="0"/>
              <a:t>Utworzenie pierwszego rejestru narządowego – PROH;</a:t>
            </a:r>
          </a:p>
          <a:p>
            <a:pPr lvl="1">
              <a:lnSpc>
                <a:spcPct val="120000"/>
              </a:lnSpc>
            </a:pPr>
            <a:r>
              <a:rPr lang="pl-PL" sz="1700" dirty="0" smtClean="0"/>
              <a:t>Utworzenie narzędzia do generowania kolejnych rejestrów narządowych.</a:t>
            </a:r>
            <a:endParaRPr lang="pl-PL" sz="1700" dirty="0"/>
          </a:p>
          <a:p>
            <a:pPr>
              <a:lnSpc>
                <a:spcPct val="120000"/>
              </a:lnSpc>
            </a:pPr>
            <a:r>
              <a:rPr lang="pl-PL" sz="1800" dirty="0" smtClean="0"/>
              <a:t>Wykorzystanie wytworzonych zasobów do tworzenia i funkcjonowania nowych rejestrów medycznych w onkologii.</a:t>
            </a:r>
          </a:p>
          <a:p>
            <a:pPr>
              <a:lnSpc>
                <a:spcPct val="120000"/>
              </a:lnSpc>
            </a:pPr>
            <a:r>
              <a:rPr lang="pl-PL" sz="1800" dirty="0" smtClean="0"/>
              <a:t>Optymalizacja kosztów utrzymania rejestrów medycznych w onkologii poprzez utrzymanie wspólnej infrastruktury technicznej.</a:t>
            </a:r>
          </a:p>
          <a:p>
            <a:pPr>
              <a:lnSpc>
                <a:spcPct val="120000"/>
              </a:lnSpc>
            </a:pPr>
            <a:r>
              <a:rPr lang="pl-PL" sz="1800" dirty="0" smtClean="0"/>
              <a:t>Zmniejszenie zaangażowania „białego” personelu w wypełnianie obowiązkowych formularzy.</a:t>
            </a:r>
          </a:p>
          <a:p>
            <a:pPr>
              <a:lnSpc>
                <a:spcPct val="120000"/>
              </a:lnSpc>
            </a:pPr>
            <a:r>
              <a:rPr lang="pl-PL" sz="1800" dirty="0" smtClean="0"/>
              <a:t>Realizacja idei cyfryzacji państwa.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165280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4</a:t>
            </a:fld>
            <a:endParaRPr lang="pl-PL"/>
          </a:p>
        </p:txBody>
      </p:sp>
      <p:pic>
        <p:nvPicPr>
          <p:cNvPr id="2" name="Picture 2" descr="diagram_kooperacji2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0648"/>
            <a:ext cx="5389404" cy="5951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5724128" y="908720"/>
            <a:ext cx="3312368" cy="43550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Rozwiązania techniczne: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200" dirty="0" smtClean="0"/>
              <a:t>Wykorzystanie nowoczesnych technologii IT zapewniających skalowalność systemu, wysoki poziom bezpieczeństwa danych.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200" dirty="0" smtClean="0"/>
              <a:t>Opracowanie rozwiązań pozwalających na szybkie wdrożenie integracji systemów w większości ośrodków medycznych:</a:t>
            </a:r>
          </a:p>
          <a:p>
            <a:pPr marL="449263" lvl="1" indent="-184150">
              <a:buFont typeface="Calibri" panose="020F0502020204030204" pitchFamily="34" charset="0"/>
              <a:buChar char="‒"/>
            </a:pPr>
            <a:r>
              <a:rPr lang="pl-PL" sz="1200" dirty="0" smtClean="0"/>
              <a:t>Posiadanie praw autorskich do wszystkich wytworzonych w ramach projektu produktów;</a:t>
            </a:r>
          </a:p>
          <a:p>
            <a:pPr marL="449263" lvl="1" indent="-184150">
              <a:buFont typeface="Calibri" panose="020F0502020204030204" pitchFamily="34" charset="0"/>
              <a:buChar char="‒"/>
            </a:pPr>
            <a:r>
              <a:rPr lang="pl-PL" sz="1200" dirty="0" smtClean="0"/>
              <a:t>Zminimalizowanie kosztów integracji do poziomu akceptowalnego przez większość świadczeniodawców.</a:t>
            </a:r>
          </a:p>
          <a:p>
            <a:pPr marL="449263" lvl="1" indent="-184150">
              <a:buFont typeface="Calibri" panose="020F0502020204030204" pitchFamily="34" charset="0"/>
              <a:buChar char="‒"/>
            </a:pPr>
            <a:r>
              <a:rPr lang="pl-PL" sz="1200" dirty="0" smtClean="0"/>
              <a:t>Wykorzystanie standardów przechowywania i wymiany dokumentów elektronicznych (HL7 CDA).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pl-PL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100" dirty="0" smtClean="0"/>
              <a:t>Zastosowanie oprogramowania typu „open </a:t>
            </a:r>
            <a:r>
              <a:rPr lang="pl-PL" sz="1100" dirty="0" err="1" smtClean="0"/>
              <a:t>source</a:t>
            </a:r>
            <a:r>
              <a:rPr lang="pl-PL" sz="1100" dirty="0" smtClean="0"/>
              <a:t>” (tam gdzie jest to możliwe), aby umożliwić przyszły rozwój systemu oraz wyeliminować uzależnienie od wybranych dostawców systemów.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25293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idx="1"/>
          </p:nvPr>
        </p:nvSpPr>
        <p:spPr>
          <a:xfrm>
            <a:off x="4355976" y="4365104"/>
            <a:ext cx="3878585" cy="8211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/>
              <a:t>Dziękuję za uwagę</a:t>
            </a:r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5</a:t>
            </a:fld>
            <a:endParaRPr lang="pl-PL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2">
            <a:extLst>
              <a:ext uri="{FF2B5EF4-FFF2-40B4-BE49-F238E27FC236}">
                <a16:creationId xmlns="" xmlns:a16="http://schemas.microsoft.com/office/drawing/2014/main" id="{2AA4AF92-BBCA-423F-8414-F53BC4EBB9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978" y="92865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93856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420</TotalTime>
  <Words>874</Words>
  <Application>Microsoft Office PowerPoint</Application>
  <PresentationFormat>Pokaz na ekranie (4:3)</PresentationFormat>
  <Paragraphs>84</Paragraphs>
  <Slides>5</Slides>
  <Notes>3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Motyw pakietu Office</vt:lpstr>
      <vt:lpstr>Prezentacja projektu: „Budowa nowoczesnej platformy gromadzenia i analizy danych z Krajowego Rejestru Nowotworów oraz onkologicznych rejestrów narządowych,  zintegrowanej z bazami świadczeniodawców leczących choroby onkologiczne (e-KRN+)”  Posiedzenie KOMITETU RADY MINISTRÓW DO SPRAW CYFRYZACJI w dniu 6 grudnia 2018 r 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USYTUOWANIE  KOMITETU RADY MINISTRÓW DO SPRAW CYFRYZACJI  W RZĄDOWYM PROCESIE LEGISLACYJNYM</dc:title>
  <dc:creator>Stępniewska Aneta</dc:creator>
  <cp:lastModifiedBy>Urszula Wojciechowska</cp:lastModifiedBy>
  <cp:revision>169</cp:revision>
  <cp:lastPrinted>2018-12-03T15:08:51Z</cp:lastPrinted>
  <dcterms:created xsi:type="dcterms:W3CDTF">2014-01-14T15:20:07Z</dcterms:created>
  <dcterms:modified xsi:type="dcterms:W3CDTF">2018-12-05T10:53:07Z</dcterms:modified>
</cp:coreProperties>
</file>